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2"/>
    <p:sldId id="278" r:id="rId3"/>
    <p:sldId id="282" r:id="rId4"/>
    <p:sldId id="277" r:id="rId5"/>
    <p:sldId id="369" r:id="rId6"/>
    <p:sldId id="370" r:id="rId7"/>
    <p:sldId id="436" r:id="rId8"/>
    <p:sldId id="437" r:id="rId9"/>
    <p:sldId id="283" r:id="rId10"/>
    <p:sldId id="284" r:id="rId11"/>
    <p:sldId id="286" r:id="rId12"/>
    <p:sldId id="287" r:id="rId13"/>
    <p:sldId id="288" r:id="rId14"/>
    <p:sldId id="430" r:id="rId15"/>
    <p:sldId id="431" r:id="rId16"/>
    <p:sldId id="432" r:id="rId17"/>
    <p:sldId id="433" r:id="rId18"/>
    <p:sldId id="434" r:id="rId19"/>
    <p:sldId id="435" r:id="rId20"/>
    <p:sldId id="295" r:id="rId21"/>
    <p:sldId id="405" r:id="rId22"/>
    <p:sldId id="406" r:id="rId23"/>
    <p:sldId id="407" r:id="rId24"/>
    <p:sldId id="408" r:id="rId25"/>
    <p:sldId id="409" r:id="rId26"/>
    <p:sldId id="410" r:id="rId27"/>
    <p:sldId id="411" r:id="rId28"/>
    <p:sldId id="412" r:id="rId29"/>
    <p:sldId id="413" r:id="rId30"/>
    <p:sldId id="414" r:id="rId31"/>
    <p:sldId id="481" r:id="rId32"/>
    <p:sldId id="416" r:id="rId33"/>
    <p:sldId id="483" r:id="rId34"/>
    <p:sldId id="415" r:id="rId35"/>
    <p:sldId id="417" r:id="rId36"/>
    <p:sldId id="418" r:id="rId37"/>
    <p:sldId id="419" r:id="rId38"/>
    <p:sldId id="42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34" autoAdjust="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3AFCE6-CAD4-42A1-A334-34490ADFBFE3}" type="datetimeFigureOut">
              <a:rPr lang="en-US" smtClean="0"/>
              <a:t>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C5E726-3A5D-4AF9-B7C4-639F1AB7D11C}" type="slidenum">
              <a:rPr lang="en-US" smtClean="0"/>
              <a:t>‹#›</a:t>
            </a:fld>
            <a:endParaRPr lang="en-US"/>
          </a:p>
        </p:txBody>
      </p:sp>
    </p:spTree>
    <p:extLst>
      <p:ext uri="{BB962C8B-B14F-4D97-AF65-F5344CB8AC3E}">
        <p14:creationId xmlns:p14="http://schemas.microsoft.com/office/powerpoint/2010/main" val="3376827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fortune.com/fortune500/alphabe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Chess, checkers, and tic-tac-toe are the three most popular games that can be solved via adversarial search</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Making correct inferences is sometimes part of being a rational agent, because one way to act rationally is to reason logically to the conclusion that a given action will achieve one’s goals and then to act on that conclusion.</a:t>
            </a:r>
            <a:endParaRPr lang="en-US" dirty="0"/>
          </a:p>
        </p:txBody>
      </p:sp>
      <p:sp>
        <p:nvSpPr>
          <p:cNvPr id="4" name="Slide Number Placeholder 3"/>
          <p:cNvSpPr>
            <a:spLocks noGrp="1"/>
          </p:cNvSpPr>
          <p:nvPr>
            <p:ph type="sldNum" sz="quarter" idx="10"/>
          </p:nvPr>
        </p:nvSpPr>
        <p:spPr/>
        <p:txBody>
          <a:bodyPr/>
          <a:lstStyle/>
          <a:p>
            <a:fld id="{1FC5E726-3A5D-4AF9-B7C4-639F1AB7D11C}" type="slidenum">
              <a:rPr lang="en-US" smtClean="0"/>
              <a:t>34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IBM </a:t>
            </a:r>
            <a:r>
              <a:rPr lang="en-US" dirty="0" err="1" smtClean="0"/>
              <a:t>Deepblue</a:t>
            </a:r>
            <a:r>
              <a:rPr lang="en-US" baseline="0" dirty="0" smtClean="0"/>
              <a:t> defeated world champion in chess in 1997</a:t>
            </a:r>
          </a:p>
          <a:p>
            <a:r>
              <a:rPr lang="en-US" sz="1200" b="0" i="0" kern="1200" dirty="0" smtClean="0">
                <a:solidFill>
                  <a:schemeClr val="tx1"/>
                </a:solidFill>
                <a:effectLst/>
                <a:latin typeface="+mn-lt"/>
                <a:ea typeface="+mn-ea"/>
                <a:cs typeface="+mn-cs"/>
              </a:rPr>
              <a:t>A </a:t>
            </a:r>
            <a:r>
              <a:rPr lang="en-US" sz="1200" b="0" i="0" u="none" strike="noStrike" kern="1200" dirty="0" smtClean="0">
                <a:solidFill>
                  <a:schemeClr val="tx1"/>
                </a:solidFill>
                <a:effectLst/>
                <a:latin typeface="+mn-lt"/>
                <a:ea typeface="+mn-ea"/>
                <a:cs typeface="+mn-cs"/>
                <a:hlinkClick r:id="rId3"/>
              </a:rPr>
              <a:t>Google</a:t>
            </a:r>
            <a:r>
              <a:rPr lang="en-US" sz="1200" b="0" i="0" kern="1200" dirty="0" smtClean="0">
                <a:solidFill>
                  <a:schemeClr val="tx1"/>
                </a:solidFill>
                <a:effectLst/>
                <a:latin typeface="+mn-lt"/>
                <a:ea typeface="+mn-ea"/>
                <a:cs typeface="+mn-cs"/>
              </a:rPr>
              <a:t> artificial intelligence program defeated a Chinese grand master at the ancient board game. In 2017</a:t>
            </a:r>
            <a:endParaRPr lang="en-US" dirty="0"/>
          </a:p>
        </p:txBody>
      </p:sp>
      <p:sp>
        <p:nvSpPr>
          <p:cNvPr id="4" name="Slide Number Placeholder 3"/>
          <p:cNvSpPr>
            <a:spLocks noGrp="1"/>
          </p:cNvSpPr>
          <p:nvPr>
            <p:ph type="sldNum" sz="quarter" idx="10"/>
          </p:nvPr>
        </p:nvSpPr>
        <p:spPr/>
        <p:txBody>
          <a:bodyPr/>
          <a:lstStyle/>
          <a:p>
            <a:fld id="{1FC5E726-3A5D-4AF9-B7C4-639F1AB7D11C}" type="slidenum">
              <a:rPr lang="en-US" smtClean="0"/>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p:sp>
      <p:sp>
        <p:nvSpPr>
          <p:cNvPr id="49155" name="Notes Placeholder 2"/>
          <p:cNvSpPr>
            <a:spLocks noGrp="1"/>
          </p:cNvSpPr>
          <p:nvPr>
            <p:ph type="body" idx="1"/>
          </p:nvPr>
        </p:nvSpPr>
        <p:spPr>
          <a:noFill/>
        </p:spPr>
        <p:txBody>
          <a:bodyPr/>
          <a:lstStyle/>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Industry 4.0 refers to </a:t>
            </a:r>
            <a:r>
              <a:rPr lang="en-US" sz="1200" b="1" kern="1200" dirty="0" smtClean="0">
                <a:solidFill>
                  <a:schemeClr val="tx1"/>
                </a:solidFill>
                <a:latin typeface="+mn-lt"/>
                <a:ea typeface="+mn-ea"/>
                <a:cs typeface="+mn-cs"/>
              </a:rPr>
              <a:t>the “smart” and connected production systems that are designed to sense, predict, and interact with the physical world, so as to make decisions that support production in real-time</a:t>
            </a:r>
            <a:r>
              <a:rPr lang="en-US" sz="1200" b="0" kern="1200" dirty="0" smtClean="0">
                <a:solidFill>
                  <a:schemeClr val="tx1"/>
                </a:solidFill>
                <a:latin typeface="+mn-lt"/>
                <a:ea typeface="+mn-ea"/>
                <a:cs typeface="+mn-cs"/>
              </a:rPr>
              <a:t>. In manufacturing, it can increase productivity, energy efficiency, and sustainability.</a:t>
            </a:r>
          </a:p>
          <a:p>
            <a:r>
              <a:rPr lang="en-US" sz="1200" b="0" kern="1200" dirty="0" smtClean="0">
                <a:solidFill>
                  <a:schemeClr val="tx1"/>
                </a:solidFill>
                <a:latin typeface="+mn-lt"/>
                <a:ea typeface="+mn-ea"/>
                <a:cs typeface="+mn-cs"/>
              </a:rPr>
              <a:t>Industry 4.0 is revolutionizing the way companies manufacture, improve and distribute their products. Manufacturers are integrating new technologies, including </a:t>
            </a:r>
            <a:r>
              <a:rPr lang="en-US" sz="1200" b="1" kern="1200" dirty="0" smtClean="0">
                <a:solidFill>
                  <a:schemeClr val="tx1"/>
                </a:solidFill>
                <a:latin typeface="+mn-lt"/>
                <a:ea typeface="+mn-ea"/>
                <a:cs typeface="+mn-cs"/>
              </a:rPr>
              <a:t>Internet of Things (</a:t>
            </a:r>
            <a:r>
              <a:rPr lang="en-US" sz="1200" b="1" kern="1200" dirty="0" err="1" smtClean="0">
                <a:solidFill>
                  <a:schemeClr val="tx1"/>
                </a:solidFill>
                <a:latin typeface="+mn-lt"/>
                <a:ea typeface="+mn-ea"/>
                <a:cs typeface="+mn-cs"/>
              </a:rPr>
              <a:t>IoT</a:t>
            </a:r>
            <a:r>
              <a:rPr lang="en-US" sz="1200" b="1" kern="1200" dirty="0" smtClean="0">
                <a:solidFill>
                  <a:schemeClr val="tx1"/>
                </a:solidFill>
                <a:latin typeface="+mn-lt"/>
                <a:ea typeface="+mn-ea"/>
                <a:cs typeface="+mn-cs"/>
              </a:rPr>
              <a:t>), cloud computing and analytics, and AI and machine learning</a:t>
            </a:r>
            <a:r>
              <a:rPr lang="en-US" sz="1200" b="0" kern="1200" dirty="0" smtClean="0">
                <a:solidFill>
                  <a:schemeClr val="tx1"/>
                </a:solidFill>
                <a:latin typeface="+mn-lt"/>
                <a:ea typeface="+mn-ea"/>
                <a:cs typeface="+mn-cs"/>
              </a:rPr>
              <a:t> into their production facilities and throughout their operations.</a:t>
            </a:r>
            <a:endParaRPr lang="en-US" alt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Database, Data warehouse, Data mining, Big data, Data science, Data analytics, </a:t>
            </a:r>
            <a:r>
              <a:rPr lang="en-US" dirty="0" err="1" smtClean="0"/>
              <a:t>IoT</a:t>
            </a:r>
            <a:r>
              <a:rPr lang="en-US" dirty="0" smtClean="0"/>
              <a:t>, Cloud, Machine learning, </a:t>
            </a:r>
            <a:r>
              <a:rPr lang="en-US" smtClean="0"/>
              <a:t>Automation</a:t>
            </a:r>
            <a:r>
              <a:rPr lang="en-US" baseline="0" smtClean="0"/>
              <a:t> for </a:t>
            </a:r>
            <a:r>
              <a:rPr lang="en-US" smtClean="0"/>
              <a:t>Industry </a:t>
            </a:r>
            <a:r>
              <a:rPr lang="en-US" dirty="0" smtClean="0"/>
              <a:t>4.0    </a:t>
            </a:r>
            <a:endParaRPr lang="en-US" dirty="0"/>
          </a:p>
        </p:txBody>
      </p:sp>
      <p:sp>
        <p:nvSpPr>
          <p:cNvPr id="4" name="Slide Number Placeholder 3"/>
          <p:cNvSpPr>
            <a:spLocks noGrp="1"/>
          </p:cNvSpPr>
          <p:nvPr>
            <p:ph type="sldNum" sz="quarter" idx="10"/>
          </p:nvPr>
        </p:nvSpPr>
        <p:spPr/>
        <p:txBody>
          <a:bodyPr/>
          <a:lstStyle/>
          <a:p>
            <a:fld id="{1FC5E726-3A5D-4AF9-B7C4-639F1AB7D11C}" type="slidenum">
              <a:rPr lang="en-US" smtClean="0"/>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AD28D171-C2C9-45ED-BED9-B81A2FDA65C5}" type="slidenum">
              <a:rPr lang="en-US" altLang="en-US">
                <a:latin typeface="Arial" panose="020B0604020202020204" pitchFamily="34" charset="0"/>
              </a:rPr>
              <a:t>14</a:t>
            </a:fld>
            <a:endParaRPr lang="en-US" altLang="en-US">
              <a:latin typeface="Arial" panose="020B0604020202020204" pitchFamily="34" charset="0"/>
            </a:endParaRPr>
          </a:p>
        </p:txBody>
      </p:sp>
      <p:sp>
        <p:nvSpPr>
          <p:cNvPr id="24579" name="Rectangle 2"/>
          <p:cNvSpPr>
            <a:spLocks noGrp="1" noRot="1" noChangeAspect="1" noChangeArrowheads="1" noTextEdit="1"/>
          </p:cNvSpPr>
          <p:nvPr>
            <p:ph type="sldImg"/>
          </p:nvPr>
        </p:nvSpPr>
        <p:spPr/>
      </p:sp>
      <p:sp>
        <p:nvSpPr>
          <p:cNvPr id="24580" name="Rectangle 3"/>
          <p:cNvSpPr>
            <a:spLocks noGrp="1" noChangeArrowheads="1"/>
          </p:cNvSpPr>
          <p:nvPr>
            <p:ph type="body" idx="1"/>
          </p:nvPr>
        </p:nvSpPr>
        <p:spPr>
          <a:xfrm>
            <a:off x="914400" y="4343400"/>
            <a:ext cx="5029200" cy="4114800"/>
          </a:xfrm>
          <a:noFill/>
        </p:spPr>
        <p:txBody>
          <a:bodyPr/>
          <a:lstStyle/>
          <a:p>
            <a:pPr eaLnBrk="1" hangingPunct="1"/>
            <a:endParaRPr lang="en-GB" altLang="en-US"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E00EAA6B-EDC3-4299-BDB7-38D9198608A8}" type="slidenum">
              <a:rPr lang="en-US" altLang="en-US">
                <a:latin typeface="Arial" panose="020B0604020202020204" pitchFamily="34" charset="0"/>
              </a:rPr>
              <a:t>15</a:t>
            </a:fld>
            <a:endParaRPr lang="en-US" altLang="en-US">
              <a:latin typeface="Arial" panose="020B0604020202020204" pitchFamily="34" charset="0"/>
            </a:endParaRPr>
          </a:p>
        </p:txBody>
      </p:sp>
      <p:sp>
        <p:nvSpPr>
          <p:cNvPr id="26627" name="Rectangle 2"/>
          <p:cNvSpPr>
            <a:spLocks noGrp="1" noRot="1" noChangeAspect="1" noChangeArrowheads="1" noTextEdit="1"/>
          </p:cNvSpPr>
          <p:nvPr>
            <p:ph type="sldImg"/>
          </p:nvPr>
        </p:nvSpPr>
        <p:spPr/>
      </p:sp>
      <p:sp>
        <p:nvSpPr>
          <p:cNvPr id="26628" name="Rectangle 3"/>
          <p:cNvSpPr>
            <a:spLocks noGrp="1" noChangeArrowheads="1"/>
          </p:cNvSpPr>
          <p:nvPr>
            <p:ph type="body" idx="1"/>
          </p:nvPr>
        </p:nvSpPr>
        <p:spPr>
          <a:xfrm>
            <a:off x="914400" y="4343400"/>
            <a:ext cx="5029200" cy="4114800"/>
          </a:xfrm>
          <a:noFill/>
        </p:spPr>
        <p:txBody>
          <a:bodyPr/>
          <a:lstStyle/>
          <a:p>
            <a:pPr eaLnBrk="1" hangingPunct="1"/>
            <a:endParaRPr lang="en-GB" altLang="en-US"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44E7F050-0CD3-4E1C-A4C4-326BE3A3CC55}" type="slidenum">
              <a:rPr lang="en-US" altLang="en-US">
                <a:latin typeface="Arial" panose="020B0604020202020204" pitchFamily="34" charset="0"/>
              </a:rPr>
              <a:t>16</a:t>
            </a:fld>
            <a:endParaRPr lang="en-US" altLang="en-US">
              <a:latin typeface="Arial" panose="020B0604020202020204" pitchFamily="34" charset="0"/>
            </a:endParaRPr>
          </a:p>
        </p:txBody>
      </p:sp>
      <p:sp>
        <p:nvSpPr>
          <p:cNvPr id="28675" name="Rectangle 2"/>
          <p:cNvSpPr>
            <a:spLocks noGrp="1" noRot="1" noChangeAspect="1" noChangeArrowheads="1" noTextEdit="1"/>
          </p:cNvSpPr>
          <p:nvPr>
            <p:ph type="sldImg"/>
          </p:nvPr>
        </p:nvSpPr>
        <p:spPr/>
      </p:sp>
      <p:sp>
        <p:nvSpPr>
          <p:cNvPr id="28676" name="Rectangle 3"/>
          <p:cNvSpPr>
            <a:spLocks noGrp="1" noChangeArrowheads="1"/>
          </p:cNvSpPr>
          <p:nvPr>
            <p:ph type="body" idx="1"/>
          </p:nvPr>
        </p:nvSpPr>
        <p:spPr>
          <a:xfrm>
            <a:off x="914400" y="4343400"/>
            <a:ext cx="5029200" cy="4114800"/>
          </a:xfrm>
          <a:noFill/>
        </p:spPr>
        <p:txBody>
          <a:bodyPr/>
          <a:lstStyle/>
          <a:p>
            <a:pPr eaLnBrk="1" hangingPunct="1"/>
            <a:endParaRPr lang="en-GB" altLang="en-US"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14368C7B-6B7E-416D-BAED-116AF20C8540}" type="slidenum">
              <a:rPr lang="en-US" altLang="en-US">
                <a:latin typeface="Arial" panose="020B0604020202020204" pitchFamily="34" charset="0"/>
              </a:rPr>
              <a:t>17</a:t>
            </a:fld>
            <a:endParaRPr lang="en-US" altLang="en-US">
              <a:latin typeface="Arial" panose="020B0604020202020204" pitchFamily="34" charset="0"/>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xfrm>
            <a:off x="914400" y="4343400"/>
            <a:ext cx="5029200" cy="4114800"/>
          </a:xfrm>
          <a:noFill/>
        </p:spPr>
        <p:txBody>
          <a:bodyPr/>
          <a:lstStyle/>
          <a:p>
            <a:pPr eaLnBrk="1" hangingPunct="1"/>
            <a:endParaRPr lang="en-GB" altLang="en-US"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Cognitive skills: Perception, attention, processing, logic and reasoing</a:t>
            </a:r>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9D53E8-3D66-4143-9B82-4C1FBFF4DC8E}"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D0120-6F6E-4540-A736-733BCC04314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9D53E8-3D66-4143-9B82-4C1FBFF4DC8E}"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D0120-6F6E-4540-A736-733BCC04314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9D53E8-3D66-4143-9B82-4C1FBFF4DC8E}"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D0120-6F6E-4540-A736-733BCC04314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0"/>
            <a:ext cx="109728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9600" y="3924300"/>
            <a:ext cx="109728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smtClean="0"/>
            </a:lvl1pPr>
          </a:lstStyle>
          <a:p>
            <a:pPr>
              <a:defRPr/>
            </a:pPr>
            <a:fld id="{6561B207-BF42-4DAB-A939-D15096C6F8BF}" type="slidenum">
              <a:rPr lang="en-US" altLang="en-US"/>
              <a:t>‹#›</a:t>
            </a:fld>
            <a:endParaRPr lang="en-US"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34925"/>
            <a:ext cx="103632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1280584" y="1720851"/>
            <a:ext cx="5080000" cy="4683125"/>
          </a:xfrm>
        </p:spPr>
        <p:txBody>
          <a:bodyPr/>
          <a:lstStyle/>
          <a:p>
            <a:pPr lvl="0"/>
            <a:endParaRPr lang="en-US" noProof="0" smtClean="0"/>
          </a:p>
        </p:txBody>
      </p:sp>
      <p:sp>
        <p:nvSpPr>
          <p:cNvPr id="4" name="Text Placeholder 3"/>
          <p:cNvSpPr>
            <a:spLocks noGrp="1"/>
          </p:cNvSpPr>
          <p:nvPr>
            <p:ph type="body" sz="half" idx="2"/>
          </p:nvPr>
        </p:nvSpPr>
        <p:spPr>
          <a:xfrm>
            <a:off x="6563784" y="1720851"/>
            <a:ext cx="5080000" cy="4683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4FDE7F65-C1B9-470E-AA26-97B2E318F744}" type="slidenum">
              <a:rPr lang="en-US"/>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A32CEC1D-0177-4BA5-9005-2F2EFCA068BA}" type="slidenum">
              <a:rPr lang="en-US" altLang="en-US"/>
              <a:t>‹#›</a:t>
            </a:fld>
            <a:endParaRPr lang="en-US" altLang="en-US"/>
          </a:p>
        </p:txBody>
      </p:sp>
      <p:sp>
        <p:nvSpPr>
          <p:cNvPr id="7" name="Rectangle 14"/>
          <p:cNvSpPr>
            <a:spLocks noGrp="1" noChangeArrowheads="1"/>
          </p:cNvSpPr>
          <p:nvPr>
            <p:ph type="ftr" sz="quarter" idx="12"/>
          </p:nvPr>
        </p:nvSpPr>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9D53E8-3D66-4143-9B82-4C1FBFF4DC8E}"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D0120-6F6E-4540-A736-733BCC04314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9D53E8-3D66-4143-9B82-4C1FBFF4DC8E}"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D0120-6F6E-4540-A736-733BCC04314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9D53E8-3D66-4143-9B82-4C1FBFF4DC8E}"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8D0120-6F6E-4540-A736-733BCC04314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9D53E8-3D66-4143-9B82-4C1FBFF4DC8E}" type="datetimeFigureOut">
              <a:rPr lang="en-US" smtClean="0"/>
              <a:t>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8D0120-6F6E-4540-A736-733BCC04314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9D53E8-3D66-4143-9B82-4C1FBFF4DC8E}" type="datetimeFigureOut">
              <a:rPr lang="en-US" smtClean="0"/>
              <a:t>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8D0120-6F6E-4540-A736-733BCC04314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9D53E8-3D66-4143-9B82-4C1FBFF4DC8E}" type="datetimeFigureOut">
              <a:rPr lang="en-US" smtClean="0"/>
              <a:t>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8D0120-6F6E-4540-A736-733BCC04314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9D53E8-3D66-4143-9B82-4C1FBFF4DC8E}"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8D0120-6F6E-4540-A736-733BCC04314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9D53E8-3D66-4143-9B82-4C1FBFF4DC8E}"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8D0120-6F6E-4540-A736-733BCC04314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9D53E8-3D66-4143-9B82-4C1FBFF4DC8E}" type="datetimeFigureOut">
              <a:rPr lang="en-US" smtClean="0"/>
              <a:t>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8D0120-6F6E-4540-A736-733BCC04314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audio" Target="../media/audio1.wav"/><Relationship Id="rId7" Type="http://schemas.openxmlformats.org/officeDocument/2006/relationships/image" Target="../media/image3.png"/><Relationship Id="rId12"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2.jpeg"/><Relationship Id="rId11" Type="http://schemas.openxmlformats.org/officeDocument/2006/relationships/image" Target="../media/image7.jpeg"/><Relationship Id="rId5" Type="http://schemas.openxmlformats.org/officeDocument/2006/relationships/image" Target="../media/image1.jpeg"/><Relationship Id="rId10" Type="http://schemas.openxmlformats.org/officeDocument/2006/relationships/image" Target="../media/image6.png"/><Relationship Id="rId4" Type="http://schemas.openxmlformats.org/officeDocument/2006/relationships/hyperlink" Target="http://web1.mitsubishi-motors.co.jp/inter/technology/technology.html" TargetMode="Externa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7104" y="887104"/>
            <a:ext cx="10426890" cy="2622859"/>
          </a:xfrm>
        </p:spPr>
        <p:txBody>
          <a:bodyPr>
            <a:normAutofit/>
          </a:bodyPr>
          <a:lstStyle/>
          <a:p>
            <a:r>
              <a:rPr lang="en-US" dirty="0" smtClean="0"/>
              <a:t/>
            </a:r>
            <a:br>
              <a:rPr lang="en-US" dirty="0" smtClean="0"/>
            </a:br>
            <a:r>
              <a:rPr lang="en-US" dirty="0" smtClean="0"/>
              <a:t>Introduction to </a:t>
            </a:r>
            <a:br>
              <a:rPr lang="en-US" dirty="0" smtClean="0"/>
            </a:br>
            <a:r>
              <a:rPr lang="en-US" dirty="0" smtClean="0"/>
              <a:t>Artificial Intelligence </a:t>
            </a:r>
            <a:endParaRPr lang="en-US" dirty="0"/>
          </a:p>
        </p:txBody>
      </p:sp>
      <p:sp>
        <p:nvSpPr>
          <p:cNvPr id="3" name="Subtitle 2"/>
          <p:cNvSpPr>
            <a:spLocks noGrp="1"/>
          </p:cNvSpPr>
          <p:nvPr>
            <p:ph type="subTitle" idx="1"/>
          </p:nvPr>
        </p:nvSpPr>
        <p:spPr>
          <a:xfrm>
            <a:off x="1524000" y="3602037"/>
            <a:ext cx="9144000" cy="2525807"/>
          </a:xfrm>
        </p:spPr>
        <p:txBody>
          <a:bodyPr>
            <a:normAutofit fontScale="92500" lnSpcReduction="10000"/>
          </a:bodyPr>
          <a:lstStyle/>
          <a:p>
            <a:r>
              <a:rPr lang="en-US" dirty="0" smtClean="0"/>
              <a:t>Spring 2024</a:t>
            </a:r>
          </a:p>
          <a:p>
            <a:endParaRPr lang="en-US" dirty="0" smtClean="0"/>
          </a:p>
          <a:p>
            <a:r>
              <a:rPr lang="en-US" dirty="0" smtClean="0"/>
              <a:t>Bushra Rashid</a:t>
            </a:r>
          </a:p>
          <a:p>
            <a:endParaRPr lang="en-US" dirty="0" smtClean="0"/>
          </a:p>
          <a:p>
            <a:r>
              <a:rPr lang="en-US" dirty="0" smtClean="0"/>
              <a:t>Russell &amp; </a:t>
            </a:r>
            <a:r>
              <a:rPr lang="en-US" dirty="0" err="1" smtClean="0"/>
              <a:t>Norvig</a:t>
            </a:r>
            <a:r>
              <a:rPr lang="en-US" dirty="0" smtClean="0"/>
              <a:t>: Chapter 1; Section 1.1</a:t>
            </a:r>
          </a:p>
          <a:p>
            <a:r>
              <a:rPr lang="en-US" dirty="0" smtClean="0">
                <a:sym typeface="+mn-ea"/>
              </a:rPr>
              <a:t>George F. Luger: Chapter 1</a:t>
            </a:r>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9"/>
          <p:cNvSpPr>
            <a:spLocks noGrp="1" noChangeArrowheads="1"/>
          </p:cNvSpPr>
          <p:nvPr>
            <p:ph type="title"/>
          </p:nvPr>
        </p:nvSpPr>
        <p:spPr>
          <a:xfrm>
            <a:off x="2057400" y="-304800"/>
            <a:ext cx="8229600" cy="1143000"/>
          </a:xfrm>
        </p:spPr>
        <p:txBody>
          <a:bodyPr/>
          <a:lstStyle/>
          <a:p>
            <a:pPr eaLnBrk="1" hangingPunct="1"/>
            <a:r>
              <a:rPr lang="en-US" altLang="en-US" sz="3600">
                <a:solidFill>
                  <a:schemeClr val="hlink"/>
                </a:solidFill>
              </a:rPr>
              <a:t>Contd…</a:t>
            </a:r>
          </a:p>
        </p:txBody>
      </p:sp>
      <p:sp>
        <p:nvSpPr>
          <p:cNvPr id="23562" name="Rectangle 10"/>
          <p:cNvSpPr>
            <a:spLocks noGrp="1" noChangeArrowheads="1"/>
          </p:cNvSpPr>
          <p:nvPr>
            <p:ph type="body" sz="half" idx="1"/>
          </p:nvPr>
        </p:nvSpPr>
        <p:spPr>
          <a:xfrm>
            <a:off x="1905000" y="533400"/>
            <a:ext cx="8305800" cy="2743200"/>
          </a:xfrm>
        </p:spPr>
        <p:txBody>
          <a:bodyPr/>
          <a:lstStyle/>
          <a:p>
            <a:pPr eaLnBrk="1" hangingPunct="1"/>
            <a:r>
              <a:rPr lang="en-US" altLang="en-US" sz="2800" dirty="0"/>
              <a:t>These are only few of the many questions facing computer designers, engineers and programmers, all of whom are striving to create more intelligent computer systems. </a:t>
            </a:r>
          </a:p>
          <a:p>
            <a:pPr eaLnBrk="1" hangingPunct="1"/>
            <a:r>
              <a:rPr lang="en-US" altLang="en-US" sz="2800" dirty="0"/>
              <a:t>Some people say that we have brains that computer does not have!!!</a:t>
            </a:r>
          </a:p>
        </p:txBody>
      </p:sp>
      <p:pic>
        <p:nvPicPr>
          <p:cNvPr id="12292" name="Picture 11"/>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4009293" y="3502855"/>
            <a:ext cx="4346916" cy="2593145"/>
          </a:xfrm>
        </p:spPr>
      </p:pic>
      <p:sp>
        <p:nvSpPr>
          <p:cNvPr id="1229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93B71C8-ED96-4A6F-AD6F-347AC907EA21}" type="slidenum">
              <a:rPr lang="en-US" altLang="en-US" sz="1200">
                <a:solidFill>
                  <a:srgbClr val="898989"/>
                </a:solidFill>
                <a:latin typeface="Garamond" panose="02020404030301010803" pitchFamily="18" charset="0"/>
              </a:rPr>
              <a:t>10</a:t>
            </a:fld>
            <a:endParaRPr lang="en-US" altLang="en-US" sz="1200">
              <a:solidFill>
                <a:srgbClr val="898989"/>
              </a:solidFill>
              <a:latin typeface="Garamond" panose="02020404030301010803" pitchFamily="18" charset="0"/>
            </a:endParaRPr>
          </a:p>
        </p:txBody>
      </p:sp>
    </p:spTree>
  </p:cSld>
  <p:clrMapOvr>
    <a:masterClrMapping/>
  </p:clrMapOvr>
  <p:transition/>
  <p:timing>
    <p:tnLst>
      <p:par>
        <p:cTn id="1" dur="indefinite" restart="never" nodeType="tmRoot"/>
      </p:par>
    </p:tnLst>
    <p:bldLst>
      <p:bldP spid="23562" grpId="0" build="p"/>
      <p:bldP spid="23562" grpI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885070" y="191458"/>
            <a:ext cx="8229600" cy="678165"/>
          </a:xfrm>
        </p:spPr>
        <p:txBody>
          <a:bodyPr/>
          <a:lstStyle/>
          <a:p>
            <a:pPr eaLnBrk="1" hangingPunct="1"/>
            <a:r>
              <a:rPr lang="en-US" altLang="en-US" sz="3600" dirty="0">
                <a:solidFill>
                  <a:schemeClr val="hlink"/>
                </a:solidFill>
              </a:rPr>
              <a:t>What is Intelligence?</a:t>
            </a:r>
          </a:p>
        </p:txBody>
      </p:sp>
      <p:sp>
        <p:nvSpPr>
          <p:cNvPr id="29699" name="Rectangle 3"/>
          <p:cNvSpPr>
            <a:spLocks noGrp="1" noChangeArrowheads="1"/>
          </p:cNvSpPr>
          <p:nvPr>
            <p:ph idx="1"/>
          </p:nvPr>
        </p:nvSpPr>
        <p:spPr>
          <a:xfrm>
            <a:off x="1223889" y="1905001"/>
            <a:ext cx="9551963" cy="4794737"/>
          </a:xfrm>
        </p:spPr>
        <p:txBody>
          <a:bodyPr/>
          <a:lstStyle/>
          <a:p>
            <a:pPr eaLnBrk="1" hangingPunct="1">
              <a:lnSpc>
                <a:spcPct val="80000"/>
              </a:lnSpc>
              <a:buFont typeface="Arial" panose="020B0604020202020204" pitchFamily="34" charset="0"/>
              <a:buChar char="•"/>
              <a:defRPr/>
            </a:pPr>
            <a:r>
              <a:rPr lang="en-US" b="1" dirty="0" smtClean="0"/>
              <a:t>Webster’s Dictionary Definition</a:t>
            </a:r>
            <a:r>
              <a:rPr lang="en-US" dirty="0" smtClean="0"/>
              <a:t> </a:t>
            </a:r>
          </a:p>
          <a:p>
            <a:pPr eaLnBrk="1" hangingPunct="1">
              <a:lnSpc>
                <a:spcPct val="80000"/>
              </a:lnSpc>
              <a:buFontTx/>
              <a:buNone/>
              <a:defRPr/>
            </a:pPr>
            <a:r>
              <a:rPr lang="en-US" sz="2800" dirty="0"/>
              <a:t>	The faculty of acquiring and applying knowledge.                    </a:t>
            </a:r>
            <a:endParaRPr lang="en-US" sz="2800" dirty="0" smtClean="0"/>
          </a:p>
          <a:p>
            <a:pPr eaLnBrk="1" hangingPunct="1">
              <a:lnSpc>
                <a:spcPct val="80000"/>
              </a:lnSpc>
              <a:buFontTx/>
              <a:buNone/>
              <a:defRPr/>
            </a:pPr>
            <a:r>
              <a:rPr lang="en-US" sz="2800" dirty="0" smtClean="0"/>
              <a:t>   (</a:t>
            </a:r>
            <a:r>
              <a:rPr lang="en-US" sz="2800" dirty="0"/>
              <a:t>But what is knowledge</a:t>
            </a:r>
            <a:r>
              <a:rPr lang="en-US" sz="2800" dirty="0" smtClean="0"/>
              <a:t>?)</a:t>
            </a:r>
          </a:p>
          <a:p>
            <a:pPr eaLnBrk="1" hangingPunct="1">
              <a:lnSpc>
                <a:spcPct val="80000"/>
              </a:lnSpc>
              <a:buFontTx/>
              <a:buNone/>
              <a:defRPr/>
            </a:pPr>
            <a:r>
              <a:rPr lang="en-US" sz="1600" dirty="0" smtClean="0"/>
              <a:t>      [Data, Information, Knowledge, Rules, Facts]   </a:t>
            </a:r>
          </a:p>
          <a:p>
            <a:pPr eaLnBrk="1" hangingPunct="1">
              <a:lnSpc>
                <a:spcPct val="80000"/>
              </a:lnSpc>
              <a:buFontTx/>
              <a:buNone/>
              <a:defRPr/>
            </a:pPr>
            <a:r>
              <a:rPr lang="en-US" sz="1600" dirty="0" smtClean="0"/>
              <a:t>      [Information should be </a:t>
            </a:r>
            <a:r>
              <a:rPr lang="en-US" sz="1600" dirty="0" smtClean="0">
                <a:solidFill>
                  <a:srgbClr val="0070C0"/>
                </a:solidFill>
              </a:rPr>
              <a:t>accurate, relevant and timely</a:t>
            </a:r>
            <a:r>
              <a:rPr lang="en-US" sz="1600" dirty="0" smtClean="0"/>
              <a:t>]</a:t>
            </a:r>
            <a:endParaRPr lang="en-US" sz="1600" dirty="0"/>
          </a:p>
          <a:p>
            <a:pPr eaLnBrk="1" hangingPunct="1">
              <a:lnSpc>
                <a:spcPct val="80000"/>
              </a:lnSpc>
              <a:buFont typeface="Arial" panose="020B0604020202020204" pitchFamily="34" charset="0"/>
              <a:buChar char="•"/>
              <a:defRPr/>
            </a:pPr>
            <a:r>
              <a:rPr lang="en-US" b="1" dirty="0" smtClean="0"/>
              <a:t>The Man In The Street</a:t>
            </a:r>
          </a:p>
          <a:p>
            <a:pPr eaLnBrk="1" hangingPunct="1">
              <a:lnSpc>
                <a:spcPct val="80000"/>
              </a:lnSpc>
              <a:buFontTx/>
              <a:buNone/>
              <a:defRPr/>
            </a:pPr>
            <a:r>
              <a:rPr lang="en-US" sz="2800" dirty="0"/>
              <a:t>	Mental skill or brightness.</a:t>
            </a:r>
          </a:p>
          <a:p>
            <a:pPr eaLnBrk="1" hangingPunct="1">
              <a:lnSpc>
                <a:spcPct val="80000"/>
              </a:lnSpc>
              <a:buFont typeface="Arial" panose="020B0604020202020204" pitchFamily="34" charset="0"/>
              <a:buChar char="•"/>
              <a:defRPr/>
            </a:pPr>
            <a:r>
              <a:rPr lang="en-US" b="1" dirty="0" smtClean="0"/>
              <a:t>Trying to be more Scientific</a:t>
            </a:r>
          </a:p>
          <a:p>
            <a:pPr algn="just" eaLnBrk="1" hangingPunct="1">
              <a:lnSpc>
                <a:spcPct val="80000"/>
              </a:lnSpc>
              <a:buFontTx/>
              <a:buNone/>
              <a:defRPr/>
            </a:pPr>
            <a:r>
              <a:rPr lang="en-US" dirty="0" smtClean="0"/>
              <a:t>	</a:t>
            </a:r>
            <a:r>
              <a:rPr lang="en-US" sz="2800" dirty="0"/>
              <a:t>Intelligence is a </a:t>
            </a:r>
            <a:r>
              <a:rPr lang="en-US" sz="2800" b="1" dirty="0">
                <a:solidFill>
                  <a:schemeClr val="tx2">
                    <a:lumMod val="60000"/>
                    <a:lumOff val="40000"/>
                  </a:schemeClr>
                </a:solidFill>
              </a:rPr>
              <a:t>measure</a:t>
            </a:r>
            <a:r>
              <a:rPr lang="en-US" sz="2800" dirty="0"/>
              <a:t> of the success of </a:t>
            </a:r>
            <a:r>
              <a:rPr lang="en-US" sz="2800" b="1" dirty="0">
                <a:solidFill>
                  <a:schemeClr val="tx2">
                    <a:lumMod val="60000"/>
                    <a:lumOff val="40000"/>
                  </a:schemeClr>
                </a:solidFill>
              </a:rPr>
              <a:t>an entity </a:t>
            </a:r>
            <a:r>
              <a:rPr lang="en-US" sz="2800" dirty="0"/>
              <a:t>in achieving its </a:t>
            </a:r>
            <a:r>
              <a:rPr lang="en-US" sz="2800" b="1" dirty="0">
                <a:solidFill>
                  <a:schemeClr val="tx2">
                    <a:lumMod val="60000"/>
                    <a:lumOff val="40000"/>
                  </a:schemeClr>
                </a:solidFill>
              </a:rPr>
              <a:t>objectives</a:t>
            </a:r>
            <a:r>
              <a:rPr lang="en-US" sz="2800" dirty="0"/>
              <a:t> by interaction with its </a:t>
            </a:r>
            <a:r>
              <a:rPr lang="en-US" sz="2800" b="1" dirty="0">
                <a:solidFill>
                  <a:schemeClr val="tx2">
                    <a:lumMod val="60000"/>
                    <a:lumOff val="40000"/>
                  </a:schemeClr>
                </a:solidFill>
              </a:rPr>
              <a:t>environment</a:t>
            </a:r>
            <a:r>
              <a:rPr lang="en-US" sz="2800" dirty="0"/>
              <a:t>.</a:t>
            </a:r>
          </a:p>
          <a:p>
            <a:pPr eaLnBrk="1" hangingPunct="1">
              <a:lnSpc>
                <a:spcPct val="80000"/>
              </a:lnSpc>
              <a:buFontTx/>
              <a:buNone/>
              <a:defRPr/>
            </a:pPr>
            <a:r>
              <a:rPr lang="en-US" sz="2800" dirty="0"/>
              <a:t> </a:t>
            </a:r>
          </a:p>
        </p:txBody>
      </p:sp>
      <p:sp>
        <p:nvSpPr>
          <p:cNvPr id="13316" name="Slide Number Placeholder 6"/>
          <p:cNvSpPr>
            <a:spLocks noGrp="1"/>
          </p:cNvSpPr>
          <p:nvPr>
            <p:ph type="sldNum" sz="quarter" idx="12"/>
          </p:nvPr>
        </p:nvSpPr>
        <p:spPr bwMode="auto">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A4F9751-00DF-4800-AAE3-44C1C09DA98F}" type="slidenum">
              <a:rPr lang="en-US" altLang="en-US" sz="1200">
                <a:solidFill>
                  <a:srgbClr val="898989"/>
                </a:solidFill>
                <a:latin typeface="Garamond" panose="02020404030301010803" pitchFamily="18" charset="0"/>
              </a:rPr>
              <a:t>11</a:t>
            </a:fld>
            <a:endParaRPr lang="en-US" altLang="en-US" sz="1200">
              <a:solidFill>
                <a:srgbClr val="898989"/>
              </a:solidFill>
              <a:latin typeface="Garamond" panose="02020404030301010803" pitchFamily="18" charset="0"/>
            </a:endParaRPr>
          </a:p>
        </p:txBody>
      </p:sp>
      <p:sp>
        <p:nvSpPr>
          <p:cNvPr id="29700" name="Text Box 4"/>
          <p:cNvSpPr txBox="1">
            <a:spLocks noChangeArrowheads="1"/>
          </p:cNvSpPr>
          <p:nvPr/>
        </p:nvSpPr>
        <p:spPr bwMode="auto">
          <a:xfrm>
            <a:off x="1223889" y="1100455"/>
            <a:ext cx="9139311" cy="461665"/>
          </a:xfrm>
          <a:prstGeom prst="rect">
            <a:avLst/>
          </a:prstGeom>
          <a:noFill/>
          <a:ln>
            <a:noFill/>
          </a:ln>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2400" b="1" dirty="0">
                <a:latin typeface="Garamond" panose="02020404030301010803" pitchFamily="18" charset="0"/>
              </a:rPr>
              <a:t>Before defining artificial intelligence, we must define intelligence.</a:t>
            </a:r>
          </a:p>
        </p:txBody>
      </p:sp>
    </p:spTree>
  </p:cSld>
  <p:clrMapOvr>
    <a:masterClrMapping/>
  </p:clrMapOvr>
  <p:transition/>
  <p:timing>
    <p:tnLst>
      <p:par>
        <p:cTn id="1" dur="indefinite" restart="never" nodeType="tmRoot"/>
      </p:par>
    </p:tnLst>
    <p:bldLst>
      <p:bldP spid="29698" grpId="0"/>
      <p:bldP spid="29699" grpId="0" build="p"/>
      <p:bldP spid="2970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57224" y="499533"/>
            <a:ext cx="10772775" cy="1202658"/>
          </a:xfrm>
        </p:spPr>
        <p:txBody>
          <a:bodyPr/>
          <a:lstStyle/>
          <a:p>
            <a:pPr algn="just" eaLnBrk="1" hangingPunct="1"/>
            <a:r>
              <a:rPr lang="en-US" altLang="en-US" sz="2800" dirty="0">
                <a:solidFill>
                  <a:schemeClr val="hlink"/>
                </a:solidFill>
              </a:rPr>
              <a:t>If we accept the third definition then this has some important consequences: </a:t>
            </a:r>
          </a:p>
        </p:txBody>
      </p:sp>
      <p:sp>
        <p:nvSpPr>
          <p:cNvPr id="30723" name="Rectangle 3"/>
          <p:cNvSpPr>
            <a:spLocks noGrp="1" noChangeArrowheads="1"/>
          </p:cNvSpPr>
          <p:nvPr>
            <p:ph idx="1"/>
          </p:nvPr>
        </p:nvSpPr>
        <p:spPr>
          <a:xfrm>
            <a:off x="676656" y="1702192"/>
            <a:ext cx="10753725" cy="4543864"/>
          </a:xfrm>
        </p:spPr>
        <p:txBody>
          <a:bodyPr/>
          <a:lstStyle/>
          <a:p>
            <a:pPr marL="609600" indent="-609600" algn="just">
              <a:lnSpc>
                <a:spcPct val="90000"/>
              </a:lnSpc>
              <a:buFont typeface="Arial" panose="020B0604020202020204" pitchFamily="34" charset="0"/>
              <a:buChar char="•"/>
              <a:defRPr/>
            </a:pPr>
            <a:r>
              <a:rPr lang="en-US" sz="2800" dirty="0"/>
              <a:t>Intelligent behavior can only be observed in the presence of an </a:t>
            </a:r>
            <a:r>
              <a:rPr lang="en-US" sz="2800" dirty="0">
                <a:solidFill>
                  <a:schemeClr val="tx2">
                    <a:lumMod val="60000"/>
                    <a:lumOff val="40000"/>
                  </a:schemeClr>
                </a:solidFill>
              </a:rPr>
              <a:t>environment</a:t>
            </a:r>
            <a:r>
              <a:rPr lang="en-US" sz="2800" dirty="0"/>
              <a:t>. </a:t>
            </a:r>
          </a:p>
          <a:p>
            <a:pPr marL="609600" indent="-609600" algn="just">
              <a:lnSpc>
                <a:spcPct val="90000"/>
              </a:lnSpc>
              <a:buFont typeface="Arial" panose="020B0604020202020204" pitchFamily="34" charset="0"/>
              <a:buChar char="•"/>
              <a:defRPr/>
            </a:pPr>
            <a:r>
              <a:rPr lang="en-US" sz="2800" dirty="0"/>
              <a:t>To </a:t>
            </a:r>
            <a:r>
              <a:rPr lang="en-US" sz="2800" dirty="0">
                <a:solidFill>
                  <a:schemeClr val="tx2">
                    <a:lumMod val="60000"/>
                    <a:lumOff val="40000"/>
                  </a:schemeClr>
                </a:solidFill>
              </a:rPr>
              <a:t>measure</a:t>
            </a:r>
            <a:r>
              <a:rPr lang="en-US" sz="2800" dirty="0"/>
              <a:t> intelligence there must be </a:t>
            </a:r>
            <a:r>
              <a:rPr lang="en-US" sz="2800" dirty="0">
                <a:solidFill>
                  <a:schemeClr val="tx2">
                    <a:lumMod val="60000"/>
                    <a:lumOff val="40000"/>
                  </a:schemeClr>
                </a:solidFill>
              </a:rPr>
              <a:t>goals/objectives</a:t>
            </a:r>
            <a:r>
              <a:rPr lang="en-US" sz="2800" dirty="0"/>
              <a:t> and a scale to determine how well these are achieved. </a:t>
            </a:r>
          </a:p>
          <a:p>
            <a:pPr marL="609600" indent="-609600" algn="just">
              <a:lnSpc>
                <a:spcPct val="90000"/>
              </a:lnSpc>
              <a:buFont typeface="Arial" panose="020B0604020202020204" pitchFamily="34" charset="0"/>
              <a:buChar char="•"/>
              <a:defRPr/>
            </a:pPr>
            <a:r>
              <a:rPr lang="en-US" sz="2800" dirty="0"/>
              <a:t>This definition clearly allows the possibility of intelligent machines. </a:t>
            </a:r>
          </a:p>
          <a:p>
            <a:pPr marL="609600" indent="-609600" algn="just">
              <a:lnSpc>
                <a:spcPct val="90000"/>
              </a:lnSpc>
              <a:buFont typeface="Arial" panose="020B0604020202020204" pitchFamily="34" charset="0"/>
              <a:buChar char="•"/>
              <a:defRPr/>
            </a:pPr>
            <a:r>
              <a:rPr lang="en-US" sz="2800" dirty="0"/>
              <a:t>The ability to "express" intelligence depends on the "richness" of interaction with the environment, and on the achievement of the goals, as well as internal mechanisms</a:t>
            </a:r>
          </a:p>
        </p:txBody>
      </p:sp>
      <p:sp>
        <p:nvSpPr>
          <p:cNvPr id="14340" name="Slide Number Placeholder 5"/>
          <p:cNvSpPr>
            <a:spLocks noGrp="1"/>
          </p:cNvSpPr>
          <p:nvPr>
            <p:ph type="sldNum" sz="quarter" idx="12"/>
          </p:nvPr>
        </p:nvSpPr>
        <p:spPr bwMode="auto">
          <a:xfrm>
            <a:off x="8763926" y="5862344"/>
            <a:ext cx="2926080" cy="1397039"/>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7AFAFB1-2ED5-4B76-9248-D8F969CA481A}" type="slidenum">
              <a:rPr lang="en-US" altLang="en-US" sz="1200">
                <a:solidFill>
                  <a:srgbClr val="898989"/>
                </a:solidFill>
                <a:latin typeface="Garamond" panose="02020404030301010803" pitchFamily="18" charset="0"/>
              </a:rPr>
              <a:t>12</a:t>
            </a:fld>
            <a:endParaRPr lang="en-US" altLang="en-US" sz="1200">
              <a:solidFill>
                <a:srgbClr val="898989"/>
              </a:solidFill>
              <a:latin typeface="Garamond" panose="02020404030301010803" pitchFamily="18" charset="0"/>
            </a:endParaRPr>
          </a:p>
        </p:txBody>
      </p:sp>
    </p:spTree>
  </p:cSld>
  <p:clrMapOvr>
    <a:masterClrMapping/>
  </p:clrMapOvr>
  <p:transition/>
  <p:timing>
    <p:tnLst>
      <p:par>
        <p:cTn id="1" dur="indefinite" restart="never" nodeType="tmRoot"/>
      </p:par>
    </p:tnLst>
    <p:bldLst>
      <p:bldP spid="30722" grpId="0"/>
      <p:bldP spid="3072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l="630" t="16487"/>
          <a:stretch>
            <a:fillRect/>
          </a:stretch>
        </p:blipFill>
        <p:spPr>
          <a:xfrm>
            <a:off x="2057401" y="1676401"/>
            <a:ext cx="7631113" cy="4816475"/>
          </a:xfrm>
        </p:spPr>
      </p:pic>
      <p:sp>
        <p:nvSpPr>
          <p:cNvPr id="37891"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2904003-41A4-42B9-92B2-38BCAF508E58}" type="slidenum">
              <a:rPr lang="en-US" altLang="en-US" sz="1400"/>
              <a:t>13</a:t>
            </a:fld>
            <a:endParaRPr lang="en-US" altLang="en-US" sz="1400"/>
          </a:p>
        </p:txBody>
      </p:sp>
      <p:sp>
        <p:nvSpPr>
          <p:cNvPr id="4" name="Text Box 2"/>
          <p:cNvSpPr txBox="1">
            <a:spLocks noChangeArrowheads="1"/>
          </p:cNvSpPr>
          <p:nvPr/>
        </p:nvSpPr>
        <p:spPr bwMode="auto">
          <a:xfrm>
            <a:off x="2286000" y="381000"/>
            <a:ext cx="8077200" cy="584775"/>
          </a:xfrm>
          <a:prstGeom prst="rect">
            <a:avLst/>
          </a:prstGeom>
          <a:noFill/>
          <a:ln w="9525">
            <a:noFill/>
            <a:miter lim="800000"/>
          </a:ln>
          <a:effectLst/>
        </p:spPr>
        <p:txBody>
          <a:bodyPr>
            <a:spAutoFit/>
          </a:bodyPr>
          <a:lstStyle/>
          <a:p>
            <a:pPr algn="ctr" eaLnBrk="1" hangingPunct="1">
              <a:defRPr/>
            </a:pPr>
            <a:r>
              <a:rPr lang="en-US" sz="3200" dirty="0" smtClean="0">
                <a:solidFill>
                  <a:schemeClr val="accent1">
                    <a:lumMod val="75000"/>
                  </a:schemeClr>
                </a:solidFill>
                <a:latin typeface="Times New Roman" panose="02020603050405020304" pitchFamily="18" charset="0"/>
              </a:rPr>
              <a:t>Artificial Intelligence</a:t>
            </a:r>
            <a:endParaRPr lang="en-US" sz="3200" dirty="0">
              <a:solidFill>
                <a:schemeClr val="accent1">
                  <a:lumMod val="75000"/>
                </a:schemeClr>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1420837" y="381000"/>
            <a:ext cx="7990449" cy="641350"/>
          </a:xfrm>
          <a:prstGeom prst="rect">
            <a:avLst/>
          </a:prstGeom>
          <a:noFill/>
          <a:ln w="9525">
            <a:noFill/>
            <a:miter lim="800000"/>
          </a:ln>
          <a:effectLst/>
        </p:spPr>
        <p:txBody>
          <a:bodyPr wrap="square">
            <a:spAutoFit/>
          </a:bodyPr>
          <a:lstStyle/>
          <a:p>
            <a:pPr eaLnBrk="1" hangingPunct="1">
              <a:defRPr/>
            </a:pPr>
            <a:r>
              <a:rPr lang="en-US" sz="3600" b="1" dirty="0">
                <a:solidFill>
                  <a:schemeClr val="hlink"/>
                </a:solidFill>
                <a:effectLst>
                  <a:outerShdw blurRad="38100" dist="38100" dir="2700000" algn="tl">
                    <a:srgbClr val="000000"/>
                  </a:outerShdw>
                </a:effectLst>
              </a:rPr>
              <a:t>Another Definition</a:t>
            </a:r>
          </a:p>
        </p:txBody>
      </p:sp>
      <p:sp>
        <p:nvSpPr>
          <p:cNvPr id="23555" name="Text Box 3"/>
          <p:cNvSpPr txBox="1">
            <a:spLocks noChangeArrowheads="1"/>
          </p:cNvSpPr>
          <p:nvPr/>
        </p:nvSpPr>
        <p:spPr bwMode="auto">
          <a:xfrm>
            <a:off x="1097281" y="1628580"/>
            <a:ext cx="9678572" cy="3046988"/>
          </a:xfrm>
          <a:prstGeom prst="rect">
            <a:avLst/>
          </a:prstGeom>
          <a:noFill/>
          <a:ln>
            <a:noFill/>
          </a:ln>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2400" b="1" dirty="0">
                <a:latin typeface="Times New Roman" panose="02020603050405020304" pitchFamily="18" charset="0"/>
              </a:rPr>
              <a:t> </a:t>
            </a:r>
            <a:r>
              <a:rPr lang="en-US" altLang="en-US" sz="2400" b="1" i="1" dirty="0">
                <a:latin typeface="Times New Roman" panose="02020603050405020304" pitchFamily="18" charset="0"/>
              </a:rPr>
              <a:t>Artificial Intelligence may be defined as the branch of </a:t>
            </a:r>
          </a:p>
          <a:p>
            <a:pPr eaLnBrk="1" hangingPunct="1">
              <a:spcBef>
                <a:spcPct val="0"/>
              </a:spcBef>
              <a:buFontTx/>
              <a:buNone/>
            </a:pPr>
            <a:r>
              <a:rPr lang="en-US" altLang="en-US" sz="2400" b="1" i="1" dirty="0">
                <a:latin typeface="Times New Roman" panose="02020603050405020304" pitchFamily="18" charset="0"/>
              </a:rPr>
              <a:t>	computer science that is concerned with the </a:t>
            </a:r>
          </a:p>
          <a:p>
            <a:pPr eaLnBrk="1" hangingPunct="1">
              <a:spcBef>
                <a:spcPct val="0"/>
              </a:spcBef>
              <a:buFontTx/>
              <a:buNone/>
            </a:pPr>
            <a:r>
              <a:rPr lang="en-US" altLang="en-US" sz="2400" b="1" i="1" dirty="0">
                <a:latin typeface="Times New Roman" panose="02020603050405020304" pitchFamily="18" charset="0"/>
              </a:rPr>
              <a:t>	automation of intelligent behavior</a:t>
            </a:r>
          </a:p>
          <a:p>
            <a:pPr eaLnBrk="1" hangingPunct="1">
              <a:spcBef>
                <a:spcPct val="0"/>
              </a:spcBef>
              <a:buFontTx/>
              <a:buNone/>
            </a:pPr>
            <a:endParaRPr lang="en-US" altLang="en-US" sz="2400" i="1" dirty="0">
              <a:latin typeface="Times New Roman" panose="02020603050405020304" pitchFamily="18" charset="0"/>
            </a:endParaRPr>
          </a:p>
          <a:p>
            <a:pPr eaLnBrk="1" hangingPunct="1">
              <a:spcBef>
                <a:spcPct val="0"/>
              </a:spcBef>
              <a:buFontTx/>
              <a:buChar char="•"/>
            </a:pPr>
            <a:r>
              <a:rPr lang="en-US" altLang="en-US" sz="2400" dirty="0">
                <a:latin typeface="Times New Roman" panose="02020603050405020304" pitchFamily="18" charset="0"/>
              </a:rPr>
              <a:t> An exact definition of intelligence is not easy to formulate</a:t>
            </a:r>
          </a:p>
          <a:p>
            <a:pPr eaLnBrk="1" hangingPunct="1">
              <a:spcBef>
                <a:spcPct val="0"/>
              </a:spcBef>
              <a:buFontTx/>
              <a:buNone/>
            </a:pPr>
            <a:endParaRPr lang="en-US" altLang="en-US" sz="2400" dirty="0">
              <a:latin typeface="Times New Roman" panose="02020603050405020304" pitchFamily="18" charset="0"/>
            </a:endParaRPr>
          </a:p>
          <a:p>
            <a:pPr eaLnBrk="1" hangingPunct="1">
              <a:spcBef>
                <a:spcPct val="0"/>
              </a:spcBef>
              <a:buFontTx/>
              <a:buChar char="•"/>
            </a:pPr>
            <a:r>
              <a:rPr lang="en-US" altLang="en-US" sz="2400" dirty="0">
                <a:latin typeface="Times New Roman" panose="02020603050405020304" pitchFamily="18" charset="0"/>
              </a:rPr>
              <a:t> However, there are some general abilities which are </a:t>
            </a:r>
          </a:p>
          <a:p>
            <a:pPr eaLnBrk="1" hangingPunct="1">
              <a:spcBef>
                <a:spcPct val="0"/>
              </a:spcBef>
              <a:buFontTx/>
              <a:buNone/>
            </a:pPr>
            <a:r>
              <a:rPr lang="en-US" altLang="en-US" sz="2400" dirty="0">
                <a:latin typeface="Times New Roman" panose="02020603050405020304" pitchFamily="18" charset="0"/>
              </a:rPr>
              <a:t>	universally considered as intelligent </a:t>
            </a:r>
          </a:p>
        </p:txBody>
      </p:sp>
      <p:sp>
        <p:nvSpPr>
          <p:cNvPr id="23556" name="Slide Number Placeholder 5"/>
          <p:cNvSpPr>
            <a:spLocks noGrp="1"/>
          </p:cNvSpPr>
          <p:nvPr>
            <p:ph type="sldNum" sz="quarter" idx="12"/>
          </p:nvPr>
        </p:nvSpPr>
        <p:spPr bwMode="auto">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4D95901-090A-46CB-80CD-37366F5DA01F}" type="slidenum">
              <a:rPr lang="en-US" altLang="en-US" sz="1200">
                <a:solidFill>
                  <a:srgbClr val="898989"/>
                </a:solidFill>
                <a:latin typeface="Garamond" panose="02020404030301010803" pitchFamily="18" charset="0"/>
              </a:rPr>
              <a:t>14</a:t>
            </a:fld>
            <a:endParaRPr lang="en-US" altLang="en-US" sz="1200">
              <a:solidFill>
                <a:srgbClr val="898989"/>
              </a:solidFill>
              <a:latin typeface="Garamond" panose="02020404030301010803" pitchFamily="18"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1981200" y="381000"/>
            <a:ext cx="8077200" cy="641350"/>
          </a:xfrm>
          <a:prstGeom prst="rect">
            <a:avLst/>
          </a:prstGeom>
          <a:noFill/>
          <a:ln w="9525">
            <a:noFill/>
            <a:miter lim="800000"/>
          </a:ln>
          <a:effectLst/>
        </p:spPr>
        <p:txBody>
          <a:bodyPr>
            <a:spAutoFit/>
          </a:bodyPr>
          <a:lstStyle/>
          <a:p>
            <a:pPr algn="ctr" eaLnBrk="1" hangingPunct="1">
              <a:defRPr/>
            </a:pPr>
            <a:r>
              <a:rPr lang="en-US" sz="3600" b="1">
                <a:solidFill>
                  <a:schemeClr val="hlink"/>
                </a:solidFill>
                <a:effectLst>
                  <a:outerShdw blurRad="38100" dist="38100" dir="2700000" algn="tl">
                    <a:srgbClr val="000000"/>
                  </a:outerShdw>
                </a:effectLst>
              </a:rPr>
              <a:t>Another Perspective of Intelligence</a:t>
            </a:r>
          </a:p>
        </p:txBody>
      </p:sp>
      <p:sp>
        <p:nvSpPr>
          <p:cNvPr id="25603" name="Text Box 3"/>
          <p:cNvSpPr txBox="1">
            <a:spLocks noChangeArrowheads="1"/>
          </p:cNvSpPr>
          <p:nvPr/>
        </p:nvSpPr>
        <p:spPr bwMode="auto">
          <a:xfrm>
            <a:off x="1752600" y="1242526"/>
            <a:ext cx="8534400" cy="4893647"/>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latin typeface="Times New Roman" panose="02020603050405020304" pitchFamily="18" charset="0"/>
              </a:rPr>
              <a:t>According to Douglas Hofstadter these are: </a:t>
            </a:r>
          </a:p>
          <a:p>
            <a:pPr eaLnBrk="1" hangingPunct="1">
              <a:spcBef>
                <a:spcPct val="0"/>
              </a:spcBef>
              <a:buFontTx/>
              <a:buNone/>
            </a:pPr>
            <a:r>
              <a:rPr lang="en-US" altLang="en-US" sz="2400" b="1" dirty="0">
                <a:latin typeface="Times New Roman" panose="02020603050405020304" pitchFamily="18" charset="0"/>
              </a:rPr>
              <a:t>	</a:t>
            </a:r>
          </a:p>
          <a:p>
            <a:pPr eaLnBrk="1" hangingPunct="1">
              <a:spcBef>
                <a:spcPct val="0"/>
              </a:spcBef>
              <a:buFontTx/>
              <a:buNone/>
            </a:pPr>
            <a:r>
              <a:rPr lang="en-US" altLang="en-US" sz="2400" b="1" dirty="0">
                <a:latin typeface="Times New Roman" panose="02020603050405020304" pitchFamily="18" charset="0"/>
              </a:rPr>
              <a:t>- </a:t>
            </a:r>
            <a:r>
              <a:rPr lang="en-US" altLang="en-US" sz="2400" b="1" i="1" dirty="0">
                <a:latin typeface="Times New Roman" panose="02020603050405020304" pitchFamily="18" charset="0"/>
              </a:rPr>
              <a:t>To respond to situations  flexibly</a:t>
            </a:r>
          </a:p>
          <a:p>
            <a:pPr eaLnBrk="1" hangingPunct="1">
              <a:spcBef>
                <a:spcPct val="0"/>
              </a:spcBef>
              <a:buFontTx/>
              <a:buNone/>
            </a:pPr>
            <a:r>
              <a:rPr lang="en-US" altLang="en-US" sz="2400" b="1" dirty="0">
                <a:latin typeface="Times New Roman" panose="02020603050405020304" pitchFamily="18" charset="0"/>
              </a:rPr>
              <a:t>	</a:t>
            </a:r>
            <a:r>
              <a:rPr lang="en-US" altLang="en-US" sz="2400" dirty="0">
                <a:latin typeface="Times New Roman" panose="02020603050405020304" pitchFamily="18" charset="0"/>
              </a:rPr>
              <a:t>If the same response is exhibited each time, the behavior 	is called mechanical. </a:t>
            </a:r>
            <a:r>
              <a:rPr lang="en-US" altLang="en-US" sz="2400" dirty="0" smtClean="0">
                <a:latin typeface="Times New Roman" panose="02020603050405020304" pitchFamily="18" charset="0"/>
              </a:rPr>
              <a:t>e.g., ATC</a:t>
            </a:r>
            <a:endParaRPr lang="en-US" altLang="en-US" sz="2400" dirty="0">
              <a:latin typeface="Times New Roman" panose="02020603050405020304" pitchFamily="18" charset="0"/>
            </a:endParaRPr>
          </a:p>
          <a:p>
            <a:pPr eaLnBrk="1" hangingPunct="1">
              <a:spcBef>
                <a:spcPct val="0"/>
              </a:spcBef>
              <a:buFontTx/>
              <a:buNone/>
            </a:pPr>
            <a:r>
              <a:rPr lang="en-US" altLang="en-US" sz="2400" dirty="0">
                <a:latin typeface="Times New Roman" panose="02020603050405020304" pitchFamily="18" charset="0"/>
              </a:rPr>
              <a:t>	To survive in changing environments, one need to exhibit 	innovative behavior. </a:t>
            </a:r>
          </a:p>
          <a:p>
            <a:pPr eaLnBrk="1" hangingPunct="1">
              <a:spcBef>
                <a:spcPct val="0"/>
              </a:spcBef>
              <a:buFontTx/>
              <a:buNone/>
            </a:pPr>
            <a:endParaRPr lang="en-US" altLang="en-US" sz="2400" b="1" dirty="0">
              <a:latin typeface="Times New Roman" panose="02020603050405020304" pitchFamily="18" charset="0"/>
            </a:endParaRPr>
          </a:p>
          <a:p>
            <a:pPr eaLnBrk="1" hangingPunct="1">
              <a:spcBef>
                <a:spcPct val="0"/>
              </a:spcBef>
              <a:buFontTx/>
              <a:buNone/>
            </a:pPr>
            <a:r>
              <a:rPr lang="en-US" altLang="en-US" sz="2400" b="1" dirty="0">
                <a:latin typeface="Times New Roman" panose="02020603050405020304" pitchFamily="18" charset="0"/>
              </a:rPr>
              <a:t>- </a:t>
            </a:r>
            <a:r>
              <a:rPr lang="en-US" altLang="en-US" sz="2400" b="1" i="1" dirty="0">
                <a:latin typeface="Times New Roman" panose="02020603050405020304" pitchFamily="18" charset="0"/>
              </a:rPr>
              <a:t>To make sense out of ambiguous or contradictory messages</a:t>
            </a:r>
          </a:p>
          <a:p>
            <a:pPr eaLnBrk="1" hangingPunct="1">
              <a:spcBef>
                <a:spcPct val="0"/>
              </a:spcBef>
              <a:buFontTx/>
              <a:buNone/>
            </a:pPr>
            <a:r>
              <a:rPr lang="en-US" altLang="en-US" sz="2400" b="1" dirty="0">
                <a:latin typeface="Times New Roman" panose="02020603050405020304" pitchFamily="18" charset="0"/>
              </a:rPr>
              <a:t>	</a:t>
            </a:r>
            <a:r>
              <a:rPr lang="en-GB" altLang="en-US" sz="2400" dirty="0">
                <a:latin typeface="Times New Roman" panose="02020603050405020304" pitchFamily="18" charset="0"/>
                <a:cs typeface="Times New Roman" panose="02020603050405020304" pitchFamily="18" charset="0"/>
              </a:rPr>
              <a:t>We understand such messages because our knowledge 	and experience allows us to place them in context. </a:t>
            </a:r>
          </a:p>
          <a:p>
            <a:pPr eaLnBrk="1" hangingPunct="1">
              <a:spcBef>
                <a:spcPct val="0"/>
              </a:spcBef>
              <a:buFontTx/>
              <a:buNone/>
            </a:pPr>
            <a:r>
              <a:rPr lang="en-GB" altLang="en-US" sz="2400" dirty="0">
                <a:latin typeface="Times New Roman" panose="02020603050405020304" pitchFamily="18" charset="0"/>
                <a:cs typeface="Times New Roman" panose="02020603050405020304" pitchFamily="18" charset="0"/>
              </a:rPr>
              <a:t>	</a:t>
            </a:r>
            <a:r>
              <a:rPr lang="en-GB" altLang="en-US" sz="2400" dirty="0" smtClean="0">
                <a:latin typeface="Times New Roman" panose="02020603050405020304" pitchFamily="18" charset="0"/>
                <a:cs typeface="Times New Roman" panose="02020603050405020304" pitchFamily="18" charset="0"/>
              </a:rPr>
              <a:t>NLP: e.g</a:t>
            </a:r>
            <a:r>
              <a:rPr lang="en-GB" altLang="en-US" sz="2400" dirty="0">
                <a:latin typeface="Times New Roman" panose="02020603050405020304" pitchFamily="18" charset="0"/>
                <a:cs typeface="Times New Roman" panose="02020603050405020304" pitchFamily="18" charset="0"/>
              </a:rPr>
              <a:t>. time flies like an </a:t>
            </a:r>
            <a:r>
              <a:rPr lang="en-GB" altLang="en-US" sz="2400" dirty="0" smtClean="0">
                <a:latin typeface="Times New Roman" panose="02020603050405020304" pitchFamily="18" charset="0"/>
                <a:cs typeface="Times New Roman" panose="02020603050405020304" pitchFamily="18" charset="0"/>
              </a:rPr>
              <a:t>arrow</a:t>
            </a:r>
          </a:p>
          <a:p>
            <a:pPr>
              <a:spcBef>
                <a:spcPct val="0"/>
              </a:spcBef>
              <a:buNone/>
            </a:pPr>
            <a:r>
              <a:rPr lang="en-GB" altLang="en-US" sz="2400" dirty="0" smtClean="0">
                <a:latin typeface="Times New Roman" panose="02020603050405020304" pitchFamily="18" charset="0"/>
                <a:cs typeface="Times New Roman" panose="02020603050405020304" pitchFamily="18" charset="0"/>
              </a:rPr>
              <a:t>            Data:  e.g., Radar</a:t>
            </a:r>
            <a:r>
              <a:rPr lang="en-GB" altLang="en-US" sz="2400" dirty="0">
                <a:latin typeface="Times New Roman" panose="02020603050405020304" pitchFamily="18" charset="0"/>
                <a:cs typeface="Times New Roman" panose="02020603050405020304" pitchFamily="18" charset="0"/>
              </a:rPr>
              <a:t>, Satellite and Sensor data</a:t>
            </a:r>
            <a:endParaRPr lang="en-US" altLang="en-US" sz="2400" dirty="0">
              <a:latin typeface="Times New Roman" panose="02020603050405020304" pitchFamily="18" charset="0"/>
            </a:endParaRPr>
          </a:p>
        </p:txBody>
      </p:sp>
      <p:sp>
        <p:nvSpPr>
          <p:cNvPr id="25604" name="Slide Number Placeholder 5"/>
          <p:cNvSpPr>
            <a:spLocks noGrp="1"/>
          </p:cNvSpPr>
          <p:nvPr>
            <p:ph type="sldNum" sz="quarter" idx="12"/>
          </p:nvPr>
        </p:nvSpPr>
        <p:spPr bwMode="auto">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895968C-68C8-4EDF-9504-C41F6A103438}" type="slidenum">
              <a:rPr lang="en-US" altLang="en-US" sz="1200">
                <a:solidFill>
                  <a:srgbClr val="898989"/>
                </a:solidFill>
                <a:latin typeface="Garamond" panose="02020404030301010803" pitchFamily="18" charset="0"/>
              </a:rPr>
              <a:t>15</a:t>
            </a:fld>
            <a:endParaRPr lang="en-US" altLang="en-US" sz="1200">
              <a:solidFill>
                <a:srgbClr val="898989"/>
              </a:solidFill>
              <a:latin typeface="Garamond" panose="02020404030301010803" pitchFamily="18"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3"/>
          <p:cNvSpPr txBox="1">
            <a:spLocks noChangeArrowheads="1"/>
          </p:cNvSpPr>
          <p:nvPr/>
        </p:nvSpPr>
        <p:spPr bwMode="auto">
          <a:xfrm>
            <a:off x="2057401" y="1143001"/>
            <a:ext cx="7749814" cy="5262979"/>
          </a:xfrm>
          <a:prstGeom prst="rect">
            <a:avLst/>
          </a:prstGeom>
          <a:noFill/>
          <a:ln>
            <a:noFill/>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2400" b="1" i="1" dirty="0">
                <a:latin typeface="Times New Roman" panose="02020603050405020304" pitchFamily="18" charset="0"/>
              </a:rPr>
              <a:t> To recognize the relative importance of different elements</a:t>
            </a:r>
          </a:p>
          <a:p>
            <a:pPr eaLnBrk="1" hangingPunct="1">
              <a:spcBef>
                <a:spcPct val="0"/>
              </a:spcBef>
              <a:buFontTx/>
              <a:buNone/>
            </a:pPr>
            <a:r>
              <a:rPr lang="en-US" altLang="en-US" sz="2400" b="1" i="1" dirty="0">
                <a:latin typeface="Times New Roman" panose="02020603050405020304" pitchFamily="18" charset="0"/>
              </a:rPr>
              <a:t>	of a situation</a:t>
            </a:r>
          </a:p>
          <a:p>
            <a:pPr eaLnBrk="1" hangingPunct="1">
              <a:spcBef>
                <a:spcPct val="0"/>
              </a:spcBef>
              <a:buFontTx/>
              <a:buNone/>
            </a:pPr>
            <a:r>
              <a:rPr lang="en-US" altLang="en-US" sz="2400" b="1" dirty="0">
                <a:latin typeface="Times New Roman" panose="02020603050405020304" pitchFamily="18" charset="0"/>
              </a:rPr>
              <a:t>	</a:t>
            </a:r>
            <a:r>
              <a:rPr lang="en-US" altLang="en-US" sz="2400" dirty="0">
                <a:latin typeface="Times New Roman" panose="02020603050405020304" pitchFamily="18" charset="0"/>
              </a:rPr>
              <a:t>(e.g. </a:t>
            </a:r>
            <a:r>
              <a:rPr lang="en-GB" altLang="en-US" sz="2400" dirty="0">
                <a:latin typeface="Times New Roman" panose="02020603050405020304" pitchFamily="18" charset="0"/>
                <a:cs typeface="Times New Roman" panose="02020603050405020304" pitchFamily="18" charset="0"/>
              </a:rPr>
              <a:t>quality versus price of a commodity</a:t>
            </a:r>
            <a:r>
              <a:rPr lang="en-US" altLang="en-US" sz="2400" dirty="0">
                <a:latin typeface="Times New Roman" panose="02020603050405020304" pitchFamily="18" charset="0"/>
              </a:rPr>
              <a:t>)	</a:t>
            </a:r>
          </a:p>
          <a:p>
            <a:pPr eaLnBrk="1" hangingPunct="1">
              <a:spcBef>
                <a:spcPct val="0"/>
              </a:spcBef>
              <a:buFontTx/>
              <a:buNone/>
            </a:pPr>
            <a:endParaRPr lang="en-US" altLang="en-US" sz="2400" b="1" dirty="0">
              <a:latin typeface="Times New Roman" panose="02020603050405020304" pitchFamily="18" charset="0"/>
            </a:endParaRPr>
          </a:p>
          <a:p>
            <a:pPr eaLnBrk="1" hangingPunct="1">
              <a:spcBef>
                <a:spcPct val="0"/>
              </a:spcBef>
              <a:buFontTx/>
              <a:buChar char="-"/>
            </a:pPr>
            <a:r>
              <a:rPr lang="en-US" altLang="en-US" sz="2400" b="1" i="1" dirty="0">
                <a:latin typeface="Times New Roman" panose="02020603050405020304" pitchFamily="18" charset="0"/>
              </a:rPr>
              <a:t> To find similarities between situations despite differences</a:t>
            </a:r>
          </a:p>
          <a:p>
            <a:pPr eaLnBrk="1" hangingPunct="1">
              <a:spcBef>
                <a:spcPct val="0"/>
              </a:spcBef>
              <a:buFontTx/>
              <a:buNone/>
            </a:pPr>
            <a:r>
              <a:rPr lang="en-US" altLang="en-US" sz="2400" b="1" i="1" dirty="0">
                <a:latin typeface="Times New Roman" panose="02020603050405020304" pitchFamily="18" charset="0"/>
              </a:rPr>
              <a:t>	which may separate them</a:t>
            </a:r>
          </a:p>
          <a:p>
            <a:pPr eaLnBrk="1" hangingPunct="1">
              <a:spcBef>
                <a:spcPct val="0"/>
              </a:spcBef>
              <a:buFontTx/>
              <a:buNone/>
            </a:pPr>
            <a:r>
              <a:rPr lang="en-GB" altLang="en-US" sz="2400" b="1" i="1" dirty="0">
                <a:latin typeface="Times New Roman" panose="02020603050405020304" pitchFamily="18" charset="0"/>
                <a:cs typeface="Times New Roman" panose="02020603050405020304" pitchFamily="18" charset="0"/>
              </a:rPr>
              <a:t>	</a:t>
            </a:r>
            <a:r>
              <a:rPr lang="en-GB" altLang="en-US" sz="2400" dirty="0">
                <a:latin typeface="Times New Roman" panose="02020603050405020304" pitchFamily="18" charset="0"/>
                <a:cs typeface="Times New Roman" panose="02020603050405020304" pitchFamily="18" charset="0"/>
              </a:rPr>
              <a:t>(e.g. chairs in two different pictures)</a:t>
            </a:r>
            <a:r>
              <a:rPr lang="en-US" altLang="en-US" sz="2400" dirty="0">
                <a:latin typeface="Times New Roman" panose="02020603050405020304" pitchFamily="18" charset="0"/>
              </a:rPr>
              <a:t> </a:t>
            </a:r>
          </a:p>
          <a:p>
            <a:pPr eaLnBrk="1" hangingPunct="1">
              <a:spcBef>
                <a:spcPct val="0"/>
              </a:spcBef>
              <a:buFontTx/>
              <a:buNone/>
            </a:pPr>
            <a:endParaRPr lang="en-US" altLang="en-US" sz="2400" b="1" dirty="0">
              <a:latin typeface="Times New Roman" panose="02020603050405020304" pitchFamily="18" charset="0"/>
            </a:endParaRPr>
          </a:p>
          <a:p>
            <a:pPr eaLnBrk="1" hangingPunct="1">
              <a:spcBef>
                <a:spcPct val="0"/>
              </a:spcBef>
              <a:buFontTx/>
              <a:buChar char="-"/>
            </a:pPr>
            <a:r>
              <a:rPr lang="en-US" altLang="en-US" sz="2400" b="1" i="1" dirty="0">
                <a:latin typeface="Times New Roman" panose="02020603050405020304" pitchFamily="18" charset="0"/>
              </a:rPr>
              <a:t> To draw distinctions between situations despite similarities</a:t>
            </a:r>
          </a:p>
          <a:p>
            <a:pPr eaLnBrk="1" hangingPunct="1">
              <a:spcBef>
                <a:spcPct val="0"/>
              </a:spcBef>
              <a:buFontTx/>
              <a:buNone/>
            </a:pPr>
            <a:r>
              <a:rPr lang="en-US" altLang="en-US" sz="2400" b="1" i="1" dirty="0">
                <a:latin typeface="Times New Roman" panose="02020603050405020304" pitchFamily="18" charset="0"/>
              </a:rPr>
              <a:t>	which may link them</a:t>
            </a:r>
          </a:p>
          <a:p>
            <a:pPr eaLnBrk="1" hangingPunct="1">
              <a:spcBef>
                <a:spcPct val="0"/>
              </a:spcBef>
              <a:buFontTx/>
              <a:buNone/>
            </a:pPr>
            <a:r>
              <a:rPr lang="en-US" altLang="en-US" sz="2400" b="1" dirty="0">
                <a:latin typeface="Times New Roman" panose="02020603050405020304" pitchFamily="18" charset="0"/>
              </a:rPr>
              <a:t>	</a:t>
            </a:r>
            <a:r>
              <a:rPr lang="en-US" altLang="en-US" sz="2400" dirty="0">
                <a:latin typeface="Times New Roman" panose="02020603050405020304" pitchFamily="18" charset="0"/>
              </a:rPr>
              <a:t>(e.g. differences in two cars)</a:t>
            </a:r>
          </a:p>
          <a:p>
            <a:pPr eaLnBrk="1" hangingPunct="1">
              <a:spcBef>
                <a:spcPct val="0"/>
              </a:spcBef>
              <a:buFontTx/>
              <a:buNone/>
            </a:pPr>
            <a:endParaRPr lang="en-US" altLang="en-US" sz="2400" dirty="0">
              <a:latin typeface="Times New Roman" panose="02020603050405020304" pitchFamily="18" charset="0"/>
            </a:endParaRPr>
          </a:p>
          <a:p>
            <a:pPr eaLnBrk="1" hangingPunct="1">
              <a:spcBef>
                <a:spcPct val="0"/>
              </a:spcBef>
              <a:buFontTx/>
              <a:buNone/>
            </a:pPr>
            <a:r>
              <a:rPr lang="en-US" altLang="en-US" sz="2400" dirty="0">
                <a:latin typeface="Times New Roman" panose="02020603050405020304" pitchFamily="18" charset="0"/>
              </a:rPr>
              <a:t>These abilities are largely due to knowledge and experience,</a:t>
            </a:r>
          </a:p>
          <a:p>
            <a:pPr eaLnBrk="1" hangingPunct="1">
              <a:spcBef>
                <a:spcPct val="0"/>
              </a:spcBef>
              <a:buFontTx/>
              <a:buNone/>
            </a:pPr>
            <a:r>
              <a:rPr lang="en-US" altLang="en-US" sz="2400" dirty="0">
                <a:latin typeface="Times New Roman" panose="02020603050405020304" pitchFamily="18" charset="0"/>
              </a:rPr>
              <a:t>which allows you to place an information in its wider context</a:t>
            </a:r>
          </a:p>
        </p:txBody>
      </p:sp>
      <p:sp>
        <p:nvSpPr>
          <p:cNvPr id="84996" name="Text Box 4"/>
          <p:cNvSpPr txBox="1">
            <a:spLocks noChangeArrowheads="1"/>
          </p:cNvSpPr>
          <p:nvPr/>
        </p:nvSpPr>
        <p:spPr bwMode="auto">
          <a:xfrm>
            <a:off x="1981200" y="381000"/>
            <a:ext cx="8001000" cy="641350"/>
          </a:xfrm>
          <a:prstGeom prst="rect">
            <a:avLst/>
          </a:prstGeom>
          <a:noFill/>
          <a:ln w="9525">
            <a:noFill/>
            <a:miter lim="800000"/>
          </a:ln>
          <a:effectLst/>
        </p:spPr>
        <p:txBody>
          <a:bodyPr>
            <a:spAutoFit/>
          </a:bodyPr>
          <a:lstStyle/>
          <a:p>
            <a:pPr algn="ctr" eaLnBrk="1" hangingPunct="1">
              <a:defRPr/>
            </a:pPr>
            <a:r>
              <a:rPr lang="en-US" sz="3600" b="1">
                <a:solidFill>
                  <a:schemeClr val="hlink"/>
                </a:solidFill>
                <a:effectLst>
                  <a:outerShdw blurRad="38100" dist="38100" dir="2700000" algn="tl">
                    <a:srgbClr val="000000"/>
                  </a:outerShdw>
                </a:effectLst>
              </a:rPr>
              <a:t>Another Perspective of Intelligence</a:t>
            </a:r>
          </a:p>
        </p:txBody>
      </p:sp>
      <p:sp>
        <p:nvSpPr>
          <p:cNvPr id="27652" name="Slide Number Placeholder 5"/>
          <p:cNvSpPr>
            <a:spLocks noGrp="1"/>
          </p:cNvSpPr>
          <p:nvPr>
            <p:ph type="sldNum" sz="quarter" idx="12"/>
          </p:nvPr>
        </p:nvSpPr>
        <p:spPr bwMode="auto">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BB47A0D-D0EB-4413-94A0-4F46897B7F97}" type="slidenum">
              <a:rPr lang="en-US" altLang="en-US" sz="1200">
                <a:solidFill>
                  <a:srgbClr val="898989"/>
                </a:solidFill>
                <a:latin typeface="Garamond" panose="02020404030301010803" pitchFamily="18" charset="0"/>
              </a:rPr>
              <a:t>16</a:t>
            </a:fld>
            <a:endParaRPr lang="en-US" altLang="en-US" sz="1200">
              <a:solidFill>
                <a:srgbClr val="898989"/>
              </a:solidFill>
              <a:latin typeface="Garamond" panose="02020404030301010803" pitchFamily="18"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3"/>
          <p:cNvSpPr txBox="1">
            <a:spLocks noChangeArrowheads="1"/>
          </p:cNvSpPr>
          <p:nvPr/>
        </p:nvSpPr>
        <p:spPr bwMode="auto">
          <a:xfrm>
            <a:off x="1981200" y="1108075"/>
            <a:ext cx="8458200" cy="3046988"/>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dirty="0">
                <a:latin typeface="Times New Roman" panose="02020603050405020304" pitchFamily="18" charset="0"/>
              </a:rPr>
              <a:t>Another definition of intelligence:</a:t>
            </a:r>
          </a:p>
          <a:p>
            <a:pPr eaLnBrk="1" hangingPunct="1">
              <a:spcBef>
                <a:spcPct val="0"/>
              </a:spcBef>
              <a:buFontTx/>
              <a:buNone/>
            </a:pPr>
            <a:endParaRPr lang="en-US" altLang="en-US" sz="2400" b="1" dirty="0">
              <a:latin typeface="Times New Roman" panose="02020603050405020304" pitchFamily="18" charset="0"/>
            </a:endParaRPr>
          </a:p>
          <a:p>
            <a:pPr algn="just" eaLnBrk="1" hangingPunct="1">
              <a:spcBef>
                <a:spcPct val="0"/>
              </a:spcBef>
              <a:buFontTx/>
              <a:buNone/>
            </a:pPr>
            <a:r>
              <a:rPr lang="en-GB" altLang="en-US" sz="2400" b="1" dirty="0">
                <a:latin typeface="Times New Roman" panose="02020603050405020304" pitchFamily="18" charset="0"/>
                <a:cs typeface="Times New Roman" panose="02020603050405020304" pitchFamily="18" charset="0"/>
              </a:rPr>
              <a:t>     </a:t>
            </a:r>
            <a:r>
              <a:rPr lang="en-GB" altLang="en-US" sz="2400" dirty="0">
                <a:latin typeface="Times New Roman" panose="02020603050405020304" pitchFamily="18" charset="0"/>
                <a:cs typeface="Times New Roman" panose="02020603050405020304" pitchFamily="18" charset="0"/>
              </a:rPr>
              <a:t>It is the ability to </a:t>
            </a:r>
          </a:p>
          <a:p>
            <a:pPr algn="just" eaLnBrk="1" hangingPunct="1">
              <a:spcBef>
                <a:spcPct val="0"/>
              </a:spcBef>
              <a:buFontTx/>
              <a:buNone/>
            </a:pPr>
            <a:r>
              <a:rPr lang="en-GB" altLang="en-US" sz="2400" dirty="0">
                <a:latin typeface="Times New Roman" panose="02020603050405020304" pitchFamily="18" charset="0"/>
                <a:cs typeface="Times New Roman" panose="02020603050405020304" pitchFamily="18" charset="0"/>
              </a:rPr>
              <a:t>	- perceive inter-relationship of facts</a:t>
            </a:r>
          </a:p>
          <a:p>
            <a:pPr algn="just" eaLnBrk="1" hangingPunct="1">
              <a:spcBef>
                <a:spcPct val="0"/>
              </a:spcBef>
              <a:buFontTx/>
              <a:buNone/>
            </a:pPr>
            <a:r>
              <a:rPr lang="en-GB" altLang="en-US" sz="2400" dirty="0">
                <a:latin typeface="Times New Roman" panose="02020603050405020304" pitchFamily="18" charset="0"/>
                <a:cs typeface="Times New Roman" panose="02020603050405020304" pitchFamily="18" charset="0"/>
              </a:rPr>
              <a:t>	- learn and understand from experience</a:t>
            </a:r>
          </a:p>
          <a:p>
            <a:pPr algn="just" eaLnBrk="1" hangingPunct="1">
              <a:spcBef>
                <a:spcPct val="0"/>
              </a:spcBef>
              <a:buFontTx/>
              <a:buNone/>
            </a:pPr>
            <a:r>
              <a:rPr lang="en-GB" altLang="en-US" sz="2400" dirty="0">
                <a:latin typeface="Times New Roman" panose="02020603050405020304" pitchFamily="18" charset="0"/>
                <a:cs typeface="Times New Roman" panose="02020603050405020304" pitchFamily="18" charset="0"/>
              </a:rPr>
              <a:t>	- acquire and retain knowledge</a:t>
            </a:r>
          </a:p>
          <a:p>
            <a:pPr algn="just" eaLnBrk="1" hangingPunct="1">
              <a:spcBef>
                <a:spcPct val="0"/>
              </a:spcBef>
              <a:buFontTx/>
              <a:buNone/>
            </a:pPr>
            <a:r>
              <a:rPr lang="en-GB" altLang="en-US" sz="2400" dirty="0">
                <a:latin typeface="Times New Roman" panose="02020603050405020304" pitchFamily="18" charset="0"/>
                <a:cs typeface="Times New Roman" panose="02020603050405020304" pitchFamily="18" charset="0"/>
              </a:rPr>
              <a:t>	- respond quickly and successfully to a new 				situation</a:t>
            </a:r>
            <a:endParaRPr lang="en-US" altLang="en-US" sz="2400" i="1" dirty="0">
              <a:latin typeface="Times New Roman" panose="02020603050405020304" pitchFamily="18" charset="0"/>
            </a:endParaRPr>
          </a:p>
        </p:txBody>
      </p:sp>
      <p:sp>
        <p:nvSpPr>
          <p:cNvPr id="87044" name="Text Box 4"/>
          <p:cNvSpPr txBox="1">
            <a:spLocks noChangeArrowheads="1"/>
          </p:cNvSpPr>
          <p:nvPr/>
        </p:nvSpPr>
        <p:spPr bwMode="auto">
          <a:xfrm>
            <a:off x="2057400" y="381000"/>
            <a:ext cx="8077200" cy="641350"/>
          </a:xfrm>
          <a:prstGeom prst="rect">
            <a:avLst/>
          </a:prstGeom>
          <a:noFill/>
          <a:ln w="9525">
            <a:noFill/>
            <a:miter lim="800000"/>
          </a:ln>
          <a:effectLst/>
        </p:spPr>
        <p:txBody>
          <a:bodyPr>
            <a:spAutoFit/>
          </a:bodyPr>
          <a:lstStyle/>
          <a:p>
            <a:pPr algn="ctr" eaLnBrk="1" hangingPunct="1">
              <a:defRPr/>
            </a:pPr>
            <a:r>
              <a:rPr lang="en-US" sz="3600" b="1">
                <a:solidFill>
                  <a:schemeClr val="hlink"/>
                </a:solidFill>
                <a:effectLst>
                  <a:outerShdw blurRad="38100" dist="38100" dir="2700000" algn="tl">
                    <a:srgbClr val="000000"/>
                  </a:outerShdw>
                </a:effectLst>
              </a:rPr>
              <a:t>Another Perspective of Intelligence</a:t>
            </a:r>
          </a:p>
        </p:txBody>
      </p:sp>
      <p:sp>
        <p:nvSpPr>
          <p:cNvPr id="29700" name="Slide Number Placeholder 5"/>
          <p:cNvSpPr>
            <a:spLocks noGrp="1"/>
          </p:cNvSpPr>
          <p:nvPr>
            <p:ph type="sldNum" sz="quarter" idx="12"/>
          </p:nvPr>
        </p:nvSpPr>
        <p:spPr bwMode="auto">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3E5857F-D18F-4913-B359-C49870E45E15}" type="slidenum">
              <a:rPr lang="en-US" altLang="en-US" sz="1200">
                <a:solidFill>
                  <a:srgbClr val="898989"/>
                </a:solidFill>
                <a:latin typeface="Garamond" panose="02020404030301010803" pitchFamily="18" charset="0"/>
              </a:rPr>
              <a:t>17</a:t>
            </a:fld>
            <a:endParaRPr lang="en-US" altLang="en-US" sz="1200">
              <a:solidFill>
                <a:srgbClr val="898989"/>
              </a:solidFill>
              <a:latin typeface="Garamond" panose="02020404030301010803" pitchFamily="18"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049672" y="2402006"/>
            <a:ext cx="2088108" cy="1924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Intelligence</a:t>
            </a:r>
            <a:endParaRPr lang="en-US" b="1" dirty="0"/>
          </a:p>
        </p:txBody>
      </p:sp>
      <p:sp>
        <p:nvSpPr>
          <p:cNvPr id="5" name="Rectangle 4"/>
          <p:cNvSpPr/>
          <p:nvPr/>
        </p:nvSpPr>
        <p:spPr>
          <a:xfrm>
            <a:off x="3575714" y="1476232"/>
            <a:ext cx="1815152" cy="98263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solidFill>
                  <a:srgbClr val="7030A0"/>
                </a:solidFill>
              </a:rPr>
              <a:t>Perceive</a:t>
            </a:r>
          </a:p>
          <a:p>
            <a:pPr algn="ctr"/>
            <a:r>
              <a:rPr lang="en-US" sz="2000" b="1" dirty="0" smtClean="0">
                <a:solidFill>
                  <a:srgbClr val="7030A0"/>
                </a:solidFill>
              </a:rPr>
              <a:t>Communicate</a:t>
            </a:r>
          </a:p>
          <a:p>
            <a:pPr algn="ctr"/>
            <a:r>
              <a:rPr lang="en-US" sz="2000" b="1" dirty="0" smtClean="0">
                <a:solidFill>
                  <a:srgbClr val="7030A0"/>
                </a:solidFill>
              </a:rPr>
              <a:t>Act</a:t>
            </a:r>
            <a:endParaRPr lang="en-US" b="1" dirty="0">
              <a:solidFill>
                <a:srgbClr val="7030A0"/>
              </a:solidFill>
            </a:endParaRPr>
          </a:p>
        </p:txBody>
      </p:sp>
      <p:sp>
        <p:nvSpPr>
          <p:cNvPr id="7" name="Rectangle 6"/>
          <p:cNvSpPr/>
          <p:nvPr/>
        </p:nvSpPr>
        <p:spPr>
          <a:xfrm>
            <a:off x="6864824" y="1599061"/>
            <a:ext cx="1721892" cy="81886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solidFill>
                  <a:srgbClr val="FFC000"/>
                </a:solidFill>
              </a:rPr>
              <a:t>Retain Knowledge</a:t>
            </a:r>
            <a:endParaRPr lang="en-US" sz="2000" b="1" dirty="0">
              <a:solidFill>
                <a:srgbClr val="FFC000"/>
              </a:solidFill>
            </a:endParaRPr>
          </a:p>
        </p:txBody>
      </p:sp>
      <p:sp>
        <p:nvSpPr>
          <p:cNvPr id="8" name="Rectangle 7"/>
          <p:cNvSpPr/>
          <p:nvPr/>
        </p:nvSpPr>
        <p:spPr>
          <a:xfrm>
            <a:off x="7193508" y="3916907"/>
            <a:ext cx="1721892" cy="81886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smtClean="0">
                <a:solidFill>
                  <a:schemeClr val="accent2">
                    <a:lumMod val="75000"/>
                  </a:schemeClr>
                </a:solidFill>
              </a:rPr>
              <a:t>Learn</a:t>
            </a:r>
            <a:endParaRPr lang="en-US" b="1" dirty="0">
              <a:solidFill>
                <a:schemeClr val="accent2">
                  <a:lumMod val="75000"/>
                </a:schemeClr>
              </a:solidFill>
            </a:endParaRPr>
          </a:p>
        </p:txBody>
      </p:sp>
      <p:sp>
        <p:nvSpPr>
          <p:cNvPr id="9" name="Rectangle 8"/>
          <p:cNvSpPr/>
          <p:nvPr/>
        </p:nvSpPr>
        <p:spPr>
          <a:xfrm>
            <a:off x="3451747" y="3916907"/>
            <a:ext cx="1721892" cy="81886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smtClean="0">
                <a:solidFill>
                  <a:schemeClr val="accent6">
                    <a:lumMod val="75000"/>
                  </a:schemeClr>
                </a:solidFill>
              </a:rPr>
              <a:t>Use</a:t>
            </a:r>
            <a:endParaRPr lang="en-US" b="1" dirty="0">
              <a:solidFill>
                <a:schemeClr val="accent6">
                  <a:lumMod val="75000"/>
                </a:schemeClr>
              </a:solidFill>
            </a:endParaRPr>
          </a:p>
        </p:txBody>
      </p:sp>
      <p:sp>
        <p:nvSpPr>
          <p:cNvPr id="15" name="Rectangle 14"/>
          <p:cNvSpPr/>
          <p:nvPr/>
        </p:nvSpPr>
        <p:spPr>
          <a:xfrm>
            <a:off x="2947917" y="5640654"/>
            <a:ext cx="6840334" cy="369332"/>
          </a:xfrm>
          <a:prstGeom prst="rect">
            <a:avLst/>
          </a:prstGeom>
        </p:spPr>
        <p:txBody>
          <a:bodyPr wrap="none">
            <a:spAutoFit/>
          </a:bodyPr>
          <a:lstStyle/>
          <a:p>
            <a:r>
              <a:rPr lang="en-US" b="0" i="0" dirty="0" smtClean="0">
                <a:solidFill>
                  <a:srgbClr val="222222"/>
                </a:solidFill>
                <a:effectLst/>
                <a:latin typeface="Arial" panose="020B0604020202020204" pitchFamily="34" charset="0"/>
              </a:rPr>
              <a:t>Intelligence: the ability to acquire and apply knowledge and skills.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349923" y="2415654"/>
            <a:ext cx="2088108" cy="1924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Artificial</a:t>
            </a:r>
          </a:p>
          <a:p>
            <a:pPr algn="ctr"/>
            <a:r>
              <a:rPr lang="en-US" sz="2000" b="1" dirty="0" smtClean="0"/>
              <a:t>Intelligence</a:t>
            </a:r>
            <a:endParaRPr lang="en-US" b="1" dirty="0"/>
          </a:p>
        </p:txBody>
      </p:sp>
      <p:sp>
        <p:nvSpPr>
          <p:cNvPr id="5" name="Rectangle 4"/>
          <p:cNvSpPr/>
          <p:nvPr/>
        </p:nvSpPr>
        <p:spPr>
          <a:xfrm>
            <a:off x="3575714" y="1476232"/>
            <a:ext cx="1815152" cy="98263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solidFill>
                  <a:srgbClr val="7030A0"/>
                </a:solidFill>
              </a:rPr>
              <a:t>Perceive</a:t>
            </a:r>
          </a:p>
          <a:p>
            <a:pPr algn="ctr"/>
            <a:r>
              <a:rPr lang="en-US" sz="2000" b="1" dirty="0" smtClean="0">
                <a:solidFill>
                  <a:srgbClr val="7030A0"/>
                </a:solidFill>
              </a:rPr>
              <a:t>Communicate</a:t>
            </a:r>
          </a:p>
          <a:p>
            <a:pPr algn="ctr"/>
            <a:r>
              <a:rPr lang="en-US" sz="2000" b="1" dirty="0" smtClean="0">
                <a:solidFill>
                  <a:srgbClr val="7030A0"/>
                </a:solidFill>
              </a:rPr>
              <a:t>Act</a:t>
            </a:r>
            <a:endParaRPr lang="en-US" b="1" dirty="0">
              <a:solidFill>
                <a:srgbClr val="7030A0"/>
              </a:solidFill>
            </a:endParaRPr>
          </a:p>
        </p:txBody>
      </p:sp>
      <p:sp>
        <p:nvSpPr>
          <p:cNvPr id="7" name="Rectangle 6"/>
          <p:cNvSpPr/>
          <p:nvPr/>
        </p:nvSpPr>
        <p:spPr>
          <a:xfrm>
            <a:off x="6864824" y="1599061"/>
            <a:ext cx="1721892" cy="81886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solidFill>
                  <a:srgbClr val="FFC000"/>
                </a:solidFill>
              </a:rPr>
              <a:t>Retain Knowledge</a:t>
            </a:r>
            <a:endParaRPr lang="en-US" sz="2000" b="1" dirty="0">
              <a:solidFill>
                <a:srgbClr val="FFC000"/>
              </a:solidFill>
            </a:endParaRPr>
          </a:p>
        </p:txBody>
      </p:sp>
      <p:sp>
        <p:nvSpPr>
          <p:cNvPr id="8" name="Rectangle 7"/>
          <p:cNvSpPr/>
          <p:nvPr/>
        </p:nvSpPr>
        <p:spPr>
          <a:xfrm>
            <a:off x="7193508" y="3916907"/>
            <a:ext cx="1721892" cy="81886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smtClean="0">
                <a:solidFill>
                  <a:schemeClr val="accent2">
                    <a:lumMod val="75000"/>
                  </a:schemeClr>
                </a:solidFill>
              </a:rPr>
              <a:t>Learn</a:t>
            </a:r>
            <a:endParaRPr lang="en-US" b="1" dirty="0">
              <a:solidFill>
                <a:schemeClr val="accent2">
                  <a:lumMod val="75000"/>
                </a:schemeClr>
              </a:solidFill>
            </a:endParaRPr>
          </a:p>
        </p:txBody>
      </p:sp>
      <p:sp>
        <p:nvSpPr>
          <p:cNvPr id="9" name="Rectangle 8"/>
          <p:cNvSpPr/>
          <p:nvPr/>
        </p:nvSpPr>
        <p:spPr>
          <a:xfrm>
            <a:off x="3451746" y="3916907"/>
            <a:ext cx="2034653" cy="121237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smtClean="0">
                <a:solidFill>
                  <a:schemeClr val="accent6">
                    <a:lumMod val="75000"/>
                  </a:schemeClr>
                </a:solidFill>
              </a:rPr>
              <a:t>Use</a:t>
            </a:r>
          </a:p>
          <a:p>
            <a:pPr algn="ctr"/>
            <a:r>
              <a:rPr lang="en-US" sz="2800" b="1" dirty="0" smtClean="0">
                <a:solidFill>
                  <a:schemeClr val="accent6">
                    <a:lumMod val="75000"/>
                  </a:schemeClr>
                </a:solidFill>
              </a:rPr>
              <a:t>Knowledge</a:t>
            </a:r>
            <a:endParaRPr lang="en-US" sz="1600" b="1" dirty="0">
              <a:solidFill>
                <a:schemeClr val="accent6">
                  <a:lumMod val="75000"/>
                </a:schemeClr>
              </a:solidFill>
            </a:endParaRPr>
          </a:p>
        </p:txBody>
      </p:sp>
      <p:sp>
        <p:nvSpPr>
          <p:cNvPr id="10" name="Rectangle 9"/>
          <p:cNvSpPr/>
          <p:nvPr/>
        </p:nvSpPr>
        <p:spPr>
          <a:xfrm>
            <a:off x="1554710" y="705753"/>
            <a:ext cx="2251880" cy="89330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rgbClr val="7030A0"/>
                </a:solidFill>
              </a:rPr>
              <a:t>Sensors</a:t>
            </a:r>
          </a:p>
          <a:p>
            <a:pPr algn="ctr"/>
            <a:r>
              <a:rPr lang="en-US" b="1" dirty="0" smtClean="0">
                <a:solidFill>
                  <a:srgbClr val="7030A0"/>
                </a:solidFill>
              </a:rPr>
              <a:t>Internet of Things</a:t>
            </a:r>
          </a:p>
          <a:p>
            <a:pPr algn="ctr"/>
            <a:r>
              <a:rPr lang="en-US" b="1" dirty="0" smtClean="0">
                <a:solidFill>
                  <a:srgbClr val="7030A0"/>
                </a:solidFill>
              </a:rPr>
              <a:t>Cloud</a:t>
            </a:r>
          </a:p>
          <a:p>
            <a:pPr algn="ctr"/>
            <a:r>
              <a:rPr lang="en-US" b="1" dirty="0" smtClean="0">
                <a:solidFill>
                  <a:srgbClr val="7030A0"/>
                </a:solidFill>
              </a:rPr>
              <a:t>Computer Vision</a:t>
            </a:r>
          </a:p>
          <a:p>
            <a:pPr algn="ctr"/>
            <a:r>
              <a:rPr lang="en-US" b="1" dirty="0" smtClean="0">
                <a:solidFill>
                  <a:srgbClr val="7030A0"/>
                </a:solidFill>
              </a:rPr>
              <a:t>NLP</a:t>
            </a:r>
          </a:p>
          <a:p>
            <a:pPr algn="ctr"/>
            <a:r>
              <a:rPr lang="en-US" b="1" dirty="0" smtClean="0">
                <a:solidFill>
                  <a:srgbClr val="7030A0"/>
                </a:solidFill>
              </a:rPr>
              <a:t>Robotics</a:t>
            </a:r>
            <a:endParaRPr lang="en-US" sz="1600" b="1" dirty="0">
              <a:solidFill>
                <a:srgbClr val="7030A0"/>
              </a:solidFill>
            </a:endParaRPr>
          </a:p>
        </p:txBody>
      </p:sp>
      <p:sp>
        <p:nvSpPr>
          <p:cNvPr id="12" name="Rectangle 11"/>
          <p:cNvSpPr/>
          <p:nvPr/>
        </p:nvSpPr>
        <p:spPr>
          <a:xfrm>
            <a:off x="8491181" y="694212"/>
            <a:ext cx="2740926" cy="9048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smtClean="0">
              <a:solidFill>
                <a:srgbClr val="FFC000"/>
              </a:solidFill>
            </a:endParaRPr>
          </a:p>
          <a:p>
            <a:pPr algn="ctr"/>
            <a:r>
              <a:rPr lang="en-US" b="1" dirty="0" smtClean="0">
                <a:solidFill>
                  <a:srgbClr val="FFC000"/>
                </a:solidFill>
              </a:rPr>
              <a:t>Knowledge Engineering</a:t>
            </a:r>
            <a:endParaRPr lang="en-US" b="1" dirty="0">
              <a:solidFill>
                <a:srgbClr val="FFC000"/>
              </a:solidFill>
            </a:endParaRPr>
          </a:p>
          <a:p>
            <a:pPr algn="ctr"/>
            <a:r>
              <a:rPr lang="en-US" b="1" dirty="0" smtClean="0">
                <a:solidFill>
                  <a:srgbClr val="FFC000"/>
                </a:solidFill>
              </a:rPr>
              <a:t>Knowledge Representation</a:t>
            </a:r>
          </a:p>
          <a:p>
            <a:pPr algn="ctr"/>
            <a:r>
              <a:rPr lang="en-US" i="1" dirty="0" smtClean="0">
                <a:solidFill>
                  <a:srgbClr val="FFC000"/>
                </a:solidFill>
              </a:rPr>
              <a:t>How to Store, Link information we have</a:t>
            </a:r>
          </a:p>
          <a:p>
            <a:pPr algn="ctr"/>
            <a:r>
              <a:rPr lang="en-US" i="1" dirty="0" smtClean="0">
                <a:solidFill>
                  <a:srgbClr val="FFC000"/>
                </a:solidFill>
              </a:rPr>
              <a:t>Big Data</a:t>
            </a:r>
            <a:endParaRPr lang="en-US" i="1" dirty="0">
              <a:solidFill>
                <a:srgbClr val="FFC000"/>
              </a:solidFill>
            </a:endParaRPr>
          </a:p>
        </p:txBody>
      </p:sp>
      <p:sp>
        <p:nvSpPr>
          <p:cNvPr id="13" name="Rectangle 12"/>
          <p:cNvSpPr/>
          <p:nvPr/>
        </p:nvSpPr>
        <p:spPr>
          <a:xfrm>
            <a:off x="8314899" y="4171684"/>
            <a:ext cx="2825086" cy="157855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chemeClr val="accent2">
                    <a:lumMod val="75000"/>
                  </a:schemeClr>
                </a:solidFill>
              </a:rPr>
              <a:t>MACHINE LEARNING</a:t>
            </a:r>
          </a:p>
          <a:p>
            <a:pPr algn="ctr"/>
            <a:r>
              <a:rPr lang="en-US" dirty="0" smtClean="0">
                <a:solidFill>
                  <a:schemeClr val="accent2">
                    <a:lumMod val="75000"/>
                  </a:schemeClr>
                </a:solidFill>
              </a:rPr>
              <a:t>S</a:t>
            </a:r>
            <a:r>
              <a:rPr lang="en-US" i="1" dirty="0" smtClean="0">
                <a:solidFill>
                  <a:schemeClr val="accent2">
                    <a:lumMod val="75000"/>
                  </a:schemeClr>
                </a:solidFill>
              </a:rPr>
              <a:t>upervised Learning </a:t>
            </a:r>
          </a:p>
          <a:p>
            <a:pPr algn="ctr"/>
            <a:r>
              <a:rPr lang="en-US" i="1" dirty="0" smtClean="0">
                <a:solidFill>
                  <a:schemeClr val="accent2">
                    <a:lumMod val="75000"/>
                  </a:schemeClr>
                </a:solidFill>
              </a:rPr>
              <a:t>Unsupervised Learning, </a:t>
            </a:r>
          </a:p>
          <a:p>
            <a:pPr algn="ctr"/>
            <a:r>
              <a:rPr lang="en-US" i="1" dirty="0" smtClean="0">
                <a:solidFill>
                  <a:schemeClr val="accent2">
                    <a:lumMod val="75000"/>
                  </a:schemeClr>
                </a:solidFill>
              </a:rPr>
              <a:t>Semi-supervised Learning, Reinforcement Learning</a:t>
            </a:r>
          </a:p>
          <a:p>
            <a:pPr algn="ctr"/>
            <a:r>
              <a:rPr lang="en-US" i="1" dirty="0" smtClean="0">
                <a:solidFill>
                  <a:schemeClr val="accent2">
                    <a:lumMod val="75000"/>
                  </a:schemeClr>
                </a:solidFill>
              </a:rPr>
              <a:t>Deep Learning</a:t>
            </a:r>
            <a:endParaRPr lang="en-US" i="1" dirty="0">
              <a:solidFill>
                <a:schemeClr val="accent2">
                  <a:lumMod val="75000"/>
                </a:schemeClr>
              </a:solidFill>
            </a:endParaRPr>
          </a:p>
        </p:txBody>
      </p:sp>
      <p:sp>
        <p:nvSpPr>
          <p:cNvPr id="14" name="Rectangle 13"/>
          <p:cNvSpPr/>
          <p:nvPr/>
        </p:nvSpPr>
        <p:spPr>
          <a:xfrm>
            <a:off x="150125" y="2922678"/>
            <a:ext cx="3862317" cy="376266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solidFill>
                  <a:schemeClr val="accent6">
                    <a:lumMod val="75000"/>
                  </a:schemeClr>
                </a:solidFill>
              </a:rPr>
              <a:t>Planning</a:t>
            </a:r>
          </a:p>
          <a:p>
            <a:pPr algn="ctr"/>
            <a:r>
              <a:rPr lang="en-US" sz="2000" i="1" dirty="0" smtClean="0">
                <a:solidFill>
                  <a:schemeClr val="accent6">
                    <a:lumMod val="75000"/>
                  </a:schemeClr>
                </a:solidFill>
              </a:rPr>
              <a:t>e.g., Scheduling</a:t>
            </a:r>
          </a:p>
          <a:p>
            <a:pPr algn="ctr"/>
            <a:r>
              <a:rPr lang="en-US" sz="2000" b="1" dirty="0" smtClean="0">
                <a:solidFill>
                  <a:schemeClr val="accent6">
                    <a:lumMod val="75000"/>
                  </a:schemeClr>
                </a:solidFill>
              </a:rPr>
              <a:t>Problem Solving</a:t>
            </a:r>
          </a:p>
          <a:p>
            <a:pPr algn="ctr"/>
            <a:r>
              <a:rPr lang="en-US" sz="2000" i="1" dirty="0" smtClean="0">
                <a:solidFill>
                  <a:schemeClr val="accent6">
                    <a:lumMod val="75000"/>
                  </a:schemeClr>
                </a:solidFill>
              </a:rPr>
              <a:t>Searching for solution e.g., game playing</a:t>
            </a:r>
          </a:p>
          <a:p>
            <a:pPr algn="ctr"/>
            <a:r>
              <a:rPr lang="en-US" sz="2000" b="1" dirty="0" smtClean="0">
                <a:solidFill>
                  <a:schemeClr val="accent6">
                    <a:lumMod val="75000"/>
                  </a:schemeClr>
                </a:solidFill>
              </a:rPr>
              <a:t>Decision Making</a:t>
            </a:r>
          </a:p>
          <a:p>
            <a:pPr algn="ctr"/>
            <a:r>
              <a:rPr lang="en-US" i="1" dirty="0" smtClean="0">
                <a:solidFill>
                  <a:schemeClr val="accent6">
                    <a:lumMod val="75000"/>
                  </a:schemeClr>
                </a:solidFill>
              </a:rPr>
              <a:t>Complex or simple</a:t>
            </a:r>
          </a:p>
          <a:p>
            <a:pPr algn="ctr"/>
            <a:r>
              <a:rPr lang="en-US" i="1" dirty="0" smtClean="0">
                <a:solidFill>
                  <a:schemeClr val="accent6">
                    <a:lumMod val="75000"/>
                  </a:schemeClr>
                </a:solidFill>
              </a:rPr>
              <a:t>Uncertain and Certain situations</a:t>
            </a:r>
          </a:p>
          <a:p>
            <a:pPr algn="ctr"/>
            <a:r>
              <a:rPr lang="en-US" i="1" dirty="0" smtClean="0">
                <a:solidFill>
                  <a:schemeClr val="accent6">
                    <a:lumMod val="75000"/>
                  </a:schemeClr>
                </a:solidFill>
              </a:rPr>
              <a:t>Data Mining</a:t>
            </a:r>
          </a:p>
          <a:p>
            <a:pPr algn="ctr"/>
            <a:r>
              <a:rPr lang="en-US" i="1" dirty="0" smtClean="0">
                <a:solidFill>
                  <a:schemeClr val="accent6">
                    <a:lumMod val="75000"/>
                  </a:schemeClr>
                </a:solidFill>
              </a:rPr>
              <a:t>Data Science</a:t>
            </a:r>
          </a:p>
          <a:p>
            <a:pPr algn="ctr"/>
            <a:r>
              <a:rPr lang="en-US" sz="2000" b="1" dirty="0" smtClean="0">
                <a:solidFill>
                  <a:schemeClr val="accent6">
                    <a:lumMod val="75000"/>
                  </a:schemeClr>
                </a:solidFill>
              </a:rPr>
              <a:t>Reasoning</a:t>
            </a:r>
          </a:p>
          <a:p>
            <a:pPr algn="ctr"/>
            <a:r>
              <a:rPr lang="en-US" i="1" dirty="0">
                <a:solidFill>
                  <a:schemeClr val="accent6">
                    <a:lumMod val="75000"/>
                  </a:schemeClr>
                </a:solidFill>
              </a:rPr>
              <a:t>use the stored information to answer questions and to draw new conclusions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015368"/>
          </a:xfrm>
        </p:spPr>
        <p:txBody>
          <a:bodyPr/>
          <a:lstStyle/>
          <a:p>
            <a:r>
              <a:rPr lang="en-US" dirty="0" smtClean="0"/>
              <a:t>Grading Policy</a:t>
            </a:r>
            <a:endParaRPr lang="en-US" dirty="0"/>
          </a:p>
        </p:txBody>
      </p:sp>
      <p:sp>
        <p:nvSpPr>
          <p:cNvPr id="3" name="Content Placeholder 2"/>
          <p:cNvSpPr>
            <a:spLocks noGrp="1"/>
          </p:cNvSpPr>
          <p:nvPr>
            <p:ph idx="1"/>
          </p:nvPr>
        </p:nvSpPr>
        <p:spPr>
          <a:xfrm>
            <a:off x="838200" y="1514901"/>
            <a:ext cx="10515600" cy="5043062"/>
          </a:xfrm>
        </p:spPr>
        <p:txBody>
          <a:bodyPr>
            <a:normAutofit/>
          </a:bodyPr>
          <a:lstStyle/>
          <a:p>
            <a:r>
              <a:rPr lang="en-US" dirty="0" smtClean="0"/>
              <a:t>Quiz 		10 </a:t>
            </a:r>
          </a:p>
          <a:p>
            <a:r>
              <a:rPr lang="en-US" dirty="0" smtClean="0"/>
              <a:t>Assign 		10</a:t>
            </a:r>
          </a:p>
          <a:p>
            <a:r>
              <a:rPr lang="en-US" dirty="0" smtClean="0"/>
              <a:t>Mid I 		15</a:t>
            </a:r>
          </a:p>
          <a:p>
            <a:r>
              <a:rPr lang="en-US" dirty="0" smtClean="0"/>
              <a:t>Mid II 		15</a:t>
            </a:r>
          </a:p>
          <a:p>
            <a:r>
              <a:rPr lang="en-US" dirty="0" smtClean="0"/>
              <a:t>Project 		10</a:t>
            </a:r>
          </a:p>
          <a:p>
            <a:r>
              <a:rPr lang="en-US" dirty="0" smtClean="0"/>
              <a:t>Final 		40</a:t>
            </a:r>
          </a:p>
          <a:p>
            <a:pPr marL="0" indent="0">
              <a:buNone/>
            </a:pPr>
            <a:r>
              <a:rPr lang="en-US" dirty="0" smtClean="0"/>
              <a:t>    --------------------------</a:t>
            </a:r>
          </a:p>
          <a:p>
            <a:pPr marL="0" indent="0">
              <a:buNone/>
            </a:pPr>
            <a:r>
              <a:rPr lang="en-US" dirty="0" smtClean="0"/>
              <a:t>  Total = 		100</a:t>
            </a:r>
          </a:p>
          <a:p>
            <a:pPr marL="0" indent="0">
              <a:buNone/>
            </a:pPr>
            <a:endParaRPr lang="en-US" dirty="0" smtClean="0"/>
          </a:p>
          <a:p>
            <a:pPr marL="0" indent="0">
              <a:buNone/>
            </a:pPr>
            <a:r>
              <a:rPr lang="en-US" sz="1400" dirty="0" smtClean="0"/>
              <a:t>Note: Absolute Grading. </a:t>
            </a:r>
            <a:r>
              <a:rPr lang="en-US" sz="1400" smtClean="0"/>
              <a:t>Cut at 50.</a:t>
            </a:r>
            <a:endParaRPr lang="en-US" sz="1600" dirty="0" smtClean="0"/>
          </a:p>
          <a:p>
            <a:pPr marL="0" indent="0">
              <a:buNone/>
            </a:pPr>
            <a:endParaRPr lang="en-US" sz="1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221524" y="838811"/>
            <a:ext cx="7497763" cy="5192712"/>
          </a:xfrm>
        </p:spPr>
      </p:pic>
      <p:sp>
        <p:nvSpPr>
          <p:cNvPr id="38915"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B040F57-1DE1-4923-A6A1-B156D1D3F1AA}" type="slidenum">
              <a:rPr lang="en-US" altLang="en-US" sz="1400"/>
              <a:t>20</a:t>
            </a:fld>
            <a:endParaRPr lang="en-US" altLang="en-US" sz="1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AutoShape 2"/>
          <p:cNvSpPr>
            <a:spLocks noChangeArrowheads="1"/>
          </p:cNvSpPr>
          <p:nvPr/>
        </p:nvSpPr>
        <p:spPr bwMode="auto">
          <a:xfrm>
            <a:off x="2667000" y="175715"/>
            <a:ext cx="6858000" cy="609600"/>
          </a:xfrm>
          <a:prstGeom prst="roundRect">
            <a:avLst>
              <a:gd name="adj" fmla="val 9079"/>
            </a:avLst>
          </a:prstGeom>
          <a:gradFill rotWithShape="1">
            <a:gsLst>
              <a:gs pos="0">
                <a:schemeClr val="bg1"/>
              </a:gs>
              <a:gs pos="50000">
                <a:schemeClr val="accent1"/>
              </a:gs>
              <a:gs pos="100000">
                <a:schemeClr val="bg1"/>
              </a:gs>
            </a:gsLst>
            <a:lin ang="0" scaled="1"/>
          </a:gradFill>
          <a:ln w="9525">
            <a:solidFill>
              <a:schemeClr val="tx1"/>
            </a:solidFill>
            <a:round/>
          </a:ln>
          <a:effectLst/>
        </p:spPr>
        <p:txBody>
          <a:bodyPr wrap="none" anchor="ctr"/>
          <a:lstStyle/>
          <a:p>
            <a:pPr>
              <a:defRPr/>
            </a:pPr>
            <a:endParaRPr lang="en-US"/>
          </a:p>
        </p:txBody>
      </p:sp>
      <p:sp>
        <p:nvSpPr>
          <p:cNvPr id="43011" name="Rectangle 3"/>
          <p:cNvSpPr>
            <a:spLocks noGrp="1" noChangeArrowheads="1"/>
          </p:cNvSpPr>
          <p:nvPr>
            <p:ph idx="1"/>
          </p:nvPr>
        </p:nvSpPr>
        <p:spPr>
          <a:xfrm>
            <a:off x="2667000" y="152400"/>
            <a:ext cx="6858000" cy="533400"/>
          </a:xfrm>
        </p:spPr>
        <p:txBody>
          <a:bodyPr/>
          <a:lstStyle/>
          <a:p>
            <a:pPr algn="ctr" eaLnBrk="1" hangingPunct="1">
              <a:lnSpc>
                <a:spcPct val="80000"/>
              </a:lnSpc>
              <a:buFont typeface="Wingdings" panose="05000000000000000000" pitchFamily="2" charset="2"/>
              <a:buNone/>
              <a:defRPr/>
            </a:pPr>
            <a:r>
              <a:rPr lang="en-US" sz="3600" b="1"/>
              <a:t>Reasoning</a:t>
            </a:r>
            <a:endParaRPr lang="en-US" sz="2800" b="1">
              <a:solidFill>
                <a:srgbClr val="FF99FF"/>
              </a:solidFill>
            </a:endParaRPr>
          </a:p>
        </p:txBody>
      </p:sp>
      <p:sp>
        <p:nvSpPr>
          <p:cNvPr id="43012" name="Rectangle 4"/>
          <p:cNvSpPr>
            <a:spLocks noChangeArrowheads="1"/>
          </p:cNvSpPr>
          <p:nvPr/>
        </p:nvSpPr>
        <p:spPr bwMode="auto">
          <a:xfrm>
            <a:off x="678873" y="884830"/>
            <a:ext cx="11194472" cy="5715000"/>
          </a:xfrm>
          <a:prstGeom prst="rect">
            <a:avLst/>
          </a:prstGeom>
          <a:noFill/>
          <a:ln w="9525">
            <a:noFill/>
            <a:miter lim="800000"/>
          </a:ln>
          <a:effectLst/>
        </p:spPr>
        <p:txBody>
          <a:bodyPr/>
          <a:lstStyle/>
          <a:p>
            <a:pPr marL="342900" indent="-342900" algn="just">
              <a:spcBef>
                <a:spcPct val="20000"/>
              </a:spcBef>
              <a:buClr>
                <a:schemeClr val="hlink"/>
              </a:buClr>
              <a:buSzPct val="70000"/>
              <a:buFont typeface="Wingdings" panose="05000000000000000000" pitchFamily="2" charset="2"/>
              <a:buChar char="n"/>
              <a:defRPr/>
            </a:pPr>
            <a:r>
              <a:rPr lang="en-US" sz="2400" dirty="0"/>
              <a:t>It is fair to say that to be intelligent requires two things: </a:t>
            </a:r>
          </a:p>
          <a:p>
            <a:pPr marL="2057400" lvl="4" indent="-228600" algn="just">
              <a:spcBef>
                <a:spcPct val="20000"/>
              </a:spcBef>
              <a:buClr>
                <a:schemeClr val="hlink"/>
              </a:buClr>
              <a:buSzPct val="70000"/>
              <a:defRPr/>
            </a:pPr>
            <a:r>
              <a:rPr lang="en-US" sz="1600" dirty="0"/>
              <a:t>a) Knowledge </a:t>
            </a:r>
          </a:p>
          <a:p>
            <a:pPr marL="2057400" lvl="4" indent="-228600" algn="just">
              <a:spcBef>
                <a:spcPct val="20000"/>
              </a:spcBef>
              <a:buClr>
                <a:schemeClr val="hlink"/>
              </a:buClr>
              <a:buSzPct val="70000"/>
              <a:defRPr/>
            </a:pPr>
            <a:r>
              <a:rPr lang="en-US" sz="1600" dirty="0"/>
              <a:t>b) Reasoning skills </a:t>
            </a:r>
          </a:p>
          <a:p>
            <a:pPr marL="342900" indent="-342900" algn="just">
              <a:spcBef>
                <a:spcPct val="20000"/>
              </a:spcBef>
              <a:buClr>
                <a:schemeClr val="hlink"/>
              </a:buClr>
              <a:buSzPct val="70000"/>
              <a:buFont typeface="Wingdings" panose="05000000000000000000" pitchFamily="2" charset="2"/>
              <a:buChar char="n"/>
              <a:defRPr/>
            </a:pPr>
            <a:r>
              <a:rPr lang="en-US" sz="2400" dirty="0"/>
              <a:t>Intelligent behavior implies the linking of these two together and hence being able to deduce facts that are not explicit in the Knowledge and produce sensible reactions to these facts.</a:t>
            </a:r>
          </a:p>
          <a:p>
            <a:pPr marL="342900" indent="-342900" algn="just">
              <a:spcBef>
                <a:spcPct val="20000"/>
              </a:spcBef>
              <a:buClr>
                <a:schemeClr val="hlink"/>
              </a:buClr>
              <a:buSzPct val="70000"/>
              <a:buFont typeface="Wingdings" panose="05000000000000000000" pitchFamily="2" charset="2"/>
              <a:buChar char="n"/>
              <a:defRPr/>
            </a:pPr>
            <a:r>
              <a:rPr lang="en-US" sz="2400" dirty="0"/>
              <a:t>In human beings, there is a consciousness that enables us to understand concepts such as </a:t>
            </a:r>
            <a:r>
              <a:rPr lang="en-US" sz="2400" i="1" dirty="0"/>
              <a:t>what</a:t>
            </a:r>
            <a:r>
              <a:rPr lang="en-US" sz="2400" dirty="0"/>
              <a:t> and </a:t>
            </a:r>
            <a:r>
              <a:rPr lang="en-US" sz="2400" i="1" dirty="0"/>
              <a:t>why</a:t>
            </a:r>
            <a:r>
              <a:rPr lang="en-US" sz="2400" dirty="0"/>
              <a:t>, that is intentionality. </a:t>
            </a:r>
          </a:p>
          <a:p>
            <a:pPr marL="342900" indent="-342900" algn="just">
              <a:spcBef>
                <a:spcPct val="20000"/>
              </a:spcBef>
              <a:buClr>
                <a:schemeClr val="hlink"/>
              </a:buClr>
              <a:buSzPct val="70000"/>
              <a:buFont typeface="Wingdings" panose="05000000000000000000" pitchFamily="2" charset="2"/>
              <a:buChar char="n"/>
              <a:defRPr/>
            </a:pPr>
            <a:r>
              <a:rPr lang="en-US" sz="2400" dirty="0"/>
              <a:t>With this ability we are able to make reasoned judgments and act accordingly. </a:t>
            </a:r>
          </a:p>
          <a:p>
            <a:pPr marL="342900" indent="-342900" algn="just">
              <a:spcBef>
                <a:spcPct val="20000"/>
              </a:spcBef>
              <a:buClr>
                <a:schemeClr val="hlink"/>
              </a:buClr>
              <a:buSzPct val="70000"/>
              <a:buFont typeface="Wingdings" panose="05000000000000000000" pitchFamily="2" charset="2"/>
              <a:buChar char="n"/>
              <a:defRPr/>
            </a:pPr>
            <a:r>
              <a:rPr lang="en-US" sz="2400" dirty="0"/>
              <a:t>Of course the "reason" within our decisions is often subjective (and in the same way, our definition of intelligent behavior is largely subjective).</a:t>
            </a:r>
            <a:br>
              <a:rPr lang="en-US" sz="2400" dirty="0"/>
            </a:br>
            <a:r>
              <a:rPr lang="en-US" sz="2400" dirty="0"/>
              <a:t>So what forms of reasoning are there? Here are the three main types: </a:t>
            </a:r>
          </a:p>
          <a:p>
            <a:pPr marL="2057400" lvl="4" indent="-228600" algn="just">
              <a:spcBef>
                <a:spcPct val="20000"/>
              </a:spcBef>
              <a:buClr>
                <a:schemeClr val="hlink"/>
              </a:buClr>
              <a:buSzPct val="70000"/>
              <a:buFont typeface="Wingdings" panose="05000000000000000000" pitchFamily="2" charset="2"/>
              <a:buChar char="n"/>
              <a:defRPr/>
            </a:pPr>
            <a:r>
              <a:rPr lang="en-US" dirty="0"/>
              <a:t>Deduction </a:t>
            </a:r>
          </a:p>
          <a:p>
            <a:pPr marL="2057400" lvl="4" indent="-228600" algn="just">
              <a:spcBef>
                <a:spcPct val="20000"/>
              </a:spcBef>
              <a:buClr>
                <a:schemeClr val="hlink"/>
              </a:buClr>
              <a:buSzPct val="70000"/>
              <a:buFont typeface="Wingdings" panose="05000000000000000000" pitchFamily="2" charset="2"/>
              <a:buChar char="n"/>
              <a:defRPr/>
            </a:pPr>
            <a:r>
              <a:rPr lang="en-US" dirty="0"/>
              <a:t>Abduction </a:t>
            </a:r>
          </a:p>
          <a:p>
            <a:pPr marL="2057400" lvl="4" indent="-228600" algn="just">
              <a:spcBef>
                <a:spcPct val="20000"/>
              </a:spcBef>
              <a:buClr>
                <a:schemeClr val="hlink"/>
              </a:buClr>
              <a:buSzPct val="70000"/>
              <a:buFont typeface="Wingdings" panose="05000000000000000000" pitchFamily="2" charset="2"/>
              <a:buChar char="n"/>
              <a:defRPr/>
            </a:pPr>
            <a:r>
              <a:rPr lang="en-US" dirty="0"/>
              <a:t>Induction </a:t>
            </a:r>
          </a:p>
          <a:p>
            <a:pPr marL="342900" indent="-342900" algn="just">
              <a:spcBef>
                <a:spcPct val="20000"/>
              </a:spcBef>
              <a:buClr>
                <a:schemeClr val="hlink"/>
              </a:buClr>
              <a:buSzPct val="70000"/>
              <a:buFont typeface="Wingdings" panose="05000000000000000000" pitchFamily="2" charset="2"/>
              <a:buChar char="n"/>
              <a:defRPr/>
            </a:pPr>
            <a:r>
              <a:rPr lang="en-US" sz="2400" dirty="0"/>
              <a:t>We shall now go through these in more detail.</a:t>
            </a:r>
          </a:p>
        </p:txBody>
      </p:sp>
    </p:spTree>
  </p:cSld>
  <p:clrMapOvr>
    <a:masterClrMapping/>
  </p:clrMapOvr>
  <p:transition>
    <p:fade/>
  </p:transition>
  <p:timing>
    <p:tnLst>
      <p:par>
        <p:cTn id="1" dur="indefinite" restart="never" nodeType="tmRoot"/>
      </p:par>
    </p:tnLst>
    <p:bldLst>
      <p:bldP spid="43011" grpId="0" build="p"/>
      <p:bldP spid="43012"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AutoShape 2"/>
          <p:cNvSpPr>
            <a:spLocks noChangeArrowheads="1"/>
          </p:cNvSpPr>
          <p:nvPr/>
        </p:nvSpPr>
        <p:spPr bwMode="auto">
          <a:xfrm>
            <a:off x="2667000" y="152400"/>
            <a:ext cx="6858000" cy="609600"/>
          </a:xfrm>
          <a:prstGeom prst="roundRect">
            <a:avLst>
              <a:gd name="adj" fmla="val 9079"/>
            </a:avLst>
          </a:prstGeom>
          <a:gradFill rotWithShape="1">
            <a:gsLst>
              <a:gs pos="0">
                <a:schemeClr val="bg1"/>
              </a:gs>
              <a:gs pos="50000">
                <a:schemeClr val="accent1"/>
              </a:gs>
              <a:gs pos="100000">
                <a:schemeClr val="bg1"/>
              </a:gs>
            </a:gsLst>
            <a:lin ang="0" scaled="1"/>
          </a:gradFill>
          <a:ln w="9525">
            <a:solidFill>
              <a:schemeClr val="tx1"/>
            </a:solidFill>
            <a:round/>
          </a:ln>
          <a:effectLst/>
        </p:spPr>
        <p:txBody>
          <a:bodyPr wrap="none" anchor="ctr"/>
          <a:lstStyle/>
          <a:p>
            <a:pPr>
              <a:defRPr/>
            </a:pPr>
            <a:endParaRPr lang="en-US"/>
          </a:p>
        </p:txBody>
      </p:sp>
      <p:sp>
        <p:nvSpPr>
          <p:cNvPr id="45059" name="Rectangle 3"/>
          <p:cNvSpPr>
            <a:spLocks noGrp="1" noChangeArrowheads="1"/>
          </p:cNvSpPr>
          <p:nvPr>
            <p:ph idx="1"/>
          </p:nvPr>
        </p:nvSpPr>
        <p:spPr>
          <a:xfrm>
            <a:off x="2667000" y="228600"/>
            <a:ext cx="6858000" cy="533400"/>
          </a:xfrm>
        </p:spPr>
        <p:txBody>
          <a:bodyPr/>
          <a:lstStyle/>
          <a:p>
            <a:pPr algn="ctr" eaLnBrk="1" hangingPunct="1">
              <a:lnSpc>
                <a:spcPct val="80000"/>
              </a:lnSpc>
              <a:buFont typeface="Wingdings" panose="05000000000000000000" pitchFamily="2" charset="2"/>
              <a:buNone/>
              <a:defRPr/>
            </a:pPr>
            <a:r>
              <a:rPr lang="en-US" sz="3600" b="1"/>
              <a:t>Deduction</a:t>
            </a:r>
            <a:endParaRPr lang="en-US" sz="2800" b="1">
              <a:solidFill>
                <a:srgbClr val="FF99FF"/>
              </a:solidFill>
            </a:endParaRPr>
          </a:p>
        </p:txBody>
      </p:sp>
      <p:sp>
        <p:nvSpPr>
          <p:cNvPr id="45060" name="Rectangle 4"/>
          <p:cNvSpPr>
            <a:spLocks noChangeArrowheads="1"/>
          </p:cNvSpPr>
          <p:nvPr/>
        </p:nvSpPr>
        <p:spPr bwMode="auto">
          <a:xfrm>
            <a:off x="0" y="762000"/>
            <a:ext cx="12192000" cy="5715000"/>
          </a:xfrm>
          <a:prstGeom prst="rect">
            <a:avLst/>
          </a:prstGeom>
          <a:noFill/>
          <a:ln w="9525">
            <a:noFill/>
            <a:miter lim="800000"/>
          </a:ln>
          <a:effectLst/>
        </p:spPr>
        <p:txBody>
          <a:bodyPr/>
          <a:lstStyle/>
          <a:p>
            <a:pPr marL="342900" indent="-342900">
              <a:spcBef>
                <a:spcPct val="20000"/>
              </a:spcBef>
              <a:buClr>
                <a:schemeClr val="hlink"/>
              </a:buClr>
              <a:buSzPct val="70000"/>
              <a:defRPr/>
            </a:pPr>
            <a:r>
              <a:rPr lang="en-US" sz="2400" dirty="0">
                <a:solidFill>
                  <a:srgbClr val="FFFF00"/>
                </a:solidFill>
              </a:rPr>
              <a:t>                                </a:t>
            </a:r>
            <a:r>
              <a:rPr lang="en-US" sz="2400" dirty="0"/>
              <a:t>A, A=&gt;B conclude B</a:t>
            </a:r>
            <a:endParaRPr lang="en-US" sz="2400" dirty="0">
              <a:solidFill>
                <a:srgbClr val="FFFF00"/>
              </a:solidFill>
            </a:endParaRPr>
          </a:p>
          <a:p>
            <a:pPr marL="342900" indent="-342900">
              <a:spcBef>
                <a:spcPct val="20000"/>
              </a:spcBef>
              <a:buClr>
                <a:schemeClr val="hlink"/>
              </a:buClr>
              <a:buSzPct val="70000"/>
              <a:buFont typeface="Wingdings" panose="05000000000000000000" pitchFamily="2" charset="2"/>
              <a:buChar char="n"/>
              <a:defRPr/>
            </a:pPr>
            <a:r>
              <a:rPr lang="en-US" sz="2400" dirty="0"/>
              <a:t>This is read as: A is true. If A is true then B is true. Therefore conclude that B is true</a:t>
            </a:r>
            <a:r>
              <a:rPr lang="en-US" sz="2000" dirty="0"/>
              <a:t> </a:t>
            </a:r>
          </a:p>
          <a:p>
            <a:pPr marL="342900" indent="-342900">
              <a:spcBef>
                <a:spcPct val="20000"/>
              </a:spcBef>
              <a:buClr>
                <a:schemeClr val="hlink"/>
              </a:buClr>
              <a:buSzPct val="70000"/>
              <a:buFont typeface="Wingdings" panose="05000000000000000000" pitchFamily="2" charset="2"/>
              <a:buChar char="n"/>
              <a:defRPr/>
            </a:pPr>
            <a:r>
              <a:rPr lang="en-US" sz="2400" dirty="0"/>
              <a:t>Example:</a:t>
            </a:r>
          </a:p>
          <a:p>
            <a:pPr marL="742950" lvl="1" indent="-285750">
              <a:spcBef>
                <a:spcPct val="20000"/>
              </a:spcBef>
              <a:buClr>
                <a:schemeClr val="accent2"/>
              </a:buClr>
              <a:buSzPct val="70000"/>
              <a:buFont typeface="Wingdings" panose="05000000000000000000" pitchFamily="2" charset="2"/>
              <a:buChar char="n"/>
              <a:defRPr/>
            </a:pPr>
            <a:r>
              <a:rPr lang="en-US" sz="2000" i="1" dirty="0"/>
              <a:t>I hit the glass with a hammer</a:t>
            </a:r>
            <a:br>
              <a:rPr lang="en-US" sz="2000" i="1" dirty="0"/>
            </a:br>
            <a:r>
              <a:rPr lang="en-US" sz="2000" i="1" dirty="0"/>
              <a:t>Hitting a glass with a hammer =&gt; glass breaks</a:t>
            </a:r>
            <a:br>
              <a:rPr lang="en-US" sz="2000" i="1" dirty="0"/>
            </a:br>
            <a:r>
              <a:rPr lang="en-US" sz="2000" dirty="0"/>
              <a:t>Conclude: </a:t>
            </a:r>
            <a:r>
              <a:rPr lang="en-US" sz="2000" i="1" dirty="0"/>
              <a:t>The glass is broken</a:t>
            </a:r>
          </a:p>
          <a:p>
            <a:pPr marL="342900" indent="-342900">
              <a:spcBef>
                <a:spcPct val="20000"/>
              </a:spcBef>
              <a:buClr>
                <a:schemeClr val="hlink"/>
              </a:buClr>
              <a:buSzPct val="70000"/>
              <a:buFont typeface="Wingdings" panose="05000000000000000000" pitchFamily="2" charset="2"/>
              <a:buChar char="n"/>
              <a:defRPr/>
            </a:pPr>
            <a:r>
              <a:rPr lang="en-US" sz="2400" dirty="0"/>
              <a:t>This can also work backwards in the negative sense:</a:t>
            </a:r>
            <a:br>
              <a:rPr lang="en-US" sz="2400" dirty="0"/>
            </a:br>
            <a:r>
              <a:rPr lang="en-US" sz="2400" dirty="0"/>
              <a:t>                           ~B, A=&gt;B conclude ~A</a:t>
            </a:r>
            <a:br>
              <a:rPr lang="en-US" sz="2400" dirty="0"/>
            </a:br>
            <a:r>
              <a:rPr lang="en-US" sz="2000" dirty="0"/>
              <a:t>(B is not true. If A is true then B is true. As B is not true then A cannot be true either)</a:t>
            </a:r>
          </a:p>
          <a:p>
            <a:pPr marL="342900" indent="-342900">
              <a:spcBef>
                <a:spcPct val="20000"/>
              </a:spcBef>
              <a:buClr>
                <a:schemeClr val="hlink"/>
              </a:buClr>
              <a:buSzPct val="70000"/>
              <a:buFont typeface="Wingdings" panose="05000000000000000000" pitchFamily="2" charset="2"/>
              <a:buChar char="n"/>
              <a:defRPr/>
            </a:pPr>
            <a:r>
              <a:rPr lang="en-US" sz="2400" dirty="0"/>
              <a:t>Example</a:t>
            </a:r>
          </a:p>
          <a:p>
            <a:pPr marL="742950" lvl="1" indent="-285750">
              <a:spcBef>
                <a:spcPct val="20000"/>
              </a:spcBef>
              <a:buClr>
                <a:schemeClr val="accent2"/>
              </a:buClr>
              <a:buSzPct val="70000"/>
              <a:buFont typeface="Wingdings" panose="05000000000000000000" pitchFamily="2" charset="2"/>
              <a:buChar char="n"/>
              <a:defRPr/>
            </a:pPr>
            <a:r>
              <a:rPr lang="en-US" sz="2000" i="1" dirty="0"/>
              <a:t>The glass is not broken</a:t>
            </a:r>
            <a:br>
              <a:rPr lang="en-US" sz="2000" i="1" dirty="0"/>
            </a:br>
            <a:r>
              <a:rPr lang="en-US" sz="2000" i="1" dirty="0"/>
              <a:t>Hitting a glass with a hammer =&gt; glass breaks</a:t>
            </a:r>
            <a:br>
              <a:rPr lang="en-US" sz="2000" i="1" dirty="0"/>
            </a:br>
            <a:r>
              <a:rPr lang="en-US" sz="2000" dirty="0"/>
              <a:t>Conclude: </a:t>
            </a:r>
            <a:r>
              <a:rPr lang="en-US" sz="2000" i="1" dirty="0"/>
              <a:t>I didn't hit the glass with a hammer</a:t>
            </a:r>
          </a:p>
          <a:p>
            <a:pPr marL="342900" indent="-342900">
              <a:spcBef>
                <a:spcPct val="20000"/>
              </a:spcBef>
              <a:buClr>
                <a:schemeClr val="hlink"/>
              </a:buClr>
              <a:buSzPct val="70000"/>
              <a:buFont typeface="Wingdings" panose="05000000000000000000" pitchFamily="2" charset="2"/>
              <a:buChar char="n"/>
              <a:defRPr/>
            </a:pPr>
            <a:r>
              <a:rPr lang="en-US" sz="2400" i="1" dirty="0"/>
              <a:t>This is a </a:t>
            </a:r>
            <a:r>
              <a:rPr lang="en-US" sz="2400" i="1" dirty="0">
                <a:solidFill>
                  <a:srgbClr val="FF0000"/>
                </a:solidFill>
              </a:rPr>
              <a:t>sound form of reasoning</a:t>
            </a:r>
            <a:r>
              <a:rPr lang="en-US" sz="2400" dirty="0"/>
              <a:t>. Given that proposition A is true and that the truth of proposition B is based only on whether A is true or not, B can be very reliably inferred from the truth or otherwise of A.</a:t>
            </a:r>
            <a:r>
              <a:rPr lang="en-US" sz="2400" b="1" dirty="0">
                <a:effectLst>
                  <a:outerShdw blurRad="38100" dist="38100" dir="2700000" algn="tl">
                    <a:srgbClr val="000000"/>
                  </a:outerShdw>
                </a:effectLst>
              </a:rPr>
              <a:t/>
            </a:r>
            <a:br>
              <a:rPr lang="en-US" sz="2400" b="1" dirty="0">
                <a:effectLst>
                  <a:outerShdw blurRad="38100" dist="38100" dir="2700000" algn="tl">
                    <a:srgbClr val="000000"/>
                  </a:outerShdw>
                </a:effectLst>
              </a:rPr>
            </a:br>
            <a:endParaRPr lang="en-US" sz="2400" b="1" dirty="0">
              <a:effectLst>
                <a:outerShdw blurRad="38100" dist="38100" dir="2700000" algn="tl">
                  <a:srgbClr val="000000"/>
                </a:outerShdw>
              </a:effectLst>
            </a:endParaRPr>
          </a:p>
        </p:txBody>
      </p:sp>
    </p:spTree>
  </p:cSld>
  <p:clrMapOvr>
    <a:masterClrMapping/>
  </p:clrMapOvr>
  <p:transition>
    <p:fade/>
  </p:transition>
  <p:timing>
    <p:tnLst>
      <p:par>
        <p:cTn id="1" dur="indefinite" restart="never" nodeType="tmRoot"/>
      </p:par>
    </p:tnLst>
    <p:bldLst>
      <p:bldP spid="45059" grpId="0" build="p"/>
      <p:bldP spid="45060"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AutoShape 2"/>
          <p:cNvSpPr>
            <a:spLocks noChangeArrowheads="1"/>
          </p:cNvSpPr>
          <p:nvPr/>
        </p:nvSpPr>
        <p:spPr bwMode="auto">
          <a:xfrm>
            <a:off x="2667000" y="76200"/>
            <a:ext cx="6858000" cy="609600"/>
          </a:xfrm>
          <a:prstGeom prst="roundRect">
            <a:avLst>
              <a:gd name="adj" fmla="val 9079"/>
            </a:avLst>
          </a:prstGeom>
          <a:gradFill rotWithShape="1">
            <a:gsLst>
              <a:gs pos="0">
                <a:schemeClr val="bg1"/>
              </a:gs>
              <a:gs pos="50000">
                <a:schemeClr val="accent1"/>
              </a:gs>
              <a:gs pos="100000">
                <a:schemeClr val="bg1"/>
              </a:gs>
            </a:gsLst>
            <a:lin ang="0" scaled="1"/>
          </a:gradFill>
          <a:ln w="9525">
            <a:solidFill>
              <a:schemeClr val="tx1"/>
            </a:solidFill>
            <a:round/>
          </a:ln>
          <a:effectLst/>
        </p:spPr>
        <p:txBody>
          <a:bodyPr wrap="none" anchor="ctr"/>
          <a:lstStyle/>
          <a:p>
            <a:pPr>
              <a:defRPr/>
            </a:pPr>
            <a:endParaRPr lang="en-US"/>
          </a:p>
        </p:txBody>
      </p:sp>
      <p:sp>
        <p:nvSpPr>
          <p:cNvPr id="46083" name="Rectangle 3"/>
          <p:cNvSpPr>
            <a:spLocks noGrp="1" noChangeArrowheads="1"/>
          </p:cNvSpPr>
          <p:nvPr>
            <p:ph idx="1"/>
          </p:nvPr>
        </p:nvSpPr>
        <p:spPr>
          <a:xfrm>
            <a:off x="2667000" y="76200"/>
            <a:ext cx="6858000" cy="533400"/>
          </a:xfrm>
        </p:spPr>
        <p:txBody>
          <a:bodyPr/>
          <a:lstStyle/>
          <a:p>
            <a:pPr algn="ctr" eaLnBrk="1" hangingPunct="1">
              <a:lnSpc>
                <a:spcPct val="80000"/>
              </a:lnSpc>
              <a:buFont typeface="Wingdings" panose="05000000000000000000" pitchFamily="2" charset="2"/>
              <a:buNone/>
              <a:defRPr/>
            </a:pPr>
            <a:r>
              <a:rPr lang="en-US" sz="3600" b="1"/>
              <a:t>Abduction</a:t>
            </a:r>
            <a:endParaRPr lang="en-US" sz="2800" b="1">
              <a:solidFill>
                <a:srgbClr val="FF99FF"/>
              </a:solidFill>
            </a:endParaRPr>
          </a:p>
        </p:txBody>
      </p:sp>
      <p:sp>
        <p:nvSpPr>
          <p:cNvPr id="46084" name="Rectangle 4"/>
          <p:cNvSpPr>
            <a:spLocks noChangeArrowheads="1"/>
          </p:cNvSpPr>
          <p:nvPr/>
        </p:nvSpPr>
        <p:spPr bwMode="auto">
          <a:xfrm>
            <a:off x="96981" y="699655"/>
            <a:ext cx="12095019" cy="5715000"/>
          </a:xfrm>
          <a:prstGeom prst="rect">
            <a:avLst/>
          </a:prstGeom>
          <a:noFill/>
          <a:ln w="9525">
            <a:noFill/>
            <a:miter lim="800000"/>
          </a:ln>
          <a:effectLst/>
        </p:spPr>
        <p:txBody>
          <a:bodyPr/>
          <a:lstStyle/>
          <a:p>
            <a:pPr marL="342900" indent="-342900" algn="ctr">
              <a:spcBef>
                <a:spcPct val="20000"/>
              </a:spcBef>
              <a:buClr>
                <a:schemeClr val="hlink"/>
              </a:buClr>
              <a:buSzPct val="70000"/>
              <a:defRPr/>
            </a:pPr>
            <a:r>
              <a:rPr lang="en-US" sz="2800" dirty="0"/>
              <a:t>B, A=&gt;B conclude A</a:t>
            </a:r>
            <a:endParaRPr lang="en-US" sz="2800" dirty="0">
              <a:solidFill>
                <a:srgbClr val="FFFF00"/>
              </a:solidFill>
            </a:endParaRPr>
          </a:p>
          <a:p>
            <a:pPr marL="342900" indent="-342900">
              <a:spcBef>
                <a:spcPct val="20000"/>
              </a:spcBef>
              <a:buClr>
                <a:schemeClr val="hlink"/>
              </a:buClr>
              <a:buSzPct val="70000"/>
              <a:buFont typeface="Wingdings" panose="05000000000000000000" pitchFamily="2" charset="2"/>
              <a:buChar char="n"/>
              <a:defRPr/>
            </a:pPr>
            <a:r>
              <a:rPr lang="en-US" sz="2400" dirty="0"/>
              <a:t>This is read as: B is true. If A is true then B is true. Therefore conclude that A is true.</a:t>
            </a:r>
          </a:p>
          <a:p>
            <a:pPr marL="342900" indent="-342900">
              <a:spcBef>
                <a:spcPct val="20000"/>
              </a:spcBef>
              <a:buClr>
                <a:schemeClr val="hlink"/>
              </a:buClr>
              <a:buSzPct val="70000"/>
              <a:buFont typeface="Wingdings" panose="05000000000000000000" pitchFamily="2" charset="2"/>
              <a:buChar char="n"/>
              <a:defRPr/>
            </a:pPr>
            <a:r>
              <a:rPr lang="en-US" sz="2800" dirty="0"/>
              <a:t>Taking the previous example this states:</a:t>
            </a:r>
          </a:p>
          <a:p>
            <a:pPr marL="742950" lvl="1" indent="-285750">
              <a:spcBef>
                <a:spcPct val="20000"/>
              </a:spcBef>
              <a:buClr>
                <a:schemeClr val="accent2"/>
              </a:buClr>
              <a:buSzPct val="70000"/>
              <a:buFont typeface="Wingdings" panose="05000000000000000000" pitchFamily="2" charset="2"/>
              <a:buChar char="n"/>
              <a:defRPr/>
            </a:pPr>
            <a:r>
              <a:rPr lang="en-US" sz="2400" i="1" dirty="0"/>
              <a:t>The glass is broken</a:t>
            </a:r>
            <a:br>
              <a:rPr lang="en-US" sz="2400" i="1" dirty="0"/>
            </a:br>
            <a:r>
              <a:rPr lang="en-US" sz="2400" i="1" dirty="0"/>
              <a:t>Hitting a glass with a hammer =&gt; glass breaks</a:t>
            </a:r>
            <a:br>
              <a:rPr lang="en-US" sz="2400" i="1" dirty="0"/>
            </a:br>
            <a:r>
              <a:rPr lang="en-US" sz="2400" dirty="0"/>
              <a:t>Conclude: </a:t>
            </a:r>
            <a:r>
              <a:rPr lang="en-US" sz="2400" i="1" dirty="0"/>
              <a:t>I hit the glass with a hammer</a:t>
            </a:r>
            <a:endParaRPr lang="en-US" sz="2400" dirty="0"/>
          </a:p>
          <a:p>
            <a:pPr marL="342900" indent="-342900">
              <a:spcBef>
                <a:spcPct val="20000"/>
              </a:spcBef>
              <a:buClr>
                <a:schemeClr val="hlink"/>
              </a:buClr>
              <a:buSzPct val="70000"/>
              <a:buFont typeface="Wingdings" panose="05000000000000000000" pitchFamily="2" charset="2"/>
              <a:buChar char="n"/>
              <a:defRPr/>
            </a:pPr>
            <a:r>
              <a:rPr lang="en-US" sz="2800" dirty="0"/>
              <a:t>This is a reasonable deduction but not necessarily true. Someone else may have hit the glass with a hammer or maybe I threw the glass onto the floor. </a:t>
            </a:r>
          </a:p>
          <a:p>
            <a:pPr marL="342900" indent="-342900">
              <a:spcBef>
                <a:spcPct val="20000"/>
              </a:spcBef>
              <a:buClr>
                <a:schemeClr val="hlink"/>
              </a:buClr>
              <a:buSzPct val="70000"/>
              <a:buFont typeface="Wingdings" panose="05000000000000000000" pitchFamily="2" charset="2"/>
              <a:buChar char="n"/>
              <a:defRPr/>
            </a:pPr>
            <a:r>
              <a:rPr lang="en-US" sz="2800" dirty="0"/>
              <a:t>This is "jumping to conclusions" which is not sound though we do it all the time. </a:t>
            </a:r>
          </a:p>
          <a:p>
            <a:pPr marL="342900" indent="-342900">
              <a:spcBef>
                <a:spcPct val="20000"/>
              </a:spcBef>
              <a:buClr>
                <a:schemeClr val="hlink"/>
              </a:buClr>
              <a:buSzPct val="70000"/>
              <a:buFont typeface="Wingdings" panose="05000000000000000000" pitchFamily="2" charset="2"/>
              <a:buChar char="n"/>
              <a:defRPr/>
            </a:pPr>
            <a:r>
              <a:rPr lang="en-US" sz="2800" dirty="0"/>
              <a:t>There are many situations where more than one reason for something happening </a:t>
            </a:r>
            <a:r>
              <a:rPr lang="en-US" sz="2800" i="1" dirty="0"/>
              <a:t>could</a:t>
            </a:r>
            <a:r>
              <a:rPr lang="en-US" sz="2800" dirty="0"/>
              <a:t> be true and we have to choose the most likely one. </a:t>
            </a:r>
          </a:p>
          <a:p>
            <a:pPr marL="342900" indent="-342900">
              <a:spcBef>
                <a:spcPct val="20000"/>
              </a:spcBef>
              <a:buClr>
                <a:schemeClr val="hlink"/>
              </a:buClr>
              <a:buSzPct val="70000"/>
              <a:buFont typeface="Wingdings" panose="05000000000000000000" pitchFamily="2" charset="2"/>
              <a:buChar char="n"/>
              <a:defRPr/>
            </a:pPr>
            <a:r>
              <a:rPr lang="en-US" sz="2800" dirty="0"/>
              <a:t>In other words, we perform "informed guesswork"!</a:t>
            </a:r>
          </a:p>
        </p:txBody>
      </p:sp>
    </p:spTree>
  </p:cSld>
  <p:clrMapOvr>
    <a:masterClrMapping/>
  </p:clrMapOvr>
  <p:transition>
    <p:fade/>
  </p:transition>
  <p:timing>
    <p:tnLst>
      <p:par>
        <p:cTn id="1" dur="indefinite" restart="never" nodeType="tmRoot"/>
      </p:par>
    </p:tnLst>
    <p:bldLst>
      <p:bldP spid="46083" grpId="0" build="p"/>
      <p:bldP spid="46084"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AutoShape 2"/>
          <p:cNvSpPr>
            <a:spLocks noChangeArrowheads="1"/>
          </p:cNvSpPr>
          <p:nvPr/>
        </p:nvSpPr>
        <p:spPr bwMode="auto">
          <a:xfrm>
            <a:off x="2667000" y="152400"/>
            <a:ext cx="6858000" cy="609600"/>
          </a:xfrm>
          <a:prstGeom prst="roundRect">
            <a:avLst>
              <a:gd name="adj" fmla="val 9079"/>
            </a:avLst>
          </a:prstGeom>
          <a:gradFill rotWithShape="1">
            <a:gsLst>
              <a:gs pos="0">
                <a:schemeClr val="bg1"/>
              </a:gs>
              <a:gs pos="50000">
                <a:schemeClr val="accent1"/>
              </a:gs>
              <a:gs pos="100000">
                <a:schemeClr val="bg1"/>
              </a:gs>
            </a:gsLst>
            <a:lin ang="0" scaled="1"/>
          </a:gradFill>
          <a:ln w="9525">
            <a:solidFill>
              <a:schemeClr val="tx1"/>
            </a:solidFill>
            <a:round/>
          </a:ln>
          <a:effectLst/>
        </p:spPr>
        <p:txBody>
          <a:bodyPr wrap="none" anchor="ctr"/>
          <a:lstStyle/>
          <a:p>
            <a:pPr>
              <a:defRPr/>
            </a:pPr>
            <a:endParaRPr lang="en-US"/>
          </a:p>
        </p:txBody>
      </p:sp>
      <p:sp>
        <p:nvSpPr>
          <p:cNvPr id="47107" name="Rectangle 3"/>
          <p:cNvSpPr>
            <a:spLocks noGrp="1" noChangeArrowheads="1"/>
          </p:cNvSpPr>
          <p:nvPr>
            <p:ph idx="1"/>
          </p:nvPr>
        </p:nvSpPr>
        <p:spPr>
          <a:xfrm>
            <a:off x="2667000" y="228600"/>
            <a:ext cx="6858000" cy="533400"/>
          </a:xfrm>
        </p:spPr>
        <p:txBody>
          <a:bodyPr/>
          <a:lstStyle/>
          <a:p>
            <a:pPr algn="ctr" eaLnBrk="1" hangingPunct="1">
              <a:lnSpc>
                <a:spcPct val="80000"/>
              </a:lnSpc>
              <a:buFont typeface="Wingdings" panose="05000000000000000000" pitchFamily="2" charset="2"/>
              <a:buNone/>
              <a:defRPr/>
            </a:pPr>
            <a:r>
              <a:rPr lang="en-US" sz="3600" b="1"/>
              <a:t>Induction</a:t>
            </a:r>
            <a:endParaRPr lang="en-US" sz="2800" b="1">
              <a:solidFill>
                <a:srgbClr val="FF99FF"/>
              </a:solidFill>
            </a:endParaRPr>
          </a:p>
        </p:txBody>
      </p:sp>
      <p:sp>
        <p:nvSpPr>
          <p:cNvPr id="47108" name="Rectangle 4"/>
          <p:cNvSpPr>
            <a:spLocks noChangeArrowheads="1"/>
          </p:cNvSpPr>
          <p:nvPr/>
        </p:nvSpPr>
        <p:spPr bwMode="auto">
          <a:xfrm>
            <a:off x="0" y="914400"/>
            <a:ext cx="12081164" cy="5715000"/>
          </a:xfrm>
          <a:prstGeom prst="rect">
            <a:avLst/>
          </a:prstGeom>
          <a:noFill/>
          <a:ln w="9525">
            <a:noFill/>
            <a:miter lim="800000"/>
          </a:ln>
          <a:effectLst/>
        </p:spPr>
        <p:txBody>
          <a:bodyPr/>
          <a:lstStyle/>
          <a:p>
            <a:pPr marL="342900" indent="-342900" algn="ctr">
              <a:spcBef>
                <a:spcPct val="20000"/>
              </a:spcBef>
              <a:buClr>
                <a:schemeClr val="hlink"/>
              </a:buClr>
              <a:buSzPct val="70000"/>
              <a:defRPr/>
            </a:pPr>
            <a:r>
              <a:rPr lang="en-US" sz="2400" dirty="0"/>
              <a:t>    A </a:t>
            </a:r>
            <a:r>
              <a:rPr lang="en-US" sz="2400" i="1" dirty="0"/>
              <a:t>E</a:t>
            </a:r>
            <a:r>
              <a:rPr lang="en-US" sz="2400" dirty="0"/>
              <a:t> S ^ red(A)</a:t>
            </a:r>
            <a:br>
              <a:rPr lang="en-US" sz="2400" dirty="0"/>
            </a:br>
            <a:r>
              <a:rPr lang="en-US" sz="2400" dirty="0"/>
              <a:t>D </a:t>
            </a:r>
            <a:r>
              <a:rPr lang="en-US" sz="2400" i="1" dirty="0"/>
              <a:t>E</a:t>
            </a:r>
            <a:r>
              <a:rPr lang="en-US" sz="2400" dirty="0"/>
              <a:t> S ^ red(D)</a:t>
            </a:r>
            <a:br>
              <a:rPr lang="en-US" sz="2400" dirty="0"/>
            </a:br>
            <a:r>
              <a:rPr lang="en-US" sz="2400" dirty="0"/>
              <a:t>F </a:t>
            </a:r>
            <a:r>
              <a:rPr lang="en-US" sz="2400" i="1" dirty="0"/>
              <a:t>E</a:t>
            </a:r>
            <a:r>
              <a:rPr lang="en-US" sz="2400" dirty="0"/>
              <a:t> S ^ red(F)</a:t>
            </a:r>
            <a:br>
              <a:rPr lang="en-US" sz="2400" dirty="0"/>
            </a:br>
            <a:r>
              <a:rPr lang="en-US" sz="2400" dirty="0"/>
              <a:t>Conclude: For all x where x is an element of set S x is red</a:t>
            </a:r>
          </a:p>
          <a:p>
            <a:pPr marL="342900" indent="-342900">
              <a:spcBef>
                <a:spcPct val="20000"/>
              </a:spcBef>
              <a:buClr>
                <a:schemeClr val="hlink"/>
              </a:buClr>
              <a:buSzPct val="70000"/>
              <a:buFont typeface="Wingdings" panose="05000000000000000000" pitchFamily="2" charset="2"/>
              <a:buChar char="n"/>
              <a:defRPr/>
            </a:pPr>
            <a:r>
              <a:rPr lang="en-US" sz="2400" dirty="0"/>
              <a:t>These read as: A is an element of the set S and A is red, D is an element of the set S and D is red, F is an element of the set S and F is red.</a:t>
            </a:r>
          </a:p>
          <a:p>
            <a:pPr marL="342900" indent="-342900">
              <a:spcBef>
                <a:spcPct val="20000"/>
              </a:spcBef>
              <a:buClr>
                <a:schemeClr val="hlink"/>
              </a:buClr>
              <a:buSzPct val="70000"/>
              <a:buFont typeface="Wingdings" panose="05000000000000000000" pitchFamily="2" charset="2"/>
              <a:buChar char="n"/>
              <a:defRPr/>
            </a:pPr>
            <a:r>
              <a:rPr lang="en-US" sz="2400" dirty="0"/>
              <a:t>Example:</a:t>
            </a:r>
            <a:br>
              <a:rPr lang="en-US" sz="2400" dirty="0"/>
            </a:br>
            <a:r>
              <a:rPr lang="en-US" sz="2000" i="1" dirty="0"/>
              <a:t>(Fred, Derek and Charles are all men.)</a:t>
            </a:r>
            <a:r>
              <a:rPr lang="en-US" sz="2000" dirty="0"/>
              <a:t/>
            </a:r>
            <a:br>
              <a:rPr lang="en-US" sz="2000" dirty="0"/>
            </a:br>
            <a:r>
              <a:rPr lang="en-US" sz="2000" i="1" dirty="0"/>
              <a:t>Fred is a man and Fred is TALL.</a:t>
            </a:r>
            <a:r>
              <a:rPr lang="en-US" sz="2000" dirty="0"/>
              <a:t/>
            </a:r>
            <a:br>
              <a:rPr lang="en-US" sz="2000" dirty="0"/>
            </a:br>
            <a:r>
              <a:rPr lang="en-US" sz="2000" i="1" dirty="0"/>
              <a:t>Derek is a man and Derek is TALL.</a:t>
            </a:r>
            <a:r>
              <a:rPr lang="en-US" sz="2000" dirty="0"/>
              <a:t/>
            </a:r>
            <a:br>
              <a:rPr lang="en-US" sz="2000" dirty="0"/>
            </a:br>
            <a:r>
              <a:rPr lang="en-US" sz="2000" i="1" dirty="0"/>
              <a:t>Charles is a man and Charles is TALL.</a:t>
            </a:r>
            <a:r>
              <a:rPr lang="en-US" sz="2000" dirty="0"/>
              <a:t/>
            </a:r>
            <a:br>
              <a:rPr lang="en-US" sz="2000" dirty="0"/>
            </a:br>
            <a:r>
              <a:rPr lang="en-US" sz="2000" dirty="0"/>
              <a:t>Conclude from the three examples: </a:t>
            </a:r>
            <a:r>
              <a:rPr lang="en-US" sz="2000" i="1" dirty="0"/>
              <a:t>All men are TALL.</a:t>
            </a:r>
            <a:endParaRPr lang="en-US" sz="2000" dirty="0"/>
          </a:p>
          <a:p>
            <a:pPr marL="342900" indent="-342900">
              <a:spcBef>
                <a:spcPct val="20000"/>
              </a:spcBef>
              <a:buClr>
                <a:schemeClr val="hlink"/>
              </a:buClr>
              <a:buSzPct val="70000"/>
              <a:buFont typeface="Wingdings" panose="05000000000000000000" pitchFamily="2" charset="2"/>
              <a:buChar char="n"/>
              <a:defRPr/>
            </a:pPr>
            <a:r>
              <a:rPr lang="en-US" sz="2400" dirty="0"/>
              <a:t>This is not sound. Making such a deduction from so small a sample is statistically unsound yet we do this all the time too! </a:t>
            </a:r>
          </a:p>
          <a:p>
            <a:pPr marL="342900" indent="-342900">
              <a:spcBef>
                <a:spcPct val="20000"/>
              </a:spcBef>
              <a:buClr>
                <a:schemeClr val="hlink"/>
              </a:buClr>
              <a:buSzPct val="70000"/>
              <a:buFont typeface="Wingdings" panose="05000000000000000000" pitchFamily="2" charset="2"/>
              <a:buChar char="n"/>
              <a:defRPr/>
            </a:pPr>
            <a:r>
              <a:rPr lang="en-US" sz="2400" dirty="0"/>
              <a:t>Induction is only safe if it is statistically sound, that is, there is a sufficiently large sample and that set of samples is truly randomly selected. </a:t>
            </a:r>
          </a:p>
        </p:txBody>
      </p:sp>
    </p:spTree>
  </p:cSld>
  <p:clrMapOvr>
    <a:masterClrMapping/>
  </p:clrMapOvr>
  <p:transition>
    <p:fade/>
  </p:transition>
  <p:timing>
    <p:tnLst>
      <p:par>
        <p:cTn id="1" dur="indefinite" restart="never" nodeType="tmRoot"/>
      </p:par>
    </p:tnLst>
    <p:bldLst>
      <p:bldP spid="47107" grpId="0" build="p"/>
      <p:bldP spid="47108"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AutoShape 2"/>
          <p:cNvSpPr>
            <a:spLocks noChangeArrowheads="1"/>
          </p:cNvSpPr>
          <p:nvPr/>
        </p:nvSpPr>
        <p:spPr bwMode="auto">
          <a:xfrm>
            <a:off x="1600200" y="381000"/>
            <a:ext cx="8991600" cy="609600"/>
          </a:xfrm>
          <a:prstGeom prst="roundRect">
            <a:avLst>
              <a:gd name="adj" fmla="val 9079"/>
            </a:avLst>
          </a:prstGeom>
          <a:gradFill rotWithShape="1">
            <a:gsLst>
              <a:gs pos="0">
                <a:schemeClr val="bg1"/>
              </a:gs>
              <a:gs pos="50000">
                <a:schemeClr val="accent1"/>
              </a:gs>
              <a:gs pos="100000">
                <a:schemeClr val="bg1"/>
              </a:gs>
            </a:gsLst>
            <a:lin ang="0" scaled="1"/>
          </a:gradFill>
          <a:ln w="9525">
            <a:solidFill>
              <a:schemeClr val="tx1"/>
            </a:solidFill>
            <a:round/>
          </a:ln>
          <a:effectLst/>
        </p:spPr>
        <p:txBody>
          <a:bodyPr wrap="none" anchor="ctr"/>
          <a:lstStyle/>
          <a:p>
            <a:pPr>
              <a:defRPr/>
            </a:pPr>
            <a:endParaRPr lang="en-US"/>
          </a:p>
        </p:txBody>
      </p:sp>
      <p:sp>
        <p:nvSpPr>
          <p:cNvPr id="48131" name="Rectangle 3"/>
          <p:cNvSpPr>
            <a:spLocks noGrp="1" noChangeArrowheads="1"/>
          </p:cNvSpPr>
          <p:nvPr>
            <p:ph idx="1"/>
          </p:nvPr>
        </p:nvSpPr>
        <p:spPr>
          <a:xfrm>
            <a:off x="1524000" y="533400"/>
            <a:ext cx="9144000" cy="533400"/>
          </a:xfrm>
        </p:spPr>
        <p:txBody>
          <a:bodyPr/>
          <a:lstStyle/>
          <a:p>
            <a:pPr algn="ctr" eaLnBrk="1" hangingPunct="1">
              <a:lnSpc>
                <a:spcPct val="80000"/>
              </a:lnSpc>
              <a:buFont typeface="Wingdings" panose="05000000000000000000" pitchFamily="2" charset="2"/>
              <a:buNone/>
              <a:defRPr/>
            </a:pPr>
            <a:r>
              <a:rPr lang="en-US" b="1"/>
              <a:t>The Need for Structured Knowledge Representation</a:t>
            </a:r>
            <a:endParaRPr lang="en-US" sz="1800" b="1">
              <a:solidFill>
                <a:srgbClr val="FF99FF"/>
              </a:solidFill>
            </a:endParaRPr>
          </a:p>
        </p:txBody>
      </p:sp>
      <p:sp>
        <p:nvSpPr>
          <p:cNvPr id="48132" name="Rectangle 4"/>
          <p:cNvSpPr>
            <a:spLocks noChangeArrowheads="1"/>
          </p:cNvSpPr>
          <p:nvPr/>
        </p:nvSpPr>
        <p:spPr bwMode="auto">
          <a:xfrm>
            <a:off x="0" y="1205342"/>
            <a:ext cx="12192000" cy="6019800"/>
          </a:xfrm>
          <a:prstGeom prst="rect">
            <a:avLst/>
          </a:prstGeom>
          <a:noFill/>
          <a:ln w="9525">
            <a:noFill/>
            <a:miter lim="800000"/>
          </a:ln>
          <a:effectLst/>
        </p:spPr>
        <p:txBody>
          <a:bodyPr/>
          <a:lstStyle/>
          <a:p>
            <a:pPr marL="342900" indent="-342900">
              <a:spcBef>
                <a:spcPct val="20000"/>
              </a:spcBef>
              <a:buClr>
                <a:schemeClr val="hlink"/>
              </a:buClr>
              <a:buSzPct val="70000"/>
              <a:buFont typeface="Wingdings" panose="05000000000000000000" pitchFamily="2" charset="2"/>
              <a:buChar char="n"/>
              <a:defRPr/>
            </a:pPr>
            <a:r>
              <a:rPr lang="en-US" sz="2400" dirty="0"/>
              <a:t>The second requirement for intelligent behavior is the knowledge itself. </a:t>
            </a:r>
          </a:p>
          <a:p>
            <a:pPr marL="342900" indent="-342900">
              <a:spcBef>
                <a:spcPct val="20000"/>
              </a:spcBef>
              <a:buClr>
                <a:schemeClr val="hlink"/>
              </a:buClr>
              <a:buSzPct val="70000"/>
              <a:buFont typeface="Wingdings" panose="05000000000000000000" pitchFamily="2" charset="2"/>
              <a:buChar char="n"/>
              <a:defRPr/>
            </a:pPr>
            <a:r>
              <a:rPr lang="en-US" sz="2400" dirty="0"/>
              <a:t>So all we do is stuff some facts into a computer system, put a reasoning program into action and  we can have an intelligent machine! </a:t>
            </a:r>
          </a:p>
          <a:p>
            <a:pPr marL="342900" indent="-342900">
              <a:spcBef>
                <a:spcPct val="20000"/>
              </a:spcBef>
              <a:buClr>
                <a:schemeClr val="hlink"/>
              </a:buClr>
              <a:buSzPct val="70000"/>
              <a:buFont typeface="Wingdings" panose="05000000000000000000" pitchFamily="2" charset="2"/>
              <a:buChar char="n"/>
              <a:defRPr/>
            </a:pPr>
            <a:r>
              <a:rPr lang="en-US" sz="2400" dirty="0"/>
              <a:t>Well it's not quite that simple. </a:t>
            </a:r>
          </a:p>
          <a:p>
            <a:pPr marL="342900" indent="-342900">
              <a:spcBef>
                <a:spcPct val="20000"/>
              </a:spcBef>
              <a:buClr>
                <a:schemeClr val="hlink"/>
              </a:buClr>
              <a:buSzPct val="70000"/>
              <a:buFont typeface="Wingdings" panose="05000000000000000000" pitchFamily="2" charset="2"/>
              <a:buChar char="n"/>
              <a:defRPr/>
            </a:pPr>
            <a:r>
              <a:rPr lang="en-US" sz="2400" dirty="0"/>
              <a:t>Many A.I. structures show themselves to work well in simple "toy" domains but once they are presented with real world domain problems they suddenly begin to collapse. </a:t>
            </a:r>
          </a:p>
          <a:p>
            <a:pPr marL="342900" indent="-342900">
              <a:spcBef>
                <a:spcPct val="20000"/>
              </a:spcBef>
              <a:buClr>
                <a:schemeClr val="hlink"/>
              </a:buClr>
              <a:buSzPct val="70000"/>
              <a:buFont typeface="Wingdings" panose="05000000000000000000" pitchFamily="2" charset="2"/>
              <a:buChar char="n"/>
              <a:defRPr/>
            </a:pPr>
            <a:r>
              <a:rPr lang="en-US" sz="2400" dirty="0"/>
              <a:t>The problem is that they don't have enough knowledge about the domain and so can't respond to it. </a:t>
            </a:r>
          </a:p>
          <a:p>
            <a:pPr marL="342900" indent="-342900">
              <a:spcBef>
                <a:spcPct val="20000"/>
              </a:spcBef>
              <a:buClr>
                <a:schemeClr val="hlink"/>
              </a:buClr>
              <a:buSzPct val="70000"/>
              <a:buFont typeface="Wingdings" panose="05000000000000000000" pitchFamily="2" charset="2"/>
              <a:buChar char="n"/>
              <a:defRPr/>
            </a:pPr>
            <a:r>
              <a:rPr lang="en-US" sz="2400" dirty="0"/>
              <a:t>If we attempt to simply solve this problem by stuffing more information into the system we quickly come across the problem of speed. The specific piece of information in the database of knowledge cannot be accessed fast enough for a reasonable response using simple search techniques. </a:t>
            </a:r>
          </a:p>
          <a:p>
            <a:pPr marL="342900" indent="-342900">
              <a:spcBef>
                <a:spcPct val="20000"/>
              </a:spcBef>
              <a:buClr>
                <a:schemeClr val="hlink"/>
              </a:buClr>
              <a:buSzPct val="70000"/>
              <a:buFont typeface="Wingdings" panose="05000000000000000000" pitchFamily="2" charset="2"/>
              <a:buChar char="n"/>
              <a:defRPr/>
            </a:pPr>
            <a:r>
              <a:rPr lang="en-US" sz="2400" dirty="0">
                <a:solidFill>
                  <a:srgbClr val="FF0000"/>
                </a:solidFill>
              </a:rPr>
              <a:t>One of the major keys to AI then is being able to store knowledge in an efficient fashion and in such a way that it is possible to compose programs that can access it in a reasonable time.</a:t>
            </a:r>
            <a:r>
              <a:rPr lang="en-US" sz="3600" b="1" dirty="0">
                <a:solidFill>
                  <a:srgbClr val="FF0000"/>
                </a:solidFill>
                <a:effectLst>
                  <a:outerShdw blurRad="38100" dist="38100" dir="2700000" algn="tl">
                    <a:srgbClr val="000000"/>
                  </a:outerShdw>
                </a:effectLst>
              </a:rPr>
              <a:t/>
            </a:r>
            <a:br>
              <a:rPr lang="en-US" sz="3600" b="1" dirty="0">
                <a:solidFill>
                  <a:srgbClr val="FF0000"/>
                </a:solidFill>
                <a:effectLst>
                  <a:outerShdw blurRad="38100" dist="38100" dir="2700000" algn="tl">
                    <a:srgbClr val="000000"/>
                  </a:outerShdw>
                </a:effectLst>
              </a:rPr>
            </a:br>
            <a:endParaRPr lang="en-US" sz="3600" b="1" dirty="0">
              <a:solidFill>
                <a:srgbClr val="FF0000"/>
              </a:solidFill>
              <a:effectLst>
                <a:outerShdw blurRad="38100" dist="38100" dir="2700000" algn="tl">
                  <a:srgbClr val="000000"/>
                </a:outerShdw>
              </a:effectLst>
            </a:endParaRPr>
          </a:p>
        </p:txBody>
      </p:sp>
    </p:spTree>
  </p:cSld>
  <p:clrMapOvr>
    <a:masterClrMapping/>
  </p:clrMapOvr>
  <p:transition>
    <p:fade/>
  </p:transition>
  <p:timing>
    <p:tnLst>
      <p:par>
        <p:cTn id="1" dur="indefinite" restart="never" nodeType="tmRoot"/>
      </p:par>
    </p:tnLst>
    <p:bldLst>
      <p:bldP spid="48131" grpId="0" build="p"/>
      <p:bldP spid="48132"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AutoShape 2"/>
          <p:cNvSpPr>
            <a:spLocks noChangeArrowheads="1"/>
          </p:cNvSpPr>
          <p:nvPr/>
        </p:nvSpPr>
        <p:spPr bwMode="auto">
          <a:xfrm>
            <a:off x="4114800" y="232581"/>
            <a:ext cx="3733800" cy="609600"/>
          </a:xfrm>
          <a:prstGeom prst="roundRect">
            <a:avLst>
              <a:gd name="adj" fmla="val 9079"/>
            </a:avLst>
          </a:prstGeom>
          <a:gradFill rotWithShape="1">
            <a:gsLst>
              <a:gs pos="0">
                <a:schemeClr val="bg1"/>
              </a:gs>
              <a:gs pos="50000">
                <a:schemeClr val="accent1"/>
              </a:gs>
              <a:gs pos="100000">
                <a:schemeClr val="bg1"/>
              </a:gs>
            </a:gsLst>
            <a:lin ang="0" scaled="1"/>
          </a:gradFill>
          <a:ln w="9525">
            <a:solidFill>
              <a:schemeClr val="tx1"/>
            </a:solidFill>
            <a:round/>
          </a:ln>
          <a:effectLst/>
        </p:spPr>
        <p:txBody>
          <a:bodyPr wrap="none" anchor="ctr"/>
          <a:lstStyle/>
          <a:p>
            <a:pPr>
              <a:defRPr/>
            </a:pPr>
            <a:endParaRPr lang="en-US"/>
          </a:p>
        </p:txBody>
      </p:sp>
      <p:sp>
        <p:nvSpPr>
          <p:cNvPr id="49155" name="Rectangle 3"/>
          <p:cNvSpPr>
            <a:spLocks noGrp="1" noChangeArrowheads="1"/>
          </p:cNvSpPr>
          <p:nvPr>
            <p:ph idx="1"/>
          </p:nvPr>
        </p:nvSpPr>
        <p:spPr>
          <a:xfrm>
            <a:off x="4114800" y="228600"/>
            <a:ext cx="3733800" cy="533400"/>
          </a:xfrm>
        </p:spPr>
        <p:txBody>
          <a:bodyPr/>
          <a:lstStyle/>
          <a:p>
            <a:pPr algn="ctr" eaLnBrk="1" hangingPunct="1">
              <a:lnSpc>
                <a:spcPct val="80000"/>
              </a:lnSpc>
              <a:buFont typeface="Wingdings" panose="05000000000000000000" pitchFamily="2" charset="2"/>
              <a:buNone/>
              <a:defRPr/>
            </a:pPr>
            <a:r>
              <a:rPr lang="en-US" sz="2800" b="1" dirty="0"/>
              <a:t>The Frame Problem</a:t>
            </a:r>
            <a:endParaRPr lang="en-US" sz="2000" b="1" dirty="0">
              <a:solidFill>
                <a:srgbClr val="FF99FF"/>
              </a:solidFill>
            </a:endParaRPr>
          </a:p>
        </p:txBody>
      </p:sp>
      <p:sp>
        <p:nvSpPr>
          <p:cNvPr id="49156" name="Rectangle 4"/>
          <p:cNvSpPr>
            <a:spLocks noChangeArrowheads="1"/>
          </p:cNvSpPr>
          <p:nvPr/>
        </p:nvSpPr>
        <p:spPr bwMode="auto">
          <a:xfrm>
            <a:off x="1" y="1111155"/>
            <a:ext cx="12192000" cy="6019800"/>
          </a:xfrm>
          <a:prstGeom prst="rect">
            <a:avLst/>
          </a:prstGeom>
          <a:noFill/>
          <a:ln w="9525">
            <a:noFill/>
            <a:miter lim="800000"/>
          </a:ln>
          <a:effectLst/>
        </p:spPr>
        <p:txBody>
          <a:bodyPr/>
          <a:lstStyle/>
          <a:p>
            <a:pPr marL="342900" indent="-342900">
              <a:spcBef>
                <a:spcPct val="20000"/>
              </a:spcBef>
              <a:buClr>
                <a:schemeClr val="hlink"/>
              </a:buClr>
              <a:buSzPct val="70000"/>
              <a:buFont typeface="Wingdings" panose="05000000000000000000" pitchFamily="2" charset="2"/>
              <a:buChar char="n"/>
              <a:defRPr/>
            </a:pPr>
            <a:r>
              <a:rPr lang="en-US" sz="2400" dirty="0"/>
              <a:t>For any situation it's difficult to predict in advance exactly what knowledge you'll need, that is knowledge that's relevant to a given problem; this is known as the frame problem.</a:t>
            </a:r>
          </a:p>
          <a:p>
            <a:pPr marL="342900" indent="-342900">
              <a:spcBef>
                <a:spcPct val="20000"/>
              </a:spcBef>
              <a:buClr>
                <a:schemeClr val="hlink"/>
              </a:buClr>
              <a:buSzPct val="70000"/>
              <a:buFont typeface="Wingdings" panose="05000000000000000000" pitchFamily="2" charset="2"/>
              <a:buChar char="n"/>
              <a:defRPr/>
            </a:pPr>
            <a:endParaRPr lang="en-US" sz="2400" dirty="0" smtClean="0"/>
          </a:p>
          <a:p>
            <a:pPr marL="342900" indent="-342900">
              <a:spcBef>
                <a:spcPct val="20000"/>
              </a:spcBef>
              <a:buClr>
                <a:schemeClr val="hlink"/>
              </a:buClr>
              <a:buSzPct val="70000"/>
              <a:buFont typeface="Wingdings" panose="05000000000000000000" pitchFamily="2" charset="2"/>
              <a:buChar char="n"/>
              <a:defRPr/>
            </a:pPr>
            <a:r>
              <a:rPr lang="en-US" sz="2400" dirty="0" smtClean="0"/>
              <a:t>Consider </a:t>
            </a:r>
            <a:r>
              <a:rPr lang="en-US" sz="2400" dirty="0"/>
              <a:t>the simple case of the representation of a bird, as Minsky says: </a:t>
            </a:r>
          </a:p>
          <a:p>
            <a:pPr marL="342900" indent="-342900">
              <a:spcBef>
                <a:spcPct val="20000"/>
              </a:spcBef>
              <a:buClr>
                <a:schemeClr val="hlink"/>
              </a:buClr>
              <a:buSzPct val="70000"/>
              <a:buFont typeface="Wingdings" panose="05000000000000000000" pitchFamily="2" charset="2"/>
              <a:buChar char="n"/>
              <a:defRPr/>
            </a:pPr>
            <a:endParaRPr lang="en-US" sz="2400" dirty="0" smtClean="0"/>
          </a:p>
          <a:p>
            <a:pPr marL="342900" indent="-342900">
              <a:spcBef>
                <a:spcPct val="20000"/>
              </a:spcBef>
              <a:buClr>
                <a:schemeClr val="hlink"/>
              </a:buClr>
              <a:buSzPct val="70000"/>
              <a:buFont typeface="Wingdings" panose="05000000000000000000" pitchFamily="2" charset="2"/>
              <a:buChar char="n"/>
              <a:defRPr/>
            </a:pPr>
            <a:r>
              <a:rPr lang="en-US" sz="2400" dirty="0" smtClean="0"/>
              <a:t>Let's </a:t>
            </a:r>
            <a:r>
              <a:rPr lang="en-US" sz="2400" dirty="0"/>
              <a:t>take a very simple fact like all birds can fly. Well that's true in a certain dictionary context but it's not true of all birds, so if you try to put this information in a rule based system you'd have a little trouble. First you'd have to say if </a:t>
            </a:r>
            <a:r>
              <a:rPr lang="en-US" sz="2400" dirty="0" err="1"/>
              <a:t>Tweetie</a:t>
            </a:r>
            <a:r>
              <a:rPr lang="en-US" sz="2400" dirty="0"/>
              <a:t> is a bird it can fly unless it is an ostrich or unless it's a penguin so now you're starting to get exceptions. </a:t>
            </a:r>
            <a:br>
              <a:rPr lang="en-US" sz="2400" dirty="0"/>
            </a:br>
            <a:r>
              <a:rPr lang="en-US" sz="2400" dirty="0"/>
              <a:t>Then somebody might say "What if you clipped its feathers?" and you'd say "If something is a bird and it has normal feathers and it is not an ostrich or a penguin then it can fly". </a:t>
            </a:r>
            <a:br>
              <a:rPr lang="en-US" sz="2400" dirty="0"/>
            </a:br>
            <a:r>
              <a:rPr lang="en-US" sz="2400" dirty="0"/>
              <a:t>Then someone might say "Well what if it's dead?" so you'd reply "If it's ... and it's not dead then it can fly." Someone else might say "What if it's in a cage?", "What if it got its feet stuck in concrete?".</a:t>
            </a:r>
          </a:p>
          <a:p>
            <a:pPr marL="342900" indent="-342900">
              <a:spcBef>
                <a:spcPct val="20000"/>
              </a:spcBef>
              <a:buClr>
                <a:schemeClr val="hlink"/>
              </a:buClr>
              <a:buSzPct val="70000"/>
              <a:defRPr/>
            </a:pPr>
            <a:endParaRPr lang="en-US" sz="2400" b="1" dirty="0">
              <a:effectLst>
                <a:outerShdw blurRad="38100" dist="38100" dir="2700000" algn="tl">
                  <a:srgbClr val="000000"/>
                </a:outerShdw>
              </a:effectLst>
            </a:endParaRPr>
          </a:p>
        </p:txBody>
      </p:sp>
    </p:spTree>
  </p:cSld>
  <p:clrMapOvr>
    <a:masterClrMapping/>
  </p:clrMapOvr>
  <p:transition>
    <p:fade/>
  </p:transition>
  <p:timing>
    <p:tnLst>
      <p:par>
        <p:cTn id="1" dur="indefinite" restart="never" nodeType="tmRoot"/>
      </p:par>
    </p:tnLst>
    <p:bldLst>
      <p:bldP spid="49155" grpId="0" build="p"/>
      <p:bldP spid="49156"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AutoShape 2"/>
          <p:cNvSpPr>
            <a:spLocks noChangeArrowheads="1"/>
          </p:cNvSpPr>
          <p:nvPr/>
        </p:nvSpPr>
        <p:spPr bwMode="auto">
          <a:xfrm>
            <a:off x="4114800" y="152400"/>
            <a:ext cx="3733800" cy="609600"/>
          </a:xfrm>
          <a:prstGeom prst="roundRect">
            <a:avLst>
              <a:gd name="adj" fmla="val 9079"/>
            </a:avLst>
          </a:prstGeom>
          <a:gradFill rotWithShape="1">
            <a:gsLst>
              <a:gs pos="0">
                <a:schemeClr val="bg1"/>
              </a:gs>
              <a:gs pos="50000">
                <a:schemeClr val="accent1"/>
              </a:gs>
              <a:gs pos="100000">
                <a:schemeClr val="bg1"/>
              </a:gs>
            </a:gsLst>
            <a:lin ang="0" scaled="1"/>
          </a:gradFill>
          <a:ln w="9525">
            <a:solidFill>
              <a:schemeClr val="tx1"/>
            </a:solidFill>
            <a:round/>
          </a:ln>
          <a:effectLst/>
        </p:spPr>
        <p:txBody>
          <a:bodyPr wrap="none" anchor="ctr"/>
          <a:lstStyle/>
          <a:p>
            <a:pPr>
              <a:defRPr/>
            </a:pPr>
            <a:endParaRPr lang="en-US"/>
          </a:p>
        </p:txBody>
      </p:sp>
      <p:sp>
        <p:nvSpPr>
          <p:cNvPr id="50179" name="Rectangle 3"/>
          <p:cNvSpPr>
            <a:spLocks noGrp="1" noChangeArrowheads="1"/>
          </p:cNvSpPr>
          <p:nvPr>
            <p:ph idx="1"/>
          </p:nvPr>
        </p:nvSpPr>
        <p:spPr>
          <a:xfrm>
            <a:off x="4114800" y="228600"/>
            <a:ext cx="3810000" cy="533400"/>
          </a:xfrm>
        </p:spPr>
        <p:txBody>
          <a:bodyPr/>
          <a:lstStyle/>
          <a:p>
            <a:pPr algn="ctr" eaLnBrk="1" hangingPunct="1">
              <a:lnSpc>
                <a:spcPct val="80000"/>
              </a:lnSpc>
              <a:buFont typeface="Wingdings" panose="05000000000000000000" pitchFamily="2" charset="2"/>
              <a:buNone/>
              <a:defRPr/>
            </a:pPr>
            <a:r>
              <a:rPr lang="en-US" sz="2800" b="1"/>
              <a:t>The Frame Problem</a:t>
            </a:r>
            <a:endParaRPr lang="en-US" sz="2000" b="1">
              <a:solidFill>
                <a:srgbClr val="FF99FF"/>
              </a:solidFill>
            </a:endParaRPr>
          </a:p>
        </p:txBody>
      </p:sp>
      <p:sp>
        <p:nvSpPr>
          <p:cNvPr id="50180" name="Rectangle 4"/>
          <p:cNvSpPr>
            <a:spLocks noChangeArrowheads="1"/>
          </p:cNvSpPr>
          <p:nvPr/>
        </p:nvSpPr>
        <p:spPr bwMode="auto">
          <a:xfrm>
            <a:off x="1" y="968990"/>
            <a:ext cx="12192000" cy="5508009"/>
          </a:xfrm>
          <a:prstGeom prst="rect">
            <a:avLst/>
          </a:prstGeom>
          <a:noFill/>
          <a:ln w="9525">
            <a:noFill/>
            <a:miter lim="800000"/>
          </a:ln>
          <a:effectLst/>
        </p:spPr>
        <p:txBody>
          <a:bodyPr/>
          <a:lstStyle/>
          <a:p>
            <a:pPr marL="342900" indent="-342900" algn="just">
              <a:spcBef>
                <a:spcPct val="20000"/>
              </a:spcBef>
              <a:buClr>
                <a:schemeClr val="hlink"/>
              </a:buClr>
              <a:buSzPct val="70000"/>
              <a:buFont typeface="Wingdings" panose="05000000000000000000" pitchFamily="2" charset="2"/>
              <a:buChar char="n"/>
              <a:defRPr/>
            </a:pPr>
            <a:endParaRPr lang="en-US" sz="2800" b="1" dirty="0">
              <a:effectLst>
                <a:outerShdw blurRad="38100" dist="38100" dir="2700000" algn="tl">
                  <a:srgbClr val="000000"/>
                </a:outerShdw>
              </a:effectLst>
            </a:endParaRPr>
          </a:p>
          <a:p>
            <a:pPr marL="342900" indent="-342900" algn="just">
              <a:spcBef>
                <a:spcPct val="20000"/>
              </a:spcBef>
              <a:buClr>
                <a:schemeClr val="hlink"/>
              </a:buClr>
              <a:buSzPct val="70000"/>
              <a:buFont typeface="Wingdings" panose="05000000000000000000" pitchFamily="2" charset="2"/>
              <a:buChar char="n"/>
              <a:defRPr/>
            </a:pPr>
            <a:r>
              <a:rPr lang="en-US" sz="2400" dirty="0"/>
              <a:t>You see it's almost impossible to think of any fact about the real world that's true. </a:t>
            </a:r>
          </a:p>
          <a:p>
            <a:pPr marL="342900" indent="-342900" algn="just">
              <a:spcBef>
                <a:spcPct val="20000"/>
              </a:spcBef>
              <a:buClr>
                <a:schemeClr val="hlink"/>
              </a:buClr>
              <a:buSzPct val="70000"/>
              <a:buFont typeface="Wingdings" panose="05000000000000000000" pitchFamily="2" charset="2"/>
              <a:buChar char="n"/>
              <a:defRPr/>
            </a:pPr>
            <a:r>
              <a:rPr lang="en-US" sz="2400" dirty="0" smtClean="0"/>
              <a:t>As </a:t>
            </a:r>
            <a:r>
              <a:rPr lang="en-US" sz="2400" dirty="0"/>
              <a:t>you can see it seems to go on and on forever, "What's concrete?" It's difficult to know where to stop.</a:t>
            </a:r>
          </a:p>
          <a:p>
            <a:pPr marL="342900" indent="-342900" algn="just">
              <a:spcBef>
                <a:spcPct val="20000"/>
              </a:spcBef>
              <a:buClr>
                <a:schemeClr val="hlink"/>
              </a:buClr>
              <a:buSzPct val="70000"/>
              <a:buFont typeface="Wingdings" panose="05000000000000000000" pitchFamily="2" charset="2"/>
              <a:buChar char="n"/>
              <a:defRPr/>
            </a:pPr>
            <a:r>
              <a:rPr lang="en-US" sz="2400" dirty="0" smtClean="0"/>
              <a:t>Ideally </a:t>
            </a:r>
            <a:r>
              <a:rPr lang="en-US" sz="2400" dirty="0"/>
              <a:t>we would represent all the knowledge in the world that everybody knows, but to do this would result in an enormous data structure. It would be absolutely vast and the access time would be enormously slow. </a:t>
            </a:r>
          </a:p>
          <a:p>
            <a:pPr marL="342900" indent="-342900" algn="just">
              <a:spcBef>
                <a:spcPct val="20000"/>
              </a:spcBef>
              <a:buClr>
                <a:schemeClr val="hlink"/>
              </a:buClr>
              <a:buSzPct val="70000"/>
              <a:buFont typeface="Wingdings" panose="05000000000000000000" pitchFamily="2" charset="2"/>
              <a:buChar char="n"/>
              <a:defRPr/>
            </a:pPr>
            <a:r>
              <a:rPr lang="en-US" sz="2400" dirty="0"/>
              <a:t>The upshot is that we don't know how to build such a structure and how to index it rapidly. What is more, we don't know how to acquire all the knowledge.</a:t>
            </a:r>
          </a:p>
          <a:p>
            <a:pPr marL="342900" indent="-342900" algn="just">
              <a:spcBef>
                <a:spcPct val="20000"/>
              </a:spcBef>
              <a:buClr>
                <a:schemeClr val="hlink"/>
              </a:buClr>
              <a:buSzPct val="70000"/>
              <a:buFont typeface="Wingdings" panose="05000000000000000000" pitchFamily="2" charset="2"/>
              <a:buChar char="n"/>
              <a:defRPr/>
            </a:pPr>
            <a:r>
              <a:rPr lang="en-US" sz="2400" dirty="0"/>
              <a:t>A number of methods have been proposed for representing knowledge some more appropriate in certain situations than others but none ideal. These include </a:t>
            </a:r>
            <a:r>
              <a:rPr lang="en-US" sz="2400" b="1" dirty="0"/>
              <a:t>first order predicate calculus, semantic nets, conceptual graphs, frames, scripts and rules</a:t>
            </a:r>
            <a:r>
              <a:rPr lang="en-US" sz="2400" dirty="0"/>
              <a:t> (which shall lead us onto Expert Systems</a:t>
            </a:r>
            <a:r>
              <a:rPr lang="en-US" sz="2400" dirty="0" smtClean="0"/>
              <a:t>).</a:t>
            </a:r>
            <a:endParaRPr lang="en-US" sz="2400" dirty="0"/>
          </a:p>
        </p:txBody>
      </p:sp>
    </p:spTree>
  </p:cSld>
  <p:clrMapOvr>
    <a:masterClrMapping/>
  </p:clrMapOvr>
  <p:transition>
    <p:fade/>
  </p:transition>
  <p:timing>
    <p:tnLst>
      <p:par>
        <p:cTn id="1" dur="indefinite" restart="never" nodeType="tmRoot"/>
      </p:par>
    </p:tnLst>
    <p:bldLst>
      <p:bldP spid="50179" grpId="0" build="p"/>
      <p:bldP spid="50180"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definitions of AI</a:t>
            </a:r>
            <a:endParaRPr lang="en-US" dirty="0"/>
          </a:p>
        </p:txBody>
      </p:sp>
      <p:sp>
        <p:nvSpPr>
          <p:cNvPr id="3" name="Content Placeholder 2"/>
          <p:cNvSpPr>
            <a:spLocks noGrp="1"/>
          </p:cNvSpPr>
          <p:nvPr>
            <p:ph idx="1"/>
          </p:nvPr>
        </p:nvSpPr>
        <p:spPr/>
        <p:txBody>
          <a:bodyPr/>
          <a:lstStyle/>
          <a:p>
            <a:pPr algn="just"/>
            <a:r>
              <a:rPr lang="en-US" dirty="0" smtClean="0"/>
              <a:t>Act like human</a:t>
            </a:r>
          </a:p>
          <a:p>
            <a:pPr algn="just"/>
            <a:r>
              <a:rPr lang="en-US" dirty="0" smtClean="0"/>
              <a:t>Think like human</a:t>
            </a:r>
          </a:p>
          <a:p>
            <a:pPr algn="just"/>
            <a:r>
              <a:rPr lang="en-US" dirty="0" smtClean="0"/>
              <a:t>Act Rationally</a:t>
            </a:r>
          </a:p>
          <a:p>
            <a:pPr algn="just"/>
            <a:r>
              <a:rPr lang="en-US" dirty="0" smtClean="0"/>
              <a:t>Think rationally</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218" y="0"/>
            <a:ext cx="10772775" cy="983999"/>
          </a:xfrm>
        </p:spPr>
        <p:txBody>
          <a:bodyPr/>
          <a:lstStyle/>
          <a:p>
            <a:r>
              <a:rPr lang="en-US" dirty="0" smtClean="0"/>
              <a:t>Act Like Human</a:t>
            </a:r>
            <a:endParaRPr lang="en-US" dirty="0"/>
          </a:p>
        </p:txBody>
      </p:sp>
      <p:sp>
        <p:nvSpPr>
          <p:cNvPr id="3" name="Content Placeholder 2"/>
          <p:cNvSpPr>
            <a:spLocks noGrp="1"/>
          </p:cNvSpPr>
          <p:nvPr>
            <p:ph idx="1"/>
          </p:nvPr>
        </p:nvSpPr>
        <p:spPr>
          <a:xfrm>
            <a:off x="360218" y="984000"/>
            <a:ext cx="11651673" cy="5607870"/>
          </a:xfrm>
        </p:spPr>
        <p:txBody>
          <a:bodyPr>
            <a:noAutofit/>
          </a:bodyPr>
          <a:lstStyle/>
          <a:p>
            <a:r>
              <a:rPr lang="en-US" sz="3200" dirty="0" smtClean="0"/>
              <a:t>“The study of how to make computers do things at which, at the moment, people are better. (Rich and Knight, 1991)</a:t>
            </a:r>
          </a:p>
          <a:p>
            <a:r>
              <a:rPr lang="en-US" sz="3200" dirty="0" smtClean="0"/>
              <a:t>Turing Test:</a:t>
            </a:r>
          </a:p>
          <a:p>
            <a:pPr marL="457200" lvl="1" indent="0" algn="just">
              <a:buNone/>
            </a:pPr>
            <a:r>
              <a:rPr lang="en-US" sz="1800" i="1" dirty="0" smtClean="0"/>
              <a:t>A computer passes the test if a human interrogator, after posing some written questions, cannot tell whether the written responses come from a person or from a computer.</a:t>
            </a:r>
            <a:endParaRPr lang="en-US" i="1" dirty="0" smtClean="0"/>
          </a:p>
          <a:p>
            <a:pPr marL="0" indent="0" algn="just">
              <a:buNone/>
            </a:pPr>
            <a:r>
              <a:rPr lang="en-US" sz="2400" b="1" dirty="0" smtClean="0"/>
              <a:t>Required Capabilities to pass Turing Test:</a:t>
            </a:r>
          </a:p>
          <a:p>
            <a:pPr algn="just"/>
            <a:r>
              <a:rPr lang="en-US" sz="2400" dirty="0" smtClean="0"/>
              <a:t>Natural Language Processing (NLP)</a:t>
            </a:r>
          </a:p>
          <a:p>
            <a:pPr algn="just"/>
            <a:r>
              <a:rPr lang="en-US" sz="2400" dirty="0" smtClean="0"/>
              <a:t>Knowledge Representation</a:t>
            </a:r>
          </a:p>
          <a:p>
            <a:pPr algn="just"/>
            <a:r>
              <a:rPr lang="en-US" sz="2400" dirty="0" smtClean="0"/>
              <a:t>Automated Reasoning</a:t>
            </a:r>
          </a:p>
          <a:p>
            <a:pPr algn="just"/>
            <a:r>
              <a:rPr lang="en-US" sz="2400" dirty="0" smtClean="0"/>
              <a:t>Machine Learning</a:t>
            </a:r>
          </a:p>
          <a:p>
            <a:pPr algn="just"/>
            <a:r>
              <a:rPr lang="en-US" sz="2400" dirty="0" smtClean="0"/>
              <a:t>Computer Vision</a:t>
            </a:r>
          </a:p>
          <a:p>
            <a:pPr algn="just"/>
            <a:r>
              <a:rPr lang="en-US" sz="2400" dirty="0" smtClean="0"/>
              <a:t>Robotics</a:t>
            </a:r>
          </a:p>
          <a:p>
            <a:pPr algn="just"/>
            <a:r>
              <a:rPr lang="en-US" sz="1800" dirty="0" smtClean="0"/>
              <a:t>These six disciplines compose most of AI. Yet AI researchers have devoted little effort to passing the Turing Test, believing that it is more important to study the underlying principles of intelligence than to duplicate an exemplar.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57224" y="499533"/>
            <a:ext cx="10772775" cy="654018"/>
          </a:xfrm>
        </p:spPr>
        <p:txBody>
          <a:bodyPr>
            <a:normAutofit fontScale="90000"/>
          </a:bodyPr>
          <a:lstStyle/>
          <a:p>
            <a:pPr eaLnBrk="1" hangingPunct="1"/>
            <a:r>
              <a:rPr lang="en-US" altLang="en-US" dirty="0" smtClean="0"/>
              <a:t>Books &amp; Resources</a:t>
            </a:r>
          </a:p>
        </p:txBody>
      </p:sp>
      <p:sp>
        <p:nvSpPr>
          <p:cNvPr id="4099" name="Content Placeholder 2"/>
          <p:cNvSpPr>
            <a:spLocks noGrp="1"/>
          </p:cNvSpPr>
          <p:nvPr>
            <p:ph idx="1"/>
          </p:nvPr>
        </p:nvSpPr>
        <p:spPr>
          <a:xfrm>
            <a:off x="1981200" y="1371600"/>
            <a:ext cx="8229600" cy="4953000"/>
          </a:xfrm>
        </p:spPr>
        <p:txBody>
          <a:bodyPr rtlCol="0">
            <a:normAutofit/>
          </a:bodyPr>
          <a:lstStyle/>
          <a:p>
            <a:pPr>
              <a:buNone/>
              <a:defRPr/>
            </a:pPr>
            <a:r>
              <a:rPr lang="en-US" b="1" u="sng" dirty="0" smtClean="0"/>
              <a:t>Text/Reference Book:</a:t>
            </a:r>
            <a:r>
              <a:rPr lang="en-US" dirty="0" smtClean="0"/>
              <a:t> </a:t>
            </a:r>
          </a:p>
          <a:p>
            <a:pPr>
              <a:buNone/>
              <a:defRPr/>
            </a:pPr>
            <a:endParaRPr lang="en-US" dirty="0" smtClean="0"/>
          </a:p>
          <a:p>
            <a:pPr>
              <a:defRPr/>
            </a:pPr>
            <a:r>
              <a:rPr lang="en-US" dirty="0" smtClean="0"/>
              <a:t>Artificial Intelligence</a:t>
            </a:r>
          </a:p>
          <a:p>
            <a:pPr>
              <a:buNone/>
              <a:defRPr/>
            </a:pPr>
            <a:r>
              <a:rPr lang="en-US" dirty="0" smtClean="0"/>
              <a:t>		George F. Luger</a:t>
            </a:r>
          </a:p>
          <a:p>
            <a:pPr>
              <a:defRPr/>
            </a:pPr>
            <a:r>
              <a:rPr lang="en-US" dirty="0" smtClean="0"/>
              <a:t>Artificial Intelligence: A Modern Approach</a:t>
            </a:r>
          </a:p>
          <a:p>
            <a:pPr>
              <a:buNone/>
              <a:defRPr/>
            </a:pPr>
            <a:r>
              <a:rPr lang="en-US" dirty="0" smtClean="0"/>
              <a:t>		Russell &amp; </a:t>
            </a:r>
            <a:r>
              <a:rPr lang="en-US" dirty="0" err="1" smtClean="0"/>
              <a:t>Norvig</a:t>
            </a:r>
            <a:endParaRPr lang="en-US" dirty="0" smtClean="0"/>
          </a:p>
          <a:p>
            <a:pPr>
              <a:defRPr/>
            </a:pPr>
            <a:r>
              <a:rPr lang="en-US" dirty="0" smtClean="0"/>
              <a:t>Machine Learning: Tom Mitchell (ANN-Chapter 4)</a:t>
            </a:r>
          </a:p>
          <a:p>
            <a:pPr>
              <a:buNone/>
              <a:defRPr/>
            </a:pPr>
            <a:endParaRPr lang="en-US" dirty="0" smtClean="0"/>
          </a:p>
          <a:p>
            <a:pPr>
              <a:defRPr/>
            </a:pPr>
            <a:r>
              <a:rPr lang="en-US" dirty="0" smtClean="0"/>
              <a:t>Slides will be provided through Google classroom</a:t>
            </a:r>
          </a:p>
        </p:txBody>
      </p:sp>
      <p:sp>
        <p:nvSpPr>
          <p:cNvPr id="819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970D4B6-44C9-4A91-BDFD-697B8D016507}" type="slidenum">
              <a:rPr lang="en-US" altLang="en-US" sz="1200">
                <a:solidFill>
                  <a:srgbClr val="898989"/>
                </a:solidFill>
                <a:latin typeface="Garamond" panose="02020404030301010803" pitchFamily="18" charset="0"/>
              </a:rPr>
              <a:t>3</a:t>
            </a:fld>
            <a:endParaRPr lang="en-US" altLang="en-US" sz="1200">
              <a:solidFill>
                <a:srgbClr val="898989"/>
              </a:solidFill>
              <a:latin typeface="Garamond" panose="02020404030301010803" pitchFamily="18"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165494"/>
          </a:xfrm>
        </p:spPr>
        <p:txBody>
          <a:bodyPr/>
          <a:lstStyle/>
          <a:p>
            <a:r>
              <a:rPr lang="en-US" dirty="0" smtClean="0"/>
              <a:t>THINK LIKE HUMANS</a:t>
            </a:r>
            <a:endParaRPr lang="en-US" dirty="0"/>
          </a:p>
        </p:txBody>
      </p:sp>
      <p:sp>
        <p:nvSpPr>
          <p:cNvPr id="3" name="Content Placeholder 2"/>
          <p:cNvSpPr>
            <a:spLocks noGrp="1"/>
          </p:cNvSpPr>
          <p:nvPr>
            <p:ph idx="1"/>
          </p:nvPr>
        </p:nvSpPr>
        <p:spPr/>
        <p:txBody>
          <a:bodyPr>
            <a:normAutofit fontScale="97500" lnSpcReduction="10000"/>
          </a:bodyPr>
          <a:lstStyle/>
          <a:p>
            <a:pPr marL="0" lvl="1" algn="just"/>
            <a:r>
              <a:rPr lang="en-US" sz="2800" dirty="0">
                <a:sym typeface="+mn-ea"/>
              </a:rPr>
              <a:t>Aeronautical engineering texts do not define the goal of their field as making “machines that fly so exactly like pigeons that they can fool even other pigeons”</a:t>
            </a:r>
            <a:endParaRPr lang="en-US" dirty="0" smtClean="0"/>
          </a:p>
          <a:p>
            <a:pPr algn="just"/>
            <a:endParaRPr lang="en-US" dirty="0" smtClean="0"/>
          </a:p>
          <a:p>
            <a:pPr algn="just"/>
            <a:r>
              <a:rPr lang="en-US" dirty="0" smtClean="0"/>
              <a:t>“[The automation of] activities that we associate with human thinking, activities such as decision-making, problem solving, learning ...” (Bellman, 1978)</a:t>
            </a:r>
          </a:p>
          <a:p>
            <a:pPr algn="just"/>
            <a:endParaRPr lang="en-US" dirty="0"/>
          </a:p>
          <a:p>
            <a:pPr algn="just"/>
            <a:r>
              <a:rPr lang="en-US" dirty="0" smtClean="0"/>
              <a:t>Not to merely solve the problem correctly but also the steps used to solve it. </a:t>
            </a:r>
          </a:p>
          <a:p>
            <a:pPr lvl="1" algn="just"/>
            <a:r>
              <a:rPr lang="en-US" dirty="0" smtClean="0"/>
              <a:t>Cognitive Science</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RATIONALLY: </a:t>
            </a:r>
            <a:r>
              <a:rPr lang="en-US" sz="2400" dirty="0" smtClean="0"/>
              <a:t>The “laws of thought” approach</a:t>
            </a:r>
            <a:endParaRPr lang="en-US" dirty="0"/>
          </a:p>
        </p:txBody>
      </p:sp>
      <p:sp>
        <p:nvSpPr>
          <p:cNvPr id="3" name="Content Placeholder 2"/>
          <p:cNvSpPr>
            <a:spLocks noGrp="1"/>
          </p:cNvSpPr>
          <p:nvPr>
            <p:ph idx="1"/>
          </p:nvPr>
        </p:nvSpPr>
        <p:spPr/>
        <p:txBody>
          <a:bodyPr>
            <a:normAutofit/>
          </a:bodyPr>
          <a:lstStyle/>
          <a:p>
            <a:r>
              <a:rPr lang="en-US" dirty="0" smtClean="0"/>
              <a:t>The study of the computations that make it possible to perceive, reason, and act (Winston, 1992)</a:t>
            </a:r>
            <a:endParaRPr lang="en-US" dirty="0"/>
          </a:p>
          <a:p>
            <a:r>
              <a:rPr lang="en-US" dirty="0" smtClean="0"/>
              <a:t>Irrefutable reasoning processes</a:t>
            </a:r>
          </a:p>
          <a:p>
            <a:r>
              <a:rPr lang="en-US" dirty="0" smtClean="0"/>
              <a:t>E.g., Algorithm/planning for a robotic arm</a:t>
            </a:r>
          </a:p>
          <a:p>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RATIONALLY: </a:t>
            </a:r>
            <a:r>
              <a:rPr lang="en-US" sz="2400" dirty="0" smtClean="0"/>
              <a:t>The “laws of thought” approach</a:t>
            </a:r>
            <a:endParaRPr lang="en-US" dirty="0"/>
          </a:p>
        </p:txBody>
      </p:sp>
      <p:sp>
        <p:nvSpPr>
          <p:cNvPr id="3" name="Content Placeholder 2"/>
          <p:cNvSpPr>
            <a:spLocks noGrp="1"/>
          </p:cNvSpPr>
          <p:nvPr>
            <p:ph idx="1"/>
          </p:nvPr>
        </p:nvSpPr>
        <p:spPr/>
        <p:txBody>
          <a:bodyPr>
            <a:normAutofit fontScale="87500" lnSpcReduction="10000"/>
          </a:bodyPr>
          <a:lstStyle/>
          <a:p>
            <a:r>
              <a:rPr lang="en-US" dirty="0" smtClean="0"/>
              <a:t>The study of the computations that make it possible to perceive, reason, and act (Winston, 1992)</a:t>
            </a:r>
            <a:endParaRPr lang="en-US" dirty="0"/>
          </a:p>
          <a:p>
            <a:r>
              <a:rPr lang="en-US" dirty="0" smtClean="0"/>
              <a:t>Irrefutable reasoning processes</a:t>
            </a:r>
          </a:p>
          <a:p>
            <a:r>
              <a:rPr lang="en-US" dirty="0" smtClean="0"/>
              <a:t>E.g., Algorithm/planning for a robotic arm</a:t>
            </a:r>
          </a:p>
          <a:p>
            <a:r>
              <a:rPr lang="en-US" dirty="0"/>
              <a:t>This aspect refers to developing AI systems that utilize formal rules of logic to reach conclusions. This involves creating systems that can perform tasks that require formal reasoning and deduction. Examples include:</a:t>
            </a:r>
          </a:p>
          <a:p>
            <a:pPr marL="0" indent="0">
              <a:buNone/>
            </a:pPr>
            <a:r>
              <a:rPr lang="en-US" dirty="0"/>
              <a:t>• Expert systems that use rule-based reasoning to diagnose medical conditions or provide legal advice.</a:t>
            </a:r>
          </a:p>
          <a:p>
            <a:pPr marL="0" indent="0">
              <a:buNone/>
            </a:pPr>
            <a:r>
              <a:rPr lang="en-US" dirty="0"/>
              <a:t>• Automated theorem proving systems that prove mathematical theorems based on logical axioms.</a:t>
            </a:r>
          </a:p>
          <a:p>
            <a:pPr marL="0" indent="0">
              <a:buNone/>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RATIONALLY: </a:t>
            </a:r>
            <a:r>
              <a:rPr lang="en-US" sz="2400" dirty="0" smtClean="0"/>
              <a:t>The “laws of thought” approach</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r>
              <a:rPr lang="en-US" dirty="0"/>
              <a:t>Right Thinking – Aristotle </a:t>
            </a:r>
          </a:p>
          <a:p>
            <a:pPr marL="0" indent="0">
              <a:buNone/>
            </a:pPr>
            <a:r>
              <a:rPr lang="en-US" dirty="0"/>
              <a:t>• Socrates is a man, all men are mortal; so, Socrates is mortal</a:t>
            </a:r>
          </a:p>
          <a:p>
            <a:pPr marL="0" indent="0">
              <a:buNone/>
            </a:pPr>
            <a:r>
              <a:rPr lang="en-US" dirty="0"/>
              <a:t>• Logic</a:t>
            </a:r>
          </a:p>
          <a:p>
            <a:pPr marL="0" indent="0">
              <a:buNone/>
            </a:pPr>
            <a:r>
              <a:rPr lang="en-US" dirty="0"/>
              <a:t>• Law of thoughts were supposed to govern the operation of mind</a:t>
            </a:r>
          </a:p>
          <a:p>
            <a:pPr marL="0" indent="0">
              <a:buNone/>
            </a:pPr>
            <a:r>
              <a:rPr lang="en-US" dirty="0"/>
              <a:t>• It is not easy to take informal knowledge and state in the formal term</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ACTING RATIONALLY: The rational Agent approach</a:t>
            </a:r>
            <a:endParaRPr lang="en-US" dirty="0"/>
          </a:p>
        </p:txBody>
      </p:sp>
      <p:sp>
        <p:nvSpPr>
          <p:cNvPr id="3" name="Content Placeholder 2"/>
          <p:cNvSpPr>
            <a:spLocks noGrp="1"/>
          </p:cNvSpPr>
          <p:nvPr>
            <p:ph idx="1"/>
          </p:nvPr>
        </p:nvSpPr>
        <p:spPr>
          <a:xfrm>
            <a:off x="838200" y="1384300"/>
            <a:ext cx="10515600" cy="4792980"/>
          </a:xfrm>
        </p:spPr>
        <p:txBody>
          <a:bodyPr>
            <a:normAutofit lnSpcReduction="20000"/>
          </a:bodyPr>
          <a:lstStyle/>
          <a:p>
            <a:pPr algn="just"/>
            <a:r>
              <a:rPr lang="en-US" dirty="0" smtClean="0"/>
              <a:t>A rational agent is one that acts so as to achieve the best outcome or, when there is uncertainty, the best expected outcome</a:t>
            </a:r>
          </a:p>
          <a:p>
            <a:pPr algn="just"/>
            <a:r>
              <a:rPr lang="en-US" dirty="0" smtClean="0"/>
              <a:t>All the skills needed for the Turing Test also allow an agent to act rationally.</a:t>
            </a:r>
          </a:p>
          <a:p>
            <a:pPr algn="just"/>
            <a:r>
              <a:rPr lang="en-US" dirty="0" smtClean="0"/>
              <a:t>Advantages over other approaches</a:t>
            </a:r>
          </a:p>
          <a:p>
            <a:pPr lvl="1" algn="just"/>
            <a:r>
              <a:rPr lang="en-US" dirty="0"/>
              <a:t>M</a:t>
            </a:r>
            <a:r>
              <a:rPr lang="en-US" dirty="0" smtClean="0"/>
              <a:t>ore general than the “laws of thought”</a:t>
            </a:r>
          </a:p>
          <a:p>
            <a:pPr lvl="1" algn="just"/>
            <a:r>
              <a:rPr lang="en-US" dirty="0" smtClean="0"/>
              <a:t>Mathematically well defined</a:t>
            </a:r>
          </a:p>
          <a:p>
            <a:pPr algn="just"/>
            <a:r>
              <a:rPr lang="en-US" dirty="0" smtClean="0"/>
              <a:t>Requires reasoning abilities</a:t>
            </a:r>
          </a:p>
          <a:p>
            <a:pPr algn="just"/>
            <a:r>
              <a:rPr lang="en-US" dirty="0" smtClean="0"/>
              <a:t>Knowledge representation and reasoning enables agents to reach good decisions</a:t>
            </a:r>
          </a:p>
          <a:p>
            <a:pPr algn="just"/>
            <a:r>
              <a:rPr lang="en-US" dirty="0" smtClean="0">
                <a:sym typeface="+mn-ea"/>
              </a:rPr>
              <a:t>Note: Perfect rationality not feasible due to high computation cost</a:t>
            </a:r>
            <a:endParaRPr lang="en-US" dirty="0" smtClean="0"/>
          </a:p>
          <a:p>
            <a:pPr algn="just"/>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AutoShape 2"/>
          <p:cNvSpPr>
            <a:spLocks noChangeArrowheads="1"/>
          </p:cNvSpPr>
          <p:nvPr/>
        </p:nvSpPr>
        <p:spPr bwMode="auto">
          <a:xfrm>
            <a:off x="1981200" y="152400"/>
            <a:ext cx="8229600" cy="914400"/>
          </a:xfrm>
          <a:prstGeom prst="roundRect">
            <a:avLst>
              <a:gd name="adj" fmla="val 9079"/>
            </a:avLst>
          </a:prstGeom>
          <a:gradFill rotWithShape="1">
            <a:gsLst>
              <a:gs pos="0">
                <a:schemeClr val="bg1"/>
              </a:gs>
              <a:gs pos="50000">
                <a:schemeClr val="accent1"/>
              </a:gs>
              <a:gs pos="100000">
                <a:schemeClr val="bg1"/>
              </a:gs>
            </a:gsLst>
            <a:lin ang="0" scaled="1"/>
          </a:gradFill>
          <a:ln w="9525">
            <a:solidFill>
              <a:schemeClr val="tx1"/>
            </a:solidFill>
            <a:round/>
          </a:ln>
          <a:effectLst/>
        </p:spPr>
        <p:txBody>
          <a:bodyPr wrap="none" anchor="ctr"/>
          <a:lstStyle/>
          <a:p>
            <a:pPr>
              <a:defRPr/>
            </a:pPr>
            <a:endParaRPr lang="en-US"/>
          </a:p>
        </p:txBody>
      </p:sp>
      <p:sp>
        <p:nvSpPr>
          <p:cNvPr id="73731" name="Rectangle 3"/>
          <p:cNvSpPr>
            <a:spLocks noGrp="1" noChangeArrowheads="1"/>
          </p:cNvSpPr>
          <p:nvPr>
            <p:ph idx="1"/>
          </p:nvPr>
        </p:nvSpPr>
        <p:spPr>
          <a:xfrm>
            <a:off x="2057400" y="228600"/>
            <a:ext cx="8153400" cy="762000"/>
          </a:xfrm>
        </p:spPr>
        <p:txBody>
          <a:bodyPr/>
          <a:lstStyle/>
          <a:p>
            <a:pPr algn="ctr" eaLnBrk="1" hangingPunct="1">
              <a:lnSpc>
                <a:spcPct val="80000"/>
              </a:lnSpc>
              <a:buFont typeface="Wingdings" panose="05000000000000000000" pitchFamily="2" charset="2"/>
              <a:buNone/>
              <a:defRPr/>
            </a:pPr>
            <a:r>
              <a:rPr lang="en-US" b="1" smtClean="0"/>
              <a:t>Designing of an AI control Algorithm for a Robot Arm</a:t>
            </a:r>
            <a:endParaRPr lang="en-US" b="1">
              <a:solidFill>
                <a:srgbClr val="FF99FF"/>
              </a:solidFill>
            </a:endParaRPr>
          </a:p>
        </p:txBody>
      </p:sp>
      <p:sp>
        <p:nvSpPr>
          <p:cNvPr id="73732" name="Rectangle 4"/>
          <p:cNvSpPr>
            <a:spLocks noChangeArrowheads="1"/>
          </p:cNvSpPr>
          <p:nvPr/>
        </p:nvSpPr>
        <p:spPr bwMode="auto">
          <a:xfrm>
            <a:off x="1524000" y="3276600"/>
            <a:ext cx="9144000" cy="3581400"/>
          </a:xfrm>
          <a:prstGeom prst="rect">
            <a:avLst/>
          </a:prstGeom>
          <a:noFill/>
          <a:ln w="9525">
            <a:noFill/>
            <a:miter lim="800000"/>
          </a:ln>
          <a:effectLst/>
        </p:spPr>
        <p:txBody>
          <a:bodyPr/>
          <a:lstStyle/>
          <a:p>
            <a:pPr marL="609600" indent="-609600">
              <a:spcBef>
                <a:spcPct val="20000"/>
              </a:spcBef>
              <a:buClr>
                <a:schemeClr val="hlink"/>
              </a:buClr>
              <a:buSzPct val="70000"/>
              <a:defRPr/>
            </a:pPr>
            <a:r>
              <a:rPr lang="en-US" sz="2800" dirty="0" smtClean="0">
                <a:effectLst>
                  <a:outerShdw blurRad="38100" dist="38100" dir="2700000" algn="tl">
                    <a:srgbClr val="000000"/>
                  </a:outerShdw>
                </a:effectLst>
              </a:rPr>
              <a:t>Objective:</a:t>
            </a:r>
            <a:endParaRPr lang="en-US" sz="2400" dirty="0">
              <a:effectLst>
                <a:outerShdw blurRad="38100" dist="38100" dir="2700000" algn="tl">
                  <a:srgbClr val="000000"/>
                </a:outerShdw>
              </a:effectLst>
            </a:endParaRPr>
          </a:p>
          <a:p>
            <a:pPr marL="609600" indent="-609600">
              <a:spcBef>
                <a:spcPct val="20000"/>
              </a:spcBef>
              <a:buClr>
                <a:schemeClr val="hlink"/>
              </a:buClr>
              <a:buSzPct val="70000"/>
              <a:buFont typeface="Wingdings" panose="05000000000000000000" pitchFamily="2" charset="2"/>
              <a:buChar char="n"/>
              <a:defRPr/>
            </a:pPr>
            <a:r>
              <a:rPr lang="en-US" sz="2400" dirty="0">
                <a:effectLst>
                  <a:outerShdw blurRad="38100" dist="38100" dir="2700000" algn="tl">
                    <a:srgbClr val="000000"/>
                  </a:outerShdw>
                </a:effectLst>
              </a:rPr>
              <a:t>To model the block’s world shown in the figure above to design a control algorithm for a robotic arm.</a:t>
            </a:r>
          </a:p>
          <a:p>
            <a:pPr marL="609600" indent="-609600">
              <a:spcBef>
                <a:spcPct val="20000"/>
              </a:spcBef>
              <a:buClr>
                <a:schemeClr val="hlink"/>
              </a:buClr>
              <a:buSzPct val="70000"/>
              <a:defRPr/>
            </a:pPr>
            <a:r>
              <a:rPr lang="en-US" sz="2800" dirty="0" smtClean="0">
                <a:effectLst>
                  <a:outerShdw blurRad="38100" dist="38100" dir="2700000" algn="tl">
                    <a:srgbClr val="000000"/>
                  </a:outerShdw>
                </a:effectLst>
              </a:rPr>
              <a:t>Assumptions:</a:t>
            </a:r>
            <a:endParaRPr lang="en-US" sz="2400" dirty="0">
              <a:effectLst>
                <a:outerShdw blurRad="38100" dist="38100" dir="2700000" algn="tl">
                  <a:srgbClr val="000000"/>
                </a:outerShdw>
              </a:effectLst>
            </a:endParaRPr>
          </a:p>
          <a:p>
            <a:pPr marL="609600" indent="-609600">
              <a:spcBef>
                <a:spcPct val="20000"/>
              </a:spcBef>
              <a:buClr>
                <a:schemeClr val="hlink"/>
              </a:buClr>
              <a:buSzPct val="70000"/>
              <a:buFont typeface="Wingdings" panose="05000000000000000000" pitchFamily="2" charset="2"/>
              <a:buChar char="n"/>
              <a:defRPr/>
            </a:pPr>
            <a:r>
              <a:rPr lang="en-US" sz="2400" dirty="0">
                <a:effectLst>
                  <a:outerShdw blurRad="38100" dist="38100" dir="2700000" algn="tl">
                    <a:srgbClr val="000000"/>
                  </a:outerShdw>
                </a:effectLst>
              </a:rPr>
              <a:t>The computer has knowledge of the locations of the blocks (may be in the form of three dimensional coordinates).</a:t>
            </a:r>
          </a:p>
          <a:p>
            <a:pPr marL="609600" indent="-609600">
              <a:spcBef>
                <a:spcPct val="20000"/>
              </a:spcBef>
              <a:buClr>
                <a:schemeClr val="hlink"/>
              </a:buClr>
              <a:buSzPct val="70000"/>
              <a:buFont typeface="Wingdings" panose="05000000000000000000" pitchFamily="2" charset="2"/>
              <a:buChar char="n"/>
              <a:defRPr/>
            </a:pPr>
            <a:r>
              <a:rPr lang="en-US" sz="2400" dirty="0">
                <a:effectLst>
                  <a:outerShdw blurRad="38100" dist="38100" dir="2700000" algn="tl">
                    <a:srgbClr val="000000"/>
                  </a:outerShdw>
                </a:effectLst>
              </a:rPr>
              <a:t>It is able to keep track of these locations as the hand moves about the table.</a:t>
            </a:r>
          </a:p>
        </p:txBody>
      </p:sp>
      <p:grpSp>
        <p:nvGrpSpPr>
          <p:cNvPr id="18437" name="Group 23"/>
          <p:cNvGrpSpPr/>
          <p:nvPr/>
        </p:nvGrpSpPr>
        <p:grpSpPr bwMode="auto">
          <a:xfrm>
            <a:off x="1801814" y="1231900"/>
            <a:ext cx="8104187" cy="1892300"/>
            <a:chOff x="175" y="776"/>
            <a:chExt cx="5105" cy="1192"/>
          </a:xfrm>
        </p:grpSpPr>
        <p:sp>
          <p:nvSpPr>
            <p:cNvPr id="18438" name="Line 5"/>
            <p:cNvSpPr>
              <a:spLocks noChangeShapeType="1"/>
            </p:cNvSpPr>
            <p:nvPr/>
          </p:nvSpPr>
          <p:spPr bwMode="auto">
            <a:xfrm>
              <a:off x="1296" y="1968"/>
              <a:ext cx="3024" cy="0"/>
            </a:xfrm>
            <a:prstGeom prst="line">
              <a:avLst/>
            </a:prstGeom>
            <a:noFill/>
            <a:ln w="76200">
              <a:solidFill>
                <a:schemeClr val="tx1"/>
              </a:solidFill>
              <a:round/>
            </a:ln>
          </p:spPr>
          <p:txBody>
            <a:bodyPr wrap="none" anchor="ctr"/>
            <a:lstStyle/>
            <a:p>
              <a:endParaRPr lang="en-US"/>
            </a:p>
          </p:txBody>
        </p:sp>
        <p:sp>
          <p:nvSpPr>
            <p:cNvPr id="18439" name="Rectangle 6"/>
            <p:cNvSpPr>
              <a:spLocks noChangeArrowheads="1"/>
            </p:cNvSpPr>
            <p:nvPr/>
          </p:nvSpPr>
          <p:spPr bwMode="auto">
            <a:xfrm>
              <a:off x="1920" y="1584"/>
              <a:ext cx="528" cy="384"/>
            </a:xfrm>
            <a:prstGeom prst="rect">
              <a:avLst/>
            </a:prstGeom>
            <a:solidFill>
              <a:schemeClr val="accent1"/>
            </a:solidFill>
            <a:ln w="38100" algn="ctr">
              <a:solidFill>
                <a:schemeClr val="tx1"/>
              </a:solidFill>
              <a:miter lim="800000"/>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800" b="1">
                  <a:latin typeface="Arial" panose="020B0604020202020204" pitchFamily="34" charset="0"/>
                </a:rPr>
                <a:t>a</a:t>
              </a:r>
            </a:p>
          </p:txBody>
        </p:sp>
        <p:sp>
          <p:nvSpPr>
            <p:cNvPr id="18440" name="Rectangle 8"/>
            <p:cNvSpPr>
              <a:spLocks noChangeArrowheads="1"/>
            </p:cNvSpPr>
            <p:nvPr/>
          </p:nvSpPr>
          <p:spPr bwMode="auto">
            <a:xfrm>
              <a:off x="1920" y="1200"/>
              <a:ext cx="528" cy="384"/>
            </a:xfrm>
            <a:prstGeom prst="rect">
              <a:avLst/>
            </a:prstGeom>
            <a:solidFill>
              <a:schemeClr val="accent1"/>
            </a:solidFill>
            <a:ln w="38100" algn="ctr">
              <a:solidFill>
                <a:schemeClr val="tx1"/>
              </a:solidFill>
              <a:miter lim="800000"/>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800" b="1">
                  <a:latin typeface="Arial" panose="020B0604020202020204" pitchFamily="34" charset="0"/>
                </a:rPr>
                <a:t>c</a:t>
              </a:r>
            </a:p>
          </p:txBody>
        </p:sp>
        <p:sp>
          <p:nvSpPr>
            <p:cNvPr id="18441" name="Rectangle 9"/>
            <p:cNvSpPr>
              <a:spLocks noChangeArrowheads="1"/>
            </p:cNvSpPr>
            <p:nvPr/>
          </p:nvSpPr>
          <p:spPr bwMode="auto">
            <a:xfrm>
              <a:off x="2880" y="1584"/>
              <a:ext cx="528" cy="384"/>
            </a:xfrm>
            <a:prstGeom prst="rect">
              <a:avLst/>
            </a:prstGeom>
            <a:solidFill>
              <a:schemeClr val="accent1"/>
            </a:solidFill>
            <a:ln w="38100" algn="ctr">
              <a:solidFill>
                <a:schemeClr val="tx1"/>
              </a:solidFill>
              <a:miter lim="800000"/>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800" b="1">
                  <a:latin typeface="Arial" panose="020B0604020202020204" pitchFamily="34" charset="0"/>
                </a:rPr>
                <a:t>d</a:t>
              </a:r>
            </a:p>
          </p:txBody>
        </p:sp>
        <p:sp>
          <p:nvSpPr>
            <p:cNvPr id="18442" name="Rectangle 10"/>
            <p:cNvSpPr>
              <a:spLocks noChangeArrowheads="1"/>
            </p:cNvSpPr>
            <p:nvPr/>
          </p:nvSpPr>
          <p:spPr bwMode="auto">
            <a:xfrm>
              <a:off x="2880" y="1200"/>
              <a:ext cx="528" cy="384"/>
            </a:xfrm>
            <a:prstGeom prst="rect">
              <a:avLst/>
            </a:prstGeom>
            <a:solidFill>
              <a:schemeClr val="accent1"/>
            </a:solidFill>
            <a:ln w="38100" algn="ctr">
              <a:solidFill>
                <a:schemeClr val="tx1"/>
              </a:solidFill>
              <a:miter lim="800000"/>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800" b="1">
                  <a:latin typeface="Arial" panose="020B0604020202020204" pitchFamily="34" charset="0"/>
                </a:rPr>
                <a:t>b</a:t>
              </a:r>
            </a:p>
          </p:txBody>
        </p:sp>
        <p:grpSp>
          <p:nvGrpSpPr>
            <p:cNvPr id="18443" name="Group 15"/>
            <p:cNvGrpSpPr/>
            <p:nvPr/>
          </p:nvGrpSpPr>
          <p:grpSpPr bwMode="auto">
            <a:xfrm>
              <a:off x="1008" y="816"/>
              <a:ext cx="576" cy="528"/>
              <a:chOff x="1008" y="816"/>
              <a:chExt cx="576" cy="528"/>
            </a:xfrm>
          </p:grpSpPr>
          <p:sp>
            <p:nvSpPr>
              <p:cNvPr id="18451" name="Line 11"/>
              <p:cNvSpPr>
                <a:spLocks noChangeShapeType="1"/>
              </p:cNvSpPr>
              <p:nvPr/>
            </p:nvSpPr>
            <p:spPr bwMode="auto">
              <a:xfrm>
                <a:off x="1296" y="816"/>
                <a:ext cx="0" cy="432"/>
              </a:xfrm>
              <a:prstGeom prst="line">
                <a:avLst/>
              </a:prstGeom>
              <a:noFill/>
              <a:ln w="57150">
                <a:solidFill>
                  <a:schemeClr val="tx1"/>
                </a:solidFill>
                <a:round/>
              </a:ln>
            </p:spPr>
            <p:txBody>
              <a:bodyPr wrap="none" anchor="ctr"/>
              <a:lstStyle/>
              <a:p>
                <a:endParaRPr lang="en-US"/>
              </a:p>
            </p:txBody>
          </p:sp>
          <p:sp>
            <p:nvSpPr>
              <p:cNvPr id="18452" name="Line 12"/>
              <p:cNvSpPr>
                <a:spLocks noChangeShapeType="1"/>
              </p:cNvSpPr>
              <p:nvPr/>
            </p:nvSpPr>
            <p:spPr bwMode="auto">
              <a:xfrm>
                <a:off x="1008" y="1248"/>
                <a:ext cx="576" cy="0"/>
              </a:xfrm>
              <a:prstGeom prst="line">
                <a:avLst/>
              </a:prstGeom>
              <a:noFill/>
              <a:ln w="57150">
                <a:solidFill>
                  <a:schemeClr val="tx1"/>
                </a:solidFill>
                <a:round/>
              </a:ln>
            </p:spPr>
            <p:txBody>
              <a:bodyPr wrap="none" anchor="ctr"/>
              <a:lstStyle/>
              <a:p>
                <a:endParaRPr lang="en-US"/>
              </a:p>
            </p:txBody>
          </p:sp>
          <p:sp>
            <p:nvSpPr>
              <p:cNvPr id="18453" name="Line 13"/>
              <p:cNvSpPr>
                <a:spLocks noChangeShapeType="1"/>
              </p:cNvSpPr>
              <p:nvPr/>
            </p:nvSpPr>
            <p:spPr bwMode="auto">
              <a:xfrm>
                <a:off x="1008" y="1248"/>
                <a:ext cx="0" cy="96"/>
              </a:xfrm>
              <a:prstGeom prst="line">
                <a:avLst/>
              </a:prstGeom>
              <a:noFill/>
              <a:ln w="57150">
                <a:solidFill>
                  <a:schemeClr val="tx1"/>
                </a:solidFill>
                <a:round/>
              </a:ln>
            </p:spPr>
            <p:txBody>
              <a:bodyPr wrap="none" anchor="ctr"/>
              <a:lstStyle/>
              <a:p>
                <a:endParaRPr lang="en-US"/>
              </a:p>
            </p:txBody>
          </p:sp>
          <p:sp>
            <p:nvSpPr>
              <p:cNvPr id="18454" name="Line 14"/>
              <p:cNvSpPr>
                <a:spLocks noChangeShapeType="1"/>
              </p:cNvSpPr>
              <p:nvPr/>
            </p:nvSpPr>
            <p:spPr bwMode="auto">
              <a:xfrm>
                <a:off x="1584" y="1248"/>
                <a:ext cx="0" cy="96"/>
              </a:xfrm>
              <a:prstGeom prst="line">
                <a:avLst/>
              </a:prstGeom>
              <a:noFill/>
              <a:ln w="57150">
                <a:solidFill>
                  <a:schemeClr val="tx1"/>
                </a:solidFill>
                <a:round/>
              </a:ln>
            </p:spPr>
            <p:txBody>
              <a:bodyPr wrap="none" anchor="ctr"/>
              <a:lstStyle/>
              <a:p>
                <a:endParaRPr lang="en-US"/>
              </a:p>
            </p:txBody>
          </p:sp>
        </p:grpSp>
        <p:sp>
          <p:nvSpPr>
            <p:cNvPr id="73744" name="Text Box 16"/>
            <p:cNvSpPr txBox="1">
              <a:spLocks noChangeArrowheads="1"/>
            </p:cNvSpPr>
            <p:nvPr/>
          </p:nvSpPr>
          <p:spPr bwMode="auto">
            <a:xfrm>
              <a:off x="4102" y="841"/>
              <a:ext cx="746" cy="288"/>
            </a:xfrm>
            <a:prstGeom prst="rect">
              <a:avLst/>
            </a:prstGeom>
            <a:noFill/>
            <a:ln w="9525" algn="ctr">
              <a:noFill/>
              <a:miter lim="800000"/>
            </a:ln>
            <a:effectLst/>
          </p:spPr>
          <p:txBody>
            <a:bodyPr wrap="none">
              <a:spAutoFit/>
            </a:bodyPr>
            <a:lstStyle/>
            <a:p>
              <a:pPr algn="ctr">
                <a:defRPr/>
              </a:pPr>
              <a:r>
                <a:rPr lang="en-US" sz="2400" b="1">
                  <a:effectLst>
                    <a:outerShdw blurRad="38100" dist="38100" dir="2700000" algn="tl">
                      <a:srgbClr val="000000"/>
                    </a:outerShdw>
                  </a:effectLst>
                  <a:latin typeface="Arial" panose="020B0604020202020204" pitchFamily="34" charset="0"/>
                </a:rPr>
                <a:t>Blocks</a:t>
              </a:r>
            </a:p>
          </p:txBody>
        </p:sp>
        <p:sp>
          <p:nvSpPr>
            <p:cNvPr id="73745" name="Text Box 17"/>
            <p:cNvSpPr txBox="1">
              <a:spLocks noChangeArrowheads="1"/>
            </p:cNvSpPr>
            <p:nvPr/>
          </p:nvSpPr>
          <p:spPr bwMode="auto">
            <a:xfrm>
              <a:off x="4150" y="1584"/>
              <a:ext cx="1130" cy="288"/>
            </a:xfrm>
            <a:prstGeom prst="rect">
              <a:avLst/>
            </a:prstGeom>
            <a:noFill/>
            <a:ln w="9525" algn="ctr">
              <a:noFill/>
              <a:miter lim="800000"/>
            </a:ln>
            <a:effectLst/>
          </p:spPr>
          <p:txBody>
            <a:bodyPr wrap="none">
              <a:spAutoFit/>
            </a:bodyPr>
            <a:lstStyle/>
            <a:p>
              <a:pPr algn="ctr">
                <a:defRPr/>
              </a:pPr>
              <a:r>
                <a:rPr lang="en-US" sz="2400" b="1">
                  <a:effectLst>
                    <a:outerShdw blurRad="38100" dist="38100" dir="2700000" algn="tl">
                      <a:srgbClr val="000000"/>
                    </a:outerShdw>
                  </a:effectLst>
                  <a:latin typeface="Arial" panose="020B0604020202020204" pitchFamily="34" charset="0"/>
                </a:rPr>
                <a:t>Fixed Base</a:t>
              </a:r>
            </a:p>
          </p:txBody>
        </p:sp>
        <p:sp>
          <p:nvSpPr>
            <p:cNvPr id="73746" name="Text Box 18"/>
            <p:cNvSpPr txBox="1">
              <a:spLocks noChangeArrowheads="1"/>
            </p:cNvSpPr>
            <p:nvPr/>
          </p:nvSpPr>
          <p:spPr bwMode="auto">
            <a:xfrm>
              <a:off x="175" y="1488"/>
              <a:ext cx="1268" cy="288"/>
            </a:xfrm>
            <a:prstGeom prst="rect">
              <a:avLst/>
            </a:prstGeom>
            <a:noFill/>
            <a:ln w="9525" algn="ctr">
              <a:noFill/>
              <a:miter lim="800000"/>
            </a:ln>
            <a:effectLst/>
          </p:spPr>
          <p:txBody>
            <a:bodyPr wrap="none">
              <a:spAutoFit/>
            </a:bodyPr>
            <a:lstStyle/>
            <a:p>
              <a:pPr algn="ctr">
                <a:defRPr/>
              </a:pPr>
              <a:r>
                <a:rPr lang="en-US" sz="2400" b="1">
                  <a:effectLst>
                    <a:outerShdw blurRad="38100" dist="38100" dir="2700000" algn="tl">
                      <a:srgbClr val="000000"/>
                    </a:outerShdw>
                  </a:effectLst>
                  <a:latin typeface="Arial" panose="020B0604020202020204" pitchFamily="34" charset="0"/>
                </a:rPr>
                <a:t>Robotic Arm</a:t>
              </a:r>
            </a:p>
          </p:txBody>
        </p:sp>
        <p:sp>
          <p:nvSpPr>
            <p:cNvPr id="18447" name="Freeform 19"/>
            <p:cNvSpPr/>
            <p:nvPr/>
          </p:nvSpPr>
          <p:spPr bwMode="auto">
            <a:xfrm>
              <a:off x="384" y="912"/>
              <a:ext cx="864" cy="576"/>
            </a:xfrm>
            <a:custGeom>
              <a:avLst/>
              <a:gdLst>
                <a:gd name="T0" fmla="*/ 0 w 864"/>
                <a:gd name="T1" fmla="*/ 576 h 576"/>
                <a:gd name="T2" fmla="*/ 240 w 864"/>
                <a:gd name="T3" fmla="*/ 480 h 576"/>
                <a:gd name="T4" fmla="*/ 336 w 864"/>
                <a:gd name="T5" fmla="*/ 192 h 576"/>
                <a:gd name="T6" fmla="*/ 864 w 864"/>
                <a:gd name="T7" fmla="*/ 0 h 576"/>
                <a:gd name="T8" fmla="*/ 0 60000 65536"/>
                <a:gd name="T9" fmla="*/ 0 60000 65536"/>
                <a:gd name="T10" fmla="*/ 0 60000 65536"/>
                <a:gd name="T11" fmla="*/ 0 60000 65536"/>
                <a:gd name="T12" fmla="*/ 0 w 864"/>
                <a:gd name="T13" fmla="*/ 0 h 576"/>
                <a:gd name="T14" fmla="*/ 864 w 864"/>
                <a:gd name="T15" fmla="*/ 576 h 576"/>
              </a:gdLst>
              <a:ahLst/>
              <a:cxnLst>
                <a:cxn ang="T8">
                  <a:pos x="T0" y="T1"/>
                </a:cxn>
                <a:cxn ang="T9">
                  <a:pos x="T2" y="T3"/>
                </a:cxn>
                <a:cxn ang="T10">
                  <a:pos x="T4" y="T5"/>
                </a:cxn>
                <a:cxn ang="T11">
                  <a:pos x="T6" y="T7"/>
                </a:cxn>
              </a:cxnLst>
              <a:rect l="T12" t="T13" r="T14" b="T15"/>
              <a:pathLst>
                <a:path w="864" h="576">
                  <a:moveTo>
                    <a:pt x="0" y="576"/>
                  </a:moveTo>
                  <a:cubicBezTo>
                    <a:pt x="92" y="560"/>
                    <a:pt x="184" y="544"/>
                    <a:pt x="240" y="480"/>
                  </a:cubicBezTo>
                  <a:cubicBezTo>
                    <a:pt x="296" y="416"/>
                    <a:pt x="232" y="272"/>
                    <a:pt x="336" y="192"/>
                  </a:cubicBezTo>
                  <a:cubicBezTo>
                    <a:pt x="440" y="112"/>
                    <a:pt x="776" y="32"/>
                    <a:pt x="864" y="0"/>
                  </a:cubicBezTo>
                </a:path>
              </a:pathLst>
            </a:custGeom>
            <a:noFill/>
            <a:ln w="38100">
              <a:solidFill>
                <a:schemeClr val="tx1"/>
              </a:solidFill>
              <a:round/>
              <a:tailEnd type="triangle" w="lg" len="lg"/>
            </a:ln>
          </p:spPr>
          <p:txBody>
            <a:bodyPr wrap="none" anchor="ctr"/>
            <a:lstStyle/>
            <a:p>
              <a:endParaRPr lang="en-US"/>
            </a:p>
          </p:txBody>
        </p:sp>
        <p:sp>
          <p:nvSpPr>
            <p:cNvPr id="18448" name="Freeform 20"/>
            <p:cNvSpPr/>
            <p:nvPr/>
          </p:nvSpPr>
          <p:spPr bwMode="auto">
            <a:xfrm>
              <a:off x="2496" y="776"/>
              <a:ext cx="1584" cy="328"/>
            </a:xfrm>
            <a:custGeom>
              <a:avLst/>
              <a:gdLst>
                <a:gd name="T0" fmla="*/ 1584 w 1584"/>
                <a:gd name="T1" fmla="*/ 88 h 328"/>
                <a:gd name="T2" fmla="*/ 624 w 1584"/>
                <a:gd name="T3" fmla="*/ 40 h 328"/>
                <a:gd name="T4" fmla="*/ 0 w 1584"/>
                <a:gd name="T5" fmla="*/ 328 h 328"/>
                <a:gd name="T6" fmla="*/ 0 60000 65536"/>
                <a:gd name="T7" fmla="*/ 0 60000 65536"/>
                <a:gd name="T8" fmla="*/ 0 60000 65536"/>
                <a:gd name="T9" fmla="*/ 0 w 1584"/>
                <a:gd name="T10" fmla="*/ 0 h 328"/>
                <a:gd name="T11" fmla="*/ 1584 w 1584"/>
                <a:gd name="T12" fmla="*/ 328 h 328"/>
              </a:gdLst>
              <a:ahLst/>
              <a:cxnLst>
                <a:cxn ang="T6">
                  <a:pos x="T0" y="T1"/>
                </a:cxn>
                <a:cxn ang="T7">
                  <a:pos x="T2" y="T3"/>
                </a:cxn>
                <a:cxn ang="T8">
                  <a:pos x="T4" y="T5"/>
                </a:cxn>
              </a:cxnLst>
              <a:rect l="T9" t="T10" r="T11" b="T12"/>
              <a:pathLst>
                <a:path w="1584" h="328">
                  <a:moveTo>
                    <a:pt x="1584" y="88"/>
                  </a:moveTo>
                  <a:cubicBezTo>
                    <a:pt x="1236" y="44"/>
                    <a:pt x="888" y="0"/>
                    <a:pt x="624" y="40"/>
                  </a:cubicBezTo>
                  <a:cubicBezTo>
                    <a:pt x="360" y="80"/>
                    <a:pt x="180" y="204"/>
                    <a:pt x="0" y="328"/>
                  </a:cubicBezTo>
                </a:path>
              </a:pathLst>
            </a:custGeom>
            <a:noFill/>
            <a:ln w="38100">
              <a:solidFill>
                <a:schemeClr val="tx1"/>
              </a:solidFill>
              <a:round/>
              <a:tailEnd type="triangle" w="lg" len="lg"/>
            </a:ln>
          </p:spPr>
          <p:txBody>
            <a:bodyPr wrap="none" anchor="ctr"/>
            <a:lstStyle/>
            <a:p>
              <a:endParaRPr lang="en-US"/>
            </a:p>
          </p:txBody>
        </p:sp>
        <p:sp>
          <p:nvSpPr>
            <p:cNvPr id="18449" name="Freeform 21"/>
            <p:cNvSpPr/>
            <p:nvPr/>
          </p:nvSpPr>
          <p:spPr bwMode="auto">
            <a:xfrm>
              <a:off x="3312" y="896"/>
              <a:ext cx="816" cy="208"/>
            </a:xfrm>
            <a:custGeom>
              <a:avLst/>
              <a:gdLst>
                <a:gd name="T0" fmla="*/ 816 w 816"/>
                <a:gd name="T1" fmla="*/ 112 h 208"/>
                <a:gd name="T2" fmla="*/ 432 w 816"/>
                <a:gd name="T3" fmla="*/ 16 h 208"/>
                <a:gd name="T4" fmla="*/ 0 w 816"/>
                <a:gd name="T5" fmla="*/ 208 h 208"/>
                <a:gd name="T6" fmla="*/ 0 60000 65536"/>
                <a:gd name="T7" fmla="*/ 0 60000 65536"/>
                <a:gd name="T8" fmla="*/ 0 60000 65536"/>
                <a:gd name="T9" fmla="*/ 0 w 816"/>
                <a:gd name="T10" fmla="*/ 0 h 208"/>
                <a:gd name="T11" fmla="*/ 816 w 816"/>
                <a:gd name="T12" fmla="*/ 208 h 208"/>
              </a:gdLst>
              <a:ahLst/>
              <a:cxnLst>
                <a:cxn ang="T6">
                  <a:pos x="T0" y="T1"/>
                </a:cxn>
                <a:cxn ang="T7">
                  <a:pos x="T2" y="T3"/>
                </a:cxn>
                <a:cxn ang="T8">
                  <a:pos x="T4" y="T5"/>
                </a:cxn>
              </a:cxnLst>
              <a:rect l="T9" t="T10" r="T11" b="T12"/>
              <a:pathLst>
                <a:path w="816" h="208">
                  <a:moveTo>
                    <a:pt x="816" y="112"/>
                  </a:moveTo>
                  <a:cubicBezTo>
                    <a:pt x="692" y="56"/>
                    <a:pt x="568" y="0"/>
                    <a:pt x="432" y="16"/>
                  </a:cubicBezTo>
                  <a:cubicBezTo>
                    <a:pt x="296" y="32"/>
                    <a:pt x="148" y="120"/>
                    <a:pt x="0" y="208"/>
                  </a:cubicBezTo>
                </a:path>
              </a:pathLst>
            </a:custGeom>
            <a:noFill/>
            <a:ln w="38100">
              <a:solidFill>
                <a:schemeClr val="tx1"/>
              </a:solidFill>
              <a:round/>
              <a:tailEnd type="triangle" w="lg" len="lg"/>
            </a:ln>
          </p:spPr>
          <p:txBody>
            <a:bodyPr wrap="none" anchor="ctr"/>
            <a:lstStyle/>
            <a:p>
              <a:endParaRPr lang="en-US"/>
            </a:p>
          </p:txBody>
        </p:sp>
        <p:sp>
          <p:nvSpPr>
            <p:cNvPr id="18450" name="Freeform 22"/>
            <p:cNvSpPr/>
            <p:nvPr/>
          </p:nvSpPr>
          <p:spPr bwMode="auto">
            <a:xfrm>
              <a:off x="3744" y="1296"/>
              <a:ext cx="672" cy="624"/>
            </a:xfrm>
            <a:custGeom>
              <a:avLst/>
              <a:gdLst>
                <a:gd name="T0" fmla="*/ 79 w 816"/>
                <a:gd name="T1" fmla="*/ 59521392 h 208"/>
                <a:gd name="T2" fmla="*/ 42 w 816"/>
                <a:gd name="T3" fmla="*/ 8503056 h 208"/>
                <a:gd name="T4" fmla="*/ 0 w 816"/>
                <a:gd name="T5" fmla="*/ 110539659 h 208"/>
                <a:gd name="T6" fmla="*/ 0 60000 65536"/>
                <a:gd name="T7" fmla="*/ 0 60000 65536"/>
                <a:gd name="T8" fmla="*/ 0 60000 65536"/>
                <a:gd name="T9" fmla="*/ 0 w 816"/>
                <a:gd name="T10" fmla="*/ 0 h 208"/>
                <a:gd name="T11" fmla="*/ 816 w 816"/>
                <a:gd name="T12" fmla="*/ 208 h 208"/>
              </a:gdLst>
              <a:ahLst/>
              <a:cxnLst>
                <a:cxn ang="T6">
                  <a:pos x="T0" y="T1"/>
                </a:cxn>
                <a:cxn ang="T7">
                  <a:pos x="T2" y="T3"/>
                </a:cxn>
                <a:cxn ang="T8">
                  <a:pos x="T4" y="T5"/>
                </a:cxn>
              </a:cxnLst>
              <a:rect l="T9" t="T10" r="T11" b="T12"/>
              <a:pathLst>
                <a:path w="816" h="208">
                  <a:moveTo>
                    <a:pt x="816" y="112"/>
                  </a:moveTo>
                  <a:cubicBezTo>
                    <a:pt x="692" y="56"/>
                    <a:pt x="568" y="0"/>
                    <a:pt x="432" y="16"/>
                  </a:cubicBezTo>
                  <a:cubicBezTo>
                    <a:pt x="296" y="32"/>
                    <a:pt x="148" y="120"/>
                    <a:pt x="0" y="208"/>
                  </a:cubicBezTo>
                </a:path>
              </a:pathLst>
            </a:custGeom>
            <a:noFill/>
            <a:ln w="38100">
              <a:solidFill>
                <a:schemeClr val="tx1"/>
              </a:solidFill>
              <a:round/>
              <a:tailEnd type="triangle" w="lg" len="lg"/>
            </a:ln>
          </p:spPr>
          <p:txBody>
            <a:bodyPr wrap="none" anchor="ctr"/>
            <a:lstStyle/>
            <a:p>
              <a:endParaRPr lang="en-US"/>
            </a:p>
          </p:txBody>
        </p:sp>
      </p:grpSp>
    </p:spTree>
  </p:cSld>
  <p:clrMapOvr>
    <a:masterClrMapping/>
  </p:clrMapOvr>
  <p:transition>
    <p:fade/>
  </p:transition>
  <p:timing>
    <p:tnLst>
      <p:par>
        <p:cTn id="1" dur="indefinite" restart="never" nodeType="tmRoot"/>
      </p:par>
    </p:tnLst>
    <p:bldLst>
      <p:bldP spid="73731" grpId="0" build="p"/>
      <p:bldP spid="73732"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AutoShape 2"/>
          <p:cNvSpPr>
            <a:spLocks noChangeArrowheads="1"/>
          </p:cNvSpPr>
          <p:nvPr/>
        </p:nvSpPr>
        <p:spPr bwMode="auto">
          <a:xfrm>
            <a:off x="1981200" y="152400"/>
            <a:ext cx="8229600" cy="914400"/>
          </a:xfrm>
          <a:prstGeom prst="roundRect">
            <a:avLst>
              <a:gd name="adj" fmla="val 9079"/>
            </a:avLst>
          </a:prstGeom>
          <a:gradFill rotWithShape="1">
            <a:gsLst>
              <a:gs pos="0">
                <a:schemeClr val="bg1"/>
              </a:gs>
              <a:gs pos="50000">
                <a:schemeClr val="accent1"/>
              </a:gs>
              <a:gs pos="100000">
                <a:schemeClr val="bg1"/>
              </a:gs>
            </a:gsLst>
            <a:lin ang="0" scaled="1"/>
          </a:gradFill>
          <a:ln w="9525">
            <a:solidFill>
              <a:schemeClr val="tx1"/>
            </a:solidFill>
            <a:round/>
          </a:ln>
          <a:effectLst/>
        </p:spPr>
        <p:txBody>
          <a:bodyPr wrap="none" anchor="ctr"/>
          <a:lstStyle/>
          <a:p>
            <a:pPr>
              <a:defRPr/>
            </a:pPr>
            <a:endParaRPr lang="en-US"/>
          </a:p>
        </p:txBody>
      </p:sp>
      <p:sp>
        <p:nvSpPr>
          <p:cNvPr id="74755" name="Rectangle 3"/>
          <p:cNvSpPr>
            <a:spLocks noGrp="1" noChangeArrowheads="1"/>
          </p:cNvSpPr>
          <p:nvPr>
            <p:ph idx="1"/>
          </p:nvPr>
        </p:nvSpPr>
        <p:spPr>
          <a:xfrm>
            <a:off x="2057400" y="228600"/>
            <a:ext cx="8153400" cy="762000"/>
          </a:xfrm>
        </p:spPr>
        <p:txBody>
          <a:bodyPr/>
          <a:lstStyle/>
          <a:p>
            <a:pPr algn="ctr" eaLnBrk="1" hangingPunct="1">
              <a:lnSpc>
                <a:spcPct val="80000"/>
              </a:lnSpc>
              <a:buFont typeface="Wingdings" panose="05000000000000000000" pitchFamily="2" charset="2"/>
              <a:buNone/>
              <a:defRPr/>
            </a:pPr>
            <a:r>
              <a:rPr lang="en-US" b="1" smtClean="0"/>
              <a:t>Designing of an AI control Algorithm for a Robot Arm</a:t>
            </a:r>
            <a:endParaRPr lang="en-US" b="1">
              <a:solidFill>
                <a:srgbClr val="FF99FF"/>
              </a:solidFill>
            </a:endParaRPr>
          </a:p>
        </p:txBody>
      </p:sp>
      <p:sp>
        <p:nvSpPr>
          <p:cNvPr id="74756" name="Rectangle 4"/>
          <p:cNvSpPr>
            <a:spLocks noChangeArrowheads="1"/>
          </p:cNvSpPr>
          <p:nvPr/>
        </p:nvSpPr>
        <p:spPr bwMode="auto">
          <a:xfrm>
            <a:off x="1524000" y="1143000"/>
            <a:ext cx="9144000" cy="5638800"/>
          </a:xfrm>
          <a:prstGeom prst="rect">
            <a:avLst/>
          </a:prstGeom>
          <a:noFill/>
          <a:ln w="9525">
            <a:noFill/>
            <a:miter lim="800000"/>
          </a:ln>
          <a:effectLst/>
        </p:spPr>
        <p:txBody>
          <a:bodyPr/>
          <a:lstStyle/>
          <a:p>
            <a:pPr marL="609600" indent="-609600">
              <a:spcBef>
                <a:spcPct val="20000"/>
              </a:spcBef>
              <a:buClr>
                <a:schemeClr val="hlink"/>
              </a:buClr>
              <a:buSzPct val="70000"/>
              <a:defRPr/>
            </a:pPr>
            <a:r>
              <a:rPr lang="en-US" sz="2400" dirty="0">
                <a:effectLst>
                  <a:outerShdw blurRad="38100" dist="38100" dir="2700000" algn="tl">
                    <a:srgbClr val="000000"/>
                  </a:outerShdw>
                </a:effectLst>
              </a:rPr>
              <a:t>Predicate Calculus Description of the Block’s World</a:t>
            </a:r>
            <a:endParaRPr lang="en-US" sz="2000" dirty="0">
              <a:effectLst>
                <a:outerShdw blurRad="38100" dist="38100" dir="2700000" algn="tl">
                  <a:srgbClr val="000000"/>
                </a:outerShdw>
              </a:effectLst>
            </a:endParaRPr>
          </a:p>
          <a:p>
            <a:pPr marL="609600" indent="-609600">
              <a:spcBef>
                <a:spcPct val="20000"/>
              </a:spcBef>
              <a:buClr>
                <a:schemeClr val="hlink"/>
              </a:buClr>
              <a:buSzPct val="70000"/>
              <a:defRPr/>
            </a:pPr>
            <a:r>
              <a:rPr lang="en-US" sz="2000" dirty="0">
                <a:effectLst>
                  <a:outerShdw blurRad="38100" dist="38100" dir="2700000" algn="tl">
                    <a:srgbClr val="000000"/>
                  </a:outerShdw>
                </a:effectLst>
              </a:rPr>
              <a:t>		on(</a:t>
            </a:r>
            <a:r>
              <a:rPr lang="en-US" sz="2000" dirty="0" err="1">
                <a:effectLst>
                  <a:outerShdw blurRad="38100" dist="38100" dir="2700000" algn="tl">
                    <a:srgbClr val="000000"/>
                  </a:outerShdw>
                </a:effectLst>
              </a:rPr>
              <a:t>c,a</a:t>
            </a:r>
            <a:r>
              <a:rPr lang="en-US" sz="2000" dirty="0">
                <a:effectLst>
                  <a:outerShdw blurRad="38100" dist="38100" dir="2700000" algn="tl">
                    <a:srgbClr val="000000"/>
                  </a:outerShdw>
                </a:effectLst>
              </a:rPr>
              <a:t>).		Block ‘c’ is ‘on’ block ‘a’</a:t>
            </a:r>
          </a:p>
          <a:p>
            <a:pPr marL="609600" indent="-609600">
              <a:spcBef>
                <a:spcPct val="20000"/>
              </a:spcBef>
              <a:buClr>
                <a:schemeClr val="hlink"/>
              </a:buClr>
              <a:buSzPct val="70000"/>
              <a:defRPr/>
            </a:pPr>
            <a:r>
              <a:rPr lang="en-US" sz="2000" dirty="0">
                <a:effectLst>
                  <a:outerShdw blurRad="38100" dist="38100" dir="2700000" algn="tl">
                    <a:srgbClr val="000000"/>
                  </a:outerShdw>
                </a:effectLst>
              </a:rPr>
              <a:t>		on(</a:t>
            </a:r>
            <a:r>
              <a:rPr lang="en-US" sz="2000" dirty="0" err="1">
                <a:effectLst>
                  <a:outerShdw blurRad="38100" dist="38100" dir="2700000" algn="tl">
                    <a:srgbClr val="000000"/>
                  </a:outerShdw>
                </a:effectLst>
              </a:rPr>
              <a:t>b,d</a:t>
            </a:r>
            <a:r>
              <a:rPr lang="en-US" sz="2000" dirty="0">
                <a:effectLst>
                  <a:outerShdw blurRad="38100" dist="38100" dir="2700000" algn="tl">
                    <a:srgbClr val="000000"/>
                  </a:outerShdw>
                </a:effectLst>
              </a:rPr>
              <a:t>).	              </a:t>
            </a:r>
            <a:r>
              <a:rPr lang="en-US" sz="2000" dirty="0" smtClean="0">
                <a:effectLst>
                  <a:outerShdw blurRad="38100" dist="38100" dir="2700000" algn="tl">
                    <a:srgbClr val="000000"/>
                  </a:outerShdw>
                </a:effectLst>
              </a:rPr>
              <a:t>  Block </a:t>
            </a:r>
            <a:r>
              <a:rPr lang="en-US" sz="2000" dirty="0">
                <a:effectLst>
                  <a:outerShdw blurRad="38100" dist="38100" dir="2700000" algn="tl">
                    <a:srgbClr val="000000"/>
                  </a:outerShdw>
                </a:effectLst>
              </a:rPr>
              <a:t>‘b’ is ‘on’ block ‘d’</a:t>
            </a:r>
          </a:p>
          <a:p>
            <a:pPr marL="609600" indent="-609600">
              <a:spcBef>
                <a:spcPct val="20000"/>
              </a:spcBef>
              <a:buClr>
                <a:schemeClr val="hlink"/>
              </a:buClr>
              <a:buSzPct val="70000"/>
              <a:defRPr/>
            </a:pPr>
            <a:r>
              <a:rPr lang="en-US" sz="2000" dirty="0">
                <a:effectLst>
                  <a:outerShdw blurRad="38100" dist="38100" dir="2700000" algn="tl">
                    <a:srgbClr val="000000"/>
                  </a:outerShdw>
                </a:effectLst>
              </a:rPr>
              <a:t>		</a:t>
            </a:r>
            <a:r>
              <a:rPr lang="en-US" sz="2000" dirty="0" err="1">
                <a:effectLst>
                  <a:outerShdw blurRad="38100" dist="38100" dir="2700000" algn="tl">
                    <a:srgbClr val="000000"/>
                  </a:outerShdw>
                </a:effectLst>
              </a:rPr>
              <a:t>ontable</a:t>
            </a:r>
            <a:r>
              <a:rPr lang="en-US" sz="2000" dirty="0">
                <a:effectLst>
                  <a:outerShdw blurRad="38100" dist="38100" dir="2700000" algn="tl">
                    <a:srgbClr val="000000"/>
                  </a:outerShdw>
                </a:effectLst>
              </a:rPr>
              <a:t>(a).	Block ‘a’ is on table</a:t>
            </a:r>
          </a:p>
          <a:p>
            <a:pPr marL="609600" indent="-609600">
              <a:spcBef>
                <a:spcPct val="20000"/>
              </a:spcBef>
              <a:buClr>
                <a:schemeClr val="hlink"/>
              </a:buClr>
              <a:buSzPct val="70000"/>
              <a:defRPr/>
            </a:pPr>
            <a:r>
              <a:rPr lang="en-US" sz="2000" dirty="0">
                <a:effectLst>
                  <a:outerShdw blurRad="38100" dist="38100" dir="2700000" algn="tl">
                    <a:srgbClr val="000000"/>
                  </a:outerShdw>
                </a:effectLst>
              </a:rPr>
              <a:t>		</a:t>
            </a:r>
            <a:r>
              <a:rPr lang="en-US" sz="2000" dirty="0" err="1">
                <a:effectLst>
                  <a:outerShdw blurRad="38100" dist="38100" dir="2700000" algn="tl">
                    <a:srgbClr val="000000"/>
                  </a:outerShdw>
                </a:effectLst>
              </a:rPr>
              <a:t>ontable</a:t>
            </a:r>
            <a:r>
              <a:rPr lang="en-US" sz="2000" dirty="0">
                <a:effectLst>
                  <a:outerShdw blurRad="38100" dist="38100" dir="2700000" algn="tl">
                    <a:srgbClr val="000000"/>
                  </a:outerShdw>
                </a:effectLst>
              </a:rPr>
              <a:t>(d).	Block ‘d’ is on table</a:t>
            </a:r>
          </a:p>
          <a:p>
            <a:pPr marL="609600" indent="-609600">
              <a:spcBef>
                <a:spcPct val="20000"/>
              </a:spcBef>
              <a:buClr>
                <a:schemeClr val="hlink"/>
              </a:buClr>
              <a:buSzPct val="70000"/>
              <a:defRPr/>
            </a:pPr>
            <a:r>
              <a:rPr lang="en-US" sz="2000" dirty="0">
                <a:effectLst>
                  <a:outerShdw blurRad="38100" dist="38100" dir="2700000" algn="tl">
                    <a:srgbClr val="000000"/>
                  </a:outerShdw>
                </a:effectLst>
              </a:rPr>
              <a:t>	 	clear(c).	              </a:t>
            </a:r>
            <a:r>
              <a:rPr lang="en-US" sz="2000" dirty="0" smtClean="0">
                <a:effectLst>
                  <a:outerShdw blurRad="38100" dist="38100" dir="2700000" algn="tl">
                    <a:srgbClr val="000000"/>
                  </a:outerShdw>
                </a:effectLst>
              </a:rPr>
              <a:t>  Block </a:t>
            </a:r>
            <a:r>
              <a:rPr lang="en-US" sz="2000" dirty="0">
                <a:effectLst>
                  <a:outerShdw blurRad="38100" dist="38100" dir="2700000" algn="tl">
                    <a:srgbClr val="000000"/>
                  </a:outerShdw>
                </a:effectLst>
              </a:rPr>
              <a:t>‘c’ is clear on top</a:t>
            </a:r>
          </a:p>
          <a:p>
            <a:pPr marL="609600" indent="-609600">
              <a:spcBef>
                <a:spcPct val="20000"/>
              </a:spcBef>
              <a:buClr>
                <a:schemeClr val="hlink"/>
              </a:buClr>
              <a:buSzPct val="70000"/>
              <a:defRPr/>
            </a:pPr>
            <a:r>
              <a:rPr lang="en-US" sz="2000" dirty="0">
                <a:effectLst>
                  <a:outerShdw blurRad="38100" dist="38100" dir="2700000" algn="tl">
                    <a:srgbClr val="000000"/>
                  </a:outerShdw>
                </a:effectLst>
              </a:rPr>
              <a:t>	 	clear(b).	              </a:t>
            </a:r>
            <a:r>
              <a:rPr lang="en-US" sz="2000" dirty="0" smtClean="0">
                <a:effectLst>
                  <a:outerShdw blurRad="38100" dist="38100" dir="2700000" algn="tl">
                    <a:srgbClr val="000000"/>
                  </a:outerShdw>
                </a:effectLst>
              </a:rPr>
              <a:t>  Block </a:t>
            </a:r>
            <a:r>
              <a:rPr lang="en-US" sz="2000" dirty="0">
                <a:effectLst>
                  <a:outerShdw blurRad="38100" dist="38100" dir="2700000" algn="tl">
                    <a:srgbClr val="000000"/>
                  </a:outerShdw>
                </a:effectLst>
              </a:rPr>
              <a:t>‘b’ is clear on top</a:t>
            </a:r>
          </a:p>
          <a:p>
            <a:pPr marL="609600" indent="-609600">
              <a:spcBef>
                <a:spcPct val="20000"/>
              </a:spcBef>
              <a:buClr>
                <a:schemeClr val="hlink"/>
              </a:buClr>
              <a:buSzPct val="70000"/>
              <a:defRPr/>
            </a:pPr>
            <a:r>
              <a:rPr lang="en-US" sz="2000" dirty="0">
                <a:effectLst>
                  <a:outerShdw blurRad="38100" dist="38100" dir="2700000" algn="tl">
                    <a:srgbClr val="000000"/>
                  </a:outerShdw>
                </a:effectLst>
              </a:rPr>
              <a:t>		</a:t>
            </a:r>
            <a:r>
              <a:rPr lang="en-US" sz="2000" dirty="0" err="1">
                <a:effectLst>
                  <a:outerShdw blurRad="38100" dist="38100" dir="2700000" algn="tl">
                    <a:srgbClr val="000000"/>
                  </a:outerShdw>
                </a:effectLst>
              </a:rPr>
              <a:t>hand_empty</a:t>
            </a:r>
            <a:r>
              <a:rPr lang="en-US" sz="2000" dirty="0">
                <a:effectLst>
                  <a:outerShdw blurRad="38100" dist="38100" dir="2700000" algn="tl">
                    <a:srgbClr val="000000"/>
                  </a:outerShdw>
                </a:effectLst>
              </a:rPr>
              <a:t>.	Robot arm is empty</a:t>
            </a:r>
          </a:p>
          <a:p>
            <a:pPr marL="609600" indent="-609600">
              <a:spcBef>
                <a:spcPct val="20000"/>
              </a:spcBef>
              <a:buClr>
                <a:schemeClr val="hlink"/>
              </a:buClr>
              <a:buSzPct val="70000"/>
              <a:defRPr/>
            </a:pPr>
            <a:r>
              <a:rPr lang="en-US" sz="2400" dirty="0">
                <a:effectLst>
                  <a:outerShdw blurRad="38100" dist="38100" dir="2700000" algn="tl">
                    <a:srgbClr val="000000"/>
                  </a:outerShdw>
                </a:effectLst>
              </a:rPr>
              <a:t>Predicate Calculus Rules to Operate on the Block’s World</a:t>
            </a:r>
            <a:endParaRPr lang="en-US" sz="2000" dirty="0">
              <a:effectLst>
                <a:outerShdw blurRad="38100" dist="38100" dir="2700000" algn="tl">
                  <a:srgbClr val="000000"/>
                </a:outerShdw>
              </a:effectLst>
            </a:endParaRPr>
          </a:p>
          <a:p>
            <a:pPr marL="609600" indent="-609600">
              <a:spcBef>
                <a:spcPct val="20000"/>
              </a:spcBef>
              <a:buClr>
                <a:schemeClr val="hlink"/>
              </a:buClr>
              <a:buSzPct val="70000"/>
              <a:buFont typeface="Wingdings" panose="05000000000000000000" pitchFamily="2" charset="2"/>
              <a:buChar char="n"/>
              <a:defRPr/>
            </a:pPr>
            <a:r>
              <a:rPr lang="en-US" sz="2000" dirty="0">
                <a:effectLst>
                  <a:outerShdw blurRad="38100" dist="38100" dir="2700000" algn="tl">
                    <a:srgbClr val="000000"/>
                  </a:outerShdw>
                </a:effectLst>
              </a:rPr>
              <a:t>To pick up a block and stack it on another block, both blocks must be clear.</a:t>
            </a:r>
          </a:p>
          <a:p>
            <a:pPr marL="609600" indent="-609600">
              <a:spcBef>
                <a:spcPct val="20000"/>
              </a:spcBef>
              <a:buClr>
                <a:schemeClr val="hlink"/>
              </a:buClr>
              <a:buSzPct val="70000"/>
              <a:buFont typeface="Wingdings" panose="05000000000000000000" pitchFamily="2" charset="2"/>
              <a:buChar char="n"/>
              <a:defRPr/>
            </a:pPr>
            <a:r>
              <a:rPr lang="en-US" sz="2000" dirty="0">
                <a:effectLst>
                  <a:outerShdw blurRad="38100" dist="38100" dir="2700000" algn="tl">
                    <a:srgbClr val="000000"/>
                  </a:outerShdw>
                </a:effectLst>
              </a:rPr>
              <a:t>Because the arm can move blocks, it can change the state of the world and clear a block.</a:t>
            </a:r>
          </a:p>
          <a:p>
            <a:pPr marL="609600" indent="-609600">
              <a:spcBef>
                <a:spcPct val="20000"/>
              </a:spcBef>
              <a:buClr>
                <a:schemeClr val="hlink"/>
              </a:buClr>
              <a:buSzPct val="70000"/>
              <a:buFont typeface="Wingdings" panose="05000000000000000000" pitchFamily="2" charset="2"/>
              <a:buChar char="n"/>
              <a:defRPr/>
            </a:pPr>
            <a:r>
              <a:rPr lang="en-US" sz="2000" dirty="0">
                <a:effectLst>
                  <a:outerShdw blurRad="38100" dist="38100" dir="2700000" algn="tl">
                    <a:srgbClr val="000000"/>
                  </a:outerShdw>
                </a:effectLst>
              </a:rPr>
              <a:t>Suppose it removes block ‘c’ from block ‘a’. Thus the knowledge base is updated to reflect this, by deleting the assertion on(</a:t>
            </a:r>
            <a:r>
              <a:rPr lang="en-US" sz="2000" dirty="0" err="1">
                <a:effectLst>
                  <a:outerShdw blurRad="38100" dist="38100" dir="2700000" algn="tl">
                    <a:srgbClr val="000000"/>
                  </a:outerShdw>
                </a:effectLst>
              </a:rPr>
              <a:t>c,a</a:t>
            </a:r>
            <a:r>
              <a:rPr lang="en-US" sz="2000" dirty="0">
                <a:effectLst>
                  <a:outerShdw blurRad="38100" dist="38100" dir="2700000" algn="tl">
                    <a:srgbClr val="000000"/>
                  </a:outerShdw>
                </a:effectLst>
              </a:rPr>
              <a:t>).</a:t>
            </a:r>
          </a:p>
        </p:txBody>
      </p:sp>
    </p:spTree>
  </p:cSld>
  <p:clrMapOvr>
    <a:masterClrMapping/>
  </p:clrMapOvr>
  <p:transition>
    <p:fade/>
  </p:transition>
  <p:timing>
    <p:tnLst>
      <p:par>
        <p:cTn id="1" dur="indefinite" restart="never" nodeType="tmRoot"/>
      </p:par>
    </p:tnLst>
    <p:bldLst>
      <p:bldP spid="74755" grpId="0" build="p"/>
      <p:bldP spid="74756"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AutoShape 2"/>
          <p:cNvSpPr>
            <a:spLocks noChangeArrowheads="1"/>
          </p:cNvSpPr>
          <p:nvPr/>
        </p:nvSpPr>
        <p:spPr bwMode="auto">
          <a:xfrm>
            <a:off x="1981200" y="152400"/>
            <a:ext cx="8229600" cy="914400"/>
          </a:xfrm>
          <a:prstGeom prst="roundRect">
            <a:avLst>
              <a:gd name="adj" fmla="val 9079"/>
            </a:avLst>
          </a:prstGeom>
          <a:gradFill rotWithShape="1">
            <a:gsLst>
              <a:gs pos="0">
                <a:schemeClr val="bg1"/>
              </a:gs>
              <a:gs pos="50000">
                <a:schemeClr val="accent1"/>
              </a:gs>
              <a:gs pos="100000">
                <a:schemeClr val="bg1"/>
              </a:gs>
            </a:gsLst>
            <a:lin ang="0" scaled="1"/>
          </a:gradFill>
          <a:ln w="9525">
            <a:solidFill>
              <a:schemeClr val="tx1"/>
            </a:solidFill>
            <a:round/>
          </a:ln>
          <a:effectLst/>
        </p:spPr>
        <p:txBody>
          <a:bodyPr wrap="none" anchor="ctr"/>
          <a:lstStyle/>
          <a:p>
            <a:pPr>
              <a:defRPr/>
            </a:pPr>
            <a:endParaRPr lang="en-US"/>
          </a:p>
        </p:txBody>
      </p:sp>
      <p:sp>
        <p:nvSpPr>
          <p:cNvPr id="75779" name="Rectangle 3"/>
          <p:cNvSpPr>
            <a:spLocks noGrp="1" noChangeArrowheads="1"/>
          </p:cNvSpPr>
          <p:nvPr>
            <p:ph idx="1"/>
          </p:nvPr>
        </p:nvSpPr>
        <p:spPr>
          <a:xfrm>
            <a:off x="2057400" y="228600"/>
            <a:ext cx="8153400" cy="762000"/>
          </a:xfrm>
        </p:spPr>
        <p:txBody>
          <a:bodyPr/>
          <a:lstStyle/>
          <a:p>
            <a:pPr algn="ctr" eaLnBrk="1" hangingPunct="1">
              <a:lnSpc>
                <a:spcPct val="80000"/>
              </a:lnSpc>
              <a:buFont typeface="Wingdings" panose="05000000000000000000" pitchFamily="2" charset="2"/>
              <a:buNone/>
              <a:defRPr/>
            </a:pPr>
            <a:r>
              <a:rPr lang="en-US" b="1" smtClean="0"/>
              <a:t>Designing of an AI control Algorithm for a Robot Arm</a:t>
            </a:r>
            <a:endParaRPr lang="en-US" b="1"/>
          </a:p>
        </p:txBody>
      </p:sp>
      <p:sp>
        <p:nvSpPr>
          <p:cNvPr id="75780" name="Rectangle 4"/>
          <p:cNvSpPr>
            <a:spLocks noChangeArrowheads="1"/>
          </p:cNvSpPr>
          <p:nvPr/>
        </p:nvSpPr>
        <p:spPr bwMode="auto">
          <a:xfrm>
            <a:off x="1524000" y="1143000"/>
            <a:ext cx="9144000" cy="5638800"/>
          </a:xfrm>
          <a:prstGeom prst="rect">
            <a:avLst/>
          </a:prstGeom>
          <a:noFill/>
          <a:ln w="9525">
            <a:noFill/>
            <a:miter lim="800000"/>
          </a:ln>
          <a:effectLst/>
        </p:spPr>
        <p:txBody>
          <a:bodyPr/>
          <a:lstStyle/>
          <a:p>
            <a:pPr marL="609600" indent="-609600">
              <a:spcBef>
                <a:spcPct val="20000"/>
              </a:spcBef>
              <a:buClr>
                <a:schemeClr val="hlink"/>
              </a:buClr>
              <a:buSzPct val="70000"/>
              <a:defRPr/>
            </a:pPr>
            <a:r>
              <a:rPr lang="en-US" sz="2400" b="1" dirty="0">
                <a:effectLst>
                  <a:outerShdw blurRad="38100" dist="38100" dir="2700000" algn="tl">
                    <a:srgbClr val="000000"/>
                  </a:outerShdw>
                </a:effectLst>
              </a:rPr>
              <a:t>Predicate Calculus Rules to Operate on the Block’s World</a:t>
            </a:r>
            <a:endParaRPr lang="en-US" sz="2000" dirty="0">
              <a:effectLst>
                <a:outerShdw blurRad="38100" dist="38100" dir="2700000" algn="tl">
                  <a:srgbClr val="000000"/>
                </a:outerShdw>
              </a:effectLst>
            </a:endParaRPr>
          </a:p>
          <a:p>
            <a:pPr marL="609600" indent="-609600">
              <a:spcBef>
                <a:spcPct val="20000"/>
              </a:spcBef>
              <a:buClr>
                <a:schemeClr val="hlink"/>
              </a:buClr>
              <a:buSzPct val="70000"/>
              <a:buFont typeface="Wingdings" panose="05000000000000000000" pitchFamily="2" charset="2"/>
              <a:buChar char="n"/>
              <a:defRPr/>
            </a:pPr>
            <a:r>
              <a:rPr lang="en-US" sz="2000" dirty="0">
                <a:effectLst>
                  <a:outerShdw blurRad="38100" dist="38100" dir="2700000" algn="tl">
                    <a:srgbClr val="000000"/>
                  </a:outerShdw>
                </a:effectLst>
              </a:rPr>
              <a:t>The program needs to be able to infer that the block ‘a’ has become clear.</a:t>
            </a:r>
          </a:p>
          <a:p>
            <a:pPr marL="609600" indent="-609600">
              <a:spcBef>
                <a:spcPct val="20000"/>
              </a:spcBef>
              <a:buClr>
                <a:schemeClr val="hlink"/>
              </a:buClr>
              <a:buSzPct val="70000"/>
              <a:buFont typeface="Wingdings" panose="05000000000000000000" pitchFamily="2" charset="2"/>
              <a:buChar char="n"/>
              <a:defRPr/>
            </a:pPr>
            <a:r>
              <a:rPr lang="en-US" sz="2000" dirty="0">
                <a:effectLst>
                  <a:outerShdw blurRad="38100" dist="38100" dir="2700000" algn="tl">
                    <a:srgbClr val="000000"/>
                  </a:outerShdw>
                </a:effectLst>
              </a:rPr>
              <a:t>The following rule describes when a block is clear”</a:t>
            </a:r>
          </a:p>
          <a:p>
            <a:pPr marL="609600" indent="-609600" algn="ctr">
              <a:spcBef>
                <a:spcPct val="20000"/>
              </a:spcBef>
              <a:buClr>
                <a:schemeClr val="hlink"/>
              </a:buClr>
              <a:buSzPct val="70000"/>
              <a:defRPr/>
            </a:pPr>
            <a:r>
              <a:rPr lang="en-US" sz="2400" b="1" dirty="0">
                <a:effectLst>
                  <a:outerShdw blurRad="38100" dist="38100" dir="2700000" algn="tl">
                    <a:srgbClr val="000000"/>
                  </a:outerShdw>
                </a:effectLst>
                <a:latin typeface="Symbol" panose="05050102010706020507" pitchFamily="18" charset="2"/>
              </a:rPr>
              <a:t>"</a:t>
            </a:r>
            <a:r>
              <a:rPr lang="en-US" sz="2400" b="1" dirty="0">
                <a:effectLst>
                  <a:outerShdw blurRad="38100" dist="38100" dir="2700000" algn="tl">
                    <a:srgbClr val="000000"/>
                  </a:outerShdw>
                </a:effectLst>
              </a:rPr>
              <a:t>X (~ </a:t>
            </a:r>
            <a:r>
              <a:rPr lang="en-US" sz="2400" b="1" dirty="0">
                <a:effectLst>
                  <a:outerShdw blurRad="38100" dist="38100" dir="2700000" algn="tl">
                    <a:srgbClr val="000000"/>
                  </a:outerShdw>
                </a:effectLst>
                <a:latin typeface="Symbol" panose="05050102010706020507" pitchFamily="18" charset="2"/>
              </a:rPr>
              <a:t>$</a:t>
            </a:r>
            <a:r>
              <a:rPr lang="en-US" sz="2400" b="1" dirty="0">
                <a:effectLst>
                  <a:outerShdw blurRad="38100" dist="38100" dir="2700000" algn="tl">
                    <a:srgbClr val="000000"/>
                  </a:outerShdw>
                </a:effectLst>
              </a:rPr>
              <a:t> Y on(Y,X) </a:t>
            </a:r>
            <a:r>
              <a:rPr lang="en-US" sz="2400" b="1" dirty="0">
                <a:effectLst>
                  <a:outerShdw blurRad="38100" dist="38100" dir="2700000" algn="tl">
                    <a:srgbClr val="000000"/>
                  </a:outerShdw>
                </a:effectLst>
                <a:latin typeface="Wingdings 3" panose="05040102010807070707" pitchFamily="18" charset="2"/>
              </a:rPr>
              <a:t>a</a:t>
            </a:r>
            <a:r>
              <a:rPr lang="en-US" sz="2400" b="1" dirty="0">
                <a:effectLst>
                  <a:outerShdw blurRad="38100" dist="38100" dir="2700000" algn="tl">
                    <a:srgbClr val="000000"/>
                  </a:outerShdw>
                </a:effectLst>
              </a:rPr>
              <a:t> clear(X)).</a:t>
            </a:r>
            <a:endParaRPr lang="en-US" sz="2000" dirty="0">
              <a:effectLst>
                <a:outerShdw blurRad="38100" dist="38100" dir="2700000" algn="tl">
                  <a:srgbClr val="000000"/>
                </a:outerShdw>
              </a:effectLst>
            </a:endParaRPr>
          </a:p>
          <a:p>
            <a:pPr marL="609600" indent="-609600">
              <a:spcBef>
                <a:spcPct val="20000"/>
              </a:spcBef>
              <a:buClr>
                <a:schemeClr val="hlink"/>
              </a:buClr>
              <a:buSzPct val="70000"/>
              <a:defRPr/>
            </a:pPr>
            <a:endParaRPr lang="en-US" sz="2800" dirty="0">
              <a:effectLst>
                <a:outerShdw blurRad="38100" dist="38100" dir="2700000" algn="tl">
                  <a:srgbClr val="000000"/>
                </a:outerShdw>
              </a:effectLst>
            </a:endParaRPr>
          </a:p>
          <a:p>
            <a:pPr marL="609600" indent="-609600" algn="ctr">
              <a:spcBef>
                <a:spcPct val="20000"/>
              </a:spcBef>
              <a:buClr>
                <a:schemeClr val="hlink"/>
              </a:buClr>
              <a:buSzPct val="70000"/>
              <a:defRPr/>
            </a:pPr>
            <a:r>
              <a:rPr lang="en-US" sz="2000" b="1" dirty="0">
                <a:effectLst>
                  <a:outerShdw blurRad="38100" dist="38100" dir="2700000" algn="tl">
                    <a:srgbClr val="000000"/>
                  </a:outerShdw>
                </a:effectLst>
              </a:rPr>
              <a:t>For all X, X is clear, if there does not exist a Y such that Y is on X.</a:t>
            </a:r>
          </a:p>
          <a:p>
            <a:pPr marL="609600" indent="-609600">
              <a:spcBef>
                <a:spcPct val="20000"/>
              </a:spcBef>
              <a:buClr>
                <a:schemeClr val="hlink"/>
              </a:buClr>
              <a:buSzPct val="70000"/>
              <a:defRPr/>
            </a:pPr>
            <a:endParaRPr lang="en-US" sz="700" b="1" dirty="0">
              <a:effectLst>
                <a:outerShdw blurRad="38100" dist="38100" dir="2700000" algn="tl">
                  <a:srgbClr val="000000"/>
                </a:outerShdw>
              </a:effectLst>
            </a:endParaRPr>
          </a:p>
          <a:p>
            <a:pPr marL="609600" indent="-609600">
              <a:spcBef>
                <a:spcPct val="20000"/>
              </a:spcBef>
              <a:buClr>
                <a:schemeClr val="hlink"/>
              </a:buClr>
              <a:buSzPct val="70000"/>
              <a:buFont typeface="Wingdings" panose="05000000000000000000" pitchFamily="2" charset="2"/>
              <a:buChar char="n"/>
              <a:defRPr/>
            </a:pPr>
            <a:r>
              <a:rPr lang="en-US" sz="2000" dirty="0">
                <a:effectLst>
                  <a:outerShdw blurRad="38100" dist="38100" dir="2700000" algn="tl">
                    <a:srgbClr val="000000"/>
                  </a:outerShdw>
                </a:effectLst>
              </a:rPr>
              <a:t>This rule not only defines ‘what it means for block to be clear’, but also provides a basis for determining ‘how to clear blocks that are not’.</a:t>
            </a:r>
          </a:p>
          <a:p>
            <a:pPr marL="609600" indent="-609600">
              <a:spcBef>
                <a:spcPct val="20000"/>
              </a:spcBef>
              <a:buClr>
                <a:schemeClr val="hlink"/>
              </a:buClr>
              <a:buSzPct val="70000"/>
              <a:buFont typeface="Wingdings" panose="05000000000000000000" pitchFamily="2" charset="2"/>
              <a:buChar char="n"/>
              <a:defRPr/>
            </a:pPr>
            <a:r>
              <a:rPr lang="en-US" sz="2000" dirty="0">
                <a:effectLst>
                  <a:outerShdw blurRad="38100" dist="38100" dir="2700000" algn="tl">
                    <a:srgbClr val="000000"/>
                  </a:outerShdw>
                </a:effectLst>
              </a:rPr>
              <a:t>For example, “block d is not clear”:</a:t>
            </a:r>
          </a:p>
          <a:p>
            <a:pPr marL="609600" indent="-609600">
              <a:spcBef>
                <a:spcPct val="20000"/>
              </a:spcBef>
              <a:buClr>
                <a:schemeClr val="hlink"/>
              </a:buClr>
              <a:buSzPct val="70000"/>
              <a:buFont typeface="Wingdings" panose="05000000000000000000" pitchFamily="2" charset="2"/>
              <a:buAutoNum type="arabicPeriod"/>
              <a:defRPr/>
            </a:pPr>
            <a:r>
              <a:rPr lang="en-US" sz="2000" dirty="0">
                <a:effectLst>
                  <a:outerShdw blurRad="38100" dist="38100" dir="2700000" algn="tl">
                    <a:srgbClr val="000000"/>
                  </a:outerShdw>
                </a:effectLst>
              </a:rPr>
              <a:t>Because if variable X is give value d, substituting ‘b’ for Y will make the statement false.</a:t>
            </a:r>
          </a:p>
          <a:p>
            <a:pPr marL="609600" indent="-609600">
              <a:spcBef>
                <a:spcPct val="20000"/>
              </a:spcBef>
              <a:buClr>
                <a:schemeClr val="hlink"/>
              </a:buClr>
              <a:buSzPct val="70000"/>
              <a:buFont typeface="Wingdings" panose="05000000000000000000" pitchFamily="2" charset="2"/>
              <a:buAutoNum type="arabicPeriod"/>
              <a:defRPr/>
            </a:pPr>
            <a:r>
              <a:rPr lang="en-US" sz="2000" dirty="0">
                <a:effectLst>
                  <a:outerShdw blurRad="38100" dist="38100" dir="2700000" algn="tl">
                    <a:srgbClr val="000000"/>
                  </a:outerShdw>
                </a:effectLst>
              </a:rPr>
              <a:t>Therefore, to make this definition true, block ‘b’ must be removed from block ‘d’.</a:t>
            </a:r>
          </a:p>
          <a:p>
            <a:pPr marL="609600" indent="-609600">
              <a:spcBef>
                <a:spcPct val="20000"/>
              </a:spcBef>
              <a:buClr>
                <a:schemeClr val="hlink"/>
              </a:buClr>
              <a:buSzPct val="70000"/>
              <a:buFont typeface="Wingdings" panose="05000000000000000000" pitchFamily="2" charset="2"/>
              <a:buAutoNum type="arabicPeriod"/>
              <a:defRPr/>
            </a:pPr>
            <a:r>
              <a:rPr lang="en-US" sz="2000" dirty="0">
                <a:effectLst>
                  <a:outerShdw blurRad="38100" dist="38100" dir="2700000" algn="tl">
                    <a:srgbClr val="000000"/>
                  </a:outerShdw>
                </a:effectLst>
              </a:rPr>
              <a:t>This is easily done because the computer has a record of all the </a:t>
            </a:r>
            <a:r>
              <a:rPr lang="en-US" sz="2000" dirty="0" err="1">
                <a:effectLst>
                  <a:outerShdw blurRad="38100" dist="38100" dir="2700000" algn="tl">
                    <a:srgbClr val="000000"/>
                  </a:outerShdw>
                </a:effectLst>
              </a:rPr>
              <a:t>blcoks</a:t>
            </a:r>
            <a:r>
              <a:rPr lang="en-US" sz="2000" dirty="0">
                <a:effectLst>
                  <a:outerShdw blurRad="38100" dist="38100" dir="2700000" algn="tl">
                    <a:srgbClr val="000000"/>
                  </a:outerShdw>
                </a:effectLst>
              </a:rPr>
              <a:t> and their locations.</a:t>
            </a:r>
          </a:p>
        </p:txBody>
      </p:sp>
      <p:grpSp>
        <p:nvGrpSpPr>
          <p:cNvPr id="20485" name="Group 15"/>
          <p:cNvGrpSpPr/>
          <p:nvPr/>
        </p:nvGrpSpPr>
        <p:grpSpPr bwMode="auto">
          <a:xfrm>
            <a:off x="2209800" y="2667000"/>
            <a:ext cx="7696200" cy="609600"/>
            <a:chOff x="432" y="1680"/>
            <a:chExt cx="4848" cy="384"/>
          </a:xfrm>
        </p:grpSpPr>
        <p:grpSp>
          <p:nvGrpSpPr>
            <p:cNvPr id="20486" name="Group 13"/>
            <p:cNvGrpSpPr/>
            <p:nvPr/>
          </p:nvGrpSpPr>
          <p:grpSpPr bwMode="auto">
            <a:xfrm>
              <a:off x="432" y="1680"/>
              <a:ext cx="4848" cy="384"/>
              <a:chOff x="432" y="1680"/>
              <a:chExt cx="4848" cy="384"/>
            </a:xfrm>
          </p:grpSpPr>
          <p:sp>
            <p:nvSpPr>
              <p:cNvPr id="20488" name="Line 5"/>
              <p:cNvSpPr>
                <a:spLocks noChangeShapeType="1"/>
              </p:cNvSpPr>
              <p:nvPr/>
            </p:nvSpPr>
            <p:spPr bwMode="auto">
              <a:xfrm flipH="1">
                <a:off x="816" y="1680"/>
                <a:ext cx="864" cy="288"/>
              </a:xfrm>
              <a:prstGeom prst="line">
                <a:avLst/>
              </a:prstGeom>
              <a:noFill/>
              <a:ln w="28575">
                <a:solidFill>
                  <a:schemeClr val="tx1"/>
                </a:solidFill>
                <a:round/>
                <a:tailEnd type="triangle" w="med" len="lg"/>
              </a:ln>
            </p:spPr>
            <p:txBody>
              <a:bodyPr wrap="none" anchor="ctr"/>
              <a:lstStyle/>
              <a:p>
                <a:endParaRPr lang="en-US"/>
              </a:p>
            </p:txBody>
          </p:sp>
          <p:sp>
            <p:nvSpPr>
              <p:cNvPr id="20489" name="Line 6"/>
              <p:cNvSpPr>
                <a:spLocks noChangeShapeType="1"/>
              </p:cNvSpPr>
              <p:nvPr/>
            </p:nvSpPr>
            <p:spPr bwMode="auto">
              <a:xfrm>
                <a:off x="2256" y="1680"/>
                <a:ext cx="480" cy="336"/>
              </a:xfrm>
              <a:prstGeom prst="line">
                <a:avLst/>
              </a:prstGeom>
              <a:noFill/>
              <a:ln w="28575">
                <a:solidFill>
                  <a:schemeClr val="tx1"/>
                </a:solidFill>
                <a:round/>
                <a:tailEnd type="triangle" w="med" len="lg"/>
              </a:ln>
            </p:spPr>
            <p:txBody>
              <a:bodyPr wrap="none" anchor="ctr"/>
              <a:lstStyle/>
              <a:p>
                <a:endParaRPr lang="en-US"/>
              </a:p>
            </p:txBody>
          </p:sp>
          <p:sp>
            <p:nvSpPr>
              <p:cNvPr id="20490" name="Line 7"/>
              <p:cNvSpPr>
                <a:spLocks noChangeShapeType="1"/>
              </p:cNvSpPr>
              <p:nvPr/>
            </p:nvSpPr>
            <p:spPr bwMode="auto">
              <a:xfrm>
                <a:off x="2688" y="1728"/>
                <a:ext cx="2256" cy="288"/>
              </a:xfrm>
              <a:prstGeom prst="line">
                <a:avLst/>
              </a:prstGeom>
              <a:noFill/>
              <a:ln w="28575">
                <a:solidFill>
                  <a:srgbClr val="FFFF00"/>
                </a:solidFill>
                <a:round/>
                <a:tailEnd type="triangle" w="med" len="lg"/>
              </a:ln>
            </p:spPr>
            <p:txBody>
              <a:bodyPr wrap="none" anchor="ctr"/>
              <a:lstStyle/>
              <a:p>
                <a:endParaRPr lang="en-US"/>
              </a:p>
            </p:txBody>
          </p:sp>
          <p:sp>
            <p:nvSpPr>
              <p:cNvPr id="20491" name="Line 8"/>
              <p:cNvSpPr>
                <a:spLocks noChangeShapeType="1"/>
              </p:cNvSpPr>
              <p:nvPr/>
            </p:nvSpPr>
            <p:spPr bwMode="auto">
              <a:xfrm flipH="1">
                <a:off x="1488" y="1728"/>
                <a:ext cx="2304" cy="288"/>
              </a:xfrm>
              <a:prstGeom prst="line">
                <a:avLst/>
              </a:prstGeom>
              <a:noFill/>
              <a:ln w="28575">
                <a:solidFill>
                  <a:srgbClr val="FFFF00"/>
                </a:solidFill>
                <a:round/>
                <a:tailEnd type="triangle" w="med" len="lg"/>
              </a:ln>
            </p:spPr>
            <p:txBody>
              <a:bodyPr wrap="none" anchor="ctr"/>
              <a:lstStyle/>
              <a:p>
                <a:endParaRPr lang="en-US"/>
              </a:p>
            </p:txBody>
          </p:sp>
          <p:sp>
            <p:nvSpPr>
              <p:cNvPr id="20492" name="Line 9"/>
              <p:cNvSpPr>
                <a:spLocks noChangeShapeType="1"/>
              </p:cNvSpPr>
              <p:nvPr/>
            </p:nvSpPr>
            <p:spPr bwMode="auto">
              <a:xfrm>
                <a:off x="432" y="2016"/>
                <a:ext cx="576" cy="0"/>
              </a:xfrm>
              <a:prstGeom prst="line">
                <a:avLst/>
              </a:prstGeom>
              <a:noFill/>
              <a:ln w="9525">
                <a:solidFill>
                  <a:schemeClr val="tx1"/>
                </a:solidFill>
                <a:round/>
              </a:ln>
            </p:spPr>
            <p:txBody>
              <a:bodyPr wrap="none" anchor="ctr"/>
              <a:lstStyle/>
              <a:p>
                <a:endParaRPr lang="en-US"/>
              </a:p>
            </p:txBody>
          </p:sp>
          <p:sp>
            <p:nvSpPr>
              <p:cNvPr id="20493" name="Line 10"/>
              <p:cNvSpPr>
                <a:spLocks noChangeShapeType="1"/>
              </p:cNvSpPr>
              <p:nvPr/>
            </p:nvSpPr>
            <p:spPr bwMode="auto">
              <a:xfrm>
                <a:off x="1152" y="2064"/>
                <a:ext cx="624" cy="0"/>
              </a:xfrm>
              <a:prstGeom prst="line">
                <a:avLst/>
              </a:prstGeom>
              <a:noFill/>
              <a:ln w="9525">
                <a:solidFill>
                  <a:srgbClr val="FFFF00"/>
                </a:solidFill>
                <a:round/>
              </a:ln>
            </p:spPr>
            <p:txBody>
              <a:bodyPr wrap="none" anchor="ctr"/>
              <a:lstStyle/>
              <a:p>
                <a:endParaRPr lang="en-US"/>
              </a:p>
            </p:txBody>
          </p:sp>
          <p:sp>
            <p:nvSpPr>
              <p:cNvPr id="20494" name="Line 11"/>
              <p:cNvSpPr>
                <a:spLocks noChangeShapeType="1"/>
              </p:cNvSpPr>
              <p:nvPr/>
            </p:nvSpPr>
            <p:spPr bwMode="auto">
              <a:xfrm>
                <a:off x="2016" y="2064"/>
                <a:ext cx="1872" cy="0"/>
              </a:xfrm>
              <a:prstGeom prst="line">
                <a:avLst/>
              </a:prstGeom>
              <a:noFill/>
              <a:ln w="9525">
                <a:solidFill>
                  <a:schemeClr val="tx1"/>
                </a:solidFill>
                <a:round/>
              </a:ln>
            </p:spPr>
            <p:txBody>
              <a:bodyPr wrap="none" anchor="ctr"/>
              <a:lstStyle/>
              <a:p>
                <a:endParaRPr lang="en-US"/>
              </a:p>
            </p:txBody>
          </p:sp>
          <p:sp>
            <p:nvSpPr>
              <p:cNvPr id="20495" name="Line 12"/>
              <p:cNvSpPr>
                <a:spLocks noChangeShapeType="1"/>
              </p:cNvSpPr>
              <p:nvPr/>
            </p:nvSpPr>
            <p:spPr bwMode="auto">
              <a:xfrm>
                <a:off x="4704" y="2064"/>
                <a:ext cx="576" cy="0"/>
              </a:xfrm>
              <a:prstGeom prst="line">
                <a:avLst/>
              </a:prstGeom>
              <a:noFill/>
              <a:ln w="9525">
                <a:solidFill>
                  <a:srgbClr val="FFFF00"/>
                </a:solidFill>
                <a:round/>
              </a:ln>
            </p:spPr>
            <p:txBody>
              <a:bodyPr wrap="none" anchor="ctr"/>
              <a:lstStyle/>
              <a:p>
                <a:endParaRPr lang="en-US"/>
              </a:p>
            </p:txBody>
          </p:sp>
        </p:grpSp>
        <p:sp>
          <p:nvSpPr>
            <p:cNvPr id="20487" name="Line 14"/>
            <p:cNvSpPr>
              <a:spLocks noChangeShapeType="1"/>
            </p:cNvSpPr>
            <p:nvPr/>
          </p:nvSpPr>
          <p:spPr bwMode="auto">
            <a:xfrm flipH="1">
              <a:off x="816" y="1680"/>
              <a:ext cx="864" cy="288"/>
            </a:xfrm>
            <a:prstGeom prst="line">
              <a:avLst/>
            </a:prstGeom>
            <a:noFill/>
            <a:ln w="28575">
              <a:solidFill>
                <a:schemeClr val="tx1"/>
              </a:solidFill>
              <a:round/>
              <a:tailEnd type="triangle" w="med" len="lg"/>
            </a:ln>
          </p:spPr>
          <p:txBody>
            <a:bodyPr wrap="none" anchor="ctr"/>
            <a:lstStyle/>
            <a:p>
              <a:endParaRPr lang="en-US"/>
            </a:p>
          </p:txBody>
        </p:sp>
      </p:grpSp>
    </p:spTree>
  </p:cSld>
  <p:clrMapOvr>
    <a:masterClrMapping/>
  </p:clrMapOvr>
  <p:transition>
    <p:fade/>
  </p:transition>
  <p:timing>
    <p:tnLst>
      <p:par>
        <p:cTn id="1" dur="indefinite" restart="never" nodeType="tmRoot"/>
      </p:par>
    </p:tnLst>
    <p:bldLst>
      <p:bldP spid="75779" grpId="0" build="p"/>
      <p:bldP spid="75780"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4" name="Rectangle 4"/>
          <p:cNvSpPr>
            <a:spLocks noChangeArrowheads="1"/>
          </p:cNvSpPr>
          <p:nvPr/>
        </p:nvSpPr>
        <p:spPr bwMode="auto">
          <a:xfrm>
            <a:off x="471055" y="1143000"/>
            <a:ext cx="11443854" cy="5638800"/>
          </a:xfrm>
          <a:prstGeom prst="rect">
            <a:avLst/>
          </a:prstGeom>
          <a:noFill/>
          <a:ln w="9525">
            <a:noFill/>
            <a:miter lim="800000"/>
          </a:ln>
          <a:effectLst/>
        </p:spPr>
        <p:txBody>
          <a:bodyPr/>
          <a:lstStyle/>
          <a:p>
            <a:pPr marL="609600" indent="-609600">
              <a:spcBef>
                <a:spcPct val="20000"/>
              </a:spcBef>
              <a:buClr>
                <a:schemeClr val="hlink"/>
              </a:buClr>
              <a:buSzPct val="70000"/>
              <a:defRPr/>
            </a:pPr>
            <a:r>
              <a:rPr lang="en-US" sz="2400" b="1" dirty="0">
                <a:effectLst>
                  <a:outerShdw blurRad="38100" dist="38100" dir="2700000" algn="tl">
                    <a:srgbClr val="000000"/>
                  </a:outerShdw>
                </a:effectLst>
              </a:rPr>
              <a:t>Predicate Calculus Rules to Operate on the Block’s World</a:t>
            </a:r>
            <a:endParaRPr lang="en-US" sz="2000" dirty="0">
              <a:effectLst>
                <a:outerShdw blurRad="38100" dist="38100" dir="2700000" algn="tl">
                  <a:srgbClr val="000000"/>
                </a:outerShdw>
              </a:effectLst>
            </a:endParaRPr>
          </a:p>
          <a:p>
            <a:pPr marL="609600" indent="-609600">
              <a:spcBef>
                <a:spcPct val="20000"/>
              </a:spcBef>
              <a:buClr>
                <a:schemeClr val="hlink"/>
              </a:buClr>
              <a:buSzPct val="70000"/>
              <a:buFont typeface="Wingdings" panose="05000000000000000000" pitchFamily="2" charset="2"/>
              <a:buChar char="n"/>
              <a:defRPr/>
            </a:pPr>
            <a:r>
              <a:rPr lang="en-US" sz="2400" dirty="0">
                <a:effectLst>
                  <a:outerShdw blurRad="38100" dist="38100" dir="2700000" algn="tl">
                    <a:srgbClr val="000000"/>
                  </a:outerShdw>
                </a:effectLst>
              </a:rPr>
              <a:t>Other rules such as describing the operation of stacking one block on another can also be defined.</a:t>
            </a:r>
          </a:p>
          <a:p>
            <a:pPr marL="609600" indent="-609600">
              <a:spcBef>
                <a:spcPct val="20000"/>
              </a:spcBef>
              <a:buClr>
                <a:schemeClr val="hlink"/>
              </a:buClr>
              <a:buSzPct val="70000"/>
              <a:buFont typeface="Wingdings" panose="05000000000000000000" pitchFamily="2" charset="2"/>
              <a:buChar char="n"/>
              <a:defRPr/>
            </a:pPr>
            <a:r>
              <a:rPr lang="en-US" sz="2400" dirty="0">
                <a:effectLst>
                  <a:outerShdw blurRad="38100" dist="38100" dir="2700000" algn="tl">
                    <a:srgbClr val="000000"/>
                  </a:outerShdw>
                </a:effectLst>
              </a:rPr>
              <a:t>For example: to stack X on Y, first empty the hand, then clear Y and then pick up X and put won X on Y.</a:t>
            </a:r>
          </a:p>
          <a:p>
            <a:pPr marL="609600" indent="-609600">
              <a:spcBef>
                <a:spcPct val="20000"/>
              </a:spcBef>
              <a:buClr>
                <a:schemeClr val="hlink"/>
              </a:buClr>
              <a:buSzPct val="70000"/>
              <a:buFont typeface="Wingdings" panose="05000000000000000000" pitchFamily="2" charset="2"/>
              <a:buChar char="n"/>
              <a:defRPr/>
            </a:pPr>
            <a:endParaRPr lang="en-US" sz="2400" dirty="0">
              <a:effectLst>
                <a:outerShdw blurRad="38100" dist="38100" dir="2700000" algn="tl">
                  <a:srgbClr val="000000"/>
                </a:outerShdw>
              </a:effectLst>
            </a:endParaRPr>
          </a:p>
          <a:p>
            <a:pPr marL="609600" indent="-609600">
              <a:spcBef>
                <a:spcPct val="20000"/>
              </a:spcBef>
              <a:buClr>
                <a:schemeClr val="hlink"/>
              </a:buClr>
              <a:buSzPct val="70000"/>
              <a:defRPr/>
            </a:pPr>
            <a:r>
              <a:rPr lang="en-US" sz="2400" b="1" dirty="0">
                <a:effectLst>
                  <a:outerShdw blurRad="38100" dist="38100" dir="2700000" algn="tl">
                    <a:srgbClr val="000000"/>
                  </a:outerShdw>
                </a:effectLst>
                <a:latin typeface="Symbol" panose="05050102010706020507" pitchFamily="18" charset="2"/>
              </a:rPr>
              <a:t>       "</a:t>
            </a:r>
            <a:r>
              <a:rPr lang="en-US" sz="2400" b="1" dirty="0">
                <a:effectLst>
                  <a:outerShdw blurRad="38100" dist="38100" dir="2700000" algn="tl">
                    <a:srgbClr val="000000"/>
                  </a:outerShdw>
                </a:effectLst>
              </a:rPr>
              <a:t>X  </a:t>
            </a:r>
            <a:r>
              <a:rPr lang="en-US" sz="2400" b="1" dirty="0">
                <a:effectLst>
                  <a:outerShdw blurRad="38100" dist="38100" dir="2700000" algn="tl">
                    <a:srgbClr val="000000"/>
                  </a:outerShdw>
                </a:effectLst>
                <a:latin typeface="Symbol" panose="05050102010706020507" pitchFamily="18" charset="2"/>
              </a:rPr>
              <a:t>"</a:t>
            </a:r>
            <a:r>
              <a:rPr lang="en-US" sz="2400" b="1" dirty="0">
                <a:effectLst>
                  <a:outerShdw blurRad="38100" dist="38100" dir="2700000" algn="tl">
                    <a:srgbClr val="000000"/>
                  </a:outerShdw>
                </a:effectLst>
              </a:rPr>
              <a:t>Y (</a:t>
            </a:r>
            <a:r>
              <a:rPr lang="en-US" sz="2400" b="1" dirty="0" err="1">
                <a:effectLst>
                  <a:outerShdw blurRad="38100" dist="38100" dir="2700000" algn="tl">
                    <a:srgbClr val="000000"/>
                  </a:outerShdw>
                </a:effectLst>
              </a:rPr>
              <a:t>hand_empty</a:t>
            </a:r>
            <a:r>
              <a:rPr lang="en-US" sz="2400" b="1" dirty="0">
                <a:effectLst>
                  <a:outerShdw blurRad="38100" dist="38100" dir="2700000" algn="tl">
                    <a:srgbClr val="000000"/>
                  </a:outerShdw>
                </a:effectLst>
              </a:rPr>
              <a:t> ^ clear(X) ^ clear(Y)</a:t>
            </a:r>
          </a:p>
          <a:p>
            <a:pPr marL="609600" indent="-609600">
              <a:spcBef>
                <a:spcPct val="20000"/>
              </a:spcBef>
              <a:buClr>
                <a:schemeClr val="hlink"/>
              </a:buClr>
              <a:buSzPct val="70000"/>
              <a:defRPr/>
            </a:pPr>
            <a:r>
              <a:rPr lang="en-US" sz="2400" b="1" dirty="0">
                <a:effectLst>
                  <a:outerShdw blurRad="38100" dist="38100" dir="2700000" algn="tl">
                    <a:srgbClr val="000000"/>
                  </a:outerShdw>
                </a:effectLst>
              </a:rPr>
              <a:t>               ^ </a:t>
            </a:r>
            <a:r>
              <a:rPr lang="en-US" sz="2400" b="1" dirty="0" err="1">
                <a:effectLst>
                  <a:outerShdw blurRad="38100" dist="38100" dir="2700000" algn="tl">
                    <a:srgbClr val="000000"/>
                  </a:outerShdw>
                </a:effectLst>
              </a:rPr>
              <a:t>pick_up</a:t>
            </a:r>
            <a:r>
              <a:rPr lang="en-US" sz="2400" b="1" dirty="0">
                <a:effectLst>
                  <a:outerShdw blurRad="38100" dist="38100" dir="2700000" algn="tl">
                    <a:srgbClr val="000000"/>
                  </a:outerShdw>
                </a:effectLst>
              </a:rPr>
              <a:t>(X) ^ </a:t>
            </a:r>
            <a:r>
              <a:rPr lang="en-US" sz="2400" b="1" dirty="0" err="1">
                <a:effectLst>
                  <a:outerShdw blurRad="38100" dist="38100" dir="2700000" algn="tl">
                    <a:srgbClr val="000000"/>
                  </a:outerShdw>
                </a:effectLst>
              </a:rPr>
              <a:t>put_down</a:t>
            </a:r>
            <a:r>
              <a:rPr lang="en-US" sz="2400" b="1" dirty="0">
                <a:effectLst>
                  <a:outerShdw blurRad="38100" dist="38100" dir="2700000" algn="tl">
                    <a:srgbClr val="000000"/>
                  </a:outerShdw>
                </a:effectLst>
              </a:rPr>
              <a:t>(X,Y)</a:t>
            </a:r>
          </a:p>
          <a:p>
            <a:pPr marL="609600" indent="-609600">
              <a:spcBef>
                <a:spcPct val="20000"/>
              </a:spcBef>
              <a:buClr>
                <a:schemeClr val="hlink"/>
              </a:buClr>
              <a:buSzPct val="70000"/>
              <a:defRPr/>
            </a:pPr>
            <a:r>
              <a:rPr lang="en-US" sz="2400" b="1" dirty="0">
                <a:effectLst>
                  <a:outerShdw blurRad="38100" dist="38100" dir="2700000" algn="tl">
                    <a:srgbClr val="000000"/>
                  </a:outerShdw>
                </a:effectLst>
              </a:rPr>
              <a:t>               </a:t>
            </a:r>
            <a:r>
              <a:rPr lang="en-US" sz="2400" b="1" dirty="0">
                <a:effectLst>
                  <a:outerShdw blurRad="38100" dist="38100" dir="2700000" algn="tl">
                    <a:srgbClr val="000000"/>
                  </a:outerShdw>
                </a:effectLst>
                <a:latin typeface="Wingdings 3" panose="05040102010807070707" pitchFamily="18" charset="2"/>
              </a:rPr>
              <a:t>a</a:t>
            </a:r>
            <a:r>
              <a:rPr lang="en-US" sz="2400" b="1" dirty="0">
                <a:effectLst>
                  <a:outerShdw blurRad="38100" dist="38100" dir="2700000" algn="tl">
                    <a:srgbClr val="000000"/>
                  </a:outerShdw>
                </a:effectLst>
              </a:rPr>
              <a:t> stack(X,Y) ).</a:t>
            </a:r>
            <a:endParaRPr lang="en-US" sz="2000" dirty="0">
              <a:effectLst>
                <a:outerShdw blurRad="38100" dist="38100" dir="2700000" algn="tl">
                  <a:srgbClr val="000000"/>
                </a:outerShdw>
              </a:effectLst>
            </a:endParaRPr>
          </a:p>
          <a:p>
            <a:pPr marL="609600" indent="-609600">
              <a:spcBef>
                <a:spcPct val="20000"/>
              </a:spcBef>
              <a:buClr>
                <a:schemeClr val="hlink"/>
              </a:buClr>
              <a:buSzPct val="70000"/>
              <a:defRPr/>
            </a:pPr>
            <a:endParaRPr lang="en-US" sz="2000" b="1" dirty="0">
              <a:effectLst>
                <a:outerShdw blurRad="38100" dist="38100" dir="2700000" algn="tl">
                  <a:srgbClr val="000000"/>
                </a:outerShdw>
              </a:effectLst>
            </a:endParaRPr>
          </a:p>
          <a:p>
            <a:pPr marL="609600" indent="-609600">
              <a:spcBef>
                <a:spcPct val="20000"/>
              </a:spcBef>
              <a:buClr>
                <a:schemeClr val="hlink"/>
              </a:buClr>
              <a:buSzPct val="70000"/>
              <a:buFont typeface="Wingdings" panose="05000000000000000000" pitchFamily="2" charset="2"/>
              <a:buChar char="n"/>
              <a:defRPr/>
            </a:pPr>
            <a:r>
              <a:rPr lang="en-US" sz="2400" dirty="0">
                <a:effectLst>
                  <a:outerShdw blurRad="38100" dist="38100" dir="2700000" algn="tl">
                    <a:srgbClr val="000000"/>
                  </a:outerShdw>
                </a:effectLst>
              </a:rPr>
              <a:t>It must be noted that in implementation of the above description, it is necessary to “attach” an action of the robot arm to each predicate such as </a:t>
            </a:r>
            <a:r>
              <a:rPr lang="en-US" sz="2400" dirty="0" err="1">
                <a:effectLst>
                  <a:outerShdw blurRad="38100" dist="38100" dir="2700000" algn="tl">
                    <a:srgbClr val="000000"/>
                  </a:outerShdw>
                </a:effectLst>
              </a:rPr>
              <a:t>pick_up</a:t>
            </a:r>
            <a:r>
              <a:rPr lang="en-US" sz="2400" dirty="0">
                <a:effectLst>
                  <a:outerShdw blurRad="38100" dist="38100" dir="2700000" algn="tl">
                    <a:srgbClr val="000000"/>
                  </a:outerShdw>
                </a:effectLst>
              </a:rPr>
              <a:t>(X).</a:t>
            </a:r>
          </a:p>
          <a:p>
            <a:pPr marL="609600" indent="-609600">
              <a:spcBef>
                <a:spcPct val="20000"/>
              </a:spcBef>
              <a:buClr>
                <a:schemeClr val="hlink"/>
              </a:buClr>
              <a:buSzPct val="70000"/>
              <a:buFont typeface="Wingdings" panose="05000000000000000000" pitchFamily="2" charset="2"/>
              <a:buChar char="n"/>
              <a:defRPr/>
            </a:pPr>
            <a:endParaRPr lang="en-US" sz="2400" dirty="0">
              <a:effectLst>
                <a:outerShdw blurRad="38100" dist="38100" dir="2700000" algn="tl">
                  <a:srgbClr val="000000"/>
                </a:outerShdw>
              </a:effectLst>
            </a:endParaRPr>
          </a:p>
        </p:txBody>
      </p:sp>
      <p:sp>
        <p:nvSpPr>
          <p:cNvPr id="76802" name="AutoShape 2"/>
          <p:cNvSpPr>
            <a:spLocks noChangeArrowheads="1"/>
          </p:cNvSpPr>
          <p:nvPr/>
        </p:nvSpPr>
        <p:spPr bwMode="auto">
          <a:xfrm>
            <a:off x="1981200" y="152400"/>
            <a:ext cx="8229600" cy="914400"/>
          </a:xfrm>
          <a:prstGeom prst="roundRect">
            <a:avLst>
              <a:gd name="adj" fmla="val 9079"/>
            </a:avLst>
          </a:prstGeom>
          <a:gradFill rotWithShape="1">
            <a:gsLst>
              <a:gs pos="0">
                <a:schemeClr val="bg1"/>
              </a:gs>
              <a:gs pos="50000">
                <a:schemeClr val="accent1"/>
              </a:gs>
              <a:gs pos="100000">
                <a:schemeClr val="bg1"/>
              </a:gs>
            </a:gsLst>
            <a:lin ang="0" scaled="1"/>
          </a:gradFill>
          <a:ln w="9525">
            <a:solidFill>
              <a:schemeClr val="tx1"/>
            </a:solidFill>
            <a:round/>
          </a:ln>
          <a:effectLst/>
        </p:spPr>
        <p:txBody>
          <a:bodyPr wrap="none" anchor="ctr"/>
          <a:lstStyle/>
          <a:p>
            <a:pPr>
              <a:defRPr/>
            </a:pPr>
            <a:endParaRPr lang="en-US"/>
          </a:p>
        </p:txBody>
      </p:sp>
      <p:sp>
        <p:nvSpPr>
          <p:cNvPr id="76803" name="Rectangle 3"/>
          <p:cNvSpPr>
            <a:spLocks noGrp="1" noChangeArrowheads="1"/>
          </p:cNvSpPr>
          <p:nvPr>
            <p:ph type="body" sz="half" idx="1"/>
          </p:nvPr>
        </p:nvSpPr>
        <p:spPr>
          <a:xfrm>
            <a:off x="1981200" y="228600"/>
            <a:ext cx="8229600" cy="762000"/>
          </a:xfrm>
        </p:spPr>
        <p:txBody>
          <a:bodyPr>
            <a:normAutofit fontScale="92500" lnSpcReduction="20000"/>
          </a:bodyPr>
          <a:lstStyle/>
          <a:p>
            <a:pPr algn="ctr" eaLnBrk="1" hangingPunct="1">
              <a:lnSpc>
                <a:spcPct val="80000"/>
              </a:lnSpc>
              <a:buFont typeface="Wingdings" panose="05000000000000000000" pitchFamily="2" charset="2"/>
              <a:buNone/>
              <a:defRPr/>
            </a:pPr>
            <a:r>
              <a:rPr lang="en-US" sz="2800" b="1"/>
              <a:t>Designing of an AI control Algorithm for </a:t>
            </a:r>
          </a:p>
          <a:p>
            <a:pPr algn="ctr" eaLnBrk="1" hangingPunct="1">
              <a:lnSpc>
                <a:spcPct val="80000"/>
              </a:lnSpc>
              <a:buFont typeface="Wingdings" panose="05000000000000000000" pitchFamily="2" charset="2"/>
              <a:buNone/>
              <a:defRPr/>
            </a:pPr>
            <a:r>
              <a:rPr lang="en-US" sz="2800" b="1"/>
              <a:t>a Robot Arm</a:t>
            </a:r>
            <a:endParaRPr lang="en-US" sz="2000" b="1"/>
          </a:p>
        </p:txBody>
      </p:sp>
      <p:pic>
        <p:nvPicPr>
          <p:cNvPr id="21509" name="Picture 15" descr="j0240695"/>
          <p:cNvPicPr>
            <a:picLocks noGrp="1" noChangeAspect="1" noChangeArrowheads="1"/>
          </p:cNvPicPr>
          <p:nvPr>
            <p:ph sz="half" idx="2"/>
          </p:nvPr>
        </p:nvPicPr>
        <p:blipFill>
          <a:blip cstate="print">
            <a:extLst>
              <a:ext uri="{28A0092B-C50C-407E-A947-70E740481C1C}">
                <a14:useLocalDpi xmlns:a14="http://schemas.microsoft.com/office/drawing/2010/main" val="0"/>
              </a:ext>
            </a:extLst>
          </a:blip>
          <a:stretch>
            <a:fillRect/>
          </a:stretch>
        </p:blipFill>
        <p:spPr>
          <a:xfrm>
            <a:off x="7976971" y="3132118"/>
            <a:ext cx="1826057" cy="1462126"/>
          </a:xfrm>
          <a:noFill/>
        </p:spPr>
      </p:pic>
    </p:spTree>
  </p:cSld>
  <p:clrMapOvr>
    <a:masterClrMapping/>
  </p:clrMapOvr>
  <p:transition>
    <p:fade/>
  </p:transition>
  <p:timing>
    <p:tnLst>
      <p:par>
        <p:cTn id="1" dur="indefinite" restart="never" nodeType="tmRoot"/>
      </p:par>
    </p:tnLst>
    <p:bldLst>
      <p:bldP spid="76804" grpId="0" build="p"/>
      <p:bldP spid="7680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892539"/>
          </a:xfrm>
        </p:spPr>
        <p:txBody>
          <a:bodyPr/>
          <a:lstStyle/>
          <a:p>
            <a:r>
              <a:rPr lang="en-US" dirty="0" smtClean="0"/>
              <a:t>Tentative Course Outline</a:t>
            </a:r>
            <a:endParaRPr lang="en-US" dirty="0"/>
          </a:p>
        </p:txBody>
      </p:sp>
      <p:sp>
        <p:nvSpPr>
          <p:cNvPr id="3" name="Content Placeholder 2"/>
          <p:cNvSpPr>
            <a:spLocks noGrp="1"/>
          </p:cNvSpPr>
          <p:nvPr>
            <p:ph idx="1"/>
          </p:nvPr>
        </p:nvSpPr>
        <p:spPr>
          <a:xfrm>
            <a:off x="676656" y="1392071"/>
            <a:ext cx="10753725" cy="5281683"/>
          </a:xfrm>
        </p:spPr>
        <p:txBody>
          <a:bodyPr>
            <a:normAutofit fontScale="92500" lnSpcReduction="20000"/>
          </a:bodyPr>
          <a:lstStyle/>
          <a:p>
            <a:r>
              <a:rPr lang="en-US" dirty="0" smtClean="0"/>
              <a:t>Introduction</a:t>
            </a:r>
          </a:p>
          <a:p>
            <a:r>
              <a:rPr lang="en-US" dirty="0" smtClean="0"/>
              <a:t>State Space Search </a:t>
            </a:r>
            <a:r>
              <a:rPr lang="en-US" sz="1700" dirty="0" smtClean="0"/>
              <a:t>(Blind and Heuristic search) </a:t>
            </a:r>
          </a:p>
          <a:p>
            <a:r>
              <a:rPr lang="en-US" dirty="0" smtClean="0"/>
              <a:t>Adversarial Search </a:t>
            </a:r>
            <a:r>
              <a:rPr lang="en-US" sz="1700" dirty="0" smtClean="0"/>
              <a:t>(Minimax search and Alpha-Beta pruning) </a:t>
            </a:r>
          </a:p>
          <a:p>
            <a:r>
              <a:rPr lang="en-US" dirty="0" smtClean="0"/>
              <a:t>Evolutionary Search </a:t>
            </a:r>
            <a:r>
              <a:rPr lang="en-US" sz="1700" dirty="0" smtClean="0"/>
              <a:t>(GA)</a:t>
            </a:r>
          </a:p>
          <a:p>
            <a:r>
              <a:rPr lang="en-US" dirty="0" smtClean="0">
                <a:solidFill>
                  <a:schemeClr val="accent5">
                    <a:lumMod val="75000"/>
                  </a:schemeClr>
                </a:solidFill>
              </a:rPr>
              <a:t>Neural Computing </a:t>
            </a:r>
            <a:r>
              <a:rPr lang="en-US" sz="1700" dirty="0" smtClean="0">
                <a:solidFill>
                  <a:schemeClr val="accent5">
                    <a:lumMod val="75000"/>
                  </a:schemeClr>
                </a:solidFill>
              </a:rPr>
              <a:t>(ANN)</a:t>
            </a:r>
          </a:p>
          <a:p>
            <a:r>
              <a:rPr lang="en-US" dirty="0" smtClean="0"/>
              <a:t>Machine Learning</a:t>
            </a:r>
          </a:p>
          <a:p>
            <a:pPr lvl="1"/>
            <a:r>
              <a:rPr lang="en-US" dirty="0" smtClean="0">
                <a:solidFill>
                  <a:srgbClr val="FF0000"/>
                </a:solidFill>
              </a:rPr>
              <a:t>Data preprocessing (Feature engineering)</a:t>
            </a:r>
          </a:p>
          <a:p>
            <a:pPr lvl="1"/>
            <a:r>
              <a:rPr lang="en-US" dirty="0" smtClean="0">
                <a:solidFill>
                  <a:srgbClr val="FF0000"/>
                </a:solidFill>
              </a:rPr>
              <a:t>Classification</a:t>
            </a:r>
          </a:p>
          <a:p>
            <a:pPr lvl="1"/>
            <a:r>
              <a:rPr lang="en-US" dirty="0" smtClean="0">
                <a:solidFill>
                  <a:srgbClr val="FF0000"/>
                </a:solidFill>
              </a:rPr>
              <a:t>Clustering</a:t>
            </a:r>
          </a:p>
          <a:p>
            <a:pPr lvl="1"/>
            <a:r>
              <a:rPr lang="en-US" dirty="0" smtClean="0">
                <a:solidFill>
                  <a:srgbClr val="FF0000"/>
                </a:solidFill>
              </a:rPr>
              <a:t>Regression</a:t>
            </a:r>
            <a:r>
              <a:rPr lang="en-US" dirty="0">
                <a:solidFill>
                  <a:srgbClr val="FF0000"/>
                </a:solidFill>
              </a:rPr>
              <a:t>, etc.,)</a:t>
            </a:r>
            <a:endParaRPr lang="en-US" sz="1500" dirty="0">
              <a:solidFill>
                <a:srgbClr val="FF0000"/>
              </a:solidFill>
            </a:endParaRPr>
          </a:p>
          <a:p>
            <a:r>
              <a:rPr lang="en-US" dirty="0" smtClean="0"/>
              <a:t>Expert </a:t>
            </a:r>
            <a:r>
              <a:rPr lang="en-US" dirty="0"/>
              <a:t>Systems</a:t>
            </a:r>
          </a:p>
          <a:p>
            <a:r>
              <a:rPr lang="en-US" dirty="0" smtClean="0">
                <a:solidFill>
                  <a:schemeClr val="accent5">
                    <a:lumMod val="75000"/>
                  </a:schemeClr>
                </a:solidFill>
              </a:rPr>
              <a:t>Deep </a:t>
            </a:r>
            <a:r>
              <a:rPr lang="en-US" dirty="0">
                <a:solidFill>
                  <a:schemeClr val="accent5">
                    <a:lumMod val="75000"/>
                  </a:schemeClr>
                </a:solidFill>
              </a:rPr>
              <a:t>Learning</a:t>
            </a:r>
          </a:p>
          <a:p>
            <a:r>
              <a:rPr lang="en-US" dirty="0" smtClean="0"/>
              <a:t>Multi Agent Systems</a:t>
            </a:r>
          </a:p>
          <a:p>
            <a:r>
              <a:rPr lang="en-US" dirty="0" smtClean="0"/>
              <a:t>Advanced Topics </a:t>
            </a:r>
            <a:endParaRPr lang="en-US" dirty="0"/>
          </a:p>
          <a:p>
            <a:endParaRPr lang="en-US" sz="17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242358"/>
            <a:ext cx="10772775" cy="843492"/>
          </a:xfrm>
        </p:spPr>
        <p:txBody>
          <a:bodyPr/>
          <a:lstStyle/>
          <a:p>
            <a:r>
              <a:rPr lang="en-US" dirty="0" smtClean="0"/>
              <a:t>Applications of AI</a:t>
            </a:r>
            <a:endParaRPr lang="en-US" dirty="0"/>
          </a:p>
        </p:txBody>
      </p:sp>
      <p:sp>
        <p:nvSpPr>
          <p:cNvPr id="3" name="Content Placeholder 2"/>
          <p:cNvSpPr>
            <a:spLocks noGrp="1"/>
          </p:cNvSpPr>
          <p:nvPr>
            <p:ph idx="1"/>
          </p:nvPr>
        </p:nvSpPr>
        <p:spPr>
          <a:xfrm>
            <a:off x="676656" y="1085850"/>
            <a:ext cx="10753725" cy="5772150"/>
          </a:xfrm>
        </p:spPr>
        <p:txBody>
          <a:bodyPr>
            <a:normAutofit fontScale="90000"/>
          </a:bodyPr>
          <a:lstStyle/>
          <a:p>
            <a:r>
              <a:rPr lang="en-US" dirty="0" smtClean="0"/>
              <a:t>Robotic vehicles/ Autonomous car</a:t>
            </a:r>
          </a:p>
          <a:p>
            <a:r>
              <a:rPr lang="en-US" dirty="0" smtClean="0"/>
              <a:t>NLP (Speech recognition)</a:t>
            </a:r>
          </a:p>
          <a:p>
            <a:r>
              <a:rPr lang="en-US" dirty="0" smtClean="0"/>
              <a:t>Search engines</a:t>
            </a:r>
          </a:p>
          <a:p>
            <a:r>
              <a:rPr lang="en-US" dirty="0" smtClean="0">
                <a:sym typeface="+mn-ea"/>
              </a:rPr>
              <a:t>Route planning </a:t>
            </a:r>
            <a:endParaRPr lang="en-US" dirty="0" smtClean="0"/>
          </a:p>
          <a:p>
            <a:r>
              <a:rPr lang="en-US" dirty="0" smtClean="0"/>
              <a:t>Autonomous planning and scheduling</a:t>
            </a:r>
          </a:p>
          <a:p>
            <a:r>
              <a:rPr lang="en-US" dirty="0" smtClean="0"/>
              <a:t>Game playing</a:t>
            </a:r>
          </a:p>
          <a:p>
            <a:r>
              <a:rPr lang="en-US" dirty="0" smtClean="0"/>
              <a:t>Spam filtering</a:t>
            </a:r>
          </a:p>
          <a:p>
            <a:r>
              <a:rPr lang="en-US" dirty="0" smtClean="0"/>
              <a:t>Security and survellance (Facial recognition etc)</a:t>
            </a:r>
          </a:p>
          <a:p>
            <a:r>
              <a:rPr lang="en-US" dirty="0" smtClean="0"/>
              <a:t>e-Commerce (chatbots, demand forcasting etc.)</a:t>
            </a:r>
          </a:p>
          <a:p>
            <a:r>
              <a:rPr lang="en-US" dirty="0" smtClean="0"/>
              <a:t>Healthcare(personalized medicien, diagnose diseases, classification of  Medical imaging etc)</a:t>
            </a:r>
          </a:p>
          <a:p>
            <a:r>
              <a:rPr lang="en-US" dirty="0" smtClean="0"/>
              <a:t>Banking (Frad detection, credit decisions, etc.)</a:t>
            </a:r>
          </a:p>
          <a:p>
            <a:r>
              <a:rPr lang="en-US" dirty="0" smtClean="0"/>
              <a:t>Transportation (Driver monitoring, Tarffic flow analysis, self-driving cars, etc)</a:t>
            </a:r>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6"/>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79CB974-EF77-47FF-8753-8BFD4744C22A}" type="slidenum">
              <a:rPr lang="en-US" altLang="en-US" sz="1400"/>
              <a:t>6</a:t>
            </a:fld>
            <a:endParaRPr lang="en-US" altLang="en-US" sz="1400"/>
          </a:p>
        </p:txBody>
      </p:sp>
      <p:grpSp>
        <p:nvGrpSpPr>
          <p:cNvPr id="48131" name="Group 4"/>
          <p:cNvGrpSpPr/>
          <p:nvPr/>
        </p:nvGrpSpPr>
        <p:grpSpPr bwMode="auto">
          <a:xfrm>
            <a:off x="1752600" y="914401"/>
            <a:ext cx="3721100" cy="5795963"/>
            <a:chOff x="450" y="293"/>
            <a:chExt cx="2344" cy="3651"/>
          </a:xfrm>
        </p:grpSpPr>
        <p:pic>
          <p:nvPicPr>
            <p:cNvPr id="48133" name="Picture 5" descr="mitsu">
              <a:hlinkClick r:id="rId4" highlightClick="1">
                <a:snd r:embed="rId3" name="DRIVEBY.WAV"/>
              </a:hlinkClick>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98" y="293"/>
              <a:ext cx="1396" cy="908"/>
            </a:xfrm>
            <a:prstGeom prst="rect">
              <a:avLst/>
            </a:prstGeom>
            <a:noFill/>
            <a:ln w="38100">
              <a:solidFill>
                <a:srgbClr val="FF0000"/>
              </a:solidFill>
              <a:miter lim="800000"/>
              <a:headEnd/>
              <a:tailEnd/>
            </a:ln>
          </p:spPr>
        </p:pic>
        <p:pic>
          <p:nvPicPr>
            <p:cNvPr id="48134" name="Picture 6" descr="can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8" y="1052"/>
              <a:ext cx="1396" cy="800"/>
            </a:xfrm>
            <a:prstGeom prst="rect">
              <a:avLst/>
            </a:prstGeom>
            <a:noFill/>
            <a:ln w="38100">
              <a:solidFill>
                <a:srgbClr val="FF0000"/>
              </a:solidFill>
              <a:miter lim="800000"/>
              <a:headEnd/>
              <a:tailEnd/>
            </a:ln>
          </p:spPr>
        </p:pic>
        <p:pic>
          <p:nvPicPr>
            <p:cNvPr id="48135" name="Picture 7" descr="coalplan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59" y="1852"/>
              <a:ext cx="1235" cy="840"/>
            </a:xfrm>
            <a:prstGeom prst="rect">
              <a:avLst/>
            </a:prstGeom>
            <a:noFill/>
            <a:ln w="38100">
              <a:solidFill>
                <a:srgbClr val="FF0000"/>
              </a:solidFill>
              <a:miter lim="800000"/>
              <a:headEnd/>
              <a:tailEnd/>
            </a:ln>
          </p:spPr>
        </p:pic>
        <p:pic>
          <p:nvPicPr>
            <p:cNvPr id="48136" name="Picture 8" descr="shuttle"/>
            <p:cNvPicPr>
              <a:picLocks noChangeAspect="1" noChangeArrowheads="1"/>
            </p:cNvPicPr>
            <p:nvPr/>
          </p:nvPicPr>
          <p:blipFill>
            <a:blip r:embed="rId8">
              <a:extLst>
                <a:ext uri="{28A0092B-C50C-407E-A947-70E740481C1C}">
                  <a14:useLocalDpi xmlns:a14="http://schemas.microsoft.com/office/drawing/2010/main" val="0"/>
                </a:ext>
              </a:extLst>
            </a:blip>
            <a:srcRect r="41399" b="14603"/>
            <a:stretch>
              <a:fillRect/>
            </a:stretch>
          </p:blipFill>
          <p:spPr bwMode="auto">
            <a:xfrm>
              <a:off x="450" y="293"/>
              <a:ext cx="948" cy="1444"/>
            </a:xfrm>
            <a:prstGeom prst="rect">
              <a:avLst/>
            </a:prstGeom>
            <a:noFill/>
            <a:ln w="38100">
              <a:solidFill>
                <a:srgbClr val="FF0000"/>
              </a:solidFill>
              <a:miter lim="800000"/>
              <a:headEnd/>
              <a:tailEnd/>
            </a:ln>
          </p:spPr>
        </p:pic>
        <p:pic>
          <p:nvPicPr>
            <p:cNvPr id="48137" name="Picture 9" descr="washm"/>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 y="1737"/>
              <a:ext cx="1109" cy="951"/>
            </a:xfrm>
            <a:prstGeom prst="rect">
              <a:avLst/>
            </a:prstGeom>
            <a:noFill/>
            <a:ln w="38100">
              <a:solidFill>
                <a:srgbClr val="FF0000"/>
              </a:solidFill>
              <a:miter lim="800000"/>
              <a:headEnd/>
              <a:tailEnd/>
            </a:ln>
          </p:spPr>
        </p:pic>
        <p:pic>
          <p:nvPicPr>
            <p:cNvPr id="48138" name="Picture 10" descr="helpmat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 y="2694"/>
              <a:ext cx="804" cy="1250"/>
            </a:xfrm>
            <a:prstGeom prst="rect">
              <a:avLst/>
            </a:prstGeom>
            <a:noFill/>
            <a:ln w="38100">
              <a:solidFill>
                <a:srgbClr val="FF0000"/>
              </a:solidFill>
              <a:miter lim="800000"/>
              <a:headEnd/>
              <a:tailEnd/>
            </a:ln>
          </p:spPr>
        </p:pic>
        <p:pic>
          <p:nvPicPr>
            <p:cNvPr id="48139" name="Picture 11" descr="swrobot"/>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54" y="2688"/>
              <a:ext cx="852" cy="1244"/>
            </a:xfrm>
            <a:prstGeom prst="rect">
              <a:avLst/>
            </a:prstGeom>
            <a:noFill/>
            <a:ln w="38100">
              <a:solidFill>
                <a:srgbClr val="FF0000"/>
              </a:solidFill>
              <a:miter lim="800000"/>
              <a:headEnd/>
              <a:tailEnd/>
            </a:ln>
          </p:spPr>
        </p:pic>
        <p:pic>
          <p:nvPicPr>
            <p:cNvPr id="48140" name="Picture 12" descr="sonyrobo"/>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20" y="2694"/>
              <a:ext cx="774" cy="1248"/>
            </a:xfrm>
            <a:prstGeom prst="rect">
              <a:avLst/>
            </a:prstGeom>
            <a:noFill/>
            <a:ln w="38100">
              <a:solidFill>
                <a:srgbClr val="FF0000"/>
              </a:solidFill>
              <a:miter lim="800000"/>
              <a:headEnd/>
              <a:tailEnd/>
            </a:ln>
          </p:spPr>
        </p:pic>
      </p:grpSp>
      <p:sp>
        <p:nvSpPr>
          <p:cNvPr id="48132" name="Text Box 15"/>
          <p:cNvSpPr txBox="1">
            <a:spLocks noChangeArrowheads="1"/>
          </p:cNvSpPr>
          <p:nvPr/>
        </p:nvSpPr>
        <p:spPr bwMode="auto">
          <a:xfrm>
            <a:off x="5867401" y="1225550"/>
            <a:ext cx="5583071" cy="4893647"/>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2400" i="1" dirty="0" smtClean="0">
                <a:solidFill>
                  <a:srgbClr val="FF0000"/>
                </a:solidFill>
                <a:latin typeface="Times New Roman" panose="02020603050405020304" pitchFamily="18" charset="0"/>
                <a:cs typeface="Times New Roman" panose="02020603050405020304" pitchFamily="18" charset="0"/>
              </a:rPr>
              <a:t>Industry 4.0 [Commercial Applications]</a:t>
            </a:r>
            <a:endParaRPr lang="en-GB" altLang="en-US" sz="2400" i="1" dirty="0">
              <a:solidFill>
                <a:srgbClr val="FF0000"/>
              </a:solidFill>
              <a:latin typeface="Times New Roman" panose="02020603050405020304" pitchFamily="18" charset="0"/>
              <a:cs typeface="Times New Roman" panose="02020603050405020304" pitchFamily="18" charset="0"/>
            </a:endParaRPr>
          </a:p>
          <a:p>
            <a:pPr algn="just" eaLnBrk="1" hangingPunct="1">
              <a:spcBef>
                <a:spcPct val="0"/>
              </a:spcBef>
              <a:buFontTx/>
              <a:buNone/>
            </a:pPr>
            <a:endParaRPr lang="en-GB" altLang="en-US" sz="2400" dirty="0">
              <a:latin typeface="Times New Roman" panose="02020603050405020304" pitchFamily="18" charset="0"/>
              <a:cs typeface="Times New Roman" panose="02020603050405020304" pitchFamily="18" charset="0"/>
            </a:endParaRPr>
          </a:p>
          <a:p>
            <a:pPr>
              <a:spcBef>
                <a:spcPct val="0"/>
              </a:spcBef>
              <a:buFontTx/>
              <a:buNone/>
            </a:pPr>
            <a:r>
              <a:rPr lang="en-US" altLang="en-US" sz="2400" dirty="0">
                <a:latin typeface="Times New Roman" panose="02020603050405020304" pitchFamily="18" charset="0"/>
              </a:rPr>
              <a:t>Heavy industry (Siemens, </a:t>
            </a:r>
            <a:r>
              <a:rPr lang="en-US" altLang="en-US" sz="2400" dirty="0" err="1">
                <a:latin typeface="Times New Roman" panose="02020603050405020304" pitchFamily="18" charset="0"/>
              </a:rPr>
              <a:t>etc</a:t>
            </a:r>
            <a:r>
              <a:rPr lang="en-US" altLang="en-US" sz="2400" dirty="0">
                <a:latin typeface="Times New Roman" panose="02020603050405020304" pitchFamily="18" charset="0"/>
              </a:rPr>
              <a:t>)</a:t>
            </a:r>
          </a:p>
          <a:p>
            <a:pPr>
              <a:spcBef>
                <a:spcPct val="0"/>
              </a:spcBef>
              <a:buFontTx/>
              <a:buNone/>
            </a:pPr>
            <a:endParaRPr lang="en-US" altLang="en-US" sz="2400" dirty="0">
              <a:latin typeface="Times New Roman" panose="02020603050405020304" pitchFamily="18" charset="0"/>
            </a:endParaRPr>
          </a:p>
          <a:p>
            <a:pPr>
              <a:spcBef>
                <a:spcPct val="0"/>
              </a:spcBef>
              <a:buFontTx/>
              <a:buNone/>
            </a:pPr>
            <a:r>
              <a:rPr lang="en-US" altLang="en-US" sz="2400" dirty="0">
                <a:latin typeface="Times New Roman" panose="02020603050405020304" pitchFamily="18" charset="0"/>
              </a:rPr>
              <a:t>Home appliances (Canon, Sony, Goldstar, Siemens)</a:t>
            </a:r>
          </a:p>
          <a:p>
            <a:pPr>
              <a:spcBef>
                <a:spcPct val="0"/>
              </a:spcBef>
              <a:buFontTx/>
              <a:buNone/>
            </a:pPr>
            <a:endParaRPr lang="en-US" altLang="en-US" sz="2400" dirty="0">
              <a:latin typeface="Times New Roman" panose="02020603050405020304" pitchFamily="18" charset="0"/>
            </a:endParaRPr>
          </a:p>
          <a:p>
            <a:pPr>
              <a:spcBef>
                <a:spcPct val="0"/>
              </a:spcBef>
              <a:buFontTx/>
              <a:buNone/>
            </a:pPr>
            <a:r>
              <a:rPr lang="en-US" altLang="en-US" sz="2400" dirty="0">
                <a:latin typeface="Times New Roman" panose="02020603050405020304" pitchFamily="18" charset="0"/>
              </a:rPr>
              <a:t>Automobiles </a:t>
            </a:r>
            <a:br>
              <a:rPr lang="en-US" altLang="en-US" sz="2400" dirty="0">
                <a:latin typeface="Times New Roman" panose="02020603050405020304" pitchFamily="18" charset="0"/>
              </a:rPr>
            </a:br>
            <a:r>
              <a:rPr lang="en-US" altLang="en-US" sz="2400" dirty="0">
                <a:latin typeface="Times New Roman" panose="02020603050405020304" pitchFamily="18" charset="0"/>
              </a:rPr>
              <a:t>(Tesla, Nissan, Mitsubishi, Audi, Merc, </a:t>
            </a:r>
            <a:r>
              <a:rPr lang="en-US" altLang="en-US" sz="2400" dirty="0" err="1">
                <a:latin typeface="Times New Roman" panose="02020603050405020304" pitchFamily="18" charset="0"/>
              </a:rPr>
              <a:t>etc</a:t>
            </a:r>
            <a:r>
              <a:rPr lang="en-US" altLang="en-US" sz="2400" dirty="0">
                <a:latin typeface="Times New Roman" panose="02020603050405020304" pitchFamily="18" charset="0"/>
              </a:rPr>
              <a:t>)</a:t>
            </a:r>
          </a:p>
          <a:p>
            <a:pPr>
              <a:spcBef>
                <a:spcPct val="0"/>
              </a:spcBef>
              <a:buFontTx/>
              <a:buNone/>
            </a:pPr>
            <a:endParaRPr lang="en-US" altLang="en-US" sz="2400" dirty="0">
              <a:latin typeface="Times New Roman" panose="02020603050405020304" pitchFamily="18" charset="0"/>
            </a:endParaRPr>
          </a:p>
          <a:p>
            <a:pPr>
              <a:spcBef>
                <a:spcPct val="0"/>
              </a:spcBef>
              <a:buFontTx/>
              <a:buNone/>
            </a:pPr>
            <a:r>
              <a:rPr lang="en-US" altLang="en-US" sz="2400" dirty="0" err="1">
                <a:latin typeface="Times New Roman" panose="02020603050405020304" pitchFamily="18" charset="0"/>
              </a:rPr>
              <a:t>Spacecrafts</a:t>
            </a:r>
            <a:r>
              <a:rPr lang="en-US" altLang="en-US" sz="2400" dirty="0">
                <a:latin typeface="Times New Roman" panose="02020603050405020304" pitchFamily="18" charset="0"/>
              </a:rPr>
              <a:t> (NASA)</a:t>
            </a:r>
          </a:p>
          <a:p>
            <a:pPr>
              <a:spcBef>
                <a:spcPct val="0"/>
              </a:spcBef>
              <a:buFontTx/>
              <a:buNone/>
            </a:pPr>
            <a:endParaRPr lang="en-US" altLang="en-US" sz="2400" dirty="0">
              <a:latin typeface="Times New Roman" panose="02020603050405020304" pitchFamily="18" charset="0"/>
            </a:endParaRPr>
          </a:p>
          <a:p>
            <a:pPr>
              <a:spcBef>
                <a:spcPct val="0"/>
              </a:spcBef>
              <a:buFontTx/>
              <a:buNone/>
            </a:pPr>
            <a:r>
              <a:rPr lang="en-US" altLang="en-US" sz="2400" dirty="0">
                <a:latin typeface="Times New Roman" panose="02020603050405020304" pitchFamily="18" charset="0"/>
              </a:rPr>
              <a:t>Robotics </a:t>
            </a:r>
            <a:endParaRPr lang="en-GB" altLang="en-US" sz="2400"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961292" y="171694"/>
            <a:ext cx="10515600" cy="1325563"/>
          </a:xfrm>
        </p:spPr>
        <p:txBody>
          <a:bodyPr/>
          <a:lstStyle/>
          <a:p>
            <a:r>
              <a:rPr lang="en-US" altLang="en-US" dirty="0" smtClean="0"/>
              <a:t>History of Artificial Intelligence</a:t>
            </a:r>
          </a:p>
        </p:txBody>
      </p:sp>
      <p:pic>
        <p:nvPicPr>
          <p:cNvPr id="40963"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643554" y="1322387"/>
            <a:ext cx="6492875" cy="5216525"/>
          </a:xfrm>
        </p:spPr>
      </p:pic>
      <p:sp>
        <p:nvSpPr>
          <p:cNvPr id="40964"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16AAAA9-2D2B-4235-9E2D-D52535E2E3F7}" type="slidenum">
              <a:rPr lang="en-US" altLang="en-US" sz="1400"/>
              <a:t>7</a:t>
            </a:fld>
            <a:endParaRPr lang="en-US" altLang="en-US" sz="1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Demand of AI</a:t>
            </a:r>
          </a:p>
        </p:txBody>
      </p:sp>
      <p:pic>
        <p:nvPicPr>
          <p:cNvPr id="4" name="Content Placeholder 3"/>
          <p:cNvPicPr>
            <a:picLocks noGrp="1" noChangeAspect="1"/>
          </p:cNvPicPr>
          <p:nvPr>
            <p:ph idx="1"/>
          </p:nvPr>
        </p:nvPicPr>
        <p:blipFill>
          <a:blip r:embed="rId2"/>
          <a:stretch>
            <a:fillRect/>
          </a:stretch>
        </p:blipFill>
        <p:spPr>
          <a:xfrm>
            <a:off x="1183005" y="2340610"/>
            <a:ext cx="10580370" cy="30619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905000" y="0"/>
            <a:ext cx="8229600" cy="838200"/>
          </a:xfrm>
        </p:spPr>
        <p:txBody>
          <a:bodyPr/>
          <a:lstStyle/>
          <a:p>
            <a:pPr eaLnBrk="1" hangingPunct="1"/>
            <a:r>
              <a:rPr lang="en-US" altLang="en-US" sz="3600">
                <a:solidFill>
                  <a:schemeClr val="hlink"/>
                </a:solidFill>
              </a:rPr>
              <a:t>Some Thought Provoking Questions</a:t>
            </a:r>
          </a:p>
        </p:txBody>
      </p:sp>
      <p:sp>
        <p:nvSpPr>
          <p:cNvPr id="22531" name="Rectangle 3"/>
          <p:cNvSpPr>
            <a:spLocks noGrp="1" noChangeArrowheads="1"/>
          </p:cNvSpPr>
          <p:nvPr>
            <p:ph idx="1"/>
          </p:nvPr>
        </p:nvSpPr>
        <p:spPr>
          <a:xfrm>
            <a:off x="1524000" y="990600"/>
            <a:ext cx="8915400" cy="5867400"/>
          </a:xfrm>
        </p:spPr>
        <p:txBody>
          <a:bodyPr/>
          <a:lstStyle/>
          <a:p>
            <a:pPr eaLnBrk="1" hangingPunct="1">
              <a:lnSpc>
                <a:spcPct val="80000"/>
              </a:lnSpc>
            </a:pPr>
            <a:r>
              <a:rPr lang="en-US" altLang="en-US" sz="2800" dirty="0"/>
              <a:t>What is Intelligence?</a:t>
            </a:r>
          </a:p>
          <a:p>
            <a:pPr eaLnBrk="1" hangingPunct="1">
              <a:lnSpc>
                <a:spcPct val="80000"/>
              </a:lnSpc>
            </a:pPr>
            <a:r>
              <a:rPr lang="en-US" altLang="en-US" sz="2800" dirty="0"/>
              <a:t> Is it possible for a Machine to be Intelligent?</a:t>
            </a:r>
          </a:p>
          <a:p>
            <a:pPr eaLnBrk="1" hangingPunct="1">
              <a:lnSpc>
                <a:spcPct val="80000"/>
              </a:lnSpc>
            </a:pPr>
            <a:r>
              <a:rPr lang="en-US" altLang="en-US" sz="2800" dirty="0"/>
              <a:t> </a:t>
            </a:r>
            <a:r>
              <a:rPr lang="en-US" altLang="en-US" sz="2800" dirty="0">
                <a:solidFill>
                  <a:schemeClr val="hlink"/>
                </a:solidFill>
              </a:rPr>
              <a:t>==</a:t>
            </a:r>
            <a:r>
              <a:rPr lang="en-US" altLang="en-US" sz="2800" dirty="0"/>
              <a:t> Why can't we expect machines that can perform 100s of millions of floating-point operations per second to be able to distinguish between different kinds of objects?</a:t>
            </a:r>
          </a:p>
          <a:p>
            <a:pPr eaLnBrk="1" hangingPunct="1">
              <a:lnSpc>
                <a:spcPct val="80000"/>
              </a:lnSpc>
            </a:pPr>
            <a:r>
              <a:rPr lang="en-US" altLang="en-US" sz="2800" dirty="0"/>
              <a:t> </a:t>
            </a:r>
            <a:r>
              <a:rPr lang="en-US" altLang="en-US" sz="2800" dirty="0">
                <a:solidFill>
                  <a:schemeClr val="hlink"/>
                </a:solidFill>
              </a:rPr>
              <a:t>==</a:t>
            </a:r>
            <a:r>
              <a:rPr lang="en-US" altLang="en-US" sz="2800" dirty="0"/>
              <a:t> Why can't that same machine </a:t>
            </a:r>
            <a:r>
              <a:rPr lang="en-US" altLang="en-US" sz="2800" i="1" dirty="0"/>
              <a:t>learn</a:t>
            </a:r>
            <a:r>
              <a:rPr lang="en-US" altLang="en-US" sz="2800" dirty="0"/>
              <a:t> from experience, rather than repeating forever an explicit set of instructions generated by a human programmer?</a:t>
            </a:r>
          </a:p>
          <a:p>
            <a:pPr eaLnBrk="1" hangingPunct="1">
              <a:lnSpc>
                <a:spcPct val="80000"/>
              </a:lnSpc>
            </a:pPr>
            <a:r>
              <a:rPr lang="en-US" altLang="en-US" sz="2800" dirty="0"/>
              <a:t> Can machines think? </a:t>
            </a:r>
          </a:p>
          <a:p>
            <a:pPr eaLnBrk="1" hangingPunct="1">
              <a:lnSpc>
                <a:spcPct val="80000"/>
              </a:lnSpc>
            </a:pPr>
            <a:r>
              <a:rPr lang="en-US" altLang="en-US" sz="2800" dirty="0"/>
              <a:t> Can machines decide?</a:t>
            </a:r>
          </a:p>
          <a:p>
            <a:pPr eaLnBrk="1" hangingPunct="1">
              <a:lnSpc>
                <a:spcPct val="80000"/>
              </a:lnSpc>
            </a:pPr>
            <a:r>
              <a:rPr lang="en-US" altLang="en-US" sz="2800" dirty="0"/>
              <a:t> Can a machine be aware of its own existence?</a:t>
            </a:r>
          </a:p>
          <a:p>
            <a:pPr eaLnBrk="1" hangingPunct="1">
              <a:lnSpc>
                <a:spcPct val="80000"/>
              </a:lnSpc>
              <a:buFontTx/>
              <a:buNone/>
            </a:pPr>
            <a:endParaRPr lang="en-US" altLang="en-US" sz="2800" b="1" dirty="0"/>
          </a:p>
          <a:p>
            <a:pPr eaLnBrk="1" hangingPunct="1">
              <a:lnSpc>
                <a:spcPct val="80000"/>
              </a:lnSpc>
              <a:buFontTx/>
              <a:buNone/>
            </a:pPr>
            <a:r>
              <a:rPr lang="en-US" altLang="en-US" sz="2800" dirty="0"/>
              <a:t> </a:t>
            </a:r>
          </a:p>
        </p:txBody>
      </p:sp>
      <p:sp>
        <p:nvSpPr>
          <p:cNvPr id="1126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06D05A2-B14C-4223-9DFE-309D27AEF956}" type="slidenum">
              <a:rPr lang="en-US" altLang="en-US" sz="1200">
                <a:solidFill>
                  <a:srgbClr val="898989"/>
                </a:solidFill>
                <a:latin typeface="Garamond" panose="02020404030301010803" pitchFamily="18" charset="0"/>
              </a:rPr>
              <a:t>9</a:t>
            </a:fld>
            <a:endParaRPr lang="en-US" altLang="en-US" sz="1200">
              <a:solidFill>
                <a:srgbClr val="898989"/>
              </a:solidFill>
              <a:latin typeface="Garamond" panose="02020404030301010803" pitchFamily="18" charset="0"/>
            </a:endParaRPr>
          </a:p>
        </p:txBody>
      </p:sp>
    </p:spTree>
  </p:cSld>
  <p:clrMapOvr>
    <a:masterClrMapping/>
  </p:clrMapOvr>
  <p:transition/>
  <p:timing>
    <p:tnLst>
      <p:par>
        <p:cTn id="1" dur="indefinite" restart="never" nodeType="tmRoot"/>
      </p:par>
    </p:tnLst>
    <p:bldLst>
      <p:bldP spid="22530" grpId="0"/>
      <p:bldP spid="22530" grpId="1"/>
      <p:bldP spid="22531"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2342</Words>
  <Application>Microsoft Office PowerPoint</Application>
  <PresentationFormat>Custom</PresentationFormat>
  <Paragraphs>376</Paragraphs>
  <Slides>38</Slides>
  <Notes>10</Notes>
  <HiddenSlides>1</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 Introduction to  Artificial Intelligence </vt:lpstr>
      <vt:lpstr>Grading Policy</vt:lpstr>
      <vt:lpstr>Books &amp; Resources</vt:lpstr>
      <vt:lpstr>Tentative Course Outline</vt:lpstr>
      <vt:lpstr>Applications of AI</vt:lpstr>
      <vt:lpstr>PowerPoint Presentation</vt:lpstr>
      <vt:lpstr>History of Artificial Intelligence</vt:lpstr>
      <vt:lpstr>Demand of AI</vt:lpstr>
      <vt:lpstr>Some Thought Provoking Questions</vt:lpstr>
      <vt:lpstr>Contd…</vt:lpstr>
      <vt:lpstr>What is Intelligence?</vt:lpstr>
      <vt:lpstr>If we accept the third definition then this has some important consequences: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Some definitions of AI</vt:lpstr>
      <vt:lpstr>Act Like Human</vt:lpstr>
      <vt:lpstr>THINK LIKE HUMANS</vt:lpstr>
      <vt:lpstr>THINKING RATIONALLY: The “laws of thought” approach</vt:lpstr>
      <vt:lpstr>THINKING RATIONALLY: The “laws of thought” approach</vt:lpstr>
      <vt:lpstr>THINKING RATIONALLY: The “laws of thought” approach</vt:lpstr>
      <vt:lpstr>ACTING RATIONALLY: The rational Agent approach</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CS401- INTRO TO AI</dc:title>
  <dc:creator>NUCES</dc:creator>
  <cp:lastModifiedBy>92321</cp:lastModifiedBy>
  <cp:revision>179</cp:revision>
  <dcterms:created xsi:type="dcterms:W3CDTF">2018-01-21T07:03:00Z</dcterms:created>
  <dcterms:modified xsi:type="dcterms:W3CDTF">2024-02-05T16:17:55Z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F614F0260C5B401DA9141725889BFF7E_13</vt:lpwstr>
  </property>
  <property fmtid="{D5CDD505-2E9C-101B-9397-08002B2CF9AE}" pid="3" name="KSOProductBuildVer">
    <vt:lpwstr>1033-12.2.0.13431</vt:lpwstr>
  </property>
</Properties>
</file>