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2.xml" ContentType="application/inkml+xml"/>
  <Override PartName="/ppt/ink/ink3.xml" ContentType="application/inkml+xml"/>
  <Override PartName="/ppt/ink/ink4.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7"/>
  </p:notesMasterIdLst>
  <p:sldIdLst>
    <p:sldId id="257" r:id="rId3"/>
    <p:sldId id="284" r:id="rId4"/>
    <p:sldId id="259" r:id="rId5"/>
    <p:sldId id="258" r:id="rId6"/>
    <p:sldId id="285"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4" r:id="rId21"/>
    <p:sldId id="272" r:id="rId22"/>
    <p:sldId id="275" r:id="rId23"/>
    <p:sldId id="273" r:id="rId24"/>
    <p:sldId id="276" r:id="rId25"/>
    <p:sldId id="277"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3454" autoAdjust="0"/>
  </p:normalViewPr>
  <p:slideViewPr>
    <p:cSldViewPr snapToGrid="0">
      <p:cViewPr varScale="1">
        <p:scale>
          <a:sx n="46" d="100"/>
          <a:sy n="46" d="100"/>
        </p:scale>
        <p:origin x="16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2-01T16:33:1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399 284,'3'0,"0"0,0-1,2 0,-2 1,0-2,0 2,0-1,1 1,-1-2,1 1</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2-01T16:33:1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391 292,'2'0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2-01T16:33:1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403 291,'3'0,"2"-1,-2 0,2 1,0-1,-2 0,1 0,1-1,-2-1</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2-01T16:33:1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411 263,'0'5,"1"-2,1 3,0-2,-1 0,1 0,-1-1,-1 0,1 0,1 0,-2 0,2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A0AB1F-D639-42CA-8F25-8676429B6EAE}"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3985BB-FC92-4F5A-AEF9-8331DB487D6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path [A,D,C,B,E,A], with associated cost of 450 miles, </a:t>
            </a:r>
            <a:endParaRPr lang="en-US" dirty="0"/>
          </a:p>
        </p:txBody>
      </p:sp>
      <p:sp>
        <p:nvSpPr>
          <p:cNvPr id="4" name="Slide Number Placeholder 3"/>
          <p:cNvSpPr>
            <a:spLocks noGrp="1"/>
          </p:cNvSpPr>
          <p:nvPr>
            <p:ph type="sldNum" sz="quarter" idx="10"/>
          </p:nvPr>
        </p:nvSpPr>
        <p:spPr/>
        <p:txBody>
          <a:bodyPr/>
          <a:lstStyle/>
          <a:p>
            <a:fld id="{2B3985BB-FC92-4F5A-AEF9-8331DB487D66}"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Because breadth-first search considers every node at each level of the graph before</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going deeper into the space, all states are first reached along the shortest path from the start</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Slate, Breadth-first search is therefore guaranteed to find the shortest path from the start</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state to the goal. Furthermore, because all states are first found along the shortest path, any</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states encountered a second time are found along a path of equal or greater length. Because</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there is no chance that duplicate states were found along a better path, the algorithm simply</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err="1" smtClean="0">
                <a:solidFill>
                  <a:schemeClr val="tx1"/>
                </a:solidFill>
                <a:latin typeface="+mn-lt"/>
                <a:ea typeface="+mn-ea"/>
                <a:cs typeface="+mn-cs"/>
              </a:rPr>
              <a:t>mscards</a:t>
            </a:r>
            <a:r>
              <a:rPr lang="en-US" sz="1200" b="0" i="0" u="none" strike="noStrike" kern="1200" baseline="0" dirty="0" smtClean="0">
                <a:solidFill>
                  <a:schemeClr val="tx1"/>
                </a:solidFill>
                <a:latin typeface="+mn-lt"/>
                <a:ea typeface="+mn-ea"/>
                <a:cs typeface="+mn-cs"/>
              </a:rPr>
              <a:t> any duplicate states.</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 It is often useful to keep other information on open and closed besides the names of the</a:t>
            </a:r>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states. For example, note that </a:t>
            </a:r>
            <a:r>
              <a:rPr lang="en-US" sz="1200" b="1" i="0" u="none" strike="noStrike" kern="1200" baseline="0" dirty="0" err="1" smtClean="0">
                <a:solidFill>
                  <a:schemeClr val="tx1"/>
                </a:solidFill>
                <a:latin typeface="+mn-lt"/>
                <a:ea typeface="+mn-ea"/>
                <a:cs typeface="+mn-cs"/>
              </a:rPr>
              <a:t>breadth_first_search</a:t>
            </a:r>
            <a:r>
              <a:rPr lang="en-US" sz="1200" b="1" i="0" u="none" strike="noStrike" kern="1200" baseline="0" dirty="0" smtClean="0">
                <a:solidFill>
                  <a:schemeClr val="tx1"/>
                </a:solidFill>
                <a:latin typeface="+mn-lt"/>
                <a:ea typeface="+mn-ea"/>
                <a:cs typeface="+mn-cs"/>
              </a:rPr>
              <a:t> does not maintain a list of states on the</a:t>
            </a:r>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current path to a goal as backtrack did on the list SL; all visited states are kept on closed.</a:t>
            </a:r>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err="1" smtClean="0">
                <a:solidFill>
                  <a:schemeClr val="tx1"/>
                </a:solidFill>
                <a:latin typeface="+mn-lt"/>
                <a:ea typeface="+mn-ea"/>
                <a:cs typeface="+mn-cs"/>
              </a:rPr>
              <a:t>Ifthe</a:t>
            </a:r>
            <a:r>
              <a:rPr lang="en-US" sz="1200" b="1" i="0" u="none" strike="noStrike" kern="1200" baseline="0" dirty="0" smtClean="0">
                <a:solidFill>
                  <a:schemeClr val="tx1"/>
                </a:solidFill>
                <a:latin typeface="+mn-lt"/>
                <a:ea typeface="+mn-ea"/>
                <a:cs typeface="+mn-cs"/>
              </a:rPr>
              <a:t> path is required for a solution, it can be returned by the algorithm. This can be done</a:t>
            </a:r>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 storing ancestor information along with each state. A state may be saved along with a</a:t>
            </a:r>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record of its parent state, i.e., as a (state, parent) pair. If this is done in the search of Figure</a:t>
            </a:r>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3,15, the contents of open and closed at the fourth iteration would be:</a:t>
            </a:r>
            <a:endParaRPr lang="en-US" b="1" dirty="0"/>
          </a:p>
        </p:txBody>
      </p:sp>
      <p:sp>
        <p:nvSpPr>
          <p:cNvPr id="4" name="Slide Number Placeholder 3"/>
          <p:cNvSpPr>
            <a:spLocks noGrp="1"/>
          </p:cNvSpPr>
          <p:nvPr>
            <p:ph type="sldNum" sz="quarter" idx="10"/>
          </p:nvPr>
        </p:nvSpPr>
        <p:spPr/>
        <p:txBody>
          <a:bodyPr/>
          <a:lstStyle/>
          <a:p>
            <a:fld id="{2B3985BB-FC92-4F5A-AEF9-8331DB487D66}"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3.19 gives a depth-first search of the 8-puzzle. As noted previously, the space is</a:t>
            </a:r>
            <a:endParaRPr lang="en-US" dirty="0" smtClean="0"/>
          </a:p>
          <a:p>
            <a:r>
              <a:rPr lang="en-US" dirty="0" smtClean="0"/>
              <a:t>generated by the four "move blank" rules (up, down, left, and right). The numbers next to</a:t>
            </a:r>
            <a:endParaRPr lang="en-US" dirty="0" smtClean="0"/>
          </a:p>
          <a:p>
            <a:r>
              <a:rPr lang="en-US" dirty="0" smtClean="0"/>
              <a:t>the states indicate the order in which they were considered, i.e., removed from open. States</a:t>
            </a:r>
            <a:endParaRPr lang="en-US" dirty="0" smtClean="0"/>
          </a:p>
          <a:p>
            <a:r>
              <a:rPr lang="en-US" dirty="0" smtClean="0"/>
              <a:t>left on open when the goal is found are not shown. A depth bound of 5 was imposed on</a:t>
            </a:r>
            <a:endParaRPr lang="en-US" dirty="0" smtClean="0"/>
          </a:p>
          <a:p>
            <a:r>
              <a:rPr lang="en-US" dirty="0" smtClean="0"/>
              <a:t>this search to keep it from getting lost deep </a:t>
            </a:r>
            <a:r>
              <a:rPr lang="en-US" dirty="0" err="1" smtClean="0"/>
              <a:t>iu</a:t>
            </a:r>
            <a:r>
              <a:rPr lang="en-US" dirty="0" smtClean="0"/>
              <a:t> the space.</a:t>
            </a:r>
            <a:endParaRPr lang="en-US" dirty="0" smtClean="0"/>
          </a:p>
          <a:p>
            <a:r>
              <a:rPr lang="en-US" dirty="0" smtClean="0"/>
              <a:t>As with choosing between data- and goal-driven search for evaluating a graph, the</a:t>
            </a:r>
            <a:endParaRPr lang="en-US" dirty="0" smtClean="0"/>
          </a:p>
          <a:p>
            <a:r>
              <a:rPr lang="en-US" dirty="0" smtClean="0"/>
              <a:t>choice of depth-first or breadth-first search depends on the specific problem being solved.</a:t>
            </a:r>
            <a:endParaRPr lang="en-US" dirty="0" smtClean="0"/>
          </a:p>
          <a:p>
            <a:r>
              <a:rPr lang="en-US" dirty="0" smtClean="0"/>
              <a:t>Significant features include the importance of finding the shortest path to a goal, the</a:t>
            </a:r>
            <a:endParaRPr lang="en-US" dirty="0" smtClean="0"/>
          </a:p>
          <a:p>
            <a:r>
              <a:rPr lang="en-US" dirty="0" smtClean="0"/>
              <a:t>branching factor of the space, the available compute time and space resources, the average</a:t>
            </a:r>
            <a:endParaRPr lang="en-US" dirty="0" smtClean="0"/>
          </a:p>
          <a:p>
            <a:r>
              <a:rPr lang="en-US" dirty="0" smtClean="0"/>
              <a:t>length of paths to a goal node, and whether we want all solutions or only the first solution.</a:t>
            </a:r>
            <a:endParaRPr lang="en-US" dirty="0" smtClean="0"/>
          </a:p>
          <a:p>
            <a:r>
              <a:rPr lang="en-US" dirty="0" smtClean="0"/>
              <a:t>In making these decisions, there are advantages and disadvantages for each approach.</a:t>
            </a:r>
            <a:endParaRPr lang="en-US" dirty="0"/>
          </a:p>
        </p:txBody>
      </p:sp>
      <p:sp>
        <p:nvSpPr>
          <p:cNvPr id="4" name="Slide Number Placeholder 3"/>
          <p:cNvSpPr>
            <a:spLocks noGrp="1"/>
          </p:cNvSpPr>
          <p:nvPr>
            <p:ph type="sldNum" sz="quarter" idx="10"/>
          </p:nvPr>
        </p:nvSpPr>
        <p:spPr/>
        <p:txBody>
          <a:bodyPr/>
          <a:lstStyle/>
          <a:p>
            <a:fld id="{2B3985BB-FC92-4F5A-AEF9-8331DB487D66}"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Figure 3.10 suggests, the complexity of exhaustive search in the traveling </a:t>
            </a:r>
            <a:r>
              <a:rPr lang="en-US" dirty="0" err="1" smtClean="0"/>
              <a:t>salespersou</a:t>
            </a:r>
            <a:endParaRPr lang="en-US" dirty="0" smtClean="0"/>
          </a:p>
          <a:p>
            <a:r>
              <a:rPr lang="en-US" dirty="0" smtClean="0"/>
              <a:t>problem is (N - 1)1, where N is the number of cities in the graph. For 9 cities we may</a:t>
            </a:r>
            <a:endParaRPr lang="en-US" dirty="0" smtClean="0"/>
          </a:p>
          <a:p>
            <a:r>
              <a:rPr lang="en-US" dirty="0" smtClean="0"/>
              <a:t>exhaustively try all paths, but for any problem instance of interesting size, for example</a:t>
            </a:r>
            <a:endParaRPr lang="en-US" dirty="0" smtClean="0"/>
          </a:p>
          <a:p>
            <a:r>
              <a:rPr lang="en-US" dirty="0" smtClean="0"/>
              <a:t>with 50 cities, simple exhaustive search cannot be performed within a practical length of</a:t>
            </a:r>
            <a:endParaRPr lang="en-US" dirty="0" smtClean="0"/>
          </a:p>
          <a:p>
            <a:r>
              <a:rPr lang="en-US" dirty="0" smtClean="0"/>
              <a:t>time. In fact complexity for an N! search grows so fast that very soon the search</a:t>
            </a:r>
            <a:endParaRPr lang="en-US" dirty="0" smtClean="0"/>
          </a:p>
          <a:p>
            <a:r>
              <a:rPr lang="en-US" dirty="0" smtClean="0"/>
              <a:t>combinations become intractable.</a:t>
            </a:r>
            <a:endParaRPr lang="en-US" dirty="0"/>
          </a:p>
        </p:txBody>
      </p:sp>
      <p:sp>
        <p:nvSpPr>
          <p:cNvPr id="4" name="Slide Number Placeholder 3"/>
          <p:cNvSpPr>
            <a:spLocks noGrp="1"/>
          </p:cNvSpPr>
          <p:nvPr>
            <p:ph type="sldNum" sz="quarter" idx="10"/>
          </p:nvPr>
        </p:nvSpPr>
        <p:spPr/>
        <p:txBody>
          <a:bodyPr/>
          <a:lstStyle/>
          <a:p>
            <a:fld id="{2B3985BB-FC92-4F5A-AEF9-8331DB487D66}"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strategy for controlling search constructs the path according to the rule "go to</a:t>
            </a:r>
            <a:endParaRPr lang="en-US" dirty="0" smtClean="0"/>
          </a:p>
          <a:p>
            <a:r>
              <a:rPr lang="en-US" dirty="0" err="1" smtClean="0"/>
              <a:t>Ilsc</a:t>
            </a:r>
            <a:r>
              <a:rPr lang="en-US" dirty="0" smtClean="0"/>
              <a:t> closest unvisited city." The nearest neighbor path through the graph of Figure 3.11 is</a:t>
            </a:r>
            <a:endParaRPr lang="en-US" dirty="0" smtClean="0"/>
          </a:p>
          <a:p>
            <a:r>
              <a:rPr lang="en-US" dirty="0" smtClean="0"/>
              <a:t>!¥'LE,D,B,C,A], at a cost of 375 miles. This method is highly efficient, as there is only one</a:t>
            </a:r>
            <a:endParaRPr lang="en-US" dirty="0" smtClean="0"/>
          </a:p>
          <a:p>
            <a:r>
              <a:rPr lang="en-US" dirty="0" smtClean="0"/>
              <a:t>l"'</a:t>
            </a:r>
            <a:r>
              <a:rPr lang="en-US" dirty="0" err="1" smtClean="0"/>
              <a:t>th</a:t>
            </a:r>
            <a:r>
              <a:rPr lang="en-US" dirty="0" smtClean="0"/>
              <a:t> to be tried' The nearest neighbor heuristic is fallible, as graphs exist for which it does</a:t>
            </a:r>
            <a:endParaRPr lang="en-US" dirty="0" smtClean="0"/>
          </a:p>
          <a:p>
            <a:r>
              <a:rPr lang="en-US" dirty="0" err="1" smtClean="0"/>
              <a:t>a'll</a:t>
            </a:r>
            <a:r>
              <a:rPr lang="en-US" dirty="0" smtClean="0"/>
              <a:t> find the shortest path, see Figure 3.11, but it is a possible compromise when the time</a:t>
            </a:r>
            <a:endParaRPr lang="en-US" dirty="0" smtClean="0"/>
          </a:p>
          <a:p>
            <a:r>
              <a:rPr lang="en-US" dirty="0" smtClean="0"/>
              <a:t>required makes exhaustive search impractical.</a:t>
            </a:r>
            <a:endParaRPr lang="en-US" dirty="0"/>
          </a:p>
        </p:txBody>
      </p:sp>
      <p:sp>
        <p:nvSpPr>
          <p:cNvPr id="4" name="Slide Number Placeholder 3"/>
          <p:cNvSpPr>
            <a:spLocks noGrp="1"/>
          </p:cNvSpPr>
          <p:nvPr>
            <p:ph type="sldNum" sz="quarter" idx="10"/>
          </p:nvPr>
        </p:nvSpPr>
        <p:spPr/>
        <p:txBody>
          <a:bodyPr/>
          <a:lstStyle/>
          <a:p>
            <a:fld id="{2B3985BB-FC92-4F5A-AEF9-8331DB487D66}"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When</a:t>
            </a:r>
            <a:r>
              <a:rPr lang="en-US" b="1" baseline="0" dirty="0" smtClean="0"/>
              <a:t> there are large number of potential goals, cutting of search space-many path vs shortest first</a:t>
            </a:r>
            <a:r>
              <a:rPr lang="en-US" dirty="0" smtClean="0"/>
              <a:t> Vs </a:t>
            </a:r>
            <a:r>
              <a:rPr lang="en-US" i="1" dirty="0" smtClean="0"/>
              <a:t>Reverse maze solving/ test recommendation</a:t>
            </a:r>
            <a:r>
              <a:rPr lang="en-US" i="1" baseline="0" dirty="0" smtClean="0"/>
              <a:t> against particular </a:t>
            </a:r>
            <a:r>
              <a:rPr lang="en-US" i="1" baseline="0" dirty="0" err="1" smtClean="0"/>
              <a:t>diagonosis</a:t>
            </a:r>
            <a:endParaRPr lang="en-US" i="1" dirty="0" smtClean="0"/>
          </a:p>
          <a:p>
            <a:endParaRPr lang="en-US" dirty="0" smtClean="0"/>
          </a:p>
          <a:p>
            <a:r>
              <a:rPr lang="en-US" dirty="0" smtClean="0"/>
              <a:t>As an example of the effect a search strategy can have on the complexity of search,</a:t>
            </a:r>
            <a:endParaRPr lang="en-US" dirty="0" smtClean="0"/>
          </a:p>
          <a:p>
            <a:r>
              <a:rPr lang="en-US" dirty="0" smtClean="0"/>
              <a:t>consider the problem of confirming or denying the statement "I am a descendant of</a:t>
            </a:r>
            <a:endParaRPr lang="en-US" dirty="0" smtClean="0"/>
          </a:p>
          <a:p>
            <a:r>
              <a:rPr lang="en-US" dirty="0" smtClean="0"/>
              <a:t>Thomas Jefferson." A solution is a path of direct lineage between the "I" and Thomas</a:t>
            </a:r>
            <a:endParaRPr lang="en-US" dirty="0" smtClean="0"/>
          </a:p>
          <a:p>
            <a:r>
              <a:rPr lang="en-US" dirty="0" smtClean="0"/>
              <a:t>Jefferson. This space may be searched in two directions, starting with the "1" and working</a:t>
            </a:r>
            <a:endParaRPr lang="en-US" dirty="0" smtClean="0"/>
          </a:p>
          <a:p>
            <a:r>
              <a:rPr lang="en-US" dirty="0" smtClean="0"/>
              <a:t>along ancestor lines to Thomas Jefferson or starting with Thomas Jefferson and working</a:t>
            </a:r>
            <a:endParaRPr lang="en-US" dirty="0" smtClean="0"/>
          </a:p>
          <a:p>
            <a:r>
              <a:rPr lang="en-US" dirty="0" smtClean="0"/>
              <a:t>through his descendants.</a:t>
            </a:r>
            <a:endParaRPr lang="en-US" dirty="0" smtClean="0"/>
          </a:p>
          <a:p>
            <a:r>
              <a:rPr lang="en-US" dirty="0" smtClean="0"/>
              <a:t>Some simple assumptions let us estimate the size of the </a:t>
            </a:r>
            <a:r>
              <a:rPr lang="en-US" dirty="0" err="1" smtClean="0"/>
              <a:t>spaee</a:t>
            </a:r>
            <a:r>
              <a:rPr lang="en-US" dirty="0" smtClean="0"/>
              <a:t> searched in each</a:t>
            </a:r>
            <a:endParaRPr lang="en-US" dirty="0" smtClean="0"/>
          </a:p>
          <a:p>
            <a:r>
              <a:rPr lang="en-US" dirty="0" smtClean="0"/>
              <a:t>direction. Thomas Jefferson was born about 250 years ago; if we assume 25 years per</a:t>
            </a:r>
            <a:endParaRPr lang="en-US" dirty="0" smtClean="0"/>
          </a:p>
          <a:p>
            <a:r>
              <a:rPr lang="en-US" dirty="0" smtClean="0"/>
              <a:t>generation, the required path will be about length 10. As each person has exactly two</a:t>
            </a:r>
            <a:endParaRPr lang="en-US" dirty="0" smtClean="0"/>
          </a:p>
          <a:p>
            <a:r>
              <a:rPr lang="en-US" dirty="0" smtClean="0"/>
              <a:t>parents, a search back from the "I" would examine on the order of 2ro ancestors. A search</a:t>
            </a:r>
            <a:endParaRPr lang="en-US" dirty="0" smtClean="0"/>
          </a:p>
          <a:p>
            <a:r>
              <a:rPr lang="en-US" dirty="0" smtClean="0"/>
              <a:t>that worked forward from Thomas Jefferson would examine more states, as people tend to</a:t>
            </a:r>
            <a:endParaRPr lang="en-US" dirty="0" smtClean="0"/>
          </a:p>
          <a:p>
            <a:r>
              <a:rPr lang="en-US" dirty="0" smtClean="0"/>
              <a:t>have more than two children (particularly in the eighteenth and nineteenth centuries). </a:t>
            </a:r>
            <a:r>
              <a:rPr lang="en-US" dirty="0" err="1" smtClean="0"/>
              <a:t>Ifwe</a:t>
            </a:r>
            <a:endParaRPr lang="en-US" dirty="0" smtClean="0"/>
          </a:p>
          <a:p>
            <a:r>
              <a:rPr lang="en-US" dirty="0" smtClean="0"/>
              <a:t>assume an average of only three children per family, the search would examine on the order</a:t>
            </a:r>
            <a:endParaRPr lang="en-US" dirty="0" smtClean="0"/>
          </a:p>
          <a:p>
            <a:r>
              <a:rPr lang="en-US" dirty="0" smtClean="0"/>
              <a:t>of 3lU nodes of the family tree. Thus, a search back from the "I" would examine fewer</a:t>
            </a:r>
            <a:endParaRPr lang="en-US" dirty="0" smtClean="0"/>
          </a:p>
          <a:p>
            <a:r>
              <a:rPr lang="en-US" dirty="0" smtClean="0"/>
              <a:t>nodes. Note, however, that both directions yield exponential complexity.</a:t>
            </a:r>
            <a:endParaRPr lang="en-US" dirty="0" smtClean="0"/>
          </a:p>
          <a:p>
            <a:endParaRPr lang="en-US" dirty="0"/>
          </a:p>
        </p:txBody>
      </p:sp>
      <p:sp>
        <p:nvSpPr>
          <p:cNvPr id="4" name="Slide Number Placeholder 3"/>
          <p:cNvSpPr>
            <a:spLocks noGrp="1"/>
          </p:cNvSpPr>
          <p:nvPr>
            <p:ph type="sldNum" sz="quarter" idx="10"/>
          </p:nvPr>
        </p:nvSpPr>
        <p:spPr/>
        <p:txBody>
          <a:bodyPr/>
          <a:lstStyle/>
          <a:p>
            <a:fld id="{2B3985BB-FC92-4F5A-AEF9-8331DB487D66}"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Backtracking search begins at the start state and pursues a path until it reaches either a goal or a "dead end." If it finds a goal, it quits and returns the solution path. If it reaches a dead end, it "backtracks" to the most recent node on the path having unexamined siblings and continues down one of these branches, as described in the  following recursive rule:</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i="1" dirty="0" smtClean="0"/>
              <a:t>If the present state S does not meet the requirements of the goal description, then generate its first</a:t>
            </a:r>
            <a:r>
              <a:rPr lang="en-US" i="1" baseline="0" dirty="0" smtClean="0"/>
              <a:t> </a:t>
            </a:r>
            <a:r>
              <a:rPr lang="en-US" i="1" dirty="0" smtClean="0"/>
              <a:t>descendant Schild1' and apply the backtrack procedure recursively to this node. If backtrack </a:t>
            </a:r>
            <a:r>
              <a:rPr lang="en-US" i="1" dirty="0" err="1" smtClean="0"/>
              <a:t>doesnot</a:t>
            </a:r>
            <a:r>
              <a:rPr lang="en-US" i="1" dirty="0" smtClean="0"/>
              <a:t> find a goal node in the subgraph rooted at Schild1, repeat the procedure for its sibling, SChild2‘ This continues until either some descendant of a child is a goal node or all the children have been searched. If none of the children of S leads to a goal, then backtrack "fails back" to the parent of S, where it is applied to the siblings of S, and so on,</a:t>
            </a:r>
            <a:endParaRPr lang="en-US" i="1" dirty="0"/>
          </a:p>
        </p:txBody>
      </p:sp>
      <p:sp>
        <p:nvSpPr>
          <p:cNvPr id="4" name="Slide Number Placeholder 3"/>
          <p:cNvSpPr>
            <a:spLocks noGrp="1"/>
          </p:cNvSpPr>
          <p:nvPr>
            <p:ph type="sldNum" sz="quarter" idx="10"/>
          </p:nvPr>
        </p:nvSpPr>
        <p:spPr/>
        <p:txBody>
          <a:bodyPr/>
          <a:lstStyle/>
          <a:p>
            <a:fld id="{2B3985BB-FC92-4F5A-AEF9-8331DB487D66}"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Caution: </a:t>
            </a:r>
            <a:r>
              <a:rPr lang="en-US" sz="1200" b="0" i="0" u="none" strike="noStrike" kern="1200" baseline="0" dirty="0" smtClean="0">
                <a:solidFill>
                  <a:schemeClr val="tx1"/>
                </a:solidFill>
                <a:latin typeface="+mn-lt"/>
                <a:ea typeface="+mn-ea"/>
                <a:cs typeface="+mn-cs"/>
              </a:rPr>
              <a:t>In defining the backtrack algorithm for the general case (a graph rather than a tree), it necessary to detect multiple occurrences of any state so that it will not be reentered and cause (infinite) loops in the path. This is accomplished by testing each newly generated gate for membership in any of these three lists. If a new state belongs to any of these lists, then it has already been visited and may be ignored.</a:t>
            </a:r>
            <a:endParaRPr lang="en-US" b="1" dirty="0"/>
          </a:p>
        </p:txBody>
      </p:sp>
      <p:sp>
        <p:nvSpPr>
          <p:cNvPr id="4" name="Slide Number Placeholder 3"/>
          <p:cNvSpPr>
            <a:spLocks noGrp="1"/>
          </p:cNvSpPr>
          <p:nvPr>
            <p:ph type="sldNum" sz="quarter" idx="10"/>
          </p:nvPr>
        </p:nvSpPr>
        <p:spPr/>
        <p:txBody>
          <a:bodyPr/>
          <a:lstStyle/>
          <a:p>
            <a:fld id="{2B3985BB-FC92-4F5A-AEF9-8331DB487D66}"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a:t>
            </a:r>
            <a:r>
              <a:rPr lang="en-US" baseline="0" dirty="0" smtClean="0"/>
              <a:t> driven search</a:t>
            </a:r>
            <a:endParaRPr lang="en-US" dirty="0"/>
          </a:p>
        </p:txBody>
      </p:sp>
      <p:sp>
        <p:nvSpPr>
          <p:cNvPr id="4" name="Slide Number Placeholder 3"/>
          <p:cNvSpPr>
            <a:spLocks noGrp="1"/>
          </p:cNvSpPr>
          <p:nvPr>
            <p:ph type="sldNum" sz="quarter" idx="10"/>
          </p:nvPr>
        </p:nvSpPr>
        <p:spPr/>
        <p:txBody>
          <a:bodyPr/>
          <a:lstStyle/>
          <a:p>
            <a:fld id="{2B3985BB-FC92-4F5A-AEF9-8331DB487D66}"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Depth-first</a:t>
            </a:r>
            <a:r>
              <a:rPr lang="en-US" baseline="0" dirty="0" smtClean="0"/>
              <a:t> </a:t>
            </a:r>
            <a:r>
              <a:rPr lang="en-US" dirty="0" smtClean="0"/>
              <a:t>search examines the states in the graph of Figure 3. I 5 in the order A, B, E, K, S, L, T, F, M,C, G. N, H, 0, P, U, D, I, Q, J, R. The backtrack algorithm of Section 3.2.2 implemented</a:t>
            </a:r>
            <a:endParaRPr lang="en-US" dirty="0" smtClean="0"/>
          </a:p>
          <a:p>
            <a:endParaRPr lang="en-US" dirty="0" smtClean="0"/>
          </a:p>
          <a:p>
            <a:r>
              <a:rPr lang="en-US" dirty="0" smtClean="0"/>
              <a:t>A breadth-first search of the graph of Figure 3.15 considers the states in</a:t>
            </a:r>
            <a:r>
              <a:rPr lang="en-US" baseline="0" dirty="0" smtClean="0"/>
              <a:t> </a:t>
            </a:r>
            <a:r>
              <a:rPr lang="en-US" dirty="0" smtClean="0"/>
              <a:t>order A, B, C, D, E, F, G, H, I, J, K, L, M, N, 0, P, Q, R, S, T, U.</a:t>
            </a:r>
            <a:endParaRPr lang="en-US" dirty="0" smtClean="0"/>
          </a:p>
          <a:p>
            <a:endParaRPr lang="en-US" dirty="0" smtClean="0"/>
          </a:p>
          <a:p>
            <a:r>
              <a:rPr lang="en-US" dirty="0" smtClean="0"/>
              <a:t>We implement breadth-first search using lists, open and closed, to keep track of</a:t>
            </a:r>
            <a:r>
              <a:rPr lang="en-US" baseline="0" dirty="0" smtClean="0"/>
              <a:t> progr</a:t>
            </a:r>
            <a:r>
              <a:rPr lang="en-US" dirty="0" smtClean="0"/>
              <a:t>ess through the state space. open, like NSL in backtrack, lists states that have </a:t>
            </a:r>
            <a:r>
              <a:rPr lang="en-US" dirty="0" err="1" smtClean="0"/>
              <a:t>heen</a:t>
            </a:r>
            <a:r>
              <a:rPr lang="en-US" baseline="0" dirty="0" smtClean="0"/>
              <a:t> </a:t>
            </a:r>
            <a:r>
              <a:rPr lang="en-US" dirty="0" smtClean="0"/>
              <a:t>generated but whose children have not been examined. The order in which states are removed from open determines the order of the search. closed records states already</a:t>
            </a:r>
            <a:endParaRPr lang="en-US" dirty="0" smtClean="0"/>
          </a:p>
          <a:p>
            <a:r>
              <a:rPr lang="en-US" dirty="0" smtClean="0"/>
              <a:t>examined. closed is the union of the DE and SL lists of the backtrack algorithm.</a:t>
            </a:r>
            <a:endParaRPr lang="en-US" dirty="0"/>
          </a:p>
        </p:txBody>
      </p:sp>
      <p:sp>
        <p:nvSpPr>
          <p:cNvPr id="4" name="Slide Number Placeholder 3"/>
          <p:cNvSpPr>
            <a:spLocks noGrp="1"/>
          </p:cNvSpPr>
          <p:nvPr>
            <p:ph type="sldNum" sz="quarter" idx="10"/>
          </p:nvPr>
        </p:nvSpPr>
        <p:spPr/>
        <p:txBody>
          <a:bodyPr/>
          <a:lstStyle/>
          <a:p>
            <a:fld id="{2B3985BB-FC92-4F5A-AEF9-8331DB487D66}"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Child states are generated by inference rules, legal moves of a game, or other state</a:t>
            </a:r>
            <a:endParaRPr lang="en-US" dirty="0" smtClean="0"/>
          </a:p>
          <a:p>
            <a:r>
              <a:rPr lang="en-US" dirty="0" smtClean="0"/>
              <a:t>transition operators. Each iteration produces all children of the state X and adds them to</a:t>
            </a:r>
            <a:endParaRPr lang="en-US" dirty="0" smtClean="0"/>
          </a:p>
          <a:p>
            <a:r>
              <a:rPr lang="en-US" dirty="0" smtClean="0"/>
              <a:t>open. Note that open is maintained as a queue, or first-in-first-out (FIFO) data structure.</a:t>
            </a:r>
            <a:endParaRPr lang="en-US" dirty="0" smtClean="0"/>
          </a:p>
          <a:p>
            <a:r>
              <a:rPr lang="en-US" dirty="0" smtClean="0"/>
              <a:t>States are added to the right of the list and removed from the left, This biases search toward</a:t>
            </a:r>
            <a:endParaRPr lang="en-US" dirty="0" smtClean="0"/>
          </a:p>
          <a:p>
            <a:r>
              <a:rPr lang="en-US" dirty="0" smtClean="0"/>
              <a:t>the states that have been on open the longest, causing the search to be breadth-first Child</a:t>
            </a:r>
            <a:endParaRPr lang="en-US" dirty="0" smtClean="0"/>
          </a:p>
          <a:p>
            <a:r>
              <a:rPr lang="en-US" dirty="0" smtClean="0"/>
              <a:t>states that have already been discovered (already appear on either open or closed) are</a:t>
            </a:r>
            <a:endParaRPr lang="en-US" dirty="0" smtClean="0"/>
          </a:p>
          <a:p>
            <a:r>
              <a:rPr lang="en-US" dirty="0" smtClean="0"/>
              <a:t>discarded. If the algorithm terminates because the condition of the "while" loop is no</a:t>
            </a:r>
            <a:endParaRPr lang="en-US" dirty="0" smtClean="0"/>
          </a:p>
          <a:p>
            <a:r>
              <a:rPr lang="en-US" dirty="0" smtClean="0"/>
              <a:t>longer satisfied (open = [ ]) then it has searched the entire graph without finding the desired</a:t>
            </a:r>
            <a:endParaRPr lang="en-US" dirty="0" smtClean="0"/>
          </a:p>
          <a:p>
            <a:r>
              <a:rPr lang="en-US" dirty="0" smtClean="0"/>
              <a:t>goal: the search has failed.</a:t>
            </a:r>
            <a:endParaRPr lang="en-US" dirty="0"/>
          </a:p>
        </p:txBody>
      </p:sp>
      <p:sp>
        <p:nvSpPr>
          <p:cNvPr id="4" name="Slide Number Placeholder 3"/>
          <p:cNvSpPr>
            <a:spLocks noGrp="1"/>
          </p:cNvSpPr>
          <p:nvPr>
            <p:ph type="sldNum" sz="quarter" idx="10"/>
          </p:nvPr>
        </p:nvSpPr>
        <p:spPr/>
        <p:txBody>
          <a:bodyPr/>
          <a:lstStyle/>
          <a:p>
            <a:fld id="{2B3985BB-FC92-4F5A-AEF9-8331DB487D66}"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Date Placeholder 7"/>
          <p:cNvSpPr>
            <a:spLocks noGrp="1"/>
          </p:cNvSpPr>
          <p:nvPr>
            <p:ph type="dt" sz="half" idx="10"/>
          </p:nvPr>
        </p:nvSpPr>
        <p:spPr/>
        <p:txBody>
          <a:bodyPr/>
          <a:lstStyle/>
          <a:p>
            <a:fld id="{ED291B17-9318-49DB-B28B-6E5994AE9581}"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dirty="0"/>
          </a:p>
        </p:txBody>
      </p:sp>
      <p:sp>
        <p:nvSpPr>
          <p:cNvPr id="12" name="Footer Placeholder 11"/>
          <p:cNvSpPr>
            <a:spLocks noGrp="1"/>
          </p:cNvSpPr>
          <p:nvPr>
            <p:ph type="ftr" sz="quarter" idx="11"/>
          </p:nvPr>
        </p:nvSpPr>
        <p:spPr/>
        <p:txBody>
          <a:bodyPr/>
          <a:lstStyle/>
          <a:p>
            <a:endParaRPr lang="en-US" dirty="0"/>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8" name="Date Placeholder 7"/>
          <p:cNvSpPr>
            <a:spLocks noGrp="1"/>
          </p:cNvSpPr>
          <p:nvPr>
            <p:ph type="dt" sz="half" idx="10"/>
          </p:nvPr>
        </p:nvSpPr>
        <p:spPr/>
        <p:txBody>
          <a:bodyPr/>
          <a:lstStyle/>
          <a:p>
            <a:fld id="{78DD82B9-B8EE-4375-B6FF-88FA6ABB15D9}"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7" name="Date Placeholder 6"/>
          <p:cNvSpPr>
            <a:spLocks noGrp="1"/>
          </p:cNvSpPr>
          <p:nvPr>
            <p:ph type="dt" sz="half" idx="10"/>
          </p:nvPr>
        </p:nvSpPr>
        <p:spPr/>
        <p:txBody>
          <a:bodyPr/>
          <a:lstStyle/>
          <a:p>
            <a:fld id="{B2497495-0637-405E-AE64-5CC7506D51F5}"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smtClean="0"/>
              <a:t>Edit Master text styles</a:t>
            </a:r>
            <a:endParaRPr lang="en-US" smtClean="0"/>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dirty="0"/>
          </a:p>
        </p:txBody>
      </p:sp>
      <p:sp>
        <p:nvSpPr>
          <p:cNvPr id="10" name="Footer Placeholder 9"/>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7E18DB4A-8810-4A10-AD5C-D5E2C667F5B3}" type="datetime1">
              <a:rPr lang="en-US" smtClean="0"/>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4.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15.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6.emf"/></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e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8.emf"/></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emf"/></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emf"/></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emf"/></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emf"/><Relationship Id="rId1" Type="http://schemas.openxmlformats.org/officeDocument/2006/relationships/image" Target="../media/image22.e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24.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4.emf"/></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6.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7.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customXml" Target="../ink/ink4.xml"/><Relationship Id="rId7" Type="http://schemas.openxmlformats.org/officeDocument/2006/relationships/image" Target="../media/image11.png"/><Relationship Id="rId6" Type="http://schemas.openxmlformats.org/officeDocument/2006/relationships/customXml" Target="../ink/ink3.xml"/><Relationship Id="rId5" Type="http://schemas.openxmlformats.org/officeDocument/2006/relationships/image" Target="../media/image10.png"/><Relationship Id="rId4" Type="http://schemas.openxmlformats.org/officeDocument/2006/relationships/customXml" Target="../ink/ink2.xml"/><Relationship Id="rId3" Type="http://schemas.openxmlformats.org/officeDocument/2006/relationships/image" Target="../media/image9.png"/><Relationship Id="rId2" Type="http://schemas.openxmlformats.org/officeDocument/2006/relationships/customXml" Target="../ink/ink1.xml"/><Relationship Id="rId11" Type="http://schemas.openxmlformats.org/officeDocument/2006/relationships/notesSlide" Target="../notesSlides/notesSlide5.xml"/><Relationship Id="rId10" Type="http://schemas.openxmlformats.org/officeDocument/2006/relationships/slideLayout" Target="../slideLayouts/slideLayout2.xml"/><Relationship Id="rId1"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81191" y="1020431"/>
            <a:ext cx="10993549" cy="1475013"/>
          </a:xfrm>
        </p:spPr>
        <p:txBody>
          <a:bodyPr>
            <a:normAutofit/>
          </a:bodyPr>
          <a:lstStyle/>
          <a:p>
            <a:r>
              <a:rPr lang="en-US" dirty="0" smtClean="0"/>
              <a:t>Artificial Intelligence - </a:t>
            </a:r>
            <a:r>
              <a:rPr lang="en-US" dirty="0"/>
              <a:t>STATE SPACE SEARCH</a:t>
            </a:r>
            <a:endParaRPr lang="en-US" dirty="0"/>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p:cNvPicPr>
            <a:picLocks noChangeAspect="1"/>
          </p:cNvPicPr>
          <p:nvPr/>
        </p:nvPicPr>
        <p:blipFill rotWithShape="1">
          <a:blip r:embed="rId1" cstate="hqprint">
            <a:extLst>
              <a:ext uri="{28A0092B-C50C-407E-A947-70E740481C1C}">
                <a14:useLocalDpi xmlns:a14="http://schemas.microsoft.com/office/drawing/2010/main" val="0"/>
              </a:ext>
            </a:extLst>
          </a:blip>
          <a:srcRect/>
          <a:stretch>
            <a:fillRect/>
          </a:stretch>
        </p:blipFill>
        <p:spPr>
          <a:xfrm>
            <a:off x="448733" y="3081867"/>
            <a:ext cx="11260667" cy="3310466"/>
          </a:xfrm>
          <a:prstGeom prst="rect">
            <a:avLst/>
          </a:prstGeom>
        </p:spPr>
      </p:pic>
      <p:sp>
        <p:nvSpPr>
          <p:cNvPr id="4" name="Subtitle 3"/>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Autofit/>
          </a:bodyPr>
          <a:lstStyle/>
          <a:p>
            <a:pPr algn="just"/>
            <a:r>
              <a:rPr lang="en-US" sz="2400" b="1" dirty="0"/>
              <a:t>SL</a:t>
            </a:r>
            <a:r>
              <a:rPr lang="en-US" sz="2400" dirty="0"/>
              <a:t>, for state list, lists the states in the current path being tried. If a goal is found, </a:t>
            </a:r>
            <a:r>
              <a:rPr lang="en-US" sz="2400" dirty="0" smtClean="0"/>
              <a:t>SL contains </a:t>
            </a:r>
            <a:r>
              <a:rPr lang="en-US" sz="2400" dirty="0"/>
              <a:t>the ordered list of states on the solution path.</a:t>
            </a:r>
            <a:endParaRPr lang="en-US" sz="2400" dirty="0"/>
          </a:p>
          <a:p>
            <a:pPr algn="just"/>
            <a:r>
              <a:rPr lang="en-US" sz="2400" b="1" dirty="0"/>
              <a:t>NSL</a:t>
            </a:r>
            <a:r>
              <a:rPr lang="en-US" sz="2400" dirty="0"/>
              <a:t>, for new state list, contains nodes awaiting evaluation, i.e., nodes </a:t>
            </a:r>
            <a:r>
              <a:rPr lang="en-US" sz="2400" dirty="0" smtClean="0"/>
              <a:t>whose descendants </a:t>
            </a:r>
            <a:r>
              <a:rPr lang="en-US" sz="2400" dirty="0"/>
              <a:t>have not yet been generated and searched.</a:t>
            </a:r>
            <a:endParaRPr lang="en-US" sz="2400" dirty="0"/>
          </a:p>
          <a:p>
            <a:pPr algn="just"/>
            <a:r>
              <a:rPr lang="en-US" sz="2400" b="1" dirty="0"/>
              <a:t>DE</a:t>
            </a:r>
            <a:r>
              <a:rPr lang="en-US" sz="2400" dirty="0"/>
              <a:t>, for dead ends, lists states whose descendants have failed to contain a goal </a:t>
            </a:r>
            <a:r>
              <a:rPr lang="en-US" sz="2400" dirty="0" smtClean="0"/>
              <a:t>node. If </a:t>
            </a:r>
            <a:r>
              <a:rPr lang="en-US" sz="2400" dirty="0"/>
              <a:t>these states are encountered again, they will be detected as elements of DE </a:t>
            </a:r>
            <a:r>
              <a:rPr lang="en-US" sz="2400" dirty="0" smtClean="0"/>
              <a:t>and eliminated </a:t>
            </a:r>
            <a:r>
              <a:rPr lang="en-US" sz="2400" dirty="0"/>
              <a:t>from consideration immediately</a:t>
            </a:r>
            <a:r>
              <a:rPr lang="en-US" sz="2400" dirty="0" smtClean="0"/>
              <a:t>.</a:t>
            </a:r>
            <a:endParaRPr lang="en-US" sz="2400" dirty="0" smtClean="0"/>
          </a:p>
          <a:p>
            <a:pPr algn="just"/>
            <a:r>
              <a:rPr lang="en-US" sz="2400" b="1" dirty="0"/>
              <a:t>CS</a:t>
            </a:r>
            <a:r>
              <a:rPr lang="en-US" sz="2400" dirty="0"/>
              <a:t> for current state. CS </a:t>
            </a:r>
            <a:r>
              <a:rPr lang="en-US" sz="2400" dirty="0" smtClean="0"/>
              <a:t>is always equal </a:t>
            </a:r>
            <a:r>
              <a:rPr lang="en-US" sz="2400" dirty="0"/>
              <a:t>to the state most recently added to SL and represents the "frontier" of </a:t>
            </a:r>
            <a:r>
              <a:rPr lang="en-US" sz="2400" dirty="0" smtClean="0"/>
              <a:t>the solution </a:t>
            </a:r>
            <a:r>
              <a:rPr lang="en-US" sz="2400" dirty="0"/>
              <a:t>path currently being explored.</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1"/>
          <a:stretch>
            <a:fillRect/>
          </a:stretch>
        </p:blipFill>
        <p:spPr>
          <a:xfrm>
            <a:off x="4373481" y="976745"/>
            <a:ext cx="7237327" cy="559030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a:t>
            </a:r>
            <a:endParaRPr lang="en-US" dirty="0"/>
          </a:p>
        </p:txBody>
      </p:sp>
      <p:pic>
        <p:nvPicPr>
          <p:cNvPr id="4" name="Content Placeholder 3"/>
          <p:cNvPicPr>
            <a:picLocks noGrp="1" noChangeAspect="1"/>
          </p:cNvPicPr>
          <p:nvPr>
            <p:ph idx="1"/>
          </p:nvPr>
        </p:nvPicPr>
        <p:blipFill>
          <a:blip r:embed="rId1"/>
          <a:stretch>
            <a:fillRect/>
          </a:stretch>
        </p:blipFill>
        <p:spPr>
          <a:xfrm>
            <a:off x="1953491" y="702156"/>
            <a:ext cx="9657317" cy="590646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581192" y="1890876"/>
            <a:ext cx="11029615" cy="4967124"/>
          </a:xfrm>
        </p:spPr>
        <p:txBody>
          <a:bodyPr>
            <a:noAutofit/>
          </a:bodyPr>
          <a:lstStyle/>
          <a:p>
            <a:pPr algn="just"/>
            <a:r>
              <a:rPr lang="en-US" sz="2400" dirty="0"/>
              <a:t>backtrack is an algorithm for searching state space graphs. The graph search </a:t>
            </a:r>
            <a:r>
              <a:rPr lang="en-US" sz="2400" dirty="0" smtClean="0"/>
              <a:t>algorithms in </a:t>
            </a:r>
            <a:r>
              <a:rPr lang="en-US" sz="2400" dirty="0"/>
              <a:t>the remainder of the text, including depth-first breadth-first, and best-first </a:t>
            </a:r>
            <a:r>
              <a:rPr lang="en-US" sz="2400" dirty="0" smtClean="0"/>
              <a:t>search, exploit </a:t>
            </a:r>
            <a:r>
              <a:rPr lang="en-US" sz="2400" dirty="0"/>
              <a:t>the ideas used in backtrack. including:</a:t>
            </a:r>
            <a:endParaRPr lang="en-US" sz="2400" dirty="0"/>
          </a:p>
          <a:p>
            <a:pPr lvl="1" algn="just"/>
            <a:r>
              <a:rPr lang="en-US" sz="2100" dirty="0" smtClean="0"/>
              <a:t>The </a:t>
            </a:r>
            <a:r>
              <a:rPr lang="en-US" sz="2100" dirty="0"/>
              <a:t>use of a list of unprocessed states (NSL) to allow the algorithm to </a:t>
            </a:r>
            <a:r>
              <a:rPr lang="en-US" sz="2100" dirty="0" smtClean="0"/>
              <a:t>return </a:t>
            </a:r>
            <a:r>
              <a:rPr lang="en-US" sz="2400" dirty="0" smtClean="0"/>
              <a:t>(</a:t>
            </a:r>
            <a:r>
              <a:rPr lang="en-US" sz="2400" dirty="0"/>
              <a:t>b</a:t>
            </a:r>
            <a:r>
              <a:rPr lang="en-US" sz="2400" dirty="0" smtClean="0"/>
              <a:t>acktrack</a:t>
            </a:r>
            <a:r>
              <a:rPr lang="en-US" sz="2400" dirty="0"/>
              <a:t>) to any of these states.</a:t>
            </a:r>
            <a:endParaRPr lang="en-US" sz="2400" dirty="0"/>
          </a:p>
          <a:p>
            <a:pPr lvl="1" algn="just"/>
            <a:r>
              <a:rPr lang="en-US" sz="2100" dirty="0" smtClean="0"/>
              <a:t>A </a:t>
            </a:r>
            <a:r>
              <a:rPr lang="en-US" sz="2100" dirty="0"/>
              <a:t>list of "had" states (DE) to prevent the algorithm from retrying useless paths.</a:t>
            </a:r>
            <a:endParaRPr lang="en-US" sz="2100" dirty="0"/>
          </a:p>
          <a:p>
            <a:pPr lvl="1" algn="just"/>
            <a:r>
              <a:rPr lang="en-US" sz="2100" dirty="0" smtClean="0"/>
              <a:t>A </a:t>
            </a:r>
            <a:r>
              <a:rPr lang="en-US" sz="2100" dirty="0"/>
              <a:t>list of nodes (SL) on the current solution path that is returned if a goal is found.</a:t>
            </a:r>
            <a:endParaRPr lang="en-US" sz="2100" dirty="0"/>
          </a:p>
          <a:p>
            <a:pPr lvl="1" algn="just"/>
            <a:r>
              <a:rPr lang="en-US" sz="2100" dirty="0" smtClean="0"/>
              <a:t>Explicit </a:t>
            </a:r>
            <a:r>
              <a:rPr lang="en-US" sz="2100" dirty="0"/>
              <a:t>checks for membership of new states in these lists to prevent looping.</a:t>
            </a:r>
            <a:endParaRPr lang="en-US" sz="21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Depth-First and Breadth-First Search</a:t>
            </a:r>
            <a:endParaRPr lang="en-US" dirty="0"/>
          </a:p>
        </p:txBody>
      </p:sp>
      <p:sp>
        <p:nvSpPr>
          <p:cNvPr id="3" name="Content Placeholder 2"/>
          <p:cNvSpPr>
            <a:spLocks noGrp="1"/>
          </p:cNvSpPr>
          <p:nvPr>
            <p:ph sz="half" idx="1"/>
          </p:nvPr>
        </p:nvSpPr>
        <p:spPr/>
        <p:txBody>
          <a:bodyPr/>
          <a:lstStyle/>
          <a:p>
            <a:r>
              <a:rPr lang="en-US" dirty="0" smtClean="0"/>
              <a:t>Specifies the order of the search i.e., in which states are observed</a:t>
            </a:r>
            <a:endParaRPr lang="en-US" dirty="0"/>
          </a:p>
        </p:txBody>
      </p:sp>
      <p:sp>
        <p:nvSpPr>
          <p:cNvPr id="5" name="Content Placeholder 4"/>
          <p:cNvSpPr>
            <a:spLocks noGrp="1"/>
          </p:cNvSpPr>
          <p:nvPr>
            <p:ph sz="half" idx="2"/>
          </p:nvPr>
        </p:nvSpPr>
        <p:spPr/>
        <p:txBody>
          <a:bodyPr/>
          <a:lstStyle/>
          <a:p>
            <a:endParaRPr lang="en-US"/>
          </a:p>
        </p:txBody>
      </p:sp>
      <p:pic>
        <p:nvPicPr>
          <p:cNvPr id="4" name="Picture 3"/>
          <p:cNvPicPr>
            <a:picLocks noChangeAspect="1"/>
          </p:cNvPicPr>
          <p:nvPr/>
        </p:nvPicPr>
        <p:blipFill>
          <a:blip r:embed="rId1"/>
          <a:stretch>
            <a:fillRect/>
          </a:stretch>
        </p:blipFill>
        <p:spPr>
          <a:xfrm>
            <a:off x="7523018" y="729658"/>
            <a:ext cx="4405746" cy="612834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BFS</a:t>
            </a:r>
            <a:endParaRPr lang="en-US" dirty="0"/>
          </a:p>
        </p:txBody>
      </p:sp>
      <p:pic>
        <p:nvPicPr>
          <p:cNvPr id="7" name="Content Placeholder 6"/>
          <p:cNvPicPr>
            <a:picLocks noGrp="1" noChangeAspect="1"/>
          </p:cNvPicPr>
          <p:nvPr>
            <p:ph idx="1"/>
          </p:nvPr>
        </p:nvPicPr>
        <p:blipFill>
          <a:blip r:embed="rId1"/>
          <a:stretch>
            <a:fillRect/>
          </a:stretch>
        </p:blipFill>
        <p:spPr>
          <a:xfrm>
            <a:off x="1808018" y="702156"/>
            <a:ext cx="9657221" cy="596880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BFS RUN</a:t>
            </a:r>
            <a:endParaRPr lang="en-US" dirty="0"/>
          </a:p>
        </p:txBody>
      </p:sp>
      <p:pic>
        <p:nvPicPr>
          <p:cNvPr id="4" name="Content Placeholder 3"/>
          <p:cNvPicPr>
            <a:picLocks noGrp="1" noChangeAspect="1"/>
          </p:cNvPicPr>
          <p:nvPr>
            <p:ph idx="1"/>
          </p:nvPr>
        </p:nvPicPr>
        <p:blipFill>
          <a:blip r:embed="rId1"/>
          <a:stretch>
            <a:fillRect/>
          </a:stretch>
        </p:blipFill>
        <p:spPr>
          <a:xfrm>
            <a:off x="2265219" y="1579418"/>
            <a:ext cx="9345590" cy="486294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pic>
        <p:nvPicPr>
          <p:cNvPr id="4" name="Content Placeholder 3"/>
          <p:cNvPicPr>
            <a:picLocks noGrp="1" noChangeAspect="1"/>
          </p:cNvPicPr>
          <p:nvPr>
            <p:ph idx="1"/>
          </p:nvPr>
        </p:nvPicPr>
        <p:blipFill>
          <a:blip r:embed="rId1"/>
          <a:stretch>
            <a:fillRect/>
          </a:stretch>
        </p:blipFill>
        <p:spPr>
          <a:xfrm>
            <a:off x="1828800" y="1143000"/>
            <a:ext cx="9782008" cy="546561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1"/>
          <a:stretch>
            <a:fillRect/>
          </a:stretch>
        </p:blipFill>
        <p:spPr>
          <a:xfrm>
            <a:off x="145473" y="702156"/>
            <a:ext cx="11465335" cy="590646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DFS</a:t>
            </a:r>
            <a:endParaRPr lang="en-US" dirty="0"/>
          </a:p>
        </p:txBody>
      </p:sp>
      <p:pic>
        <p:nvPicPr>
          <p:cNvPr id="4" name="Content Placeholder 3"/>
          <p:cNvPicPr>
            <a:picLocks noGrp="1" noChangeAspect="1"/>
          </p:cNvPicPr>
          <p:nvPr>
            <p:ph idx="1"/>
          </p:nvPr>
        </p:nvPicPr>
        <p:blipFill>
          <a:blip r:embed="rId1"/>
          <a:stretch>
            <a:fillRect/>
          </a:stretch>
        </p:blipFill>
        <p:spPr>
          <a:xfrm>
            <a:off x="1579419" y="702156"/>
            <a:ext cx="10287000" cy="59480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Tic Tac Toe</a:t>
            </a:r>
            <a:endParaRPr lang="en-US"/>
          </a:p>
        </p:txBody>
      </p:sp>
      <p:sp>
        <p:nvSpPr>
          <p:cNvPr id="4" name="Content Placeholder 3"/>
          <p:cNvSpPr>
            <a:spLocks noGrp="1"/>
          </p:cNvSpPr>
          <p:nvPr>
            <p:ph sz="half" idx="2"/>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944245" y="1717675"/>
            <a:ext cx="9784080" cy="460565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pic>
        <p:nvPicPr>
          <p:cNvPr id="4" name="Content Placeholder 3"/>
          <p:cNvPicPr>
            <a:picLocks noGrp="1" noChangeAspect="1"/>
          </p:cNvPicPr>
          <p:nvPr>
            <p:ph idx="1"/>
          </p:nvPr>
        </p:nvPicPr>
        <p:blipFill>
          <a:blip r:embed="rId1"/>
          <a:stretch>
            <a:fillRect/>
          </a:stretch>
        </p:blipFill>
        <p:spPr>
          <a:xfrm>
            <a:off x="4094722" y="702156"/>
            <a:ext cx="7516086" cy="615584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1"/>
          <a:stretch>
            <a:fillRect/>
          </a:stretch>
        </p:blipFill>
        <p:spPr>
          <a:xfrm>
            <a:off x="1" y="1782062"/>
            <a:ext cx="10287000" cy="2976973"/>
          </a:xfrm>
          <a:prstGeom prst="rect">
            <a:avLst/>
          </a:prstGeom>
        </p:spPr>
      </p:pic>
      <p:pic>
        <p:nvPicPr>
          <p:cNvPr id="5" name="Picture 4"/>
          <p:cNvPicPr>
            <a:picLocks noChangeAspect="1"/>
          </p:cNvPicPr>
          <p:nvPr/>
        </p:nvPicPr>
        <p:blipFill>
          <a:blip r:embed="rId2"/>
          <a:stretch>
            <a:fillRect/>
          </a:stretch>
        </p:blipFill>
        <p:spPr>
          <a:xfrm>
            <a:off x="0" y="4437228"/>
            <a:ext cx="10644733" cy="252467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1"/>
          <a:stretch>
            <a:fillRect/>
          </a:stretch>
        </p:blipFill>
        <p:spPr>
          <a:xfrm>
            <a:off x="581192" y="702156"/>
            <a:ext cx="11029615" cy="615584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Depth-First Search with Iterative Deepening</a:t>
            </a:r>
            <a:endParaRPr lang="en-US" dirty="0"/>
          </a:p>
        </p:txBody>
      </p:sp>
      <p:sp>
        <p:nvSpPr>
          <p:cNvPr id="3" name="Content Placeholder 2"/>
          <p:cNvSpPr>
            <a:spLocks noGrp="1"/>
          </p:cNvSpPr>
          <p:nvPr>
            <p:ph idx="1"/>
          </p:nvPr>
        </p:nvSpPr>
        <p:spPr>
          <a:xfrm>
            <a:off x="581192" y="2735722"/>
            <a:ext cx="11029615" cy="3634486"/>
          </a:xfrm>
        </p:spPr>
        <p:txBody>
          <a:bodyPr>
            <a:noAutofit/>
          </a:bodyPr>
          <a:lstStyle/>
          <a:p>
            <a:pPr marL="342900" indent="-342900" algn="just">
              <a:lnSpc>
                <a:spcPct val="80000"/>
              </a:lnSpc>
              <a:buClr>
                <a:schemeClr val="hlink"/>
              </a:buClr>
              <a:buSzPct val="70000"/>
              <a:buFont typeface="Wingdings" panose="05000000000000000000" pitchFamily="2" charset="2"/>
              <a:buChar char="n"/>
              <a:defRPr/>
            </a:pPr>
            <a:r>
              <a:rPr lang="en-US" sz="2400" dirty="0"/>
              <a:t>This form of search is an excellent compromise between depth-first and breadth-first searches. </a:t>
            </a:r>
            <a:endParaRPr lang="en-US" sz="2400" dirty="0"/>
          </a:p>
          <a:p>
            <a:pPr marL="342900" indent="-342900" algn="just">
              <a:lnSpc>
                <a:spcPct val="80000"/>
              </a:lnSpc>
              <a:buClr>
                <a:schemeClr val="hlink"/>
              </a:buClr>
              <a:buSzPct val="70000"/>
              <a:buFont typeface="Wingdings" panose="05000000000000000000" pitchFamily="2" charset="2"/>
              <a:buChar char="n"/>
              <a:defRPr/>
            </a:pPr>
            <a:r>
              <a:rPr lang="en-US" sz="2400" dirty="0"/>
              <a:t>The search sets a depth limit and then does a depth-first search down to this limit - if a solution is found it exits with success. </a:t>
            </a:r>
            <a:endParaRPr lang="en-US" sz="2400" dirty="0"/>
          </a:p>
          <a:p>
            <a:pPr marL="342900" indent="-342900" algn="just">
              <a:lnSpc>
                <a:spcPct val="80000"/>
              </a:lnSpc>
              <a:buClr>
                <a:schemeClr val="hlink"/>
              </a:buClr>
              <a:buSzPct val="70000"/>
              <a:buFont typeface="Wingdings" panose="05000000000000000000" pitchFamily="2" charset="2"/>
              <a:buChar char="n"/>
              <a:defRPr/>
            </a:pPr>
            <a:r>
              <a:rPr lang="en-US" sz="2400" dirty="0"/>
              <a:t>If a solution is not found then the limit is increased and the search run again but down to this new depth.</a:t>
            </a:r>
            <a:endParaRPr lang="en-US" sz="2400" dirty="0"/>
          </a:p>
          <a:p>
            <a:pPr marL="342900" indent="-342900" algn="just">
              <a:lnSpc>
                <a:spcPct val="80000"/>
              </a:lnSpc>
              <a:buClr>
                <a:schemeClr val="hlink"/>
              </a:buClr>
              <a:buSzPct val="70000"/>
              <a:buFont typeface="Wingdings" panose="05000000000000000000" pitchFamily="2" charset="2"/>
              <a:buChar char="n"/>
              <a:defRPr/>
            </a:pPr>
            <a:r>
              <a:rPr lang="en-US" sz="2400" dirty="0"/>
              <a:t>Obviously, a large number of nodes are revisited a number of times, but the overall loss due to this becomes insignificant for a search through a large tree. </a:t>
            </a:r>
            <a:endParaRPr lang="en-US" sz="2400" dirty="0"/>
          </a:p>
          <a:p>
            <a:pPr marL="342900" indent="-342900" algn="just">
              <a:lnSpc>
                <a:spcPct val="80000"/>
              </a:lnSpc>
              <a:buClr>
                <a:schemeClr val="hlink"/>
              </a:buClr>
              <a:buSzPct val="70000"/>
              <a:buFont typeface="Wingdings" panose="05000000000000000000" pitchFamily="2" charset="2"/>
              <a:buChar char="n"/>
              <a:defRPr/>
            </a:pPr>
            <a:r>
              <a:rPr lang="en-US" sz="2400" dirty="0"/>
              <a:t>The number of nodes grows exponentially as you go down the tree so almost all the time is spent at the deepest levels which are only visited once unless the search repeats to a deeper level, at which the time spent in these levels will become insignificant.</a:t>
            </a:r>
            <a:endParaRPr lang="en-US" sz="2400" dirty="0"/>
          </a:p>
          <a:p>
            <a:pPr marL="342900" indent="-342900" algn="just">
              <a:lnSpc>
                <a:spcPct val="80000"/>
              </a:lnSpc>
              <a:buClr>
                <a:schemeClr val="hlink"/>
              </a:buClr>
              <a:buSzPct val="70000"/>
              <a:buFont typeface="Wingdings" panose="05000000000000000000" pitchFamily="2" charset="2"/>
              <a:buChar char="n"/>
              <a:defRPr/>
            </a:pPr>
            <a:r>
              <a:rPr lang="en-US" sz="2400" dirty="0"/>
              <a:t>The memory consumption is the same as that for a depth-first search, but the search is always guaranteed to find a solution, as in breadth-first search.</a:t>
            </a:r>
            <a:endParaRPr lang="en-US" sz="2400" dirty="0"/>
          </a:p>
          <a:p>
            <a:pPr algn="just"/>
            <a:endParaRPr 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FF9900"/>
                </a:solidFill>
              </a:rPr>
              <a:t>Direction of Search</a:t>
            </a:r>
            <a:endParaRPr lang="en-US" dirty="0"/>
          </a:p>
        </p:txBody>
      </p:sp>
      <p:sp>
        <p:nvSpPr>
          <p:cNvPr id="3" name="Content Placeholder 2"/>
          <p:cNvSpPr>
            <a:spLocks noGrp="1"/>
          </p:cNvSpPr>
          <p:nvPr>
            <p:ph idx="1"/>
          </p:nvPr>
        </p:nvSpPr>
        <p:spPr/>
        <p:txBody>
          <a:bodyPr/>
          <a:lstStyle/>
          <a:p>
            <a:pPr>
              <a:lnSpc>
                <a:spcPct val="80000"/>
              </a:lnSpc>
            </a:pPr>
            <a:r>
              <a:rPr lang="en-US" altLang="en-US" sz="1800" dirty="0"/>
              <a:t>Sometimes, the direction of the search will make a difference to the size of the search. It may be that there are less nodes to consider if you search back from the goal node up to the start node.</a:t>
            </a:r>
            <a:endParaRPr lang="en-US" altLang="en-US" sz="2800" dirty="0"/>
          </a:p>
          <a:p>
            <a:pPr>
              <a:lnSpc>
                <a:spcPct val="80000"/>
              </a:lnSpc>
            </a:pPr>
            <a:r>
              <a:rPr lang="en-US" altLang="en-US" sz="1800" dirty="0"/>
              <a:t>A search algorithm attempting to find out if I am a descendant of Fred can take two different routes.</a:t>
            </a:r>
            <a:endParaRPr lang="en-US" altLang="en-US" sz="1800" dirty="0"/>
          </a:p>
          <a:p>
            <a:pPr>
              <a:lnSpc>
                <a:spcPct val="80000"/>
              </a:lnSpc>
            </a:pPr>
            <a:r>
              <a:rPr lang="en-US" altLang="en-US" sz="1800" dirty="0"/>
              <a:t>It can start at Fred and work it way down, or it can start at me and work its way up. All I am interested is in finding a route between Fred and myself.</a:t>
            </a:r>
            <a:endParaRPr lang="en-US" altLang="en-US" sz="1800" dirty="0"/>
          </a:p>
          <a:p>
            <a:pPr>
              <a:lnSpc>
                <a:spcPct val="80000"/>
              </a:lnSpc>
            </a:pPr>
            <a:r>
              <a:rPr lang="en-US" altLang="en-US" sz="1800" dirty="0"/>
              <a:t>So let's look at a top to bottom search, starting with Fred and attempting to find me.</a:t>
            </a:r>
            <a:endParaRPr lang="en-US" altLang="en-US" sz="1800" dirty="0"/>
          </a:p>
          <a:p>
            <a:endParaRPr lang="en-US" dirty="0"/>
          </a:p>
        </p:txBody>
      </p:sp>
      <p:pic>
        <p:nvPicPr>
          <p:cNvPr id="4" name="Picture 18" descr="srch_dir"/>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r="42969" b="64453"/>
          <a:stretch>
            <a:fillRect/>
          </a:stretch>
        </p:blipFill>
        <p:spPr bwMode="auto">
          <a:xfrm>
            <a:off x="8049492" y="383744"/>
            <a:ext cx="3389313" cy="25415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marL="342900" indent="-342900">
              <a:buClr>
                <a:schemeClr val="hlink"/>
              </a:buClr>
              <a:buSzPct val="70000"/>
              <a:buFont typeface="Wingdings" panose="05000000000000000000" pitchFamily="2" charset="2"/>
              <a:buChar char="n"/>
              <a:defRPr/>
            </a:pPr>
            <a:r>
              <a:rPr lang="en-US" sz="1800" dirty="0"/>
              <a:t>Going down the tree we see that there are three nodes to check at level one. </a:t>
            </a:r>
            <a:endParaRPr lang="en-US" sz="1800" dirty="0"/>
          </a:p>
          <a:p>
            <a:pPr marL="342900" indent="-342900">
              <a:buClr>
                <a:schemeClr val="hlink"/>
              </a:buClr>
              <a:buSzPct val="70000"/>
              <a:buFont typeface="Wingdings" panose="05000000000000000000" pitchFamily="2" charset="2"/>
              <a:buChar char="n"/>
              <a:defRPr/>
            </a:pPr>
            <a:r>
              <a:rPr lang="en-US" sz="1800" dirty="0"/>
              <a:t>From these three, there are a further nine nodes to check, so we may have to check up to 12 nodes, excluding Fred.</a:t>
            </a:r>
            <a:endParaRPr lang="en-US" sz="1800" dirty="0"/>
          </a:p>
          <a:p>
            <a:pPr marL="342900" indent="-342900">
              <a:buClr>
                <a:schemeClr val="hlink"/>
              </a:buClr>
              <a:buSzPct val="70000"/>
              <a:buFont typeface="Wingdings" panose="05000000000000000000" pitchFamily="2" charset="2"/>
              <a:buChar char="n"/>
              <a:defRPr/>
            </a:pPr>
            <a:r>
              <a:rPr lang="en-US" sz="1800" dirty="0"/>
              <a:t>If we go up the tree starting at Me, we see that one level up there are two nodes to examine, my parents. </a:t>
            </a:r>
            <a:endParaRPr lang="en-US" sz="1800" dirty="0"/>
          </a:p>
          <a:p>
            <a:pPr marL="342900" indent="-342900">
              <a:buClr>
                <a:schemeClr val="hlink"/>
              </a:buClr>
              <a:buSzPct val="70000"/>
              <a:buFont typeface="Wingdings" panose="05000000000000000000" pitchFamily="2" charset="2"/>
              <a:buChar char="n"/>
              <a:defRPr/>
            </a:pPr>
            <a:r>
              <a:rPr lang="en-US" sz="1800" dirty="0"/>
              <a:t>Going on from my parents, there are four more nodes - my grandparents of whom Fred is one. </a:t>
            </a:r>
            <a:endParaRPr lang="en-US" sz="1800" dirty="0"/>
          </a:p>
          <a:p>
            <a:pPr marL="342900" indent="-342900">
              <a:buClr>
                <a:schemeClr val="hlink"/>
              </a:buClr>
              <a:buSzPct val="70000"/>
              <a:buFont typeface="Wingdings" panose="05000000000000000000" pitchFamily="2" charset="2"/>
              <a:buChar char="n"/>
              <a:defRPr/>
            </a:pPr>
            <a:r>
              <a:rPr lang="en-US" sz="1800" dirty="0"/>
              <a:t>Going up the tree I only have to consider 6 nodes as opposed to 12.</a:t>
            </a:r>
            <a:endParaRPr lang="en-US" sz="1800" dirty="0"/>
          </a:p>
          <a:p>
            <a:pPr marL="342900" indent="-342900">
              <a:buClr>
                <a:schemeClr val="hlink"/>
              </a:buClr>
              <a:buSzPct val="70000"/>
              <a:buFont typeface="Wingdings" panose="05000000000000000000" pitchFamily="2" charset="2"/>
              <a:buChar char="n"/>
              <a:defRPr/>
            </a:pPr>
            <a:r>
              <a:rPr lang="en-US" sz="1800" dirty="0"/>
              <a:t>If John wants to find out if he is a descendant of Ethel, who is not two but 5 generations away the difference becomes even more noticeable. </a:t>
            </a:r>
            <a:endParaRPr lang="en-US" sz="1800" dirty="0"/>
          </a:p>
          <a:p>
            <a:pPr marL="342900" indent="-342900">
              <a:buClr>
                <a:schemeClr val="hlink"/>
              </a:buClr>
              <a:buSzPct val="70000"/>
              <a:buFont typeface="Wingdings" panose="05000000000000000000" pitchFamily="2" charset="2"/>
              <a:buChar char="n"/>
              <a:defRPr/>
            </a:pPr>
            <a:r>
              <a:rPr lang="en-US" sz="1800" dirty="0"/>
              <a:t>The top-down approach would have to consider up to 363 nodes whereas the bottom-up approach would only have to consider 62 at the most - a significant difference.</a:t>
            </a:r>
            <a:endParaRPr lang="en-US" sz="1800" dirty="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80000"/>
              </a:lnSpc>
              <a:buFont typeface="Wingdings" panose="05000000000000000000" pitchFamily="2" charset="2"/>
              <a:buNone/>
            </a:pPr>
            <a:endParaRPr lang="en-US" altLang="en-US" sz="500" b="1" dirty="0"/>
          </a:p>
          <a:p>
            <a:pPr>
              <a:lnSpc>
                <a:spcPct val="80000"/>
              </a:lnSpc>
              <a:buFont typeface="Wingdings" panose="05000000000000000000" pitchFamily="2" charset="2"/>
              <a:buNone/>
            </a:pPr>
            <a:r>
              <a:rPr lang="en-US" altLang="en-US" sz="1600" b="1" dirty="0"/>
              <a:t>      </a:t>
            </a:r>
            <a:endParaRPr lang="en-US" altLang="en-US" sz="1800" b="1" dirty="0"/>
          </a:p>
          <a:p>
            <a:pPr>
              <a:lnSpc>
                <a:spcPct val="80000"/>
              </a:lnSpc>
            </a:pPr>
            <a:r>
              <a:rPr lang="en-US" altLang="en-US" sz="1800" b="1" dirty="0"/>
              <a:t>Why is this?</a:t>
            </a:r>
            <a:endParaRPr lang="en-US" altLang="en-US" sz="1800" b="1" dirty="0"/>
          </a:p>
          <a:p>
            <a:pPr>
              <a:lnSpc>
                <a:spcPct val="80000"/>
              </a:lnSpc>
            </a:pPr>
            <a:r>
              <a:rPr lang="en-US" altLang="en-US" sz="1800" b="1" dirty="0"/>
              <a:t>Well it's all in the branching factor,</a:t>
            </a:r>
            <a:endParaRPr lang="en-US" altLang="en-US" sz="1800" b="1" dirty="0"/>
          </a:p>
          <a:p>
            <a:pPr lvl="1">
              <a:lnSpc>
                <a:spcPct val="80000"/>
              </a:lnSpc>
            </a:pPr>
            <a:r>
              <a:rPr lang="en-US" altLang="en-US" sz="1600" b="1" dirty="0"/>
              <a:t>for the top-down approach the branching factor is 3 - each couple has three children -so at level n there are 3^n nodes to consider. </a:t>
            </a:r>
            <a:endParaRPr lang="en-US" altLang="en-US" sz="1600" b="1" dirty="0"/>
          </a:p>
          <a:p>
            <a:pPr lvl="1">
              <a:lnSpc>
                <a:spcPct val="80000"/>
              </a:lnSpc>
            </a:pPr>
            <a:r>
              <a:rPr lang="en-US" altLang="en-US" sz="1600" b="1" dirty="0"/>
              <a:t>The branching factor the other way is 2 as each person has only two parents, thus n levels up the tree from the start there are 2^n nodes to consider.</a:t>
            </a:r>
            <a:endParaRPr lang="en-US" altLang="en-US" sz="1600" b="1" dirty="0"/>
          </a:p>
          <a:p>
            <a:pPr>
              <a:lnSpc>
                <a:spcPct val="80000"/>
              </a:lnSpc>
            </a:pPr>
            <a:r>
              <a:rPr lang="en-US" altLang="en-US" sz="1800" b="1" dirty="0"/>
              <a:t>So if you have a tree with one average branching factor one way and a smaller average the other way, and if you are free to solve the problem in either direction, it is probably advisable to try solving it going in the direction that gives the least branching factor.</a:t>
            </a:r>
            <a:br>
              <a:rPr lang="en-US" altLang="en-US" sz="1800" b="1" dirty="0"/>
            </a:br>
            <a:endParaRPr lang="en-US" altLang="en-US" sz="1800" b="1" dirty="0"/>
          </a:p>
          <a:p>
            <a:endParaRPr lang="en-US" dirty="0"/>
          </a:p>
        </p:txBody>
      </p:sp>
      <p:pic>
        <p:nvPicPr>
          <p:cNvPr id="4" name="Picture 7" descr="srch_dir"/>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r="42969" b="64453"/>
          <a:stretch>
            <a:fillRect/>
          </a:stretch>
        </p:blipFill>
        <p:spPr bwMode="auto">
          <a:xfrm>
            <a:off x="8548256" y="845077"/>
            <a:ext cx="3389313" cy="25415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 8-PuZZLE:</a:t>
            </a:r>
            <a:endParaRPr lang="en-US" dirty="0"/>
          </a:p>
        </p:txBody>
      </p:sp>
      <p:pic>
        <p:nvPicPr>
          <p:cNvPr id="4" name="Content Placeholder 3"/>
          <p:cNvPicPr>
            <a:picLocks noGrp="1" noChangeAspect="1"/>
          </p:cNvPicPr>
          <p:nvPr>
            <p:ph idx="1"/>
          </p:nvPr>
        </p:nvPicPr>
        <p:blipFill>
          <a:blip r:embed="rId1"/>
          <a:stretch>
            <a:fillRect/>
          </a:stretch>
        </p:blipFill>
        <p:spPr>
          <a:xfrm>
            <a:off x="3582703" y="702156"/>
            <a:ext cx="7703605" cy="592071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TRAVELING SALESPERSON </a:t>
            </a:r>
            <a:endParaRPr lang="en-US" dirty="0"/>
          </a:p>
        </p:txBody>
      </p:sp>
      <p:sp>
        <p:nvSpPr>
          <p:cNvPr id="6" name="Content Placeholder 5"/>
          <p:cNvSpPr>
            <a:spLocks noGrp="1"/>
          </p:cNvSpPr>
          <p:nvPr>
            <p:ph sz="half" idx="1"/>
          </p:nvPr>
        </p:nvSpPr>
        <p:spPr>
          <a:xfrm>
            <a:off x="581193" y="2241066"/>
            <a:ext cx="5194767" cy="3633047"/>
          </a:xfrm>
        </p:spPr>
        <p:txBody>
          <a:bodyPr>
            <a:normAutofit/>
          </a:bodyPr>
          <a:lstStyle/>
          <a:p>
            <a:r>
              <a:rPr lang="en-US" sz="2000" dirty="0" smtClean="0"/>
              <a:t>From city A, and return to the same city.</a:t>
            </a:r>
            <a:endParaRPr lang="en-US" sz="2000" dirty="0" smtClean="0"/>
          </a:p>
          <a:p>
            <a:pPr lvl="1"/>
            <a:r>
              <a:rPr lang="en-US" sz="1800" dirty="0" smtClean="0"/>
              <a:t>Visit each city once</a:t>
            </a:r>
            <a:endParaRPr lang="en-US" sz="1800" dirty="0"/>
          </a:p>
        </p:txBody>
      </p:sp>
      <p:pic>
        <p:nvPicPr>
          <p:cNvPr id="7" name="Content Placeholder 3"/>
          <p:cNvPicPr>
            <a:picLocks noGrp="1" noChangeAspect="1"/>
          </p:cNvPicPr>
          <p:nvPr>
            <p:ph sz="half" idx="2"/>
          </p:nvPr>
        </p:nvPicPr>
        <p:blipFill>
          <a:blip r:embed="rId1"/>
          <a:stretch>
            <a:fillRect/>
          </a:stretch>
        </p:blipFill>
        <p:spPr>
          <a:xfrm>
            <a:off x="7345701" y="1717990"/>
            <a:ext cx="4502309" cy="46828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sym typeface="+mn-ea"/>
              </a:rPr>
              <a:t>THE TRAVELING SALESPERSON </a:t>
            </a:r>
            <a:endParaRPr lang="en-US"/>
          </a:p>
        </p:txBody>
      </p:sp>
      <p:sp>
        <p:nvSpPr>
          <p:cNvPr id="4" name="Content Placeholder 3"/>
          <p:cNvSpPr>
            <a:spLocks noGrp="1"/>
          </p:cNvSpPr>
          <p:nvPr>
            <p:ph sz="half" idx="2"/>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1768475" y="1374140"/>
            <a:ext cx="8000365" cy="49568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half" idx="1"/>
          </p:nvPr>
        </p:nvSpPr>
        <p:spPr/>
        <p:txBody>
          <a:bodyPr/>
          <a:lstStyle/>
          <a:p>
            <a:endParaRPr lang="en-US"/>
          </a:p>
        </p:txBody>
      </p:sp>
      <p:pic>
        <p:nvPicPr>
          <p:cNvPr id="5" name="Content Placeholder 4"/>
          <p:cNvPicPr>
            <a:picLocks noGrp="1" noChangeAspect="1"/>
          </p:cNvPicPr>
          <p:nvPr>
            <p:ph sz="half" idx="2"/>
          </p:nvPr>
        </p:nvPicPr>
        <p:blipFill>
          <a:blip r:embed="rId1"/>
          <a:stretch>
            <a:fillRect/>
          </a:stretch>
        </p:blipFill>
        <p:spPr>
          <a:xfrm>
            <a:off x="2669458" y="870155"/>
            <a:ext cx="9306232" cy="579611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pic>
        <p:nvPicPr>
          <p:cNvPr id="5" name="Content Placeholder 4"/>
          <p:cNvPicPr>
            <a:picLocks noGrp="1" noChangeAspect="1"/>
          </p:cNvPicPr>
          <p:nvPr>
            <p:ph sz="half" idx="2"/>
          </p:nvPr>
        </p:nvPicPr>
        <p:blipFill>
          <a:blip r:embed="rId1"/>
          <a:stretch>
            <a:fillRect/>
          </a:stretch>
        </p:blipFill>
        <p:spPr>
          <a:xfrm>
            <a:off x="2359742" y="1224116"/>
            <a:ext cx="9251233" cy="52504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for State Space Search</a:t>
            </a:r>
            <a:endParaRPr lang="en-US" dirty="0"/>
          </a:p>
        </p:txBody>
      </p:sp>
      <p:sp>
        <p:nvSpPr>
          <p:cNvPr id="3" name="Content Placeholder 2"/>
          <p:cNvSpPr>
            <a:spLocks noGrp="1"/>
          </p:cNvSpPr>
          <p:nvPr>
            <p:ph sz="half" idx="1"/>
          </p:nvPr>
        </p:nvSpPr>
        <p:spPr/>
        <p:txBody>
          <a:bodyPr>
            <a:normAutofit fontScale="85000"/>
          </a:bodyPr>
          <a:lstStyle/>
          <a:p>
            <a:r>
              <a:rPr lang="en-US" sz="2400" dirty="0" smtClean="0"/>
              <a:t>Data-Driven</a:t>
            </a:r>
            <a:endParaRPr lang="en-US" sz="2400" dirty="0" smtClean="0"/>
          </a:p>
          <a:p>
            <a:pPr lvl="1" algn="just"/>
            <a:r>
              <a:rPr lang="en-US" sz="2000" i="1" dirty="0" smtClean="0"/>
              <a:t>Forward chaining</a:t>
            </a:r>
            <a:endParaRPr lang="en-US" sz="2000" i="1" dirty="0" smtClean="0"/>
          </a:p>
          <a:p>
            <a:pPr lvl="1" algn="just"/>
            <a:r>
              <a:rPr lang="en-US" sz="2000" dirty="0" smtClean="0"/>
              <a:t>Begins with the </a:t>
            </a:r>
            <a:r>
              <a:rPr lang="en-US" sz="2000" dirty="0"/>
              <a:t>given facts of the problem and a set of legal moves or rules for changing state.</a:t>
            </a:r>
            <a:endParaRPr lang="en-US" sz="2000" dirty="0"/>
          </a:p>
          <a:p>
            <a:pPr lvl="1" algn="just"/>
            <a:r>
              <a:rPr lang="en-US" sz="2000" dirty="0"/>
              <a:t>Search proceeds by applying rules to facts to produce new facts, which are in turn used </a:t>
            </a:r>
            <a:r>
              <a:rPr lang="en-US" sz="2000" dirty="0" smtClean="0"/>
              <a:t>by the </a:t>
            </a:r>
            <a:r>
              <a:rPr lang="en-US" sz="2000" dirty="0"/>
              <a:t>rules to generate more new facts. </a:t>
            </a:r>
            <a:endParaRPr lang="en-US" sz="2000" dirty="0" smtClean="0"/>
          </a:p>
          <a:p>
            <a:pPr lvl="1" algn="just"/>
            <a:r>
              <a:rPr lang="en-US" sz="2000" dirty="0" smtClean="0"/>
              <a:t>This </a:t>
            </a:r>
            <a:r>
              <a:rPr lang="en-US" sz="2000" dirty="0"/>
              <a:t>process continues until (we </a:t>
            </a:r>
            <a:r>
              <a:rPr lang="en-US" sz="2000" dirty="0" err="1"/>
              <a:t>hopel</a:t>
            </a:r>
            <a:r>
              <a:rPr lang="en-US" sz="2000" dirty="0"/>
              <a:t>) it </a:t>
            </a:r>
            <a:r>
              <a:rPr lang="en-US" sz="2000" dirty="0" smtClean="0"/>
              <a:t>generates path </a:t>
            </a:r>
            <a:r>
              <a:rPr lang="en-US" sz="2000" dirty="0"/>
              <a:t>that satisfies the goal condition.</a:t>
            </a:r>
            <a:endParaRPr lang="en-US" sz="2000" i="1" dirty="0"/>
          </a:p>
        </p:txBody>
      </p:sp>
      <p:sp>
        <p:nvSpPr>
          <p:cNvPr id="4" name="Content Placeholder 3"/>
          <p:cNvSpPr>
            <a:spLocks noGrp="1"/>
          </p:cNvSpPr>
          <p:nvPr>
            <p:ph sz="half" idx="2"/>
          </p:nvPr>
        </p:nvSpPr>
        <p:spPr/>
        <p:txBody>
          <a:bodyPr>
            <a:normAutofit fontScale="85000" lnSpcReduction="10000"/>
          </a:bodyPr>
          <a:lstStyle/>
          <a:p>
            <a:r>
              <a:rPr lang="en-US" sz="2400" dirty="0"/>
              <a:t>Goal-Driven </a:t>
            </a:r>
            <a:r>
              <a:rPr lang="en-US" sz="2400" dirty="0" smtClean="0"/>
              <a:t>Search</a:t>
            </a:r>
            <a:endParaRPr lang="en-US" sz="2400" dirty="0" smtClean="0"/>
          </a:p>
          <a:p>
            <a:pPr lvl="1"/>
            <a:r>
              <a:rPr lang="en-US" sz="2100" i="1" dirty="0" smtClean="0"/>
              <a:t>goal-driven reasoning</a:t>
            </a:r>
            <a:r>
              <a:rPr lang="en-US" sz="2100" dirty="0"/>
              <a:t>, or </a:t>
            </a:r>
            <a:r>
              <a:rPr lang="en-US" sz="2100" i="1" dirty="0"/>
              <a:t>backward chaining</a:t>
            </a:r>
            <a:endParaRPr lang="en-US" sz="2100" i="1" dirty="0"/>
          </a:p>
          <a:p>
            <a:pPr lvl="1"/>
            <a:r>
              <a:rPr lang="en-US" sz="2100" dirty="0" smtClean="0"/>
              <a:t>Take </a:t>
            </a:r>
            <a:r>
              <a:rPr lang="en-US" sz="2100" dirty="0"/>
              <a:t>the goal that we want to solve. See what </a:t>
            </a:r>
            <a:r>
              <a:rPr lang="en-US" sz="2100" dirty="0" smtClean="0"/>
              <a:t>rules are</a:t>
            </a:r>
            <a:r>
              <a:rPr lang="en-US" sz="2400" dirty="0" smtClean="0"/>
              <a:t> legal </a:t>
            </a:r>
            <a:r>
              <a:rPr lang="en-US" sz="2400" dirty="0"/>
              <a:t>moves could be used to generate this goal and determine what conditions must </a:t>
            </a:r>
            <a:r>
              <a:rPr lang="en-US" sz="2400" dirty="0" smtClean="0"/>
              <a:t>be true </a:t>
            </a:r>
            <a:r>
              <a:rPr lang="en-US" sz="2400" dirty="0"/>
              <a:t>to use them. </a:t>
            </a:r>
            <a:endParaRPr lang="en-US" sz="2400" dirty="0" smtClean="0"/>
          </a:p>
          <a:p>
            <a:pPr lvl="1"/>
            <a:r>
              <a:rPr lang="en-US" sz="2400" dirty="0" smtClean="0"/>
              <a:t>These </a:t>
            </a:r>
            <a:r>
              <a:rPr lang="en-US" sz="2400" dirty="0"/>
              <a:t>conditions become the new goals, or </a:t>
            </a:r>
            <a:r>
              <a:rPr lang="en-US" sz="2400" dirty="0" err="1"/>
              <a:t>subgoals</a:t>
            </a:r>
            <a:r>
              <a:rPr lang="en-US" sz="2400" dirty="0"/>
              <a:t>, for the search.</a:t>
            </a:r>
            <a:endParaRPr lang="en-US" sz="2400" dirty="0"/>
          </a:p>
          <a:p>
            <a:pPr lvl="1"/>
            <a:r>
              <a:rPr lang="en-US" sz="2100" dirty="0" smtClean="0"/>
              <a:t>Search </a:t>
            </a:r>
            <a:r>
              <a:rPr lang="en-US" sz="2100" dirty="0"/>
              <a:t>continues, working backward through successive </a:t>
            </a:r>
            <a:r>
              <a:rPr lang="en-US" sz="2100" dirty="0" err="1"/>
              <a:t>subgoals</a:t>
            </a:r>
            <a:r>
              <a:rPr lang="en-US" sz="2100" dirty="0"/>
              <a:t> until (we </a:t>
            </a:r>
            <a:r>
              <a:rPr lang="en-US" sz="2100" dirty="0" err="1"/>
              <a:t>hopel</a:t>
            </a:r>
            <a:r>
              <a:rPr lang="en-US" sz="2100" dirty="0"/>
              <a:t>) it </a:t>
            </a:r>
            <a:r>
              <a:rPr lang="en-US" sz="2100" dirty="0" smtClean="0"/>
              <a:t>works </a:t>
            </a:r>
            <a:r>
              <a:rPr lang="en-US" sz="2400" dirty="0" smtClean="0"/>
              <a:t>back </a:t>
            </a:r>
            <a:r>
              <a:rPr lang="en-US" sz="2400" dirty="0"/>
              <a:t>to the facts of the problem.</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51696" y="-212250"/>
            <a:ext cx="11029616" cy="1188720"/>
          </a:xfrm>
        </p:spPr>
        <p:txBody>
          <a:bodyPr/>
          <a:lstStyle/>
          <a:p>
            <a:r>
              <a:rPr lang="en-US" dirty="0"/>
              <a:t>Implementing Graph Search</a:t>
            </a:r>
            <a:endParaRPr lang="en-US" dirty="0"/>
          </a:p>
        </p:txBody>
      </p:sp>
      <p:pic>
        <p:nvPicPr>
          <p:cNvPr id="7" name="Content Placeholder 6"/>
          <p:cNvPicPr>
            <a:picLocks noGrp="1" noChangeAspect="1"/>
          </p:cNvPicPr>
          <p:nvPr>
            <p:ph idx="1"/>
          </p:nvPr>
        </p:nvPicPr>
        <p:blipFill>
          <a:blip r:embed="rId1"/>
          <a:stretch>
            <a:fillRect/>
          </a:stretch>
        </p:blipFill>
        <p:spPr>
          <a:xfrm>
            <a:off x="581192" y="976470"/>
            <a:ext cx="11029616" cy="5778291"/>
          </a:xfrm>
          <a:prstGeom prst="rect">
            <a:avLst/>
          </a:prstGeom>
        </p:spPr>
      </p:pic>
      <mc:AlternateContent xmlns:mc="http://schemas.openxmlformats.org/markup-compatibility/2006" xmlns:p14="http://schemas.microsoft.com/office/powerpoint/2010/main">
        <mc:Choice Requires="p14">
          <p:contentPart r:id="rId2" p14:bwMode="auto">
            <p14:nvContentPartPr>
              <p14:cNvPr id="2" name="Ink 1"/>
              <p14:cNvContentPartPr/>
              <p14:nvPr/>
            </p14:nvContentPartPr>
            <p14:xfrm>
              <a:off x="2533650" y="1752600"/>
              <a:ext cx="234950" cy="50800"/>
            </p14:xfrm>
          </p:contentPart>
        </mc:Choice>
        <mc:Fallback xmlns="">
          <p:pic>
            <p:nvPicPr>
              <p:cNvPr id="2" name="Ink 1"/>
            </p:nvPicPr>
            <p:blipFill>
              <a:blip r:embed="rId3"/>
            </p:blipFill>
            <p:spPr>
              <a:xfrm>
                <a:off x="2533650" y="1752600"/>
                <a:ext cx="234950" cy="5080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3" name="Ink 2"/>
              <p14:cNvContentPartPr/>
              <p14:nvPr/>
            </p14:nvContentPartPr>
            <p14:xfrm>
              <a:off x="2482850" y="1854200"/>
              <a:ext cx="12700" cy="360"/>
            </p14:xfrm>
          </p:contentPart>
        </mc:Choice>
        <mc:Fallback xmlns="">
          <p:pic>
            <p:nvPicPr>
              <p:cNvPr id="3" name="Ink 2"/>
            </p:nvPicPr>
            <p:blipFill>
              <a:blip r:embed="rId5"/>
            </p:blipFill>
            <p:spPr>
              <a:xfrm>
                <a:off x="2482850" y="1854200"/>
                <a:ext cx="12700" cy="36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4" name="Ink 3"/>
              <p14:cNvContentPartPr/>
              <p14:nvPr/>
            </p14:nvContentPartPr>
            <p14:xfrm>
              <a:off x="2559050" y="1784350"/>
              <a:ext cx="228600" cy="63500"/>
            </p14:xfrm>
          </p:contentPart>
        </mc:Choice>
        <mc:Fallback xmlns="">
          <p:pic>
            <p:nvPicPr>
              <p:cNvPr id="4" name="Ink 3"/>
            </p:nvPicPr>
            <p:blipFill>
              <a:blip r:embed="rId7"/>
            </p:blipFill>
            <p:spPr>
              <a:xfrm>
                <a:off x="2559050" y="1784350"/>
                <a:ext cx="228600" cy="6350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6" name="Ink 5"/>
              <p14:cNvContentPartPr/>
              <p14:nvPr/>
            </p14:nvContentPartPr>
            <p14:xfrm>
              <a:off x="2609850" y="1670050"/>
              <a:ext cx="88900" cy="279400"/>
            </p14:xfrm>
          </p:contentPart>
        </mc:Choice>
        <mc:Fallback xmlns="">
          <p:pic>
            <p:nvPicPr>
              <p:cNvPr id="6" name="Ink 5"/>
            </p:nvPicPr>
            <p:blipFill>
              <a:blip r:embed="rId9"/>
            </p:blipFill>
            <p:spPr>
              <a:xfrm>
                <a:off x="2609850" y="1670050"/>
                <a:ext cx="88900" cy="279400"/>
              </a:xfrm>
              <a:prstGeom prst="rect"/>
            </p:spPr>
          </p:pic>
        </mc:Fallback>
      </mc:AlternateContent>
    </p:spTree>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5249</Words>
  <Application>WPS Presentation</Application>
  <PresentationFormat>Widescreen</PresentationFormat>
  <Paragraphs>101</Paragraphs>
  <Slides>26</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Arial</vt:lpstr>
      <vt:lpstr>SimSun</vt:lpstr>
      <vt:lpstr>Wingdings</vt:lpstr>
      <vt:lpstr>Wingdings 2</vt:lpstr>
      <vt:lpstr>Franklin Gothic Book</vt:lpstr>
      <vt:lpstr>Franklin Gothic Demi</vt:lpstr>
      <vt:lpstr>Microsoft YaHei</vt:lpstr>
      <vt:lpstr>Arial Unicode MS</vt:lpstr>
      <vt:lpstr>Calibri</vt:lpstr>
      <vt:lpstr>DividendVTI</vt:lpstr>
      <vt:lpstr>Artificial Intelligence - STATE SPACE SEARCH</vt:lpstr>
      <vt:lpstr>PowerPoint 演示文稿</vt:lpstr>
      <vt:lpstr>TH 8-PuZZLE:</vt:lpstr>
      <vt:lpstr>THE TRAVELING SALESPERSON </vt:lpstr>
      <vt:lpstr>PowerPoint 演示文稿</vt:lpstr>
      <vt:lpstr>Cont.</vt:lpstr>
      <vt:lpstr>Cont.</vt:lpstr>
      <vt:lpstr>Strategies for State Space Search</vt:lpstr>
      <vt:lpstr>Implementing Graph Search</vt:lpstr>
      <vt:lpstr>Cont.</vt:lpstr>
      <vt:lpstr>Example</vt:lpstr>
      <vt:lpstr>Trace</vt:lpstr>
      <vt:lpstr>Cont.</vt:lpstr>
      <vt:lpstr>Depth-First and Breadth-First Search</vt:lpstr>
      <vt:lpstr>BFS</vt:lpstr>
      <vt:lpstr>BFS RUN</vt:lpstr>
      <vt:lpstr>Cont.</vt:lpstr>
      <vt:lpstr>PowerPoint 演示文稿</vt:lpstr>
      <vt:lpstr>DFS</vt:lpstr>
      <vt:lpstr>Cont.</vt:lpstr>
      <vt:lpstr>PowerPoint 演示文稿</vt:lpstr>
      <vt:lpstr>PowerPoint 演示文稿</vt:lpstr>
      <vt:lpstr>Depth-First Search with Iterative Deepening</vt:lpstr>
      <vt:lpstr>Direction of Search</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92321</cp:lastModifiedBy>
  <cp:revision>3</cp:revision>
  <dcterms:created xsi:type="dcterms:W3CDTF">2023-02-08T04:58:00Z</dcterms:created>
  <dcterms:modified xsi:type="dcterms:W3CDTF">2024-02-01T11:33:12Z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8C0E9B3E5E514BE8979B30FC9721703C_12</vt:lpwstr>
  </property>
  <property fmtid="{D5CDD505-2E9C-101B-9397-08002B2CF9AE}" pid="3" name="KSOProductBuildVer">
    <vt:lpwstr>1033-12.2.0.13431</vt:lpwstr>
  </property>
</Properties>
</file>