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5" r:id="rId2"/>
    <p:sldId id="277" r:id="rId3"/>
    <p:sldId id="259" r:id="rId4"/>
    <p:sldId id="263" r:id="rId5"/>
    <p:sldId id="266" r:id="rId6"/>
    <p:sldId id="264" r:id="rId7"/>
    <p:sldId id="279" r:id="rId8"/>
    <p:sldId id="278" r:id="rId9"/>
    <p:sldId id="269" r:id="rId10"/>
    <p:sldId id="281" r:id="rId11"/>
    <p:sldId id="270" r:id="rId12"/>
    <p:sldId id="273" r:id="rId13"/>
    <p:sldId id="283"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6941" autoAdjust="0"/>
  </p:normalViewPr>
  <p:slideViewPr>
    <p:cSldViewPr snapToGrid="0">
      <p:cViewPr varScale="1">
        <p:scale>
          <a:sx n="83" d="100"/>
          <a:sy n="83" d="100"/>
        </p:scale>
        <p:origin x="840" y="72"/>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2C32F52F-7B97-4932-B18A-685C5E4B3ECE}"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CB6D5-8ECE-4A5E-8CE8-44072D540BE7}" type="slidenum">
              <a:rPr lang="en-US" smtClean="0"/>
              <a:t>‹#›</a:t>
            </a:fld>
            <a:endParaRPr lang="en-US"/>
          </a:p>
        </p:txBody>
      </p:sp>
    </p:spTree>
    <p:extLst>
      <p:ext uri="{BB962C8B-B14F-4D97-AF65-F5344CB8AC3E}">
        <p14:creationId xmlns:p14="http://schemas.microsoft.com/office/powerpoint/2010/main" val="169504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FIGURE 4.26 Total time for each instruction calculated from the time for each component. This calculation assumes that the multiplexors, control unit, PC accesses, and sign extension unit have no delay</a:t>
            </a:r>
          </a:p>
        </p:txBody>
      </p:sp>
      <p:sp>
        <p:nvSpPr>
          <p:cNvPr id="4" name="Slide Number Placeholder 3"/>
          <p:cNvSpPr>
            <a:spLocks noGrp="1"/>
          </p:cNvSpPr>
          <p:nvPr>
            <p:ph type="sldNum" sz="quarter" idx="10"/>
          </p:nvPr>
        </p:nvSpPr>
        <p:spPr/>
        <p:txBody>
          <a:bodyPr/>
          <a:lstStyle/>
          <a:p>
            <a:fld id="{8AECB6D5-8ECE-4A5E-8CE8-44072D540BE7}" type="slidenum">
              <a:rPr lang="en-US" smtClean="0"/>
              <a:t>1</a:t>
            </a:fld>
            <a:endParaRPr lang="en-US"/>
          </a:p>
        </p:txBody>
      </p:sp>
    </p:spTree>
    <p:extLst>
      <p:ext uri="{BB962C8B-B14F-4D97-AF65-F5344CB8AC3E}">
        <p14:creationId xmlns:p14="http://schemas.microsoft.com/office/powerpoint/2010/main" val="1998877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4.27 Single-cycle, </a:t>
            </a:r>
            <a:r>
              <a:rPr lang="en-US" dirty="0" err="1"/>
              <a:t>nonpipelined</a:t>
            </a:r>
            <a:r>
              <a:rPr lang="en-US" dirty="0"/>
              <a:t> execution in top versus pipelined execution in bottom. Both use the same hardware components, whose time is listed in Figure 4.26. In this case, we see a fourfold speed-up on average time between instructions, from 800 </a:t>
            </a:r>
            <a:r>
              <a:rPr lang="en-US" dirty="0" err="1"/>
              <a:t>ps</a:t>
            </a:r>
            <a:r>
              <a:rPr lang="en-US" dirty="0"/>
              <a:t> down to 200 ps. Compare this figure to Figure 4.25. For the laundry, we assumed all stages were equal. If the dryer were slowest, then the dryer stage would set the stage time. The pipeline stage times of a computer are also limited by the slowest resource, either the ALU operation or the memory access. We assume the write to the register file occurs in the first half of the clock cycle and the read from the register fi le occurs in the second half. We use this assumption throughout this chapter.</a:t>
            </a:r>
          </a:p>
        </p:txBody>
      </p:sp>
      <p:sp>
        <p:nvSpPr>
          <p:cNvPr id="4" name="Slide Number Placeholder 3"/>
          <p:cNvSpPr>
            <a:spLocks noGrp="1"/>
          </p:cNvSpPr>
          <p:nvPr>
            <p:ph type="sldNum" sz="quarter" idx="10"/>
          </p:nvPr>
        </p:nvSpPr>
        <p:spPr/>
        <p:txBody>
          <a:bodyPr/>
          <a:lstStyle/>
          <a:p>
            <a:fld id="{8AECB6D5-8ECE-4A5E-8CE8-44072D540BE7}" type="slidenum">
              <a:rPr lang="en-US" smtClean="0"/>
              <a:t>5</a:t>
            </a:fld>
            <a:endParaRPr lang="en-US"/>
          </a:p>
        </p:txBody>
      </p:sp>
    </p:spTree>
    <p:extLst>
      <p:ext uri="{BB962C8B-B14F-4D97-AF65-F5344CB8AC3E}">
        <p14:creationId xmlns:p14="http://schemas.microsoft.com/office/powerpoint/2010/main" val="2358616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4.33 The single-cycle </a:t>
            </a:r>
            <a:r>
              <a:rPr lang="en-US" dirty="0" err="1"/>
              <a:t>datapath</a:t>
            </a:r>
            <a:r>
              <a:rPr lang="en-US" dirty="0"/>
              <a:t> from Section 4.4 (similar to Figure 4.17). Each step of the instruction can be mapped onto the </a:t>
            </a:r>
            <a:r>
              <a:rPr lang="en-US" dirty="0" err="1"/>
              <a:t>datapath</a:t>
            </a:r>
            <a:r>
              <a:rPr lang="en-US" dirty="0"/>
              <a:t> from left to right. The only exceptions are the update of the PC and the write-back step, shown in color, which sends either the ALU result or the data from memory to the left to be written into the register fi le. (Normally we use color lines for control, but these are data lines.)</a:t>
            </a:r>
          </a:p>
        </p:txBody>
      </p:sp>
      <p:sp>
        <p:nvSpPr>
          <p:cNvPr id="4" name="Slide Number Placeholder 3"/>
          <p:cNvSpPr>
            <a:spLocks noGrp="1"/>
          </p:cNvSpPr>
          <p:nvPr>
            <p:ph type="sldNum" sz="quarter" idx="10"/>
          </p:nvPr>
        </p:nvSpPr>
        <p:spPr/>
        <p:txBody>
          <a:bodyPr/>
          <a:lstStyle/>
          <a:p>
            <a:fld id="{8AECB6D5-8ECE-4A5E-8CE8-44072D540BE7}" type="slidenum">
              <a:rPr lang="en-US" smtClean="0"/>
              <a:t>9</a:t>
            </a:fld>
            <a:endParaRPr lang="en-US"/>
          </a:p>
        </p:txBody>
      </p:sp>
    </p:spTree>
    <p:extLst>
      <p:ext uri="{BB962C8B-B14F-4D97-AF65-F5344CB8AC3E}">
        <p14:creationId xmlns:p14="http://schemas.microsoft.com/office/powerpoint/2010/main" val="4000559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4.34 Instructions being executed using the single-cycle </a:t>
            </a:r>
            <a:r>
              <a:rPr lang="en-US" dirty="0" err="1"/>
              <a:t>datapath</a:t>
            </a:r>
            <a:r>
              <a:rPr lang="en-US" dirty="0"/>
              <a:t> in Figure 4.33, assuming pipelined execution. Similar to Figures 4.28 through 4.30, this fi </a:t>
            </a:r>
            <a:r>
              <a:rPr lang="en-US" dirty="0" err="1"/>
              <a:t>gure</a:t>
            </a:r>
            <a:r>
              <a:rPr lang="en-US" dirty="0"/>
              <a:t> pretends that each instruction has its own </a:t>
            </a:r>
            <a:r>
              <a:rPr lang="en-US" dirty="0" err="1"/>
              <a:t>datapath</a:t>
            </a:r>
            <a:r>
              <a:rPr lang="en-US" dirty="0"/>
              <a:t>, and shades each portion according to use. Unlike those fi </a:t>
            </a:r>
            <a:r>
              <a:rPr lang="en-US" dirty="0" err="1"/>
              <a:t>gures</a:t>
            </a:r>
            <a:r>
              <a:rPr lang="en-US" dirty="0"/>
              <a:t>, each stage is labeled by the physical resource used in that stage, corresponding to the portions of the </a:t>
            </a:r>
            <a:r>
              <a:rPr lang="en-US" dirty="0" err="1"/>
              <a:t>datapath</a:t>
            </a:r>
            <a:r>
              <a:rPr lang="en-US" dirty="0"/>
              <a:t> in Figure 4.33. IM represents the instruction memory and the PC in the instruction fetch stage, </a:t>
            </a:r>
            <a:r>
              <a:rPr lang="en-US" dirty="0" err="1"/>
              <a:t>Reg</a:t>
            </a:r>
            <a:r>
              <a:rPr lang="en-US" dirty="0"/>
              <a:t> stands for the register fi le and sign extender in the instruction decode/register fi le read stage (ID), and so on. To maintain proper time order, this stylized </a:t>
            </a:r>
            <a:r>
              <a:rPr lang="en-US" dirty="0" err="1"/>
              <a:t>datapath</a:t>
            </a:r>
            <a:r>
              <a:rPr lang="en-US" dirty="0"/>
              <a:t> breaks the register fi le into two logical parts: registers read during register fetch (ID) and registers written during write back (WB). </a:t>
            </a:r>
            <a:r>
              <a:rPr lang="en-US" dirty="0" err="1"/>
              <a:t>Th</a:t>
            </a:r>
            <a:r>
              <a:rPr lang="en-US" dirty="0"/>
              <a:t> is dual use is represented by drawing the unshaded left half of the register fi le using dashed lines in the ID stage, when it is not being written, and the unshaded right half in dashed lines in the WB stage, when it is not being read. As before, we assume the register fi le is written in the fi </a:t>
            </a:r>
            <a:r>
              <a:rPr lang="en-US" dirty="0" err="1"/>
              <a:t>rst</a:t>
            </a:r>
            <a:r>
              <a:rPr lang="en-US" dirty="0"/>
              <a:t> half of the clock cycle and the register fi le is read during the second half.</a:t>
            </a:r>
          </a:p>
        </p:txBody>
      </p:sp>
      <p:sp>
        <p:nvSpPr>
          <p:cNvPr id="4" name="Slide Number Placeholder 3"/>
          <p:cNvSpPr>
            <a:spLocks noGrp="1"/>
          </p:cNvSpPr>
          <p:nvPr>
            <p:ph type="sldNum" sz="quarter" idx="10"/>
          </p:nvPr>
        </p:nvSpPr>
        <p:spPr/>
        <p:txBody>
          <a:bodyPr/>
          <a:lstStyle/>
          <a:p>
            <a:fld id="{8AECB6D5-8ECE-4A5E-8CE8-44072D540BE7}" type="slidenum">
              <a:rPr lang="en-US" smtClean="0"/>
              <a:t>11</a:t>
            </a:fld>
            <a:endParaRPr lang="en-US"/>
          </a:p>
        </p:txBody>
      </p:sp>
    </p:spTree>
    <p:extLst>
      <p:ext uri="{BB962C8B-B14F-4D97-AF65-F5344CB8AC3E}">
        <p14:creationId xmlns:p14="http://schemas.microsoft.com/office/powerpoint/2010/main" val="422366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4.44 Traditional multiple-clock-cycle pipeline diagram of five instructions in Figure 4.43.</a:t>
            </a:r>
          </a:p>
        </p:txBody>
      </p:sp>
      <p:sp>
        <p:nvSpPr>
          <p:cNvPr id="4" name="Slide Number Placeholder 3"/>
          <p:cNvSpPr>
            <a:spLocks noGrp="1"/>
          </p:cNvSpPr>
          <p:nvPr>
            <p:ph type="sldNum" sz="quarter" idx="10"/>
          </p:nvPr>
        </p:nvSpPr>
        <p:spPr/>
        <p:txBody>
          <a:bodyPr/>
          <a:lstStyle/>
          <a:p>
            <a:fld id="{8AECB6D5-8ECE-4A5E-8CE8-44072D540BE7}" type="slidenum">
              <a:rPr lang="en-US" smtClean="0"/>
              <a:t>12</a:t>
            </a:fld>
            <a:endParaRPr lang="en-US"/>
          </a:p>
        </p:txBody>
      </p:sp>
    </p:spTree>
    <p:extLst>
      <p:ext uri="{BB962C8B-B14F-4D97-AF65-F5344CB8AC3E}">
        <p14:creationId xmlns:p14="http://schemas.microsoft.com/office/powerpoint/2010/main" val="296910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4.51 The pipelined </a:t>
            </a:r>
            <a:r>
              <a:rPr lang="en-US" dirty="0" err="1"/>
              <a:t>datapath</a:t>
            </a:r>
            <a:r>
              <a:rPr lang="en-US" dirty="0"/>
              <a:t> of Figure 4.46, with the control signals connected to the control portions of the pipeline registers. </a:t>
            </a:r>
            <a:r>
              <a:rPr lang="en-US" dirty="0" err="1"/>
              <a:t>Th</a:t>
            </a:r>
            <a:r>
              <a:rPr lang="en-US" dirty="0"/>
              <a:t> e control values for the last three stages are created during the instruction decode stage and then placed in the ID/EX pipeline register. </a:t>
            </a:r>
            <a:r>
              <a:rPr lang="en-US" dirty="0" err="1"/>
              <a:t>Th</a:t>
            </a:r>
            <a:r>
              <a:rPr lang="en-US" dirty="0"/>
              <a:t> e control lines for each pipe stage are used, and remaining control lines are then passed to the next pipeline stage.</a:t>
            </a:r>
          </a:p>
        </p:txBody>
      </p:sp>
      <p:sp>
        <p:nvSpPr>
          <p:cNvPr id="4" name="Slide Number Placeholder 3"/>
          <p:cNvSpPr>
            <a:spLocks noGrp="1"/>
          </p:cNvSpPr>
          <p:nvPr>
            <p:ph type="sldNum" sz="quarter" idx="10"/>
          </p:nvPr>
        </p:nvSpPr>
        <p:spPr/>
        <p:txBody>
          <a:bodyPr/>
          <a:lstStyle/>
          <a:p>
            <a:fld id="{8AECB6D5-8ECE-4A5E-8CE8-44072D540BE7}" type="slidenum">
              <a:rPr lang="en-US" smtClean="0"/>
              <a:t>13</a:t>
            </a:fld>
            <a:endParaRPr lang="en-US"/>
          </a:p>
        </p:txBody>
      </p:sp>
    </p:spTree>
    <p:extLst>
      <p:ext uri="{BB962C8B-B14F-4D97-AF65-F5344CB8AC3E}">
        <p14:creationId xmlns:p14="http://schemas.microsoft.com/office/powerpoint/2010/main" val="302164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31368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19770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71014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21422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340557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72565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236533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263467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1806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803438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92933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16091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673E0-E058-411B-BEF8-1CA36D2DE1A5}"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023266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C673E0-E058-411B-BEF8-1CA36D2DE1A5}"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456356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673E0-E058-411B-BEF8-1CA36D2DE1A5}"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57003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131849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47334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C673E0-E058-411B-BEF8-1CA36D2DE1A5}" type="datetimeFigureOut">
              <a:rPr lang="en-US" smtClean="0"/>
              <a:t>12/14/2022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DF3EC1-F20E-49F4-81D8-A0D277DA8104}" type="slidenum">
              <a:rPr lang="en-US" smtClean="0"/>
              <a:t>‹#›</a:t>
            </a:fld>
            <a:endParaRPr lang="en-US"/>
          </a:p>
        </p:txBody>
      </p:sp>
    </p:spTree>
    <p:extLst>
      <p:ext uri="{BB962C8B-B14F-4D97-AF65-F5344CB8AC3E}">
        <p14:creationId xmlns:p14="http://schemas.microsoft.com/office/powerpoint/2010/main" val="4163335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35087" y="0"/>
            <a:ext cx="10018713" cy="831273"/>
          </a:xfrm>
        </p:spPr>
        <p:txBody>
          <a:bodyPr/>
          <a:lstStyle/>
          <a:p>
            <a:r>
              <a:rPr lang="en-US" dirty="0"/>
              <a:t>Execution Time per Instruction</a:t>
            </a:r>
          </a:p>
        </p:txBody>
      </p:sp>
      <p:pic>
        <p:nvPicPr>
          <p:cNvPr id="6" name="Picture 5"/>
          <p:cNvPicPr>
            <a:picLocks noChangeAspect="1"/>
          </p:cNvPicPr>
          <p:nvPr/>
        </p:nvPicPr>
        <p:blipFill>
          <a:blip r:embed="rId3"/>
          <a:stretch>
            <a:fillRect/>
          </a:stretch>
        </p:blipFill>
        <p:spPr>
          <a:xfrm>
            <a:off x="819916" y="1690688"/>
            <a:ext cx="10533884" cy="2560320"/>
          </a:xfrm>
          <a:prstGeom prst="rect">
            <a:avLst/>
          </a:prstGeom>
        </p:spPr>
      </p:pic>
      <p:sp>
        <p:nvSpPr>
          <p:cNvPr id="3" name="TextBox 2"/>
          <p:cNvSpPr txBox="1"/>
          <p:nvPr/>
        </p:nvSpPr>
        <p:spPr>
          <a:xfrm>
            <a:off x="819916" y="4453186"/>
            <a:ext cx="2973314" cy="1815882"/>
          </a:xfrm>
          <a:prstGeom prst="rect">
            <a:avLst/>
          </a:prstGeom>
          <a:noFill/>
        </p:spPr>
        <p:txBody>
          <a:bodyPr wrap="none" rtlCol="0">
            <a:spAutoFit/>
          </a:bodyPr>
          <a:lstStyle/>
          <a:p>
            <a:r>
              <a:rPr lang="en-US" sz="2800" dirty="0" err="1"/>
              <a:t>lw</a:t>
            </a:r>
            <a:r>
              <a:rPr lang="en-US" sz="2800" dirty="0"/>
              <a:t> $t1, offset($t2)</a:t>
            </a:r>
          </a:p>
          <a:p>
            <a:r>
              <a:rPr lang="en-US" sz="2800" dirty="0" err="1"/>
              <a:t>sw</a:t>
            </a:r>
            <a:r>
              <a:rPr lang="en-US" sz="2800" dirty="0"/>
              <a:t> $t1, offset($t2)</a:t>
            </a:r>
          </a:p>
          <a:p>
            <a:r>
              <a:rPr lang="en-US" sz="2800" dirty="0"/>
              <a:t>add $t1,$t2,$t3</a:t>
            </a:r>
          </a:p>
          <a:p>
            <a:r>
              <a:rPr lang="en-US" sz="2800" dirty="0" err="1"/>
              <a:t>beq</a:t>
            </a:r>
            <a:r>
              <a:rPr lang="en-US" sz="2800" dirty="0"/>
              <a:t> $t1, $t2, offset</a:t>
            </a:r>
          </a:p>
        </p:txBody>
      </p:sp>
      <p:sp>
        <p:nvSpPr>
          <p:cNvPr id="4" name="TextBox 3"/>
          <p:cNvSpPr txBox="1"/>
          <p:nvPr/>
        </p:nvSpPr>
        <p:spPr>
          <a:xfrm>
            <a:off x="8434316" y="5745848"/>
            <a:ext cx="3135923" cy="523220"/>
          </a:xfrm>
          <a:prstGeom prst="rect">
            <a:avLst/>
          </a:prstGeom>
          <a:noFill/>
        </p:spPr>
        <p:txBody>
          <a:bodyPr wrap="none" rtlCol="0">
            <a:spAutoFit/>
          </a:bodyPr>
          <a:lstStyle/>
          <a:p>
            <a:r>
              <a:rPr lang="en-US" sz="2800" dirty="0" err="1"/>
              <a:t>ps</a:t>
            </a:r>
            <a:r>
              <a:rPr lang="en-US" sz="2800" dirty="0"/>
              <a:t> = 10^-12 seconds</a:t>
            </a:r>
          </a:p>
        </p:txBody>
      </p:sp>
    </p:spTree>
    <p:extLst>
      <p:ext uri="{BB962C8B-B14F-4D97-AF65-F5344CB8AC3E}">
        <p14:creationId xmlns:p14="http://schemas.microsoft.com/office/powerpoint/2010/main" val="215877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40" y="18755"/>
            <a:ext cx="2556164" cy="1325563"/>
          </a:xfrm>
        </p:spPr>
        <p:txBody>
          <a:bodyPr/>
          <a:lstStyle/>
          <a:p>
            <a:r>
              <a:rPr lang="en-US" dirty="0"/>
              <a:t>Pipelined </a:t>
            </a:r>
            <a:br>
              <a:rPr lang="en-US" dirty="0"/>
            </a:br>
            <a:r>
              <a:rPr lang="en-US" dirty="0" err="1"/>
              <a:t>Datapath</a:t>
            </a:r>
            <a:endParaRPr lang="en-US" dirty="0"/>
          </a:p>
        </p:txBody>
      </p:sp>
      <p:pic>
        <p:nvPicPr>
          <p:cNvPr id="4" name="Content Placeholder 3"/>
          <p:cNvPicPr>
            <a:picLocks noChangeAspect="1"/>
          </p:cNvPicPr>
          <p:nvPr/>
        </p:nvPicPr>
        <p:blipFill>
          <a:blip r:embed="rId2"/>
          <a:stretch>
            <a:fillRect/>
          </a:stretch>
        </p:blipFill>
        <p:spPr>
          <a:xfrm>
            <a:off x="2606069" y="13855"/>
            <a:ext cx="9548116" cy="6830866"/>
          </a:xfrm>
          <a:prstGeom prst="rect">
            <a:avLst/>
          </a:prstGeom>
        </p:spPr>
      </p:pic>
      <p:sp>
        <p:nvSpPr>
          <p:cNvPr id="5" name="TextBox 4"/>
          <p:cNvSpPr txBox="1"/>
          <p:nvPr/>
        </p:nvSpPr>
        <p:spPr>
          <a:xfrm>
            <a:off x="49905" y="1538288"/>
            <a:ext cx="1844929" cy="1938992"/>
          </a:xfrm>
          <a:prstGeom prst="rect">
            <a:avLst/>
          </a:prstGeom>
          <a:noFill/>
        </p:spPr>
        <p:txBody>
          <a:bodyPr wrap="none" rtlCol="0">
            <a:spAutoFit/>
          </a:bodyPr>
          <a:lstStyle/>
          <a:p>
            <a:r>
              <a:rPr lang="en-US" sz="2000" b="1" dirty="0">
                <a:solidFill>
                  <a:srgbClr val="C00000"/>
                </a:solidFill>
              </a:rPr>
              <a:t>For this code:</a:t>
            </a:r>
          </a:p>
          <a:p>
            <a:r>
              <a:rPr lang="en-US" sz="2000" b="1" dirty="0" err="1">
                <a:solidFill>
                  <a:srgbClr val="C00000"/>
                </a:solidFill>
              </a:rPr>
              <a:t>lw</a:t>
            </a:r>
            <a:r>
              <a:rPr lang="en-US" sz="2000" b="1" dirty="0">
                <a:solidFill>
                  <a:srgbClr val="C00000"/>
                </a:solidFill>
              </a:rPr>
              <a:t> $10, 20($1)</a:t>
            </a:r>
          </a:p>
          <a:p>
            <a:r>
              <a:rPr lang="en-US" sz="2000" b="1" dirty="0">
                <a:solidFill>
                  <a:srgbClr val="C00000"/>
                </a:solidFill>
              </a:rPr>
              <a:t>sub $11, $2, $3</a:t>
            </a:r>
          </a:p>
          <a:p>
            <a:r>
              <a:rPr lang="en-US" sz="2000" b="1" dirty="0">
                <a:solidFill>
                  <a:srgbClr val="C00000"/>
                </a:solidFill>
              </a:rPr>
              <a:t>add $12, $3, $4</a:t>
            </a:r>
          </a:p>
          <a:p>
            <a:r>
              <a:rPr lang="en-US" sz="2000" b="1" dirty="0" err="1">
                <a:solidFill>
                  <a:srgbClr val="C00000"/>
                </a:solidFill>
              </a:rPr>
              <a:t>lw</a:t>
            </a:r>
            <a:r>
              <a:rPr lang="en-US" sz="2000" b="1" dirty="0">
                <a:solidFill>
                  <a:srgbClr val="C00000"/>
                </a:solidFill>
              </a:rPr>
              <a:t> $13, 24($1)</a:t>
            </a:r>
          </a:p>
          <a:p>
            <a:r>
              <a:rPr lang="en-US" sz="2000" b="1" dirty="0">
                <a:solidFill>
                  <a:srgbClr val="C00000"/>
                </a:solidFill>
              </a:rPr>
              <a:t>add $14, $5, $6</a:t>
            </a:r>
          </a:p>
        </p:txBody>
      </p:sp>
      <p:sp>
        <p:nvSpPr>
          <p:cNvPr id="3" name="TextBox 2"/>
          <p:cNvSpPr txBox="1"/>
          <p:nvPr/>
        </p:nvSpPr>
        <p:spPr>
          <a:xfrm>
            <a:off x="49905" y="3877590"/>
            <a:ext cx="4743768" cy="2862322"/>
          </a:xfrm>
          <a:prstGeom prst="rect">
            <a:avLst/>
          </a:prstGeom>
          <a:noFill/>
        </p:spPr>
        <p:txBody>
          <a:bodyPr wrap="square" rtlCol="0">
            <a:spAutoFit/>
          </a:bodyPr>
          <a:lstStyle/>
          <a:p>
            <a:r>
              <a:rPr lang="en-US" b="1" dirty="0">
                <a:solidFill>
                  <a:srgbClr val="C00000"/>
                </a:solidFill>
              </a:rPr>
              <a:t>What will happen in all IF Stage?</a:t>
            </a:r>
          </a:p>
          <a:p>
            <a:r>
              <a:rPr lang="en-US" b="1" dirty="0">
                <a:solidFill>
                  <a:srgbClr val="C00000"/>
                </a:solidFill>
              </a:rPr>
              <a:t>1- At CC1</a:t>
            </a:r>
          </a:p>
          <a:p>
            <a:r>
              <a:rPr lang="en-US" b="1" dirty="0">
                <a:solidFill>
                  <a:srgbClr val="C00000"/>
                </a:solidFill>
              </a:rPr>
              <a:t>2- At CC2</a:t>
            </a:r>
          </a:p>
          <a:p>
            <a:r>
              <a:rPr lang="en-US" b="1" dirty="0">
                <a:solidFill>
                  <a:srgbClr val="C00000"/>
                </a:solidFill>
              </a:rPr>
              <a:t>3- At CC3 and so on</a:t>
            </a:r>
          </a:p>
          <a:p>
            <a:r>
              <a:rPr lang="en-US" b="1" dirty="0">
                <a:solidFill>
                  <a:srgbClr val="C00000"/>
                </a:solidFill>
              </a:rPr>
              <a:t>What will happen in ID, EX, MEM, WB Stage at each CC?</a:t>
            </a:r>
          </a:p>
          <a:p>
            <a:r>
              <a:rPr lang="en-US" b="1" dirty="0">
                <a:solidFill>
                  <a:srgbClr val="C00000"/>
                </a:solidFill>
              </a:rPr>
              <a:t>What is the Content of each pipeline register?</a:t>
            </a:r>
          </a:p>
          <a:p>
            <a:r>
              <a:rPr lang="en-US" b="1" dirty="0">
                <a:solidFill>
                  <a:srgbClr val="C00000"/>
                </a:solidFill>
              </a:rPr>
              <a:t>1- At each tick</a:t>
            </a:r>
          </a:p>
          <a:p>
            <a:r>
              <a:rPr lang="en-US" b="1" dirty="0">
                <a:solidFill>
                  <a:srgbClr val="C00000"/>
                </a:solidFill>
              </a:rPr>
              <a:t>2- At CC1</a:t>
            </a:r>
          </a:p>
          <a:p>
            <a:r>
              <a:rPr lang="en-US" b="1" dirty="0">
                <a:solidFill>
                  <a:srgbClr val="C00000"/>
                </a:solidFill>
              </a:rPr>
              <a:t>3- At CC2 and so on?</a:t>
            </a:r>
          </a:p>
        </p:txBody>
      </p:sp>
    </p:spTree>
    <p:extLst>
      <p:ext uri="{BB962C8B-B14F-4D97-AF65-F5344CB8AC3E}">
        <p14:creationId xmlns:p14="http://schemas.microsoft.com/office/powerpoint/2010/main" val="256711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06582" y="0"/>
            <a:ext cx="10515600" cy="750627"/>
          </a:xfrm>
        </p:spPr>
        <p:txBody>
          <a:bodyPr/>
          <a:lstStyle/>
          <a:p>
            <a:r>
              <a:rPr lang="en-US" dirty="0"/>
              <a:t>Pipelined Execution</a:t>
            </a:r>
          </a:p>
        </p:txBody>
      </p:sp>
      <p:pic>
        <p:nvPicPr>
          <p:cNvPr id="4" name="Content Placeholder 3"/>
          <p:cNvPicPr>
            <a:picLocks noGrp="1" noChangeAspect="1"/>
          </p:cNvPicPr>
          <p:nvPr>
            <p:ph idx="1"/>
          </p:nvPr>
        </p:nvPicPr>
        <p:blipFill>
          <a:blip r:embed="rId3"/>
          <a:stretch>
            <a:fillRect/>
          </a:stretch>
        </p:blipFill>
        <p:spPr>
          <a:xfrm>
            <a:off x="1226024" y="750627"/>
            <a:ext cx="9887813" cy="5943600"/>
          </a:xfrm>
          <a:prstGeom prst="rect">
            <a:avLst/>
          </a:prstGeom>
        </p:spPr>
      </p:pic>
    </p:spTree>
    <p:extLst>
      <p:ext uri="{BB962C8B-B14F-4D97-AF65-F5344CB8AC3E}">
        <p14:creationId xmlns:p14="http://schemas.microsoft.com/office/powerpoint/2010/main" val="135132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403069" y="1830893"/>
            <a:ext cx="11118089" cy="4389120"/>
          </a:xfrm>
          <a:prstGeom prst="rect">
            <a:avLst/>
          </a:prstGeom>
        </p:spPr>
      </p:pic>
      <p:sp>
        <p:nvSpPr>
          <p:cNvPr id="5" name="Title 1"/>
          <p:cNvSpPr txBox="1">
            <a:spLocks/>
          </p:cNvSpPr>
          <p:nvPr/>
        </p:nvSpPr>
        <p:spPr>
          <a:xfrm>
            <a:off x="70431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Pipeline Diagram</a:t>
            </a:r>
          </a:p>
        </p:txBody>
      </p:sp>
    </p:spTree>
    <p:extLst>
      <p:ext uri="{BB962C8B-B14F-4D97-AF65-F5344CB8AC3E}">
        <p14:creationId xmlns:p14="http://schemas.microsoft.com/office/powerpoint/2010/main" val="6374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55"/>
            <a:ext cx="2606069" cy="2479963"/>
          </a:xfrm>
        </p:spPr>
        <p:txBody>
          <a:bodyPr/>
          <a:lstStyle/>
          <a:p>
            <a:r>
              <a:rPr lang="en-US" dirty="0"/>
              <a:t>Pipelined </a:t>
            </a:r>
            <a:r>
              <a:rPr lang="en-US" dirty="0" err="1"/>
              <a:t>Datapath</a:t>
            </a:r>
            <a:endParaRPr lang="en-US" dirty="0"/>
          </a:p>
        </p:txBody>
      </p:sp>
      <p:pic>
        <p:nvPicPr>
          <p:cNvPr id="4" name="Content Placeholder 3"/>
          <p:cNvPicPr>
            <a:picLocks noGrp="1" noChangeAspect="1"/>
          </p:cNvPicPr>
          <p:nvPr>
            <p:ph idx="1"/>
          </p:nvPr>
        </p:nvPicPr>
        <p:blipFill>
          <a:blip r:embed="rId3"/>
          <a:stretch>
            <a:fillRect/>
          </a:stretch>
        </p:blipFill>
        <p:spPr>
          <a:xfrm>
            <a:off x="2606069" y="13855"/>
            <a:ext cx="9548116" cy="6830866"/>
          </a:xfrm>
          <a:prstGeom prst="rect">
            <a:avLst/>
          </a:prstGeom>
        </p:spPr>
      </p:pic>
      <p:sp>
        <p:nvSpPr>
          <p:cNvPr id="5" name="TextBox 4"/>
          <p:cNvSpPr txBox="1"/>
          <p:nvPr/>
        </p:nvSpPr>
        <p:spPr>
          <a:xfrm>
            <a:off x="229199" y="4621594"/>
            <a:ext cx="1844929" cy="1938992"/>
          </a:xfrm>
          <a:prstGeom prst="rect">
            <a:avLst/>
          </a:prstGeom>
          <a:noFill/>
          <a:ln w="28575">
            <a:solidFill>
              <a:srgbClr val="C00000"/>
            </a:solidFill>
          </a:ln>
        </p:spPr>
        <p:txBody>
          <a:bodyPr wrap="none" rtlCol="0">
            <a:spAutoFit/>
          </a:bodyPr>
          <a:lstStyle/>
          <a:p>
            <a:r>
              <a:rPr lang="en-US" sz="2000" b="1" dirty="0">
                <a:solidFill>
                  <a:srgbClr val="C00000"/>
                </a:solidFill>
              </a:rPr>
              <a:t>For this code:</a:t>
            </a:r>
          </a:p>
          <a:p>
            <a:r>
              <a:rPr lang="en-US" sz="2000" b="1" dirty="0" err="1">
                <a:solidFill>
                  <a:srgbClr val="C00000"/>
                </a:solidFill>
              </a:rPr>
              <a:t>lw</a:t>
            </a:r>
            <a:r>
              <a:rPr lang="en-US" sz="2000" b="1" dirty="0">
                <a:solidFill>
                  <a:srgbClr val="C00000"/>
                </a:solidFill>
              </a:rPr>
              <a:t> $10, 20($1)</a:t>
            </a:r>
          </a:p>
          <a:p>
            <a:r>
              <a:rPr lang="en-US" sz="2000" b="1" dirty="0">
                <a:solidFill>
                  <a:srgbClr val="C00000"/>
                </a:solidFill>
              </a:rPr>
              <a:t>sub $11, $2, $3</a:t>
            </a:r>
          </a:p>
          <a:p>
            <a:r>
              <a:rPr lang="en-US" sz="2000" b="1" dirty="0">
                <a:solidFill>
                  <a:srgbClr val="C00000"/>
                </a:solidFill>
              </a:rPr>
              <a:t>add $12, $3, $4</a:t>
            </a:r>
          </a:p>
          <a:p>
            <a:r>
              <a:rPr lang="en-US" sz="2000" b="1" dirty="0" err="1">
                <a:solidFill>
                  <a:srgbClr val="C00000"/>
                </a:solidFill>
              </a:rPr>
              <a:t>lw</a:t>
            </a:r>
            <a:r>
              <a:rPr lang="en-US" sz="2000" b="1" dirty="0">
                <a:solidFill>
                  <a:srgbClr val="C00000"/>
                </a:solidFill>
              </a:rPr>
              <a:t> $13, 24($1)</a:t>
            </a:r>
          </a:p>
          <a:p>
            <a:r>
              <a:rPr lang="en-US" sz="2000" b="1" dirty="0">
                <a:solidFill>
                  <a:srgbClr val="C00000"/>
                </a:solidFill>
              </a:rPr>
              <a:t>add $14, $5, $6</a:t>
            </a:r>
          </a:p>
        </p:txBody>
      </p:sp>
    </p:spTree>
    <p:extLst>
      <p:ext uri="{BB962C8B-B14F-4D97-AF65-F5344CB8AC3E}">
        <p14:creationId xmlns:p14="http://schemas.microsoft.com/office/powerpoint/2010/main" val="2343931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9421" y="13853"/>
            <a:ext cx="8880764" cy="731520"/>
          </a:xfrm>
        </p:spPr>
        <p:txBody>
          <a:bodyPr>
            <a:normAutofit/>
          </a:bodyPr>
          <a:lstStyle/>
          <a:p>
            <a:r>
              <a:rPr lang="en-US" dirty="0"/>
              <a:t>Clock Cycle 5</a:t>
            </a:r>
          </a:p>
        </p:txBody>
      </p:sp>
      <p:pic>
        <p:nvPicPr>
          <p:cNvPr id="4" name="Content Placeholder 3"/>
          <p:cNvPicPr>
            <a:picLocks noGrp="1" noChangeAspect="1"/>
          </p:cNvPicPr>
          <p:nvPr>
            <p:ph idx="1"/>
          </p:nvPr>
        </p:nvPicPr>
        <p:blipFill>
          <a:blip r:embed="rId2"/>
          <a:stretch>
            <a:fillRect/>
          </a:stretch>
        </p:blipFill>
        <p:spPr>
          <a:xfrm>
            <a:off x="526083" y="731520"/>
            <a:ext cx="11027663" cy="6126480"/>
          </a:xfrm>
          <a:prstGeom prst="rect">
            <a:avLst/>
          </a:prstGeom>
        </p:spPr>
      </p:pic>
      <p:sp>
        <p:nvSpPr>
          <p:cNvPr id="6" name="TextBox 5"/>
          <p:cNvSpPr txBox="1"/>
          <p:nvPr/>
        </p:nvSpPr>
        <p:spPr>
          <a:xfrm>
            <a:off x="1291281" y="731520"/>
            <a:ext cx="1682448" cy="369332"/>
          </a:xfrm>
          <a:prstGeom prst="rect">
            <a:avLst/>
          </a:prstGeom>
          <a:solidFill>
            <a:schemeClr val="bg1"/>
          </a:solidFill>
          <a:ln w="28575">
            <a:solidFill>
              <a:srgbClr val="C00000"/>
            </a:solidFill>
          </a:ln>
        </p:spPr>
        <p:txBody>
          <a:bodyPr wrap="none" rtlCol="0">
            <a:spAutoFit/>
          </a:bodyPr>
          <a:lstStyle/>
          <a:p>
            <a:r>
              <a:rPr lang="en-US" b="1" dirty="0">
                <a:solidFill>
                  <a:srgbClr val="C00000"/>
                </a:solidFill>
              </a:rPr>
              <a:t>add $14, $5, $6</a:t>
            </a:r>
          </a:p>
        </p:txBody>
      </p:sp>
      <p:sp>
        <p:nvSpPr>
          <p:cNvPr id="5" name="TextBox 4"/>
          <p:cNvSpPr txBox="1"/>
          <p:nvPr/>
        </p:nvSpPr>
        <p:spPr>
          <a:xfrm>
            <a:off x="67834" y="4919008"/>
            <a:ext cx="1844929" cy="1938992"/>
          </a:xfrm>
          <a:prstGeom prst="rect">
            <a:avLst/>
          </a:prstGeom>
          <a:noFill/>
          <a:ln w="28575">
            <a:solidFill>
              <a:srgbClr val="C00000"/>
            </a:solidFill>
          </a:ln>
        </p:spPr>
        <p:txBody>
          <a:bodyPr wrap="none" rtlCol="0">
            <a:spAutoFit/>
          </a:bodyPr>
          <a:lstStyle/>
          <a:p>
            <a:r>
              <a:rPr lang="en-US" sz="2000" b="1" dirty="0">
                <a:solidFill>
                  <a:srgbClr val="C00000"/>
                </a:solidFill>
              </a:rPr>
              <a:t>For this code:</a:t>
            </a:r>
          </a:p>
          <a:p>
            <a:r>
              <a:rPr lang="en-US" sz="2000" b="1" dirty="0" err="1">
                <a:solidFill>
                  <a:srgbClr val="C00000"/>
                </a:solidFill>
              </a:rPr>
              <a:t>lw</a:t>
            </a:r>
            <a:r>
              <a:rPr lang="en-US" sz="2000" b="1" dirty="0">
                <a:solidFill>
                  <a:srgbClr val="C00000"/>
                </a:solidFill>
              </a:rPr>
              <a:t> $10, 20($1)</a:t>
            </a:r>
          </a:p>
          <a:p>
            <a:r>
              <a:rPr lang="en-US" sz="2000" b="1" dirty="0">
                <a:solidFill>
                  <a:srgbClr val="C00000"/>
                </a:solidFill>
              </a:rPr>
              <a:t>sub $11, $2, $3</a:t>
            </a:r>
          </a:p>
          <a:p>
            <a:r>
              <a:rPr lang="en-US" sz="2000" b="1" dirty="0">
                <a:solidFill>
                  <a:srgbClr val="C00000"/>
                </a:solidFill>
              </a:rPr>
              <a:t>add $12, $3, $4</a:t>
            </a:r>
          </a:p>
          <a:p>
            <a:r>
              <a:rPr lang="en-US" sz="2000" b="1" dirty="0" err="1">
                <a:solidFill>
                  <a:srgbClr val="C00000"/>
                </a:solidFill>
              </a:rPr>
              <a:t>lw</a:t>
            </a:r>
            <a:r>
              <a:rPr lang="en-US" sz="2000" b="1" dirty="0">
                <a:solidFill>
                  <a:srgbClr val="C00000"/>
                </a:solidFill>
              </a:rPr>
              <a:t> $13, 24($1)</a:t>
            </a:r>
          </a:p>
          <a:p>
            <a:r>
              <a:rPr lang="en-US" sz="2000" b="1" dirty="0">
                <a:solidFill>
                  <a:srgbClr val="C00000"/>
                </a:solidFill>
              </a:rPr>
              <a:t>add $14, $5, $6</a:t>
            </a:r>
          </a:p>
        </p:txBody>
      </p:sp>
      <p:sp>
        <p:nvSpPr>
          <p:cNvPr id="7" name="TextBox 6"/>
          <p:cNvSpPr txBox="1"/>
          <p:nvPr/>
        </p:nvSpPr>
        <p:spPr>
          <a:xfrm>
            <a:off x="4039122" y="738447"/>
            <a:ext cx="1868619" cy="369332"/>
          </a:xfrm>
          <a:prstGeom prst="rect">
            <a:avLst/>
          </a:prstGeom>
          <a:solidFill>
            <a:schemeClr val="bg1"/>
          </a:solidFill>
          <a:ln w="28575">
            <a:solidFill>
              <a:srgbClr val="C00000"/>
            </a:solidFill>
          </a:ln>
        </p:spPr>
        <p:txBody>
          <a:bodyPr wrap="square" rtlCol="0">
            <a:spAutoFit/>
          </a:bodyPr>
          <a:lstStyle/>
          <a:p>
            <a:r>
              <a:rPr lang="en-US" b="1" dirty="0" err="1">
                <a:solidFill>
                  <a:srgbClr val="C00000"/>
                </a:solidFill>
              </a:rPr>
              <a:t>lw</a:t>
            </a:r>
            <a:r>
              <a:rPr lang="en-US" b="1" dirty="0">
                <a:solidFill>
                  <a:srgbClr val="C00000"/>
                </a:solidFill>
              </a:rPr>
              <a:t> $13, 24($1)</a:t>
            </a:r>
          </a:p>
        </p:txBody>
      </p:sp>
      <p:sp>
        <p:nvSpPr>
          <p:cNvPr id="9" name="TextBox 8"/>
          <p:cNvSpPr txBox="1"/>
          <p:nvPr/>
        </p:nvSpPr>
        <p:spPr>
          <a:xfrm>
            <a:off x="8417516" y="731520"/>
            <a:ext cx="1713119" cy="369332"/>
          </a:xfrm>
          <a:prstGeom prst="rect">
            <a:avLst/>
          </a:prstGeom>
          <a:solidFill>
            <a:schemeClr val="bg1"/>
          </a:solidFill>
          <a:ln w="28575">
            <a:solidFill>
              <a:srgbClr val="C00000"/>
            </a:solidFill>
          </a:ln>
        </p:spPr>
        <p:txBody>
          <a:bodyPr wrap="square" rtlCol="0">
            <a:spAutoFit/>
          </a:bodyPr>
          <a:lstStyle/>
          <a:p>
            <a:r>
              <a:rPr lang="en-US" b="1" dirty="0">
                <a:solidFill>
                  <a:srgbClr val="C00000"/>
                </a:solidFill>
              </a:rPr>
              <a:t>sub $11, $2, $3</a:t>
            </a:r>
          </a:p>
        </p:txBody>
      </p:sp>
      <p:sp>
        <p:nvSpPr>
          <p:cNvPr id="10" name="TextBox 9"/>
          <p:cNvSpPr txBox="1"/>
          <p:nvPr/>
        </p:nvSpPr>
        <p:spPr>
          <a:xfrm>
            <a:off x="10130634" y="731520"/>
            <a:ext cx="1604165" cy="369332"/>
          </a:xfrm>
          <a:prstGeom prst="rect">
            <a:avLst/>
          </a:prstGeom>
          <a:solidFill>
            <a:schemeClr val="bg1"/>
          </a:solidFill>
          <a:ln w="28575">
            <a:solidFill>
              <a:srgbClr val="C00000"/>
            </a:solidFill>
          </a:ln>
        </p:spPr>
        <p:txBody>
          <a:bodyPr wrap="square" rtlCol="0">
            <a:spAutoFit/>
          </a:bodyPr>
          <a:lstStyle/>
          <a:p>
            <a:r>
              <a:rPr lang="en-US" b="1" dirty="0" err="1">
                <a:solidFill>
                  <a:srgbClr val="C00000"/>
                </a:solidFill>
              </a:rPr>
              <a:t>lw</a:t>
            </a:r>
            <a:r>
              <a:rPr lang="en-US" b="1" dirty="0">
                <a:solidFill>
                  <a:srgbClr val="C00000"/>
                </a:solidFill>
              </a:rPr>
              <a:t> $10, 20($1)</a:t>
            </a:r>
          </a:p>
        </p:txBody>
      </p:sp>
      <p:sp>
        <p:nvSpPr>
          <p:cNvPr id="12" name="TextBox 11"/>
          <p:cNvSpPr txBox="1"/>
          <p:nvPr/>
        </p:nvSpPr>
        <p:spPr>
          <a:xfrm>
            <a:off x="3963444" y="3786867"/>
            <a:ext cx="443229" cy="338554"/>
          </a:xfrm>
          <a:prstGeom prst="rect">
            <a:avLst/>
          </a:prstGeom>
          <a:noFill/>
          <a:ln w="28575">
            <a:noFill/>
          </a:ln>
        </p:spPr>
        <p:txBody>
          <a:bodyPr wrap="square" rtlCol="0">
            <a:spAutoFit/>
          </a:bodyPr>
          <a:lstStyle/>
          <a:p>
            <a:r>
              <a:rPr lang="en-US" sz="1600" b="1" dirty="0">
                <a:solidFill>
                  <a:srgbClr val="C00000"/>
                </a:solidFill>
              </a:rPr>
              <a:t>$1</a:t>
            </a:r>
          </a:p>
        </p:txBody>
      </p:sp>
      <p:sp>
        <p:nvSpPr>
          <p:cNvPr id="16" name="TextBox 15"/>
          <p:cNvSpPr txBox="1"/>
          <p:nvPr/>
        </p:nvSpPr>
        <p:spPr>
          <a:xfrm rot="16200000">
            <a:off x="7438185" y="4540302"/>
            <a:ext cx="1919243"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Data of sub $11, $2, $3</a:t>
            </a:r>
          </a:p>
        </p:txBody>
      </p:sp>
      <p:sp>
        <p:nvSpPr>
          <p:cNvPr id="17" name="TextBox 16"/>
          <p:cNvSpPr txBox="1"/>
          <p:nvPr/>
        </p:nvSpPr>
        <p:spPr>
          <a:xfrm>
            <a:off x="6455208" y="731520"/>
            <a:ext cx="1868619" cy="369332"/>
          </a:xfrm>
          <a:prstGeom prst="rect">
            <a:avLst/>
          </a:prstGeom>
          <a:solidFill>
            <a:schemeClr val="bg1"/>
          </a:solidFill>
          <a:ln w="28575">
            <a:solidFill>
              <a:srgbClr val="C00000"/>
            </a:solidFill>
          </a:ln>
        </p:spPr>
        <p:txBody>
          <a:bodyPr wrap="square" rtlCol="0">
            <a:spAutoFit/>
          </a:bodyPr>
          <a:lstStyle/>
          <a:p>
            <a:r>
              <a:rPr lang="en-US" b="1" dirty="0">
                <a:solidFill>
                  <a:srgbClr val="C00000"/>
                </a:solidFill>
              </a:rPr>
              <a:t>add $12, $3, $4</a:t>
            </a:r>
          </a:p>
        </p:txBody>
      </p:sp>
      <p:sp>
        <p:nvSpPr>
          <p:cNvPr id="18" name="TextBox 17"/>
          <p:cNvSpPr txBox="1"/>
          <p:nvPr/>
        </p:nvSpPr>
        <p:spPr>
          <a:xfrm>
            <a:off x="4334665" y="5556406"/>
            <a:ext cx="443229" cy="338554"/>
          </a:xfrm>
          <a:prstGeom prst="rect">
            <a:avLst/>
          </a:prstGeom>
          <a:noFill/>
          <a:ln w="28575">
            <a:noFill/>
          </a:ln>
        </p:spPr>
        <p:txBody>
          <a:bodyPr wrap="square" rtlCol="0">
            <a:spAutoFit/>
          </a:bodyPr>
          <a:lstStyle/>
          <a:p>
            <a:r>
              <a:rPr lang="en-US" sz="1600" b="1" dirty="0">
                <a:solidFill>
                  <a:srgbClr val="C00000"/>
                </a:solidFill>
              </a:rPr>
              <a:t>24</a:t>
            </a:r>
          </a:p>
        </p:txBody>
      </p:sp>
      <p:sp>
        <p:nvSpPr>
          <p:cNvPr id="21" name="TextBox 20"/>
          <p:cNvSpPr txBox="1"/>
          <p:nvPr/>
        </p:nvSpPr>
        <p:spPr>
          <a:xfrm>
            <a:off x="10438411" y="4188632"/>
            <a:ext cx="1109429" cy="338554"/>
          </a:xfrm>
          <a:prstGeom prst="rect">
            <a:avLst/>
          </a:prstGeom>
          <a:noFill/>
          <a:ln w="28575">
            <a:noFill/>
          </a:ln>
        </p:spPr>
        <p:txBody>
          <a:bodyPr wrap="square" rtlCol="0">
            <a:spAutoFit/>
          </a:bodyPr>
          <a:lstStyle/>
          <a:p>
            <a:r>
              <a:rPr lang="en-US" sz="1600" b="1" dirty="0">
                <a:solidFill>
                  <a:srgbClr val="C00000"/>
                </a:solidFill>
              </a:rPr>
              <a:t>[[$1]+20]</a:t>
            </a:r>
          </a:p>
        </p:txBody>
      </p:sp>
      <p:sp>
        <p:nvSpPr>
          <p:cNvPr id="22" name="TextBox 21"/>
          <p:cNvSpPr txBox="1"/>
          <p:nvPr/>
        </p:nvSpPr>
        <p:spPr>
          <a:xfrm rot="16200000">
            <a:off x="9359590" y="4318883"/>
            <a:ext cx="1849865"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Data of </a:t>
            </a:r>
            <a:r>
              <a:rPr lang="en-US" sz="1400" b="1" dirty="0" err="1">
                <a:solidFill>
                  <a:srgbClr val="C00000"/>
                </a:solidFill>
              </a:rPr>
              <a:t>lw</a:t>
            </a:r>
            <a:r>
              <a:rPr lang="en-US" sz="1400" b="1" dirty="0">
                <a:solidFill>
                  <a:srgbClr val="C00000"/>
                </a:solidFill>
              </a:rPr>
              <a:t> $10, 20($1)</a:t>
            </a:r>
          </a:p>
        </p:txBody>
      </p:sp>
      <p:sp>
        <p:nvSpPr>
          <p:cNvPr id="23" name="TextBox 22"/>
          <p:cNvSpPr txBox="1"/>
          <p:nvPr/>
        </p:nvSpPr>
        <p:spPr>
          <a:xfrm>
            <a:off x="8918019" y="5719227"/>
            <a:ext cx="1005910" cy="338554"/>
          </a:xfrm>
          <a:prstGeom prst="rect">
            <a:avLst/>
          </a:prstGeom>
          <a:noFill/>
          <a:ln w="28575">
            <a:noFill/>
          </a:ln>
        </p:spPr>
        <p:txBody>
          <a:bodyPr wrap="square" rtlCol="0">
            <a:spAutoFit/>
          </a:bodyPr>
          <a:lstStyle/>
          <a:p>
            <a:r>
              <a:rPr lang="en-US" sz="1600" b="1" dirty="0">
                <a:solidFill>
                  <a:srgbClr val="C00000"/>
                </a:solidFill>
              </a:rPr>
              <a:t>[$2]-[$3]</a:t>
            </a:r>
          </a:p>
        </p:txBody>
      </p:sp>
      <p:sp>
        <p:nvSpPr>
          <p:cNvPr id="25" name="TextBox 24"/>
          <p:cNvSpPr txBox="1"/>
          <p:nvPr/>
        </p:nvSpPr>
        <p:spPr>
          <a:xfrm>
            <a:off x="6736767" y="3850078"/>
            <a:ext cx="520728" cy="338554"/>
          </a:xfrm>
          <a:prstGeom prst="rect">
            <a:avLst/>
          </a:prstGeom>
          <a:noFill/>
          <a:ln w="28575">
            <a:noFill/>
          </a:ln>
        </p:spPr>
        <p:txBody>
          <a:bodyPr wrap="square" rtlCol="0">
            <a:spAutoFit/>
          </a:bodyPr>
          <a:lstStyle/>
          <a:p>
            <a:r>
              <a:rPr lang="en-US" sz="1600" b="1" dirty="0">
                <a:solidFill>
                  <a:srgbClr val="C00000"/>
                </a:solidFill>
              </a:rPr>
              <a:t>[$3]</a:t>
            </a:r>
          </a:p>
        </p:txBody>
      </p:sp>
      <p:sp>
        <p:nvSpPr>
          <p:cNvPr id="26" name="TextBox 25"/>
          <p:cNvSpPr txBox="1"/>
          <p:nvPr/>
        </p:nvSpPr>
        <p:spPr>
          <a:xfrm>
            <a:off x="6942744" y="4906299"/>
            <a:ext cx="538642" cy="338554"/>
          </a:xfrm>
          <a:prstGeom prst="rect">
            <a:avLst/>
          </a:prstGeom>
          <a:noFill/>
          <a:ln w="28575">
            <a:noFill/>
          </a:ln>
        </p:spPr>
        <p:txBody>
          <a:bodyPr wrap="square" rtlCol="0">
            <a:spAutoFit/>
          </a:bodyPr>
          <a:lstStyle/>
          <a:p>
            <a:r>
              <a:rPr lang="en-US" sz="1600" b="1" dirty="0">
                <a:solidFill>
                  <a:srgbClr val="C00000"/>
                </a:solidFill>
              </a:rPr>
              <a:t>[$4]</a:t>
            </a:r>
          </a:p>
        </p:txBody>
      </p:sp>
      <p:sp>
        <p:nvSpPr>
          <p:cNvPr id="27" name="TextBox 26"/>
          <p:cNvSpPr txBox="1"/>
          <p:nvPr/>
        </p:nvSpPr>
        <p:spPr>
          <a:xfrm>
            <a:off x="4730862" y="4992513"/>
            <a:ext cx="1029466" cy="338554"/>
          </a:xfrm>
          <a:prstGeom prst="rect">
            <a:avLst/>
          </a:prstGeom>
          <a:solidFill>
            <a:srgbClr val="FFFF00"/>
          </a:solidFill>
          <a:ln w="28575">
            <a:noFill/>
          </a:ln>
        </p:spPr>
        <p:txBody>
          <a:bodyPr wrap="square" rtlCol="0">
            <a:spAutoFit/>
          </a:bodyPr>
          <a:lstStyle/>
          <a:p>
            <a:r>
              <a:rPr lang="en-US" sz="1600" b="1" dirty="0">
                <a:solidFill>
                  <a:srgbClr val="C00000"/>
                </a:solidFill>
              </a:rPr>
              <a:t>[[$1]+20]</a:t>
            </a:r>
          </a:p>
        </p:txBody>
      </p:sp>
      <p:sp>
        <p:nvSpPr>
          <p:cNvPr id="28" name="TextBox 27"/>
          <p:cNvSpPr txBox="1"/>
          <p:nvPr/>
        </p:nvSpPr>
        <p:spPr>
          <a:xfrm>
            <a:off x="3863628" y="4646445"/>
            <a:ext cx="535811" cy="338554"/>
          </a:xfrm>
          <a:prstGeom prst="rect">
            <a:avLst/>
          </a:prstGeom>
          <a:solidFill>
            <a:srgbClr val="FFFF00"/>
          </a:solidFill>
          <a:ln w="28575">
            <a:noFill/>
          </a:ln>
        </p:spPr>
        <p:txBody>
          <a:bodyPr wrap="square" rtlCol="0">
            <a:spAutoFit/>
          </a:bodyPr>
          <a:lstStyle/>
          <a:p>
            <a:r>
              <a:rPr lang="en-US" sz="1600" b="1" dirty="0">
                <a:solidFill>
                  <a:srgbClr val="C00000"/>
                </a:solidFill>
              </a:rPr>
              <a:t>$10</a:t>
            </a:r>
          </a:p>
        </p:txBody>
      </p:sp>
      <p:sp>
        <p:nvSpPr>
          <p:cNvPr id="29" name="TextBox 28"/>
          <p:cNvSpPr txBox="1"/>
          <p:nvPr/>
        </p:nvSpPr>
        <p:spPr>
          <a:xfrm rot="16200000">
            <a:off x="7543537" y="3706946"/>
            <a:ext cx="1063237" cy="307777"/>
          </a:xfrm>
          <a:prstGeom prst="rect">
            <a:avLst/>
          </a:prstGeom>
          <a:noFill/>
          <a:ln w="28575">
            <a:noFill/>
          </a:ln>
        </p:spPr>
        <p:txBody>
          <a:bodyPr wrap="square" rtlCol="0">
            <a:spAutoFit/>
          </a:bodyPr>
          <a:lstStyle/>
          <a:p>
            <a:r>
              <a:rPr lang="en-US" sz="1400" b="1" dirty="0">
                <a:solidFill>
                  <a:srgbClr val="C00000"/>
                </a:solidFill>
              </a:rPr>
              <a:t>[$3]+[S4]</a:t>
            </a:r>
          </a:p>
        </p:txBody>
      </p:sp>
      <p:sp>
        <p:nvSpPr>
          <p:cNvPr id="30" name="TextBox 29"/>
          <p:cNvSpPr txBox="1"/>
          <p:nvPr/>
        </p:nvSpPr>
        <p:spPr>
          <a:xfrm rot="16200000">
            <a:off x="5208913" y="4391235"/>
            <a:ext cx="1949252" cy="307777"/>
          </a:xfrm>
          <a:prstGeom prst="rect">
            <a:avLst/>
          </a:prstGeom>
          <a:solidFill>
            <a:schemeClr val="bg1"/>
          </a:solidFill>
          <a:ln w="28575">
            <a:solidFill>
              <a:srgbClr val="C00000"/>
            </a:solidFill>
          </a:ln>
        </p:spPr>
        <p:txBody>
          <a:bodyPr wrap="none" rtlCol="0">
            <a:spAutoFit/>
          </a:bodyPr>
          <a:lstStyle/>
          <a:p>
            <a:r>
              <a:rPr lang="en-US" sz="1400" b="1" dirty="0">
                <a:solidFill>
                  <a:srgbClr val="C00000"/>
                </a:solidFill>
              </a:rPr>
              <a:t>Data of add $12, $3, $4</a:t>
            </a:r>
          </a:p>
        </p:txBody>
      </p:sp>
      <p:sp>
        <p:nvSpPr>
          <p:cNvPr id="31" name="TextBox 30"/>
          <p:cNvSpPr txBox="1"/>
          <p:nvPr/>
        </p:nvSpPr>
        <p:spPr>
          <a:xfrm rot="16200000">
            <a:off x="3072517" y="4464447"/>
            <a:ext cx="1236685" cy="307777"/>
          </a:xfrm>
          <a:prstGeom prst="rect">
            <a:avLst/>
          </a:prstGeom>
          <a:solidFill>
            <a:schemeClr val="bg1"/>
          </a:solidFill>
          <a:ln w="28575">
            <a:solidFill>
              <a:srgbClr val="C00000"/>
            </a:solidFill>
          </a:ln>
        </p:spPr>
        <p:txBody>
          <a:bodyPr wrap="none" rtlCol="0">
            <a:spAutoFit/>
          </a:bodyPr>
          <a:lstStyle/>
          <a:p>
            <a:r>
              <a:rPr lang="en-US" sz="1400" b="1" dirty="0" err="1">
                <a:solidFill>
                  <a:srgbClr val="C00000"/>
                </a:solidFill>
              </a:rPr>
              <a:t>lw</a:t>
            </a:r>
            <a:r>
              <a:rPr lang="en-US" sz="1400" b="1" dirty="0">
                <a:solidFill>
                  <a:srgbClr val="C00000"/>
                </a:solidFill>
              </a:rPr>
              <a:t> $13, 24($1)</a:t>
            </a:r>
          </a:p>
        </p:txBody>
      </p:sp>
      <p:sp>
        <p:nvSpPr>
          <p:cNvPr id="32" name="TextBox 31"/>
          <p:cNvSpPr txBox="1"/>
          <p:nvPr/>
        </p:nvSpPr>
        <p:spPr>
          <a:xfrm>
            <a:off x="1713158" y="3346948"/>
            <a:ext cx="1469311" cy="523220"/>
          </a:xfrm>
          <a:prstGeom prst="rect">
            <a:avLst/>
          </a:prstGeom>
          <a:solidFill>
            <a:schemeClr val="bg1"/>
          </a:solidFill>
          <a:ln w="28575">
            <a:solidFill>
              <a:srgbClr val="C00000"/>
            </a:solidFill>
          </a:ln>
        </p:spPr>
        <p:txBody>
          <a:bodyPr wrap="square" rtlCol="0">
            <a:spAutoFit/>
          </a:bodyPr>
          <a:lstStyle/>
          <a:p>
            <a:r>
              <a:rPr lang="en-US" sz="1400" b="1" dirty="0">
                <a:solidFill>
                  <a:srgbClr val="C00000"/>
                </a:solidFill>
              </a:rPr>
              <a:t>Address of </a:t>
            </a:r>
          </a:p>
          <a:p>
            <a:r>
              <a:rPr lang="en-US" sz="1400" b="1" dirty="0">
                <a:solidFill>
                  <a:srgbClr val="C00000"/>
                </a:solidFill>
              </a:rPr>
              <a:t>add $14, $5, $6</a:t>
            </a:r>
          </a:p>
        </p:txBody>
      </p:sp>
      <p:sp>
        <p:nvSpPr>
          <p:cNvPr id="33" name="TextBox 32"/>
          <p:cNvSpPr txBox="1"/>
          <p:nvPr/>
        </p:nvSpPr>
        <p:spPr>
          <a:xfrm rot="16200000">
            <a:off x="2630612" y="5211025"/>
            <a:ext cx="1385754" cy="307777"/>
          </a:xfrm>
          <a:prstGeom prst="rect">
            <a:avLst/>
          </a:prstGeom>
          <a:solidFill>
            <a:schemeClr val="bg1"/>
          </a:solidFill>
          <a:ln w="28575">
            <a:solidFill>
              <a:srgbClr val="C00000"/>
            </a:solidFill>
          </a:ln>
        </p:spPr>
        <p:txBody>
          <a:bodyPr wrap="square" rtlCol="0">
            <a:spAutoFit/>
          </a:bodyPr>
          <a:lstStyle/>
          <a:p>
            <a:r>
              <a:rPr lang="en-US" sz="1400" b="1" dirty="0">
                <a:solidFill>
                  <a:srgbClr val="C00000"/>
                </a:solidFill>
              </a:rPr>
              <a:t>add $14, $5, $6</a:t>
            </a:r>
          </a:p>
        </p:txBody>
      </p:sp>
      <p:sp>
        <p:nvSpPr>
          <p:cNvPr id="34" name="TextBox 33"/>
          <p:cNvSpPr txBox="1"/>
          <p:nvPr/>
        </p:nvSpPr>
        <p:spPr>
          <a:xfrm>
            <a:off x="5583248" y="3850078"/>
            <a:ext cx="623483" cy="338554"/>
          </a:xfrm>
          <a:prstGeom prst="rect">
            <a:avLst/>
          </a:prstGeom>
          <a:noFill/>
          <a:ln w="28575">
            <a:noFill/>
          </a:ln>
        </p:spPr>
        <p:txBody>
          <a:bodyPr wrap="square" rtlCol="0">
            <a:spAutoFit/>
          </a:bodyPr>
          <a:lstStyle/>
          <a:p>
            <a:r>
              <a:rPr lang="en-US" sz="1600" b="1" dirty="0">
                <a:solidFill>
                  <a:srgbClr val="C00000"/>
                </a:solidFill>
              </a:rPr>
              <a:t>[$1]</a:t>
            </a:r>
          </a:p>
        </p:txBody>
      </p:sp>
      <p:sp>
        <p:nvSpPr>
          <p:cNvPr id="35" name="TextBox 34"/>
          <p:cNvSpPr txBox="1"/>
          <p:nvPr/>
        </p:nvSpPr>
        <p:spPr>
          <a:xfrm>
            <a:off x="5626667" y="5808040"/>
            <a:ext cx="443229" cy="338554"/>
          </a:xfrm>
          <a:prstGeom prst="rect">
            <a:avLst/>
          </a:prstGeom>
          <a:noFill/>
          <a:ln w="28575">
            <a:noFill/>
          </a:ln>
        </p:spPr>
        <p:txBody>
          <a:bodyPr wrap="square" rtlCol="0">
            <a:spAutoFit/>
          </a:bodyPr>
          <a:lstStyle/>
          <a:p>
            <a:r>
              <a:rPr lang="en-US" sz="1600" b="1" dirty="0">
                <a:solidFill>
                  <a:srgbClr val="C00000"/>
                </a:solidFill>
              </a:rPr>
              <a:t>24</a:t>
            </a:r>
          </a:p>
        </p:txBody>
      </p:sp>
      <p:sp>
        <p:nvSpPr>
          <p:cNvPr id="36" name="TextBox 35"/>
          <p:cNvSpPr txBox="1"/>
          <p:nvPr/>
        </p:nvSpPr>
        <p:spPr>
          <a:xfrm>
            <a:off x="10460185" y="6072516"/>
            <a:ext cx="627043" cy="338554"/>
          </a:xfrm>
          <a:prstGeom prst="rect">
            <a:avLst/>
          </a:prstGeom>
          <a:noFill/>
          <a:ln w="28575">
            <a:noFill/>
          </a:ln>
        </p:spPr>
        <p:txBody>
          <a:bodyPr wrap="square" rtlCol="0">
            <a:spAutoFit/>
          </a:bodyPr>
          <a:lstStyle/>
          <a:p>
            <a:r>
              <a:rPr lang="en-US" sz="1600" b="1" dirty="0">
                <a:solidFill>
                  <a:srgbClr val="C00000"/>
                </a:solidFill>
              </a:rPr>
              <a:t>$10</a:t>
            </a:r>
          </a:p>
        </p:txBody>
      </p:sp>
    </p:spTree>
    <p:extLst>
      <p:ext uri="{BB962C8B-B14F-4D97-AF65-F5344CB8AC3E}">
        <p14:creationId xmlns:p14="http://schemas.microsoft.com/office/powerpoint/2010/main" val="69446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68925" y="0"/>
            <a:ext cx="10018713" cy="845127"/>
          </a:xfrm>
        </p:spPr>
        <p:txBody>
          <a:bodyPr/>
          <a:lstStyle/>
          <a:p>
            <a:r>
              <a:rPr lang="en-US" dirty="0"/>
              <a:t>Execution Time in Sequential Implementation</a:t>
            </a:r>
          </a:p>
        </p:txBody>
      </p:sp>
      <p:pic>
        <p:nvPicPr>
          <p:cNvPr id="4" name="Content Placeholder 3"/>
          <p:cNvPicPr>
            <a:picLocks noGrp="1" noChangeAspect="1"/>
          </p:cNvPicPr>
          <p:nvPr>
            <p:ph idx="1"/>
          </p:nvPr>
        </p:nvPicPr>
        <p:blipFill>
          <a:blip r:embed="rId2"/>
          <a:stretch>
            <a:fillRect/>
          </a:stretch>
        </p:blipFill>
        <p:spPr>
          <a:xfrm>
            <a:off x="1050878" y="1879950"/>
            <a:ext cx="10349438" cy="3474720"/>
          </a:xfrm>
          <a:prstGeom prst="rect">
            <a:avLst/>
          </a:prstGeom>
        </p:spPr>
      </p:pic>
      <p:sp>
        <p:nvSpPr>
          <p:cNvPr id="5" name="TextBox 4"/>
          <p:cNvSpPr txBox="1"/>
          <p:nvPr/>
        </p:nvSpPr>
        <p:spPr>
          <a:xfrm>
            <a:off x="1050878" y="5841242"/>
            <a:ext cx="9554603" cy="584775"/>
          </a:xfrm>
          <a:prstGeom prst="rect">
            <a:avLst/>
          </a:prstGeom>
          <a:noFill/>
        </p:spPr>
        <p:txBody>
          <a:bodyPr wrap="none" rtlCol="0">
            <a:spAutoFit/>
          </a:bodyPr>
          <a:lstStyle/>
          <a:p>
            <a:r>
              <a:rPr lang="en-US" sz="3200" dirty="0"/>
              <a:t>Time required to execute 1000 instructions = 800,000 </a:t>
            </a:r>
            <a:r>
              <a:rPr lang="en-US" sz="3200" dirty="0" err="1"/>
              <a:t>ps</a:t>
            </a:r>
            <a:endParaRPr lang="en-US" sz="3200" dirty="0"/>
          </a:p>
        </p:txBody>
      </p:sp>
    </p:spTree>
    <p:extLst>
      <p:ext uri="{BB962C8B-B14F-4D97-AF65-F5344CB8AC3E}">
        <p14:creationId xmlns:p14="http://schemas.microsoft.com/office/powerpoint/2010/main" val="2931556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1"/>
            <a:ext cx="10018713" cy="872836"/>
          </a:xfrm>
        </p:spPr>
        <p:txBody>
          <a:bodyPr/>
          <a:lstStyle/>
          <a:p>
            <a:r>
              <a:rPr lang="en-US" dirty="0"/>
              <a:t>Single Cycle vs Pipelined Implementation</a:t>
            </a:r>
          </a:p>
        </p:txBody>
      </p:sp>
      <p:sp>
        <p:nvSpPr>
          <p:cNvPr id="3" name="Content Placeholder 2"/>
          <p:cNvSpPr>
            <a:spLocks noGrp="1"/>
          </p:cNvSpPr>
          <p:nvPr>
            <p:ph idx="1"/>
          </p:nvPr>
        </p:nvSpPr>
        <p:spPr>
          <a:xfrm>
            <a:off x="429491" y="762000"/>
            <a:ext cx="11305309" cy="5902035"/>
          </a:xfrm>
        </p:spPr>
        <p:txBody>
          <a:bodyPr>
            <a:normAutofit/>
          </a:bodyPr>
          <a:lstStyle/>
          <a:p>
            <a:pPr algn="just"/>
            <a:r>
              <a:rPr lang="en-US" dirty="0"/>
              <a:t>The clock cycle must have the same length for every instruction</a:t>
            </a:r>
          </a:p>
          <a:p>
            <a:pPr algn="just"/>
            <a:r>
              <a:rPr lang="en-US" dirty="0"/>
              <a:t>The longest possible path in the processor determines the clock cycle</a:t>
            </a:r>
          </a:p>
          <a:p>
            <a:pPr algn="just"/>
            <a:r>
              <a:rPr lang="en-US" dirty="0"/>
              <a:t>Load instruction, which uses five functional units in series: the instruction memory, the register file, the ALU, the data memory, and the register file</a:t>
            </a:r>
          </a:p>
          <a:p>
            <a:pPr algn="just"/>
            <a:r>
              <a:rPr lang="en-US" b="1" dirty="0"/>
              <a:t>Pipelining: “An implementation technique in which multiple instructions are overlapped in execution, much like an assembly line.”</a:t>
            </a:r>
          </a:p>
          <a:p>
            <a:pPr algn="just"/>
            <a:r>
              <a:rPr lang="en-US" b="1" dirty="0"/>
              <a:t>Pipelining improves efficiency by executing multiple instructions simultaneously</a:t>
            </a:r>
          </a:p>
          <a:p>
            <a:pPr algn="just"/>
            <a:r>
              <a:rPr lang="en-US" b="1" dirty="0"/>
              <a:t>Throughput: </a:t>
            </a:r>
            <a:r>
              <a:rPr lang="en-US" dirty="0"/>
              <a:t>The total amount of work done in a given time</a:t>
            </a:r>
          </a:p>
          <a:p>
            <a:pPr algn="just"/>
            <a:endParaRPr lang="en-US" dirty="0"/>
          </a:p>
        </p:txBody>
      </p:sp>
    </p:spTree>
    <p:extLst>
      <p:ext uri="{BB962C8B-B14F-4D97-AF65-F5344CB8AC3E}">
        <p14:creationId xmlns:p14="http://schemas.microsoft.com/office/powerpoint/2010/main" val="73698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289110" cy="4271749"/>
          </a:xfrm>
        </p:spPr>
        <p:txBody>
          <a:bodyPr>
            <a:normAutofit fontScale="90000"/>
          </a:bodyPr>
          <a:lstStyle/>
          <a:p>
            <a:pPr algn="l"/>
            <a:r>
              <a:rPr lang="en-US" dirty="0"/>
              <a:t>The Laundry</a:t>
            </a:r>
            <a:br>
              <a:rPr lang="en-US" dirty="0"/>
            </a:br>
            <a:r>
              <a:rPr lang="en-US" dirty="0"/>
              <a:t>Analogy -</a:t>
            </a:r>
            <a:br>
              <a:rPr lang="en-US" dirty="0"/>
            </a:br>
            <a:r>
              <a:rPr lang="en-US" dirty="0"/>
              <a:t>Sequential</a:t>
            </a:r>
            <a:br>
              <a:rPr lang="en-US" dirty="0"/>
            </a:br>
            <a:r>
              <a:rPr lang="en-US" dirty="0"/>
              <a:t>vs</a:t>
            </a:r>
            <a:br>
              <a:rPr lang="en-US" dirty="0"/>
            </a:br>
            <a:r>
              <a:rPr lang="en-US" dirty="0"/>
              <a:t>Pipelined</a:t>
            </a:r>
            <a:br>
              <a:rPr lang="en-US" dirty="0"/>
            </a:br>
            <a:r>
              <a:rPr lang="en-US" dirty="0"/>
              <a:t>Design</a:t>
            </a:r>
            <a:br>
              <a:rPr lang="en-US" dirty="0"/>
            </a:br>
            <a:endParaRPr lang="en-US" dirty="0"/>
          </a:p>
        </p:txBody>
      </p:sp>
      <p:pic>
        <p:nvPicPr>
          <p:cNvPr id="4" name="Picture 3"/>
          <p:cNvPicPr>
            <a:picLocks noChangeAspect="1"/>
          </p:cNvPicPr>
          <p:nvPr/>
        </p:nvPicPr>
        <p:blipFill>
          <a:blip r:embed="rId2"/>
          <a:stretch>
            <a:fillRect/>
          </a:stretch>
        </p:blipFill>
        <p:spPr>
          <a:xfrm>
            <a:off x="3734380" y="150906"/>
            <a:ext cx="8173364" cy="6583680"/>
          </a:xfrm>
          <a:prstGeom prst="rect">
            <a:avLst/>
          </a:prstGeom>
        </p:spPr>
      </p:pic>
    </p:spTree>
    <p:extLst>
      <p:ext uri="{BB962C8B-B14F-4D97-AF65-F5344CB8AC3E}">
        <p14:creationId xmlns:p14="http://schemas.microsoft.com/office/powerpoint/2010/main" val="3416536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980" y="15008"/>
            <a:ext cx="2578497" cy="3110327"/>
          </a:xfrm>
        </p:spPr>
        <p:txBody>
          <a:bodyPr>
            <a:normAutofit fontScale="90000"/>
          </a:bodyPr>
          <a:lstStyle/>
          <a:p>
            <a:pPr algn="l"/>
            <a:r>
              <a:rPr lang="en-US" dirty="0"/>
              <a:t>Non-</a:t>
            </a:r>
            <a:br>
              <a:rPr lang="en-US" dirty="0"/>
            </a:br>
            <a:r>
              <a:rPr lang="en-US" dirty="0"/>
              <a:t>Pipelined</a:t>
            </a:r>
            <a:br>
              <a:rPr lang="en-US" dirty="0"/>
            </a:br>
            <a:r>
              <a:rPr lang="en-US" dirty="0"/>
              <a:t>vs</a:t>
            </a:r>
            <a:br>
              <a:rPr lang="en-US" dirty="0"/>
            </a:br>
            <a:r>
              <a:rPr lang="en-US" dirty="0"/>
              <a:t>Pipelined</a:t>
            </a:r>
            <a:br>
              <a:rPr lang="en-US" dirty="0"/>
            </a:br>
            <a:r>
              <a:rPr lang="en-US" dirty="0"/>
              <a:t>Execution</a:t>
            </a:r>
          </a:p>
        </p:txBody>
      </p:sp>
      <p:pic>
        <p:nvPicPr>
          <p:cNvPr id="4" name="Picture 3"/>
          <p:cNvPicPr>
            <a:picLocks noChangeAspect="1"/>
          </p:cNvPicPr>
          <p:nvPr/>
        </p:nvPicPr>
        <p:blipFill>
          <a:blip r:embed="rId3"/>
          <a:stretch>
            <a:fillRect/>
          </a:stretch>
        </p:blipFill>
        <p:spPr>
          <a:xfrm>
            <a:off x="2720661" y="165136"/>
            <a:ext cx="9416747" cy="6583680"/>
          </a:xfrm>
          <a:prstGeom prst="rect">
            <a:avLst/>
          </a:prstGeom>
        </p:spPr>
      </p:pic>
      <p:sp>
        <p:nvSpPr>
          <p:cNvPr id="3" name="TextBox 2"/>
          <p:cNvSpPr txBox="1"/>
          <p:nvPr/>
        </p:nvSpPr>
        <p:spPr>
          <a:xfrm>
            <a:off x="32980" y="5514109"/>
            <a:ext cx="2419275" cy="1200329"/>
          </a:xfrm>
          <a:prstGeom prst="rect">
            <a:avLst/>
          </a:prstGeom>
          <a:noFill/>
        </p:spPr>
        <p:txBody>
          <a:bodyPr wrap="square" rtlCol="0">
            <a:spAutoFit/>
          </a:bodyPr>
          <a:lstStyle/>
          <a:p>
            <a:r>
              <a:rPr lang="en-US" b="1" dirty="0"/>
              <a:t>2400 </a:t>
            </a:r>
            <a:r>
              <a:rPr lang="en-US" b="1" dirty="0" err="1"/>
              <a:t>ps</a:t>
            </a:r>
            <a:r>
              <a:rPr lang="en-US" b="1" dirty="0"/>
              <a:t> </a:t>
            </a:r>
            <a:r>
              <a:rPr lang="en-US" b="1"/>
              <a:t>VS 1400 </a:t>
            </a:r>
            <a:r>
              <a:rPr lang="en-US" b="1" dirty="0" err="1"/>
              <a:t>ps</a:t>
            </a:r>
            <a:endParaRPr lang="en-US" b="1" dirty="0"/>
          </a:p>
          <a:p>
            <a:r>
              <a:rPr lang="en-US" b="1" dirty="0">
                <a:solidFill>
                  <a:srgbClr val="C00000"/>
                </a:solidFill>
              </a:rPr>
              <a:t>How long 1000</a:t>
            </a:r>
          </a:p>
          <a:p>
            <a:r>
              <a:rPr lang="en-US" b="1" dirty="0">
                <a:solidFill>
                  <a:srgbClr val="C00000"/>
                </a:solidFill>
              </a:rPr>
              <a:t>Instructions will take to execute?</a:t>
            </a:r>
          </a:p>
        </p:txBody>
      </p:sp>
    </p:spTree>
    <p:extLst>
      <p:ext uri="{BB962C8B-B14F-4D97-AF65-F5344CB8AC3E}">
        <p14:creationId xmlns:p14="http://schemas.microsoft.com/office/powerpoint/2010/main" val="1773925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10239" y="0"/>
            <a:ext cx="10018713" cy="845127"/>
          </a:xfrm>
        </p:spPr>
        <p:txBody>
          <a:bodyPr/>
          <a:lstStyle/>
          <a:p>
            <a:r>
              <a:rPr lang="en-US" dirty="0"/>
              <a:t>MIPS Pipeline</a:t>
            </a:r>
          </a:p>
        </p:txBody>
      </p:sp>
      <p:sp>
        <p:nvSpPr>
          <p:cNvPr id="3" name="Content Placeholder 2"/>
          <p:cNvSpPr>
            <a:spLocks noGrp="1"/>
          </p:cNvSpPr>
          <p:nvPr>
            <p:ph idx="1"/>
          </p:nvPr>
        </p:nvSpPr>
        <p:spPr>
          <a:xfrm>
            <a:off x="692728" y="845127"/>
            <a:ext cx="10810296" cy="5514109"/>
          </a:xfrm>
        </p:spPr>
        <p:txBody>
          <a:bodyPr>
            <a:normAutofit/>
          </a:bodyPr>
          <a:lstStyle/>
          <a:p>
            <a:pPr marL="0" indent="0">
              <a:buNone/>
            </a:pPr>
            <a:r>
              <a:rPr lang="en-US" dirty="0"/>
              <a:t>MIPS instructions classically take five steps: </a:t>
            </a:r>
          </a:p>
          <a:p>
            <a:pPr marL="514350" indent="-514350">
              <a:buAutoNum type="arabicPeriod"/>
            </a:pPr>
            <a:r>
              <a:rPr lang="en-US" dirty="0"/>
              <a:t>Fetch instruction from memory. </a:t>
            </a:r>
          </a:p>
          <a:p>
            <a:pPr marL="514350" indent="-514350">
              <a:buAutoNum type="arabicPeriod"/>
            </a:pPr>
            <a:r>
              <a:rPr lang="en-US" dirty="0"/>
              <a:t>Read registers while decoding the instruction. The regular format of MIPS instructions allows reading and decoding to occur simultaneously. </a:t>
            </a:r>
          </a:p>
          <a:p>
            <a:pPr marL="514350" indent="-514350">
              <a:buAutoNum type="arabicPeriod"/>
            </a:pPr>
            <a:r>
              <a:rPr lang="en-US" dirty="0"/>
              <a:t>Execute the operation or calculate an address. </a:t>
            </a:r>
          </a:p>
          <a:p>
            <a:pPr marL="514350" indent="-514350">
              <a:buAutoNum type="arabicPeriod"/>
            </a:pPr>
            <a:r>
              <a:rPr lang="en-US" dirty="0"/>
              <a:t>Access an operand in data memory. </a:t>
            </a:r>
          </a:p>
          <a:p>
            <a:pPr marL="514350" indent="-514350">
              <a:buAutoNum type="arabicPeriod"/>
            </a:pPr>
            <a:r>
              <a:rPr lang="en-US" dirty="0"/>
              <a:t>Write the result into a register.</a:t>
            </a:r>
          </a:p>
        </p:txBody>
      </p:sp>
    </p:spTree>
    <p:extLst>
      <p:ext uri="{BB962C8B-B14F-4D97-AF65-F5344CB8AC3E}">
        <p14:creationId xmlns:p14="http://schemas.microsoft.com/office/powerpoint/2010/main" val="4153665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Pipeline – Five Stages</a:t>
            </a:r>
          </a:p>
        </p:txBody>
      </p:sp>
      <p:sp>
        <p:nvSpPr>
          <p:cNvPr id="3" name="Content Placeholder 2"/>
          <p:cNvSpPr>
            <a:spLocks noGrp="1"/>
          </p:cNvSpPr>
          <p:nvPr>
            <p:ph idx="1"/>
          </p:nvPr>
        </p:nvSpPr>
        <p:spPr/>
        <p:txBody>
          <a:bodyPr/>
          <a:lstStyle/>
          <a:p>
            <a:pPr marL="0" indent="0">
              <a:buNone/>
            </a:pPr>
            <a:r>
              <a:rPr lang="en-US" dirty="0"/>
              <a:t>1. </a:t>
            </a:r>
            <a:r>
              <a:rPr lang="en-US" b="1" dirty="0"/>
              <a:t>IF</a:t>
            </a:r>
            <a:r>
              <a:rPr lang="en-US" dirty="0"/>
              <a:t>: Instruction fetch </a:t>
            </a:r>
          </a:p>
          <a:p>
            <a:pPr marL="0" indent="0">
              <a:buNone/>
            </a:pPr>
            <a:r>
              <a:rPr lang="en-US" dirty="0"/>
              <a:t>2. </a:t>
            </a:r>
            <a:r>
              <a:rPr lang="en-US" b="1" dirty="0"/>
              <a:t>ID</a:t>
            </a:r>
            <a:r>
              <a:rPr lang="en-US" dirty="0"/>
              <a:t>: Instruction decode and register file read</a:t>
            </a:r>
          </a:p>
          <a:p>
            <a:pPr marL="0" indent="0">
              <a:buNone/>
            </a:pPr>
            <a:r>
              <a:rPr lang="en-US" dirty="0"/>
              <a:t>3. </a:t>
            </a:r>
            <a:r>
              <a:rPr lang="en-US" b="1" dirty="0"/>
              <a:t>EX</a:t>
            </a:r>
            <a:r>
              <a:rPr lang="en-US" dirty="0"/>
              <a:t>: Execution or address calculation </a:t>
            </a:r>
          </a:p>
          <a:p>
            <a:pPr marL="0" indent="0">
              <a:buNone/>
            </a:pPr>
            <a:r>
              <a:rPr lang="en-US" dirty="0"/>
              <a:t>4. </a:t>
            </a:r>
            <a:r>
              <a:rPr lang="en-US" b="1" dirty="0"/>
              <a:t>MEM</a:t>
            </a:r>
            <a:r>
              <a:rPr lang="en-US" dirty="0"/>
              <a:t>: Data memory access </a:t>
            </a:r>
          </a:p>
          <a:p>
            <a:pPr marL="0" indent="0">
              <a:buNone/>
            </a:pPr>
            <a:r>
              <a:rPr lang="en-US" dirty="0"/>
              <a:t>5. </a:t>
            </a:r>
            <a:r>
              <a:rPr lang="en-US" b="1" dirty="0"/>
              <a:t>WB</a:t>
            </a:r>
            <a:r>
              <a:rPr lang="en-US" dirty="0"/>
              <a:t>: Write back</a:t>
            </a:r>
          </a:p>
        </p:txBody>
      </p:sp>
    </p:spTree>
    <p:extLst>
      <p:ext uri="{BB962C8B-B14F-4D97-AF65-F5344CB8AC3E}">
        <p14:creationId xmlns:p14="http://schemas.microsoft.com/office/powerpoint/2010/main" val="370625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Pipeline</a:t>
            </a:r>
          </a:p>
        </p:txBody>
      </p:sp>
      <p:sp>
        <p:nvSpPr>
          <p:cNvPr id="3" name="Content Placeholder 2"/>
          <p:cNvSpPr>
            <a:spLocks noGrp="1"/>
          </p:cNvSpPr>
          <p:nvPr>
            <p:ph idx="1"/>
          </p:nvPr>
        </p:nvSpPr>
        <p:spPr/>
        <p:txBody>
          <a:bodyPr/>
          <a:lstStyle/>
          <a:p>
            <a:pPr algn="just"/>
            <a:r>
              <a:rPr lang="en-US" dirty="0"/>
              <a:t>Pipelining increases the number of simultaneously executing instructions and the rate at which instructions are started and completed. </a:t>
            </a:r>
          </a:p>
          <a:p>
            <a:pPr algn="just"/>
            <a:r>
              <a:rPr lang="en-US" dirty="0"/>
              <a:t>Pipelining does not reduce the time it takes to complete an individual instruction. For example, the five-stage pipeline still takes 5 clock cycles for the instruction to complete.</a:t>
            </a:r>
          </a:p>
          <a:p>
            <a:pPr algn="just"/>
            <a:r>
              <a:rPr lang="en-US" dirty="0"/>
              <a:t>Pipelining improves instruction throughput rather than individual instruction execution time. </a:t>
            </a:r>
          </a:p>
        </p:txBody>
      </p:sp>
    </p:spTree>
    <p:extLst>
      <p:ext uri="{BB962C8B-B14F-4D97-AF65-F5344CB8AC3E}">
        <p14:creationId xmlns:p14="http://schemas.microsoft.com/office/powerpoint/2010/main" val="46754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212551" y="0"/>
            <a:ext cx="9456534" cy="6858000"/>
          </a:xfrm>
          <a:prstGeom prst="rect">
            <a:avLst/>
          </a:prstGeom>
        </p:spPr>
      </p:pic>
      <p:pic>
        <p:nvPicPr>
          <p:cNvPr id="5" name="Picture 4"/>
          <p:cNvPicPr>
            <a:picLocks noChangeAspect="1"/>
          </p:cNvPicPr>
          <p:nvPr/>
        </p:nvPicPr>
        <p:blipFill>
          <a:blip r:embed="rId4"/>
          <a:stretch>
            <a:fillRect/>
          </a:stretch>
        </p:blipFill>
        <p:spPr>
          <a:xfrm>
            <a:off x="0" y="5626432"/>
            <a:ext cx="3862046" cy="1005840"/>
          </a:xfrm>
          <a:prstGeom prst="rect">
            <a:avLst/>
          </a:prstGeom>
        </p:spPr>
      </p:pic>
    </p:spTree>
    <p:extLst>
      <p:ext uri="{BB962C8B-B14F-4D97-AF65-F5344CB8AC3E}">
        <p14:creationId xmlns:p14="http://schemas.microsoft.com/office/powerpoint/2010/main" val="252606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3196</TotalTime>
  <Words>1302</Words>
  <Application>Microsoft Office PowerPoint</Application>
  <PresentationFormat>Widescreen</PresentationFormat>
  <Paragraphs>105</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Execution Time per Instruction</vt:lpstr>
      <vt:lpstr>Execution Time in Sequential Implementation</vt:lpstr>
      <vt:lpstr>Single Cycle vs Pipelined Implementation</vt:lpstr>
      <vt:lpstr>The Laundry Analogy - Sequential vs Pipelined Design </vt:lpstr>
      <vt:lpstr>Non- Pipelined vs Pipelined Execution</vt:lpstr>
      <vt:lpstr>MIPS Pipeline</vt:lpstr>
      <vt:lpstr>MIPS Pipeline – Five Stages</vt:lpstr>
      <vt:lpstr>Motivation for Pipeline</vt:lpstr>
      <vt:lpstr>PowerPoint Presentation</vt:lpstr>
      <vt:lpstr>Pipelined  Datapath</vt:lpstr>
      <vt:lpstr>Pipelined Execution</vt:lpstr>
      <vt:lpstr>PowerPoint Presentation</vt:lpstr>
      <vt:lpstr>Pipelined Datapath</vt:lpstr>
      <vt:lpstr>Clock Cycle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Multitasking</dc:title>
  <dc:creator>Samin Iftikhar</dc:creator>
  <cp:lastModifiedBy>Abdullah Dar</cp:lastModifiedBy>
  <cp:revision>823</cp:revision>
  <dcterms:created xsi:type="dcterms:W3CDTF">2020-04-08T10:39:46Z</dcterms:created>
  <dcterms:modified xsi:type="dcterms:W3CDTF">2022-12-13T22:36:00Z</dcterms:modified>
</cp:coreProperties>
</file>