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7" r:id="rId1"/>
  </p:sldMasterIdLst>
  <p:notesMasterIdLst>
    <p:notesMasterId r:id="rId33"/>
  </p:notesMasterIdLst>
  <p:sldIdLst>
    <p:sldId id="336" r:id="rId2"/>
    <p:sldId id="339" r:id="rId3"/>
    <p:sldId id="351" r:id="rId4"/>
    <p:sldId id="292" r:id="rId5"/>
    <p:sldId id="341" r:id="rId6"/>
    <p:sldId id="367" r:id="rId7"/>
    <p:sldId id="375" r:id="rId8"/>
    <p:sldId id="423" r:id="rId9"/>
    <p:sldId id="383" r:id="rId10"/>
    <p:sldId id="420" r:id="rId11"/>
    <p:sldId id="382" r:id="rId12"/>
    <p:sldId id="378" r:id="rId13"/>
    <p:sldId id="344" r:id="rId14"/>
    <p:sldId id="295" r:id="rId15"/>
    <p:sldId id="293" r:id="rId16"/>
    <p:sldId id="294" r:id="rId17"/>
    <p:sldId id="386" r:id="rId18"/>
    <p:sldId id="388" r:id="rId19"/>
    <p:sldId id="384" r:id="rId20"/>
    <p:sldId id="395" r:id="rId21"/>
    <p:sldId id="412" r:id="rId22"/>
    <p:sldId id="400" r:id="rId23"/>
    <p:sldId id="401" r:id="rId24"/>
    <p:sldId id="404" r:id="rId25"/>
    <p:sldId id="407" r:id="rId26"/>
    <p:sldId id="417" r:id="rId27"/>
    <p:sldId id="413" r:id="rId28"/>
    <p:sldId id="414" r:id="rId29"/>
    <p:sldId id="415" r:id="rId30"/>
    <p:sldId id="298" r:id="rId31"/>
    <p:sldId id="41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8047"/>
    <a:srgbClr val="FF3300"/>
    <a:srgbClr val="FC24F2"/>
    <a:srgbClr val="650FE3"/>
    <a:srgbClr val="1AC8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2639" autoAdjust="0"/>
  </p:normalViewPr>
  <p:slideViewPr>
    <p:cSldViewPr snapToGrid="0">
      <p:cViewPr varScale="1">
        <p:scale>
          <a:sx n="89" d="100"/>
          <a:sy n="89" d="100"/>
        </p:scale>
        <p:origin x="552" y="86"/>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2F52F-7B97-4932-B18A-685C5E4B3ECE}"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CB6D5-8ECE-4A5E-8CE8-44072D540BE7}" type="slidenum">
              <a:rPr lang="en-US" smtClean="0"/>
              <a:t>‹#›</a:t>
            </a:fld>
            <a:endParaRPr lang="en-US"/>
          </a:p>
        </p:txBody>
      </p:sp>
    </p:spTree>
    <p:extLst>
      <p:ext uri="{BB962C8B-B14F-4D97-AF65-F5344CB8AC3E}">
        <p14:creationId xmlns:p14="http://schemas.microsoft.com/office/powerpoint/2010/main" val="169504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4.30 We need a stall even with forwarding when an R-format instruction following a load tries to use the data. Without the stall, the path from memory access stage output to execution stage input would be going backward in time, which is impossible. </a:t>
            </a:r>
            <a:r>
              <a:rPr lang="en-US" dirty="0" err="1"/>
              <a:t>Th</a:t>
            </a:r>
            <a:r>
              <a:rPr lang="en-US" dirty="0"/>
              <a:t> is fi </a:t>
            </a:r>
            <a:r>
              <a:rPr lang="en-US" dirty="0" err="1"/>
              <a:t>gure</a:t>
            </a:r>
            <a:r>
              <a:rPr lang="en-US" dirty="0"/>
              <a:t> is actually a </a:t>
            </a:r>
            <a:r>
              <a:rPr lang="en-US" dirty="0" err="1"/>
              <a:t>simplifi</a:t>
            </a:r>
            <a:r>
              <a:rPr lang="en-US" dirty="0"/>
              <a:t> cation, since we cannot know until aft </a:t>
            </a:r>
            <a:r>
              <a:rPr lang="en-US" dirty="0" err="1"/>
              <a:t>er</a:t>
            </a:r>
            <a:r>
              <a:rPr lang="en-US" dirty="0"/>
              <a:t> the subtract instruction is fetched and decoded whether or not a stall will be necessary. Section 4.7 shows the details of what really happens in the case of a hazard.</a:t>
            </a:r>
          </a:p>
        </p:txBody>
      </p:sp>
      <p:sp>
        <p:nvSpPr>
          <p:cNvPr id="4" name="Slide Number Placeholder 3"/>
          <p:cNvSpPr>
            <a:spLocks noGrp="1"/>
          </p:cNvSpPr>
          <p:nvPr>
            <p:ph type="sldNum" sz="quarter" idx="10"/>
          </p:nvPr>
        </p:nvSpPr>
        <p:spPr/>
        <p:txBody>
          <a:bodyPr/>
          <a:lstStyle/>
          <a:p>
            <a:fld id="{8AECB6D5-8ECE-4A5E-8CE8-44072D540BE7}" type="slidenum">
              <a:rPr lang="en-US" smtClean="0"/>
              <a:t>4</a:t>
            </a:fld>
            <a:endParaRPr lang="en-US"/>
          </a:p>
        </p:txBody>
      </p:sp>
    </p:spTree>
    <p:extLst>
      <p:ext uri="{BB962C8B-B14F-4D97-AF65-F5344CB8AC3E}">
        <p14:creationId xmlns:p14="http://schemas.microsoft.com/office/powerpoint/2010/main" val="205667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4.60 Pipelined control overview, showing the two multiplexors for forwarding, the hazard detection unit, and the forwarding unit. Although the ID and EX stages have been simplified—the sign-extended immediate and branch logic are missing— this drawing gives the essence of the forwarding hardware requirements.</a:t>
            </a:r>
          </a:p>
        </p:txBody>
      </p:sp>
      <p:sp>
        <p:nvSpPr>
          <p:cNvPr id="4" name="Slide Number Placeholder 3"/>
          <p:cNvSpPr>
            <a:spLocks noGrp="1"/>
          </p:cNvSpPr>
          <p:nvPr>
            <p:ph type="sldNum" sz="quarter" idx="10"/>
          </p:nvPr>
        </p:nvSpPr>
        <p:spPr/>
        <p:txBody>
          <a:bodyPr/>
          <a:lstStyle/>
          <a:p>
            <a:fld id="{8AECB6D5-8ECE-4A5E-8CE8-44072D540BE7}" type="slidenum">
              <a:rPr lang="en-US" smtClean="0"/>
              <a:t>8</a:t>
            </a:fld>
            <a:endParaRPr lang="en-US"/>
          </a:p>
        </p:txBody>
      </p:sp>
    </p:spTree>
    <p:extLst>
      <p:ext uri="{BB962C8B-B14F-4D97-AF65-F5344CB8AC3E}">
        <p14:creationId xmlns:p14="http://schemas.microsoft.com/office/powerpoint/2010/main" val="1144155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4.59 The way stalls are really inserted into the pipeline. A bubble is inserted beginning in clock cycle 4, by changing the and instruction to a </a:t>
            </a:r>
            <a:r>
              <a:rPr lang="en-US" dirty="0" err="1"/>
              <a:t>nop</a:t>
            </a:r>
            <a:r>
              <a:rPr lang="en-US" dirty="0"/>
              <a:t>. Note that the and instruction is really fetched and decoded in clock cycles 2 and 3, but its EX stage is delayed until clock cycle 5 (versus the </a:t>
            </a:r>
            <a:r>
              <a:rPr lang="en-US" dirty="0" err="1"/>
              <a:t>unstalled</a:t>
            </a:r>
            <a:r>
              <a:rPr lang="en-US" dirty="0"/>
              <a:t> position in clock cycle 4). Likewise the OR instruction is fetched in clock cycle 3, but its ID stage is delayed until clock cycle 5 (versus the </a:t>
            </a:r>
            <a:r>
              <a:rPr lang="en-US" dirty="0" err="1"/>
              <a:t>unstalled</a:t>
            </a:r>
            <a:r>
              <a:rPr lang="en-US" dirty="0"/>
              <a:t> clock cycle 4 position). Aft </a:t>
            </a:r>
            <a:r>
              <a:rPr lang="en-US" dirty="0" err="1"/>
              <a:t>er</a:t>
            </a:r>
            <a:r>
              <a:rPr lang="en-US" dirty="0"/>
              <a:t> insertion of the bubble, all the dependences go forward in time and no further hazards occur</a:t>
            </a:r>
          </a:p>
        </p:txBody>
      </p:sp>
      <p:sp>
        <p:nvSpPr>
          <p:cNvPr id="4" name="Slide Number Placeholder 3"/>
          <p:cNvSpPr>
            <a:spLocks noGrp="1"/>
          </p:cNvSpPr>
          <p:nvPr>
            <p:ph type="sldNum" sz="quarter" idx="10"/>
          </p:nvPr>
        </p:nvSpPr>
        <p:spPr/>
        <p:txBody>
          <a:bodyPr/>
          <a:lstStyle/>
          <a:p>
            <a:fld id="{8AECB6D5-8ECE-4A5E-8CE8-44072D540BE7}" type="slidenum">
              <a:rPr lang="en-US" smtClean="0"/>
              <a:t>12</a:t>
            </a:fld>
            <a:endParaRPr lang="en-US"/>
          </a:p>
        </p:txBody>
      </p:sp>
    </p:spTree>
    <p:extLst>
      <p:ext uri="{BB962C8B-B14F-4D97-AF65-F5344CB8AC3E}">
        <p14:creationId xmlns:p14="http://schemas.microsoft.com/office/powerpoint/2010/main" val="2994568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4.60 Pipelined control overview, showing the two multiplexors for forwarding, the hazard detection unit, and the forwarding unit. Although the ID and EX stages have been </a:t>
            </a:r>
            <a:r>
              <a:rPr lang="en-US" dirty="0" err="1"/>
              <a:t>simplifi</a:t>
            </a:r>
            <a:r>
              <a:rPr lang="en-US" dirty="0"/>
              <a:t> </a:t>
            </a:r>
            <a:r>
              <a:rPr lang="en-US" dirty="0" err="1"/>
              <a:t>ed</a:t>
            </a:r>
            <a:r>
              <a:rPr lang="en-US" dirty="0"/>
              <a:t>—the sign-extended immediate and branch logic are missing— this drawing gives the essence of the forwarding hardware requirements.</a:t>
            </a:r>
          </a:p>
        </p:txBody>
      </p:sp>
      <p:sp>
        <p:nvSpPr>
          <p:cNvPr id="4" name="Slide Number Placeholder 3"/>
          <p:cNvSpPr>
            <a:spLocks noGrp="1"/>
          </p:cNvSpPr>
          <p:nvPr>
            <p:ph type="sldNum" sz="quarter" idx="10"/>
          </p:nvPr>
        </p:nvSpPr>
        <p:spPr/>
        <p:txBody>
          <a:bodyPr/>
          <a:lstStyle/>
          <a:p>
            <a:fld id="{8AECB6D5-8ECE-4A5E-8CE8-44072D540BE7}" type="slidenum">
              <a:rPr lang="en-US" smtClean="0"/>
              <a:t>18</a:t>
            </a:fld>
            <a:endParaRPr lang="en-US"/>
          </a:p>
        </p:txBody>
      </p:sp>
    </p:spTree>
    <p:extLst>
      <p:ext uri="{BB962C8B-B14F-4D97-AF65-F5344CB8AC3E}">
        <p14:creationId xmlns:p14="http://schemas.microsoft.com/office/powerpoint/2010/main" val="3323115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4.60 Pipelined control overview, showing the two multiplexors for forwarding, the hazard detection unit, and the forwarding unit. Although the ID and EX stages have been </a:t>
            </a:r>
            <a:r>
              <a:rPr lang="en-US" dirty="0" err="1"/>
              <a:t>simplifi</a:t>
            </a:r>
            <a:r>
              <a:rPr lang="en-US" dirty="0"/>
              <a:t> </a:t>
            </a:r>
            <a:r>
              <a:rPr lang="en-US" dirty="0" err="1"/>
              <a:t>ed</a:t>
            </a:r>
            <a:r>
              <a:rPr lang="en-US" dirty="0"/>
              <a:t>—the sign-extended immediate and branch logic are missing— this drawing gives the essence of the forwarding hardware requirements.</a:t>
            </a:r>
          </a:p>
        </p:txBody>
      </p:sp>
      <p:sp>
        <p:nvSpPr>
          <p:cNvPr id="4" name="Slide Number Placeholder 3"/>
          <p:cNvSpPr>
            <a:spLocks noGrp="1"/>
          </p:cNvSpPr>
          <p:nvPr>
            <p:ph type="sldNum" sz="quarter" idx="10"/>
          </p:nvPr>
        </p:nvSpPr>
        <p:spPr/>
        <p:txBody>
          <a:bodyPr/>
          <a:lstStyle/>
          <a:p>
            <a:fld id="{8AECB6D5-8ECE-4A5E-8CE8-44072D540BE7}" type="slidenum">
              <a:rPr lang="en-US" smtClean="0"/>
              <a:t>22</a:t>
            </a:fld>
            <a:endParaRPr lang="en-US"/>
          </a:p>
        </p:txBody>
      </p:sp>
    </p:spTree>
    <p:extLst>
      <p:ext uri="{BB962C8B-B14F-4D97-AF65-F5344CB8AC3E}">
        <p14:creationId xmlns:p14="http://schemas.microsoft.com/office/powerpoint/2010/main" val="3856248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51109370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77590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109413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97901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587543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78434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613860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17427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58411909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33102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93495300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576388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673E0-E058-411B-BEF8-1CA36D2DE1A5}"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7445228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C673E0-E058-411B-BEF8-1CA36D2DE1A5}"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84194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673E0-E058-411B-BEF8-1CA36D2DE1A5}"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5681195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40971476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26528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C673E0-E058-411B-BEF8-1CA36D2DE1A5}" type="datetimeFigureOut">
              <a:rPr lang="en-US" smtClean="0"/>
              <a:t>12/14/2022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DF3EC1-F20E-49F4-81D8-A0D277DA8104}" type="slidenum">
              <a:rPr lang="en-US" smtClean="0"/>
              <a:t>‹#›</a:t>
            </a:fld>
            <a:endParaRPr lang="en-US"/>
          </a:p>
        </p:txBody>
      </p:sp>
    </p:spTree>
    <p:extLst>
      <p:ext uri="{BB962C8B-B14F-4D97-AF65-F5344CB8AC3E}">
        <p14:creationId xmlns:p14="http://schemas.microsoft.com/office/powerpoint/2010/main" val="3033883487"/>
      </p:ext>
    </p:extLst>
  </p:cSld>
  <p:clrMap bg1="lt1" tx1="dk1" bg2="lt2" tx2="dk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 id="2147484349" r:id="rId12"/>
    <p:sldLayoutId id="2147484350" r:id="rId13"/>
    <p:sldLayoutId id="2147484351" r:id="rId14"/>
    <p:sldLayoutId id="2147484352" r:id="rId15"/>
    <p:sldLayoutId id="2147484353" r:id="rId16"/>
    <p:sldLayoutId id="214748435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Hazard – Example 4</a:t>
            </a:r>
          </a:p>
        </p:txBody>
      </p:sp>
      <p:sp>
        <p:nvSpPr>
          <p:cNvPr id="3" name="Content Placeholder 2"/>
          <p:cNvSpPr>
            <a:spLocks noGrp="1"/>
          </p:cNvSpPr>
          <p:nvPr>
            <p:ph idx="1"/>
          </p:nvPr>
        </p:nvSpPr>
        <p:spPr/>
        <p:txBody>
          <a:bodyPr>
            <a:normAutofit/>
          </a:bodyPr>
          <a:lstStyle/>
          <a:p>
            <a:pPr marL="0" indent="0" algn="just">
              <a:buNone/>
            </a:pPr>
            <a:r>
              <a:rPr lang="en-US" sz="2800" dirty="0"/>
              <a:t>Make pipeline diagram for the code segment given below, and identify data hazards</a:t>
            </a:r>
          </a:p>
          <a:p>
            <a:pPr marL="0" indent="0" algn="just">
              <a:buNone/>
            </a:pPr>
            <a:endParaRPr lang="en-US" sz="2800" dirty="0"/>
          </a:p>
          <a:p>
            <a:pPr marL="0" indent="0" algn="just">
              <a:buNone/>
            </a:pPr>
            <a:r>
              <a:rPr lang="en-US" sz="2800" b="1" dirty="0" err="1"/>
              <a:t>lw</a:t>
            </a:r>
            <a:r>
              <a:rPr lang="en-US" sz="2800" b="1" dirty="0"/>
              <a:t> $s0, 20($t1)</a:t>
            </a:r>
          </a:p>
          <a:p>
            <a:pPr marL="0" indent="0" algn="just">
              <a:buNone/>
            </a:pPr>
            <a:r>
              <a:rPr lang="en-US" sz="2800" b="1" dirty="0"/>
              <a:t>sub $t2, $s0, $t3 </a:t>
            </a:r>
          </a:p>
        </p:txBody>
      </p:sp>
    </p:spTree>
    <p:extLst>
      <p:ext uri="{BB962C8B-B14F-4D97-AF65-F5344CB8AC3E}">
        <p14:creationId xmlns:p14="http://schemas.microsoft.com/office/powerpoint/2010/main" val="250388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a:t>Data Hazard – Example 5 (contd.)</a:t>
            </a:r>
          </a:p>
        </p:txBody>
      </p:sp>
      <p:sp>
        <p:nvSpPr>
          <p:cNvPr id="3" name="Content Placeholder 2"/>
          <p:cNvSpPr>
            <a:spLocks noGrp="1"/>
          </p:cNvSpPr>
          <p:nvPr>
            <p:ph idx="1"/>
          </p:nvPr>
        </p:nvSpPr>
        <p:spPr>
          <a:xfrm>
            <a:off x="0" y="13855"/>
            <a:ext cx="2161307" cy="2605580"/>
          </a:xfrm>
          <a:ln>
            <a:solidFill>
              <a:schemeClr val="tx1"/>
            </a:solidFill>
          </a:ln>
        </p:spPr>
        <p:txBody>
          <a:bodyPr/>
          <a:lstStyle/>
          <a:p>
            <a:pPr marL="0" indent="0" algn="just">
              <a:buNone/>
            </a:pPr>
            <a:r>
              <a:rPr lang="en-US" dirty="0" err="1"/>
              <a:t>lw</a:t>
            </a:r>
            <a:r>
              <a:rPr lang="en-US" dirty="0"/>
              <a:t> $2, 20($1)</a:t>
            </a:r>
          </a:p>
          <a:p>
            <a:pPr marL="0" indent="0" algn="just">
              <a:buNone/>
            </a:pPr>
            <a:r>
              <a:rPr lang="en-US" b="1"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3290457810"/>
              </p:ext>
            </p:extLst>
          </p:nvPr>
        </p:nvGraphicFramePr>
        <p:xfrm>
          <a:off x="1925783" y="895927"/>
          <a:ext cx="10141526" cy="2225040"/>
        </p:xfrm>
        <a:graphic>
          <a:graphicData uri="http://schemas.openxmlformats.org/drawingml/2006/table">
            <a:tbl>
              <a:tblPr firstRow="1" bandRow="1">
                <a:tableStyleId>{073A0DAA-6AF3-43AB-8588-CEC1D06C72B9}</a:tableStyleId>
              </a:tblPr>
              <a:tblGrid>
                <a:gridCol w="1607126">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gridCol w="853440">
                  <a:extLst>
                    <a:ext uri="{9D8B030D-6E8A-4147-A177-3AD203B41FA5}">
                      <a16:colId xmlns:a16="http://schemas.microsoft.com/office/drawing/2014/main" val="20005"/>
                    </a:ext>
                  </a:extLst>
                </a:gridCol>
                <a:gridCol w="853440">
                  <a:extLst>
                    <a:ext uri="{9D8B030D-6E8A-4147-A177-3AD203B41FA5}">
                      <a16:colId xmlns:a16="http://schemas.microsoft.com/office/drawing/2014/main" val="20006"/>
                    </a:ext>
                  </a:extLst>
                </a:gridCol>
                <a:gridCol w="853440">
                  <a:extLst>
                    <a:ext uri="{9D8B030D-6E8A-4147-A177-3AD203B41FA5}">
                      <a16:colId xmlns:a16="http://schemas.microsoft.com/office/drawing/2014/main" val="20007"/>
                    </a:ext>
                  </a:extLst>
                </a:gridCol>
                <a:gridCol w="853440">
                  <a:extLst>
                    <a:ext uri="{9D8B030D-6E8A-4147-A177-3AD203B41FA5}">
                      <a16:colId xmlns:a16="http://schemas.microsoft.com/office/drawing/2014/main" val="20008"/>
                    </a:ext>
                  </a:extLst>
                </a:gridCol>
                <a:gridCol w="853440">
                  <a:extLst>
                    <a:ext uri="{9D8B030D-6E8A-4147-A177-3AD203B41FA5}">
                      <a16:colId xmlns:a16="http://schemas.microsoft.com/office/drawing/2014/main" val="20009"/>
                    </a:ext>
                  </a:extLst>
                </a:gridCol>
                <a:gridCol w="853440">
                  <a:extLst>
                    <a:ext uri="{9D8B030D-6E8A-4147-A177-3AD203B41FA5}">
                      <a16:colId xmlns:a16="http://schemas.microsoft.com/office/drawing/2014/main" val="20010"/>
                    </a:ext>
                  </a:extLst>
                </a:gridCol>
              </a:tblGrid>
              <a:tr h="370840">
                <a:tc>
                  <a:txBody>
                    <a:bodyPr/>
                    <a:lstStyle/>
                    <a:p>
                      <a:endParaRPr lang="en-US" b="1" dirty="0">
                        <a:solidFill>
                          <a:schemeClr val="bg1"/>
                        </a:solidFill>
                      </a:endParaRPr>
                    </a:p>
                  </a:txBody>
                  <a:tcPr/>
                </a:tc>
                <a:tc>
                  <a:txBody>
                    <a:bodyPr/>
                    <a:lstStyle/>
                    <a:p>
                      <a:pPr algn="ctr"/>
                      <a:r>
                        <a:rPr lang="en-US" b="1" dirty="0">
                          <a:solidFill>
                            <a:schemeClr val="bg1"/>
                          </a:solidFill>
                        </a:rPr>
                        <a:t>CC1</a:t>
                      </a:r>
                    </a:p>
                  </a:txBody>
                  <a:tcPr/>
                </a:tc>
                <a:tc>
                  <a:txBody>
                    <a:bodyPr/>
                    <a:lstStyle/>
                    <a:p>
                      <a:pPr algn="ctr"/>
                      <a:r>
                        <a:rPr lang="en-US" b="1" dirty="0">
                          <a:solidFill>
                            <a:schemeClr val="bg1"/>
                          </a:solidFill>
                        </a:rPr>
                        <a:t>CC2</a:t>
                      </a:r>
                    </a:p>
                  </a:txBody>
                  <a:tcPr/>
                </a:tc>
                <a:tc>
                  <a:txBody>
                    <a:bodyPr/>
                    <a:lstStyle/>
                    <a:p>
                      <a:pPr algn="ctr"/>
                      <a:r>
                        <a:rPr lang="en-US" b="1" dirty="0">
                          <a:solidFill>
                            <a:schemeClr val="bg1"/>
                          </a:solidFill>
                        </a:rPr>
                        <a:t>CC3</a:t>
                      </a:r>
                    </a:p>
                  </a:txBody>
                  <a:tcPr/>
                </a:tc>
                <a:tc>
                  <a:txBody>
                    <a:bodyPr/>
                    <a:lstStyle/>
                    <a:p>
                      <a:pPr algn="ctr"/>
                      <a:r>
                        <a:rPr lang="en-US" b="1" dirty="0">
                          <a:solidFill>
                            <a:schemeClr val="bg1"/>
                          </a:solidFill>
                        </a:rPr>
                        <a:t>CC4</a:t>
                      </a:r>
                    </a:p>
                  </a:txBody>
                  <a:tcPr/>
                </a:tc>
                <a:tc>
                  <a:txBody>
                    <a:bodyPr/>
                    <a:lstStyle/>
                    <a:p>
                      <a:pPr algn="ctr"/>
                      <a:r>
                        <a:rPr lang="en-US" b="1" dirty="0">
                          <a:solidFill>
                            <a:schemeClr val="bg1"/>
                          </a:solidFill>
                        </a:rPr>
                        <a:t>CC5</a:t>
                      </a:r>
                    </a:p>
                  </a:txBody>
                  <a:tcPr/>
                </a:tc>
                <a:tc>
                  <a:txBody>
                    <a:bodyPr/>
                    <a:lstStyle/>
                    <a:p>
                      <a:pPr algn="ctr"/>
                      <a:r>
                        <a:rPr lang="en-US" b="1" dirty="0">
                          <a:solidFill>
                            <a:schemeClr val="bg1"/>
                          </a:solidFill>
                        </a:rPr>
                        <a:t>CC6</a:t>
                      </a:r>
                    </a:p>
                  </a:txBody>
                  <a:tcPr/>
                </a:tc>
                <a:tc>
                  <a:txBody>
                    <a:bodyPr/>
                    <a:lstStyle/>
                    <a:p>
                      <a:pPr algn="ctr"/>
                      <a:r>
                        <a:rPr lang="en-US" b="1" dirty="0">
                          <a:solidFill>
                            <a:schemeClr val="bg1"/>
                          </a:solidFill>
                        </a:rPr>
                        <a:t>CC7</a:t>
                      </a:r>
                    </a:p>
                  </a:txBody>
                  <a:tcPr/>
                </a:tc>
                <a:tc>
                  <a:txBody>
                    <a:bodyPr/>
                    <a:lstStyle/>
                    <a:p>
                      <a:pPr algn="ctr"/>
                      <a:r>
                        <a:rPr lang="en-US" b="1" dirty="0">
                          <a:solidFill>
                            <a:schemeClr val="bg1"/>
                          </a:solidFill>
                        </a:rPr>
                        <a:t>CC8</a:t>
                      </a:r>
                    </a:p>
                  </a:txBody>
                  <a:tcPr/>
                </a:tc>
                <a:tc>
                  <a:txBody>
                    <a:bodyPr/>
                    <a:lstStyle/>
                    <a:p>
                      <a:pPr algn="ctr"/>
                      <a:r>
                        <a:rPr lang="en-US" b="1" dirty="0">
                          <a:solidFill>
                            <a:schemeClr val="bg1"/>
                          </a:solidFill>
                        </a:rPr>
                        <a:t>CC9</a:t>
                      </a:r>
                    </a:p>
                  </a:txBody>
                  <a:tcPr/>
                </a:tc>
                <a:tc>
                  <a:txBody>
                    <a:bodyPr/>
                    <a:lstStyle/>
                    <a:p>
                      <a:pPr algn="ctr"/>
                      <a:r>
                        <a:rPr lang="en-US" b="1" dirty="0">
                          <a:solidFill>
                            <a:schemeClr val="bg1"/>
                          </a:solidFill>
                        </a:rPr>
                        <a:t>CC10</a:t>
                      </a:r>
                    </a:p>
                  </a:txBody>
                  <a:tcPr/>
                </a:tc>
                <a:extLst>
                  <a:ext uri="{0D108BD9-81ED-4DB2-BD59-A6C34878D82A}">
                    <a16:rowId xmlns:a16="http://schemas.microsoft.com/office/drawing/2014/main" val="10000"/>
                  </a:ext>
                </a:extLst>
              </a:tr>
              <a:tr h="370840">
                <a:tc>
                  <a:txBody>
                    <a:bodyPr/>
                    <a:lstStyle/>
                    <a:p>
                      <a:pPr marL="0" indent="0" algn="just">
                        <a:buNone/>
                      </a:pPr>
                      <a:r>
                        <a:rPr lang="en-US" b="1" dirty="0" err="1"/>
                        <a:t>lw</a:t>
                      </a:r>
                      <a:r>
                        <a:rPr lang="en-US" b="1" dirty="0"/>
                        <a:t> </a:t>
                      </a:r>
                      <a:r>
                        <a:rPr lang="en-US" b="1" dirty="0">
                          <a:solidFill>
                            <a:srgbClr val="C00000"/>
                          </a:solidFill>
                        </a:rPr>
                        <a:t>$2</a:t>
                      </a:r>
                      <a:r>
                        <a:rPr lang="en-US" b="1" dirty="0"/>
                        <a:t>, 20($1)</a:t>
                      </a: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and $4, </a:t>
                      </a:r>
                      <a:r>
                        <a:rPr lang="en-US" b="1" dirty="0">
                          <a:solidFill>
                            <a:srgbClr val="C00000"/>
                          </a:solidFill>
                        </a:rPr>
                        <a:t>$2</a:t>
                      </a:r>
                      <a:r>
                        <a:rPr lang="en-US" b="1" dirty="0">
                          <a:solidFill>
                            <a:schemeClr val="tx1"/>
                          </a:solidFill>
                        </a:rPr>
                        <a:t>, $5</a:t>
                      </a:r>
                    </a:p>
                  </a:txBody>
                  <a:tcPr/>
                </a:tc>
                <a:tc>
                  <a:txBody>
                    <a:bodyPr/>
                    <a:lstStyle/>
                    <a:p>
                      <a:pPr algn="ctr"/>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rgbClr val="C00000"/>
                          </a:solidFill>
                        </a:rPr>
                        <a:t>ID</a:t>
                      </a:r>
                    </a:p>
                  </a:txBody>
                  <a:tcPr/>
                </a:tc>
                <a:tc>
                  <a:txBody>
                    <a:bodyPr/>
                    <a:lstStyle/>
                    <a:p>
                      <a:pPr algn="ctr"/>
                      <a:r>
                        <a:rPr lang="en-US" b="1" dirty="0">
                          <a:solidFill>
                            <a:schemeClr val="tx1"/>
                          </a:solidFill>
                        </a:rPr>
                        <a:t>ID</a:t>
                      </a: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2"/>
                  </a:ext>
                </a:extLst>
              </a:tr>
              <a:tr h="370840">
                <a:tc>
                  <a:txBody>
                    <a:bodyPr/>
                    <a:lstStyle/>
                    <a:p>
                      <a:pPr marL="0" indent="0" algn="l">
                        <a:buNone/>
                      </a:pPr>
                      <a:r>
                        <a:rPr lang="en-US" b="1" dirty="0">
                          <a:solidFill>
                            <a:schemeClr val="tx1"/>
                          </a:solidFill>
                        </a:rPr>
                        <a:t>or $8, $2, $6 </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IF</a:t>
                      </a:r>
                    </a:p>
                  </a:txBody>
                  <a:tcPr>
                    <a:solidFill>
                      <a:srgbClr val="FFFF00"/>
                    </a:solidFill>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add $9, $4, $2</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rgbClr val="C00000"/>
                        </a:solidFill>
                        <a:latin typeface="+mn-lt"/>
                        <a:ea typeface="+mn-ea"/>
                        <a:cs typeface="+mn-cs"/>
                      </a:endParaRPr>
                    </a:p>
                  </a:txBody>
                  <a:tcPr>
                    <a:solidFill>
                      <a:srgbClr val="FFFF00"/>
                    </a:solidFill>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a:t>slt</a:t>
                      </a:r>
                      <a:r>
                        <a:rPr lang="en-US" b="1" dirty="0"/>
                        <a:t> $1, $6, $7</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solidFill>
                      <a:srgbClr val="FFFF00"/>
                    </a:solidFill>
                  </a:tcPr>
                </a:tc>
                <a:tc>
                  <a:txBody>
                    <a:bodyPr/>
                    <a:lstStyle/>
                    <a:p>
                      <a:pPr algn="ctr"/>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extLst>
                  <a:ext uri="{0D108BD9-81ED-4DB2-BD59-A6C34878D82A}">
                    <a16:rowId xmlns:a16="http://schemas.microsoft.com/office/drawing/2014/main" val="10005"/>
                  </a:ext>
                </a:extLst>
              </a:tr>
            </a:tbl>
          </a:graphicData>
        </a:graphic>
      </p:graphicFrame>
      <p:cxnSp>
        <p:nvCxnSpPr>
          <p:cNvPr id="7" name="Straight Arrow Connector 6"/>
          <p:cNvCxnSpPr/>
          <p:nvPr/>
        </p:nvCxnSpPr>
        <p:spPr>
          <a:xfrm>
            <a:off x="6839092" y="1313868"/>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883128" y="1935212"/>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883128" y="2283398"/>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3"/>
          <p:cNvGraphicFramePr>
            <a:graphicFrameLocks/>
          </p:cNvGraphicFramePr>
          <p:nvPr>
            <p:extLst>
              <p:ext uri="{D42A27DB-BD31-4B8C-83A1-F6EECF244321}">
                <p14:modId xmlns:p14="http://schemas.microsoft.com/office/powerpoint/2010/main" val="3482345785"/>
              </p:ext>
            </p:extLst>
          </p:nvPr>
        </p:nvGraphicFramePr>
        <p:xfrm>
          <a:off x="1925783" y="3736109"/>
          <a:ext cx="10141526" cy="2595880"/>
        </p:xfrm>
        <a:graphic>
          <a:graphicData uri="http://schemas.openxmlformats.org/drawingml/2006/table">
            <a:tbl>
              <a:tblPr firstRow="1" bandRow="1">
                <a:tableStyleId>{073A0DAA-6AF3-43AB-8588-CEC1D06C72B9}</a:tableStyleId>
              </a:tblPr>
              <a:tblGrid>
                <a:gridCol w="1607126">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gridCol w="853440">
                  <a:extLst>
                    <a:ext uri="{9D8B030D-6E8A-4147-A177-3AD203B41FA5}">
                      <a16:colId xmlns:a16="http://schemas.microsoft.com/office/drawing/2014/main" val="20005"/>
                    </a:ext>
                  </a:extLst>
                </a:gridCol>
                <a:gridCol w="853440">
                  <a:extLst>
                    <a:ext uri="{9D8B030D-6E8A-4147-A177-3AD203B41FA5}">
                      <a16:colId xmlns:a16="http://schemas.microsoft.com/office/drawing/2014/main" val="20006"/>
                    </a:ext>
                  </a:extLst>
                </a:gridCol>
                <a:gridCol w="853440">
                  <a:extLst>
                    <a:ext uri="{9D8B030D-6E8A-4147-A177-3AD203B41FA5}">
                      <a16:colId xmlns:a16="http://schemas.microsoft.com/office/drawing/2014/main" val="20007"/>
                    </a:ext>
                  </a:extLst>
                </a:gridCol>
                <a:gridCol w="853440">
                  <a:extLst>
                    <a:ext uri="{9D8B030D-6E8A-4147-A177-3AD203B41FA5}">
                      <a16:colId xmlns:a16="http://schemas.microsoft.com/office/drawing/2014/main" val="20008"/>
                    </a:ext>
                  </a:extLst>
                </a:gridCol>
                <a:gridCol w="853440">
                  <a:extLst>
                    <a:ext uri="{9D8B030D-6E8A-4147-A177-3AD203B41FA5}">
                      <a16:colId xmlns:a16="http://schemas.microsoft.com/office/drawing/2014/main" val="20009"/>
                    </a:ext>
                  </a:extLst>
                </a:gridCol>
                <a:gridCol w="853440">
                  <a:extLst>
                    <a:ext uri="{9D8B030D-6E8A-4147-A177-3AD203B41FA5}">
                      <a16:colId xmlns:a16="http://schemas.microsoft.com/office/drawing/2014/main" val="20010"/>
                    </a:ext>
                  </a:extLst>
                </a:gridCol>
              </a:tblGrid>
              <a:tr h="370840">
                <a:tc>
                  <a:txBody>
                    <a:bodyPr/>
                    <a:lstStyle/>
                    <a:p>
                      <a:endParaRPr lang="en-US" b="1" dirty="0">
                        <a:solidFill>
                          <a:schemeClr val="bg1"/>
                        </a:solidFill>
                      </a:endParaRPr>
                    </a:p>
                  </a:txBody>
                  <a:tcPr/>
                </a:tc>
                <a:tc>
                  <a:txBody>
                    <a:bodyPr/>
                    <a:lstStyle/>
                    <a:p>
                      <a:pPr algn="ctr"/>
                      <a:r>
                        <a:rPr lang="en-US" b="1" dirty="0">
                          <a:solidFill>
                            <a:schemeClr val="bg1"/>
                          </a:solidFill>
                        </a:rPr>
                        <a:t>CC1</a:t>
                      </a:r>
                    </a:p>
                  </a:txBody>
                  <a:tcPr/>
                </a:tc>
                <a:tc>
                  <a:txBody>
                    <a:bodyPr/>
                    <a:lstStyle/>
                    <a:p>
                      <a:pPr algn="ctr"/>
                      <a:r>
                        <a:rPr lang="en-US" b="1" dirty="0">
                          <a:solidFill>
                            <a:schemeClr val="bg1"/>
                          </a:solidFill>
                        </a:rPr>
                        <a:t>CC2</a:t>
                      </a:r>
                    </a:p>
                  </a:txBody>
                  <a:tcPr/>
                </a:tc>
                <a:tc>
                  <a:txBody>
                    <a:bodyPr/>
                    <a:lstStyle/>
                    <a:p>
                      <a:pPr algn="ctr"/>
                      <a:r>
                        <a:rPr lang="en-US" b="1" dirty="0">
                          <a:solidFill>
                            <a:schemeClr val="bg1"/>
                          </a:solidFill>
                        </a:rPr>
                        <a:t>CC3</a:t>
                      </a:r>
                    </a:p>
                  </a:txBody>
                  <a:tcPr/>
                </a:tc>
                <a:tc>
                  <a:txBody>
                    <a:bodyPr/>
                    <a:lstStyle/>
                    <a:p>
                      <a:pPr algn="ctr"/>
                      <a:r>
                        <a:rPr lang="en-US" b="1" dirty="0">
                          <a:solidFill>
                            <a:schemeClr val="bg1"/>
                          </a:solidFill>
                        </a:rPr>
                        <a:t>CC4</a:t>
                      </a:r>
                    </a:p>
                  </a:txBody>
                  <a:tcPr/>
                </a:tc>
                <a:tc>
                  <a:txBody>
                    <a:bodyPr/>
                    <a:lstStyle/>
                    <a:p>
                      <a:pPr algn="ctr"/>
                      <a:r>
                        <a:rPr lang="en-US" b="1" dirty="0">
                          <a:solidFill>
                            <a:schemeClr val="bg1"/>
                          </a:solidFill>
                        </a:rPr>
                        <a:t>CC5</a:t>
                      </a:r>
                    </a:p>
                  </a:txBody>
                  <a:tcPr/>
                </a:tc>
                <a:tc>
                  <a:txBody>
                    <a:bodyPr/>
                    <a:lstStyle/>
                    <a:p>
                      <a:pPr algn="ctr"/>
                      <a:r>
                        <a:rPr lang="en-US" b="1" dirty="0">
                          <a:solidFill>
                            <a:schemeClr val="bg1"/>
                          </a:solidFill>
                        </a:rPr>
                        <a:t>CC6</a:t>
                      </a:r>
                    </a:p>
                  </a:txBody>
                  <a:tcPr/>
                </a:tc>
                <a:tc>
                  <a:txBody>
                    <a:bodyPr/>
                    <a:lstStyle/>
                    <a:p>
                      <a:pPr algn="ctr"/>
                      <a:r>
                        <a:rPr lang="en-US" b="1" dirty="0">
                          <a:solidFill>
                            <a:schemeClr val="bg1"/>
                          </a:solidFill>
                        </a:rPr>
                        <a:t>CC7</a:t>
                      </a:r>
                    </a:p>
                  </a:txBody>
                  <a:tcPr/>
                </a:tc>
                <a:tc>
                  <a:txBody>
                    <a:bodyPr/>
                    <a:lstStyle/>
                    <a:p>
                      <a:pPr algn="ctr"/>
                      <a:r>
                        <a:rPr lang="en-US" b="1" dirty="0">
                          <a:solidFill>
                            <a:schemeClr val="bg1"/>
                          </a:solidFill>
                        </a:rPr>
                        <a:t>CC8</a:t>
                      </a:r>
                    </a:p>
                  </a:txBody>
                  <a:tcPr/>
                </a:tc>
                <a:tc>
                  <a:txBody>
                    <a:bodyPr/>
                    <a:lstStyle/>
                    <a:p>
                      <a:pPr algn="ctr"/>
                      <a:r>
                        <a:rPr lang="en-US" b="1" dirty="0">
                          <a:solidFill>
                            <a:schemeClr val="bg1"/>
                          </a:solidFill>
                        </a:rPr>
                        <a:t>CC9</a:t>
                      </a:r>
                    </a:p>
                  </a:txBody>
                  <a:tcPr/>
                </a:tc>
                <a:tc>
                  <a:txBody>
                    <a:bodyPr/>
                    <a:lstStyle/>
                    <a:p>
                      <a:pPr algn="ctr"/>
                      <a:r>
                        <a:rPr lang="en-US" b="1" dirty="0">
                          <a:solidFill>
                            <a:schemeClr val="bg1"/>
                          </a:solidFill>
                        </a:rPr>
                        <a:t>CC10</a:t>
                      </a:r>
                    </a:p>
                  </a:txBody>
                  <a:tcPr/>
                </a:tc>
                <a:extLst>
                  <a:ext uri="{0D108BD9-81ED-4DB2-BD59-A6C34878D82A}">
                    <a16:rowId xmlns:a16="http://schemas.microsoft.com/office/drawing/2014/main" val="10000"/>
                  </a:ext>
                </a:extLst>
              </a:tr>
              <a:tr h="370840">
                <a:tc>
                  <a:txBody>
                    <a:bodyPr/>
                    <a:lstStyle/>
                    <a:p>
                      <a:pPr marL="0" indent="0" algn="just">
                        <a:buNone/>
                      </a:pPr>
                      <a:r>
                        <a:rPr lang="en-US" b="1" dirty="0" err="1"/>
                        <a:t>lw</a:t>
                      </a:r>
                      <a:r>
                        <a:rPr lang="en-US" b="1" dirty="0"/>
                        <a:t> </a:t>
                      </a:r>
                      <a:r>
                        <a:rPr lang="en-US" b="1" dirty="0">
                          <a:solidFill>
                            <a:srgbClr val="C00000"/>
                          </a:solidFill>
                        </a:rPr>
                        <a:t>$2</a:t>
                      </a:r>
                      <a:r>
                        <a:rPr lang="en-US" b="1" dirty="0"/>
                        <a:t>, 20($1)</a:t>
                      </a: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a:solidFill>
                            <a:schemeClr val="tx1"/>
                          </a:solidFill>
                        </a:rPr>
                        <a:t>nop</a:t>
                      </a:r>
                      <a:endParaRPr lang="en-US" b="1" dirty="0">
                        <a:solidFill>
                          <a:schemeClr val="tx1"/>
                        </a:solidFill>
                      </a:endParaRPr>
                    </a:p>
                  </a:txBody>
                  <a:tcPr>
                    <a:solidFill>
                      <a:schemeClr val="accent2">
                        <a:lumMod val="60000"/>
                        <a:lumOff val="40000"/>
                      </a:schemeClr>
                    </a:solidFill>
                  </a:tcPr>
                </a:tc>
                <a:tc>
                  <a:txBody>
                    <a:bodyPr/>
                    <a:lstStyle/>
                    <a:p>
                      <a:pPr algn="ctr"/>
                      <a:endParaRPr 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solidFill>
                            <a:srgbClr val="C00000"/>
                          </a:solidFill>
                        </a:rPr>
                        <a:t>STALL</a:t>
                      </a:r>
                    </a:p>
                  </a:txBody>
                  <a:tcPr/>
                </a:tc>
                <a:tc>
                  <a:txBody>
                    <a:bodyPr/>
                    <a:lstStyle/>
                    <a:p>
                      <a:pPr algn="ctr"/>
                      <a:r>
                        <a:rPr lang="en-US" b="1" dirty="0">
                          <a:solidFill>
                            <a:srgbClr val="C00000"/>
                          </a:solidFill>
                        </a:rPr>
                        <a:t>STALL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solidFill>
                            <a:srgbClr val="C00000"/>
                          </a:solidFill>
                        </a:rPr>
                        <a:t>STALL</a:t>
                      </a:r>
                    </a:p>
                  </a:txBody>
                  <a:tcPr>
                    <a:solidFill>
                      <a:srgbClr val="FFFF00"/>
                    </a:solidFill>
                  </a:tcPr>
                </a:tc>
                <a:tc>
                  <a:txBody>
                    <a:bodyPr/>
                    <a:lstStyle/>
                    <a:p>
                      <a:pPr algn="ctr"/>
                      <a:r>
                        <a:rPr lang="en-US" b="1" dirty="0">
                          <a:solidFill>
                            <a:srgbClr val="C00000"/>
                          </a:solidFill>
                        </a:rPr>
                        <a:t>STALL</a:t>
                      </a:r>
                    </a:p>
                  </a:txBody>
                  <a:tcPr>
                    <a:solidFill>
                      <a:srgbClr val="FFFF00"/>
                    </a:solidFill>
                  </a:tcPr>
                </a:tc>
                <a:tc>
                  <a:txBody>
                    <a:bodyPr/>
                    <a:lstStyle/>
                    <a:p>
                      <a:pPr algn="ctr"/>
                      <a:r>
                        <a:rPr lang="en-US" b="1" dirty="0">
                          <a:solidFill>
                            <a:srgbClr val="C00000"/>
                          </a:solidFill>
                        </a:rPr>
                        <a:t>STALL</a:t>
                      </a:r>
                    </a:p>
                  </a:txBody>
                  <a:tcPr>
                    <a:solidFill>
                      <a:srgbClr val="FFFF00"/>
                    </a:solidFill>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and $4, </a:t>
                      </a:r>
                      <a:r>
                        <a:rPr lang="en-US" b="1" dirty="0">
                          <a:solidFill>
                            <a:srgbClr val="C00000"/>
                          </a:solidFill>
                        </a:rPr>
                        <a:t>$2</a:t>
                      </a:r>
                      <a:r>
                        <a:rPr lang="en-US" b="1" dirty="0">
                          <a:solidFill>
                            <a:schemeClr val="tx1"/>
                          </a:solidFill>
                        </a:rPr>
                        <a:t>, $5 </a:t>
                      </a:r>
                    </a:p>
                  </a:txBody>
                  <a:tcPr>
                    <a:solidFill>
                      <a:schemeClr val="accent2">
                        <a:lumMod val="60000"/>
                        <a:lumOff val="40000"/>
                      </a:schemeClr>
                    </a:solidFill>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solidFill>
                            <a:srgbClr val="C00000"/>
                          </a:solidFill>
                        </a:rPr>
                        <a:t>ID</a:t>
                      </a:r>
                    </a:p>
                  </a:txBody>
                  <a:tcPr>
                    <a:solidFill>
                      <a:srgbClr val="FFFF00"/>
                    </a:solidFill>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endParaRPr lang="en-US" dirty="0"/>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3"/>
                  </a:ext>
                </a:extLst>
              </a:tr>
              <a:tr h="370840">
                <a:tc>
                  <a:txBody>
                    <a:bodyPr/>
                    <a:lstStyle/>
                    <a:p>
                      <a:pPr marL="0" indent="0" algn="l">
                        <a:buNone/>
                      </a:pPr>
                      <a:r>
                        <a:rPr lang="en-US" b="1" dirty="0">
                          <a:solidFill>
                            <a:schemeClr val="tx1"/>
                          </a:solidFill>
                        </a:rPr>
                        <a:t>or $8, $2, $6 </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IF</a:t>
                      </a:r>
                    </a:p>
                  </a:txBody>
                  <a:tcPr>
                    <a:solidFill>
                      <a:srgbClr val="FFFF00"/>
                    </a:solidFill>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add $9, $4, $2</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rgbClr val="C00000"/>
                        </a:solidFill>
                        <a:latin typeface="+mn-lt"/>
                        <a:ea typeface="+mn-ea"/>
                        <a:cs typeface="+mn-cs"/>
                      </a:endParaRPr>
                    </a:p>
                  </a:txBody>
                  <a:tcPr>
                    <a:solidFill>
                      <a:srgbClr val="FFFF00"/>
                    </a:solidFill>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a:t>slt</a:t>
                      </a:r>
                      <a:r>
                        <a:rPr lang="en-US" b="1" dirty="0"/>
                        <a:t> $1, $6, $7</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algn="ctr"/>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144379" y="4854661"/>
            <a:ext cx="1439561" cy="1477328"/>
          </a:xfrm>
          <a:prstGeom prst="rect">
            <a:avLst/>
          </a:prstGeom>
          <a:noFill/>
        </p:spPr>
        <p:txBody>
          <a:bodyPr wrap="none" rtlCol="0">
            <a:spAutoFit/>
          </a:bodyPr>
          <a:lstStyle/>
          <a:p>
            <a:r>
              <a:rPr lang="en-US" b="1" dirty="0"/>
              <a:t>Another</a:t>
            </a:r>
          </a:p>
          <a:p>
            <a:r>
              <a:rPr lang="en-US" b="1" dirty="0"/>
              <a:t>Way </a:t>
            </a:r>
          </a:p>
          <a:p>
            <a:r>
              <a:rPr lang="en-US" b="1" dirty="0"/>
              <a:t>To show the</a:t>
            </a:r>
          </a:p>
          <a:p>
            <a:r>
              <a:rPr lang="en-US" b="1" dirty="0"/>
              <a:t>Same</a:t>
            </a:r>
          </a:p>
          <a:p>
            <a:r>
              <a:rPr lang="en-US" b="1" dirty="0"/>
              <a:t>Sequence</a:t>
            </a:r>
          </a:p>
        </p:txBody>
      </p:sp>
    </p:spTree>
    <p:extLst>
      <p:ext uri="{BB962C8B-B14F-4D97-AF65-F5344CB8AC3E}">
        <p14:creationId xmlns:p14="http://schemas.microsoft.com/office/powerpoint/2010/main" val="377115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720436"/>
          </a:xfrm>
        </p:spPr>
        <p:txBody>
          <a:bodyPr/>
          <a:lstStyle/>
          <a:p>
            <a:r>
              <a:rPr lang="en-US" dirty="0"/>
              <a:t>Hazard Detection Unit</a:t>
            </a:r>
          </a:p>
        </p:txBody>
      </p:sp>
      <p:sp>
        <p:nvSpPr>
          <p:cNvPr id="3" name="Content Placeholder 2"/>
          <p:cNvSpPr>
            <a:spLocks noGrp="1"/>
          </p:cNvSpPr>
          <p:nvPr>
            <p:ph idx="1"/>
          </p:nvPr>
        </p:nvSpPr>
        <p:spPr>
          <a:xfrm>
            <a:off x="374073" y="720438"/>
            <a:ext cx="11374581" cy="4515716"/>
          </a:xfrm>
        </p:spPr>
        <p:txBody>
          <a:bodyPr/>
          <a:lstStyle/>
          <a:p>
            <a:pPr algn="just"/>
            <a:r>
              <a:rPr lang="en-US" dirty="0"/>
              <a:t>Operates during the ID stage so that it can insert the stall between the load and its use</a:t>
            </a:r>
          </a:p>
          <a:p>
            <a:pPr algn="just"/>
            <a:r>
              <a:rPr lang="en-US" dirty="0"/>
              <a:t>Hazard Detection Control</a:t>
            </a:r>
          </a:p>
          <a:p>
            <a:pPr algn="just"/>
            <a:r>
              <a:rPr lang="en-US" dirty="0"/>
              <a:t>Preventing the PC register and the IF/ID pipeline register from changing</a:t>
            </a:r>
          </a:p>
          <a:p>
            <a:pPr algn="just"/>
            <a:r>
              <a:rPr lang="en-US" dirty="0"/>
              <a:t>The instruction in the IF stage will continue to be read using the same PC </a:t>
            </a:r>
          </a:p>
          <a:p>
            <a:pPr algn="just"/>
            <a:r>
              <a:rPr lang="en-US" dirty="0"/>
              <a:t>The registers in the ID stage will continue to be read using the same instruction fields in the IF/ID pipeline register</a:t>
            </a:r>
          </a:p>
          <a:p>
            <a:pPr algn="just"/>
            <a:r>
              <a:rPr lang="en-US" b="1" dirty="0"/>
              <a:t>Setting all nine control signals in the EX, MEM, and WB stages will create a “do nothing” or </a:t>
            </a:r>
            <a:r>
              <a:rPr lang="en-US" b="1" dirty="0" err="1"/>
              <a:t>nop</a:t>
            </a:r>
            <a:r>
              <a:rPr lang="en-US" b="1" dirty="0"/>
              <a:t> instruction</a:t>
            </a:r>
          </a:p>
          <a:p>
            <a:pPr algn="just"/>
            <a:r>
              <a:rPr lang="en-US" b="1" u="sng" dirty="0"/>
              <a:t>No registers or memories are written if the control values are all 0</a:t>
            </a:r>
          </a:p>
        </p:txBody>
      </p:sp>
      <p:pic>
        <p:nvPicPr>
          <p:cNvPr id="4" name="Picture 3"/>
          <p:cNvPicPr>
            <a:picLocks noChangeAspect="1"/>
          </p:cNvPicPr>
          <p:nvPr/>
        </p:nvPicPr>
        <p:blipFill>
          <a:blip r:embed="rId2"/>
          <a:stretch>
            <a:fillRect/>
          </a:stretch>
        </p:blipFill>
        <p:spPr>
          <a:xfrm>
            <a:off x="4435630" y="5236154"/>
            <a:ext cx="7313024" cy="1483302"/>
          </a:xfrm>
          <a:prstGeom prst="rect">
            <a:avLst/>
          </a:prstGeom>
        </p:spPr>
      </p:pic>
      <p:sp>
        <p:nvSpPr>
          <p:cNvPr id="5" name="TextBox 4"/>
          <p:cNvSpPr txBox="1"/>
          <p:nvPr/>
        </p:nvSpPr>
        <p:spPr>
          <a:xfrm>
            <a:off x="374073" y="5767369"/>
            <a:ext cx="2719591" cy="369332"/>
          </a:xfrm>
          <a:prstGeom prst="rect">
            <a:avLst/>
          </a:prstGeom>
          <a:noFill/>
        </p:spPr>
        <p:txBody>
          <a:bodyPr wrap="none" rtlCol="0">
            <a:spAutoFit/>
          </a:bodyPr>
          <a:lstStyle/>
          <a:p>
            <a:r>
              <a:rPr lang="en-US" b="1" dirty="0"/>
              <a:t>Hazard Detection Control</a:t>
            </a:r>
          </a:p>
        </p:txBody>
      </p:sp>
      <p:sp>
        <p:nvSpPr>
          <p:cNvPr id="6" name="Right Arrow 5"/>
          <p:cNvSpPr/>
          <p:nvPr/>
        </p:nvSpPr>
        <p:spPr>
          <a:xfrm>
            <a:off x="3275443" y="570971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42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40959" y="225815"/>
            <a:ext cx="10034794" cy="6465934"/>
          </a:xfrm>
          <a:prstGeom prst="rect">
            <a:avLst/>
          </a:prstGeom>
        </p:spPr>
      </p:pic>
      <p:sp>
        <p:nvSpPr>
          <p:cNvPr id="5" name="Title 1"/>
          <p:cNvSpPr>
            <a:spLocks noGrp="1"/>
          </p:cNvSpPr>
          <p:nvPr>
            <p:ph type="title"/>
          </p:nvPr>
        </p:nvSpPr>
        <p:spPr>
          <a:xfrm>
            <a:off x="-69274" y="0"/>
            <a:ext cx="2341417" cy="3297382"/>
          </a:xfrm>
        </p:spPr>
        <p:txBody>
          <a:bodyPr>
            <a:normAutofit fontScale="90000"/>
          </a:bodyPr>
          <a:lstStyle/>
          <a:p>
            <a:r>
              <a:rPr lang="en-US" dirty="0"/>
              <a:t>Data Hazards –</a:t>
            </a:r>
            <a:br>
              <a:rPr lang="en-US" dirty="0"/>
            </a:br>
            <a:r>
              <a:rPr lang="en-US" dirty="0"/>
              <a:t>Example 5</a:t>
            </a:r>
            <a:br>
              <a:rPr lang="en-US" dirty="0"/>
            </a:br>
            <a:r>
              <a:rPr lang="en-US" dirty="0"/>
              <a:t>Solution</a:t>
            </a:r>
            <a:br>
              <a:rPr lang="en-US" dirty="0"/>
            </a:br>
            <a:r>
              <a:rPr lang="en-US" dirty="0"/>
              <a:t>Stall</a:t>
            </a:r>
          </a:p>
        </p:txBody>
      </p:sp>
      <p:sp>
        <p:nvSpPr>
          <p:cNvPr id="6" name="TextBox 5"/>
          <p:cNvSpPr txBox="1"/>
          <p:nvPr/>
        </p:nvSpPr>
        <p:spPr>
          <a:xfrm>
            <a:off x="1" y="3837710"/>
            <a:ext cx="1828800" cy="2308324"/>
          </a:xfrm>
          <a:prstGeom prst="rect">
            <a:avLst/>
          </a:prstGeom>
          <a:noFill/>
        </p:spPr>
        <p:txBody>
          <a:bodyPr wrap="square" rtlCol="0">
            <a:spAutoFit/>
          </a:bodyPr>
          <a:lstStyle/>
          <a:p>
            <a:r>
              <a:rPr lang="en-US" sz="2400" b="1" dirty="0" err="1"/>
              <a:t>Nop</a:t>
            </a:r>
            <a:r>
              <a:rPr lang="en-US" sz="2400" b="1" dirty="0"/>
              <a:t>:</a:t>
            </a:r>
            <a:r>
              <a:rPr lang="en-US" sz="2400" dirty="0"/>
              <a:t> An instruction that does no operation to change state</a:t>
            </a:r>
          </a:p>
          <a:p>
            <a:endParaRPr lang="en-US" sz="2400" dirty="0"/>
          </a:p>
        </p:txBody>
      </p:sp>
      <p:cxnSp>
        <p:nvCxnSpPr>
          <p:cNvPr id="7" name="Straight Arrow Connector 6"/>
          <p:cNvCxnSpPr/>
          <p:nvPr/>
        </p:nvCxnSpPr>
        <p:spPr>
          <a:xfrm>
            <a:off x="7192566" y="2313709"/>
            <a:ext cx="164197" cy="18428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592721" y="2410691"/>
            <a:ext cx="76200" cy="2702042"/>
          </a:xfrm>
          <a:prstGeom prst="straightConnector1">
            <a:avLst/>
          </a:prstGeom>
          <a:ln w="28575">
            <a:solidFill>
              <a:srgbClr val="FC24F2"/>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075697" y="3977805"/>
            <a:ext cx="304800" cy="43030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923297" y="4943388"/>
            <a:ext cx="304800" cy="430305"/>
          </a:xfrm>
          <a:prstGeom prst="ellipse">
            <a:avLst/>
          </a:prstGeom>
          <a:noFill/>
          <a:ln w="38100">
            <a:solidFill>
              <a:srgbClr val="FC2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380497" y="5908971"/>
            <a:ext cx="304800" cy="430305"/>
          </a:xfrm>
          <a:prstGeom prst="ellipse">
            <a:avLst/>
          </a:prstGeom>
          <a:noFill/>
          <a:ln w="38100">
            <a:solidFill>
              <a:srgbClr val="1AC8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5697" y="5908971"/>
            <a:ext cx="304800" cy="430305"/>
          </a:xfrm>
          <a:prstGeom prst="ellipse">
            <a:avLst/>
          </a:prstGeom>
          <a:noFill/>
          <a:ln w="38100">
            <a:solidFill>
              <a:srgbClr val="650F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a:off x="8936182" y="4192957"/>
            <a:ext cx="103894" cy="1912333"/>
          </a:xfrm>
          <a:prstGeom prst="straightConnector1">
            <a:avLst/>
          </a:prstGeom>
          <a:ln w="28575">
            <a:solidFill>
              <a:srgbClr val="650FE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6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
            <a:ext cx="10018713" cy="969818"/>
          </a:xfrm>
        </p:spPr>
        <p:txBody>
          <a:bodyPr/>
          <a:lstStyle/>
          <a:p>
            <a:r>
              <a:rPr lang="en-US" b="1" dirty="0"/>
              <a:t>Data Hazard – Practice Problems</a:t>
            </a:r>
          </a:p>
        </p:txBody>
      </p:sp>
      <p:sp>
        <p:nvSpPr>
          <p:cNvPr id="3" name="Content Placeholder 2"/>
          <p:cNvSpPr>
            <a:spLocks noGrp="1"/>
          </p:cNvSpPr>
          <p:nvPr>
            <p:ph idx="1"/>
          </p:nvPr>
        </p:nvSpPr>
        <p:spPr>
          <a:xfrm>
            <a:off x="1484310" y="969819"/>
            <a:ext cx="10018713" cy="1122217"/>
          </a:xfrm>
        </p:spPr>
        <p:txBody>
          <a:bodyPr>
            <a:normAutofit/>
          </a:bodyPr>
          <a:lstStyle/>
          <a:p>
            <a:pPr marL="0" indent="0">
              <a:buNone/>
            </a:pPr>
            <a:r>
              <a:rPr lang="en-US" dirty="0"/>
              <a:t>Make pipeline diagram for the code segment given below, and identify data dependences and hazards.</a:t>
            </a:r>
          </a:p>
        </p:txBody>
      </p:sp>
      <p:sp>
        <p:nvSpPr>
          <p:cNvPr id="4" name="TextBox 3"/>
          <p:cNvSpPr txBox="1"/>
          <p:nvPr/>
        </p:nvSpPr>
        <p:spPr>
          <a:xfrm>
            <a:off x="1484310" y="2410691"/>
            <a:ext cx="2242986" cy="3108543"/>
          </a:xfrm>
          <a:prstGeom prst="rect">
            <a:avLst/>
          </a:prstGeom>
          <a:noFill/>
          <a:ln>
            <a:solidFill>
              <a:schemeClr val="tx1"/>
            </a:solidFill>
          </a:ln>
        </p:spPr>
        <p:txBody>
          <a:bodyPr wrap="none" rtlCol="0">
            <a:spAutoFit/>
          </a:bodyPr>
          <a:lstStyle/>
          <a:p>
            <a:pPr algn="ctr"/>
            <a:r>
              <a:rPr lang="en-US" sz="2800" dirty="0"/>
              <a:t>(a)</a:t>
            </a:r>
          </a:p>
          <a:p>
            <a:r>
              <a:rPr lang="en-US" sz="2800" dirty="0" err="1"/>
              <a:t>lw</a:t>
            </a:r>
            <a:r>
              <a:rPr lang="en-US" sz="2800" dirty="0"/>
              <a:t> $2, 20($1)</a:t>
            </a:r>
          </a:p>
          <a:p>
            <a:r>
              <a:rPr lang="en-US" sz="2800" dirty="0"/>
              <a:t>and $4, $2, $5</a:t>
            </a:r>
          </a:p>
          <a:p>
            <a:r>
              <a:rPr lang="en-US" sz="2800" b="1" dirty="0"/>
              <a:t>or $8, $2, $4</a:t>
            </a:r>
            <a:r>
              <a:rPr lang="en-US" sz="2800" dirty="0"/>
              <a:t> </a:t>
            </a:r>
          </a:p>
          <a:p>
            <a:r>
              <a:rPr lang="en-US" sz="2800" dirty="0"/>
              <a:t>add $9, $4, $2</a:t>
            </a:r>
          </a:p>
          <a:p>
            <a:r>
              <a:rPr lang="en-US" sz="2800" dirty="0" err="1"/>
              <a:t>slt</a:t>
            </a:r>
            <a:r>
              <a:rPr lang="en-US" sz="2800" dirty="0"/>
              <a:t> $1, $6, $7</a:t>
            </a:r>
          </a:p>
          <a:p>
            <a:endParaRPr lang="en-US" sz="2800" dirty="0"/>
          </a:p>
        </p:txBody>
      </p:sp>
      <p:sp>
        <p:nvSpPr>
          <p:cNvPr id="5" name="TextBox 4"/>
          <p:cNvSpPr txBox="1"/>
          <p:nvPr/>
        </p:nvSpPr>
        <p:spPr>
          <a:xfrm>
            <a:off x="4105381" y="2410690"/>
            <a:ext cx="2311915" cy="3539430"/>
          </a:xfrm>
          <a:prstGeom prst="rect">
            <a:avLst/>
          </a:prstGeom>
          <a:noFill/>
          <a:ln>
            <a:solidFill>
              <a:schemeClr val="tx1"/>
            </a:solidFill>
          </a:ln>
        </p:spPr>
        <p:txBody>
          <a:bodyPr wrap="none" rtlCol="0">
            <a:spAutoFit/>
          </a:bodyPr>
          <a:lstStyle/>
          <a:p>
            <a:pPr algn="ctr"/>
            <a:r>
              <a:rPr lang="en-US" sz="2800" dirty="0"/>
              <a:t>(b)</a:t>
            </a:r>
          </a:p>
          <a:p>
            <a:r>
              <a:rPr lang="en-US" sz="2800" dirty="0" err="1"/>
              <a:t>lw</a:t>
            </a:r>
            <a:r>
              <a:rPr lang="en-US" sz="2800" dirty="0"/>
              <a:t> $2, 20($1)</a:t>
            </a:r>
          </a:p>
          <a:p>
            <a:r>
              <a:rPr lang="en-US" sz="2800" dirty="0"/>
              <a:t>add $3, $4,$5</a:t>
            </a:r>
          </a:p>
          <a:p>
            <a:r>
              <a:rPr lang="en-US" sz="2800" b="1" dirty="0"/>
              <a:t>and $4, $2, $5</a:t>
            </a:r>
          </a:p>
          <a:p>
            <a:r>
              <a:rPr lang="en-US" sz="2800" b="1" dirty="0"/>
              <a:t>or $8, $2, $4</a:t>
            </a:r>
            <a:r>
              <a:rPr lang="en-US" sz="2800" dirty="0"/>
              <a:t> </a:t>
            </a:r>
          </a:p>
          <a:p>
            <a:r>
              <a:rPr lang="en-US" sz="2800" b="1" dirty="0"/>
              <a:t>add $9, $4, $2</a:t>
            </a:r>
          </a:p>
          <a:p>
            <a:r>
              <a:rPr lang="en-US" sz="2800" dirty="0" err="1"/>
              <a:t>slt</a:t>
            </a:r>
            <a:r>
              <a:rPr lang="en-US" sz="2800" dirty="0"/>
              <a:t> $1, $6, $7</a:t>
            </a:r>
          </a:p>
          <a:p>
            <a:endParaRPr lang="en-US" sz="2800" dirty="0"/>
          </a:p>
        </p:txBody>
      </p:sp>
    </p:spTree>
    <p:extLst>
      <p:ext uri="{BB962C8B-B14F-4D97-AF65-F5344CB8AC3E}">
        <p14:creationId xmlns:p14="http://schemas.microsoft.com/office/powerpoint/2010/main" val="166589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886691"/>
          </a:xfrm>
        </p:spPr>
        <p:txBody>
          <a:bodyPr/>
          <a:lstStyle/>
          <a:p>
            <a:r>
              <a:rPr lang="en-US" dirty="0"/>
              <a:t>Pipeline Stall</a:t>
            </a:r>
          </a:p>
        </p:txBody>
      </p:sp>
      <p:sp>
        <p:nvSpPr>
          <p:cNvPr id="3" name="Content Placeholder 2"/>
          <p:cNvSpPr>
            <a:spLocks noGrp="1"/>
          </p:cNvSpPr>
          <p:nvPr>
            <p:ph idx="1"/>
          </p:nvPr>
        </p:nvSpPr>
        <p:spPr>
          <a:xfrm>
            <a:off x="1484310" y="886691"/>
            <a:ext cx="10018713" cy="4904509"/>
          </a:xfrm>
        </p:spPr>
        <p:txBody>
          <a:bodyPr>
            <a:normAutofit lnSpcReduction="10000"/>
          </a:bodyPr>
          <a:lstStyle/>
          <a:p>
            <a:pPr marL="0" indent="0" algn="just">
              <a:buNone/>
            </a:pPr>
            <a:r>
              <a:rPr lang="en-US" b="1" dirty="0"/>
              <a:t>Pipeline Stall (Bubble):</a:t>
            </a:r>
            <a:r>
              <a:rPr lang="en-US" dirty="0"/>
              <a:t> A stall initiated in order to resolve a hazard.</a:t>
            </a:r>
          </a:p>
          <a:p>
            <a:pPr marL="0" indent="0" algn="just">
              <a:buNone/>
            </a:pPr>
            <a:r>
              <a:rPr lang="en-US" b="1" dirty="0"/>
              <a:t>Load-use data hazard:</a:t>
            </a:r>
            <a:r>
              <a:rPr lang="en-US" dirty="0"/>
              <a:t> A specific form of data hazard in which the data being loaded by a load instruction has not yet become available when it is needed by another instruction.</a:t>
            </a:r>
          </a:p>
          <a:p>
            <a:pPr marL="0" indent="0" algn="just">
              <a:buNone/>
            </a:pPr>
            <a:r>
              <a:rPr lang="en-US" b="1" dirty="0"/>
              <a:t>Bubbling the pipeline</a:t>
            </a:r>
            <a:r>
              <a:rPr lang="en-US" dirty="0"/>
              <a:t>, also termed a pipeline break or pipeline stall, is a method to preclude data, structural, and branch hazards. As instructions are fetched, control logic determines whether a hazard could/will occur. If this is true, then the control logic inserts no operations (NOPs) into the pipeline. Thus, before the next instruction (which would cause the hazard) executes, the prior one will have had sufficient time to finish and prevent the hazard. If the number of NOPs equals the number of stages in the pipeline, the processor has been cleared of all instructions and can proceed free from hazards. All forms of stalling introduce a delay before the processor can resume execution.</a:t>
            </a:r>
          </a:p>
        </p:txBody>
      </p:sp>
    </p:spTree>
    <p:extLst>
      <p:ext uri="{BB962C8B-B14F-4D97-AF65-F5344CB8AC3E}">
        <p14:creationId xmlns:p14="http://schemas.microsoft.com/office/powerpoint/2010/main" val="190199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11" y="0"/>
            <a:ext cx="11018112" cy="685800"/>
          </a:xfrm>
        </p:spPr>
        <p:txBody>
          <a:bodyPr>
            <a:normAutofit fontScale="90000"/>
          </a:bodyPr>
          <a:lstStyle/>
          <a:p>
            <a:r>
              <a:rPr lang="en-US" dirty="0"/>
              <a:t>Example 6 -Reordering Code to Avoid Pipeline Stalls</a:t>
            </a:r>
          </a:p>
        </p:txBody>
      </p:sp>
      <p:sp>
        <p:nvSpPr>
          <p:cNvPr id="3" name="Content Placeholder 2"/>
          <p:cNvSpPr>
            <a:spLocks noGrp="1"/>
          </p:cNvSpPr>
          <p:nvPr>
            <p:ph idx="1"/>
          </p:nvPr>
        </p:nvSpPr>
        <p:spPr>
          <a:xfrm>
            <a:off x="484910" y="685800"/>
            <a:ext cx="11018114" cy="6172199"/>
          </a:xfrm>
        </p:spPr>
        <p:txBody>
          <a:bodyPr>
            <a:normAutofit fontScale="92500" lnSpcReduction="10000"/>
          </a:bodyPr>
          <a:lstStyle/>
          <a:p>
            <a:pPr marL="0" indent="0" algn="just">
              <a:buNone/>
            </a:pPr>
            <a:r>
              <a:rPr lang="en-US" dirty="0"/>
              <a:t>Consider the following code segment in C:</a:t>
            </a:r>
          </a:p>
          <a:p>
            <a:pPr marL="0" indent="0" algn="just">
              <a:buNone/>
            </a:pPr>
            <a:r>
              <a:rPr lang="en-US" b="1" dirty="0"/>
              <a:t>a = b + e;</a:t>
            </a:r>
          </a:p>
          <a:p>
            <a:pPr marL="0" indent="0" algn="just">
              <a:buNone/>
            </a:pPr>
            <a:r>
              <a:rPr lang="en-US" b="1" dirty="0"/>
              <a:t>c = b + f;</a:t>
            </a:r>
          </a:p>
          <a:p>
            <a:pPr marL="0" indent="0" algn="just">
              <a:buNone/>
            </a:pPr>
            <a:r>
              <a:rPr lang="en-US" dirty="0"/>
              <a:t>Here is the generated MIPS code for this segment, assuming all variables are in</a:t>
            </a:r>
          </a:p>
          <a:p>
            <a:pPr marL="0" indent="0" algn="just">
              <a:buNone/>
            </a:pPr>
            <a:r>
              <a:rPr lang="en-US" dirty="0"/>
              <a:t>memory and are addressable as off sets from $t0:</a:t>
            </a:r>
          </a:p>
          <a:p>
            <a:pPr marL="0" indent="0" algn="just">
              <a:buNone/>
            </a:pPr>
            <a:r>
              <a:rPr lang="en-US" b="1" dirty="0" err="1"/>
              <a:t>lw</a:t>
            </a:r>
            <a:r>
              <a:rPr lang="en-US" b="1" dirty="0"/>
              <a:t> $t1, 0($t0)</a:t>
            </a:r>
          </a:p>
          <a:p>
            <a:pPr marL="0" indent="0" algn="just">
              <a:buNone/>
            </a:pPr>
            <a:r>
              <a:rPr lang="en-US" b="1" dirty="0" err="1"/>
              <a:t>lw</a:t>
            </a:r>
            <a:r>
              <a:rPr lang="en-US" b="1" dirty="0"/>
              <a:t> $t2, 4($t0)</a:t>
            </a:r>
          </a:p>
          <a:p>
            <a:pPr marL="0" indent="0" algn="just">
              <a:buNone/>
            </a:pPr>
            <a:r>
              <a:rPr lang="en-US" b="1" dirty="0"/>
              <a:t>add $t3, $t1,$t2</a:t>
            </a:r>
          </a:p>
          <a:p>
            <a:pPr marL="0" indent="0" algn="just">
              <a:buNone/>
            </a:pPr>
            <a:r>
              <a:rPr lang="en-US" b="1" dirty="0" err="1"/>
              <a:t>sw</a:t>
            </a:r>
            <a:r>
              <a:rPr lang="en-US" b="1" dirty="0"/>
              <a:t> $t3, 12($t0)</a:t>
            </a:r>
          </a:p>
          <a:p>
            <a:pPr marL="0" indent="0" algn="just">
              <a:buNone/>
            </a:pPr>
            <a:r>
              <a:rPr lang="en-US" b="1" dirty="0" err="1"/>
              <a:t>lw</a:t>
            </a:r>
            <a:r>
              <a:rPr lang="en-US" b="1" dirty="0"/>
              <a:t> $t4, 8($t0)</a:t>
            </a:r>
          </a:p>
          <a:p>
            <a:pPr marL="0" indent="0" algn="just">
              <a:buNone/>
            </a:pPr>
            <a:r>
              <a:rPr lang="en-US" b="1" dirty="0"/>
              <a:t>add $t5, $t1,$t4</a:t>
            </a:r>
          </a:p>
          <a:p>
            <a:pPr marL="0" indent="0" algn="just">
              <a:buNone/>
            </a:pPr>
            <a:r>
              <a:rPr lang="en-US" b="1" dirty="0" err="1"/>
              <a:t>sw</a:t>
            </a:r>
            <a:r>
              <a:rPr lang="en-US" b="1" dirty="0"/>
              <a:t> $t5, 16($t0)</a:t>
            </a:r>
          </a:p>
          <a:p>
            <a:pPr marL="0" indent="0" algn="just">
              <a:buNone/>
            </a:pPr>
            <a:r>
              <a:rPr lang="en-US" b="1" dirty="0">
                <a:solidFill>
                  <a:srgbClr val="C00000"/>
                </a:solidFill>
              </a:rPr>
              <a:t>Find the hazards in the preceding code segment and reorder the instructions to avoid any pipeline stalls</a:t>
            </a:r>
          </a:p>
        </p:txBody>
      </p:sp>
      <p:sp>
        <p:nvSpPr>
          <p:cNvPr id="4" name="TextBox 3"/>
          <p:cNvSpPr txBox="1"/>
          <p:nvPr/>
        </p:nvSpPr>
        <p:spPr>
          <a:xfrm>
            <a:off x="7529804" y="3769567"/>
            <a:ext cx="4348065" cy="923330"/>
          </a:xfrm>
          <a:prstGeom prst="rect">
            <a:avLst/>
          </a:prstGeom>
          <a:noFill/>
        </p:spPr>
        <p:txBody>
          <a:bodyPr wrap="square" rtlCol="0">
            <a:spAutoFit/>
          </a:bodyPr>
          <a:lstStyle/>
          <a:p>
            <a:r>
              <a:rPr lang="en-US" b="1" dirty="0"/>
              <a:t>Practice Question: Make Pipeline Execution for following code, properly show hazards fixes. </a:t>
            </a:r>
          </a:p>
        </p:txBody>
      </p:sp>
    </p:spTree>
    <p:extLst>
      <p:ext uri="{BB962C8B-B14F-4D97-AF65-F5344CB8AC3E}">
        <p14:creationId xmlns:p14="http://schemas.microsoft.com/office/powerpoint/2010/main" val="204929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910" y="685800"/>
            <a:ext cx="11018114" cy="6172199"/>
          </a:xfrm>
        </p:spPr>
        <p:txBody>
          <a:bodyPr>
            <a:normAutofit/>
          </a:bodyPr>
          <a:lstStyle/>
          <a:p>
            <a:pPr marL="0" indent="0" algn="just">
              <a:buNone/>
            </a:pPr>
            <a:r>
              <a:rPr lang="en-US" sz="2800" b="1" dirty="0"/>
              <a:t>Solution:</a:t>
            </a:r>
          </a:p>
          <a:p>
            <a:pPr marL="0" indent="0" algn="just">
              <a:buNone/>
            </a:pPr>
            <a:r>
              <a:rPr lang="en-US" sz="2800" b="1" dirty="0" err="1"/>
              <a:t>lw</a:t>
            </a:r>
            <a:r>
              <a:rPr lang="en-US" sz="2800" b="1" dirty="0"/>
              <a:t> $t1, 0($t0)</a:t>
            </a:r>
          </a:p>
          <a:p>
            <a:pPr marL="0" indent="0" algn="just">
              <a:buNone/>
            </a:pPr>
            <a:r>
              <a:rPr lang="en-US" sz="2800" b="1" dirty="0" err="1"/>
              <a:t>lw</a:t>
            </a:r>
            <a:r>
              <a:rPr lang="en-US" sz="2800" b="1" dirty="0"/>
              <a:t> $t2, 4($t0)</a:t>
            </a:r>
          </a:p>
          <a:p>
            <a:pPr marL="0" indent="0" algn="just">
              <a:buNone/>
            </a:pPr>
            <a:r>
              <a:rPr lang="en-US" sz="2800" b="1" dirty="0" err="1">
                <a:solidFill>
                  <a:srgbClr val="C00000"/>
                </a:solidFill>
              </a:rPr>
              <a:t>lw</a:t>
            </a:r>
            <a:r>
              <a:rPr lang="en-US" sz="2800" b="1" dirty="0">
                <a:solidFill>
                  <a:srgbClr val="C00000"/>
                </a:solidFill>
              </a:rPr>
              <a:t> $t4, 8($t0)</a:t>
            </a:r>
          </a:p>
          <a:p>
            <a:pPr marL="0" indent="0" algn="just">
              <a:buNone/>
            </a:pPr>
            <a:r>
              <a:rPr lang="en-US" sz="2800" b="1" dirty="0"/>
              <a:t>add $t3, $t1,$t2</a:t>
            </a:r>
          </a:p>
          <a:p>
            <a:pPr marL="0" indent="0" algn="just">
              <a:buNone/>
            </a:pPr>
            <a:r>
              <a:rPr lang="en-US" sz="2800" b="1" dirty="0" err="1"/>
              <a:t>sw</a:t>
            </a:r>
            <a:r>
              <a:rPr lang="en-US" sz="2800" b="1" dirty="0"/>
              <a:t> $t3, 12($t0)</a:t>
            </a:r>
          </a:p>
          <a:p>
            <a:pPr marL="0" indent="0" algn="just">
              <a:buNone/>
            </a:pPr>
            <a:r>
              <a:rPr lang="en-US" sz="2800" b="1" dirty="0"/>
              <a:t>add $t5, $t1,$t4</a:t>
            </a:r>
          </a:p>
          <a:p>
            <a:pPr marL="0" indent="0" algn="just">
              <a:buNone/>
            </a:pPr>
            <a:r>
              <a:rPr lang="en-US" sz="2800" b="1" dirty="0" err="1"/>
              <a:t>sw</a:t>
            </a:r>
            <a:r>
              <a:rPr lang="en-US" sz="2800" b="1" dirty="0"/>
              <a:t> $t5, 16($t0)</a:t>
            </a:r>
          </a:p>
          <a:p>
            <a:pPr marL="0" indent="0" algn="just">
              <a:buNone/>
            </a:pPr>
            <a:r>
              <a:rPr lang="en-US" sz="2800" dirty="0"/>
              <a:t>On a pipelined processor with forwarding, the reordered sequence will complete in two fewer cycles than the original version.</a:t>
            </a:r>
            <a:endParaRPr lang="en-US" sz="2800" b="1" dirty="0">
              <a:solidFill>
                <a:srgbClr val="C00000"/>
              </a:solidFill>
            </a:endParaRPr>
          </a:p>
        </p:txBody>
      </p:sp>
      <p:sp>
        <p:nvSpPr>
          <p:cNvPr id="5" name="Title 1"/>
          <p:cNvSpPr>
            <a:spLocks noGrp="1"/>
          </p:cNvSpPr>
          <p:nvPr>
            <p:ph type="title"/>
          </p:nvPr>
        </p:nvSpPr>
        <p:spPr>
          <a:xfrm>
            <a:off x="193964" y="0"/>
            <a:ext cx="11665527" cy="685800"/>
          </a:xfrm>
        </p:spPr>
        <p:txBody>
          <a:bodyPr>
            <a:normAutofit fontScale="90000"/>
          </a:bodyPr>
          <a:lstStyle/>
          <a:p>
            <a:r>
              <a:rPr lang="en-US" dirty="0"/>
              <a:t>Example 6 -Reordering Code to Avoid Pipeline Stalls (Contd.)</a:t>
            </a:r>
          </a:p>
        </p:txBody>
      </p:sp>
      <p:sp>
        <p:nvSpPr>
          <p:cNvPr id="4" name="TextBox 3"/>
          <p:cNvSpPr txBox="1"/>
          <p:nvPr/>
        </p:nvSpPr>
        <p:spPr>
          <a:xfrm>
            <a:off x="7212563" y="3536302"/>
            <a:ext cx="4348065" cy="923330"/>
          </a:xfrm>
          <a:prstGeom prst="rect">
            <a:avLst/>
          </a:prstGeom>
          <a:noFill/>
        </p:spPr>
        <p:txBody>
          <a:bodyPr wrap="square" rtlCol="0">
            <a:spAutoFit/>
          </a:bodyPr>
          <a:lstStyle/>
          <a:p>
            <a:r>
              <a:rPr lang="en-US" b="1" dirty="0"/>
              <a:t>Practice Question: Make Pipeline Execution for following code, properly show hazards fixes. </a:t>
            </a:r>
          </a:p>
        </p:txBody>
      </p:sp>
    </p:spTree>
    <p:extLst>
      <p:ext uri="{BB962C8B-B14F-4D97-AF65-F5344CB8AC3E}">
        <p14:creationId xmlns:p14="http://schemas.microsoft.com/office/powerpoint/2010/main" val="3101116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6316" y="55420"/>
            <a:ext cx="8564119" cy="6766560"/>
          </a:xfrm>
          <a:prstGeom prst="rect">
            <a:avLst/>
          </a:prstGeom>
        </p:spPr>
      </p:pic>
      <p:sp>
        <p:nvSpPr>
          <p:cNvPr id="3" name="Oval 2"/>
          <p:cNvSpPr/>
          <p:nvPr/>
        </p:nvSpPr>
        <p:spPr>
          <a:xfrm>
            <a:off x="5486400" y="914396"/>
            <a:ext cx="2854036" cy="38717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7869382" y="1482439"/>
            <a:ext cx="1510145" cy="256308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55812" y="6218700"/>
            <a:ext cx="5581650" cy="466725"/>
          </a:xfrm>
          <a:prstGeom prst="rect">
            <a:avLst/>
          </a:prstGeom>
        </p:spPr>
      </p:pic>
      <p:sp>
        <p:nvSpPr>
          <p:cNvPr id="7" name="Oval 6"/>
          <p:cNvSpPr/>
          <p:nvPr/>
        </p:nvSpPr>
        <p:spPr>
          <a:xfrm>
            <a:off x="5084617" y="5403273"/>
            <a:ext cx="4087091" cy="8312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836727" y="1218443"/>
            <a:ext cx="1510145" cy="5549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297382" y="2976226"/>
            <a:ext cx="1510145" cy="148493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488076" y="651156"/>
            <a:ext cx="311304" cy="400110"/>
          </a:xfrm>
          <a:prstGeom prst="rect">
            <a:avLst/>
          </a:prstGeom>
          <a:noFill/>
        </p:spPr>
        <p:txBody>
          <a:bodyPr wrap="none" rtlCol="0">
            <a:spAutoFit/>
          </a:bodyPr>
          <a:lstStyle/>
          <a:p>
            <a:r>
              <a:rPr lang="en-US" sz="2000" b="1" dirty="0">
                <a:solidFill>
                  <a:srgbClr val="FF0000"/>
                </a:solidFill>
              </a:rPr>
              <a:t>1</a:t>
            </a:r>
          </a:p>
        </p:txBody>
      </p:sp>
      <p:sp>
        <p:nvSpPr>
          <p:cNvPr id="11" name="TextBox 10"/>
          <p:cNvSpPr txBox="1"/>
          <p:nvPr/>
        </p:nvSpPr>
        <p:spPr>
          <a:xfrm>
            <a:off x="6355653" y="5792129"/>
            <a:ext cx="312906" cy="400110"/>
          </a:xfrm>
          <a:prstGeom prst="rect">
            <a:avLst/>
          </a:prstGeom>
          <a:noFill/>
        </p:spPr>
        <p:txBody>
          <a:bodyPr wrap="none" rtlCol="0">
            <a:spAutoFit/>
          </a:bodyPr>
          <a:lstStyle/>
          <a:p>
            <a:r>
              <a:rPr lang="en-US" sz="2000" b="1" dirty="0">
                <a:solidFill>
                  <a:srgbClr val="FF0000"/>
                </a:solidFill>
              </a:rPr>
              <a:t>2</a:t>
            </a:r>
          </a:p>
        </p:txBody>
      </p:sp>
      <p:sp>
        <p:nvSpPr>
          <p:cNvPr id="12" name="TextBox 11"/>
          <p:cNvSpPr txBox="1"/>
          <p:nvPr/>
        </p:nvSpPr>
        <p:spPr>
          <a:xfrm>
            <a:off x="8934140" y="3187097"/>
            <a:ext cx="309700" cy="400110"/>
          </a:xfrm>
          <a:prstGeom prst="rect">
            <a:avLst/>
          </a:prstGeom>
          <a:noFill/>
        </p:spPr>
        <p:txBody>
          <a:bodyPr wrap="none" rtlCol="0">
            <a:spAutoFit/>
          </a:bodyPr>
          <a:lstStyle/>
          <a:p>
            <a:r>
              <a:rPr lang="en-US" sz="2000" b="1" dirty="0">
                <a:solidFill>
                  <a:srgbClr val="FF0000"/>
                </a:solidFill>
              </a:rPr>
              <a:t>3</a:t>
            </a:r>
          </a:p>
        </p:txBody>
      </p:sp>
      <p:sp>
        <p:nvSpPr>
          <p:cNvPr id="13" name="TextBox 12"/>
          <p:cNvSpPr txBox="1"/>
          <p:nvPr/>
        </p:nvSpPr>
        <p:spPr>
          <a:xfrm>
            <a:off x="10300431" y="1373269"/>
            <a:ext cx="319318" cy="400110"/>
          </a:xfrm>
          <a:prstGeom prst="rect">
            <a:avLst/>
          </a:prstGeom>
          <a:noFill/>
        </p:spPr>
        <p:txBody>
          <a:bodyPr wrap="none" rtlCol="0">
            <a:spAutoFit/>
          </a:bodyPr>
          <a:lstStyle/>
          <a:p>
            <a:r>
              <a:rPr lang="en-US" sz="2000" b="1" dirty="0">
                <a:solidFill>
                  <a:srgbClr val="FF0000"/>
                </a:solidFill>
              </a:rPr>
              <a:t>4</a:t>
            </a:r>
          </a:p>
        </p:txBody>
      </p:sp>
      <p:sp>
        <p:nvSpPr>
          <p:cNvPr id="14" name="TextBox 13"/>
          <p:cNvSpPr txBox="1"/>
          <p:nvPr/>
        </p:nvSpPr>
        <p:spPr>
          <a:xfrm>
            <a:off x="3586316" y="3721118"/>
            <a:ext cx="309700" cy="400110"/>
          </a:xfrm>
          <a:prstGeom prst="rect">
            <a:avLst/>
          </a:prstGeom>
          <a:noFill/>
        </p:spPr>
        <p:txBody>
          <a:bodyPr wrap="none" rtlCol="0">
            <a:spAutoFit/>
          </a:bodyPr>
          <a:lstStyle/>
          <a:p>
            <a:r>
              <a:rPr lang="en-US" sz="2000" b="1" dirty="0">
                <a:solidFill>
                  <a:srgbClr val="FF0000"/>
                </a:solidFill>
              </a:rPr>
              <a:t>5</a:t>
            </a:r>
          </a:p>
        </p:txBody>
      </p:sp>
      <p:sp>
        <p:nvSpPr>
          <p:cNvPr id="15" name="Oval 14"/>
          <p:cNvSpPr/>
          <p:nvPr/>
        </p:nvSpPr>
        <p:spPr>
          <a:xfrm>
            <a:off x="9337965" y="3732920"/>
            <a:ext cx="898535" cy="5549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709459" y="3665692"/>
            <a:ext cx="316112" cy="400110"/>
          </a:xfrm>
          <a:prstGeom prst="rect">
            <a:avLst/>
          </a:prstGeom>
          <a:noFill/>
        </p:spPr>
        <p:txBody>
          <a:bodyPr wrap="none" rtlCol="0">
            <a:spAutoFit/>
          </a:bodyPr>
          <a:lstStyle/>
          <a:p>
            <a:r>
              <a:rPr lang="en-US" sz="2000" b="1" dirty="0">
                <a:solidFill>
                  <a:srgbClr val="FF0000"/>
                </a:solidFill>
              </a:rPr>
              <a:t>0</a:t>
            </a:r>
          </a:p>
        </p:txBody>
      </p:sp>
      <p:sp>
        <p:nvSpPr>
          <p:cNvPr id="20" name="Title 1"/>
          <p:cNvSpPr>
            <a:spLocks noGrp="1"/>
          </p:cNvSpPr>
          <p:nvPr>
            <p:ph type="title"/>
          </p:nvPr>
        </p:nvSpPr>
        <p:spPr>
          <a:xfrm>
            <a:off x="155812" y="3721"/>
            <a:ext cx="2656661" cy="2531659"/>
          </a:xfrm>
        </p:spPr>
        <p:txBody>
          <a:bodyPr>
            <a:normAutofit fontScale="90000"/>
          </a:bodyPr>
          <a:lstStyle/>
          <a:p>
            <a:pPr algn="l"/>
            <a:r>
              <a:rPr lang="en-US" dirty="0"/>
              <a:t>Branch</a:t>
            </a:r>
            <a:br>
              <a:rPr lang="en-US" dirty="0"/>
            </a:br>
            <a:r>
              <a:rPr lang="en-US" dirty="0"/>
              <a:t>Instruction</a:t>
            </a:r>
            <a:br>
              <a:rPr lang="en-US" dirty="0"/>
            </a:br>
            <a:r>
              <a:rPr lang="en-US" dirty="0"/>
              <a:t>Operation</a:t>
            </a:r>
            <a:br>
              <a:rPr lang="en-US" dirty="0"/>
            </a:br>
            <a:r>
              <a:rPr lang="en-US" dirty="0"/>
              <a:t>on </a:t>
            </a:r>
            <a:r>
              <a:rPr lang="en-US" dirty="0" err="1"/>
              <a:t>Datapath</a:t>
            </a:r>
            <a:endParaRPr lang="en-US" dirty="0"/>
          </a:p>
        </p:txBody>
      </p:sp>
    </p:spTree>
    <p:extLst>
      <p:ext uri="{BB962C8B-B14F-4D97-AF65-F5344CB8AC3E}">
        <p14:creationId xmlns:p14="http://schemas.microsoft.com/office/powerpoint/2010/main" val="606743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587776" y="0"/>
            <a:ext cx="9578424" cy="6858000"/>
          </a:xfrm>
          <a:prstGeom prst="rect">
            <a:avLst/>
          </a:prstGeom>
        </p:spPr>
      </p:pic>
      <p:sp>
        <p:nvSpPr>
          <p:cNvPr id="8" name="Title 1"/>
          <p:cNvSpPr>
            <a:spLocks noGrp="1"/>
          </p:cNvSpPr>
          <p:nvPr>
            <p:ph type="title"/>
          </p:nvPr>
        </p:nvSpPr>
        <p:spPr>
          <a:xfrm>
            <a:off x="17262" y="3721"/>
            <a:ext cx="2656661" cy="2531659"/>
          </a:xfrm>
        </p:spPr>
        <p:txBody>
          <a:bodyPr>
            <a:normAutofit fontScale="90000"/>
          </a:bodyPr>
          <a:lstStyle/>
          <a:p>
            <a:pPr algn="l"/>
            <a:r>
              <a:rPr lang="en-US" dirty="0"/>
              <a:t>Branch</a:t>
            </a:r>
            <a:br>
              <a:rPr lang="en-US" dirty="0"/>
            </a:br>
            <a:r>
              <a:rPr lang="en-US" dirty="0"/>
              <a:t>Instruction</a:t>
            </a:r>
            <a:br>
              <a:rPr lang="en-US" dirty="0"/>
            </a:br>
            <a:r>
              <a:rPr lang="en-US" dirty="0"/>
              <a:t>Operation</a:t>
            </a:r>
            <a:br>
              <a:rPr lang="en-US" dirty="0"/>
            </a:br>
            <a:r>
              <a:rPr lang="en-US" dirty="0"/>
              <a:t>on Pipelined</a:t>
            </a:r>
            <a:br>
              <a:rPr lang="en-US" dirty="0"/>
            </a:br>
            <a:r>
              <a:rPr lang="en-US" dirty="0" err="1"/>
              <a:t>Datapath</a:t>
            </a:r>
            <a:endParaRPr lang="en-US" dirty="0"/>
          </a:p>
        </p:txBody>
      </p:sp>
      <p:sp>
        <p:nvSpPr>
          <p:cNvPr id="4" name="Oval 3"/>
          <p:cNvSpPr/>
          <p:nvPr/>
        </p:nvSpPr>
        <p:spPr>
          <a:xfrm>
            <a:off x="8769927" y="3671455"/>
            <a:ext cx="1510145" cy="7204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240982" y="2708564"/>
            <a:ext cx="1510145" cy="7204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34292" y="0"/>
            <a:ext cx="1510145" cy="4156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93673" y="1634836"/>
            <a:ext cx="1039091" cy="52231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410912" y="3831618"/>
            <a:ext cx="311304" cy="400110"/>
          </a:xfrm>
          <a:prstGeom prst="rect">
            <a:avLst/>
          </a:prstGeom>
          <a:noFill/>
        </p:spPr>
        <p:txBody>
          <a:bodyPr wrap="none" rtlCol="0">
            <a:spAutoFit/>
          </a:bodyPr>
          <a:lstStyle/>
          <a:p>
            <a:r>
              <a:rPr lang="en-US" sz="2000" b="1" dirty="0">
                <a:solidFill>
                  <a:srgbClr val="FF0000"/>
                </a:solidFill>
              </a:rPr>
              <a:t>1</a:t>
            </a:r>
          </a:p>
        </p:txBody>
      </p:sp>
      <p:sp>
        <p:nvSpPr>
          <p:cNvPr id="11" name="TextBox 10"/>
          <p:cNvSpPr txBox="1"/>
          <p:nvPr/>
        </p:nvSpPr>
        <p:spPr>
          <a:xfrm>
            <a:off x="9996054" y="2950063"/>
            <a:ext cx="312906" cy="400110"/>
          </a:xfrm>
          <a:prstGeom prst="rect">
            <a:avLst/>
          </a:prstGeom>
          <a:noFill/>
        </p:spPr>
        <p:txBody>
          <a:bodyPr wrap="none" rtlCol="0">
            <a:spAutoFit/>
          </a:bodyPr>
          <a:lstStyle/>
          <a:p>
            <a:r>
              <a:rPr lang="en-US" sz="2000" b="1" dirty="0">
                <a:solidFill>
                  <a:srgbClr val="FF0000"/>
                </a:solidFill>
              </a:rPr>
              <a:t>2</a:t>
            </a:r>
          </a:p>
        </p:txBody>
      </p:sp>
      <p:sp>
        <p:nvSpPr>
          <p:cNvPr id="12" name="TextBox 11"/>
          <p:cNvSpPr txBox="1"/>
          <p:nvPr/>
        </p:nvSpPr>
        <p:spPr>
          <a:xfrm>
            <a:off x="4333712" y="395690"/>
            <a:ext cx="309700" cy="400110"/>
          </a:xfrm>
          <a:prstGeom prst="rect">
            <a:avLst/>
          </a:prstGeom>
          <a:noFill/>
        </p:spPr>
        <p:txBody>
          <a:bodyPr wrap="none" rtlCol="0">
            <a:spAutoFit/>
          </a:bodyPr>
          <a:lstStyle/>
          <a:p>
            <a:r>
              <a:rPr lang="en-US" sz="2000" b="1" dirty="0">
                <a:solidFill>
                  <a:srgbClr val="FF0000"/>
                </a:solidFill>
              </a:rPr>
              <a:t>3</a:t>
            </a:r>
          </a:p>
        </p:txBody>
      </p:sp>
      <p:sp>
        <p:nvSpPr>
          <p:cNvPr id="13" name="TextBox 12"/>
          <p:cNvSpPr txBox="1"/>
          <p:nvPr/>
        </p:nvSpPr>
        <p:spPr>
          <a:xfrm>
            <a:off x="5158368" y="3339781"/>
            <a:ext cx="309700" cy="400110"/>
          </a:xfrm>
          <a:prstGeom prst="rect">
            <a:avLst/>
          </a:prstGeom>
          <a:noFill/>
        </p:spPr>
        <p:txBody>
          <a:bodyPr wrap="none" rtlCol="0">
            <a:spAutoFit/>
          </a:bodyPr>
          <a:lstStyle/>
          <a:p>
            <a:r>
              <a:rPr lang="en-US" sz="2000" b="1" dirty="0">
                <a:solidFill>
                  <a:srgbClr val="FF0000"/>
                </a:solidFill>
              </a:rPr>
              <a:t>5</a:t>
            </a:r>
          </a:p>
        </p:txBody>
      </p:sp>
      <p:sp>
        <p:nvSpPr>
          <p:cNvPr id="14" name="Oval 13"/>
          <p:cNvSpPr/>
          <p:nvPr/>
        </p:nvSpPr>
        <p:spPr>
          <a:xfrm>
            <a:off x="3020291" y="3061855"/>
            <a:ext cx="955964" cy="13300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353566" y="3846308"/>
            <a:ext cx="319318" cy="400110"/>
          </a:xfrm>
          <a:prstGeom prst="rect">
            <a:avLst/>
          </a:prstGeom>
          <a:noFill/>
        </p:spPr>
        <p:txBody>
          <a:bodyPr wrap="none" rtlCol="0">
            <a:spAutoFit/>
          </a:bodyPr>
          <a:lstStyle/>
          <a:p>
            <a:r>
              <a:rPr lang="en-US" sz="2000" b="1" dirty="0">
                <a:solidFill>
                  <a:srgbClr val="FF0000"/>
                </a:solidFill>
              </a:rPr>
              <a:t>4</a:t>
            </a:r>
          </a:p>
        </p:txBody>
      </p:sp>
    </p:spTree>
    <p:extLst>
      <p:ext uri="{BB962C8B-B14F-4D97-AF65-F5344CB8AC3E}">
        <p14:creationId xmlns:p14="http://schemas.microsoft.com/office/powerpoint/2010/main" val="3857986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a:t>Example 7 – Pipeline Branch</a:t>
            </a:r>
          </a:p>
        </p:txBody>
      </p:sp>
      <p:sp>
        <p:nvSpPr>
          <p:cNvPr id="3" name="Content Placeholder 2"/>
          <p:cNvSpPr>
            <a:spLocks noGrp="1"/>
          </p:cNvSpPr>
          <p:nvPr>
            <p:ph idx="1"/>
          </p:nvPr>
        </p:nvSpPr>
        <p:spPr>
          <a:xfrm>
            <a:off x="415636" y="748145"/>
            <a:ext cx="11087387" cy="5043055"/>
          </a:xfrm>
        </p:spPr>
        <p:txBody>
          <a:bodyPr/>
          <a:lstStyle/>
          <a:p>
            <a:pPr marL="0" indent="0">
              <a:buNone/>
            </a:pPr>
            <a:r>
              <a:rPr lang="en-US" b="1" dirty="0"/>
              <a:t>Draw pipeline diagram for the code segment given below:</a:t>
            </a:r>
          </a:p>
          <a:p>
            <a:pPr marL="0" indent="0">
              <a:buNone/>
            </a:pPr>
            <a:r>
              <a:rPr lang="en-US" dirty="0"/>
              <a:t>36 sub $10, $4, $8 </a:t>
            </a:r>
          </a:p>
          <a:p>
            <a:pPr marL="0" indent="0">
              <a:buNone/>
            </a:pPr>
            <a:r>
              <a:rPr lang="en-US" dirty="0"/>
              <a:t>40 </a:t>
            </a:r>
            <a:r>
              <a:rPr lang="en-US" dirty="0" err="1"/>
              <a:t>beq</a:t>
            </a:r>
            <a:r>
              <a:rPr lang="en-US" dirty="0"/>
              <a:t> $1, $3, 7 		# PC-relative branch to 40 + 4 + 7 * 4 = 72 </a:t>
            </a:r>
          </a:p>
          <a:p>
            <a:pPr marL="0" indent="0">
              <a:buNone/>
            </a:pPr>
            <a:r>
              <a:rPr lang="en-US" dirty="0"/>
              <a:t>44 and $12, $2, $5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dirty="0"/>
              <a:t>72 </a:t>
            </a:r>
            <a:r>
              <a:rPr lang="en-US" dirty="0" err="1"/>
              <a:t>lw</a:t>
            </a:r>
            <a:r>
              <a:rPr lang="en-US" dirty="0"/>
              <a:t> $4, 50($7)</a:t>
            </a:r>
          </a:p>
        </p:txBody>
      </p:sp>
    </p:spTree>
    <p:extLst>
      <p:ext uri="{BB962C8B-B14F-4D97-AF65-F5344CB8AC3E}">
        <p14:creationId xmlns:p14="http://schemas.microsoft.com/office/powerpoint/2010/main" val="48862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a:t>Data Hazard – Example 4 (contd.)</a:t>
            </a:r>
          </a:p>
        </p:txBody>
      </p:sp>
      <p:sp>
        <p:nvSpPr>
          <p:cNvPr id="3" name="Content Placeholder 2"/>
          <p:cNvSpPr>
            <a:spLocks noGrp="1"/>
          </p:cNvSpPr>
          <p:nvPr>
            <p:ph idx="1"/>
          </p:nvPr>
        </p:nvSpPr>
        <p:spPr>
          <a:xfrm>
            <a:off x="1484308" y="734291"/>
            <a:ext cx="10018713" cy="3124201"/>
          </a:xfrm>
        </p:spPr>
        <p:txBody>
          <a:bodyPr/>
          <a:lstStyle/>
          <a:p>
            <a:pPr marL="0" indent="0">
              <a:buNone/>
            </a:pPr>
            <a:r>
              <a:rPr lang="en-US" dirty="0"/>
              <a:t>Make pipeline diagram for the code segment given below, and identify data hazards</a:t>
            </a:r>
          </a:p>
          <a:p>
            <a:pPr marL="0" indent="0">
              <a:buNone/>
            </a:pPr>
            <a:r>
              <a:rPr lang="en-US" b="1" dirty="0"/>
              <a:t>Solution:</a:t>
            </a:r>
          </a:p>
          <a:p>
            <a:pPr marL="0" indent="0">
              <a:buNone/>
            </a:pPr>
            <a:r>
              <a:rPr lang="en-US" dirty="0" err="1"/>
              <a:t>lw</a:t>
            </a:r>
            <a:r>
              <a:rPr lang="en-US" dirty="0"/>
              <a:t> </a:t>
            </a:r>
            <a:r>
              <a:rPr lang="en-US" dirty="0">
                <a:solidFill>
                  <a:srgbClr val="C00000"/>
                </a:solidFill>
              </a:rPr>
              <a:t>$s0</a:t>
            </a:r>
            <a:r>
              <a:rPr lang="en-US" dirty="0"/>
              <a:t>, 20($t1)</a:t>
            </a:r>
          </a:p>
          <a:p>
            <a:pPr marL="0" indent="0">
              <a:buNone/>
            </a:pPr>
            <a:r>
              <a:rPr lang="en-US" dirty="0"/>
              <a:t>sub $t2, </a:t>
            </a:r>
            <a:r>
              <a:rPr lang="en-US" dirty="0">
                <a:solidFill>
                  <a:srgbClr val="C00000"/>
                </a:solidFill>
              </a:rPr>
              <a:t>$s0</a:t>
            </a:r>
            <a:r>
              <a:rPr lang="en-US" dirty="0"/>
              <a:t>, $t3 </a:t>
            </a:r>
          </a:p>
        </p:txBody>
      </p:sp>
      <p:graphicFrame>
        <p:nvGraphicFramePr>
          <p:cNvPr id="4" name="Content Placeholder 3"/>
          <p:cNvGraphicFramePr>
            <a:graphicFrameLocks/>
          </p:cNvGraphicFramePr>
          <p:nvPr>
            <p:extLst>
              <p:ext uri="{D42A27DB-BD31-4B8C-83A1-F6EECF244321}">
                <p14:modId xmlns:p14="http://schemas.microsoft.com/office/powerpoint/2010/main" val="4147377379"/>
              </p:ext>
            </p:extLst>
          </p:nvPr>
        </p:nvGraphicFramePr>
        <p:xfrm>
          <a:off x="1066800" y="3858492"/>
          <a:ext cx="10436221" cy="1483360"/>
        </p:xfrm>
        <a:graphic>
          <a:graphicData uri="http://schemas.openxmlformats.org/drawingml/2006/table">
            <a:tbl>
              <a:tblPr firstRow="1" bandRow="1">
                <a:tableStyleId>{073A0DAA-6AF3-43AB-8588-CEC1D06C72B9}</a:tableStyleId>
              </a:tblPr>
              <a:tblGrid>
                <a:gridCol w="1828797">
                  <a:extLst>
                    <a:ext uri="{9D8B030D-6E8A-4147-A177-3AD203B41FA5}">
                      <a16:colId xmlns:a16="http://schemas.microsoft.com/office/drawing/2014/main" val="20000"/>
                    </a:ext>
                  </a:extLst>
                </a:gridCol>
                <a:gridCol w="1229632">
                  <a:extLst>
                    <a:ext uri="{9D8B030D-6E8A-4147-A177-3AD203B41FA5}">
                      <a16:colId xmlns:a16="http://schemas.microsoft.com/office/drawing/2014/main" val="20001"/>
                    </a:ext>
                  </a:extLst>
                </a:gridCol>
                <a:gridCol w="1229632">
                  <a:extLst>
                    <a:ext uri="{9D8B030D-6E8A-4147-A177-3AD203B41FA5}">
                      <a16:colId xmlns:a16="http://schemas.microsoft.com/office/drawing/2014/main" val="20002"/>
                    </a:ext>
                  </a:extLst>
                </a:gridCol>
                <a:gridCol w="1229632">
                  <a:extLst>
                    <a:ext uri="{9D8B030D-6E8A-4147-A177-3AD203B41FA5}">
                      <a16:colId xmlns:a16="http://schemas.microsoft.com/office/drawing/2014/main" val="20003"/>
                    </a:ext>
                  </a:extLst>
                </a:gridCol>
                <a:gridCol w="1229632">
                  <a:extLst>
                    <a:ext uri="{9D8B030D-6E8A-4147-A177-3AD203B41FA5}">
                      <a16:colId xmlns:a16="http://schemas.microsoft.com/office/drawing/2014/main" val="20004"/>
                    </a:ext>
                  </a:extLst>
                </a:gridCol>
                <a:gridCol w="1229632">
                  <a:extLst>
                    <a:ext uri="{9D8B030D-6E8A-4147-A177-3AD203B41FA5}">
                      <a16:colId xmlns:a16="http://schemas.microsoft.com/office/drawing/2014/main" val="20005"/>
                    </a:ext>
                  </a:extLst>
                </a:gridCol>
                <a:gridCol w="1229632">
                  <a:extLst>
                    <a:ext uri="{9D8B030D-6E8A-4147-A177-3AD203B41FA5}">
                      <a16:colId xmlns:a16="http://schemas.microsoft.com/office/drawing/2014/main" val="20006"/>
                    </a:ext>
                  </a:extLst>
                </a:gridCol>
                <a:gridCol w="1229632">
                  <a:extLst>
                    <a:ext uri="{9D8B030D-6E8A-4147-A177-3AD203B41FA5}">
                      <a16:colId xmlns:a16="http://schemas.microsoft.com/office/drawing/2014/main" val="20007"/>
                    </a:ext>
                  </a:extLst>
                </a:gridCol>
              </a:tblGrid>
              <a:tr h="370840">
                <a:tc>
                  <a:txBody>
                    <a:bodyPr/>
                    <a:lstStyle/>
                    <a:p>
                      <a:endParaRPr lang="en-US" b="1" dirty="0"/>
                    </a:p>
                  </a:txBody>
                  <a:tcPr/>
                </a:tc>
                <a:tc>
                  <a:txBody>
                    <a:bodyPr/>
                    <a:lstStyle/>
                    <a:p>
                      <a:pPr algn="ctr"/>
                      <a:r>
                        <a:rPr lang="en-US" b="1" dirty="0"/>
                        <a:t>CC1</a:t>
                      </a:r>
                    </a:p>
                  </a:txBody>
                  <a:tcPr/>
                </a:tc>
                <a:tc>
                  <a:txBody>
                    <a:bodyPr/>
                    <a:lstStyle/>
                    <a:p>
                      <a:pPr algn="ctr"/>
                      <a:r>
                        <a:rPr lang="en-US" b="1" dirty="0"/>
                        <a:t>CC2</a:t>
                      </a:r>
                    </a:p>
                  </a:txBody>
                  <a:tcPr/>
                </a:tc>
                <a:tc>
                  <a:txBody>
                    <a:bodyPr/>
                    <a:lstStyle/>
                    <a:p>
                      <a:pPr algn="ctr"/>
                      <a:r>
                        <a:rPr lang="en-US" b="1" dirty="0"/>
                        <a:t>CC3</a:t>
                      </a:r>
                    </a:p>
                  </a:txBody>
                  <a:tcPr/>
                </a:tc>
                <a:tc>
                  <a:txBody>
                    <a:bodyPr/>
                    <a:lstStyle/>
                    <a:p>
                      <a:pPr algn="ctr"/>
                      <a:r>
                        <a:rPr lang="en-US" b="1" dirty="0"/>
                        <a:t>CC4</a:t>
                      </a:r>
                    </a:p>
                  </a:txBody>
                  <a:tcPr/>
                </a:tc>
                <a:tc>
                  <a:txBody>
                    <a:bodyPr/>
                    <a:lstStyle/>
                    <a:p>
                      <a:pPr algn="ctr"/>
                      <a:r>
                        <a:rPr lang="en-US" b="1" dirty="0"/>
                        <a:t>CC5</a:t>
                      </a:r>
                    </a:p>
                  </a:txBody>
                  <a:tcPr/>
                </a:tc>
                <a:tc>
                  <a:txBody>
                    <a:bodyPr/>
                    <a:lstStyle/>
                    <a:p>
                      <a:pPr algn="ctr"/>
                      <a:r>
                        <a:rPr lang="en-US" b="1" dirty="0"/>
                        <a:t>CC6</a:t>
                      </a:r>
                    </a:p>
                  </a:txBody>
                  <a:tcPr/>
                </a:tc>
                <a:tc>
                  <a:txBody>
                    <a:bodyPr/>
                    <a:lstStyle/>
                    <a:p>
                      <a:pPr algn="ctr"/>
                      <a:r>
                        <a:rPr lang="en-US" b="1" dirty="0"/>
                        <a:t>CC7</a:t>
                      </a:r>
                    </a:p>
                  </a:txBody>
                  <a:tcPr/>
                </a:tc>
                <a:extLst>
                  <a:ext uri="{0D108BD9-81ED-4DB2-BD59-A6C34878D82A}">
                    <a16:rowId xmlns:a16="http://schemas.microsoft.com/office/drawing/2014/main" val="10000"/>
                  </a:ext>
                </a:extLst>
              </a:tr>
              <a:tr h="370840">
                <a:tc>
                  <a:txBody>
                    <a:bodyPr/>
                    <a:lstStyle/>
                    <a:p>
                      <a:pPr marL="0" indent="0">
                        <a:buNone/>
                      </a:pPr>
                      <a:r>
                        <a:rPr lang="en-US" b="1" dirty="0" err="1"/>
                        <a:t>lw</a:t>
                      </a:r>
                      <a:r>
                        <a:rPr lang="en-US" b="1" dirty="0"/>
                        <a:t> $s0, 20($t1)</a:t>
                      </a:r>
                    </a:p>
                  </a:txBody>
                  <a:tcPr/>
                </a:tc>
                <a:tc>
                  <a:txBody>
                    <a:bodyPr/>
                    <a:lstStyle/>
                    <a:p>
                      <a:pPr algn="ctr"/>
                      <a:r>
                        <a:rPr lang="en-US" b="1" dirty="0"/>
                        <a:t>IF</a:t>
                      </a:r>
                    </a:p>
                  </a:txBody>
                  <a:tcPr/>
                </a:tc>
                <a:tc>
                  <a:txBody>
                    <a:bodyPr/>
                    <a:lstStyle/>
                    <a:p>
                      <a:pPr algn="ctr"/>
                      <a:r>
                        <a:rPr lang="en-US" b="1" dirty="0"/>
                        <a:t>ID</a:t>
                      </a:r>
                    </a:p>
                  </a:txBody>
                  <a:tcPr/>
                </a:tc>
                <a:tc>
                  <a:txBody>
                    <a:bodyPr/>
                    <a:lstStyle/>
                    <a:p>
                      <a:pPr algn="ctr"/>
                      <a:r>
                        <a:rPr lang="en-US" b="1" dirty="0"/>
                        <a:t>EX</a:t>
                      </a:r>
                    </a:p>
                  </a:txBody>
                  <a:tcPr/>
                </a:tc>
                <a:tc>
                  <a:txBody>
                    <a:bodyPr/>
                    <a:lstStyle/>
                    <a:p>
                      <a:pPr algn="ctr"/>
                      <a:r>
                        <a:rPr lang="en-US" b="1" dirty="0">
                          <a:solidFill>
                            <a:srgbClr val="C00000"/>
                          </a:solidFill>
                        </a:rPr>
                        <a:t>MEM</a:t>
                      </a:r>
                    </a:p>
                  </a:txBody>
                  <a:tcPr/>
                </a:tc>
                <a:tc>
                  <a:txBody>
                    <a:bodyPr/>
                    <a:lstStyle/>
                    <a:p>
                      <a:pPr algn="ctr"/>
                      <a:r>
                        <a:rPr lang="en-US" b="1" dirty="0">
                          <a:solidFill>
                            <a:srgbClr val="C00000"/>
                          </a:solidFill>
                        </a:rPr>
                        <a:t>WB</a:t>
                      </a: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sub $t2, $s0, $t3</a:t>
                      </a:r>
                      <a:endParaRPr lang="en-US" sz="1800" b="1" dirty="0"/>
                    </a:p>
                  </a:txBody>
                  <a:tcPr/>
                </a:tc>
                <a:tc>
                  <a:txBody>
                    <a:bodyPr/>
                    <a:lstStyle/>
                    <a:p>
                      <a:pPr algn="ctr"/>
                      <a:endParaRPr lang="en-US" b="1" dirty="0"/>
                    </a:p>
                  </a:txBody>
                  <a:tcPr/>
                </a:tc>
                <a:tc>
                  <a:txBody>
                    <a:bodyPr/>
                    <a:lstStyle/>
                    <a:p>
                      <a:pPr algn="ctr"/>
                      <a:r>
                        <a:rPr lang="en-US" b="1" dirty="0"/>
                        <a:t>IF</a:t>
                      </a:r>
                    </a:p>
                  </a:txBody>
                  <a:tcPr/>
                </a:tc>
                <a:tc>
                  <a:txBody>
                    <a:bodyPr/>
                    <a:lstStyle/>
                    <a:p>
                      <a:pPr algn="ctr"/>
                      <a:r>
                        <a:rPr lang="en-US" b="1" dirty="0">
                          <a:solidFill>
                            <a:srgbClr val="C00000"/>
                          </a:solidFill>
                        </a:rPr>
                        <a:t>ID</a:t>
                      </a:r>
                    </a:p>
                  </a:txBody>
                  <a:tcPr/>
                </a:tc>
                <a:tc>
                  <a:txBody>
                    <a:bodyPr/>
                    <a:lstStyle/>
                    <a:p>
                      <a:pPr algn="ctr"/>
                      <a:r>
                        <a:rPr lang="en-US" b="1" dirty="0">
                          <a:solidFill>
                            <a:srgbClr val="C00000"/>
                          </a:solidFill>
                        </a:rPr>
                        <a:t>EX</a:t>
                      </a:r>
                    </a:p>
                  </a:txBody>
                  <a:tcPr/>
                </a:tc>
                <a:tc>
                  <a:txBody>
                    <a:bodyPr/>
                    <a:lstStyle/>
                    <a:p>
                      <a:pPr algn="ctr"/>
                      <a:r>
                        <a:rPr lang="en-US" b="1" dirty="0"/>
                        <a:t>MEM</a:t>
                      </a:r>
                    </a:p>
                  </a:txBody>
                  <a:tcPr/>
                </a:tc>
                <a:tc>
                  <a:txBody>
                    <a:bodyPr/>
                    <a:lstStyle/>
                    <a:p>
                      <a:pPr algn="ctr"/>
                      <a:r>
                        <a:rPr lang="en-US" b="1" dirty="0"/>
                        <a:t>WB</a:t>
                      </a:r>
                    </a:p>
                  </a:txBody>
                  <a:tcPr/>
                </a:tc>
                <a:tc>
                  <a:txBody>
                    <a:bodyPr/>
                    <a:lstStyle/>
                    <a:p>
                      <a:pPr algn="ctr"/>
                      <a:endParaRPr lang="en-US" b="1"/>
                    </a:p>
                  </a:txBody>
                  <a:tcPr/>
                </a:tc>
                <a:extLst>
                  <a:ext uri="{0D108BD9-81ED-4DB2-BD59-A6C34878D82A}">
                    <a16:rowId xmlns:a16="http://schemas.microsoft.com/office/drawing/2014/main" val="10002"/>
                  </a:ext>
                </a:extLst>
              </a:tr>
              <a:tr h="370840">
                <a:tc>
                  <a:txBody>
                    <a:bodyPr/>
                    <a:lstStyle/>
                    <a:p>
                      <a:endParaRPr lang="en-US" b="1"/>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840181" y="2111725"/>
            <a:ext cx="2010487" cy="369332"/>
          </a:xfrm>
          <a:prstGeom prst="rect">
            <a:avLst/>
          </a:prstGeom>
          <a:noFill/>
        </p:spPr>
        <p:txBody>
          <a:bodyPr wrap="none" rtlCol="0">
            <a:spAutoFit/>
          </a:bodyPr>
          <a:lstStyle/>
          <a:p>
            <a:r>
              <a:rPr lang="en-US" b="1" dirty="0">
                <a:solidFill>
                  <a:srgbClr val="C00000"/>
                </a:solidFill>
              </a:rPr>
              <a:t>Find Dependences</a:t>
            </a:r>
          </a:p>
        </p:txBody>
      </p:sp>
      <p:sp>
        <p:nvSpPr>
          <p:cNvPr id="6" name="TextBox 5"/>
          <p:cNvSpPr txBox="1"/>
          <p:nvPr/>
        </p:nvSpPr>
        <p:spPr>
          <a:xfrm>
            <a:off x="1066800" y="5860473"/>
            <a:ext cx="2820772" cy="369332"/>
          </a:xfrm>
          <a:prstGeom prst="rect">
            <a:avLst/>
          </a:prstGeom>
          <a:noFill/>
        </p:spPr>
        <p:txBody>
          <a:bodyPr wrap="none" rtlCol="0">
            <a:spAutoFit/>
          </a:bodyPr>
          <a:lstStyle/>
          <a:p>
            <a:r>
              <a:rPr lang="en-US" b="1" dirty="0">
                <a:solidFill>
                  <a:srgbClr val="C00000"/>
                </a:solidFill>
              </a:rPr>
              <a:t>Solution: Stall the pipeline</a:t>
            </a:r>
          </a:p>
        </p:txBody>
      </p:sp>
    </p:spTree>
    <p:extLst>
      <p:ext uri="{BB962C8B-B14F-4D97-AF65-F5344CB8AC3E}">
        <p14:creationId xmlns:p14="http://schemas.microsoft.com/office/powerpoint/2010/main" val="1853407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720436"/>
          </a:xfrm>
        </p:spPr>
        <p:txBody>
          <a:bodyPr/>
          <a:lstStyle/>
          <a:p>
            <a:r>
              <a:rPr lang="en-US" dirty="0"/>
              <a:t>Branch Prediction</a:t>
            </a:r>
          </a:p>
        </p:txBody>
      </p:sp>
      <p:sp>
        <p:nvSpPr>
          <p:cNvPr id="3" name="Content Placeholder 2"/>
          <p:cNvSpPr>
            <a:spLocks noGrp="1"/>
          </p:cNvSpPr>
          <p:nvPr>
            <p:ph idx="1"/>
          </p:nvPr>
        </p:nvSpPr>
        <p:spPr>
          <a:xfrm>
            <a:off x="457200" y="720437"/>
            <a:ext cx="11263745" cy="5902036"/>
          </a:xfrm>
        </p:spPr>
        <p:txBody>
          <a:bodyPr>
            <a:normAutofit fontScale="85000" lnSpcReduction="10000"/>
          </a:bodyPr>
          <a:lstStyle/>
          <a:p>
            <a:pPr marL="0" indent="0" algn="just">
              <a:buNone/>
            </a:pPr>
            <a:r>
              <a:rPr lang="en-US" sz="3200" dirty="0"/>
              <a:t>How to handle Branches? Solution: Branch Prediction</a:t>
            </a:r>
          </a:p>
          <a:p>
            <a:pPr marL="0" indent="0" algn="just">
              <a:buNone/>
            </a:pPr>
            <a:r>
              <a:rPr lang="en-US" sz="3200" b="1" dirty="0"/>
              <a:t>Branch Prediction Strategies:</a:t>
            </a:r>
          </a:p>
          <a:p>
            <a:pPr marL="514350" indent="-514350" algn="just">
              <a:buFont typeface="+mj-lt"/>
              <a:buAutoNum type="arabicPeriod"/>
            </a:pPr>
            <a:r>
              <a:rPr lang="en-US" sz="3200" b="1" dirty="0"/>
              <a:t>Always Untaken</a:t>
            </a:r>
            <a:r>
              <a:rPr lang="en-US" sz="3200" dirty="0"/>
              <a:t> i.e. fetch instruction at PC + 4</a:t>
            </a:r>
          </a:p>
          <a:p>
            <a:pPr marL="514350" indent="-514350" algn="just">
              <a:buFont typeface="+mj-lt"/>
              <a:buAutoNum type="arabicPeriod"/>
            </a:pPr>
            <a:r>
              <a:rPr lang="en-US" sz="3200" b="1" dirty="0"/>
              <a:t>Always Taken</a:t>
            </a:r>
            <a:r>
              <a:rPr lang="en-US" sz="3200" dirty="0"/>
              <a:t> i.e. PC = PC + 4 + Offset</a:t>
            </a:r>
          </a:p>
          <a:p>
            <a:pPr marL="514350" indent="-514350" algn="just">
              <a:buFont typeface="+mj-lt"/>
              <a:buAutoNum type="arabicPeriod"/>
            </a:pPr>
            <a:r>
              <a:rPr lang="en-US" sz="3200" b="1" dirty="0"/>
              <a:t>Delayed Branch</a:t>
            </a:r>
            <a:r>
              <a:rPr lang="en-US" sz="3200" dirty="0"/>
              <a:t> i.e. add some code between branch instruction and target instruction</a:t>
            </a:r>
          </a:p>
          <a:p>
            <a:pPr marL="514350" indent="-514350" algn="just">
              <a:buFont typeface="+mj-lt"/>
              <a:buAutoNum type="arabicPeriod"/>
            </a:pPr>
            <a:r>
              <a:rPr lang="en-US" sz="3200" dirty="0"/>
              <a:t>Some branches always taken and some branches always not taken e.g. at the bottom of loops are branches that jump back to the top of the loop</a:t>
            </a:r>
          </a:p>
          <a:p>
            <a:pPr marL="514350" indent="-514350" algn="just">
              <a:buFont typeface="+mj-lt"/>
              <a:buAutoNum type="arabicPeriod"/>
            </a:pPr>
            <a:r>
              <a:rPr lang="en-US" sz="3200" b="1" dirty="0"/>
              <a:t>Dynamic Prediction</a:t>
            </a:r>
            <a:r>
              <a:rPr lang="en-US" sz="3200" dirty="0"/>
              <a:t> on the basis of history of a branch</a:t>
            </a:r>
          </a:p>
          <a:p>
            <a:pPr marL="0" indent="0" algn="just">
              <a:buNone/>
            </a:pPr>
            <a:r>
              <a:rPr lang="en-US" sz="3200" i="1" u="sng" dirty="0"/>
              <a:t>When the guess is wrong, the pipeline control must ensure that the instructions following the wrongly guessed branch have no effect and must restart the pipeline from the proper branch address.</a:t>
            </a:r>
          </a:p>
        </p:txBody>
      </p:sp>
    </p:spTree>
    <p:extLst>
      <p:ext uri="{BB962C8B-B14F-4D97-AF65-F5344CB8AC3E}">
        <p14:creationId xmlns:p14="http://schemas.microsoft.com/office/powerpoint/2010/main" val="974793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a:t>Example 7 – Pipeline Branch</a:t>
            </a:r>
          </a:p>
        </p:txBody>
      </p:sp>
      <p:sp>
        <p:nvSpPr>
          <p:cNvPr id="3" name="Content Placeholder 2"/>
          <p:cNvSpPr>
            <a:spLocks noGrp="1"/>
          </p:cNvSpPr>
          <p:nvPr>
            <p:ph idx="1"/>
          </p:nvPr>
        </p:nvSpPr>
        <p:spPr>
          <a:xfrm>
            <a:off x="0" y="748145"/>
            <a:ext cx="11087387" cy="5043055"/>
          </a:xfrm>
        </p:spPr>
        <p:txBody>
          <a:bodyPr/>
          <a:lstStyle/>
          <a:p>
            <a:pPr marL="0" indent="0">
              <a:buNone/>
            </a:pPr>
            <a:r>
              <a:rPr lang="en-US" b="1" dirty="0"/>
              <a:t>Draw pipeline diagram for the code segment given below:</a:t>
            </a:r>
          </a:p>
          <a:p>
            <a:pPr marL="0" indent="0">
              <a:buNone/>
            </a:pPr>
            <a:r>
              <a:rPr lang="en-US" dirty="0"/>
              <a:t>36 sub $10, $4, $8 </a:t>
            </a:r>
          </a:p>
          <a:p>
            <a:pPr marL="0" indent="0">
              <a:buNone/>
            </a:pPr>
            <a:r>
              <a:rPr lang="en-US" b="1" dirty="0">
                <a:solidFill>
                  <a:srgbClr val="C00000"/>
                </a:solidFill>
              </a:rPr>
              <a:t>40 </a:t>
            </a:r>
            <a:r>
              <a:rPr lang="en-US" b="1" dirty="0" err="1">
                <a:solidFill>
                  <a:srgbClr val="C00000"/>
                </a:solidFill>
              </a:rPr>
              <a:t>beq</a:t>
            </a:r>
            <a:r>
              <a:rPr lang="en-US" b="1" dirty="0">
                <a:solidFill>
                  <a:srgbClr val="C00000"/>
                </a:solidFill>
              </a:rPr>
              <a:t> $1, $3, 7</a:t>
            </a:r>
            <a:r>
              <a:rPr lang="en-US" b="1" dirty="0"/>
              <a:t> </a:t>
            </a:r>
            <a:r>
              <a:rPr lang="en-US" dirty="0"/>
              <a:t>		# PC-relative branch to 40 + 4 + 7 * 4 = 72 </a:t>
            </a:r>
          </a:p>
          <a:p>
            <a:pPr marL="0" indent="0">
              <a:buNone/>
            </a:pPr>
            <a:r>
              <a:rPr lang="en-US" b="1" dirty="0">
                <a:solidFill>
                  <a:srgbClr val="FC24F2"/>
                </a:solidFill>
              </a:rPr>
              <a:t>44 and $12, $2, $5</a:t>
            </a:r>
            <a:r>
              <a:rPr lang="en-US" dirty="0">
                <a:solidFill>
                  <a:srgbClr val="FC24F2"/>
                </a:solidFill>
              </a:rPr>
              <a:t>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b="1" dirty="0">
                <a:solidFill>
                  <a:srgbClr val="3C8047"/>
                </a:solidFill>
              </a:rPr>
              <a:t>72 </a:t>
            </a:r>
            <a:r>
              <a:rPr lang="en-US" b="1" dirty="0" err="1">
                <a:solidFill>
                  <a:srgbClr val="3C8047"/>
                </a:solidFill>
              </a:rPr>
              <a:t>lw</a:t>
            </a:r>
            <a:r>
              <a:rPr lang="en-US" b="1" dirty="0">
                <a:solidFill>
                  <a:srgbClr val="3C8047"/>
                </a:solidFill>
              </a:rPr>
              <a:t> $4, 50($7)</a:t>
            </a:r>
          </a:p>
        </p:txBody>
      </p:sp>
      <p:graphicFrame>
        <p:nvGraphicFramePr>
          <p:cNvPr id="4" name="Content Placeholder 3"/>
          <p:cNvGraphicFramePr>
            <a:graphicFrameLocks/>
          </p:cNvGraphicFramePr>
          <p:nvPr>
            <p:extLst>
              <p:ext uri="{D42A27DB-BD31-4B8C-83A1-F6EECF244321}">
                <p14:modId xmlns:p14="http://schemas.microsoft.com/office/powerpoint/2010/main" val="2870039448"/>
              </p:ext>
            </p:extLst>
          </p:nvPr>
        </p:nvGraphicFramePr>
        <p:xfrm>
          <a:off x="2495697" y="3944390"/>
          <a:ext cx="9670469" cy="1854200"/>
        </p:xfrm>
        <a:graphic>
          <a:graphicData uri="http://schemas.openxmlformats.org/drawingml/2006/table">
            <a:tbl>
              <a:tblPr firstRow="1" bandRow="1">
                <a:tableStyleId>{073A0DAA-6AF3-43AB-8588-CEC1D06C72B9}</a:tableStyleId>
              </a:tblPr>
              <a:tblGrid>
                <a:gridCol w="1942021">
                  <a:extLst>
                    <a:ext uri="{9D8B030D-6E8A-4147-A177-3AD203B41FA5}">
                      <a16:colId xmlns:a16="http://schemas.microsoft.com/office/drawing/2014/main" val="20000"/>
                    </a:ext>
                  </a:extLst>
                </a:gridCol>
                <a:gridCol w="1104064">
                  <a:extLst>
                    <a:ext uri="{9D8B030D-6E8A-4147-A177-3AD203B41FA5}">
                      <a16:colId xmlns:a16="http://schemas.microsoft.com/office/drawing/2014/main" val="20001"/>
                    </a:ext>
                  </a:extLst>
                </a:gridCol>
                <a:gridCol w="1104064">
                  <a:extLst>
                    <a:ext uri="{9D8B030D-6E8A-4147-A177-3AD203B41FA5}">
                      <a16:colId xmlns:a16="http://schemas.microsoft.com/office/drawing/2014/main" val="20002"/>
                    </a:ext>
                  </a:extLst>
                </a:gridCol>
                <a:gridCol w="1104064">
                  <a:extLst>
                    <a:ext uri="{9D8B030D-6E8A-4147-A177-3AD203B41FA5}">
                      <a16:colId xmlns:a16="http://schemas.microsoft.com/office/drawing/2014/main" val="20003"/>
                    </a:ext>
                  </a:extLst>
                </a:gridCol>
                <a:gridCol w="1104064">
                  <a:extLst>
                    <a:ext uri="{9D8B030D-6E8A-4147-A177-3AD203B41FA5}">
                      <a16:colId xmlns:a16="http://schemas.microsoft.com/office/drawing/2014/main" val="20004"/>
                    </a:ext>
                  </a:extLst>
                </a:gridCol>
                <a:gridCol w="1104064">
                  <a:extLst>
                    <a:ext uri="{9D8B030D-6E8A-4147-A177-3AD203B41FA5}">
                      <a16:colId xmlns:a16="http://schemas.microsoft.com/office/drawing/2014/main" val="20005"/>
                    </a:ext>
                  </a:extLst>
                </a:gridCol>
                <a:gridCol w="1104064">
                  <a:extLst>
                    <a:ext uri="{9D8B030D-6E8A-4147-A177-3AD203B41FA5}">
                      <a16:colId xmlns:a16="http://schemas.microsoft.com/office/drawing/2014/main" val="20006"/>
                    </a:ext>
                  </a:extLst>
                </a:gridCol>
                <a:gridCol w="1104064">
                  <a:extLst>
                    <a:ext uri="{9D8B030D-6E8A-4147-A177-3AD203B41FA5}">
                      <a16:colId xmlns:a16="http://schemas.microsoft.com/office/drawing/2014/main" val="20007"/>
                    </a:ext>
                  </a:extLst>
                </a:gridCol>
              </a:tblGrid>
              <a:tr h="370840">
                <a:tc>
                  <a:txBody>
                    <a:bodyPr/>
                    <a:lstStyle/>
                    <a:p>
                      <a:endParaRPr lang="en-US" b="1" dirty="0">
                        <a:solidFill>
                          <a:schemeClr val="bg1"/>
                        </a:solidFill>
                      </a:endParaRPr>
                    </a:p>
                  </a:txBody>
                  <a:tcPr/>
                </a:tc>
                <a:tc>
                  <a:txBody>
                    <a:bodyPr/>
                    <a:lstStyle/>
                    <a:p>
                      <a:pPr algn="ctr"/>
                      <a:r>
                        <a:rPr lang="en-US" b="1" dirty="0">
                          <a:solidFill>
                            <a:schemeClr val="bg1"/>
                          </a:solidFill>
                        </a:rPr>
                        <a:t>CC1</a:t>
                      </a:r>
                    </a:p>
                  </a:txBody>
                  <a:tcPr/>
                </a:tc>
                <a:tc>
                  <a:txBody>
                    <a:bodyPr/>
                    <a:lstStyle/>
                    <a:p>
                      <a:pPr algn="ctr"/>
                      <a:r>
                        <a:rPr lang="en-US" b="1" dirty="0">
                          <a:solidFill>
                            <a:schemeClr val="bg1"/>
                          </a:solidFill>
                        </a:rPr>
                        <a:t>CC2</a:t>
                      </a:r>
                    </a:p>
                  </a:txBody>
                  <a:tcPr/>
                </a:tc>
                <a:tc>
                  <a:txBody>
                    <a:bodyPr/>
                    <a:lstStyle/>
                    <a:p>
                      <a:pPr algn="ctr"/>
                      <a:r>
                        <a:rPr lang="en-US" b="1" dirty="0">
                          <a:solidFill>
                            <a:schemeClr val="bg1"/>
                          </a:solidFill>
                        </a:rPr>
                        <a:t>CC3</a:t>
                      </a:r>
                    </a:p>
                  </a:txBody>
                  <a:tcPr/>
                </a:tc>
                <a:tc>
                  <a:txBody>
                    <a:bodyPr/>
                    <a:lstStyle/>
                    <a:p>
                      <a:pPr algn="ctr"/>
                      <a:r>
                        <a:rPr lang="en-US" b="1" dirty="0">
                          <a:solidFill>
                            <a:schemeClr val="bg1"/>
                          </a:solidFill>
                        </a:rPr>
                        <a:t>CC4</a:t>
                      </a: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val="10000"/>
                  </a:ext>
                </a:extLst>
              </a:tr>
              <a:tr h="370840">
                <a:tc>
                  <a:txBody>
                    <a:bodyPr/>
                    <a:lstStyle/>
                    <a:p>
                      <a:pPr marL="0" indent="0">
                        <a:buNone/>
                      </a:pPr>
                      <a:r>
                        <a:rPr lang="en-US" b="1" dirty="0"/>
                        <a:t>sub $10, $4, $8</a:t>
                      </a:r>
                      <a:r>
                        <a:rPr lang="en-US" dirty="0"/>
                        <a:t> </a:t>
                      </a:r>
                      <a:endParaRPr lang="en-US" b="1" dirty="0"/>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1"/>
                  </a:ext>
                </a:extLst>
              </a:tr>
              <a:tr h="370840">
                <a:tc>
                  <a:txBody>
                    <a:bodyPr/>
                    <a:lstStyle/>
                    <a:p>
                      <a:pPr marL="0" indent="0">
                        <a:buNone/>
                      </a:pPr>
                      <a:r>
                        <a:rPr lang="en-US" b="1" dirty="0" err="1"/>
                        <a:t>beq</a:t>
                      </a:r>
                      <a:r>
                        <a:rPr lang="en-US" b="1" dirty="0"/>
                        <a:t> $1, $3, 7 </a:t>
                      </a:r>
                    </a:p>
                  </a:txBody>
                  <a:tcPr/>
                </a:tc>
                <a:tc>
                  <a:txBody>
                    <a:bodyPr/>
                    <a:lstStyle/>
                    <a:p>
                      <a:pPr algn="ctr"/>
                      <a:endParaRPr lang="en-US" b="1">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and $12, $2, $5</a:t>
                      </a:r>
                      <a:r>
                        <a:rPr lang="en-US" dirty="0">
                          <a:solidFill>
                            <a:schemeClr val="tx1"/>
                          </a:solidFill>
                        </a:rPr>
                        <a:t> </a:t>
                      </a:r>
                    </a:p>
                  </a:txBody>
                  <a:tcPr>
                    <a:noFill/>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a:solidFill>
                            <a:schemeClr val="tx1"/>
                          </a:solidFill>
                        </a:rPr>
                        <a:t>IF</a:t>
                      </a:r>
                    </a:p>
                  </a:txBody>
                  <a:tcPr>
                    <a:noFill/>
                  </a:tcPr>
                </a:tc>
                <a:tc>
                  <a:txBody>
                    <a:bodyPr/>
                    <a:lstStyle/>
                    <a:p>
                      <a:pPr algn="ctr"/>
                      <a:r>
                        <a:rPr lang="en-US" b="1" dirty="0">
                          <a:solidFill>
                            <a:schemeClr val="tx1"/>
                          </a:solidFill>
                        </a:rPr>
                        <a:t>ID</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or $13, $2, $6 </a:t>
                      </a:r>
                    </a:p>
                  </a:txBody>
                  <a:tcPr>
                    <a:noFill/>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sz="1800" b="1" kern="1200" dirty="0">
                          <a:solidFill>
                            <a:schemeClr val="tx1"/>
                          </a:solidFill>
                          <a:latin typeface="+mn-lt"/>
                          <a:ea typeface="+mn-ea"/>
                          <a:cs typeface="+mn-cs"/>
                        </a:rPr>
                        <a:t>IF</a:t>
                      </a: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4765965" y="2299855"/>
            <a:ext cx="7135090" cy="1569660"/>
          </a:xfrm>
          <a:prstGeom prst="rect">
            <a:avLst/>
          </a:prstGeom>
          <a:noFill/>
        </p:spPr>
        <p:txBody>
          <a:bodyPr wrap="square" rtlCol="0">
            <a:spAutoFit/>
          </a:bodyPr>
          <a:lstStyle/>
          <a:p>
            <a:r>
              <a:rPr lang="en-US" sz="2400" b="1" dirty="0">
                <a:solidFill>
                  <a:srgbClr val="C00000"/>
                </a:solidFill>
              </a:rPr>
              <a:t>Have you noticed any problem?</a:t>
            </a:r>
          </a:p>
          <a:p>
            <a:r>
              <a:rPr lang="en-US" sz="2400" b="1" dirty="0">
                <a:solidFill>
                  <a:srgbClr val="C00000"/>
                </a:solidFill>
              </a:rPr>
              <a:t>Is our prediction Correct?</a:t>
            </a:r>
          </a:p>
          <a:p>
            <a:r>
              <a:rPr lang="en-US" sz="2400" b="1" dirty="0">
                <a:solidFill>
                  <a:srgbClr val="C00000"/>
                </a:solidFill>
              </a:rPr>
              <a:t>When will we get to know if the prediction was correct or not?</a:t>
            </a:r>
          </a:p>
        </p:txBody>
      </p:sp>
    </p:spTree>
    <p:extLst>
      <p:ext uri="{BB962C8B-B14F-4D97-AF65-F5344CB8AC3E}">
        <p14:creationId xmlns:p14="http://schemas.microsoft.com/office/powerpoint/2010/main" val="3833325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587776" y="0"/>
            <a:ext cx="9578424" cy="6858000"/>
          </a:xfrm>
          <a:prstGeom prst="rect">
            <a:avLst/>
          </a:prstGeom>
        </p:spPr>
      </p:pic>
      <p:sp>
        <p:nvSpPr>
          <p:cNvPr id="8" name="Title 1"/>
          <p:cNvSpPr>
            <a:spLocks noGrp="1"/>
          </p:cNvSpPr>
          <p:nvPr>
            <p:ph type="title"/>
          </p:nvPr>
        </p:nvSpPr>
        <p:spPr>
          <a:xfrm>
            <a:off x="17262" y="3721"/>
            <a:ext cx="2656661" cy="2531659"/>
          </a:xfrm>
        </p:spPr>
        <p:txBody>
          <a:bodyPr>
            <a:normAutofit fontScale="90000"/>
          </a:bodyPr>
          <a:lstStyle/>
          <a:p>
            <a:pPr algn="l"/>
            <a:r>
              <a:rPr lang="en-US" dirty="0"/>
              <a:t>Branch</a:t>
            </a:r>
            <a:br>
              <a:rPr lang="en-US" dirty="0"/>
            </a:br>
            <a:r>
              <a:rPr lang="en-US" dirty="0"/>
              <a:t>Instruction</a:t>
            </a:r>
            <a:br>
              <a:rPr lang="en-US" dirty="0"/>
            </a:br>
            <a:r>
              <a:rPr lang="en-US" dirty="0"/>
              <a:t>Operation</a:t>
            </a:r>
            <a:br>
              <a:rPr lang="en-US" dirty="0"/>
            </a:br>
            <a:r>
              <a:rPr lang="en-US" dirty="0"/>
              <a:t>on Pipelined</a:t>
            </a:r>
            <a:br>
              <a:rPr lang="en-US" dirty="0"/>
            </a:br>
            <a:r>
              <a:rPr lang="en-US" dirty="0" err="1"/>
              <a:t>Datapath</a:t>
            </a:r>
            <a:endParaRPr lang="en-US" dirty="0"/>
          </a:p>
        </p:txBody>
      </p:sp>
      <p:sp>
        <p:nvSpPr>
          <p:cNvPr id="4" name="Oval 3"/>
          <p:cNvSpPr/>
          <p:nvPr/>
        </p:nvSpPr>
        <p:spPr>
          <a:xfrm>
            <a:off x="8769927" y="3671455"/>
            <a:ext cx="1510145" cy="7204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240982" y="2708564"/>
            <a:ext cx="1510145" cy="7204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34292" y="0"/>
            <a:ext cx="1510145" cy="4156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793673" y="1634836"/>
            <a:ext cx="1039091" cy="5223164"/>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410912" y="3831618"/>
            <a:ext cx="311304" cy="400110"/>
          </a:xfrm>
          <a:prstGeom prst="rect">
            <a:avLst/>
          </a:prstGeom>
          <a:noFill/>
        </p:spPr>
        <p:txBody>
          <a:bodyPr wrap="none" rtlCol="0">
            <a:spAutoFit/>
          </a:bodyPr>
          <a:lstStyle/>
          <a:p>
            <a:r>
              <a:rPr lang="en-US" sz="2000" b="1" dirty="0">
                <a:solidFill>
                  <a:srgbClr val="FF0000"/>
                </a:solidFill>
              </a:rPr>
              <a:t>1</a:t>
            </a:r>
          </a:p>
        </p:txBody>
      </p:sp>
      <p:sp>
        <p:nvSpPr>
          <p:cNvPr id="11" name="TextBox 10"/>
          <p:cNvSpPr txBox="1"/>
          <p:nvPr/>
        </p:nvSpPr>
        <p:spPr>
          <a:xfrm>
            <a:off x="9996054" y="2950063"/>
            <a:ext cx="312906" cy="400110"/>
          </a:xfrm>
          <a:prstGeom prst="rect">
            <a:avLst/>
          </a:prstGeom>
          <a:noFill/>
        </p:spPr>
        <p:txBody>
          <a:bodyPr wrap="none" rtlCol="0">
            <a:spAutoFit/>
          </a:bodyPr>
          <a:lstStyle/>
          <a:p>
            <a:r>
              <a:rPr lang="en-US" sz="2000" b="1" dirty="0">
                <a:solidFill>
                  <a:srgbClr val="FF0000"/>
                </a:solidFill>
              </a:rPr>
              <a:t>2</a:t>
            </a:r>
          </a:p>
        </p:txBody>
      </p:sp>
      <p:sp>
        <p:nvSpPr>
          <p:cNvPr id="12" name="TextBox 11"/>
          <p:cNvSpPr txBox="1"/>
          <p:nvPr/>
        </p:nvSpPr>
        <p:spPr>
          <a:xfrm>
            <a:off x="4333712" y="395690"/>
            <a:ext cx="309700" cy="400110"/>
          </a:xfrm>
          <a:prstGeom prst="rect">
            <a:avLst/>
          </a:prstGeom>
          <a:noFill/>
        </p:spPr>
        <p:txBody>
          <a:bodyPr wrap="none" rtlCol="0">
            <a:spAutoFit/>
          </a:bodyPr>
          <a:lstStyle/>
          <a:p>
            <a:r>
              <a:rPr lang="en-US" sz="2000" b="1" dirty="0">
                <a:solidFill>
                  <a:srgbClr val="FF0000"/>
                </a:solidFill>
              </a:rPr>
              <a:t>3</a:t>
            </a:r>
          </a:p>
        </p:txBody>
      </p:sp>
      <p:sp>
        <p:nvSpPr>
          <p:cNvPr id="13" name="TextBox 12"/>
          <p:cNvSpPr txBox="1"/>
          <p:nvPr/>
        </p:nvSpPr>
        <p:spPr>
          <a:xfrm>
            <a:off x="5158368" y="3339781"/>
            <a:ext cx="309700" cy="400110"/>
          </a:xfrm>
          <a:prstGeom prst="rect">
            <a:avLst/>
          </a:prstGeom>
          <a:noFill/>
        </p:spPr>
        <p:txBody>
          <a:bodyPr wrap="none" rtlCol="0">
            <a:spAutoFit/>
          </a:bodyPr>
          <a:lstStyle/>
          <a:p>
            <a:r>
              <a:rPr lang="en-US" sz="2000" b="1" dirty="0">
                <a:solidFill>
                  <a:srgbClr val="FF0000"/>
                </a:solidFill>
              </a:rPr>
              <a:t>5</a:t>
            </a:r>
          </a:p>
        </p:txBody>
      </p:sp>
      <p:sp>
        <p:nvSpPr>
          <p:cNvPr id="14" name="Oval 13"/>
          <p:cNvSpPr/>
          <p:nvPr/>
        </p:nvSpPr>
        <p:spPr>
          <a:xfrm>
            <a:off x="3020291" y="3061855"/>
            <a:ext cx="955964" cy="133003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353566" y="3846308"/>
            <a:ext cx="319318" cy="400110"/>
          </a:xfrm>
          <a:prstGeom prst="rect">
            <a:avLst/>
          </a:prstGeom>
          <a:noFill/>
        </p:spPr>
        <p:txBody>
          <a:bodyPr wrap="none" rtlCol="0">
            <a:spAutoFit/>
          </a:bodyPr>
          <a:lstStyle/>
          <a:p>
            <a:r>
              <a:rPr lang="en-US" sz="2000" b="1" dirty="0">
                <a:solidFill>
                  <a:srgbClr val="FF0000"/>
                </a:solidFill>
              </a:rPr>
              <a:t>4</a:t>
            </a:r>
          </a:p>
        </p:txBody>
      </p:sp>
      <p:sp>
        <p:nvSpPr>
          <p:cNvPr id="16" name="TextBox 15"/>
          <p:cNvSpPr txBox="1"/>
          <p:nvPr/>
        </p:nvSpPr>
        <p:spPr>
          <a:xfrm>
            <a:off x="9410912" y="6337917"/>
            <a:ext cx="417102" cy="400110"/>
          </a:xfrm>
          <a:prstGeom prst="rect">
            <a:avLst/>
          </a:prstGeom>
          <a:solidFill>
            <a:srgbClr val="FFFF00"/>
          </a:solidFill>
        </p:spPr>
        <p:txBody>
          <a:bodyPr wrap="none" rtlCol="0">
            <a:spAutoFit/>
          </a:bodyPr>
          <a:lstStyle/>
          <a:p>
            <a:r>
              <a:rPr lang="en-US" sz="2000" b="1" dirty="0">
                <a:solidFill>
                  <a:srgbClr val="FF0000"/>
                </a:solidFill>
              </a:rPr>
              <a:t>t4</a:t>
            </a:r>
          </a:p>
        </p:txBody>
      </p:sp>
      <p:sp>
        <p:nvSpPr>
          <p:cNvPr id="17" name="TextBox 16"/>
          <p:cNvSpPr txBox="1"/>
          <p:nvPr/>
        </p:nvSpPr>
        <p:spPr>
          <a:xfrm>
            <a:off x="3146618" y="4670951"/>
            <a:ext cx="407484" cy="400110"/>
          </a:xfrm>
          <a:prstGeom prst="rect">
            <a:avLst/>
          </a:prstGeom>
          <a:solidFill>
            <a:srgbClr val="FFFF00"/>
          </a:solidFill>
        </p:spPr>
        <p:txBody>
          <a:bodyPr wrap="none" rtlCol="0">
            <a:spAutoFit/>
          </a:bodyPr>
          <a:lstStyle/>
          <a:p>
            <a:r>
              <a:rPr lang="en-US" sz="2000" b="1" dirty="0">
                <a:solidFill>
                  <a:srgbClr val="FF0000"/>
                </a:solidFill>
              </a:rPr>
              <a:t>t5</a:t>
            </a:r>
          </a:p>
        </p:txBody>
      </p:sp>
      <p:sp>
        <p:nvSpPr>
          <p:cNvPr id="18" name="TextBox 17"/>
          <p:cNvSpPr txBox="1"/>
          <p:nvPr/>
        </p:nvSpPr>
        <p:spPr>
          <a:xfrm>
            <a:off x="5058982" y="5244781"/>
            <a:ext cx="423514" cy="400110"/>
          </a:xfrm>
          <a:prstGeom prst="rect">
            <a:avLst/>
          </a:prstGeom>
          <a:solidFill>
            <a:srgbClr val="FFFF00"/>
          </a:solidFill>
        </p:spPr>
        <p:txBody>
          <a:bodyPr wrap="none" rtlCol="0">
            <a:spAutoFit/>
          </a:bodyPr>
          <a:lstStyle/>
          <a:p>
            <a:r>
              <a:rPr lang="en-US" sz="2000" b="1" dirty="0">
                <a:solidFill>
                  <a:srgbClr val="FF0000"/>
                </a:solidFill>
              </a:rPr>
              <a:t>t6</a:t>
            </a:r>
          </a:p>
        </p:txBody>
      </p:sp>
      <p:cxnSp>
        <p:nvCxnSpPr>
          <p:cNvPr id="3" name="Straight Arrow Connector 2"/>
          <p:cNvCxnSpPr/>
          <p:nvPr/>
        </p:nvCxnSpPr>
        <p:spPr>
          <a:xfrm>
            <a:off x="3477526" y="5896781"/>
            <a:ext cx="1786801" cy="15079"/>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647709" y="6633282"/>
            <a:ext cx="1776747" cy="3045"/>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296492" y="6433227"/>
            <a:ext cx="608565" cy="400110"/>
          </a:xfrm>
          <a:prstGeom prst="rect">
            <a:avLst/>
          </a:prstGeom>
          <a:solidFill>
            <a:srgbClr val="FFFF00"/>
          </a:solidFill>
        </p:spPr>
        <p:txBody>
          <a:bodyPr wrap="none" rtlCol="0">
            <a:spAutoFit/>
          </a:bodyPr>
          <a:lstStyle/>
          <a:p>
            <a:r>
              <a:rPr lang="en-US" sz="2000" b="1" dirty="0">
                <a:solidFill>
                  <a:srgbClr val="FF0000"/>
                </a:solidFill>
              </a:rPr>
              <a:t>CC3</a:t>
            </a:r>
          </a:p>
        </p:txBody>
      </p:sp>
      <p:sp>
        <p:nvSpPr>
          <p:cNvPr id="25" name="TextBox 24"/>
          <p:cNvSpPr txBox="1"/>
          <p:nvPr/>
        </p:nvSpPr>
        <p:spPr>
          <a:xfrm>
            <a:off x="4164999" y="6019262"/>
            <a:ext cx="608565" cy="400110"/>
          </a:xfrm>
          <a:prstGeom prst="rect">
            <a:avLst/>
          </a:prstGeom>
          <a:solidFill>
            <a:srgbClr val="FFFF00"/>
          </a:solidFill>
        </p:spPr>
        <p:txBody>
          <a:bodyPr wrap="none" rtlCol="0">
            <a:spAutoFit/>
          </a:bodyPr>
          <a:lstStyle/>
          <a:p>
            <a:r>
              <a:rPr lang="en-US" sz="2000" b="1" dirty="0">
                <a:solidFill>
                  <a:srgbClr val="FF0000"/>
                </a:solidFill>
              </a:rPr>
              <a:t>CC5</a:t>
            </a:r>
          </a:p>
        </p:txBody>
      </p:sp>
      <p:sp>
        <p:nvSpPr>
          <p:cNvPr id="21" name="TextBox 20"/>
          <p:cNvSpPr txBox="1"/>
          <p:nvPr/>
        </p:nvSpPr>
        <p:spPr>
          <a:xfrm>
            <a:off x="9828014" y="622039"/>
            <a:ext cx="618183" cy="400110"/>
          </a:xfrm>
          <a:prstGeom prst="rect">
            <a:avLst/>
          </a:prstGeom>
          <a:solidFill>
            <a:srgbClr val="FFFF00"/>
          </a:solidFill>
        </p:spPr>
        <p:txBody>
          <a:bodyPr wrap="none" rtlCol="0">
            <a:spAutoFit/>
          </a:bodyPr>
          <a:lstStyle/>
          <a:p>
            <a:r>
              <a:rPr lang="en-US" sz="2000" b="1" dirty="0">
                <a:solidFill>
                  <a:srgbClr val="FF0000"/>
                </a:solidFill>
              </a:rPr>
              <a:t>CC4</a:t>
            </a:r>
          </a:p>
        </p:txBody>
      </p:sp>
      <p:sp>
        <p:nvSpPr>
          <p:cNvPr id="23" name="TextBox 22"/>
          <p:cNvSpPr txBox="1"/>
          <p:nvPr/>
        </p:nvSpPr>
        <p:spPr>
          <a:xfrm>
            <a:off x="2678383" y="2614385"/>
            <a:ext cx="618183" cy="400110"/>
          </a:xfrm>
          <a:prstGeom prst="rect">
            <a:avLst/>
          </a:prstGeom>
          <a:solidFill>
            <a:srgbClr val="FFFF00"/>
          </a:solidFill>
        </p:spPr>
        <p:txBody>
          <a:bodyPr wrap="none" rtlCol="0">
            <a:spAutoFit/>
          </a:bodyPr>
          <a:lstStyle/>
          <a:p>
            <a:r>
              <a:rPr lang="en-US" sz="2000" b="1" dirty="0">
                <a:solidFill>
                  <a:srgbClr val="FF0000"/>
                </a:solidFill>
              </a:rPr>
              <a:t>CC4</a:t>
            </a:r>
          </a:p>
        </p:txBody>
      </p:sp>
    </p:spTree>
    <p:extLst>
      <p:ext uri="{BB962C8B-B14F-4D97-AF65-F5344CB8AC3E}">
        <p14:creationId xmlns:p14="http://schemas.microsoft.com/office/powerpoint/2010/main" val="3371898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6331" y="637309"/>
            <a:ext cx="10185681" cy="6220691"/>
          </a:xfrm>
          <a:prstGeom prst="rect">
            <a:avLst/>
          </a:prstGeom>
        </p:spPr>
      </p:pic>
      <p:sp>
        <p:nvSpPr>
          <p:cNvPr id="2" name="Title 1"/>
          <p:cNvSpPr>
            <a:spLocks noGrp="1"/>
          </p:cNvSpPr>
          <p:nvPr>
            <p:ph type="title"/>
          </p:nvPr>
        </p:nvSpPr>
        <p:spPr>
          <a:xfrm>
            <a:off x="0" y="0"/>
            <a:ext cx="12192000" cy="637309"/>
          </a:xfrm>
        </p:spPr>
        <p:txBody>
          <a:bodyPr>
            <a:normAutofit fontScale="90000"/>
          </a:bodyPr>
          <a:lstStyle/>
          <a:p>
            <a:r>
              <a:rPr lang="en-US" dirty="0"/>
              <a:t>Example 7 –  Strategy: Always NOT Taken</a:t>
            </a:r>
          </a:p>
        </p:txBody>
      </p:sp>
      <p:sp>
        <p:nvSpPr>
          <p:cNvPr id="5" name="TextBox 4"/>
          <p:cNvSpPr txBox="1"/>
          <p:nvPr/>
        </p:nvSpPr>
        <p:spPr>
          <a:xfrm>
            <a:off x="-1" y="2593492"/>
            <a:ext cx="2006331" cy="3970318"/>
          </a:xfrm>
          <a:prstGeom prst="rect">
            <a:avLst/>
          </a:prstGeom>
          <a:noFill/>
        </p:spPr>
        <p:txBody>
          <a:bodyPr wrap="square" rtlCol="0">
            <a:spAutoFit/>
          </a:bodyPr>
          <a:lstStyle/>
          <a:p>
            <a:r>
              <a:rPr lang="en-US" sz="2800" b="1" dirty="0"/>
              <a:t>Flush: </a:t>
            </a:r>
            <a:r>
              <a:rPr lang="en-US" sz="2800" dirty="0"/>
              <a:t>To discard instructions in a pipeline, usually due to an unexpected event</a:t>
            </a:r>
          </a:p>
        </p:txBody>
      </p:sp>
      <p:sp>
        <p:nvSpPr>
          <p:cNvPr id="6" name="TextBox 5"/>
          <p:cNvSpPr txBox="1"/>
          <p:nvPr/>
        </p:nvSpPr>
        <p:spPr>
          <a:xfrm>
            <a:off x="4120316" y="878454"/>
            <a:ext cx="565539" cy="369332"/>
          </a:xfrm>
          <a:prstGeom prst="rect">
            <a:avLst/>
          </a:prstGeom>
          <a:noFill/>
        </p:spPr>
        <p:txBody>
          <a:bodyPr wrap="none" rtlCol="0">
            <a:spAutoFit/>
          </a:bodyPr>
          <a:lstStyle/>
          <a:p>
            <a:r>
              <a:rPr lang="en-US" b="1" dirty="0"/>
              <a:t>CC1</a:t>
            </a:r>
          </a:p>
        </p:txBody>
      </p:sp>
      <p:sp>
        <p:nvSpPr>
          <p:cNvPr id="7" name="TextBox 6"/>
          <p:cNvSpPr txBox="1"/>
          <p:nvPr/>
        </p:nvSpPr>
        <p:spPr>
          <a:xfrm>
            <a:off x="5065134" y="897049"/>
            <a:ext cx="567143" cy="369332"/>
          </a:xfrm>
          <a:prstGeom prst="rect">
            <a:avLst/>
          </a:prstGeom>
          <a:noFill/>
        </p:spPr>
        <p:txBody>
          <a:bodyPr wrap="none" rtlCol="0">
            <a:spAutoFit/>
          </a:bodyPr>
          <a:lstStyle/>
          <a:p>
            <a:r>
              <a:rPr lang="en-US" b="1" dirty="0"/>
              <a:t>CC2</a:t>
            </a:r>
          </a:p>
        </p:txBody>
      </p:sp>
      <p:sp>
        <p:nvSpPr>
          <p:cNvPr id="8" name="TextBox 7"/>
          <p:cNvSpPr txBox="1"/>
          <p:nvPr/>
        </p:nvSpPr>
        <p:spPr>
          <a:xfrm>
            <a:off x="5962995" y="905286"/>
            <a:ext cx="563937" cy="369332"/>
          </a:xfrm>
          <a:prstGeom prst="rect">
            <a:avLst/>
          </a:prstGeom>
          <a:noFill/>
        </p:spPr>
        <p:txBody>
          <a:bodyPr wrap="none" rtlCol="0">
            <a:spAutoFit/>
          </a:bodyPr>
          <a:lstStyle/>
          <a:p>
            <a:r>
              <a:rPr lang="en-US" b="1" dirty="0"/>
              <a:t>CC3</a:t>
            </a:r>
          </a:p>
        </p:txBody>
      </p:sp>
      <p:sp>
        <p:nvSpPr>
          <p:cNvPr id="9" name="TextBox 8"/>
          <p:cNvSpPr txBox="1"/>
          <p:nvPr/>
        </p:nvSpPr>
        <p:spPr>
          <a:xfrm>
            <a:off x="6882823" y="905286"/>
            <a:ext cx="573555" cy="369332"/>
          </a:xfrm>
          <a:prstGeom prst="rect">
            <a:avLst/>
          </a:prstGeom>
          <a:noFill/>
        </p:spPr>
        <p:txBody>
          <a:bodyPr wrap="none" rtlCol="0">
            <a:spAutoFit/>
          </a:bodyPr>
          <a:lstStyle/>
          <a:p>
            <a:r>
              <a:rPr lang="en-US" b="1" dirty="0"/>
              <a:t>CC4</a:t>
            </a:r>
          </a:p>
        </p:txBody>
      </p:sp>
      <p:sp>
        <p:nvSpPr>
          <p:cNvPr id="10" name="TextBox 9"/>
          <p:cNvSpPr txBox="1"/>
          <p:nvPr/>
        </p:nvSpPr>
        <p:spPr>
          <a:xfrm>
            <a:off x="7812269" y="905286"/>
            <a:ext cx="563937" cy="369332"/>
          </a:xfrm>
          <a:prstGeom prst="rect">
            <a:avLst/>
          </a:prstGeom>
          <a:noFill/>
        </p:spPr>
        <p:txBody>
          <a:bodyPr wrap="none" rtlCol="0">
            <a:spAutoFit/>
          </a:bodyPr>
          <a:lstStyle/>
          <a:p>
            <a:r>
              <a:rPr lang="en-US" b="1" dirty="0"/>
              <a:t>CC5</a:t>
            </a:r>
          </a:p>
        </p:txBody>
      </p:sp>
      <p:sp>
        <p:nvSpPr>
          <p:cNvPr id="11" name="TextBox 10"/>
          <p:cNvSpPr txBox="1"/>
          <p:nvPr/>
        </p:nvSpPr>
        <p:spPr>
          <a:xfrm>
            <a:off x="8760323" y="910904"/>
            <a:ext cx="578363" cy="369332"/>
          </a:xfrm>
          <a:prstGeom prst="rect">
            <a:avLst/>
          </a:prstGeom>
          <a:noFill/>
        </p:spPr>
        <p:txBody>
          <a:bodyPr wrap="none" rtlCol="0">
            <a:spAutoFit/>
          </a:bodyPr>
          <a:lstStyle/>
          <a:p>
            <a:r>
              <a:rPr lang="en-US" b="1" dirty="0"/>
              <a:t>CC6</a:t>
            </a:r>
          </a:p>
        </p:txBody>
      </p:sp>
      <p:sp>
        <p:nvSpPr>
          <p:cNvPr id="12" name="TextBox 11"/>
          <p:cNvSpPr txBox="1"/>
          <p:nvPr/>
        </p:nvSpPr>
        <p:spPr>
          <a:xfrm>
            <a:off x="9662637" y="905286"/>
            <a:ext cx="563937" cy="369332"/>
          </a:xfrm>
          <a:prstGeom prst="rect">
            <a:avLst/>
          </a:prstGeom>
          <a:noFill/>
        </p:spPr>
        <p:txBody>
          <a:bodyPr wrap="none" rtlCol="0">
            <a:spAutoFit/>
          </a:bodyPr>
          <a:lstStyle/>
          <a:p>
            <a:r>
              <a:rPr lang="en-US" b="1" dirty="0"/>
              <a:t>CC7</a:t>
            </a:r>
          </a:p>
        </p:txBody>
      </p:sp>
      <p:sp>
        <p:nvSpPr>
          <p:cNvPr id="13" name="Rectangle 12"/>
          <p:cNvSpPr/>
          <p:nvPr/>
        </p:nvSpPr>
        <p:spPr>
          <a:xfrm>
            <a:off x="6584922" y="1434352"/>
            <a:ext cx="981290" cy="107576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9954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8072" y="27710"/>
            <a:ext cx="10340447" cy="6766560"/>
          </a:xfrm>
          <a:prstGeom prst="rect">
            <a:avLst/>
          </a:prstGeom>
        </p:spPr>
      </p:pic>
      <p:sp>
        <p:nvSpPr>
          <p:cNvPr id="2" name="Title 1"/>
          <p:cNvSpPr>
            <a:spLocks noGrp="1"/>
          </p:cNvSpPr>
          <p:nvPr>
            <p:ph type="title"/>
          </p:nvPr>
        </p:nvSpPr>
        <p:spPr>
          <a:xfrm>
            <a:off x="0" y="4322618"/>
            <a:ext cx="2743200" cy="2535381"/>
          </a:xfrm>
        </p:spPr>
        <p:txBody>
          <a:bodyPr>
            <a:normAutofit fontScale="90000"/>
          </a:bodyPr>
          <a:lstStyle/>
          <a:p>
            <a:r>
              <a:rPr lang="en-US" dirty="0"/>
              <a:t>Branch  </a:t>
            </a:r>
            <a:br>
              <a:rPr lang="en-US" dirty="0"/>
            </a:br>
            <a:r>
              <a:rPr lang="en-US" dirty="0"/>
              <a:t>with </a:t>
            </a:r>
            <a:r>
              <a:rPr lang="en-US" dirty="0" err="1"/>
              <a:t>Datapath</a:t>
            </a:r>
            <a:r>
              <a:rPr lang="en-US" dirty="0"/>
              <a:t> Optimization</a:t>
            </a:r>
          </a:p>
        </p:txBody>
      </p:sp>
      <p:sp>
        <p:nvSpPr>
          <p:cNvPr id="5" name="TextBox 4"/>
          <p:cNvSpPr txBox="1"/>
          <p:nvPr/>
        </p:nvSpPr>
        <p:spPr>
          <a:xfrm>
            <a:off x="-89129" y="0"/>
            <a:ext cx="2006331" cy="3970318"/>
          </a:xfrm>
          <a:prstGeom prst="rect">
            <a:avLst/>
          </a:prstGeom>
          <a:noFill/>
        </p:spPr>
        <p:txBody>
          <a:bodyPr wrap="square" rtlCol="0">
            <a:spAutoFit/>
          </a:bodyPr>
          <a:lstStyle/>
          <a:p>
            <a:r>
              <a:rPr lang="en-US" sz="2800" b="1" dirty="0"/>
              <a:t>Flush: </a:t>
            </a:r>
            <a:r>
              <a:rPr lang="en-US" sz="2800" dirty="0"/>
              <a:t>To discard instructions in a pipeline, usually due to an unexpected event</a:t>
            </a:r>
          </a:p>
        </p:txBody>
      </p:sp>
      <p:sp>
        <p:nvSpPr>
          <p:cNvPr id="8" name="TextBox 7"/>
          <p:cNvSpPr txBox="1"/>
          <p:nvPr/>
        </p:nvSpPr>
        <p:spPr>
          <a:xfrm>
            <a:off x="2160495" y="4682394"/>
            <a:ext cx="731290" cy="307777"/>
          </a:xfrm>
          <a:prstGeom prst="rect">
            <a:avLst/>
          </a:prstGeom>
          <a:noFill/>
        </p:spPr>
        <p:txBody>
          <a:bodyPr wrap="none" rtlCol="0">
            <a:spAutoFit/>
          </a:bodyPr>
          <a:lstStyle/>
          <a:p>
            <a:r>
              <a:rPr lang="en-US" sz="1400" b="1" dirty="0">
                <a:solidFill>
                  <a:srgbClr val="C00000"/>
                </a:solidFill>
              </a:rPr>
              <a:t>Branch</a:t>
            </a:r>
          </a:p>
        </p:txBody>
      </p:sp>
      <p:sp>
        <p:nvSpPr>
          <p:cNvPr id="10" name="TextBox 9"/>
          <p:cNvSpPr txBox="1"/>
          <p:nvPr/>
        </p:nvSpPr>
        <p:spPr>
          <a:xfrm>
            <a:off x="6322026" y="4330094"/>
            <a:ext cx="731290" cy="307777"/>
          </a:xfrm>
          <a:prstGeom prst="rect">
            <a:avLst/>
          </a:prstGeom>
          <a:noFill/>
        </p:spPr>
        <p:txBody>
          <a:bodyPr wrap="none" rtlCol="0">
            <a:spAutoFit/>
          </a:bodyPr>
          <a:lstStyle/>
          <a:p>
            <a:r>
              <a:rPr lang="en-US" sz="1400" b="1" dirty="0">
                <a:solidFill>
                  <a:srgbClr val="C00000"/>
                </a:solidFill>
              </a:rPr>
              <a:t>Branch</a:t>
            </a:r>
          </a:p>
        </p:txBody>
      </p:sp>
      <p:cxnSp>
        <p:nvCxnSpPr>
          <p:cNvPr id="12" name="Straight Arrow Connector 11"/>
          <p:cNvCxnSpPr/>
          <p:nvPr/>
        </p:nvCxnSpPr>
        <p:spPr>
          <a:xfrm flipH="1">
            <a:off x="6605081" y="3898741"/>
            <a:ext cx="82590" cy="43135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2355810" y="4402557"/>
            <a:ext cx="19837" cy="23531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467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70118" y="651163"/>
            <a:ext cx="9921882" cy="6082145"/>
          </a:xfrm>
          <a:prstGeom prst="rect">
            <a:avLst/>
          </a:prstGeom>
        </p:spPr>
      </p:pic>
      <p:sp>
        <p:nvSpPr>
          <p:cNvPr id="5" name="TextBox 4"/>
          <p:cNvSpPr txBox="1"/>
          <p:nvPr/>
        </p:nvSpPr>
        <p:spPr>
          <a:xfrm>
            <a:off x="0" y="27708"/>
            <a:ext cx="2006331" cy="4401205"/>
          </a:xfrm>
          <a:prstGeom prst="rect">
            <a:avLst/>
          </a:prstGeom>
          <a:noFill/>
        </p:spPr>
        <p:txBody>
          <a:bodyPr wrap="square" rtlCol="0">
            <a:spAutoFit/>
          </a:bodyPr>
          <a:lstStyle/>
          <a:p>
            <a:r>
              <a:rPr lang="en-US" sz="2800" b="1" dirty="0"/>
              <a:t>Flush: </a:t>
            </a:r>
            <a:r>
              <a:rPr lang="en-US" sz="2800" dirty="0"/>
              <a:t>To discard instructions in a pipeline, usually due to an unexpected event</a:t>
            </a:r>
          </a:p>
          <a:p>
            <a:r>
              <a:rPr lang="en-US" sz="2800" b="1" dirty="0"/>
              <a:t>$0, $0, 0</a:t>
            </a:r>
          </a:p>
        </p:txBody>
      </p:sp>
      <p:sp>
        <p:nvSpPr>
          <p:cNvPr id="7" name="Title 1"/>
          <p:cNvSpPr txBox="1">
            <a:spLocks/>
          </p:cNvSpPr>
          <p:nvPr/>
        </p:nvSpPr>
        <p:spPr>
          <a:xfrm>
            <a:off x="0" y="4322618"/>
            <a:ext cx="2743200" cy="2535381"/>
          </a:xfrm>
          <a:prstGeom prst="rect">
            <a:avLst/>
          </a:prstGeom>
          <a:effectLst/>
        </p:spPr>
        <p:txBody>
          <a:bodyPr vert="horz" lIns="91440" tIns="45720" rIns="91440" bIns="45720" rtlCol="0" anchor="ctr">
            <a:normAutofit fontScale="9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Branch  </a:t>
            </a:r>
            <a:br>
              <a:rPr lang="en-US"/>
            </a:br>
            <a:r>
              <a:rPr lang="en-US"/>
              <a:t>with Datapath Optimization</a:t>
            </a:r>
            <a:endParaRPr lang="en-US" dirty="0"/>
          </a:p>
        </p:txBody>
      </p:sp>
    </p:spTree>
    <p:extLst>
      <p:ext uri="{BB962C8B-B14F-4D97-AF65-F5344CB8AC3E}">
        <p14:creationId xmlns:p14="http://schemas.microsoft.com/office/powerpoint/2010/main" val="409507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242562" cy="1752599"/>
          </a:xfrm>
        </p:spPr>
        <p:txBody>
          <a:bodyPr>
            <a:normAutofit/>
          </a:bodyPr>
          <a:lstStyle/>
          <a:p>
            <a:r>
              <a:rPr lang="en-US" dirty="0"/>
              <a:t>Pipelined</a:t>
            </a:r>
            <a:br>
              <a:rPr lang="en-US" dirty="0"/>
            </a:br>
            <a:r>
              <a:rPr lang="en-US" dirty="0" err="1"/>
              <a:t>Datapath</a:t>
            </a:r>
            <a:endParaRPr lang="en-US" dirty="0"/>
          </a:p>
        </p:txBody>
      </p:sp>
      <p:pic>
        <p:nvPicPr>
          <p:cNvPr id="4" name="Picture 3"/>
          <p:cNvPicPr>
            <a:picLocks noChangeAspect="1"/>
          </p:cNvPicPr>
          <p:nvPr/>
        </p:nvPicPr>
        <p:blipFill>
          <a:blip r:embed="rId2"/>
          <a:stretch>
            <a:fillRect/>
          </a:stretch>
        </p:blipFill>
        <p:spPr>
          <a:xfrm>
            <a:off x="2242562" y="374076"/>
            <a:ext cx="9923356" cy="6179127"/>
          </a:xfrm>
          <a:prstGeom prst="rect">
            <a:avLst/>
          </a:prstGeom>
        </p:spPr>
      </p:pic>
    </p:spTree>
    <p:extLst>
      <p:ext uri="{BB962C8B-B14F-4D97-AF65-F5344CB8AC3E}">
        <p14:creationId xmlns:p14="http://schemas.microsoft.com/office/powerpoint/2010/main" val="1957949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a:t>Example 7 – Pipeline Branch</a:t>
            </a:r>
          </a:p>
        </p:txBody>
      </p:sp>
      <p:sp>
        <p:nvSpPr>
          <p:cNvPr id="3" name="Content Placeholder 2"/>
          <p:cNvSpPr>
            <a:spLocks noGrp="1"/>
          </p:cNvSpPr>
          <p:nvPr>
            <p:ph idx="1"/>
          </p:nvPr>
        </p:nvSpPr>
        <p:spPr>
          <a:xfrm>
            <a:off x="0" y="748145"/>
            <a:ext cx="11087387" cy="5043055"/>
          </a:xfrm>
        </p:spPr>
        <p:txBody>
          <a:bodyPr/>
          <a:lstStyle/>
          <a:p>
            <a:pPr marL="0" indent="0">
              <a:buNone/>
            </a:pPr>
            <a:r>
              <a:rPr lang="en-US" b="1" dirty="0"/>
              <a:t>Draw pipeline diagram for the code segment given below:</a:t>
            </a:r>
          </a:p>
          <a:p>
            <a:pPr marL="0" indent="0">
              <a:buNone/>
            </a:pPr>
            <a:r>
              <a:rPr lang="en-US" dirty="0"/>
              <a:t>36 sub $10, $4, $8 </a:t>
            </a:r>
          </a:p>
          <a:p>
            <a:pPr marL="0" indent="0">
              <a:buNone/>
            </a:pPr>
            <a:r>
              <a:rPr lang="en-US" b="1" dirty="0">
                <a:solidFill>
                  <a:srgbClr val="C00000"/>
                </a:solidFill>
              </a:rPr>
              <a:t>40 </a:t>
            </a:r>
            <a:r>
              <a:rPr lang="en-US" b="1" dirty="0" err="1">
                <a:solidFill>
                  <a:srgbClr val="C00000"/>
                </a:solidFill>
              </a:rPr>
              <a:t>beq</a:t>
            </a:r>
            <a:r>
              <a:rPr lang="en-US" b="1" dirty="0">
                <a:solidFill>
                  <a:srgbClr val="C00000"/>
                </a:solidFill>
              </a:rPr>
              <a:t> $1, $3, 7</a:t>
            </a:r>
            <a:r>
              <a:rPr lang="en-US" b="1" dirty="0"/>
              <a:t> </a:t>
            </a:r>
            <a:r>
              <a:rPr lang="en-US" dirty="0"/>
              <a:t>		# PC-relative branch to 40 + 4 + 7 * 4 = 72 </a:t>
            </a:r>
          </a:p>
          <a:p>
            <a:pPr marL="0" indent="0">
              <a:buNone/>
            </a:pPr>
            <a:r>
              <a:rPr lang="en-US" b="1" dirty="0">
                <a:solidFill>
                  <a:srgbClr val="FC24F2"/>
                </a:solidFill>
              </a:rPr>
              <a:t>44 and $12, $2, $5</a:t>
            </a:r>
            <a:r>
              <a:rPr lang="en-US" dirty="0">
                <a:solidFill>
                  <a:srgbClr val="FC24F2"/>
                </a:solidFill>
              </a:rPr>
              <a:t>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b="1" dirty="0">
                <a:solidFill>
                  <a:srgbClr val="3C8047"/>
                </a:solidFill>
              </a:rPr>
              <a:t>72 </a:t>
            </a:r>
            <a:r>
              <a:rPr lang="en-US" b="1" dirty="0" err="1">
                <a:solidFill>
                  <a:srgbClr val="3C8047"/>
                </a:solidFill>
              </a:rPr>
              <a:t>lw</a:t>
            </a:r>
            <a:r>
              <a:rPr lang="en-US" b="1" dirty="0">
                <a:solidFill>
                  <a:srgbClr val="3C8047"/>
                </a:solidFill>
              </a:rPr>
              <a:t> $4, 50($7)</a:t>
            </a:r>
          </a:p>
        </p:txBody>
      </p:sp>
      <p:graphicFrame>
        <p:nvGraphicFramePr>
          <p:cNvPr id="4" name="Content Placeholder 3"/>
          <p:cNvGraphicFramePr>
            <a:graphicFrameLocks/>
          </p:cNvGraphicFramePr>
          <p:nvPr>
            <p:extLst>
              <p:ext uri="{D42A27DB-BD31-4B8C-83A1-F6EECF244321}">
                <p14:modId xmlns:p14="http://schemas.microsoft.com/office/powerpoint/2010/main" val="3211533572"/>
              </p:ext>
            </p:extLst>
          </p:nvPr>
        </p:nvGraphicFramePr>
        <p:xfrm>
          <a:off x="2495697" y="3944390"/>
          <a:ext cx="9670469" cy="1854200"/>
        </p:xfrm>
        <a:graphic>
          <a:graphicData uri="http://schemas.openxmlformats.org/drawingml/2006/table">
            <a:tbl>
              <a:tblPr firstRow="1" bandRow="1">
                <a:tableStyleId>{073A0DAA-6AF3-43AB-8588-CEC1D06C72B9}</a:tableStyleId>
              </a:tblPr>
              <a:tblGrid>
                <a:gridCol w="1942021">
                  <a:extLst>
                    <a:ext uri="{9D8B030D-6E8A-4147-A177-3AD203B41FA5}">
                      <a16:colId xmlns:a16="http://schemas.microsoft.com/office/drawing/2014/main" val="20000"/>
                    </a:ext>
                  </a:extLst>
                </a:gridCol>
                <a:gridCol w="1104064">
                  <a:extLst>
                    <a:ext uri="{9D8B030D-6E8A-4147-A177-3AD203B41FA5}">
                      <a16:colId xmlns:a16="http://schemas.microsoft.com/office/drawing/2014/main" val="20001"/>
                    </a:ext>
                  </a:extLst>
                </a:gridCol>
                <a:gridCol w="1104064">
                  <a:extLst>
                    <a:ext uri="{9D8B030D-6E8A-4147-A177-3AD203B41FA5}">
                      <a16:colId xmlns:a16="http://schemas.microsoft.com/office/drawing/2014/main" val="20002"/>
                    </a:ext>
                  </a:extLst>
                </a:gridCol>
                <a:gridCol w="1104064">
                  <a:extLst>
                    <a:ext uri="{9D8B030D-6E8A-4147-A177-3AD203B41FA5}">
                      <a16:colId xmlns:a16="http://schemas.microsoft.com/office/drawing/2014/main" val="20003"/>
                    </a:ext>
                  </a:extLst>
                </a:gridCol>
                <a:gridCol w="1104064">
                  <a:extLst>
                    <a:ext uri="{9D8B030D-6E8A-4147-A177-3AD203B41FA5}">
                      <a16:colId xmlns:a16="http://schemas.microsoft.com/office/drawing/2014/main" val="20004"/>
                    </a:ext>
                  </a:extLst>
                </a:gridCol>
                <a:gridCol w="1104064">
                  <a:extLst>
                    <a:ext uri="{9D8B030D-6E8A-4147-A177-3AD203B41FA5}">
                      <a16:colId xmlns:a16="http://schemas.microsoft.com/office/drawing/2014/main" val="20005"/>
                    </a:ext>
                  </a:extLst>
                </a:gridCol>
                <a:gridCol w="1104064">
                  <a:extLst>
                    <a:ext uri="{9D8B030D-6E8A-4147-A177-3AD203B41FA5}">
                      <a16:colId xmlns:a16="http://schemas.microsoft.com/office/drawing/2014/main" val="20006"/>
                    </a:ext>
                  </a:extLst>
                </a:gridCol>
                <a:gridCol w="1104064">
                  <a:extLst>
                    <a:ext uri="{9D8B030D-6E8A-4147-A177-3AD203B41FA5}">
                      <a16:colId xmlns:a16="http://schemas.microsoft.com/office/drawing/2014/main" val="20007"/>
                    </a:ext>
                  </a:extLst>
                </a:gridCol>
              </a:tblGrid>
              <a:tr h="370840">
                <a:tc>
                  <a:txBody>
                    <a:bodyPr/>
                    <a:lstStyle/>
                    <a:p>
                      <a:endParaRPr lang="en-US" b="1" dirty="0">
                        <a:solidFill>
                          <a:schemeClr val="bg1"/>
                        </a:solidFill>
                      </a:endParaRPr>
                    </a:p>
                  </a:txBody>
                  <a:tcPr/>
                </a:tc>
                <a:tc>
                  <a:txBody>
                    <a:bodyPr/>
                    <a:lstStyle/>
                    <a:p>
                      <a:pPr algn="ctr"/>
                      <a:r>
                        <a:rPr lang="en-US" b="1" dirty="0">
                          <a:solidFill>
                            <a:schemeClr val="bg1"/>
                          </a:solidFill>
                        </a:rPr>
                        <a:t>CC1</a:t>
                      </a:r>
                    </a:p>
                  </a:txBody>
                  <a:tcPr/>
                </a:tc>
                <a:tc>
                  <a:txBody>
                    <a:bodyPr/>
                    <a:lstStyle/>
                    <a:p>
                      <a:pPr algn="ctr"/>
                      <a:r>
                        <a:rPr lang="en-US" b="1" dirty="0">
                          <a:solidFill>
                            <a:schemeClr val="bg1"/>
                          </a:solidFill>
                        </a:rPr>
                        <a:t>CC2</a:t>
                      </a:r>
                    </a:p>
                  </a:txBody>
                  <a:tcPr/>
                </a:tc>
                <a:tc>
                  <a:txBody>
                    <a:bodyPr/>
                    <a:lstStyle/>
                    <a:p>
                      <a:pPr algn="ctr"/>
                      <a:r>
                        <a:rPr lang="en-US" b="1" dirty="0">
                          <a:solidFill>
                            <a:schemeClr val="bg1"/>
                          </a:solidFill>
                        </a:rPr>
                        <a:t>CC3</a:t>
                      </a:r>
                    </a:p>
                  </a:txBody>
                  <a:tcPr/>
                </a:tc>
                <a:tc>
                  <a:txBody>
                    <a:bodyPr/>
                    <a:lstStyle/>
                    <a:p>
                      <a:pPr algn="ctr"/>
                      <a:r>
                        <a:rPr lang="en-US" b="1" dirty="0">
                          <a:solidFill>
                            <a:schemeClr val="bg1"/>
                          </a:solidFill>
                        </a:rPr>
                        <a:t>CC4</a:t>
                      </a: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val="10000"/>
                  </a:ext>
                </a:extLst>
              </a:tr>
              <a:tr h="370840">
                <a:tc>
                  <a:txBody>
                    <a:bodyPr/>
                    <a:lstStyle/>
                    <a:p>
                      <a:pPr marL="0" indent="0">
                        <a:buNone/>
                      </a:pPr>
                      <a:r>
                        <a:rPr lang="en-US" b="1" dirty="0"/>
                        <a:t>sub $10, $4, $8</a:t>
                      </a:r>
                      <a:r>
                        <a:rPr lang="en-US" dirty="0"/>
                        <a:t> </a:t>
                      </a:r>
                      <a:endParaRPr lang="en-US" b="1" dirty="0"/>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1"/>
                  </a:ext>
                </a:extLst>
              </a:tr>
              <a:tr h="370840">
                <a:tc>
                  <a:txBody>
                    <a:bodyPr/>
                    <a:lstStyle/>
                    <a:p>
                      <a:pPr marL="0" indent="0">
                        <a:buNone/>
                      </a:pPr>
                      <a:r>
                        <a:rPr lang="en-US" b="1" dirty="0" err="1">
                          <a:solidFill>
                            <a:srgbClr val="C00000"/>
                          </a:solidFill>
                        </a:rPr>
                        <a:t>beq</a:t>
                      </a:r>
                      <a:r>
                        <a:rPr lang="en-US" b="1" dirty="0">
                          <a:solidFill>
                            <a:srgbClr val="C00000"/>
                          </a:solidFill>
                        </a:rPr>
                        <a:t> $1, $3, 7 </a:t>
                      </a:r>
                    </a:p>
                  </a:txBody>
                  <a:tcPr/>
                </a:tc>
                <a:tc>
                  <a:txBody>
                    <a:bodyPr/>
                    <a:lstStyle/>
                    <a:p>
                      <a:pPr algn="ctr"/>
                      <a:endParaRPr lang="en-US" b="1">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rgbClr val="C00000"/>
                          </a:solidFill>
                        </a:rPr>
                        <a:t>ID</a:t>
                      </a:r>
                    </a:p>
                  </a:txBody>
                  <a:tcPr/>
                </a:tc>
                <a:tc>
                  <a:txBody>
                    <a:bodyPr/>
                    <a:lstStyle/>
                    <a:p>
                      <a:pPr algn="ctr"/>
                      <a:r>
                        <a:rPr lang="en-US" b="1" dirty="0">
                          <a:solidFill>
                            <a:schemeClr val="tx1"/>
                          </a:solidFill>
                        </a:rPr>
                        <a:t>EX</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and $12, $2, $5</a:t>
                      </a:r>
                      <a:r>
                        <a:rPr lang="en-US" dirty="0">
                          <a:solidFill>
                            <a:schemeClr val="tx1"/>
                          </a:solidFill>
                        </a:rPr>
                        <a:t> </a:t>
                      </a:r>
                    </a:p>
                  </a:txBody>
                  <a:tcPr>
                    <a:noFill/>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a:solidFill>
                            <a:schemeClr val="tx1"/>
                          </a:solidFill>
                        </a:rPr>
                        <a:t>IF</a:t>
                      </a:r>
                    </a:p>
                  </a:txBody>
                  <a:tcPr>
                    <a:noFill/>
                  </a:tcPr>
                </a:tc>
                <a:tc>
                  <a:txBody>
                    <a:bodyPr/>
                    <a:lstStyle/>
                    <a:p>
                      <a:pPr algn="ctr"/>
                      <a:r>
                        <a:rPr lang="en-US" b="1" dirty="0">
                          <a:solidFill>
                            <a:schemeClr val="tx1"/>
                          </a:solidFill>
                        </a:rPr>
                        <a:t>Bubble</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3"/>
                  </a:ext>
                </a:extLst>
              </a:tr>
              <a:tr h="370840">
                <a:tc>
                  <a:txBody>
                    <a:bodyPr/>
                    <a:lstStyle/>
                    <a:p>
                      <a:pPr marL="0" indent="0">
                        <a:buNone/>
                      </a:pPr>
                      <a:r>
                        <a:rPr lang="en-US" b="1" dirty="0" err="1">
                          <a:solidFill>
                            <a:srgbClr val="3C8047"/>
                          </a:solidFill>
                        </a:rPr>
                        <a:t>lw</a:t>
                      </a:r>
                      <a:r>
                        <a:rPr lang="en-US" b="1" dirty="0">
                          <a:solidFill>
                            <a:srgbClr val="3C8047"/>
                          </a:solidFill>
                        </a:rPr>
                        <a:t> $4, 50($7)</a:t>
                      </a:r>
                    </a:p>
                  </a:txBody>
                  <a:tcPr>
                    <a:noFill/>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sz="1800" b="1" kern="1200" dirty="0">
                          <a:solidFill>
                            <a:srgbClr val="3C8047"/>
                          </a:solidFill>
                          <a:latin typeface="+mn-lt"/>
                          <a:ea typeface="+mn-ea"/>
                          <a:cs typeface="+mn-cs"/>
                        </a:rPr>
                        <a:t>IF</a:t>
                      </a: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67130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a:t>Example 7 – Pipeline Branch</a:t>
            </a:r>
          </a:p>
        </p:txBody>
      </p:sp>
      <p:sp>
        <p:nvSpPr>
          <p:cNvPr id="3" name="Content Placeholder 2"/>
          <p:cNvSpPr>
            <a:spLocks noGrp="1"/>
          </p:cNvSpPr>
          <p:nvPr>
            <p:ph idx="1"/>
          </p:nvPr>
        </p:nvSpPr>
        <p:spPr>
          <a:xfrm>
            <a:off x="0" y="748145"/>
            <a:ext cx="11087387" cy="5043055"/>
          </a:xfrm>
        </p:spPr>
        <p:txBody>
          <a:bodyPr/>
          <a:lstStyle/>
          <a:p>
            <a:pPr marL="0" indent="0">
              <a:buNone/>
            </a:pPr>
            <a:r>
              <a:rPr lang="en-US" b="1" dirty="0"/>
              <a:t>Draw pipeline diagram for the code segment given below:</a:t>
            </a:r>
          </a:p>
          <a:p>
            <a:pPr marL="0" indent="0">
              <a:buNone/>
            </a:pPr>
            <a:r>
              <a:rPr lang="en-US" dirty="0"/>
              <a:t>36 sub $10, $4, $8 </a:t>
            </a:r>
          </a:p>
          <a:p>
            <a:pPr marL="0" indent="0">
              <a:buNone/>
            </a:pPr>
            <a:r>
              <a:rPr lang="en-US" b="1" dirty="0">
                <a:solidFill>
                  <a:srgbClr val="C00000"/>
                </a:solidFill>
              </a:rPr>
              <a:t>40 </a:t>
            </a:r>
            <a:r>
              <a:rPr lang="en-US" b="1" dirty="0" err="1">
                <a:solidFill>
                  <a:srgbClr val="C00000"/>
                </a:solidFill>
              </a:rPr>
              <a:t>beq</a:t>
            </a:r>
            <a:r>
              <a:rPr lang="en-US" b="1" dirty="0">
                <a:solidFill>
                  <a:srgbClr val="C00000"/>
                </a:solidFill>
              </a:rPr>
              <a:t> $1, $3, 7</a:t>
            </a:r>
            <a:r>
              <a:rPr lang="en-US" b="1" dirty="0"/>
              <a:t> </a:t>
            </a:r>
            <a:r>
              <a:rPr lang="en-US" dirty="0"/>
              <a:t>		# PC-relative branch to 40 + 4 + 7 * 4 = 72 </a:t>
            </a:r>
          </a:p>
          <a:p>
            <a:pPr marL="0" indent="0">
              <a:buNone/>
            </a:pPr>
            <a:r>
              <a:rPr lang="en-US" b="1" dirty="0">
                <a:solidFill>
                  <a:srgbClr val="FC24F2"/>
                </a:solidFill>
              </a:rPr>
              <a:t>44 and $12, $2, $5</a:t>
            </a:r>
            <a:r>
              <a:rPr lang="en-US" dirty="0">
                <a:solidFill>
                  <a:srgbClr val="FC24F2"/>
                </a:solidFill>
              </a:rPr>
              <a:t>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b="1" dirty="0">
                <a:solidFill>
                  <a:srgbClr val="3C8047"/>
                </a:solidFill>
              </a:rPr>
              <a:t>72 </a:t>
            </a:r>
            <a:r>
              <a:rPr lang="en-US" b="1" dirty="0" err="1">
                <a:solidFill>
                  <a:srgbClr val="3C8047"/>
                </a:solidFill>
              </a:rPr>
              <a:t>lw</a:t>
            </a:r>
            <a:r>
              <a:rPr lang="en-US" b="1" dirty="0">
                <a:solidFill>
                  <a:srgbClr val="3C8047"/>
                </a:solidFill>
              </a:rPr>
              <a:t> $4, 50($7)</a:t>
            </a:r>
          </a:p>
        </p:txBody>
      </p:sp>
      <p:graphicFrame>
        <p:nvGraphicFramePr>
          <p:cNvPr id="4" name="Content Placeholder 3"/>
          <p:cNvGraphicFramePr>
            <a:graphicFrameLocks/>
          </p:cNvGraphicFramePr>
          <p:nvPr>
            <p:extLst>
              <p:ext uri="{D42A27DB-BD31-4B8C-83A1-F6EECF244321}">
                <p14:modId xmlns:p14="http://schemas.microsoft.com/office/powerpoint/2010/main" val="3946002888"/>
              </p:ext>
            </p:extLst>
          </p:nvPr>
        </p:nvGraphicFramePr>
        <p:xfrm>
          <a:off x="2495697" y="3944390"/>
          <a:ext cx="9670469" cy="2225040"/>
        </p:xfrm>
        <a:graphic>
          <a:graphicData uri="http://schemas.openxmlformats.org/drawingml/2006/table">
            <a:tbl>
              <a:tblPr firstRow="1" bandRow="1">
                <a:tableStyleId>{073A0DAA-6AF3-43AB-8588-CEC1D06C72B9}</a:tableStyleId>
              </a:tblPr>
              <a:tblGrid>
                <a:gridCol w="1942021">
                  <a:extLst>
                    <a:ext uri="{9D8B030D-6E8A-4147-A177-3AD203B41FA5}">
                      <a16:colId xmlns:a16="http://schemas.microsoft.com/office/drawing/2014/main" val="20000"/>
                    </a:ext>
                  </a:extLst>
                </a:gridCol>
                <a:gridCol w="1104064">
                  <a:extLst>
                    <a:ext uri="{9D8B030D-6E8A-4147-A177-3AD203B41FA5}">
                      <a16:colId xmlns:a16="http://schemas.microsoft.com/office/drawing/2014/main" val="20001"/>
                    </a:ext>
                  </a:extLst>
                </a:gridCol>
                <a:gridCol w="1104064">
                  <a:extLst>
                    <a:ext uri="{9D8B030D-6E8A-4147-A177-3AD203B41FA5}">
                      <a16:colId xmlns:a16="http://schemas.microsoft.com/office/drawing/2014/main" val="20002"/>
                    </a:ext>
                  </a:extLst>
                </a:gridCol>
                <a:gridCol w="1104064">
                  <a:extLst>
                    <a:ext uri="{9D8B030D-6E8A-4147-A177-3AD203B41FA5}">
                      <a16:colId xmlns:a16="http://schemas.microsoft.com/office/drawing/2014/main" val="20003"/>
                    </a:ext>
                  </a:extLst>
                </a:gridCol>
                <a:gridCol w="1104064">
                  <a:extLst>
                    <a:ext uri="{9D8B030D-6E8A-4147-A177-3AD203B41FA5}">
                      <a16:colId xmlns:a16="http://schemas.microsoft.com/office/drawing/2014/main" val="20004"/>
                    </a:ext>
                  </a:extLst>
                </a:gridCol>
                <a:gridCol w="1104064">
                  <a:extLst>
                    <a:ext uri="{9D8B030D-6E8A-4147-A177-3AD203B41FA5}">
                      <a16:colId xmlns:a16="http://schemas.microsoft.com/office/drawing/2014/main" val="20005"/>
                    </a:ext>
                  </a:extLst>
                </a:gridCol>
                <a:gridCol w="1104064">
                  <a:extLst>
                    <a:ext uri="{9D8B030D-6E8A-4147-A177-3AD203B41FA5}">
                      <a16:colId xmlns:a16="http://schemas.microsoft.com/office/drawing/2014/main" val="20006"/>
                    </a:ext>
                  </a:extLst>
                </a:gridCol>
                <a:gridCol w="1104064">
                  <a:extLst>
                    <a:ext uri="{9D8B030D-6E8A-4147-A177-3AD203B41FA5}">
                      <a16:colId xmlns:a16="http://schemas.microsoft.com/office/drawing/2014/main" val="20007"/>
                    </a:ext>
                  </a:extLst>
                </a:gridCol>
              </a:tblGrid>
              <a:tr h="370840">
                <a:tc>
                  <a:txBody>
                    <a:bodyPr/>
                    <a:lstStyle/>
                    <a:p>
                      <a:endParaRPr lang="en-US" b="1" dirty="0">
                        <a:solidFill>
                          <a:schemeClr val="bg1"/>
                        </a:solidFill>
                      </a:endParaRPr>
                    </a:p>
                  </a:txBody>
                  <a:tcPr/>
                </a:tc>
                <a:tc>
                  <a:txBody>
                    <a:bodyPr/>
                    <a:lstStyle/>
                    <a:p>
                      <a:pPr algn="ctr"/>
                      <a:r>
                        <a:rPr lang="en-US" b="1" dirty="0">
                          <a:solidFill>
                            <a:schemeClr val="bg1"/>
                          </a:solidFill>
                        </a:rPr>
                        <a:t>CC1</a:t>
                      </a:r>
                    </a:p>
                  </a:txBody>
                  <a:tcPr/>
                </a:tc>
                <a:tc>
                  <a:txBody>
                    <a:bodyPr/>
                    <a:lstStyle/>
                    <a:p>
                      <a:pPr algn="ctr"/>
                      <a:r>
                        <a:rPr lang="en-US" b="1" dirty="0">
                          <a:solidFill>
                            <a:schemeClr val="bg1"/>
                          </a:solidFill>
                        </a:rPr>
                        <a:t>CC2</a:t>
                      </a:r>
                    </a:p>
                  </a:txBody>
                  <a:tcPr/>
                </a:tc>
                <a:tc>
                  <a:txBody>
                    <a:bodyPr/>
                    <a:lstStyle/>
                    <a:p>
                      <a:pPr algn="ctr"/>
                      <a:r>
                        <a:rPr lang="en-US" b="1" dirty="0">
                          <a:solidFill>
                            <a:schemeClr val="bg1"/>
                          </a:solidFill>
                        </a:rPr>
                        <a:t>CC3</a:t>
                      </a:r>
                    </a:p>
                  </a:txBody>
                  <a:tcPr/>
                </a:tc>
                <a:tc>
                  <a:txBody>
                    <a:bodyPr/>
                    <a:lstStyle/>
                    <a:p>
                      <a:pPr algn="ctr"/>
                      <a:r>
                        <a:rPr lang="en-US" b="1" dirty="0">
                          <a:solidFill>
                            <a:schemeClr val="bg1"/>
                          </a:solidFill>
                        </a:rPr>
                        <a:t>CC4</a:t>
                      </a:r>
                    </a:p>
                  </a:txBody>
                  <a:tcPr/>
                </a:tc>
                <a:tc>
                  <a:txBody>
                    <a:bodyPr/>
                    <a:lstStyle/>
                    <a:p>
                      <a:pPr algn="ctr"/>
                      <a:r>
                        <a:rPr lang="en-US" b="1" dirty="0">
                          <a:solidFill>
                            <a:schemeClr val="bg1"/>
                          </a:solidFill>
                        </a:rPr>
                        <a:t>CC5</a:t>
                      </a:r>
                    </a:p>
                  </a:txBody>
                  <a:tcPr/>
                </a:tc>
                <a:tc>
                  <a:txBody>
                    <a:bodyPr/>
                    <a:lstStyle/>
                    <a:p>
                      <a:pPr algn="ctr"/>
                      <a:endParaRPr lang="en-US" b="1" dirty="0">
                        <a:solidFill>
                          <a:schemeClr val="bg1"/>
                        </a:solidFill>
                      </a:endParaRPr>
                    </a:p>
                  </a:txBody>
                  <a:tcPr/>
                </a:tc>
                <a:tc>
                  <a:txBody>
                    <a:bodyPr/>
                    <a:lstStyle/>
                    <a:p>
                      <a:pPr algn="ctr"/>
                      <a:endParaRPr lang="en-US" b="1" dirty="0">
                        <a:solidFill>
                          <a:schemeClr val="bg1"/>
                        </a:solidFill>
                      </a:endParaRPr>
                    </a:p>
                  </a:txBody>
                  <a:tcPr/>
                </a:tc>
                <a:extLst>
                  <a:ext uri="{0D108BD9-81ED-4DB2-BD59-A6C34878D82A}">
                    <a16:rowId xmlns:a16="http://schemas.microsoft.com/office/drawing/2014/main" val="10000"/>
                  </a:ext>
                </a:extLst>
              </a:tr>
              <a:tr h="370840">
                <a:tc>
                  <a:txBody>
                    <a:bodyPr/>
                    <a:lstStyle/>
                    <a:p>
                      <a:pPr marL="0" indent="0">
                        <a:buNone/>
                      </a:pPr>
                      <a:r>
                        <a:rPr lang="en-US" b="1" dirty="0"/>
                        <a:t>sub $10, $4, $8</a:t>
                      </a:r>
                      <a:r>
                        <a:rPr lang="en-US" dirty="0"/>
                        <a:t> </a:t>
                      </a:r>
                      <a:endParaRPr lang="en-US" b="1" dirty="0"/>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1"/>
                  </a:ext>
                </a:extLst>
              </a:tr>
              <a:tr h="370840">
                <a:tc>
                  <a:txBody>
                    <a:bodyPr/>
                    <a:lstStyle/>
                    <a:p>
                      <a:pPr marL="0" indent="0">
                        <a:buNone/>
                      </a:pPr>
                      <a:r>
                        <a:rPr lang="en-US" b="1" dirty="0" err="1">
                          <a:solidFill>
                            <a:srgbClr val="C00000"/>
                          </a:solidFill>
                        </a:rPr>
                        <a:t>beq</a:t>
                      </a:r>
                      <a:r>
                        <a:rPr lang="en-US" b="1" dirty="0">
                          <a:solidFill>
                            <a:srgbClr val="C00000"/>
                          </a:solidFill>
                        </a:rPr>
                        <a:t> $1, $3, 7 </a:t>
                      </a:r>
                    </a:p>
                  </a:txBody>
                  <a:tcPr/>
                </a:tc>
                <a:tc>
                  <a:txBody>
                    <a:bodyPr/>
                    <a:lstStyle/>
                    <a:p>
                      <a:pPr algn="ctr"/>
                      <a:endParaRPr lang="en-US" b="1">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rgbClr val="C00000"/>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and $12, $2, $5</a:t>
                      </a:r>
                      <a:r>
                        <a:rPr lang="en-US" dirty="0">
                          <a:solidFill>
                            <a:schemeClr val="tx1"/>
                          </a:solidFill>
                        </a:rPr>
                        <a:t> </a:t>
                      </a:r>
                    </a:p>
                  </a:txBody>
                  <a:tcPr>
                    <a:noFill/>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a:solidFill>
                            <a:schemeClr val="tx1"/>
                          </a:solidFill>
                        </a:rPr>
                        <a:t>IF</a:t>
                      </a:r>
                    </a:p>
                  </a:txBody>
                  <a:tcPr>
                    <a:noFill/>
                  </a:tcPr>
                </a:tc>
                <a:tc>
                  <a:txBody>
                    <a:bodyPr/>
                    <a:lstStyle/>
                    <a:p>
                      <a:pPr algn="ctr"/>
                      <a:r>
                        <a:rPr lang="en-US" b="1" dirty="0">
                          <a:solidFill>
                            <a:schemeClr val="tx1"/>
                          </a:solidFill>
                        </a:rPr>
                        <a:t>Bubble</a:t>
                      </a:r>
                    </a:p>
                  </a:txBody>
                  <a:tcPr/>
                </a:tc>
                <a:tc>
                  <a:txBody>
                    <a:bodyPr/>
                    <a:lstStyle/>
                    <a:p>
                      <a:pPr algn="ctr"/>
                      <a:r>
                        <a:rPr lang="en-US" b="1" dirty="0">
                          <a:solidFill>
                            <a:schemeClr val="tx1"/>
                          </a:solidFill>
                        </a:rPr>
                        <a:t>Bubble</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3"/>
                  </a:ext>
                </a:extLst>
              </a:tr>
              <a:tr h="370840">
                <a:tc>
                  <a:txBody>
                    <a:bodyPr/>
                    <a:lstStyle/>
                    <a:p>
                      <a:pPr marL="0" indent="0">
                        <a:buNone/>
                      </a:pPr>
                      <a:r>
                        <a:rPr lang="en-US" b="1" dirty="0" err="1">
                          <a:solidFill>
                            <a:srgbClr val="3C8047"/>
                          </a:solidFill>
                        </a:rPr>
                        <a:t>lw</a:t>
                      </a:r>
                      <a:r>
                        <a:rPr lang="en-US" b="1" dirty="0">
                          <a:solidFill>
                            <a:srgbClr val="3C8047"/>
                          </a:solidFill>
                        </a:rPr>
                        <a:t> $4, 50($7)</a:t>
                      </a:r>
                    </a:p>
                  </a:txBody>
                  <a:tcPr>
                    <a:noFill/>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sz="1800" b="1" kern="1200" dirty="0">
                          <a:solidFill>
                            <a:srgbClr val="3C8047"/>
                          </a:solidFill>
                          <a:latin typeface="+mn-lt"/>
                          <a:ea typeface="+mn-ea"/>
                          <a:cs typeface="+mn-cs"/>
                        </a:rPr>
                        <a:t>IF</a:t>
                      </a:r>
                    </a:p>
                  </a:txBody>
                  <a:tcPr/>
                </a:tc>
                <a:tc>
                  <a:txBody>
                    <a:bodyPr/>
                    <a:lstStyle/>
                    <a:p>
                      <a:pPr marL="0" algn="ctr" defTabSz="457200" rtl="0" eaLnBrk="1" latinLnBrk="0" hangingPunct="1"/>
                      <a:r>
                        <a:rPr lang="en-US" sz="1800" b="1" kern="1200" dirty="0">
                          <a:solidFill>
                            <a:schemeClr val="tx1"/>
                          </a:solidFill>
                          <a:latin typeface="+mn-lt"/>
                          <a:ea typeface="+mn-ea"/>
                          <a:cs typeface="+mn-cs"/>
                        </a:rPr>
                        <a:t>ID</a:t>
                      </a: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marL="0" indent="0">
                        <a:buNone/>
                      </a:pPr>
                      <a:r>
                        <a:rPr lang="en-US" b="1" dirty="0">
                          <a:solidFill>
                            <a:schemeClr val="tx1"/>
                          </a:solidFill>
                        </a:rPr>
                        <a:t>Next Instruction</a:t>
                      </a:r>
                    </a:p>
                  </a:txBody>
                  <a:tcPr>
                    <a:noFill/>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marL="0" algn="ctr" defTabSz="457200" rtl="0" eaLnBrk="1" latinLnBrk="0" hangingPunct="1"/>
                      <a:endParaRPr lang="en-US" sz="1800" b="1" kern="1200" dirty="0">
                        <a:solidFill>
                          <a:srgbClr val="3C8047"/>
                        </a:solidFill>
                        <a:latin typeface="+mn-lt"/>
                        <a:ea typeface="+mn-ea"/>
                        <a:cs typeface="+mn-cs"/>
                      </a:endParaRPr>
                    </a:p>
                  </a:txBody>
                  <a:tcPr/>
                </a:tc>
                <a:tc>
                  <a:txBody>
                    <a:bodyPr/>
                    <a:lstStyle/>
                    <a:p>
                      <a:pPr marL="0" algn="ctr" defTabSz="457200" rtl="0" eaLnBrk="1" latinLnBrk="0" hangingPunct="1"/>
                      <a:r>
                        <a:rPr lang="en-US" sz="1800" b="1" kern="1200" dirty="0">
                          <a:solidFill>
                            <a:schemeClr val="tx1"/>
                          </a:solidFill>
                          <a:latin typeface="+mn-lt"/>
                          <a:ea typeface="+mn-ea"/>
                          <a:cs typeface="+mn-cs"/>
                        </a:rPr>
                        <a:t>IF</a:t>
                      </a: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5284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48145"/>
          </a:xfrm>
        </p:spPr>
        <p:txBody>
          <a:bodyPr/>
          <a:lstStyle/>
          <a:p>
            <a:r>
              <a:rPr lang="en-US" dirty="0"/>
              <a:t>Example 7 – Pipeline Branch</a:t>
            </a:r>
          </a:p>
        </p:txBody>
      </p:sp>
      <p:sp>
        <p:nvSpPr>
          <p:cNvPr id="3" name="Content Placeholder 2"/>
          <p:cNvSpPr>
            <a:spLocks noGrp="1"/>
          </p:cNvSpPr>
          <p:nvPr>
            <p:ph idx="1"/>
          </p:nvPr>
        </p:nvSpPr>
        <p:spPr>
          <a:xfrm>
            <a:off x="0" y="748145"/>
            <a:ext cx="11087387" cy="5043055"/>
          </a:xfrm>
        </p:spPr>
        <p:txBody>
          <a:bodyPr/>
          <a:lstStyle/>
          <a:p>
            <a:pPr marL="0" indent="0">
              <a:buNone/>
            </a:pPr>
            <a:r>
              <a:rPr lang="en-US" b="1" dirty="0"/>
              <a:t>Draw pipeline diagram for the code segment given below:</a:t>
            </a:r>
          </a:p>
          <a:p>
            <a:pPr marL="0" indent="0">
              <a:buNone/>
            </a:pPr>
            <a:r>
              <a:rPr lang="en-US" dirty="0"/>
              <a:t>36 sub $10, $4, $8 </a:t>
            </a:r>
          </a:p>
          <a:p>
            <a:pPr marL="0" indent="0">
              <a:buNone/>
            </a:pPr>
            <a:r>
              <a:rPr lang="en-US" b="1" dirty="0">
                <a:solidFill>
                  <a:srgbClr val="C00000"/>
                </a:solidFill>
              </a:rPr>
              <a:t>40 </a:t>
            </a:r>
            <a:r>
              <a:rPr lang="en-US" b="1" dirty="0" err="1">
                <a:solidFill>
                  <a:srgbClr val="C00000"/>
                </a:solidFill>
              </a:rPr>
              <a:t>beq</a:t>
            </a:r>
            <a:r>
              <a:rPr lang="en-US" b="1" dirty="0">
                <a:solidFill>
                  <a:srgbClr val="C00000"/>
                </a:solidFill>
              </a:rPr>
              <a:t> $1, $3, 7</a:t>
            </a:r>
            <a:r>
              <a:rPr lang="en-US" b="1" dirty="0"/>
              <a:t> </a:t>
            </a:r>
            <a:r>
              <a:rPr lang="en-US" dirty="0"/>
              <a:t>		# PC-relative branch to 40 + 4 + 7 * 4 = 72 </a:t>
            </a:r>
          </a:p>
          <a:p>
            <a:pPr marL="0" indent="0">
              <a:buNone/>
            </a:pPr>
            <a:r>
              <a:rPr lang="en-US" b="1" dirty="0">
                <a:solidFill>
                  <a:srgbClr val="FC24F2"/>
                </a:solidFill>
              </a:rPr>
              <a:t>44 and $12, $2, $5</a:t>
            </a:r>
            <a:r>
              <a:rPr lang="en-US" dirty="0">
                <a:solidFill>
                  <a:srgbClr val="FC24F2"/>
                </a:solidFill>
              </a:rPr>
              <a:t> </a:t>
            </a:r>
          </a:p>
          <a:p>
            <a:pPr marL="0" indent="0">
              <a:buNone/>
            </a:pPr>
            <a:r>
              <a:rPr lang="en-US" dirty="0"/>
              <a:t>48 or $13, $2, $6 </a:t>
            </a:r>
          </a:p>
          <a:p>
            <a:pPr marL="0" indent="0">
              <a:buNone/>
            </a:pPr>
            <a:r>
              <a:rPr lang="en-US" dirty="0"/>
              <a:t>52 add $14, $4, $2 </a:t>
            </a:r>
          </a:p>
          <a:p>
            <a:pPr marL="0" indent="0">
              <a:buNone/>
            </a:pPr>
            <a:r>
              <a:rPr lang="en-US" dirty="0"/>
              <a:t>56 </a:t>
            </a:r>
            <a:r>
              <a:rPr lang="en-US" dirty="0" err="1"/>
              <a:t>slt</a:t>
            </a:r>
            <a:r>
              <a:rPr lang="en-US" dirty="0"/>
              <a:t> $15, $6, $7 </a:t>
            </a:r>
          </a:p>
          <a:p>
            <a:pPr marL="0" indent="0">
              <a:buNone/>
            </a:pPr>
            <a:r>
              <a:rPr lang="en-US" dirty="0"/>
              <a:t>. . . </a:t>
            </a:r>
          </a:p>
          <a:p>
            <a:pPr marL="0" indent="0">
              <a:buNone/>
            </a:pPr>
            <a:r>
              <a:rPr lang="en-US" b="1" dirty="0">
                <a:solidFill>
                  <a:srgbClr val="3C8047"/>
                </a:solidFill>
              </a:rPr>
              <a:t>72 </a:t>
            </a:r>
            <a:r>
              <a:rPr lang="en-US" b="1" dirty="0" err="1">
                <a:solidFill>
                  <a:srgbClr val="3C8047"/>
                </a:solidFill>
              </a:rPr>
              <a:t>lw</a:t>
            </a:r>
            <a:r>
              <a:rPr lang="en-US" b="1" dirty="0">
                <a:solidFill>
                  <a:srgbClr val="3C8047"/>
                </a:solidFill>
              </a:rPr>
              <a:t> $4, 50($7)</a:t>
            </a:r>
          </a:p>
        </p:txBody>
      </p:sp>
      <p:graphicFrame>
        <p:nvGraphicFramePr>
          <p:cNvPr id="4" name="Content Placeholder 3"/>
          <p:cNvGraphicFramePr>
            <a:graphicFrameLocks/>
          </p:cNvGraphicFramePr>
          <p:nvPr>
            <p:extLst>
              <p:ext uri="{D42A27DB-BD31-4B8C-83A1-F6EECF244321}">
                <p14:modId xmlns:p14="http://schemas.microsoft.com/office/powerpoint/2010/main" val="366062614"/>
              </p:ext>
            </p:extLst>
          </p:nvPr>
        </p:nvGraphicFramePr>
        <p:xfrm>
          <a:off x="2495697" y="3944390"/>
          <a:ext cx="9670468" cy="2225040"/>
        </p:xfrm>
        <a:graphic>
          <a:graphicData uri="http://schemas.openxmlformats.org/drawingml/2006/table">
            <a:tbl>
              <a:tblPr firstRow="1" bandRow="1">
                <a:tableStyleId>{073A0DAA-6AF3-43AB-8588-CEC1D06C72B9}</a:tableStyleId>
              </a:tblPr>
              <a:tblGrid>
                <a:gridCol w="1840776">
                  <a:extLst>
                    <a:ext uri="{9D8B030D-6E8A-4147-A177-3AD203B41FA5}">
                      <a16:colId xmlns:a16="http://schemas.microsoft.com/office/drawing/2014/main" val="20000"/>
                    </a:ext>
                  </a:extLst>
                </a:gridCol>
                <a:gridCol w="639068">
                  <a:extLst>
                    <a:ext uri="{9D8B030D-6E8A-4147-A177-3AD203B41FA5}">
                      <a16:colId xmlns:a16="http://schemas.microsoft.com/office/drawing/2014/main" val="20001"/>
                    </a:ext>
                  </a:extLst>
                </a:gridCol>
                <a:gridCol w="898828">
                  <a:extLst>
                    <a:ext uri="{9D8B030D-6E8A-4147-A177-3AD203B41FA5}">
                      <a16:colId xmlns:a16="http://schemas.microsoft.com/office/drawing/2014/main" val="20002"/>
                    </a:ext>
                  </a:extLst>
                </a:gridCol>
                <a:gridCol w="898828">
                  <a:extLst>
                    <a:ext uri="{9D8B030D-6E8A-4147-A177-3AD203B41FA5}">
                      <a16:colId xmlns:a16="http://schemas.microsoft.com/office/drawing/2014/main" val="20003"/>
                    </a:ext>
                  </a:extLst>
                </a:gridCol>
                <a:gridCol w="898828">
                  <a:extLst>
                    <a:ext uri="{9D8B030D-6E8A-4147-A177-3AD203B41FA5}">
                      <a16:colId xmlns:a16="http://schemas.microsoft.com/office/drawing/2014/main" val="20004"/>
                    </a:ext>
                  </a:extLst>
                </a:gridCol>
                <a:gridCol w="898828">
                  <a:extLst>
                    <a:ext uri="{9D8B030D-6E8A-4147-A177-3AD203B41FA5}">
                      <a16:colId xmlns:a16="http://schemas.microsoft.com/office/drawing/2014/main" val="20005"/>
                    </a:ext>
                  </a:extLst>
                </a:gridCol>
                <a:gridCol w="898828">
                  <a:extLst>
                    <a:ext uri="{9D8B030D-6E8A-4147-A177-3AD203B41FA5}">
                      <a16:colId xmlns:a16="http://schemas.microsoft.com/office/drawing/2014/main" val="20006"/>
                    </a:ext>
                  </a:extLst>
                </a:gridCol>
                <a:gridCol w="898828">
                  <a:extLst>
                    <a:ext uri="{9D8B030D-6E8A-4147-A177-3AD203B41FA5}">
                      <a16:colId xmlns:a16="http://schemas.microsoft.com/office/drawing/2014/main" val="20007"/>
                    </a:ext>
                  </a:extLst>
                </a:gridCol>
                <a:gridCol w="898828">
                  <a:extLst>
                    <a:ext uri="{9D8B030D-6E8A-4147-A177-3AD203B41FA5}">
                      <a16:colId xmlns:a16="http://schemas.microsoft.com/office/drawing/2014/main" val="20008"/>
                    </a:ext>
                  </a:extLst>
                </a:gridCol>
                <a:gridCol w="898828">
                  <a:extLst>
                    <a:ext uri="{9D8B030D-6E8A-4147-A177-3AD203B41FA5}">
                      <a16:colId xmlns:a16="http://schemas.microsoft.com/office/drawing/2014/main" val="20009"/>
                    </a:ext>
                  </a:extLst>
                </a:gridCol>
              </a:tblGrid>
              <a:tr h="370840">
                <a:tc>
                  <a:txBody>
                    <a:bodyPr/>
                    <a:lstStyle/>
                    <a:p>
                      <a:endParaRPr lang="en-US" b="1" dirty="0">
                        <a:solidFill>
                          <a:schemeClr val="bg1"/>
                        </a:solidFill>
                      </a:endParaRPr>
                    </a:p>
                  </a:txBody>
                  <a:tcPr/>
                </a:tc>
                <a:tc>
                  <a:txBody>
                    <a:bodyPr/>
                    <a:lstStyle/>
                    <a:p>
                      <a:pPr algn="ctr"/>
                      <a:r>
                        <a:rPr lang="en-US" b="1" dirty="0">
                          <a:solidFill>
                            <a:schemeClr val="bg1"/>
                          </a:solidFill>
                        </a:rPr>
                        <a:t>CC1</a:t>
                      </a:r>
                    </a:p>
                  </a:txBody>
                  <a:tcPr/>
                </a:tc>
                <a:tc>
                  <a:txBody>
                    <a:bodyPr/>
                    <a:lstStyle/>
                    <a:p>
                      <a:pPr algn="ctr"/>
                      <a:r>
                        <a:rPr lang="en-US" b="1" dirty="0">
                          <a:solidFill>
                            <a:schemeClr val="bg1"/>
                          </a:solidFill>
                        </a:rPr>
                        <a:t>CC2</a:t>
                      </a:r>
                    </a:p>
                  </a:txBody>
                  <a:tcPr/>
                </a:tc>
                <a:tc>
                  <a:txBody>
                    <a:bodyPr/>
                    <a:lstStyle/>
                    <a:p>
                      <a:pPr algn="ctr"/>
                      <a:r>
                        <a:rPr lang="en-US" b="1" dirty="0">
                          <a:solidFill>
                            <a:schemeClr val="bg1"/>
                          </a:solidFill>
                        </a:rPr>
                        <a:t>CC3</a:t>
                      </a:r>
                    </a:p>
                  </a:txBody>
                  <a:tcPr/>
                </a:tc>
                <a:tc>
                  <a:txBody>
                    <a:bodyPr/>
                    <a:lstStyle/>
                    <a:p>
                      <a:pPr algn="ctr"/>
                      <a:r>
                        <a:rPr lang="en-US" b="1" dirty="0">
                          <a:solidFill>
                            <a:schemeClr val="bg1"/>
                          </a:solidFill>
                        </a:rPr>
                        <a:t>CC4</a:t>
                      </a:r>
                    </a:p>
                  </a:txBody>
                  <a:tcPr/>
                </a:tc>
                <a:tc>
                  <a:txBody>
                    <a:bodyPr/>
                    <a:lstStyle/>
                    <a:p>
                      <a:pPr algn="ctr"/>
                      <a:r>
                        <a:rPr lang="en-US" b="1" dirty="0">
                          <a:solidFill>
                            <a:schemeClr val="bg1"/>
                          </a:solidFill>
                        </a:rPr>
                        <a:t>CC5</a:t>
                      </a:r>
                    </a:p>
                  </a:txBody>
                  <a:tcPr/>
                </a:tc>
                <a:tc>
                  <a:txBody>
                    <a:bodyPr/>
                    <a:lstStyle/>
                    <a:p>
                      <a:pPr algn="ctr"/>
                      <a:r>
                        <a:rPr lang="en-US" b="1" dirty="0">
                          <a:solidFill>
                            <a:schemeClr val="bg1"/>
                          </a:solidFill>
                        </a:rPr>
                        <a:t>CC6</a:t>
                      </a:r>
                    </a:p>
                  </a:txBody>
                  <a:tcPr/>
                </a:tc>
                <a:tc>
                  <a:txBody>
                    <a:bodyPr/>
                    <a:lstStyle/>
                    <a:p>
                      <a:pPr algn="ctr"/>
                      <a:r>
                        <a:rPr lang="en-US" b="1" dirty="0">
                          <a:solidFill>
                            <a:schemeClr val="bg1"/>
                          </a:solidFill>
                        </a:rPr>
                        <a:t>CC7</a:t>
                      </a:r>
                    </a:p>
                  </a:txBody>
                  <a:tcPr/>
                </a:tc>
                <a:tc>
                  <a:txBody>
                    <a:bodyPr/>
                    <a:lstStyle/>
                    <a:p>
                      <a:pPr algn="ctr"/>
                      <a:r>
                        <a:rPr lang="en-US" b="1" dirty="0">
                          <a:solidFill>
                            <a:schemeClr val="bg1"/>
                          </a:solidFill>
                        </a:rPr>
                        <a:t>CC8</a:t>
                      </a:r>
                    </a:p>
                  </a:txBody>
                  <a:tcPr/>
                </a:tc>
                <a:tc>
                  <a:txBody>
                    <a:bodyPr/>
                    <a:lstStyle/>
                    <a:p>
                      <a:pPr algn="ctr"/>
                      <a:r>
                        <a:rPr lang="en-US" b="1" dirty="0">
                          <a:solidFill>
                            <a:schemeClr val="bg1"/>
                          </a:solidFill>
                        </a:rPr>
                        <a:t>CC9</a:t>
                      </a:r>
                    </a:p>
                  </a:txBody>
                  <a:tcPr/>
                </a:tc>
                <a:extLst>
                  <a:ext uri="{0D108BD9-81ED-4DB2-BD59-A6C34878D82A}">
                    <a16:rowId xmlns:a16="http://schemas.microsoft.com/office/drawing/2014/main" val="10000"/>
                  </a:ext>
                </a:extLst>
              </a:tr>
              <a:tr h="370840">
                <a:tc>
                  <a:txBody>
                    <a:bodyPr/>
                    <a:lstStyle/>
                    <a:p>
                      <a:pPr marL="0" indent="0">
                        <a:buNone/>
                      </a:pPr>
                      <a:r>
                        <a:rPr lang="en-US" b="1" dirty="0"/>
                        <a:t>sub $10, $4, $8</a:t>
                      </a:r>
                      <a:r>
                        <a:rPr lang="en-US" dirty="0"/>
                        <a:t> </a:t>
                      </a:r>
                      <a:endParaRPr lang="en-US" b="1" dirty="0"/>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1"/>
                  </a:ext>
                </a:extLst>
              </a:tr>
              <a:tr h="370840">
                <a:tc>
                  <a:txBody>
                    <a:bodyPr/>
                    <a:lstStyle/>
                    <a:p>
                      <a:pPr marL="0" indent="0">
                        <a:buNone/>
                      </a:pPr>
                      <a:r>
                        <a:rPr lang="en-US" b="1" dirty="0" err="1">
                          <a:solidFill>
                            <a:srgbClr val="C00000"/>
                          </a:solidFill>
                        </a:rPr>
                        <a:t>beq</a:t>
                      </a:r>
                      <a:r>
                        <a:rPr lang="en-US" b="1" dirty="0">
                          <a:solidFill>
                            <a:srgbClr val="C00000"/>
                          </a:solidFill>
                        </a:rPr>
                        <a:t> $1, $3, 7 </a:t>
                      </a:r>
                    </a:p>
                  </a:txBody>
                  <a:tcPr/>
                </a:tc>
                <a:tc>
                  <a:txBody>
                    <a:bodyPr/>
                    <a:lstStyle/>
                    <a:p>
                      <a:pPr algn="ctr"/>
                      <a:endParaRPr lang="en-US" b="1">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rgbClr val="C00000"/>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and $12, $2, $5</a:t>
                      </a:r>
                      <a:r>
                        <a:rPr lang="en-US" dirty="0">
                          <a:solidFill>
                            <a:schemeClr val="tx1"/>
                          </a:solidFill>
                        </a:rPr>
                        <a:t> </a:t>
                      </a:r>
                    </a:p>
                  </a:txBody>
                  <a:tcPr>
                    <a:noFill/>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a:solidFill>
                            <a:schemeClr val="tx1"/>
                          </a:solidFill>
                        </a:rPr>
                        <a:t>IF</a:t>
                      </a:r>
                    </a:p>
                  </a:txBody>
                  <a:tcPr>
                    <a:noFill/>
                  </a:tcPr>
                </a:tc>
                <a:tc>
                  <a:txBody>
                    <a:bodyPr/>
                    <a:lstStyle/>
                    <a:p>
                      <a:pPr algn="ctr"/>
                      <a:r>
                        <a:rPr lang="en-US" b="1" dirty="0">
                          <a:solidFill>
                            <a:schemeClr val="tx1"/>
                          </a:solidFill>
                        </a:rPr>
                        <a:t>Bubble</a:t>
                      </a:r>
                    </a:p>
                  </a:txBody>
                  <a:tcPr/>
                </a:tc>
                <a:tc>
                  <a:txBody>
                    <a:bodyPr/>
                    <a:lstStyle/>
                    <a:p>
                      <a:pPr algn="ctr"/>
                      <a:r>
                        <a:rPr lang="en-US" b="1" dirty="0">
                          <a:solidFill>
                            <a:schemeClr val="tx1"/>
                          </a:solidFill>
                        </a:rPr>
                        <a:t>Bubble</a:t>
                      </a:r>
                    </a:p>
                  </a:txBody>
                  <a:tcPr/>
                </a:tc>
                <a:tc>
                  <a:txBody>
                    <a:bodyPr/>
                    <a:lstStyle/>
                    <a:p>
                      <a:pPr algn="ctr"/>
                      <a:r>
                        <a:rPr lang="en-US" b="1" dirty="0">
                          <a:solidFill>
                            <a:schemeClr val="tx1"/>
                          </a:solidFill>
                        </a:rPr>
                        <a:t>Bubble</a:t>
                      </a:r>
                    </a:p>
                  </a:txBody>
                  <a:tcPr/>
                </a:tc>
                <a:tc>
                  <a:txBody>
                    <a:bodyPr/>
                    <a:lstStyle/>
                    <a:p>
                      <a:pPr algn="ctr"/>
                      <a:r>
                        <a:rPr lang="en-US" b="1" dirty="0">
                          <a:solidFill>
                            <a:schemeClr val="tx1"/>
                          </a:solidFill>
                        </a:rPr>
                        <a:t>Bubble</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3"/>
                  </a:ext>
                </a:extLst>
              </a:tr>
              <a:tr h="370840">
                <a:tc>
                  <a:txBody>
                    <a:bodyPr/>
                    <a:lstStyle/>
                    <a:p>
                      <a:pPr marL="0" indent="0">
                        <a:buNone/>
                      </a:pPr>
                      <a:r>
                        <a:rPr lang="en-US" b="1" dirty="0" err="1">
                          <a:solidFill>
                            <a:srgbClr val="3C8047"/>
                          </a:solidFill>
                        </a:rPr>
                        <a:t>lw</a:t>
                      </a:r>
                      <a:r>
                        <a:rPr lang="en-US" b="1" dirty="0">
                          <a:solidFill>
                            <a:srgbClr val="3C8047"/>
                          </a:solidFill>
                        </a:rPr>
                        <a:t> $4, 50($7)</a:t>
                      </a:r>
                    </a:p>
                  </a:txBody>
                  <a:tcPr>
                    <a:noFill/>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sz="1800" b="1" kern="1200" dirty="0">
                          <a:solidFill>
                            <a:srgbClr val="3C8047"/>
                          </a:solidFill>
                          <a:latin typeface="+mn-lt"/>
                          <a:ea typeface="+mn-ea"/>
                          <a:cs typeface="+mn-cs"/>
                        </a:rPr>
                        <a:t>IF</a:t>
                      </a:r>
                    </a:p>
                  </a:txBody>
                  <a:tcPr/>
                </a:tc>
                <a:tc>
                  <a:txBody>
                    <a:bodyPr/>
                    <a:lstStyle/>
                    <a:p>
                      <a:pPr marL="0" algn="ctr" defTabSz="457200" rtl="0" eaLnBrk="1" latinLnBrk="0" hangingPunct="1"/>
                      <a:r>
                        <a:rPr lang="en-US" sz="1800" b="1" kern="1200" dirty="0">
                          <a:solidFill>
                            <a:schemeClr val="tx1"/>
                          </a:solidFill>
                          <a:latin typeface="+mn-lt"/>
                          <a:ea typeface="+mn-ea"/>
                          <a:cs typeface="+mn-cs"/>
                        </a:rPr>
                        <a:t>ID</a:t>
                      </a:r>
                    </a:p>
                  </a:txBody>
                  <a:tcPr/>
                </a:tc>
                <a:tc>
                  <a:txBody>
                    <a:bodyPr/>
                    <a:lstStyle/>
                    <a:p>
                      <a:pPr marL="0" algn="ctr" defTabSz="457200" rtl="0" eaLnBrk="1" latinLnBrk="0" hangingPunct="1"/>
                      <a:r>
                        <a:rPr lang="en-US" sz="1800" b="1" kern="1200" dirty="0">
                          <a:solidFill>
                            <a:schemeClr val="tx1"/>
                          </a:solidFill>
                          <a:latin typeface="+mn-lt"/>
                          <a:ea typeface="+mn-ea"/>
                          <a:cs typeface="+mn-cs"/>
                        </a:rPr>
                        <a:t>EX</a:t>
                      </a:r>
                    </a:p>
                  </a:txBody>
                  <a:tcPr/>
                </a:tc>
                <a:tc>
                  <a:txBody>
                    <a:bodyPr/>
                    <a:lstStyle/>
                    <a:p>
                      <a:pPr marL="0" algn="ctr" defTabSz="457200" rtl="0" eaLnBrk="1" latinLnBrk="0" hangingPunct="1"/>
                      <a:r>
                        <a:rPr lang="en-US" sz="1800" b="1" kern="1200" dirty="0">
                          <a:solidFill>
                            <a:schemeClr val="tx1"/>
                          </a:solidFill>
                          <a:latin typeface="+mn-lt"/>
                          <a:ea typeface="+mn-ea"/>
                          <a:cs typeface="+mn-cs"/>
                        </a:rPr>
                        <a:t>MEM</a:t>
                      </a:r>
                    </a:p>
                  </a:txBody>
                  <a:tcPr/>
                </a:tc>
                <a:tc>
                  <a:txBody>
                    <a:bodyPr/>
                    <a:lstStyle/>
                    <a:p>
                      <a:pPr marL="0" algn="ctr" defTabSz="457200" rtl="0" eaLnBrk="1" latinLnBrk="0" hangingPunct="1"/>
                      <a:r>
                        <a:rPr lang="en-US" sz="1800" b="1" kern="1200" dirty="0">
                          <a:solidFill>
                            <a:schemeClr val="tx1"/>
                          </a:solidFill>
                          <a:latin typeface="+mn-lt"/>
                          <a:ea typeface="+mn-ea"/>
                          <a:cs typeface="+mn-cs"/>
                        </a:rPr>
                        <a:t>WB</a:t>
                      </a: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marL="0" indent="0">
                        <a:buNone/>
                      </a:pPr>
                      <a:r>
                        <a:rPr lang="en-US" b="1" dirty="0">
                          <a:solidFill>
                            <a:schemeClr val="tx1"/>
                          </a:solidFill>
                        </a:rPr>
                        <a:t>Next Instruction</a:t>
                      </a:r>
                    </a:p>
                  </a:txBody>
                  <a:tcPr>
                    <a:noFill/>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marL="0" algn="ctr" defTabSz="457200" rtl="0" eaLnBrk="1" latinLnBrk="0" hangingPunct="1"/>
                      <a:endParaRPr lang="en-US" sz="1800" b="1" kern="1200" dirty="0">
                        <a:solidFill>
                          <a:srgbClr val="3C8047"/>
                        </a:solidFill>
                        <a:latin typeface="+mn-lt"/>
                        <a:ea typeface="+mn-ea"/>
                        <a:cs typeface="+mn-cs"/>
                      </a:endParaRPr>
                    </a:p>
                  </a:txBody>
                  <a:tcPr/>
                </a:tc>
                <a:tc>
                  <a:txBody>
                    <a:bodyPr/>
                    <a:lstStyle/>
                    <a:p>
                      <a:pPr marL="0" algn="ctr" defTabSz="457200" rtl="0" eaLnBrk="1" latinLnBrk="0" hangingPunct="1"/>
                      <a:r>
                        <a:rPr lang="en-US" sz="1800" b="1" kern="1200" dirty="0">
                          <a:solidFill>
                            <a:schemeClr val="tx1"/>
                          </a:solidFill>
                          <a:latin typeface="+mn-lt"/>
                          <a:ea typeface="+mn-ea"/>
                          <a:cs typeface="+mn-cs"/>
                        </a:rPr>
                        <a:t>IF</a:t>
                      </a:r>
                    </a:p>
                  </a:txBody>
                  <a:tcPr/>
                </a:tc>
                <a:tc>
                  <a:txBody>
                    <a:bodyPr/>
                    <a:lstStyle/>
                    <a:p>
                      <a:pPr marL="0" algn="ctr" defTabSz="457200" rtl="0" eaLnBrk="1" latinLnBrk="0" hangingPunct="1"/>
                      <a:r>
                        <a:rPr lang="en-US" sz="1800" b="1" kern="1200" dirty="0">
                          <a:solidFill>
                            <a:schemeClr val="tx1"/>
                          </a:solidFill>
                          <a:latin typeface="+mn-lt"/>
                          <a:ea typeface="+mn-ea"/>
                          <a:cs typeface="+mn-cs"/>
                        </a:rPr>
                        <a:t>ID</a:t>
                      </a:r>
                    </a:p>
                  </a:txBody>
                  <a:tcPr/>
                </a:tc>
                <a:tc>
                  <a:txBody>
                    <a:bodyPr/>
                    <a:lstStyle/>
                    <a:p>
                      <a:pPr marL="0" algn="ctr" defTabSz="457200" rtl="0" eaLnBrk="1" latinLnBrk="0" hangingPunct="1"/>
                      <a:r>
                        <a:rPr lang="en-US" sz="1800" b="1" kern="1200" dirty="0">
                          <a:solidFill>
                            <a:schemeClr val="tx1"/>
                          </a:solidFill>
                          <a:latin typeface="+mn-lt"/>
                          <a:ea typeface="+mn-ea"/>
                          <a:cs typeface="+mn-cs"/>
                        </a:rPr>
                        <a:t>EX</a:t>
                      </a:r>
                    </a:p>
                  </a:txBody>
                  <a:tcPr/>
                </a:tc>
                <a:tc>
                  <a:txBody>
                    <a:bodyPr/>
                    <a:lstStyle/>
                    <a:p>
                      <a:pPr marL="0" algn="ctr" defTabSz="457200" rtl="0" eaLnBrk="1" latinLnBrk="0" hangingPunct="1"/>
                      <a:r>
                        <a:rPr lang="en-US" sz="1800" b="1" kern="1200" dirty="0">
                          <a:solidFill>
                            <a:schemeClr val="tx1"/>
                          </a:solidFill>
                          <a:latin typeface="+mn-lt"/>
                          <a:ea typeface="+mn-ea"/>
                          <a:cs typeface="+mn-cs"/>
                        </a:rPr>
                        <a:t>MEM</a:t>
                      </a:r>
                    </a:p>
                  </a:txBody>
                  <a:tcPr/>
                </a:tc>
                <a:tc>
                  <a:txBody>
                    <a:bodyPr/>
                    <a:lstStyle/>
                    <a:p>
                      <a:pPr marL="0" algn="ctr" defTabSz="457200" rtl="0" eaLnBrk="1" latinLnBrk="0" hangingPunct="1"/>
                      <a:r>
                        <a:rPr lang="en-US" sz="1800" b="1" kern="1200" dirty="0">
                          <a:solidFill>
                            <a:schemeClr val="tx1"/>
                          </a:solidFill>
                          <a:latin typeface="+mn-lt"/>
                          <a:ea typeface="+mn-ea"/>
                          <a:cs typeface="+mn-cs"/>
                        </a:rPr>
                        <a:t>WB</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22025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a:t>Data Hazard – Example 4 (contd.)</a:t>
            </a:r>
          </a:p>
        </p:txBody>
      </p:sp>
      <p:sp>
        <p:nvSpPr>
          <p:cNvPr id="3" name="Content Placeholder 2"/>
          <p:cNvSpPr>
            <a:spLocks noGrp="1"/>
          </p:cNvSpPr>
          <p:nvPr>
            <p:ph idx="1"/>
          </p:nvPr>
        </p:nvSpPr>
        <p:spPr>
          <a:xfrm>
            <a:off x="1484308" y="734291"/>
            <a:ext cx="10018713" cy="3124201"/>
          </a:xfrm>
        </p:spPr>
        <p:txBody>
          <a:bodyPr/>
          <a:lstStyle/>
          <a:p>
            <a:pPr marL="0" indent="0">
              <a:buNone/>
            </a:pPr>
            <a:r>
              <a:rPr lang="en-US" dirty="0"/>
              <a:t>Make pipeline diagram for the code segment given below, and identify data hazards</a:t>
            </a:r>
          </a:p>
          <a:p>
            <a:pPr marL="0" indent="0">
              <a:buNone/>
            </a:pPr>
            <a:r>
              <a:rPr lang="en-US" b="1" dirty="0"/>
              <a:t>Solution:</a:t>
            </a:r>
          </a:p>
          <a:p>
            <a:pPr marL="0" indent="0">
              <a:buNone/>
            </a:pPr>
            <a:r>
              <a:rPr lang="en-US" dirty="0" err="1"/>
              <a:t>lw</a:t>
            </a:r>
            <a:r>
              <a:rPr lang="en-US" dirty="0"/>
              <a:t> </a:t>
            </a:r>
            <a:r>
              <a:rPr lang="en-US" dirty="0">
                <a:solidFill>
                  <a:srgbClr val="C00000"/>
                </a:solidFill>
              </a:rPr>
              <a:t>$s0</a:t>
            </a:r>
            <a:r>
              <a:rPr lang="en-US" dirty="0"/>
              <a:t>, 20($t1)</a:t>
            </a:r>
          </a:p>
          <a:p>
            <a:pPr marL="0" indent="0">
              <a:buNone/>
            </a:pPr>
            <a:r>
              <a:rPr lang="en-US" dirty="0"/>
              <a:t>sub $t2, </a:t>
            </a:r>
            <a:r>
              <a:rPr lang="en-US" dirty="0">
                <a:solidFill>
                  <a:srgbClr val="C00000"/>
                </a:solidFill>
              </a:rPr>
              <a:t>$s0</a:t>
            </a:r>
            <a:r>
              <a:rPr lang="en-US" dirty="0"/>
              <a:t>, $t3 </a:t>
            </a:r>
          </a:p>
        </p:txBody>
      </p:sp>
      <p:graphicFrame>
        <p:nvGraphicFramePr>
          <p:cNvPr id="4" name="Content Placeholder 3"/>
          <p:cNvGraphicFramePr>
            <a:graphicFrameLocks/>
          </p:cNvGraphicFramePr>
          <p:nvPr>
            <p:extLst>
              <p:ext uri="{D42A27DB-BD31-4B8C-83A1-F6EECF244321}">
                <p14:modId xmlns:p14="http://schemas.microsoft.com/office/powerpoint/2010/main" val="886920296"/>
              </p:ext>
            </p:extLst>
          </p:nvPr>
        </p:nvGraphicFramePr>
        <p:xfrm>
          <a:off x="1066800" y="3858492"/>
          <a:ext cx="10436221" cy="1483360"/>
        </p:xfrm>
        <a:graphic>
          <a:graphicData uri="http://schemas.openxmlformats.org/drawingml/2006/table">
            <a:tbl>
              <a:tblPr firstRow="1" bandRow="1">
                <a:tableStyleId>{073A0DAA-6AF3-43AB-8588-CEC1D06C72B9}</a:tableStyleId>
              </a:tblPr>
              <a:tblGrid>
                <a:gridCol w="1828797">
                  <a:extLst>
                    <a:ext uri="{9D8B030D-6E8A-4147-A177-3AD203B41FA5}">
                      <a16:colId xmlns:a16="http://schemas.microsoft.com/office/drawing/2014/main" val="20000"/>
                    </a:ext>
                  </a:extLst>
                </a:gridCol>
                <a:gridCol w="1229632">
                  <a:extLst>
                    <a:ext uri="{9D8B030D-6E8A-4147-A177-3AD203B41FA5}">
                      <a16:colId xmlns:a16="http://schemas.microsoft.com/office/drawing/2014/main" val="20001"/>
                    </a:ext>
                  </a:extLst>
                </a:gridCol>
                <a:gridCol w="1229632">
                  <a:extLst>
                    <a:ext uri="{9D8B030D-6E8A-4147-A177-3AD203B41FA5}">
                      <a16:colId xmlns:a16="http://schemas.microsoft.com/office/drawing/2014/main" val="20002"/>
                    </a:ext>
                  </a:extLst>
                </a:gridCol>
                <a:gridCol w="1229632">
                  <a:extLst>
                    <a:ext uri="{9D8B030D-6E8A-4147-A177-3AD203B41FA5}">
                      <a16:colId xmlns:a16="http://schemas.microsoft.com/office/drawing/2014/main" val="20003"/>
                    </a:ext>
                  </a:extLst>
                </a:gridCol>
                <a:gridCol w="1229632">
                  <a:extLst>
                    <a:ext uri="{9D8B030D-6E8A-4147-A177-3AD203B41FA5}">
                      <a16:colId xmlns:a16="http://schemas.microsoft.com/office/drawing/2014/main" val="20004"/>
                    </a:ext>
                  </a:extLst>
                </a:gridCol>
                <a:gridCol w="1229632">
                  <a:extLst>
                    <a:ext uri="{9D8B030D-6E8A-4147-A177-3AD203B41FA5}">
                      <a16:colId xmlns:a16="http://schemas.microsoft.com/office/drawing/2014/main" val="20005"/>
                    </a:ext>
                  </a:extLst>
                </a:gridCol>
                <a:gridCol w="1229632">
                  <a:extLst>
                    <a:ext uri="{9D8B030D-6E8A-4147-A177-3AD203B41FA5}">
                      <a16:colId xmlns:a16="http://schemas.microsoft.com/office/drawing/2014/main" val="20006"/>
                    </a:ext>
                  </a:extLst>
                </a:gridCol>
                <a:gridCol w="1229632">
                  <a:extLst>
                    <a:ext uri="{9D8B030D-6E8A-4147-A177-3AD203B41FA5}">
                      <a16:colId xmlns:a16="http://schemas.microsoft.com/office/drawing/2014/main" val="20007"/>
                    </a:ext>
                  </a:extLst>
                </a:gridCol>
              </a:tblGrid>
              <a:tr h="370840">
                <a:tc>
                  <a:txBody>
                    <a:bodyPr/>
                    <a:lstStyle/>
                    <a:p>
                      <a:endParaRPr lang="en-US" b="1" dirty="0"/>
                    </a:p>
                  </a:txBody>
                  <a:tcPr/>
                </a:tc>
                <a:tc>
                  <a:txBody>
                    <a:bodyPr/>
                    <a:lstStyle/>
                    <a:p>
                      <a:pPr algn="ctr"/>
                      <a:r>
                        <a:rPr lang="en-US" b="1" dirty="0"/>
                        <a:t>CC1</a:t>
                      </a:r>
                    </a:p>
                  </a:txBody>
                  <a:tcPr/>
                </a:tc>
                <a:tc>
                  <a:txBody>
                    <a:bodyPr/>
                    <a:lstStyle/>
                    <a:p>
                      <a:pPr algn="ctr"/>
                      <a:r>
                        <a:rPr lang="en-US" b="1" dirty="0"/>
                        <a:t>CC2</a:t>
                      </a:r>
                    </a:p>
                  </a:txBody>
                  <a:tcPr/>
                </a:tc>
                <a:tc>
                  <a:txBody>
                    <a:bodyPr/>
                    <a:lstStyle/>
                    <a:p>
                      <a:pPr algn="ctr"/>
                      <a:r>
                        <a:rPr lang="en-US" b="1" dirty="0"/>
                        <a:t>CC3</a:t>
                      </a:r>
                    </a:p>
                  </a:txBody>
                  <a:tcPr/>
                </a:tc>
                <a:tc>
                  <a:txBody>
                    <a:bodyPr/>
                    <a:lstStyle/>
                    <a:p>
                      <a:pPr algn="ctr"/>
                      <a:r>
                        <a:rPr lang="en-US" b="1" dirty="0"/>
                        <a:t>CC4</a:t>
                      </a:r>
                    </a:p>
                  </a:txBody>
                  <a:tcPr/>
                </a:tc>
                <a:tc>
                  <a:txBody>
                    <a:bodyPr/>
                    <a:lstStyle/>
                    <a:p>
                      <a:pPr algn="ctr"/>
                      <a:r>
                        <a:rPr lang="en-US" b="1" dirty="0"/>
                        <a:t>CC5</a:t>
                      </a:r>
                    </a:p>
                  </a:txBody>
                  <a:tcPr/>
                </a:tc>
                <a:tc>
                  <a:txBody>
                    <a:bodyPr/>
                    <a:lstStyle/>
                    <a:p>
                      <a:pPr algn="ctr"/>
                      <a:r>
                        <a:rPr lang="en-US" b="1" dirty="0"/>
                        <a:t>CC6</a:t>
                      </a:r>
                    </a:p>
                  </a:txBody>
                  <a:tcPr/>
                </a:tc>
                <a:tc>
                  <a:txBody>
                    <a:bodyPr/>
                    <a:lstStyle/>
                    <a:p>
                      <a:pPr algn="ctr"/>
                      <a:r>
                        <a:rPr lang="en-US" b="1" dirty="0"/>
                        <a:t>CC7</a:t>
                      </a:r>
                    </a:p>
                  </a:txBody>
                  <a:tcPr/>
                </a:tc>
                <a:extLst>
                  <a:ext uri="{0D108BD9-81ED-4DB2-BD59-A6C34878D82A}">
                    <a16:rowId xmlns:a16="http://schemas.microsoft.com/office/drawing/2014/main" val="10000"/>
                  </a:ext>
                </a:extLst>
              </a:tr>
              <a:tr h="370840">
                <a:tc>
                  <a:txBody>
                    <a:bodyPr/>
                    <a:lstStyle/>
                    <a:p>
                      <a:pPr marL="0" indent="0">
                        <a:buNone/>
                      </a:pPr>
                      <a:r>
                        <a:rPr lang="en-US" b="1" dirty="0" err="1"/>
                        <a:t>lw</a:t>
                      </a:r>
                      <a:r>
                        <a:rPr lang="en-US" b="1" dirty="0"/>
                        <a:t> $s0, 20($t1)</a:t>
                      </a:r>
                    </a:p>
                  </a:txBody>
                  <a:tcPr/>
                </a:tc>
                <a:tc>
                  <a:txBody>
                    <a:bodyPr/>
                    <a:lstStyle/>
                    <a:p>
                      <a:pPr algn="ctr"/>
                      <a:r>
                        <a:rPr lang="en-US" b="1" dirty="0"/>
                        <a:t>IF</a:t>
                      </a:r>
                    </a:p>
                  </a:txBody>
                  <a:tcPr/>
                </a:tc>
                <a:tc>
                  <a:txBody>
                    <a:bodyPr/>
                    <a:lstStyle/>
                    <a:p>
                      <a:pPr algn="ctr"/>
                      <a:r>
                        <a:rPr lang="en-US" b="1" dirty="0"/>
                        <a:t>ID</a:t>
                      </a:r>
                    </a:p>
                  </a:txBody>
                  <a:tcPr/>
                </a:tc>
                <a:tc>
                  <a:txBody>
                    <a:bodyPr/>
                    <a:lstStyle/>
                    <a:p>
                      <a:pPr algn="ctr"/>
                      <a:r>
                        <a:rPr lang="en-US" b="1" dirty="0"/>
                        <a:t>EX</a:t>
                      </a:r>
                    </a:p>
                  </a:txBody>
                  <a:tcPr/>
                </a:tc>
                <a:tc>
                  <a:txBody>
                    <a:bodyPr/>
                    <a:lstStyle/>
                    <a:p>
                      <a:pPr algn="ctr"/>
                      <a:r>
                        <a:rPr lang="en-US" b="1" dirty="0">
                          <a:solidFill>
                            <a:srgbClr val="C00000"/>
                          </a:solidFill>
                        </a:rPr>
                        <a:t>MEM</a:t>
                      </a:r>
                    </a:p>
                  </a:txBody>
                  <a:tcPr/>
                </a:tc>
                <a:tc>
                  <a:txBody>
                    <a:bodyPr/>
                    <a:lstStyle/>
                    <a:p>
                      <a:pPr algn="ctr"/>
                      <a:r>
                        <a:rPr lang="en-US" b="1" dirty="0">
                          <a:solidFill>
                            <a:srgbClr val="C00000"/>
                          </a:solidFill>
                        </a:rPr>
                        <a:t>WB</a:t>
                      </a:r>
                    </a:p>
                  </a:txBody>
                  <a:tcPr/>
                </a:tc>
                <a:tc>
                  <a:txBody>
                    <a:bodyPr/>
                    <a:lstStyle/>
                    <a:p>
                      <a:pPr algn="ctr"/>
                      <a:endParaRPr lang="en-US" b="1"/>
                    </a:p>
                  </a:txBody>
                  <a:tcPr/>
                </a:tc>
                <a:tc>
                  <a:txBody>
                    <a:bodyPr/>
                    <a:lstStyle/>
                    <a:p>
                      <a:pPr algn="ctr"/>
                      <a:endParaRPr lang="en-US" b="1"/>
                    </a:p>
                  </a:txBody>
                  <a:tcPr/>
                </a:tc>
                <a:extLst>
                  <a:ext uri="{0D108BD9-81ED-4DB2-BD59-A6C34878D82A}">
                    <a16:rowId xmlns:a16="http://schemas.microsoft.com/office/drawing/2014/main" val="10001"/>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1800" b="1" dirty="0"/>
                    </a:p>
                  </a:txBody>
                  <a:tcPr/>
                </a:tc>
                <a:tc>
                  <a:txBody>
                    <a:bodyPr/>
                    <a:lstStyle/>
                    <a:p>
                      <a:pPr algn="ctr"/>
                      <a:endParaRPr lang="en-US"/>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t>Stall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t>Stall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t>Stall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t>Stall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t>Stall</a:t>
                      </a:r>
                    </a:p>
                  </a:txBody>
                  <a:tcPr/>
                </a:tc>
                <a:tc>
                  <a:txBody>
                    <a:bodyPr/>
                    <a:lstStyle/>
                    <a:p>
                      <a:pPr algn="ctr"/>
                      <a:endParaRPr lang="en-US" b="1" dirty="0"/>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sub $t2, $s0, $t3</a:t>
                      </a:r>
                      <a:endParaRPr lang="en-US" sz="1800" b="1" dirty="0"/>
                    </a:p>
                  </a:txBody>
                  <a:tcPr/>
                </a:tc>
                <a:tc>
                  <a:txBody>
                    <a:bodyPr/>
                    <a:lstStyle/>
                    <a:p>
                      <a:pPr algn="ctr"/>
                      <a:endParaRPr lang="en-US" b="1" dirty="0"/>
                    </a:p>
                  </a:txBody>
                  <a:tcPr/>
                </a:tc>
                <a:tc>
                  <a:txBody>
                    <a:bodyPr/>
                    <a:lstStyle/>
                    <a:p>
                      <a:endParaRPr lang="en-US" dirty="0"/>
                    </a:p>
                  </a:txBody>
                  <a:tcPr/>
                </a:tc>
                <a:tc>
                  <a:txBody>
                    <a:bodyPr/>
                    <a:lstStyle/>
                    <a:p>
                      <a:pPr algn="ctr"/>
                      <a:r>
                        <a:rPr lang="en-US" b="1" dirty="0"/>
                        <a:t>IF</a:t>
                      </a:r>
                    </a:p>
                  </a:txBody>
                  <a:tcPr/>
                </a:tc>
                <a:tc>
                  <a:txBody>
                    <a:bodyPr/>
                    <a:lstStyle/>
                    <a:p>
                      <a:pPr algn="ctr"/>
                      <a:r>
                        <a:rPr lang="en-US" b="1" dirty="0"/>
                        <a:t>ID</a:t>
                      </a:r>
                    </a:p>
                  </a:txBody>
                  <a:tcPr/>
                </a:tc>
                <a:tc>
                  <a:txBody>
                    <a:bodyPr/>
                    <a:lstStyle/>
                    <a:p>
                      <a:pPr algn="ctr"/>
                      <a:r>
                        <a:rPr lang="en-US" b="1" dirty="0">
                          <a:solidFill>
                            <a:srgbClr val="C00000"/>
                          </a:solidFill>
                        </a:rPr>
                        <a:t>EX</a:t>
                      </a:r>
                    </a:p>
                  </a:txBody>
                  <a:tcPr/>
                </a:tc>
                <a:tc>
                  <a:txBody>
                    <a:bodyPr/>
                    <a:lstStyle/>
                    <a:p>
                      <a:pPr algn="ctr"/>
                      <a:r>
                        <a:rPr lang="en-US" b="1" dirty="0"/>
                        <a:t>MEM</a:t>
                      </a:r>
                    </a:p>
                  </a:txBody>
                  <a:tcPr/>
                </a:tc>
                <a:tc>
                  <a:txBody>
                    <a:bodyPr/>
                    <a:lstStyle/>
                    <a:p>
                      <a:pPr algn="ctr"/>
                      <a:r>
                        <a:rPr lang="en-US" b="1" dirty="0"/>
                        <a:t>WB</a:t>
                      </a:r>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2840181" y="2111725"/>
            <a:ext cx="2010487" cy="369332"/>
          </a:xfrm>
          <a:prstGeom prst="rect">
            <a:avLst/>
          </a:prstGeom>
          <a:noFill/>
        </p:spPr>
        <p:txBody>
          <a:bodyPr wrap="none" rtlCol="0">
            <a:spAutoFit/>
          </a:bodyPr>
          <a:lstStyle/>
          <a:p>
            <a:r>
              <a:rPr lang="en-US" b="1" dirty="0">
                <a:solidFill>
                  <a:srgbClr val="C00000"/>
                </a:solidFill>
              </a:rPr>
              <a:t>Find Dependences</a:t>
            </a:r>
          </a:p>
        </p:txBody>
      </p:sp>
      <p:sp>
        <p:nvSpPr>
          <p:cNvPr id="6" name="TextBox 5"/>
          <p:cNvSpPr txBox="1"/>
          <p:nvPr/>
        </p:nvSpPr>
        <p:spPr>
          <a:xfrm>
            <a:off x="1066800" y="5860473"/>
            <a:ext cx="2820772" cy="369332"/>
          </a:xfrm>
          <a:prstGeom prst="rect">
            <a:avLst/>
          </a:prstGeom>
          <a:noFill/>
        </p:spPr>
        <p:txBody>
          <a:bodyPr wrap="none" rtlCol="0">
            <a:spAutoFit/>
          </a:bodyPr>
          <a:lstStyle/>
          <a:p>
            <a:r>
              <a:rPr lang="en-US" b="1" dirty="0">
                <a:solidFill>
                  <a:srgbClr val="C00000"/>
                </a:solidFill>
              </a:rPr>
              <a:t>Solution: Stall the pipeline</a:t>
            </a:r>
          </a:p>
        </p:txBody>
      </p:sp>
      <p:cxnSp>
        <p:nvCxnSpPr>
          <p:cNvPr id="9" name="Straight Arrow Connector 8"/>
          <p:cNvCxnSpPr/>
          <p:nvPr/>
        </p:nvCxnSpPr>
        <p:spPr>
          <a:xfrm>
            <a:off x="7675419" y="4488872"/>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902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886691"/>
          </a:xfrm>
        </p:spPr>
        <p:txBody>
          <a:bodyPr/>
          <a:lstStyle/>
          <a:p>
            <a:r>
              <a:rPr lang="en-US" dirty="0"/>
              <a:t>Control Hazards (Branch Hazards)</a:t>
            </a:r>
          </a:p>
        </p:txBody>
      </p:sp>
      <p:sp>
        <p:nvSpPr>
          <p:cNvPr id="3" name="Content Placeholder 2"/>
          <p:cNvSpPr>
            <a:spLocks noGrp="1"/>
          </p:cNvSpPr>
          <p:nvPr>
            <p:ph idx="1"/>
          </p:nvPr>
        </p:nvSpPr>
        <p:spPr>
          <a:xfrm>
            <a:off x="789710" y="886691"/>
            <a:ext cx="10713314" cy="4904509"/>
          </a:xfrm>
        </p:spPr>
        <p:txBody>
          <a:bodyPr>
            <a:normAutofit/>
          </a:bodyPr>
          <a:lstStyle/>
          <a:p>
            <a:pPr algn="just"/>
            <a:r>
              <a:rPr lang="en-US" dirty="0"/>
              <a:t>Hazard arising from the need to make a decision based on the results of one instruction while others are executing.</a:t>
            </a:r>
          </a:p>
          <a:p>
            <a:pPr algn="just"/>
            <a:r>
              <a:rPr lang="en-US" dirty="0"/>
              <a:t>Control hazard occurs when the pipeline makes wrong decisions on branch prediction and therefore brings instructions into the pipeline that must subsequently be discarded</a:t>
            </a:r>
            <a:r>
              <a:rPr lang="en-US"/>
              <a:t>. </a:t>
            </a:r>
          </a:p>
          <a:p>
            <a:pPr algn="just"/>
            <a:r>
              <a:rPr lang="en-US"/>
              <a:t>The </a:t>
            </a:r>
            <a:r>
              <a:rPr lang="en-US" dirty="0"/>
              <a:t>term branch hazard also refers to a control hazard.</a:t>
            </a:r>
          </a:p>
          <a:p>
            <a:pPr algn="just"/>
            <a:r>
              <a:rPr lang="en-US" dirty="0"/>
              <a:t>We must begin fetching the instruction following the branch on the very next clock cycle. Nevertheless, the pipeline cannot possibly know what the next instruction should be, since it only just received the branch instruction from memory!</a:t>
            </a:r>
          </a:p>
        </p:txBody>
      </p:sp>
    </p:spTree>
    <p:extLst>
      <p:ext uri="{BB962C8B-B14F-4D97-AF65-F5344CB8AC3E}">
        <p14:creationId xmlns:p14="http://schemas.microsoft.com/office/powerpoint/2010/main" val="168205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930" y="0"/>
            <a:ext cx="10018713" cy="734291"/>
          </a:xfrm>
        </p:spPr>
        <p:txBody>
          <a:bodyPr/>
          <a:lstStyle/>
          <a:p>
            <a:r>
              <a:rPr lang="en-US" dirty="0"/>
              <a:t>Summary – Pipeline Hazards</a:t>
            </a:r>
          </a:p>
        </p:txBody>
      </p:sp>
      <p:sp>
        <p:nvSpPr>
          <p:cNvPr id="3" name="Content Placeholder 2"/>
          <p:cNvSpPr>
            <a:spLocks noGrp="1"/>
          </p:cNvSpPr>
          <p:nvPr>
            <p:ph idx="1"/>
          </p:nvPr>
        </p:nvSpPr>
        <p:spPr>
          <a:xfrm>
            <a:off x="810778" y="734291"/>
            <a:ext cx="10867015" cy="5250873"/>
          </a:xfrm>
        </p:spPr>
        <p:txBody>
          <a:bodyPr>
            <a:normAutofit fontScale="92500" lnSpcReduction="20000"/>
          </a:bodyPr>
          <a:lstStyle/>
          <a:p>
            <a:pPr marL="0" indent="0" algn="just">
              <a:buNone/>
            </a:pPr>
            <a:r>
              <a:rPr lang="en-US" sz="3600" dirty="0"/>
              <a:t>Three type of Pipeline Hazards</a:t>
            </a:r>
          </a:p>
          <a:p>
            <a:pPr marL="742950" indent="-742950" algn="just">
              <a:buFont typeface="+mj-lt"/>
              <a:buAutoNum type="arabicPeriod"/>
            </a:pPr>
            <a:r>
              <a:rPr lang="en-US" sz="3600" dirty="0"/>
              <a:t>Structural Hazard </a:t>
            </a:r>
          </a:p>
          <a:p>
            <a:pPr lvl="1" algn="just"/>
            <a:r>
              <a:rPr lang="en-US" sz="3200"/>
              <a:t>Add Resource</a:t>
            </a:r>
            <a:endParaRPr lang="en-US" sz="3200" dirty="0"/>
          </a:p>
          <a:p>
            <a:pPr lvl="1" algn="just"/>
            <a:r>
              <a:rPr lang="en-US" sz="3200" dirty="0"/>
              <a:t>Stall</a:t>
            </a:r>
          </a:p>
          <a:p>
            <a:pPr marL="742950" indent="-742950" algn="just">
              <a:buFont typeface="+mj-lt"/>
              <a:buAutoNum type="arabicPeriod"/>
            </a:pPr>
            <a:r>
              <a:rPr lang="en-US" sz="3600" dirty="0"/>
              <a:t>Data Hazard</a:t>
            </a:r>
          </a:p>
          <a:p>
            <a:pPr lvl="1" algn="just"/>
            <a:r>
              <a:rPr lang="en-US" sz="3200" dirty="0"/>
              <a:t>Forwarding</a:t>
            </a:r>
          </a:p>
          <a:p>
            <a:pPr lvl="1" algn="just"/>
            <a:r>
              <a:rPr lang="en-US" sz="3200" dirty="0"/>
              <a:t>Stall the Pipeline</a:t>
            </a:r>
          </a:p>
          <a:p>
            <a:pPr marL="742950" indent="-742950" algn="just">
              <a:buFont typeface="+mj-lt"/>
              <a:buAutoNum type="arabicPeriod"/>
            </a:pPr>
            <a:r>
              <a:rPr lang="en-US" sz="3600" dirty="0"/>
              <a:t>Control Hazard</a:t>
            </a:r>
          </a:p>
          <a:p>
            <a:pPr lvl="1" algn="just"/>
            <a:r>
              <a:rPr lang="en-US" sz="3200" dirty="0"/>
              <a:t>Stall </a:t>
            </a:r>
          </a:p>
        </p:txBody>
      </p:sp>
    </p:spTree>
    <p:extLst>
      <p:ext uri="{BB962C8B-B14F-4D97-AF65-F5344CB8AC3E}">
        <p14:creationId xmlns:p14="http://schemas.microsoft.com/office/powerpoint/2010/main" val="232798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922" y="13855"/>
            <a:ext cx="10018713" cy="1383267"/>
          </a:xfrm>
        </p:spPr>
        <p:txBody>
          <a:bodyPr/>
          <a:lstStyle/>
          <a:p>
            <a:r>
              <a:rPr lang="en-US" dirty="0"/>
              <a:t>Data Hazard – Example 4</a:t>
            </a:r>
            <a:br>
              <a:rPr lang="en-US" dirty="0"/>
            </a:br>
            <a:r>
              <a:rPr lang="en-US" dirty="0"/>
              <a:t>Pipeline Stall (Bubble)</a:t>
            </a:r>
          </a:p>
        </p:txBody>
      </p:sp>
      <p:pic>
        <p:nvPicPr>
          <p:cNvPr id="6" name="Picture 5"/>
          <p:cNvPicPr>
            <a:picLocks noChangeAspect="1"/>
          </p:cNvPicPr>
          <p:nvPr/>
        </p:nvPicPr>
        <p:blipFill>
          <a:blip r:embed="rId3"/>
          <a:stretch>
            <a:fillRect/>
          </a:stretch>
        </p:blipFill>
        <p:spPr>
          <a:xfrm>
            <a:off x="572461" y="1766454"/>
            <a:ext cx="11169633" cy="4480560"/>
          </a:xfrm>
          <a:prstGeom prst="rect">
            <a:avLst/>
          </a:prstGeom>
        </p:spPr>
      </p:pic>
      <p:sp>
        <p:nvSpPr>
          <p:cNvPr id="7" name="TextBox 6"/>
          <p:cNvSpPr txBox="1"/>
          <p:nvPr/>
        </p:nvSpPr>
        <p:spPr>
          <a:xfrm>
            <a:off x="641736" y="6247014"/>
            <a:ext cx="10972800" cy="369332"/>
          </a:xfrm>
          <a:prstGeom prst="rect">
            <a:avLst/>
          </a:prstGeom>
          <a:noFill/>
        </p:spPr>
        <p:txBody>
          <a:bodyPr wrap="square" rtlCol="0">
            <a:spAutoFit/>
          </a:bodyPr>
          <a:lstStyle/>
          <a:p>
            <a:r>
              <a:rPr lang="en-US" dirty="0"/>
              <a:t> we cannot know until after the subtract instruction is fetched and decoded whether or not a stall will be necessary</a:t>
            </a:r>
          </a:p>
        </p:txBody>
      </p:sp>
      <p:sp>
        <p:nvSpPr>
          <p:cNvPr id="5" name="TextBox 4"/>
          <p:cNvSpPr txBox="1"/>
          <p:nvPr/>
        </p:nvSpPr>
        <p:spPr>
          <a:xfrm>
            <a:off x="2978725" y="1820567"/>
            <a:ext cx="565539" cy="369332"/>
          </a:xfrm>
          <a:prstGeom prst="rect">
            <a:avLst/>
          </a:prstGeom>
          <a:noFill/>
        </p:spPr>
        <p:txBody>
          <a:bodyPr wrap="none" rtlCol="0">
            <a:spAutoFit/>
          </a:bodyPr>
          <a:lstStyle/>
          <a:p>
            <a:r>
              <a:rPr lang="en-US" b="1" dirty="0"/>
              <a:t>CC1</a:t>
            </a:r>
          </a:p>
        </p:txBody>
      </p:sp>
      <p:sp>
        <p:nvSpPr>
          <p:cNvPr id="8" name="TextBox 7"/>
          <p:cNvSpPr txBox="1"/>
          <p:nvPr/>
        </p:nvSpPr>
        <p:spPr>
          <a:xfrm>
            <a:off x="4467000" y="1820567"/>
            <a:ext cx="567143" cy="369332"/>
          </a:xfrm>
          <a:prstGeom prst="rect">
            <a:avLst/>
          </a:prstGeom>
          <a:noFill/>
        </p:spPr>
        <p:txBody>
          <a:bodyPr wrap="none" rtlCol="0">
            <a:spAutoFit/>
          </a:bodyPr>
          <a:lstStyle/>
          <a:p>
            <a:r>
              <a:rPr lang="en-US" b="1" dirty="0"/>
              <a:t>CC2</a:t>
            </a:r>
          </a:p>
        </p:txBody>
      </p:sp>
      <p:sp>
        <p:nvSpPr>
          <p:cNvPr id="9" name="TextBox 8"/>
          <p:cNvSpPr txBox="1"/>
          <p:nvPr/>
        </p:nvSpPr>
        <p:spPr>
          <a:xfrm>
            <a:off x="5559542" y="1820567"/>
            <a:ext cx="563937" cy="369332"/>
          </a:xfrm>
          <a:prstGeom prst="rect">
            <a:avLst/>
          </a:prstGeom>
          <a:noFill/>
        </p:spPr>
        <p:txBody>
          <a:bodyPr wrap="none" rtlCol="0">
            <a:spAutoFit/>
          </a:bodyPr>
          <a:lstStyle/>
          <a:p>
            <a:r>
              <a:rPr lang="en-US" b="1" dirty="0"/>
              <a:t>CC3</a:t>
            </a:r>
          </a:p>
        </p:txBody>
      </p:sp>
      <p:sp>
        <p:nvSpPr>
          <p:cNvPr id="10" name="TextBox 9"/>
          <p:cNvSpPr txBox="1"/>
          <p:nvPr/>
        </p:nvSpPr>
        <p:spPr>
          <a:xfrm>
            <a:off x="6701149" y="1820567"/>
            <a:ext cx="573555" cy="369332"/>
          </a:xfrm>
          <a:prstGeom prst="rect">
            <a:avLst/>
          </a:prstGeom>
          <a:noFill/>
        </p:spPr>
        <p:txBody>
          <a:bodyPr wrap="none" rtlCol="0">
            <a:spAutoFit/>
          </a:bodyPr>
          <a:lstStyle/>
          <a:p>
            <a:r>
              <a:rPr lang="en-US" b="1" dirty="0"/>
              <a:t>CC4</a:t>
            </a:r>
          </a:p>
        </p:txBody>
      </p:sp>
      <p:sp>
        <p:nvSpPr>
          <p:cNvPr id="11" name="TextBox 10"/>
          <p:cNvSpPr txBox="1"/>
          <p:nvPr/>
        </p:nvSpPr>
        <p:spPr>
          <a:xfrm>
            <a:off x="7852374" y="1820567"/>
            <a:ext cx="563937" cy="369332"/>
          </a:xfrm>
          <a:prstGeom prst="rect">
            <a:avLst/>
          </a:prstGeom>
          <a:noFill/>
        </p:spPr>
        <p:txBody>
          <a:bodyPr wrap="none" rtlCol="0">
            <a:spAutoFit/>
          </a:bodyPr>
          <a:lstStyle/>
          <a:p>
            <a:r>
              <a:rPr lang="en-US" b="1" dirty="0"/>
              <a:t>CC5</a:t>
            </a:r>
          </a:p>
        </p:txBody>
      </p:sp>
      <p:sp>
        <p:nvSpPr>
          <p:cNvPr id="12" name="TextBox 11"/>
          <p:cNvSpPr txBox="1"/>
          <p:nvPr/>
        </p:nvSpPr>
        <p:spPr>
          <a:xfrm>
            <a:off x="8993981" y="1820567"/>
            <a:ext cx="578363" cy="369332"/>
          </a:xfrm>
          <a:prstGeom prst="rect">
            <a:avLst/>
          </a:prstGeom>
          <a:noFill/>
        </p:spPr>
        <p:txBody>
          <a:bodyPr wrap="none" rtlCol="0">
            <a:spAutoFit/>
          </a:bodyPr>
          <a:lstStyle/>
          <a:p>
            <a:r>
              <a:rPr lang="en-US" b="1" dirty="0"/>
              <a:t>CC6</a:t>
            </a:r>
          </a:p>
        </p:txBody>
      </p:sp>
      <p:sp>
        <p:nvSpPr>
          <p:cNvPr id="13" name="TextBox 12"/>
          <p:cNvSpPr txBox="1"/>
          <p:nvPr/>
        </p:nvSpPr>
        <p:spPr>
          <a:xfrm>
            <a:off x="10178340" y="1820567"/>
            <a:ext cx="563937" cy="369332"/>
          </a:xfrm>
          <a:prstGeom prst="rect">
            <a:avLst/>
          </a:prstGeom>
          <a:noFill/>
        </p:spPr>
        <p:txBody>
          <a:bodyPr wrap="none" rtlCol="0">
            <a:spAutoFit/>
          </a:bodyPr>
          <a:lstStyle/>
          <a:p>
            <a:r>
              <a:rPr lang="en-US" b="1" dirty="0"/>
              <a:t>CC7</a:t>
            </a:r>
          </a:p>
        </p:txBody>
      </p:sp>
    </p:spTree>
    <p:extLst>
      <p:ext uri="{BB962C8B-B14F-4D97-AF65-F5344CB8AC3E}">
        <p14:creationId xmlns:p14="http://schemas.microsoft.com/office/powerpoint/2010/main" val="238775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475" y="1"/>
            <a:ext cx="10018713" cy="969818"/>
          </a:xfrm>
        </p:spPr>
        <p:txBody>
          <a:bodyPr/>
          <a:lstStyle/>
          <a:p>
            <a:r>
              <a:rPr lang="en-US" dirty="0"/>
              <a:t>Data Hazard – Example 5</a:t>
            </a:r>
          </a:p>
        </p:txBody>
      </p:sp>
      <p:sp>
        <p:nvSpPr>
          <p:cNvPr id="3" name="Content Placeholder 2"/>
          <p:cNvSpPr>
            <a:spLocks noGrp="1"/>
          </p:cNvSpPr>
          <p:nvPr>
            <p:ph idx="1"/>
          </p:nvPr>
        </p:nvSpPr>
        <p:spPr>
          <a:xfrm>
            <a:off x="1484310" y="969819"/>
            <a:ext cx="10018713" cy="4821381"/>
          </a:xfrm>
        </p:spPr>
        <p:txBody>
          <a:bodyPr>
            <a:normAutofit/>
          </a:bodyPr>
          <a:lstStyle/>
          <a:p>
            <a:pPr marL="0" indent="0" algn="just">
              <a:buNone/>
            </a:pPr>
            <a:r>
              <a:rPr lang="en-US" sz="2800" dirty="0"/>
              <a:t>Make pipeline diagram for the code segment given below, and identify data dependences and hazards.</a:t>
            </a:r>
          </a:p>
          <a:p>
            <a:pPr marL="0" indent="0" algn="just">
              <a:buNone/>
            </a:pPr>
            <a:r>
              <a:rPr lang="en-US" sz="2800" b="1" dirty="0"/>
              <a:t>Solution:</a:t>
            </a:r>
          </a:p>
          <a:p>
            <a:pPr marL="0" indent="0" algn="just">
              <a:buNone/>
            </a:pPr>
            <a:r>
              <a:rPr lang="en-US" sz="2800" dirty="0" err="1"/>
              <a:t>lw</a:t>
            </a:r>
            <a:r>
              <a:rPr lang="en-US" sz="2800" dirty="0"/>
              <a:t> </a:t>
            </a:r>
            <a:r>
              <a:rPr lang="en-US" sz="2800" b="1" dirty="0">
                <a:solidFill>
                  <a:srgbClr val="C00000"/>
                </a:solidFill>
              </a:rPr>
              <a:t>$2</a:t>
            </a:r>
            <a:r>
              <a:rPr lang="en-US" sz="2800" dirty="0"/>
              <a:t>, 20($1)</a:t>
            </a:r>
          </a:p>
          <a:p>
            <a:pPr marL="0" indent="0" algn="just">
              <a:buNone/>
            </a:pPr>
            <a:r>
              <a:rPr lang="en-US" sz="2800" dirty="0"/>
              <a:t>and </a:t>
            </a:r>
            <a:r>
              <a:rPr lang="en-US" sz="2800" b="1" dirty="0">
                <a:solidFill>
                  <a:schemeClr val="accent6">
                    <a:lumMod val="75000"/>
                  </a:schemeClr>
                </a:solidFill>
              </a:rPr>
              <a:t>$4</a:t>
            </a:r>
            <a:r>
              <a:rPr lang="en-US" sz="2800" dirty="0"/>
              <a:t>, </a:t>
            </a:r>
            <a:r>
              <a:rPr lang="en-US" sz="2800" b="1" dirty="0">
                <a:solidFill>
                  <a:srgbClr val="C00000"/>
                </a:solidFill>
              </a:rPr>
              <a:t>$2</a:t>
            </a:r>
            <a:r>
              <a:rPr lang="en-US" sz="2800" dirty="0"/>
              <a:t>, $5</a:t>
            </a:r>
          </a:p>
          <a:p>
            <a:pPr marL="0" indent="0" algn="just">
              <a:buNone/>
            </a:pPr>
            <a:r>
              <a:rPr lang="en-US" sz="2800" dirty="0"/>
              <a:t>or $8, </a:t>
            </a:r>
            <a:r>
              <a:rPr lang="en-US" sz="2800" b="1" dirty="0">
                <a:solidFill>
                  <a:srgbClr val="C00000"/>
                </a:solidFill>
              </a:rPr>
              <a:t>$2</a:t>
            </a:r>
            <a:r>
              <a:rPr lang="en-US" sz="2800" dirty="0"/>
              <a:t>, $6 </a:t>
            </a:r>
          </a:p>
          <a:p>
            <a:pPr marL="0" indent="0" algn="just">
              <a:buNone/>
            </a:pPr>
            <a:r>
              <a:rPr lang="en-US" sz="2800" dirty="0"/>
              <a:t>add $9, </a:t>
            </a:r>
            <a:r>
              <a:rPr lang="en-US" sz="2800" b="1" dirty="0">
                <a:solidFill>
                  <a:schemeClr val="accent6">
                    <a:lumMod val="75000"/>
                  </a:schemeClr>
                </a:solidFill>
              </a:rPr>
              <a:t>$4</a:t>
            </a:r>
            <a:r>
              <a:rPr lang="en-US" sz="2800" dirty="0"/>
              <a:t>, </a:t>
            </a:r>
            <a:r>
              <a:rPr lang="en-US" sz="2800" b="1" dirty="0">
                <a:solidFill>
                  <a:srgbClr val="C00000"/>
                </a:solidFill>
              </a:rPr>
              <a:t>$2</a:t>
            </a:r>
          </a:p>
          <a:p>
            <a:pPr marL="0" indent="0" algn="just">
              <a:buNone/>
            </a:pPr>
            <a:r>
              <a:rPr lang="en-US" sz="2800" dirty="0" err="1"/>
              <a:t>slt</a:t>
            </a:r>
            <a:r>
              <a:rPr lang="en-US" sz="2800" dirty="0"/>
              <a:t> $1, $6, $7</a:t>
            </a:r>
          </a:p>
        </p:txBody>
      </p:sp>
      <p:sp>
        <p:nvSpPr>
          <p:cNvPr id="4" name="TextBox 3"/>
          <p:cNvSpPr txBox="1"/>
          <p:nvPr/>
        </p:nvSpPr>
        <p:spPr>
          <a:xfrm>
            <a:off x="5113176" y="5728996"/>
            <a:ext cx="5564921" cy="369332"/>
          </a:xfrm>
          <a:prstGeom prst="rect">
            <a:avLst/>
          </a:prstGeom>
          <a:noFill/>
        </p:spPr>
        <p:txBody>
          <a:bodyPr wrap="none" rtlCol="0">
            <a:spAutoFit/>
          </a:bodyPr>
          <a:lstStyle/>
          <a:p>
            <a:r>
              <a:rPr lang="en-US" b="1" dirty="0"/>
              <a:t>Check and fix (if required) the $4 dependency yourself.</a:t>
            </a:r>
          </a:p>
        </p:txBody>
      </p:sp>
    </p:spTree>
    <p:extLst>
      <p:ext uri="{BB962C8B-B14F-4D97-AF65-F5344CB8AC3E}">
        <p14:creationId xmlns:p14="http://schemas.microsoft.com/office/powerpoint/2010/main" val="417123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a:t>Data Hazard – Example 5 (contd.)</a:t>
            </a:r>
          </a:p>
        </p:txBody>
      </p:sp>
      <p:sp>
        <p:nvSpPr>
          <p:cNvPr id="3" name="Content Placeholder 2"/>
          <p:cNvSpPr>
            <a:spLocks noGrp="1"/>
          </p:cNvSpPr>
          <p:nvPr>
            <p:ph idx="1"/>
          </p:nvPr>
        </p:nvSpPr>
        <p:spPr>
          <a:xfrm>
            <a:off x="1039092" y="729210"/>
            <a:ext cx="10018713" cy="2605580"/>
          </a:xfrm>
        </p:spPr>
        <p:txBody>
          <a:bodyPr/>
          <a:lstStyle/>
          <a:p>
            <a:pPr marL="0" indent="0" algn="just">
              <a:buNone/>
            </a:pPr>
            <a:r>
              <a:rPr lang="en-US" dirty="0" err="1"/>
              <a:t>lw</a:t>
            </a:r>
            <a:r>
              <a:rPr lang="en-US" dirty="0"/>
              <a:t> $2, 20($1)</a:t>
            </a:r>
          </a:p>
          <a:p>
            <a:pPr marL="0" indent="0" algn="just">
              <a:buNone/>
            </a:pPr>
            <a:r>
              <a:rPr lang="en-US" dirty="0"/>
              <a:t>and $4, $2, $5</a:t>
            </a:r>
          </a:p>
          <a:p>
            <a:pPr marL="0" indent="0" algn="just">
              <a:buNone/>
            </a:pPr>
            <a:r>
              <a:rPr lang="en-US" b="1"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4016700244"/>
              </p:ext>
            </p:extLst>
          </p:nvPr>
        </p:nvGraphicFramePr>
        <p:xfrm>
          <a:off x="1039092" y="3334790"/>
          <a:ext cx="10141527" cy="2225040"/>
        </p:xfrm>
        <a:graphic>
          <a:graphicData uri="http://schemas.openxmlformats.org/drawingml/2006/table">
            <a:tbl>
              <a:tblPr firstRow="1" bandRow="1">
                <a:tableStyleId>{073A0DAA-6AF3-43AB-8588-CEC1D06C72B9}</a:tableStyleId>
              </a:tblPr>
              <a:tblGrid>
                <a:gridCol w="1662544">
                  <a:extLst>
                    <a:ext uri="{9D8B030D-6E8A-4147-A177-3AD203B41FA5}">
                      <a16:colId xmlns:a16="http://schemas.microsoft.com/office/drawing/2014/main" val="20000"/>
                    </a:ext>
                  </a:extLst>
                </a:gridCol>
                <a:gridCol w="938095">
                  <a:extLst>
                    <a:ext uri="{9D8B030D-6E8A-4147-A177-3AD203B41FA5}">
                      <a16:colId xmlns:a16="http://schemas.microsoft.com/office/drawing/2014/main" val="20001"/>
                    </a:ext>
                  </a:extLst>
                </a:gridCol>
                <a:gridCol w="942611">
                  <a:extLst>
                    <a:ext uri="{9D8B030D-6E8A-4147-A177-3AD203B41FA5}">
                      <a16:colId xmlns:a16="http://schemas.microsoft.com/office/drawing/2014/main" val="20002"/>
                    </a:ext>
                  </a:extLst>
                </a:gridCol>
                <a:gridCol w="942611">
                  <a:extLst>
                    <a:ext uri="{9D8B030D-6E8A-4147-A177-3AD203B41FA5}">
                      <a16:colId xmlns:a16="http://schemas.microsoft.com/office/drawing/2014/main" val="20003"/>
                    </a:ext>
                  </a:extLst>
                </a:gridCol>
                <a:gridCol w="942611">
                  <a:extLst>
                    <a:ext uri="{9D8B030D-6E8A-4147-A177-3AD203B41FA5}">
                      <a16:colId xmlns:a16="http://schemas.microsoft.com/office/drawing/2014/main" val="20004"/>
                    </a:ext>
                  </a:extLst>
                </a:gridCol>
                <a:gridCol w="942611">
                  <a:extLst>
                    <a:ext uri="{9D8B030D-6E8A-4147-A177-3AD203B41FA5}">
                      <a16:colId xmlns:a16="http://schemas.microsoft.com/office/drawing/2014/main" val="20005"/>
                    </a:ext>
                  </a:extLst>
                </a:gridCol>
                <a:gridCol w="942611">
                  <a:extLst>
                    <a:ext uri="{9D8B030D-6E8A-4147-A177-3AD203B41FA5}">
                      <a16:colId xmlns:a16="http://schemas.microsoft.com/office/drawing/2014/main" val="20006"/>
                    </a:ext>
                  </a:extLst>
                </a:gridCol>
                <a:gridCol w="942611">
                  <a:extLst>
                    <a:ext uri="{9D8B030D-6E8A-4147-A177-3AD203B41FA5}">
                      <a16:colId xmlns:a16="http://schemas.microsoft.com/office/drawing/2014/main" val="20007"/>
                    </a:ext>
                  </a:extLst>
                </a:gridCol>
                <a:gridCol w="942611">
                  <a:extLst>
                    <a:ext uri="{9D8B030D-6E8A-4147-A177-3AD203B41FA5}">
                      <a16:colId xmlns:a16="http://schemas.microsoft.com/office/drawing/2014/main" val="20008"/>
                    </a:ext>
                  </a:extLst>
                </a:gridCol>
                <a:gridCol w="942611">
                  <a:extLst>
                    <a:ext uri="{9D8B030D-6E8A-4147-A177-3AD203B41FA5}">
                      <a16:colId xmlns:a16="http://schemas.microsoft.com/office/drawing/2014/main" val="20009"/>
                    </a:ext>
                  </a:extLst>
                </a:gridCol>
              </a:tblGrid>
              <a:tr h="370840">
                <a:tc>
                  <a:txBody>
                    <a:bodyPr/>
                    <a:lstStyle/>
                    <a:p>
                      <a:endParaRPr lang="en-US" b="1" dirty="0">
                        <a:solidFill>
                          <a:schemeClr val="bg1"/>
                        </a:solidFill>
                      </a:endParaRPr>
                    </a:p>
                  </a:txBody>
                  <a:tcPr/>
                </a:tc>
                <a:tc>
                  <a:txBody>
                    <a:bodyPr/>
                    <a:lstStyle/>
                    <a:p>
                      <a:pPr algn="ctr"/>
                      <a:r>
                        <a:rPr lang="en-US" b="1" dirty="0">
                          <a:solidFill>
                            <a:schemeClr val="bg1"/>
                          </a:solidFill>
                        </a:rPr>
                        <a:t>CC1</a:t>
                      </a:r>
                    </a:p>
                  </a:txBody>
                  <a:tcPr/>
                </a:tc>
                <a:tc>
                  <a:txBody>
                    <a:bodyPr/>
                    <a:lstStyle/>
                    <a:p>
                      <a:pPr algn="ctr"/>
                      <a:r>
                        <a:rPr lang="en-US" b="1" dirty="0">
                          <a:solidFill>
                            <a:schemeClr val="bg1"/>
                          </a:solidFill>
                        </a:rPr>
                        <a:t>CC2</a:t>
                      </a:r>
                    </a:p>
                  </a:txBody>
                  <a:tcPr/>
                </a:tc>
                <a:tc>
                  <a:txBody>
                    <a:bodyPr/>
                    <a:lstStyle/>
                    <a:p>
                      <a:pPr algn="ctr"/>
                      <a:r>
                        <a:rPr lang="en-US" b="1" dirty="0">
                          <a:solidFill>
                            <a:schemeClr val="bg1"/>
                          </a:solidFill>
                        </a:rPr>
                        <a:t>CC3</a:t>
                      </a:r>
                    </a:p>
                  </a:txBody>
                  <a:tcPr/>
                </a:tc>
                <a:tc>
                  <a:txBody>
                    <a:bodyPr/>
                    <a:lstStyle/>
                    <a:p>
                      <a:pPr algn="ctr"/>
                      <a:r>
                        <a:rPr lang="en-US" b="1" dirty="0">
                          <a:solidFill>
                            <a:schemeClr val="bg1"/>
                          </a:solidFill>
                        </a:rPr>
                        <a:t>CC4</a:t>
                      </a:r>
                    </a:p>
                  </a:txBody>
                  <a:tcPr/>
                </a:tc>
                <a:tc>
                  <a:txBody>
                    <a:bodyPr/>
                    <a:lstStyle/>
                    <a:p>
                      <a:pPr algn="ctr"/>
                      <a:r>
                        <a:rPr lang="en-US" b="1" dirty="0">
                          <a:solidFill>
                            <a:schemeClr val="bg1"/>
                          </a:solidFill>
                        </a:rPr>
                        <a:t>CC5</a:t>
                      </a:r>
                    </a:p>
                  </a:txBody>
                  <a:tcPr/>
                </a:tc>
                <a:tc>
                  <a:txBody>
                    <a:bodyPr/>
                    <a:lstStyle/>
                    <a:p>
                      <a:pPr algn="ctr"/>
                      <a:r>
                        <a:rPr lang="en-US" b="1" dirty="0">
                          <a:solidFill>
                            <a:schemeClr val="bg1"/>
                          </a:solidFill>
                        </a:rPr>
                        <a:t>CC6</a:t>
                      </a:r>
                    </a:p>
                  </a:txBody>
                  <a:tcPr/>
                </a:tc>
                <a:tc>
                  <a:txBody>
                    <a:bodyPr/>
                    <a:lstStyle/>
                    <a:p>
                      <a:pPr algn="ctr"/>
                      <a:r>
                        <a:rPr lang="en-US" b="1" dirty="0">
                          <a:solidFill>
                            <a:schemeClr val="bg1"/>
                          </a:solidFill>
                        </a:rPr>
                        <a:t>CC7</a:t>
                      </a:r>
                    </a:p>
                  </a:txBody>
                  <a:tcPr/>
                </a:tc>
                <a:tc>
                  <a:txBody>
                    <a:bodyPr/>
                    <a:lstStyle/>
                    <a:p>
                      <a:pPr algn="ctr"/>
                      <a:r>
                        <a:rPr lang="en-US" b="1" dirty="0">
                          <a:solidFill>
                            <a:schemeClr val="bg1"/>
                          </a:solidFill>
                        </a:rPr>
                        <a:t>CC8</a:t>
                      </a:r>
                    </a:p>
                  </a:txBody>
                  <a:tcPr/>
                </a:tc>
                <a:tc>
                  <a:txBody>
                    <a:bodyPr/>
                    <a:lstStyle/>
                    <a:p>
                      <a:pPr algn="ctr"/>
                      <a:r>
                        <a:rPr lang="en-US" b="1" dirty="0">
                          <a:solidFill>
                            <a:schemeClr val="bg1"/>
                          </a:solidFill>
                        </a:rPr>
                        <a:t>CC9</a:t>
                      </a:r>
                    </a:p>
                  </a:txBody>
                  <a:tcPr/>
                </a:tc>
                <a:extLst>
                  <a:ext uri="{0D108BD9-81ED-4DB2-BD59-A6C34878D82A}">
                    <a16:rowId xmlns:a16="http://schemas.microsoft.com/office/drawing/2014/main" val="10000"/>
                  </a:ext>
                </a:extLst>
              </a:tr>
              <a:tr h="370840">
                <a:tc>
                  <a:txBody>
                    <a:bodyPr/>
                    <a:lstStyle/>
                    <a:p>
                      <a:pPr marL="0" indent="0" algn="just">
                        <a:buNone/>
                      </a:pPr>
                      <a:r>
                        <a:rPr lang="en-US" b="1" dirty="0" err="1"/>
                        <a:t>lw</a:t>
                      </a:r>
                      <a:r>
                        <a:rPr lang="en-US" b="1" dirty="0"/>
                        <a:t> $2, 20($1)</a:t>
                      </a: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and $4, $2, $5</a:t>
                      </a:r>
                    </a:p>
                  </a:txBody>
                  <a:tcPr/>
                </a:tc>
                <a:tc>
                  <a:txBody>
                    <a:bodyPr/>
                    <a:lstStyle/>
                    <a:p>
                      <a:pPr algn="ctr"/>
                      <a:endParaRPr lang="en-US" b="1">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2"/>
                  </a:ext>
                </a:extLst>
              </a:tr>
              <a:tr h="370840">
                <a:tc>
                  <a:txBody>
                    <a:bodyPr/>
                    <a:lstStyle/>
                    <a:p>
                      <a:pPr marL="0" indent="0" algn="l">
                        <a:buNone/>
                      </a:pPr>
                      <a:r>
                        <a:rPr lang="en-US" b="1" dirty="0">
                          <a:solidFill>
                            <a:schemeClr val="tx1"/>
                          </a:solidFill>
                        </a:rPr>
                        <a:t>or $8, $2, $6 </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add $9, $4, $2</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a:t>slt</a:t>
                      </a:r>
                      <a:r>
                        <a:rPr lang="en-US" b="1" dirty="0"/>
                        <a:t> $1, $6, $7</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extLst>
                  <a:ext uri="{0D108BD9-81ED-4DB2-BD59-A6C34878D82A}">
                    <a16:rowId xmlns:a16="http://schemas.microsoft.com/office/drawing/2014/main" val="10005"/>
                  </a:ext>
                </a:extLst>
              </a:tr>
            </a:tbl>
          </a:graphicData>
        </a:graphic>
      </p:graphicFrame>
      <p:sp>
        <p:nvSpPr>
          <p:cNvPr id="5" name="Content Placeholder 2"/>
          <p:cNvSpPr txBox="1">
            <a:spLocks/>
          </p:cNvSpPr>
          <p:nvPr/>
        </p:nvSpPr>
        <p:spPr>
          <a:xfrm>
            <a:off x="1039092" y="5803111"/>
            <a:ext cx="10018713" cy="78594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b="1" dirty="0">
                <a:solidFill>
                  <a:srgbClr val="C00000"/>
                </a:solidFill>
              </a:rPr>
              <a:t>Assume there is no dependency, how will pipelining work?</a:t>
            </a:r>
          </a:p>
        </p:txBody>
      </p:sp>
    </p:spTree>
    <p:extLst>
      <p:ext uri="{BB962C8B-B14F-4D97-AF65-F5344CB8AC3E}">
        <p14:creationId xmlns:p14="http://schemas.microsoft.com/office/powerpoint/2010/main" val="148445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a:t>Data Hazard – Example 5 (contd.)</a:t>
            </a:r>
          </a:p>
        </p:txBody>
      </p:sp>
      <p:sp>
        <p:nvSpPr>
          <p:cNvPr id="3" name="Content Placeholder 2"/>
          <p:cNvSpPr>
            <a:spLocks noGrp="1"/>
          </p:cNvSpPr>
          <p:nvPr>
            <p:ph idx="1"/>
          </p:nvPr>
        </p:nvSpPr>
        <p:spPr>
          <a:xfrm>
            <a:off x="1039093" y="729210"/>
            <a:ext cx="2161307" cy="2605580"/>
          </a:xfrm>
          <a:ln>
            <a:solidFill>
              <a:schemeClr val="tx1"/>
            </a:solidFill>
          </a:ln>
        </p:spPr>
        <p:txBody>
          <a:bodyPr/>
          <a:lstStyle/>
          <a:p>
            <a:pPr marL="0" indent="0" algn="just">
              <a:buNone/>
            </a:pPr>
            <a:r>
              <a:rPr lang="en-US" dirty="0" err="1"/>
              <a:t>lw</a:t>
            </a:r>
            <a:r>
              <a:rPr lang="en-US" dirty="0"/>
              <a:t> $2, 20($1)</a:t>
            </a:r>
          </a:p>
          <a:p>
            <a:pPr marL="0" indent="0" algn="just">
              <a:buNone/>
            </a:pPr>
            <a:r>
              <a:rPr lang="en-US" b="1"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4164668190"/>
              </p:ext>
            </p:extLst>
          </p:nvPr>
        </p:nvGraphicFramePr>
        <p:xfrm>
          <a:off x="1039092" y="3334790"/>
          <a:ext cx="10141526" cy="2225040"/>
        </p:xfrm>
        <a:graphic>
          <a:graphicData uri="http://schemas.openxmlformats.org/drawingml/2006/table">
            <a:tbl>
              <a:tblPr firstRow="1" bandRow="1">
                <a:tableStyleId>{073A0DAA-6AF3-43AB-8588-CEC1D06C72B9}</a:tableStyleId>
              </a:tblPr>
              <a:tblGrid>
                <a:gridCol w="1607126">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gridCol w="853440">
                  <a:extLst>
                    <a:ext uri="{9D8B030D-6E8A-4147-A177-3AD203B41FA5}">
                      <a16:colId xmlns:a16="http://schemas.microsoft.com/office/drawing/2014/main" val="20005"/>
                    </a:ext>
                  </a:extLst>
                </a:gridCol>
                <a:gridCol w="853440">
                  <a:extLst>
                    <a:ext uri="{9D8B030D-6E8A-4147-A177-3AD203B41FA5}">
                      <a16:colId xmlns:a16="http://schemas.microsoft.com/office/drawing/2014/main" val="20006"/>
                    </a:ext>
                  </a:extLst>
                </a:gridCol>
                <a:gridCol w="853440">
                  <a:extLst>
                    <a:ext uri="{9D8B030D-6E8A-4147-A177-3AD203B41FA5}">
                      <a16:colId xmlns:a16="http://schemas.microsoft.com/office/drawing/2014/main" val="20007"/>
                    </a:ext>
                  </a:extLst>
                </a:gridCol>
                <a:gridCol w="853440">
                  <a:extLst>
                    <a:ext uri="{9D8B030D-6E8A-4147-A177-3AD203B41FA5}">
                      <a16:colId xmlns:a16="http://schemas.microsoft.com/office/drawing/2014/main" val="20008"/>
                    </a:ext>
                  </a:extLst>
                </a:gridCol>
                <a:gridCol w="853440">
                  <a:extLst>
                    <a:ext uri="{9D8B030D-6E8A-4147-A177-3AD203B41FA5}">
                      <a16:colId xmlns:a16="http://schemas.microsoft.com/office/drawing/2014/main" val="20009"/>
                    </a:ext>
                  </a:extLst>
                </a:gridCol>
                <a:gridCol w="853440">
                  <a:extLst>
                    <a:ext uri="{9D8B030D-6E8A-4147-A177-3AD203B41FA5}">
                      <a16:colId xmlns:a16="http://schemas.microsoft.com/office/drawing/2014/main" val="20010"/>
                    </a:ext>
                  </a:extLst>
                </a:gridCol>
              </a:tblGrid>
              <a:tr h="370840">
                <a:tc>
                  <a:txBody>
                    <a:bodyPr/>
                    <a:lstStyle/>
                    <a:p>
                      <a:endParaRPr lang="en-US" b="1" dirty="0">
                        <a:solidFill>
                          <a:schemeClr val="bg1"/>
                        </a:solidFill>
                      </a:endParaRPr>
                    </a:p>
                  </a:txBody>
                  <a:tcPr/>
                </a:tc>
                <a:tc>
                  <a:txBody>
                    <a:bodyPr/>
                    <a:lstStyle/>
                    <a:p>
                      <a:pPr algn="ctr"/>
                      <a:r>
                        <a:rPr lang="en-US" b="1" dirty="0">
                          <a:solidFill>
                            <a:schemeClr val="bg1"/>
                          </a:solidFill>
                        </a:rPr>
                        <a:t>CC1</a:t>
                      </a:r>
                    </a:p>
                  </a:txBody>
                  <a:tcPr/>
                </a:tc>
                <a:tc>
                  <a:txBody>
                    <a:bodyPr/>
                    <a:lstStyle/>
                    <a:p>
                      <a:pPr algn="ctr"/>
                      <a:r>
                        <a:rPr lang="en-US" b="1" dirty="0">
                          <a:solidFill>
                            <a:schemeClr val="bg1"/>
                          </a:solidFill>
                        </a:rPr>
                        <a:t>CC2</a:t>
                      </a:r>
                    </a:p>
                  </a:txBody>
                  <a:tcPr/>
                </a:tc>
                <a:tc>
                  <a:txBody>
                    <a:bodyPr/>
                    <a:lstStyle/>
                    <a:p>
                      <a:pPr algn="ctr"/>
                      <a:r>
                        <a:rPr lang="en-US" b="1" dirty="0">
                          <a:solidFill>
                            <a:schemeClr val="bg1"/>
                          </a:solidFill>
                        </a:rPr>
                        <a:t>CC3</a:t>
                      </a:r>
                    </a:p>
                  </a:txBody>
                  <a:tcPr/>
                </a:tc>
                <a:tc>
                  <a:txBody>
                    <a:bodyPr/>
                    <a:lstStyle/>
                    <a:p>
                      <a:pPr algn="ctr"/>
                      <a:r>
                        <a:rPr lang="en-US" b="1" dirty="0">
                          <a:solidFill>
                            <a:schemeClr val="bg1"/>
                          </a:solidFill>
                        </a:rPr>
                        <a:t>CC4</a:t>
                      </a:r>
                    </a:p>
                  </a:txBody>
                  <a:tcPr/>
                </a:tc>
                <a:tc>
                  <a:txBody>
                    <a:bodyPr/>
                    <a:lstStyle/>
                    <a:p>
                      <a:pPr algn="ctr"/>
                      <a:r>
                        <a:rPr lang="en-US" b="1" dirty="0">
                          <a:solidFill>
                            <a:schemeClr val="bg1"/>
                          </a:solidFill>
                        </a:rPr>
                        <a:t>CC5</a:t>
                      </a:r>
                    </a:p>
                  </a:txBody>
                  <a:tcPr/>
                </a:tc>
                <a:tc>
                  <a:txBody>
                    <a:bodyPr/>
                    <a:lstStyle/>
                    <a:p>
                      <a:pPr algn="ctr"/>
                      <a:r>
                        <a:rPr lang="en-US" b="1" dirty="0">
                          <a:solidFill>
                            <a:schemeClr val="bg1"/>
                          </a:solidFill>
                        </a:rPr>
                        <a:t>CC6</a:t>
                      </a:r>
                    </a:p>
                  </a:txBody>
                  <a:tcPr/>
                </a:tc>
                <a:tc>
                  <a:txBody>
                    <a:bodyPr/>
                    <a:lstStyle/>
                    <a:p>
                      <a:pPr algn="ctr"/>
                      <a:r>
                        <a:rPr lang="en-US" b="1" dirty="0">
                          <a:solidFill>
                            <a:schemeClr val="bg1"/>
                          </a:solidFill>
                        </a:rPr>
                        <a:t>CC7</a:t>
                      </a:r>
                    </a:p>
                  </a:txBody>
                  <a:tcPr/>
                </a:tc>
                <a:tc>
                  <a:txBody>
                    <a:bodyPr/>
                    <a:lstStyle/>
                    <a:p>
                      <a:pPr algn="ctr"/>
                      <a:r>
                        <a:rPr lang="en-US" b="1" dirty="0">
                          <a:solidFill>
                            <a:schemeClr val="bg1"/>
                          </a:solidFill>
                        </a:rPr>
                        <a:t>CC8</a:t>
                      </a:r>
                    </a:p>
                  </a:txBody>
                  <a:tcPr/>
                </a:tc>
                <a:tc>
                  <a:txBody>
                    <a:bodyPr/>
                    <a:lstStyle/>
                    <a:p>
                      <a:pPr algn="ctr"/>
                      <a:r>
                        <a:rPr lang="en-US" b="1" dirty="0">
                          <a:solidFill>
                            <a:schemeClr val="bg1"/>
                          </a:solidFill>
                        </a:rPr>
                        <a:t>CC9</a:t>
                      </a:r>
                    </a:p>
                  </a:txBody>
                  <a:tcPr/>
                </a:tc>
                <a:tc>
                  <a:txBody>
                    <a:bodyPr/>
                    <a:lstStyle/>
                    <a:p>
                      <a:pPr algn="ctr"/>
                      <a:r>
                        <a:rPr lang="en-US" b="1" dirty="0">
                          <a:solidFill>
                            <a:schemeClr val="bg1"/>
                          </a:solidFill>
                        </a:rPr>
                        <a:t>CC10</a:t>
                      </a:r>
                    </a:p>
                  </a:txBody>
                  <a:tcPr/>
                </a:tc>
                <a:extLst>
                  <a:ext uri="{0D108BD9-81ED-4DB2-BD59-A6C34878D82A}">
                    <a16:rowId xmlns:a16="http://schemas.microsoft.com/office/drawing/2014/main" val="10000"/>
                  </a:ext>
                </a:extLst>
              </a:tr>
              <a:tr h="370840">
                <a:tc>
                  <a:txBody>
                    <a:bodyPr/>
                    <a:lstStyle/>
                    <a:p>
                      <a:pPr marL="0" indent="0" algn="just">
                        <a:buNone/>
                      </a:pPr>
                      <a:r>
                        <a:rPr lang="en-US" b="1" dirty="0" err="1"/>
                        <a:t>lw</a:t>
                      </a:r>
                      <a:r>
                        <a:rPr lang="en-US" b="1" dirty="0"/>
                        <a:t> </a:t>
                      </a:r>
                      <a:r>
                        <a:rPr lang="en-US" b="1" dirty="0">
                          <a:solidFill>
                            <a:srgbClr val="C00000"/>
                          </a:solidFill>
                        </a:rPr>
                        <a:t>$2</a:t>
                      </a:r>
                      <a:r>
                        <a:rPr lang="en-US" b="1" dirty="0"/>
                        <a:t>, 20($1)</a:t>
                      </a: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and $4, </a:t>
                      </a:r>
                      <a:r>
                        <a:rPr lang="en-US" b="1" dirty="0">
                          <a:solidFill>
                            <a:srgbClr val="C00000"/>
                          </a:solidFill>
                        </a:rPr>
                        <a:t>$2</a:t>
                      </a:r>
                      <a:r>
                        <a:rPr lang="en-US" b="1" dirty="0">
                          <a:solidFill>
                            <a:schemeClr val="tx1"/>
                          </a:solidFill>
                        </a:rPr>
                        <a:t>, $5</a:t>
                      </a:r>
                    </a:p>
                  </a:txBody>
                  <a:tcPr/>
                </a:tc>
                <a:tc>
                  <a:txBody>
                    <a:bodyPr/>
                    <a:lstStyle/>
                    <a:p>
                      <a:pPr algn="ctr"/>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rgbClr val="C00000"/>
                          </a:solidFill>
                        </a:rPr>
                        <a:t>ID</a:t>
                      </a:r>
                    </a:p>
                  </a:txBody>
                  <a:tcPr/>
                </a:tc>
                <a:tc>
                  <a:txBody>
                    <a:bodyPr/>
                    <a:lstStyle/>
                    <a:p>
                      <a:pPr algn="ctr"/>
                      <a:r>
                        <a:rPr lang="en-US" b="1" dirty="0">
                          <a:solidFill>
                            <a:srgbClr val="C00000"/>
                          </a:solidFill>
                        </a:rPr>
                        <a:t>ID</a:t>
                      </a: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2"/>
                  </a:ext>
                </a:extLst>
              </a:tr>
              <a:tr h="370840">
                <a:tc>
                  <a:txBody>
                    <a:bodyPr/>
                    <a:lstStyle/>
                    <a:p>
                      <a:pPr marL="0" indent="0" algn="l">
                        <a:buNone/>
                      </a:pPr>
                      <a:r>
                        <a:rPr lang="en-US" b="1" dirty="0">
                          <a:solidFill>
                            <a:schemeClr val="tx1"/>
                          </a:solidFill>
                        </a:rPr>
                        <a:t>or $8, $2, $6 </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rgbClr val="C00000"/>
                          </a:solidFill>
                        </a:rPr>
                        <a:t>IF</a:t>
                      </a:r>
                    </a:p>
                  </a:txBody>
                  <a:tcPr>
                    <a:solidFill>
                      <a:srgbClr val="FFFF00"/>
                    </a:solidFill>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add $9, $4, $2</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rgbClr val="C00000"/>
                        </a:solidFill>
                        <a:latin typeface="+mn-lt"/>
                        <a:ea typeface="+mn-ea"/>
                        <a:cs typeface="+mn-cs"/>
                      </a:endParaRPr>
                    </a:p>
                  </a:txBody>
                  <a:tcPr>
                    <a:solidFill>
                      <a:srgbClr val="FFFF00"/>
                    </a:solidFill>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a:t>slt</a:t>
                      </a:r>
                      <a:r>
                        <a:rPr lang="en-US" b="1" dirty="0"/>
                        <a:t> $1, $6, $7</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solidFill>
                      <a:srgbClr val="FFFF00"/>
                    </a:solidFill>
                  </a:tcPr>
                </a:tc>
                <a:tc>
                  <a:txBody>
                    <a:bodyPr/>
                    <a:lstStyle/>
                    <a:p>
                      <a:pPr algn="ctr"/>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extLst>
                  <a:ext uri="{0D108BD9-81ED-4DB2-BD59-A6C34878D82A}">
                    <a16:rowId xmlns:a16="http://schemas.microsoft.com/office/drawing/2014/main" val="10005"/>
                  </a:ext>
                </a:extLst>
              </a:tr>
            </a:tbl>
          </a:graphicData>
        </a:graphic>
      </p:graphicFrame>
      <p:cxnSp>
        <p:nvCxnSpPr>
          <p:cNvPr id="7" name="Straight Arrow Connector 6"/>
          <p:cNvCxnSpPr/>
          <p:nvPr/>
        </p:nvCxnSpPr>
        <p:spPr>
          <a:xfrm>
            <a:off x="5874328" y="3807691"/>
            <a:ext cx="471054" cy="51261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918364" y="4332779"/>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18364" y="4692997"/>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3200400" y="701495"/>
            <a:ext cx="8991600" cy="2605580"/>
          </a:xfrm>
          <a:prstGeom prst="rect">
            <a:avLst/>
          </a:prstGeom>
          <a:ln>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Font typeface="Arial"/>
              <a:buNone/>
            </a:pPr>
            <a:r>
              <a:rPr lang="en-US" b="1" dirty="0"/>
              <a:t>Requirements:</a:t>
            </a:r>
          </a:p>
          <a:p>
            <a:pPr marL="0" indent="0" algn="just">
              <a:buNone/>
            </a:pPr>
            <a:r>
              <a:rPr lang="en-US" b="1" dirty="0"/>
              <a:t>1- We need to stop PC from changing. Don’t let “add $9, $4, $2” in.</a:t>
            </a:r>
          </a:p>
          <a:p>
            <a:pPr marL="0" indent="0" algn="just">
              <a:buNone/>
            </a:pPr>
            <a:r>
              <a:rPr lang="en-US" b="1" dirty="0"/>
              <a:t>2- Hold “IF/ID” Pipeline register to keep “or $8, $2, $6 ” </a:t>
            </a:r>
          </a:p>
          <a:p>
            <a:pPr marL="0" indent="0" algn="just">
              <a:buNone/>
            </a:pPr>
            <a:r>
              <a:rPr lang="en-US" b="1" dirty="0"/>
              <a:t>3- Hold “ID/EX” to execute “and $4, </a:t>
            </a:r>
            <a:r>
              <a:rPr lang="en-US" b="1" dirty="0">
                <a:solidFill>
                  <a:srgbClr val="C00000"/>
                </a:solidFill>
              </a:rPr>
              <a:t>$2</a:t>
            </a:r>
            <a:r>
              <a:rPr lang="en-US" b="1" dirty="0"/>
              <a:t>, $5”</a:t>
            </a:r>
          </a:p>
        </p:txBody>
      </p:sp>
    </p:spTree>
    <p:extLst>
      <p:ext uri="{BB962C8B-B14F-4D97-AF65-F5344CB8AC3E}">
        <p14:creationId xmlns:p14="http://schemas.microsoft.com/office/powerpoint/2010/main" val="381326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1467894" y="228599"/>
            <a:ext cx="10714444" cy="6587836"/>
          </a:xfrm>
          <a:prstGeom prst="rect">
            <a:avLst/>
          </a:prstGeom>
        </p:spPr>
      </p:pic>
      <p:sp>
        <p:nvSpPr>
          <p:cNvPr id="4" name="Title 1"/>
          <p:cNvSpPr txBox="1">
            <a:spLocks/>
          </p:cNvSpPr>
          <p:nvPr/>
        </p:nvSpPr>
        <p:spPr>
          <a:xfrm>
            <a:off x="0" y="4904508"/>
            <a:ext cx="2286000" cy="1911927"/>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Stall</a:t>
            </a:r>
          </a:p>
          <a:p>
            <a:r>
              <a:rPr lang="en-US" sz="2400" dirty="0"/>
              <a:t>Implementation</a:t>
            </a:r>
          </a:p>
        </p:txBody>
      </p:sp>
      <p:sp>
        <p:nvSpPr>
          <p:cNvPr id="3" name="TextBox 2"/>
          <p:cNvSpPr txBox="1"/>
          <p:nvPr/>
        </p:nvSpPr>
        <p:spPr>
          <a:xfrm>
            <a:off x="3815461" y="580174"/>
            <a:ext cx="544188" cy="307777"/>
          </a:xfrm>
          <a:prstGeom prst="rect">
            <a:avLst/>
          </a:prstGeom>
          <a:noFill/>
        </p:spPr>
        <p:txBody>
          <a:bodyPr wrap="none" rtlCol="0">
            <a:spAutoFit/>
          </a:bodyPr>
          <a:lstStyle/>
          <a:p>
            <a:r>
              <a:rPr lang="en-US" sz="1400" b="1" dirty="0">
                <a:solidFill>
                  <a:srgbClr val="C00000"/>
                </a:solidFill>
              </a:rPr>
              <a:t>ID.rs</a:t>
            </a:r>
          </a:p>
        </p:txBody>
      </p:sp>
      <p:sp>
        <p:nvSpPr>
          <p:cNvPr id="6" name="TextBox 5"/>
          <p:cNvSpPr txBox="1"/>
          <p:nvPr/>
        </p:nvSpPr>
        <p:spPr>
          <a:xfrm>
            <a:off x="3551383" y="832520"/>
            <a:ext cx="536172" cy="307777"/>
          </a:xfrm>
          <a:prstGeom prst="rect">
            <a:avLst/>
          </a:prstGeom>
          <a:noFill/>
        </p:spPr>
        <p:txBody>
          <a:bodyPr wrap="none" rtlCol="0">
            <a:spAutoFit/>
          </a:bodyPr>
          <a:lstStyle/>
          <a:p>
            <a:r>
              <a:rPr lang="en-US" sz="1400" b="1" dirty="0" err="1">
                <a:solidFill>
                  <a:srgbClr val="C00000"/>
                </a:solidFill>
              </a:rPr>
              <a:t>ID.rt</a:t>
            </a:r>
            <a:endParaRPr lang="en-US" sz="1400" b="1" dirty="0">
              <a:solidFill>
                <a:srgbClr val="C00000"/>
              </a:solidFill>
            </a:endParaRPr>
          </a:p>
        </p:txBody>
      </p:sp>
      <p:sp>
        <p:nvSpPr>
          <p:cNvPr id="7" name="TextBox 6"/>
          <p:cNvSpPr txBox="1"/>
          <p:nvPr/>
        </p:nvSpPr>
        <p:spPr>
          <a:xfrm>
            <a:off x="4359649" y="993577"/>
            <a:ext cx="583814" cy="307777"/>
          </a:xfrm>
          <a:prstGeom prst="rect">
            <a:avLst/>
          </a:prstGeom>
          <a:noFill/>
        </p:spPr>
        <p:txBody>
          <a:bodyPr wrap="none" rtlCol="0">
            <a:spAutoFit/>
          </a:bodyPr>
          <a:lstStyle/>
          <a:p>
            <a:r>
              <a:rPr lang="en-US" sz="1400" b="1" dirty="0" err="1">
                <a:solidFill>
                  <a:srgbClr val="C00000"/>
                </a:solidFill>
              </a:rPr>
              <a:t>EX.rt</a:t>
            </a:r>
            <a:endParaRPr lang="en-US" sz="1400" b="1" dirty="0">
              <a:solidFill>
                <a:srgbClr val="C00000"/>
              </a:solidFill>
            </a:endParaRPr>
          </a:p>
        </p:txBody>
      </p:sp>
      <p:sp>
        <p:nvSpPr>
          <p:cNvPr id="9" name="Rectangle 8"/>
          <p:cNvSpPr/>
          <p:nvPr/>
        </p:nvSpPr>
        <p:spPr>
          <a:xfrm>
            <a:off x="6230471" y="289112"/>
            <a:ext cx="1631576" cy="33617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84311" y="1795181"/>
            <a:ext cx="389313" cy="74884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99673" y="811289"/>
            <a:ext cx="415880" cy="883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763120" y="811288"/>
            <a:ext cx="672002" cy="154642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41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734291"/>
          </a:xfrm>
        </p:spPr>
        <p:txBody>
          <a:bodyPr/>
          <a:lstStyle/>
          <a:p>
            <a:r>
              <a:rPr lang="en-US" dirty="0"/>
              <a:t>Data Hazard – Example 5 (contd.)</a:t>
            </a:r>
          </a:p>
        </p:txBody>
      </p:sp>
      <p:sp>
        <p:nvSpPr>
          <p:cNvPr id="3" name="Content Placeholder 2"/>
          <p:cNvSpPr>
            <a:spLocks noGrp="1"/>
          </p:cNvSpPr>
          <p:nvPr>
            <p:ph idx="1"/>
          </p:nvPr>
        </p:nvSpPr>
        <p:spPr>
          <a:xfrm>
            <a:off x="0" y="13855"/>
            <a:ext cx="2161307" cy="2605580"/>
          </a:xfrm>
          <a:ln>
            <a:solidFill>
              <a:schemeClr val="tx1"/>
            </a:solidFill>
          </a:ln>
        </p:spPr>
        <p:txBody>
          <a:bodyPr/>
          <a:lstStyle/>
          <a:p>
            <a:pPr marL="0" indent="0" algn="just">
              <a:buNone/>
            </a:pPr>
            <a:r>
              <a:rPr lang="en-US" dirty="0" err="1"/>
              <a:t>lw</a:t>
            </a:r>
            <a:r>
              <a:rPr lang="en-US" dirty="0"/>
              <a:t> $2, 20($1)</a:t>
            </a:r>
          </a:p>
          <a:p>
            <a:pPr marL="0" indent="0" algn="just">
              <a:buNone/>
            </a:pPr>
            <a:r>
              <a:rPr lang="en-US" b="1" dirty="0"/>
              <a:t>and $4, $2, $5</a:t>
            </a:r>
          </a:p>
          <a:p>
            <a:pPr marL="0" indent="0" algn="just">
              <a:buNone/>
            </a:pPr>
            <a:r>
              <a:rPr lang="en-US" dirty="0"/>
              <a:t>or $8, $2, $6 </a:t>
            </a:r>
          </a:p>
          <a:p>
            <a:pPr marL="0" indent="0" algn="just">
              <a:buNone/>
            </a:pPr>
            <a:r>
              <a:rPr lang="en-US" dirty="0"/>
              <a:t>add $9, $4, $2</a:t>
            </a:r>
          </a:p>
          <a:p>
            <a:pPr marL="0" indent="0" algn="just">
              <a:buNone/>
            </a:pPr>
            <a:r>
              <a:rPr lang="en-US" dirty="0" err="1"/>
              <a:t>slt</a:t>
            </a:r>
            <a:r>
              <a:rPr lang="en-US" dirty="0"/>
              <a:t> $1, $6, $7</a:t>
            </a:r>
          </a:p>
        </p:txBody>
      </p:sp>
      <p:graphicFrame>
        <p:nvGraphicFramePr>
          <p:cNvPr id="4" name="Content Placeholder 3"/>
          <p:cNvGraphicFramePr>
            <a:graphicFrameLocks/>
          </p:cNvGraphicFramePr>
          <p:nvPr>
            <p:extLst>
              <p:ext uri="{D42A27DB-BD31-4B8C-83A1-F6EECF244321}">
                <p14:modId xmlns:p14="http://schemas.microsoft.com/office/powerpoint/2010/main" val="4071996000"/>
              </p:ext>
            </p:extLst>
          </p:nvPr>
        </p:nvGraphicFramePr>
        <p:xfrm>
          <a:off x="1925783" y="895927"/>
          <a:ext cx="10141526" cy="2225040"/>
        </p:xfrm>
        <a:graphic>
          <a:graphicData uri="http://schemas.openxmlformats.org/drawingml/2006/table">
            <a:tbl>
              <a:tblPr firstRow="1" bandRow="1">
                <a:tableStyleId>{073A0DAA-6AF3-43AB-8588-CEC1D06C72B9}</a:tableStyleId>
              </a:tblPr>
              <a:tblGrid>
                <a:gridCol w="1607126">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gridCol w="853440">
                  <a:extLst>
                    <a:ext uri="{9D8B030D-6E8A-4147-A177-3AD203B41FA5}">
                      <a16:colId xmlns:a16="http://schemas.microsoft.com/office/drawing/2014/main" val="20005"/>
                    </a:ext>
                  </a:extLst>
                </a:gridCol>
                <a:gridCol w="853440">
                  <a:extLst>
                    <a:ext uri="{9D8B030D-6E8A-4147-A177-3AD203B41FA5}">
                      <a16:colId xmlns:a16="http://schemas.microsoft.com/office/drawing/2014/main" val="20006"/>
                    </a:ext>
                  </a:extLst>
                </a:gridCol>
                <a:gridCol w="853440">
                  <a:extLst>
                    <a:ext uri="{9D8B030D-6E8A-4147-A177-3AD203B41FA5}">
                      <a16:colId xmlns:a16="http://schemas.microsoft.com/office/drawing/2014/main" val="20007"/>
                    </a:ext>
                  </a:extLst>
                </a:gridCol>
                <a:gridCol w="853440">
                  <a:extLst>
                    <a:ext uri="{9D8B030D-6E8A-4147-A177-3AD203B41FA5}">
                      <a16:colId xmlns:a16="http://schemas.microsoft.com/office/drawing/2014/main" val="20008"/>
                    </a:ext>
                  </a:extLst>
                </a:gridCol>
                <a:gridCol w="853440">
                  <a:extLst>
                    <a:ext uri="{9D8B030D-6E8A-4147-A177-3AD203B41FA5}">
                      <a16:colId xmlns:a16="http://schemas.microsoft.com/office/drawing/2014/main" val="20009"/>
                    </a:ext>
                  </a:extLst>
                </a:gridCol>
                <a:gridCol w="853440">
                  <a:extLst>
                    <a:ext uri="{9D8B030D-6E8A-4147-A177-3AD203B41FA5}">
                      <a16:colId xmlns:a16="http://schemas.microsoft.com/office/drawing/2014/main" val="20010"/>
                    </a:ext>
                  </a:extLst>
                </a:gridCol>
              </a:tblGrid>
              <a:tr h="370840">
                <a:tc>
                  <a:txBody>
                    <a:bodyPr/>
                    <a:lstStyle/>
                    <a:p>
                      <a:endParaRPr lang="en-US" b="1" dirty="0">
                        <a:solidFill>
                          <a:schemeClr val="bg1"/>
                        </a:solidFill>
                      </a:endParaRPr>
                    </a:p>
                  </a:txBody>
                  <a:tcPr/>
                </a:tc>
                <a:tc>
                  <a:txBody>
                    <a:bodyPr/>
                    <a:lstStyle/>
                    <a:p>
                      <a:pPr algn="ctr"/>
                      <a:r>
                        <a:rPr lang="en-US" b="1" dirty="0">
                          <a:solidFill>
                            <a:schemeClr val="bg1"/>
                          </a:solidFill>
                        </a:rPr>
                        <a:t>CC1</a:t>
                      </a:r>
                    </a:p>
                  </a:txBody>
                  <a:tcPr/>
                </a:tc>
                <a:tc>
                  <a:txBody>
                    <a:bodyPr/>
                    <a:lstStyle/>
                    <a:p>
                      <a:pPr algn="ctr"/>
                      <a:r>
                        <a:rPr lang="en-US" b="1" dirty="0">
                          <a:solidFill>
                            <a:schemeClr val="bg1"/>
                          </a:solidFill>
                        </a:rPr>
                        <a:t>CC2</a:t>
                      </a:r>
                    </a:p>
                  </a:txBody>
                  <a:tcPr/>
                </a:tc>
                <a:tc>
                  <a:txBody>
                    <a:bodyPr/>
                    <a:lstStyle/>
                    <a:p>
                      <a:pPr algn="ctr"/>
                      <a:r>
                        <a:rPr lang="en-US" b="1" dirty="0">
                          <a:solidFill>
                            <a:schemeClr val="bg1"/>
                          </a:solidFill>
                        </a:rPr>
                        <a:t>CC3</a:t>
                      </a:r>
                    </a:p>
                  </a:txBody>
                  <a:tcPr/>
                </a:tc>
                <a:tc>
                  <a:txBody>
                    <a:bodyPr/>
                    <a:lstStyle/>
                    <a:p>
                      <a:pPr algn="ctr"/>
                      <a:r>
                        <a:rPr lang="en-US" b="1" dirty="0">
                          <a:solidFill>
                            <a:schemeClr val="bg1"/>
                          </a:solidFill>
                        </a:rPr>
                        <a:t>CC4</a:t>
                      </a:r>
                    </a:p>
                  </a:txBody>
                  <a:tcPr/>
                </a:tc>
                <a:tc>
                  <a:txBody>
                    <a:bodyPr/>
                    <a:lstStyle/>
                    <a:p>
                      <a:pPr algn="ctr"/>
                      <a:r>
                        <a:rPr lang="en-US" b="1" dirty="0">
                          <a:solidFill>
                            <a:schemeClr val="bg1"/>
                          </a:solidFill>
                        </a:rPr>
                        <a:t>CC5</a:t>
                      </a:r>
                    </a:p>
                  </a:txBody>
                  <a:tcPr/>
                </a:tc>
                <a:tc>
                  <a:txBody>
                    <a:bodyPr/>
                    <a:lstStyle/>
                    <a:p>
                      <a:pPr algn="ctr"/>
                      <a:r>
                        <a:rPr lang="en-US" b="1" dirty="0">
                          <a:solidFill>
                            <a:schemeClr val="bg1"/>
                          </a:solidFill>
                        </a:rPr>
                        <a:t>CC6</a:t>
                      </a:r>
                    </a:p>
                  </a:txBody>
                  <a:tcPr/>
                </a:tc>
                <a:tc>
                  <a:txBody>
                    <a:bodyPr/>
                    <a:lstStyle/>
                    <a:p>
                      <a:pPr algn="ctr"/>
                      <a:r>
                        <a:rPr lang="en-US" b="1" dirty="0">
                          <a:solidFill>
                            <a:schemeClr val="bg1"/>
                          </a:solidFill>
                        </a:rPr>
                        <a:t>CC7</a:t>
                      </a:r>
                    </a:p>
                  </a:txBody>
                  <a:tcPr/>
                </a:tc>
                <a:tc>
                  <a:txBody>
                    <a:bodyPr/>
                    <a:lstStyle/>
                    <a:p>
                      <a:pPr algn="ctr"/>
                      <a:r>
                        <a:rPr lang="en-US" b="1" dirty="0">
                          <a:solidFill>
                            <a:schemeClr val="bg1"/>
                          </a:solidFill>
                        </a:rPr>
                        <a:t>CC8</a:t>
                      </a:r>
                    </a:p>
                  </a:txBody>
                  <a:tcPr/>
                </a:tc>
                <a:tc>
                  <a:txBody>
                    <a:bodyPr/>
                    <a:lstStyle/>
                    <a:p>
                      <a:pPr algn="ctr"/>
                      <a:r>
                        <a:rPr lang="en-US" b="1" dirty="0">
                          <a:solidFill>
                            <a:schemeClr val="bg1"/>
                          </a:solidFill>
                        </a:rPr>
                        <a:t>CC9</a:t>
                      </a:r>
                    </a:p>
                  </a:txBody>
                  <a:tcPr/>
                </a:tc>
                <a:tc>
                  <a:txBody>
                    <a:bodyPr/>
                    <a:lstStyle/>
                    <a:p>
                      <a:pPr algn="ctr"/>
                      <a:r>
                        <a:rPr lang="en-US" b="1" dirty="0">
                          <a:solidFill>
                            <a:schemeClr val="bg1"/>
                          </a:solidFill>
                        </a:rPr>
                        <a:t>CC10</a:t>
                      </a:r>
                    </a:p>
                  </a:txBody>
                  <a:tcPr/>
                </a:tc>
                <a:extLst>
                  <a:ext uri="{0D108BD9-81ED-4DB2-BD59-A6C34878D82A}">
                    <a16:rowId xmlns:a16="http://schemas.microsoft.com/office/drawing/2014/main" val="10000"/>
                  </a:ext>
                </a:extLst>
              </a:tr>
              <a:tr h="370840">
                <a:tc>
                  <a:txBody>
                    <a:bodyPr/>
                    <a:lstStyle/>
                    <a:p>
                      <a:pPr marL="0" indent="0" algn="just">
                        <a:buNone/>
                      </a:pPr>
                      <a:r>
                        <a:rPr lang="en-US" b="1" dirty="0" err="1"/>
                        <a:t>lw</a:t>
                      </a:r>
                      <a:r>
                        <a:rPr lang="en-US" b="1" dirty="0"/>
                        <a:t> </a:t>
                      </a:r>
                      <a:r>
                        <a:rPr lang="en-US" b="1" dirty="0">
                          <a:solidFill>
                            <a:srgbClr val="C00000"/>
                          </a:solidFill>
                        </a:rPr>
                        <a:t>$2</a:t>
                      </a:r>
                      <a:r>
                        <a:rPr lang="en-US" b="1" dirty="0"/>
                        <a:t>, 20($1)</a:t>
                      </a: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and $4, </a:t>
                      </a:r>
                      <a:r>
                        <a:rPr lang="en-US" b="1" dirty="0">
                          <a:solidFill>
                            <a:srgbClr val="C00000"/>
                          </a:solidFill>
                        </a:rPr>
                        <a:t>$2</a:t>
                      </a:r>
                      <a:r>
                        <a:rPr lang="en-US" b="1" dirty="0">
                          <a:solidFill>
                            <a:schemeClr val="tx1"/>
                          </a:solidFill>
                        </a:rPr>
                        <a:t>, $5</a:t>
                      </a:r>
                    </a:p>
                  </a:txBody>
                  <a:tcPr/>
                </a:tc>
                <a:tc>
                  <a:txBody>
                    <a:bodyPr/>
                    <a:lstStyle/>
                    <a:p>
                      <a:pPr algn="ctr"/>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rgbClr val="C00000"/>
                          </a:solidFill>
                        </a:rPr>
                        <a:t>ID</a:t>
                      </a:r>
                    </a:p>
                  </a:txBody>
                  <a:tcPr/>
                </a:tc>
                <a:tc>
                  <a:txBody>
                    <a:bodyPr/>
                    <a:lstStyle/>
                    <a:p>
                      <a:pPr algn="ctr"/>
                      <a:r>
                        <a:rPr lang="en-US" b="1" dirty="0">
                          <a:solidFill>
                            <a:srgbClr val="C00000"/>
                          </a:solidFill>
                        </a:rPr>
                        <a:t>ID</a:t>
                      </a:r>
                    </a:p>
                  </a:txBody>
                  <a:tcPr>
                    <a:solidFill>
                      <a:srgbClr val="FFFF00"/>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2"/>
                  </a:ext>
                </a:extLst>
              </a:tr>
              <a:tr h="370840">
                <a:tc>
                  <a:txBody>
                    <a:bodyPr/>
                    <a:lstStyle/>
                    <a:p>
                      <a:pPr marL="0" indent="0" algn="l">
                        <a:buNone/>
                      </a:pPr>
                      <a:r>
                        <a:rPr lang="en-US" b="1" dirty="0">
                          <a:solidFill>
                            <a:schemeClr val="tx1"/>
                          </a:solidFill>
                        </a:rPr>
                        <a:t>or $8, $2, $6 </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rgbClr val="C00000"/>
                          </a:solidFill>
                        </a:rPr>
                        <a:t>IF</a:t>
                      </a:r>
                    </a:p>
                  </a:txBody>
                  <a:tcPr>
                    <a:solidFill>
                      <a:srgbClr val="FFFF00"/>
                    </a:solidFill>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add $9, $4, $2</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rgbClr val="C00000"/>
                        </a:solidFill>
                        <a:latin typeface="+mn-lt"/>
                        <a:ea typeface="+mn-ea"/>
                        <a:cs typeface="+mn-cs"/>
                      </a:endParaRPr>
                    </a:p>
                  </a:txBody>
                  <a:tcPr>
                    <a:solidFill>
                      <a:srgbClr val="FFFF00"/>
                    </a:solidFill>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a:t>slt</a:t>
                      </a:r>
                      <a:r>
                        <a:rPr lang="en-US" b="1" dirty="0"/>
                        <a:t> $1, $6, $7</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solidFill>
                      <a:srgbClr val="FFFF00"/>
                    </a:solidFill>
                  </a:tcPr>
                </a:tc>
                <a:tc>
                  <a:txBody>
                    <a:bodyPr/>
                    <a:lstStyle/>
                    <a:p>
                      <a:pPr algn="ctr"/>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extLst>
                  <a:ext uri="{0D108BD9-81ED-4DB2-BD59-A6C34878D82A}">
                    <a16:rowId xmlns:a16="http://schemas.microsoft.com/office/drawing/2014/main" val="10005"/>
                  </a:ext>
                </a:extLst>
              </a:tr>
            </a:tbl>
          </a:graphicData>
        </a:graphic>
      </p:graphicFrame>
      <p:cxnSp>
        <p:nvCxnSpPr>
          <p:cNvPr id="7" name="Straight Arrow Connector 6"/>
          <p:cNvCxnSpPr/>
          <p:nvPr/>
        </p:nvCxnSpPr>
        <p:spPr>
          <a:xfrm>
            <a:off x="6839092" y="1313868"/>
            <a:ext cx="471054" cy="512618"/>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883128" y="1838956"/>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883128" y="2199174"/>
            <a:ext cx="142701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3"/>
          <p:cNvGraphicFramePr>
            <a:graphicFrameLocks/>
          </p:cNvGraphicFramePr>
          <p:nvPr>
            <p:extLst>
              <p:ext uri="{D42A27DB-BD31-4B8C-83A1-F6EECF244321}">
                <p14:modId xmlns:p14="http://schemas.microsoft.com/office/powerpoint/2010/main" val="2145234396"/>
              </p:ext>
            </p:extLst>
          </p:nvPr>
        </p:nvGraphicFramePr>
        <p:xfrm>
          <a:off x="1942734" y="3481184"/>
          <a:ext cx="10141526" cy="3139440"/>
        </p:xfrm>
        <a:graphic>
          <a:graphicData uri="http://schemas.openxmlformats.org/drawingml/2006/table">
            <a:tbl>
              <a:tblPr firstRow="1" bandRow="1">
                <a:tableStyleId>{073A0DAA-6AF3-43AB-8588-CEC1D06C72B9}</a:tableStyleId>
              </a:tblPr>
              <a:tblGrid>
                <a:gridCol w="1607126">
                  <a:extLst>
                    <a:ext uri="{9D8B030D-6E8A-4147-A177-3AD203B41FA5}">
                      <a16:colId xmlns:a16="http://schemas.microsoft.com/office/drawing/2014/main" val="20000"/>
                    </a:ext>
                  </a:extLst>
                </a:gridCol>
                <a:gridCol w="853440">
                  <a:extLst>
                    <a:ext uri="{9D8B030D-6E8A-4147-A177-3AD203B41FA5}">
                      <a16:colId xmlns:a16="http://schemas.microsoft.com/office/drawing/2014/main" val="20001"/>
                    </a:ext>
                  </a:extLst>
                </a:gridCol>
                <a:gridCol w="853440">
                  <a:extLst>
                    <a:ext uri="{9D8B030D-6E8A-4147-A177-3AD203B41FA5}">
                      <a16:colId xmlns:a16="http://schemas.microsoft.com/office/drawing/2014/main" val="20002"/>
                    </a:ext>
                  </a:extLst>
                </a:gridCol>
                <a:gridCol w="853440">
                  <a:extLst>
                    <a:ext uri="{9D8B030D-6E8A-4147-A177-3AD203B41FA5}">
                      <a16:colId xmlns:a16="http://schemas.microsoft.com/office/drawing/2014/main" val="20003"/>
                    </a:ext>
                  </a:extLst>
                </a:gridCol>
                <a:gridCol w="853440">
                  <a:extLst>
                    <a:ext uri="{9D8B030D-6E8A-4147-A177-3AD203B41FA5}">
                      <a16:colId xmlns:a16="http://schemas.microsoft.com/office/drawing/2014/main" val="20004"/>
                    </a:ext>
                  </a:extLst>
                </a:gridCol>
                <a:gridCol w="853440">
                  <a:extLst>
                    <a:ext uri="{9D8B030D-6E8A-4147-A177-3AD203B41FA5}">
                      <a16:colId xmlns:a16="http://schemas.microsoft.com/office/drawing/2014/main" val="20005"/>
                    </a:ext>
                  </a:extLst>
                </a:gridCol>
                <a:gridCol w="853440">
                  <a:extLst>
                    <a:ext uri="{9D8B030D-6E8A-4147-A177-3AD203B41FA5}">
                      <a16:colId xmlns:a16="http://schemas.microsoft.com/office/drawing/2014/main" val="20006"/>
                    </a:ext>
                  </a:extLst>
                </a:gridCol>
                <a:gridCol w="853440">
                  <a:extLst>
                    <a:ext uri="{9D8B030D-6E8A-4147-A177-3AD203B41FA5}">
                      <a16:colId xmlns:a16="http://schemas.microsoft.com/office/drawing/2014/main" val="20007"/>
                    </a:ext>
                  </a:extLst>
                </a:gridCol>
                <a:gridCol w="853440">
                  <a:extLst>
                    <a:ext uri="{9D8B030D-6E8A-4147-A177-3AD203B41FA5}">
                      <a16:colId xmlns:a16="http://schemas.microsoft.com/office/drawing/2014/main" val="20008"/>
                    </a:ext>
                  </a:extLst>
                </a:gridCol>
                <a:gridCol w="853440">
                  <a:extLst>
                    <a:ext uri="{9D8B030D-6E8A-4147-A177-3AD203B41FA5}">
                      <a16:colId xmlns:a16="http://schemas.microsoft.com/office/drawing/2014/main" val="20009"/>
                    </a:ext>
                  </a:extLst>
                </a:gridCol>
                <a:gridCol w="853440">
                  <a:extLst>
                    <a:ext uri="{9D8B030D-6E8A-4147-A177-3AD203B41FA5}">
                      <a16:colId xmlns:a16="http://schemas.microsoft.com/office/drawing/2014/main" val="20010"/>
                    </a:ext>
                  </a:extLst>
                </a:gridCol>
              </a:tblGrid>
              <a:tr h="370840">
                <a:tc>
                  <a:txBody>
                    <a:bodyPr/>
                    <a:lstStyle/>
                    <a:p>
                      <a:endParaRPr lang="en-US" b="1" dirty="0">
                        <a:solidFill>
                          <a:schemeClr val="bg1"/>
                        </a:solidFill>
                      </a:endParaRPr>
                    </a:p>
                  </a:txBody>
                  <a:tcPr/>
                </a:tc>
                <a:tc>
                  <a:txBody>
                    <a:bodyPr/>
                    <a:lstStyle/>
                    <a:p>
                      <a:pPr algn="ctr"/>
                      <a:r>
                        <a:rPr lang="en-US" b="1" dirty="0">
                          <a:solidFill>
                            <a:schemeClr val="bg1"/>
                          </a:solidFill>
                        </a:rPr>
                        <a:t>CC1</a:t>
                      </a:r>
                    </a:p>
                  </a:txBody>
                  <a:tcPr/>
                </a:tc>
                <a:tc>
                  <a:txBody>
                    <a:bodyPr/>
                    <a:lstStyle/>
                    <a:p>
                      <a:pPr algn="ctr"/>
                      <a:r>
                        <a:rPr lang="en-US" b="1" dirty="0">
                          <a:solidFill>
                            <a:schemeClr val="bg1"/>
                          </a:solidFill>
                        </a:rPr>
                        <a:t>CC2</a:t>
                      </a:r>
                    </a:p>
                  </a:txBody>
                  <a:tcPr/>
                </a:tc>
                <a:tc>
                  <a:txBody>
                    <a:bodyPr/>
                    <a:lstStyle/>
                    <a:p>
                      <a:pPr algn="ctr"/>
                      <a:r>
                        <a:rPr lang="en-US" b="1" dirty="0">
                          <a:solidFill>
                            <a:schemeClr val="bg1"/>
                          </a:solidFill>
                        </a:rPr>
                        <a:t>CC3</a:t>
                      </a:r>
                    </a:p>
                  </a:txBody>
                  <a:tcPr/>
                </a:tc>
                <a:tc>
                  <a:txBody>
                    <a:bodyPr/>
                    <a:lstStyle/>
                    <a:p>
                      <a:pPr algn="ctr"/>
                      <a:r>
                        <a:rPr lang="en-US" b="1" dirty="0">
                          <a:solidFill>
                            <a:schemeClr val="bg1"/>
                          </a:solidFill>
                        </a:rPr>
                        <a:t>CC4</a:t>
                      </a:r>
                    </a:p>
                  </a:txBody>
                  <a:tcPr/>
                </a:tc>
                <a:tc>
                  <a:txBody>
                    <a:bodyPr/>
                    <a:lstStyle/>
                    <a:p>
                      <a:pPr algn="ctr"/>
                      <a:r>
                        <a:rPr lang="en-US" b="1" dirty="0">
                          <a:solidFill>
                            <a:schemeClr val="bg1"/>
                          </a:solidFill>
                        </a:rPr>
                        <a:t>CC5</a:t>
                      </a:r>
                    </a:p>
                  </a:txBody>
                  <a:tcPr/>
                </a:tc>
                <a:tc>
                  <a:txBody>
                    <a:bodyPr/>
                    <a:lstStyle/>
                    <a:p>
                      <a:pPr algn="ctr"/>
                      <a:r>
                        <a:rPr lang="en-US" b="1" dirty="0">
                          <a:solidFill>
                            <a:schemeClr val="bg1"/>
                          </a:solidFill>
                        </a:rPr>
                        <a:t>CC6</a:t>
                      </a:r>
                    </a:p>
                  </a:txBody>
                  <a:tcPr/>
                </a:tc>
                <a:tc>
                  <a:txBody>
                    <a:bodyPr/>
                    <a:lstStyle/>
                    <a:p>
                      <a:pPr algn="ctr"/>
                      <a:r>
                        <a:rPr lang="en-US" b="1" dirty="0">
                          <a:solidFill>
                            <a:schemeClr val="bg1"/>
                          </a:solidFill>
                        </a:rPr>
                        <a:t>CC7</a:t>
                      </a:r>
                    </a:p>
                  </a:txBody>
                  <a:tcPr/>
                </a:tc>
                <a:tc>
                  <a:txBody>
                    <a:bodyPr/>
                    <a:lstStyle/>
                    <a:p>
                      <a:pPr algn="ctr"/>
                      <a:r>
                        <a:rPr lang="en-US" b="1" dirty="0">
                          <a:solidFill>
                            <a:schemeClr val="bg1"/>
                          </a:solidFill>
                        </a:rPr>
                        <a:t>CC8</a:t>
                      </a:r>
                    </a:p>
                  </a:txBody>
                  <a:tcPr/>
                </a:tc>
                <a:tc>
                  <a:txBody>
                    <a:bodyPr/>
                    <a:lstStyle/>
                    <a:p>
                      <a:pPr algn="ctr"/>
                      <a:r>
                        <a:rPr lang="en-US" b="1" dirty="0">
                          <a:solidFill>
                            <a:schemeClr val="bg1"/>
                          </a:solidFill>
                        </a:rPr>
                        <a:t>CC9</a:t>
                      </a:r>
                    </a:p>
                  </a:txBody>
                  <a:tcPr/>
                </a:tc>
                <a:tc>
                  <a:txBody>
                    <a:bodyPr/>
                    <a:lstStyle/>
                    <a:p>
                      <a:pPr algn="ctr"/>
                      <a:r>
                        <a:rPr lang="en-US" b="1" dirty="0">
                          <a:solidFill>
                            <a:schemeClr val="bg1"/>
                          </a:solidFill>
                        </a:rPr>
                        <a:t>CC10</a:t>
                      </a:r>
                    </a:p>
                  </a:txBody>
                  <a:tcPr/>
                </a:tc>
                <a:extLst>
                  <a:ext uri="{0D108BD9-81ED-4DB2-BD59-A6C34878D82A}">
                    <a16:rowId xmlns:a16="http://schemas.microsoft.com/office/drawing/2014/main" val="10000"/>
                  </a:ext>
                </a:extLst>
              </a:tr>
              <a:tr h="370840">
                <a:tc>
                  <a:txBody>
                    <a:bodyPr/>
                    <a:lstStyle/>
                    <a:p>
                      <a:pPr marL="0" indent="0" algn="just">
                        <a:buNone/>
                      </a:pPr>
                      <a:r>
                        <a:rPr lang="en-US" b="1" dirty="0" err="1"/>
                        <a:t>lw</a:t>
                      </a:r>
                      <a:r>
                        <a:rPr lang="en-US" b="1" dirty="0"/>
                        <a:t> </a:t>
                      </a:r>
                      <a:r>
                        <a:rPr lang="en-US" b="1" dirty="0">
                          <a:solidFill>
                            <a:srgbClr val="C00000"/>
                          </a:solidFill>
                        </a:rPr>
                        <a:t>$2</a:t>
                      </a:r>
                      <a:r>
                        <a:rPr lang="en-US" b="1" dirty="0"/>
                        <a:t>, 20($1)</a:t>
                      </a: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and $4, </a:t>
                      </a:r>
                      <a:r>
                        <a:rPr lang="en-US" b="1" dirty="0">
                          <a:solidFill>
                            <a:srgbClr val="C00000"/>
                          </a:solidFill>
                        </a:rPr>
                        <a:t>$2</a:t>
                      </a:r>
                      <a:r>
                        <a:rPr lang="en-US" b="1" dirty="0">
                          <a:solidFill>
                            <a:schemeClr val="tx1"/>
                          </a:solidFill>
                        </a:rPr>
                        <a:t>, $5</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(become NOP)</a:t>
                      </a:r>
                    </a:p>
                  </a:txBody>
                  <a:tcPr>
                    <a:solidFill>
                      <a:schemeClr val="accent2">
                        <a:lumMod val="60000"/>
                        <a:lumOff val="40000"/>
                      </a:schemeClr>
                    </a:solidFill>
                  </a:tcPr>
                </a:tc>
                <a:tc>
                  <a:txBody>
                    <a:bodyPr/>
                    <a:lstStyle/>
                    <a:p>
                      <a:pPr algn="ctr"/>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rgbClr val="C00000"/>
                          </a:solidFill>
                        </a:rPr>
                        <a:t>ID</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solidFill>
                            <a:srgbClr val="C00000"/>
                          </a:solidFill>
                        </a:rPr>
                        <a:t>STAL in EX</a:t>
                      </a:r>
                    </a:p>
                  </a:txBody>
                  <a:tcPr>
                    <a:solidFill>
                      <a:srgbClr val="FFFF00"/>
                    </a:solidFill>
                  </a:tcPr>
                </a:tc>
                <a:tc>
                  <a:txBody>
                    <a:bodyPr/>
                    <a:lstStyle/>
                    <a:p>
                      <a:pPr algn="ctr"/>
                      <a:r>
                        <a:rPr lang="en-US" b="1" dirty="0">
                          <a:solidFill>
                            <a:srgbClr val="C00000"/>
                          </a:solidFill>
                        </a:rPr>
                        <a:t>STALL</a:t>
                      </a:r>
                      <a:r>
                        <a:rPr lang="en-US" b="1" baseline="0" dirty="0">
                          <a:solidFill>
                            <a:srgbClr val="C00000"/>
                          </a:solidFill>
                        </a:rPr>
                        <a:t> in </a:t>
                      </a:r>
                      <a:r>
                        <a:rPr lang="en-US" b="1" dirty="0">
                          <a:solidFill>
                            <a:srgbClr val="C00000"/>
                          </a:solidFill>
                        </a:rPr>
                        <a:t>Mem</a:t>
                      </a:r>
                    </a:p>
                  </a:txBody>
                  <a:tcPr>
                    <a:solidFill>
                      <a:srgbClr val="FFFF00"/>
                    </a:solidFill>
                  </a:tcPr>
                </a:tc>
                <a:tc>
                  <a:txBody>
                    <a:bodyPr/>
                    <a:lstStyle/>
                    <a:p>
                      <a:pPr algn="ctr"/>
                      <a:r>
                        <a:rPr lang="en-US" b="1" dirty="0">
                          <a:solidFill>
                            <a:srgbClr val="C00000"/>
                          </a:solidFill>
                        </a:rPr>
                        <a:t>STALL</a:t>
                      </a:r>
                      <a:r>
                        <a:rPr lang="en-US" b="1" baseline="0" dirty="0">
                          <a:solidFill>
                            <a:srgbClr val="C00000"/>
                          </a:solidFill>
                        </a:rPr>
                        <a:t> in </a:t>
                      </a:r>
                      <a:r>
                        <a:rPr lang="en-US" b="1" dirty="0">
                          <a:solidFill>
                            <a:srgbClr val="C00000"/>
                          </a:solidFill>
                        </a:rPr>
                        <a:t>WB</a:t>
                      </a:r>
                    </a:p>
                  </a:txBody>
                  <a:tcPr>
                    <a:solidFill>
                      <a:srgbClr val="FFFF00"/>
                    </a:solidFill>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and $4, </a:t>
                      </a:r>
                      <a:r>
                        <a:rPr lang="en-US" b="1" dirty="0">
                          <a:solidFill>
                            <a:srgbClr val="C00000"/>
                          </a:solidFill>
                        </a:rPr>
                        <a:t>$2</a:t>
                      </a:r>
                      <a:r>
                        <a:rPr lang="en-US" b="1" dirty="0">
                          <a:solidFill>
                            <a:schemeClr val="tx1"/>
                          </a:solidFill>
                        </a:rPr>
                        <a:t>, $5 </a:t>
                      </a:r>
                    </a:p>
                  </a:txBody>
                  <a:tcPr>
                    <a:solidFill>
                      <a:schemeClr val="accent2">
                        <a:lumMod val="60000"/>
                        <a:lumOff val="40000"/>
                      </a:schemeClr>
                    </a:solidFill>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solidFill>
                            <a:srgbClr val="C00000"/>
                          </a:solidFill>
                        </a:rPr>
                        <a:t>ID</a:t>
                      </a:r>
                    </a:p>
                  </a:txBody>
                  <a:tcPr>
                    <a:solidFill>
                      <a:srgbClr val="FFFF00"/>
                    </a:solidFill>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endParaRPr lang="en-US" dirty="0"/>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3"/>
                  </a:ext>
                </a:extLst>
              </a:tr>
              <a:tr h="370840">
                <a:tc>
                  <a:txBody>
                    <a:bodyPr/>
                    <a:lstStyle/>
                    <a:p>
                      <a:pPr marL="0" indent="0" algn="l">
                        <a:buNone/>
                      </a:pPr>
                      <a:r>
                        <a:rPr lang="en-US" b="1" dirty="0">
                          <a:solidFill>
                            <a:schemeClr val="tx1"/>
                          </a:solidFill>
                        </a:rPr>
                        <a:t>or $8, $2, $6 </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rPr>
                        <a:t>IF</a:t>
                      </a:r>
                    </a:p>
                  </a:txBody>
                  <a:tcPr>
                    <a:solidFill>
                      <a:srgbClr val="FFFF00"/>
                    </a:solidFill>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add $9, $4, $2</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rgbClr val="C00000"/>
                        </a:solidFill>
                        <a:latin typeface="+mn-lt"/>
                        <a:ea typeface="+mn-ea"/>
                        <a:cs typeface="+mn-cs"/>
                      </a:endParaRPr>
                    </a:p>
                  </a:txBody>
                  <a:tcPr>
                    <a:solidFill>
                      <a:srgbClr val="FFFF00"/>
                    </a:solidFill>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tc>
                  <a:txBody>
                    <a:bodyPr/>
                    <a:lstStyle/>
                    <a:p>
                      <a:pPr algn="ctr"/>
                      <a:endParaRPr lang="en-US" b="1" dirty="0">
                        <a:solidFill>
                          <a:schemeClr val="tx1"/>
                        </a:solidFill>
                      </a:endParaRPr>
                    </a:p>
                  </a:txBody>
                  <a:tcPr/>
                </a:tc>
                <a:extLst>
                  <a:ext uri="{0D108BD9-81ED-4DB2-BD59-A6C34878D82A}">
                    <a16:rowId xmlns:a16="http://schemas.microsoft.com/office/drawing/2014/main" val="10005"/>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err="1"/>
                        <a:t>slt</a:t>
                      </a:r>
                      <a:r>
                        <a:rPr lang="en-US" b="1" dirty="0"/>
                        <a:t> $1, $6, $7</a:t>
                      </a:r>
                    </a:p>
                  </a:txBody>
                  <a:tcPr/>
                </a:tc>
                <a:tc>
                  <a:txBody>
                    <a:bodyPr/>
                    <a:lstStyle/>
                    <a:p>
                      <a:pPr algn="ctr"/>
                      <a:endParaRPr lang="en-US" b="1" dirty="0">
                        <a:solidFill>
                          <a:schemeClr val="tx1"/>
                        </a:solidFill>
                      </a:endParaRPr>
                    </a:p>
                  </a:txBody>
                  <a:tcPr/>
                </a:tc>
                <a:tc>
                  <a:txBody>
                    <a:bodyPr/>
                    <a:lstStyle/>
                    <a:p>
                      <a:endParaRPr lang="en-US" b="1" dirty="0">
                        <a:solidFill>
                          <a:schemeClr val="tx1"/>
                        </a:solidFill>
                      </a:endParaRPr>
                    </a:p>
                  </a:txBody>
                  <a:tcPr/>
                </a:tc>
                <a:tc>
                  <a:txBody>
                    <a:bodyPr/>
                    <a:lstStyle/>
                    <a:p>
                      <a:pPr algn="ctr"/>
                      <a:endParaRPr lang="en-US" b="1" dirty="0">
                        <a:solidFill>
                          <a:schemeClr val="tx1"/>
                        </a:solidFill>
                      </a:endParaRPr>
                    </a:p>
                  </a:txBody>
                  <a:tcPr/>
                </a:tc>
                <a:tc>
                  <a:txBody>
                    <a:bodyPr/>
                    <a:lstStyle/>
                    <a:p>
                      <a:pPr marL="0" algn="ctr" defTabSz="457200" rtl="0" eaLnBrk="1" latinLnBrk="0" hangingPunct="1"/>
                      <a:endParaRPr lang="en-US" sz="1800" b="1" kern="1200" dirty="0">
                        <a:solidFill>
                          <a:schemeClr val="tx1"/>
                        </a:solidFill>
                        <a:latin typeface="+mn-lt"/>
                        <a:ea typeface="+mn-ea"/>
                        <a:cs typeface="+mn-cs"/>
                      </a:endParaRPr>
                    </a:p>
                  </a:txBody>
                  <a:tcPr>
                    <a:noFill/>
                  </a:tcPr>
                </a:tc>
                <a:tc>
                  <a:txBody>
                    <a:bodyPr/>
                    <a:lstStyle/>
                    <a:p>
                      <a:pPr algn="ctr"/>
                      <a:endParaRPr lang="en-US" b="1" dirty="0">
                        <a:solidFill>
                          <a:schemeClr val="tx1"/>
                        </a:solidFill>
                      </a:endParaRPr>
                    </a:p>
                  </a:txBody>
                  <a:tcPr/>
                </a:tc>
                <a:tc>
                  <a:txBody>
                    <a:bodyPr/>
                    <a:lstStyle/>
                    <a:p>
                      <a:pPr algn="ctr"/>
                      <a:r>
                        <a:rPr lang="en-US" b="1" dirty="0">
                          <a:solidFill>
                            <a:schemeClr val="tx1"/>
                          </a:solidFill>
                        </a:rPr>
                        <a:t>IF</a:t>
                      </a:r>
                    </a:p>
                  </a:txBody>
                  <a:tcPr/>
                </a:tc>
                <a:tc>
                  <a:txBody>
                    <a:bodyPr/>
                    <a:lstStyle/>
                    <a:p>
                      <a:pPr algn="ctr"/>
                      <a:r>
                        <a:rPr lang="en-US" b="1" dirty="0">
                          <a:solidFill>
                            <a:schemeClr val="tx1"/>
                          </a:solidFill>
                        </a:rPr>
                        <a:t>ID</a:t>
                      </a:r>
                    </a:p>
                  </a:txBody>
                  <a:tcPr/>
                </a:tc>
                <a:tc>
                  <a:txBody>
                    <a:bodyPr/>
                    <a:lstStyle/>
                    <a:p>
                      <a:pPr algn="ctr"/>
                      <a:r>
                        <a:rPr lang="en-US" b="1" dirty="0">
                          <a:solidFill>
                            <a:schemeClr val="tx1"/>
                          </a:solidFill>
                        </a:rPr>
                        <a:t>EX</a:t>
                      </a:r>
                    </a:p>
                  </a:txBody>
                  <a:tcPr/>
                </a:tc>
                <a:tc>
                  <a:txBody>
                    <a:bodyPr/>
                    <a:lstStyle/>
                    <a:p>
                      <a:pPr algn="ctr"/>
                      <a:r>
                        <a:rPr lang="en-US" b="1" dirty="0">
                          <a:solidFill>
                            <a:schemeClr val="tx1"/>
                          </a:solidFill>
                        </a:rPr>
                        <a:t>MEM</a:t>
                      </a:r>
                    </a:p>
                  </a:txBody>
                  <a:tcPr/>
                </a:tc>
                <a:tc>
                  <a:txBody>
                    <a:bodyPr/>
                    <a:lstStyle/>
                    <a:p>
                      <a:pPr algn="ctr"/>
                      <a:r>
                        <a:rPr lang="en-US" b="1" dirty="0">
                          <a:solidFill>
                            <a:schemeClr val="tx1"/>
                          </a:solidFill>
                        </a:rPr>
                        <a:t>WB</a:t>
                      </a:r>
                    </a:p>
                  </a:txBody>
                  <a:tcPr/>
                </a:tc>
                <a:extLst>
                  <a:ext uri="{0D108BD9-81ED-4DB2-BD59-A6C34878D82A}">
                    <a16:rowId xmlns:a16="http://schemas.microsoft.com/office/drawing/2014/main" val="10006"/>
                  </a:ext>
                </a:extLst>
              </a:tr>
            </a:tbl>
          </a:graphicData>
        </a:graphic>
      </p:graphicFrame>
      <p:cxnSp>
        <p:nvCxnSpPr>
          <p:cNvPr id="12" name="Straight Arrow Connector 11"/>
          <p:cNvCxnSpPr/>
          <p:nvPr/>
        </p:nvCxnSpPr>
        <p:spPr>
          <a:xfrm>
            <a:off x="5883128" y="4666668"/>
            <a:ext cx="434545" cy="36738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24693" y="5676143"/>
            <a:ext cx="434545" cy="3382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9647" y="3187492"/>
            <a:ext cx="1494320" cy="369332"/>
          </a:xfrm>
          <a:prstGeom prst="rect">
            <a:avLst/>
          </a:prstGeom>
          <a:noFill/>
        </p:spPr>
        <p:txBody>
          <a:bodyPr wrap="none" rtlCol="0">
            <a:spAutoFit/>
          </a:bodyPr>
          <a:lstStyle/>
          <a:p>
            <a:r>
              <a:rPr lang="en-US" dirty="0"/>
              <a:t>Stall = Bubble</a:t>
            </a:r>
          </a:p>
        </p:txBody>
      </p:sp>
      <p:sp>
        <p:nvSpPr>
          <p:cNvPr id="14" name="TextBox 13"/>
          <p:cNvSpPr txBox="1"/>
          <p:nvPr/>
        </p:nvSpPr>
        <p:spPr>
          <a:xfrm>
            <a:off x="144379" y="4854661"/>
            <a:ext cx="1439561" cy="1477328"/>
          </a:xfrm>
          <a:prstGeom prst="rect">
            <a:avLst/>
          </a:prstGeom>
          <a:noFill/>
        </p:spPr>
        <p:txBody>
          <a:bodyPr wrap="none" rtlCol="0">
            <a:spAutoFit/>
          </a:bodyPr>
          <a:lstStyle/>
          <a:p>
            <a:r>
              <a:rPr lang="en-US" b="1" dirty="0"/>
              <a:t>Another</a:t>
            </a:r>
          </a:p>
          <a:p>
            <a:r>
              <a:rPr lang="en-US" b="1" dirty="0"/>
              <a:t>Way </a:t>
            </a:r>
          </a:p>
          <a:p>
            <a:r>
              <a:rPr lang="en-US" b="1" dirty="0"/>
              <a:t>To show the</a:t>
            </a:r>
          </a:p>
          <a:p>
            <a:r>
              <a:rPr lang="en-US" b="1" dirty="0"/>
              <a:t>Same</a:t>
            </a:r>
          </a:p>
          <a:p>
            <a:r>
              <a:rPr lang="en-US" b="1" dirty="0"/>
              <a:t>Execution</a:t>
            </a:r>
          </a:p>
        </p:txBody>
      </p:sp>
      <p:cxnSp>
        <p:nvCxnSpPr>
          <p:cNvPr id="15" name="Straight Arrow Connector 14"/>
          <p:cNvCxnSpPr/>
          <p:nvPr/>
        </p:nvCxnSpPr>
        <p:spPr>
          <a:xfrm>
            <a:off x="6991492" y="4022856"/>
            <a:ext cx="235527" cy="139028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443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4487</TotalTime>
  <Words>3363</Words>
  <Application>Microsoft Office PowerPoint</Application>
  <PresentationFormat>Widescreen</PresentationFormat>
  <Paragraphs>669</Paragraphs>
  <Slides>31</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Corbel</vt:lpstr>
      <vt:lpstr>Parallax</vt:lpstr>
      <vt:lpstr>Data Hazard – Example 4</vt:lpstr>
      <vt:lpstr>Data Hazard – Example 4 (contd.)</vt:lpstr>
      <vt:lpstr>Data Hazard – Example 4 (contd.)</vt:lpstr>
      <vt:lpstr>Data Hazard – Example 4 Pipeline Stall (Bubble)</vt:lpstr>
      <vt:lpstr>Data Hazard – Example 5</vt:lpstr>
      <vt:lpstr>Data Hazard – Example 5 (contd.)</vt:lpstr>
      <vt:lpstr>Data Hazard – Example 5 (contd.)</vt:lpstr>
      <vt:lpstr>PowerPoint Presentation</vt:lpstr>
      <vt:lpstr>Data Hazard – Example 5 (contd.)</vt:lpstr>
      <vt:lpstr>Data Hazard – Example 5 (contd.)</vt:lpstr>
      <vt:lpstr>Hazard Detection Unit</vt:lpstr>
      <vt:lpstr>Data Hazards – Example 5 Solution Stall</vt:lpstr>
      <vt:lpstr>Data Hazard – Practice Problems</vt:lpstr>
      <vt:lpstr>Pipeline Stall</vt:lpstr>
      <vt:lpstr>Example 6 -Reordering Code to Avoid Pipeline Stalls</vt:lpstr>
      <vt:lpstr>Example 6 -Reordering Code to Avoid Pipeline Stalls (Contd.)</vt:lpstr>
      <vt:lpstr>Branch Instruction Operation on Datapath</vt:lpstr>
      <vt:lpstr>Branch Instruction Operation on Pipelined Datapath</vt:lpstr>
      <vt:lpstr>Example 7 – Pipeline Branch</vt:lpstr>
      <vt:lpstr>Branch Prediction</vt:lpstr>
      <vt:lpstr>Example 7 – Pipeline Branch</vt:lpstr>
      <vt:lpstr>Branch Instruction Operation on Pipelined Datapath</vt:lpstr>
      <vt:lpstr>Example 7 –  Strategy: Always NOT Taken</vt:lpstr>
      <vt:lpstr>Branch   with Datapath Optimization</vt:lpstr>
      <vt:lpstr>PowerPoint Presentation</vt:lpstr>
      <vt:lpstr>Pipelined Datapath</vt:lpstr>
      <vt:lpstr>Example 7 – Pipeline Branch</vt:lpstr>
      <vt:lpstr>Example 7 – Pipeline Branch</vt:lpstr>
      <vt:lpstr>Example 7 – Pipeline Branch</vt:lpstr>
      <vt:lpstr>Control Hazards (Branch Hazards)</vt:lpstr>
      <vt:lpstr>Summary – Pipeline Hazards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Multitasking</dc:title>
  <dc:creator>Samin Iftikhar</dc:creator>
  <cp:lastModifiedBy>Abdullah Dar</cp:lastModifiedBy>
  <cp:revision>1339</cp:revision>
  <dcterms:created xsi:type="dcterms:W3CDTF">2020-04-08T10:39:46Z</dcterms:created>
  <dcterms:modified xsi:type="dcterms:W3CDTF">2022-12-13T22:41:57Z</dcterms:modified>
</cp:coreProperties>
</file>