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7" r:id="rId1"/>
  </p:sldMasterIdLst>
  <p:notesMasterIdLst>
    <p:notesMasterId r:id="rId36"/>
  </p:notesMasterIdLst>
  <p:sldIdLst>
    <p:sldId id="269" r:id="rId2"/>
    <p:sldId id="295" r:id="rId3"/>
    <p:sldId id="296" r:id="rId4"/>
    <p:sldId id="297" r:id="rId5"/>
    <p:sldId id="270" r:id="rId6"/>
    <p:sldId id="272" r:id="rId7"/>
    <p:sldId id="273" r:id="rId8"/>
    <p:sldId id="282" r:id="rId9"/>
    <p:sldId id="291" r:id="rId10"/>
    <p:sldId id="298" r:id="rId11"/>
    <p:sldId id="301" r:id="rId12"/>
    <p:sldId id="302" r:id="rId13"/>
    <p:sldId id="353" r:id="rId14"/>
    <p:sldId id="352" r:id="rId15"/>
    <p:sldId id="288" r:id="rId16"/>
    <p:sldId id="263" r:id="rId17"/>
    <p:sldId id="287" r:id="rId18"/>
    <p:sldId id="290" r:id="rId19"/>
    <p:sldId id="314" r:id="rId20"/>
    <p:sldId id="336" r:id="rId21"/>
    <p:sldId id="342" r:id="rId22"/>
    <p:sldId id="343" r:id="rId23"/>
    <p:sldId id="304" r:id="rId24"/>
    <p:sldId id="344" r:id="rId25"/>
    <p:sldId id="331" r:id="rId26"/>
    <p:sldId id="328" r:id="rId27"/>
    <p:sldId id="329" r:id="rId28"/>
    <p:sldId id="330" r:id="rId29"/>
    <p:sldId id="346" r:id="rId30"/>
    <p:sldId id="332" r:id="rId31"/>
    <p:sldId id="347" r:id="rId32"/>
    <p:sldId id="348" r:id="rId33"/>
    <p:sldId id="326" r:id="rId34"/>
    <p:sldId id="33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C24F2"/>
    <a:srgbClr val="650FE3"/>
    <a:srgbClr val="3C8047"/>
    <a:srgbClr val="FF3300"/>
    <a:srgbClr val="1AC8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2639" autoAdjust="0"/>
  </p:normalViewPr>
  <p:slideViewPr>
    <p:cSldViewPr snapToGrid="0">
      <p:cViewPr varScale="1">
        <p:scale>
          <a:sx n="89" d="100"/>
          <a:sy n="89" d="100"/>
        </p:scale>
        <p:origin x="552" y="72"/>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2F52F-7B97-4932-B18A-685C5E4B3ECE}"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CB6D5-8ECE-4A5E-8CE8-44072D540BE7}" type="slidenum">
              <a:rPr lang="en-US" smtClean="0"/>
              <a:t>‹#›</a:t>
            </a:fld>
            <a:endParaRPr lang="en-US"/>
          </a:p>
        </p:txBody>
      </p:sp>
    </p:spTree>
    <p:extLst>
      <p:ext uri="{BB962C8B-B14F-4D97-AF65-F5344CB8AC3E}">
        <p14:creationId xmlns:p14="http://schemas.microsoft.com/office/powerpoint/2010/main" val="1695046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00, 01,</a:t>
            </a:r>
            <a:r>
              <a:rPr lang="en-US" baseline="0" dirty="0"/>
              <a:t> 10, 11 …………..010</a:t>
            </a:r>
            <a:endParaRPr lang="en-US" dirty="0"/>
          </a:p>
          <a:p>
            <a:r>
              <a:rPr lang="en-US" dirty="0"/>
              <a:t>010</a:t>
            </a:r>
          </a:p>
        </p:txBody>
      </p:sp>
      <p:sp>
        <p:nvSpPr>
          <p:cNvPr id="4" name="Slide Number Placeholder 3"/>
          <p:cNvSpPr>
            <a:spLocks noGrp="1"/>
          </p:cNvSpPr>
          <p:nvPr>
            <p:ph type="sldNum" sz="quarter" idx="10"/>
          </p:nvPr>
        </p:nvSpPr>
        <p:spPr/>
        <p:txBody>
          <a:bodyPr/>
          <a:lstStyle/>
          <a:p>
            <a:fld id="{8AECB6D5-8ECE-4A5E-8CE8-44072D540BE7}" type="slidenum">
              <a:rPr lang="en-US" smtClean="0"/>
              <a:t>10</a:t>
            </a:fld>
            <a:endParaRPr lang="en-US"/>
          </a:p>
        </p:txBody>
      </p:sp>
    </p:spTree>
    <p:extLst>
      <p:ext uri="{BB962C8B-B14F-4D97-AF65-F5344CB8AC3E}">
        <p14:creationId xmlns:p14="http://schemas.microsoft.com/office/powerpoint/2010/main" val="2196494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FIGURE 5.9 The 16 KB caches in the </a:t>
            </a:r>
            <a:r>
              <a:rPr lang="en-US" sz="1200" b="0" i="0" u="none" strike="noStrike" kern="1200" baseline="0" dirty="0" err="1">
                <a:solidFill>
                  <a:schemeClr val="tx1"/>
                </a:solidFill>
                <a:latin typeface="+mn-lt"/>
                <a:ea typeface="+mn-ea"/>
                <a:cs typeface="+mn-cs"/>
              </a:rPr>
              <a:t>Intrinsity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FastMATH</a:t>
            </a:r>
            <a:r>
              <a:rPr lang="en-US" sz="1200" b="0" i="0" u="none" strike="noStrike" kern="1200" baseline="0" dirty="0">
                <a:solidFill>
                  <a:schemeClr val="tx1"/>
                </a:solidFill>
                <a:latin typeface="+mn-lt"/>
                <a:ea typeface="+mn-ea"/>
                <a:cs typeface="+mn-cs"/>
              </a:rPr>
              <a:t> each contain 256 blocks with 16 words per block. The tag field is 18 bits wide and the index field is 8 bits wide, while a 4-bit field (bits 5–2) is used to index the block and select the word from the block using a 16‑to‑1 multiplexor. In practice, to eliminate the multiplexor, caches use a separate large RAM for the data and a smaller RAM for the tags, with the block offset supplying the extra address bits for the large data RAM. In this case, the large RAM is 32 bits wide and must have </a:t>
            </a:r>
            <a:r>
              <a:rPr lang="en-US" sz="1200" b="0" i="0" u="none" strike="noStrike" kern="1200" baseline="0">
                <a:solidFill>
                  <a:schemeClr val="tx1"/>
                </a:solidFill>
                <a:latin typeface="+mn-lt"/>
                <a:ea typeface="+mn-ea"/>
                <a:cs typeface="+mn-cs"/>
              </a:rPr>
              <a:t>16 times as </a:t>
            </a:r>
            <a:r>
              <a:rPr lang="en-US" sz="1200" b="0" i="0" u="none" strike="noStrike" kern="1200" baseline="0" dirty="0">
                <a:solidFill>
                  <a:schemeClr val="tx1"/>
                </a:solidFill>
                <a:latin typeface="+mn-lt"/>
                <a:ea typeface="+mn-ea"/>
                <a:cs typeface="+mn-cs"/>
              </a:rPr>
              <a:t>many words as blocks in the cache.</a:t>
            </a:r>
            <a:endParaRPr lang="en-US" dirty="0"/>
          </a:p>
        </p:txBody>
      </p:sp>
      <p:sp>
        <p:nvSpPr>
          <p:cNvPr id="4" name="Slide Number Placeholder 3"/>
          <p:cNvSpPr>
            <a:spLocks noGrp="1"/>
          </p:cNvSpPr>
          <p:nvPr>
            <p:ph type="sldNum" sz="quarter" idx="10"/>
          </p:nvPr>
        </p:nvSpPr>
        <p:spPr/>
        <p:txBody>
          <a:bodyPr/>
          <a:lstStyle/>
          <a:p>
            <a:fld id="{8AECB6D5-8ECE-4A5E-8CE8-44072D540BE7}" type="slidenum">
              <a:rPr lang="en-US" smtClean="0"/>
              <a:t>25</a:t>
            </a:fld>
            <a:endParaRPr lang="en-US"/>
          </a:p>
        </p:txBody>
      </p:sp>
    </p:spTree>
    <p:extLst>
      <p:ext uri="{BB962C8B-B14F-4D97-AF65-F5344CB8AC3E}">
        <p14:creationId xmlns:p14="http://schemas.microsoft.com/office/powerpoint/2010/main" val="1070708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1109370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775901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10941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79019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5875436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4784349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613860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174276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58411909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33102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C673E0-E058-411B-BEF8-1CA36D2DE1A5}"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93495300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576388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673E0-E058-411B-BEF8-1CA36D2DE1A5}"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217445228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673E0-E058-411B-BEF8-1CA36D2DE1A5}"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84194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673E0-E058-411B-BEF8-1CA36D2DE1A5}"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56811952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340971476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C673E0-E058-411B-BEF8-1CA36D2DE1A5}"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DDF3EC1-F20E-49F4-81D8-A0D277DA8104}" type="slidenum">
              <a:rPr lang="en-US" smtClean="0"/>
              <a:t>‹#›</a:t>
            </a:fld>
            <a:endParaRPr lang="en-US"/>
          </a:p>
        </p:txBody>
      </p:sp>
    </p:spTree>
    <p:extLst>
      <p:ext uri="{BB962C8B-B14F-4D97-AF65-F5344CB8AC3E}">
        <p14:creationId xmlns:p14="http://schemas.microsoft.com/office/powerpoint/2010/main" val="126528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7C673E0-E058-411B-BEF8-1CA36D2DE1A5}" type="datetimeFigureOut">
              <a:rPr lang="en-US" smtClean="0"/>
              <a:t>12/14/2022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DF3EC1-F20E-49F4-81D8-A0D277DA8104}" type="slidenum">
              <a:rPr lang="en-US" smtClean="0"/>
              <a:t>‹#›</a:t>
            </a:fld>
            <a:endParaRPr lang="en-US"/>
          </a:p>
        </p:txBody>
      </p:sp>
    </p:spTree>
    <p:extLst>
      <p:ext uri="{BB962C8B-B14F-4D97-AF65-F5344CB8AC3E}">
        <p14:creationId xmlns:p14="http://schemas.microsoft.com/office/powerpoint/2010/main" val="3033883487"/>
      </p:ext>
    </p:extLst>
  </p:cSld>
  <p:clrMap bg1="lt1" tx1="dk1" bg2="lt2" tx2="dk2" accent1="accent1" accent2="accent2" accent3="accent3" accent4="accent4" accent5="accent5" accent6="accent6" hlink="hlink" folHlink="folHlink"/>
  <p:sldLayoutIdLst>
    <p:sldLayoutId id="2147484338"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 id="2147484350" r:id="rId13"/>
    <p:sldLayoutId id="2147484351" r:id="rId14"/>
    <p:sldLayoutId id="2147484352" r:id="rId15"/>
    <p:sldLayoutId id="2147484353" r:id="rId16"/>
    <p:sldLayoutId id="214748435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5641" y="0"/>
            <a:ext cx="10742903" cy="6806149"/>
          </a:xfrm>
          <a:prstGeom prst="rect">
            <a:avLst/>
          </a:prstGeom>
        </p:spPr>
      </p:pic>
      <p:sp>
        <p:nvSpPr>
          <p:cNvPr id="5" name="Title 1"/>
          <p:cNvSpPr>
            <a:spLocks noGrp="1"/>
          </p:cNvSpPr>
          <p:nvPr>
            <p:ph type="title"/>
          </p:nvPr>
        </p:nvSpPr>
        <p:spPr>
          <a:xfrm>
            <a:off x="811204" y="13855"/>
            <a:ext cx="2452255" cy="1752599"/>
          </a:xfrm>
        </p:spPr>
        <p:txBody>
          <a:bodyPr/>
          <a:lstStyle/>
          <a:p>
            <a:r>
              <a:rPr lang="en-US" dirty="0"/>
              <a:t>Memory Hierarchy</a:t>
            </a:r>
          </a:p>
        </p:txBody>
      </p:sp>
    </p:spTree>
    <p:extLst>
      <p:ext uri="{BB962C8B-B14F-4D97-AF65-F5344CB8AC3E}">
        <p14:creationId xmlns:p14="http://schemas.microsoft.com/office/powerpoint/2010/main" val="240121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a:t>Accessing a Cache</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val="20000"/>
                    </a:ext>
                  </a:extLst>
                </a:gridCol>
                <a:gridCol w="1630218">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r>
                        <a:rPr lang="en-US" sz="2400" b="1" dirty="0"/>
                        <a:t>A</a:t>
                      </a:r>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r>
                        <a:rPr lang="en-US" sz="2400" b="1" dirty="0"/>
                        <a:t>3 =</a:t>
                      </a:r>
                      <a:r>
                        <a:rPr lang="en-US" sz="2400" b="1" baseline="0" dirty="0"/>
                        <a:t> </a:t>
                      </a:r>
                      <a:r>
                        <a:rPr lang="en-US" sz="2400" b="1" dirty="0"/>
                        <a:t>00011</a:t>
                      </a:r>
                    </a:p>
                  </a:txBody>
                  <a:tcPr/>
                </a:tc>
                <a:tc>
                  <a:txBody>
                    <a:bodyPr/>
                    <a:lstStyle/>
                    <a:p>
                      <a:pPr algn="ctr"/>
                      <a:r>
                        <a:rPr lang="en-US" sz="2400" b="1" dirty="0"/>
                        <a:t>B</a:t>
                      </a:r>
                    </a:p>
                  </a:txBody>
                  <a:tcPr/>
                </a:tc>
                <a:extLst>
                  <a:ext uri="{0D108BD9-81ED-4DB2-BD59-A6C34878D82A}">
                    <a16:rowId xmlns:a16="http://schemas.microsoft.com/office/drawing/2014/main" val="10003"/>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r>
                        <a:rPr lang="en-US" sz="2400" b="1" dirty="0"/>
                        <a:t>16 = 10000</a:t>
                      </a:r>
                    </a:p>
                  </a:txBody>
                  <a:tcPr/>
                </a:tc>
                <a:tc>
                  <a:txBody>
                    <a:bodyPr/>
                    <a:lstStyle/>
                    <a:p>
                      <a:pPr algn="ctr"/>
                      <a:r>
                        <a:rPr lang="en-US" sz="2400" b="1" dirty="0"/>
                        <a:t>C</a:t>
                      </a:r>
                    </a:p>
                  </a:txBody>
                  <a:tcPr/>
                </a:tc>
                <a:extLst>
                  <a:ext uri="{0D108BD9-81ED-4DB2-BD59-A6C34878D82A}">
                    <a16:rowId xmlns:a16="http://schemas.microsoft.com/office/drawing/2014/main" val="10005"/>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r>
                        <a:rPr lang="en-US" sz="2400" b="1" dirty="0">
                          <a:solidFill>
                            <a:schemeClr val="tx1"/>
                          </a:solidFill>
                        </a:rPr>
                        <a:t>18 = 10010</a:t>
                      </a:r>
                    </a:p>
                  </a:txBody>
                  <a:tcPr/>
                </a:tc>
                <a:tc>
                  <a:txBody>
                    <a:bodyPr/>
                    <a:lstStyle/>
                    <a:p>
                      <a:pPr algn="ctr"/>
                      <a:r>
                        <a:rPr lang="en-US" sz="2400" b="1" dirty="0"/>
                        <a:t>D</a:t>
                      </a:r>
                    </a:p>
                  </a:txBody>
                  <a:tcPr/>
                </a:tc>
                <a:extLst>
                  <a:ext uri="{0D108BD9-81ED-4DB2-BD59-A6C34878D82A}">
                    <a16:rowId xmlns:a16="http://schemas.microsoft.com/office/drawing/2014/main" val="10007"/>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r>
                        <a:rPr lang="en-US" sz="2400" b="1" dirty="0">
                          <a:solidFill>
                            <a:schemeClr val="tx1"/>
                          </a:solidFill>
                        </a:rPr>
                        <a:t>22 = 10110</a:t>
                      </a:r>
                    </a:p>
                  </a:txBody>
                  <a:tcPr/>
                </a:tc>
                <a:tc>
                  <a:txBody>
                    <a:bodyPr/>
                    <a:lstStyle/>
                    <a:p>
                      <a:pPr algn="ctr"/>
                      <a:r>
                        <a:rPr lang="en-US" sz="2400" b="1" dirty="0"/>
                        <a:t>E</a:t>
                      </a:r>
                    </a:p>
                  </a:txBody>
                  <a:tcPr/>
                </a:tc>
                <a:extLst>
                  <a:ext uri="{0D108BD9-81ED-4DB2-BD59-A6C34878D82A}">
                    <a16:rowId xmlns:a16="http://schemas.microsoft.com/office/drawing/2014/main" val="10009"/>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26 = 11010</a:t>
                      </a:r>
                    </a:p>
                  </a:txBody>
                  <a:tcPr/>
                </a:tc>
                <a:tc>
                  <a:txBody>
                    <a:bodyPr/>
                    <a:lstStyle/>
                    <a:p>
                      <a:pPr algn="ctr"/>
                      <a:r>
                        <a:rPr lang="en-US" sz="2400" b="1" dirty="0"/>
                        <a:t>F</a:t>
                      </a:r>
                    </a:p>
                  </a:txBody>
                  <a:tcPr/>
                </a:tc>
                <a:extLst>
                  <a:ext uri="{0D108BD9-81ED-4DB2-BD59-A6C34878D82A}">
                    <a16:rowId xmlns:a16="http://schemas.microsoft.com/office/drawing/2014/main" val="1001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a:t>Main Memory</a:t>
            </a:r>
          </a:p>
        </p:txBody>
      </p:sp>
      <p:graphicFrame>
        <p:nvGraphicFramePr>
          <p:cNvPr id="10" name="Table 9"/>
          <p:cNvGraphicFramePr>
            <a:graphicFrameLocks noGrp="1"/>
          </p:cNvGraphicFramePr>
          <p:nvPr>
            <p:extLst>
              <p:ext uri="{D42A27DB-BD31-4B8C-83A1-F6EECF244321}">
                <p14:modId xmlns:p14="http://schemas.microsoft.com/office/powerpoint/2010/main" val="3677278661"/>
              </p:ext>
            </p:extLst>
          </p:nvPr>
        </p:nvGraphicFramePr>
        <p:xfrm>
          <a:off x="16175" y="1481666"/>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val="20000"/>
                    </a:ext>
                  </a:extLst>
                </a:gridCol>
                <a:gridCol w="1328295">
                  <a:extLst>
                    <a:ext uri="{9D8B030D-6E8A-4147-A177-3AD203B41FA5}">
                      <a16:colId xmlns:a16="http://schemas.microsoft.com/office/drawing/2014/main" val="20001"/>
                    </a:ext>
                  </a:extLst>
                </a:gridCol>
                <a:gridCol w="1177637">
                  <a:extLst>
                    <a:ext uri="{9D8B030D-6E8A-4147-A177-3AD203B41FA5}">
                      <a16:colId xmlns:a16="http://schemas.microsoft.com/office/drawing/2014/main" val="20002"/>
                    </a:ext>
                  </a:extLst>
                </a:gridCol>
                <a:gridCol w="2563093">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Y</a:t>
                      </a:r>
                    </a:p>
                  </a:txBody>
                  <a:tcPr/>
                </a:tc>
                <a:tc>
                  <a:txBody>
                    <a:bodyPr/>
                    <a:lstStyle/>
                    <a:p>
                      <a:pPr algn="ctr"/>
                      <a:r>
                        <a:rPr lang="en-US" sz="2400" b="1" dirty="0"/>
                        <a:t>10</a:t>
                      </a:r>
                    </a:p>
                  </a:txBody>
                  <a:tcPr/>
                </a:tc>
                <a:tc>
                  <a:txBody>
                    <a:bodyPr/>
                    <a:lstStyle/>
                    <a:p>
                      <a:pPr algn="ctr"/>
                      <a:r>
                        <a:rPr lang="en-US" sz="2400" b="1" dirty="0"/>
                        <a:t>[10000] = C</a:t>
                      </a:r>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ctr"/>
                      <a:r>
                        <a:rPr lang="en-US" sz="2400" b="1" dirty="0">
                          <a:solidFill>
                            <a:srgbClr val="FF0000"/>
                          </a:solidFill>
                        </a:rPr>
                        <a:t>010</a:t>
                      </a:r>
                    </a:p>
                  </a:txBody>
                  <a:tcPr/>
                </a:tc>
                <a:tc>
                  <a:txBody>
                    <a:bodyPr/>
                    <a:lstStyle/>
                    <a:p>
                      <a:pPr algn="ctr"/>
                      <a:r>
                        <a:rPr lang="en-US" sz="2400" b="1" dirty="0">
                          <a:solidFill>
                            <a:schemeClr val="tx1"/>
                          </a:solidFill>
                        </a:rPr>
                        <a:t>Y</a:t>
                      </a:r>
                    </a:p>
                  </a:txBody>
                  <a:tcPr/>
                </a:tc>
                <a:tc>
                  <a:txBody>
                    <a:bodyPr/>
                    <a:lstStyle/>
                    <a:p>
                      <a:pPr algn="ctr"/>
                      <a:r>
                        <a:rPr lang="en-US" sz="2400" b="1" dirty="0">
                          <a:solidFill>
                            <a:srgbClr val="FC24F2"/>
                          </a:solidFill>
                        </a:rPr>
                        <a:t>11</a:t>
                      </a:r>
                    </a:p>
                  </a:txBody>
                  <a:tcPr/>
                </a:tc>
                <a:tc>
                  <a:txBody>
                    <a:bodyPr/>
                    <a:lstStyle/>
                    <a:p>
                      <a:pPr algn="ctr"/>
                      <a:r>
                        <a:rPr lang="en-US" sz="2400" b="1" dirty="0">
                          <a:solidFill>
                            <a:schemeClr val="tx1"/>
                          </a:solidFill>
                        </a:rPr>
                        <a:t>[11010] = F</a:t>
                      </a:r>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Y</a:t>
                      </a:r>
                    </a:p>
                  </a:txBody>
                  <a:tcPr/>
                </a:tc>
                <a:tc>
                  <a:txBody>
                    <a:bodyPr/>
                    <a:lstStyle/>
                    <a:p>
                      <a:pPr algn="ctr"/>
                      <a:r>
                        <a:rPr lang="en-US" sz="2400" b="1" dirty="0"/>
                        <a:t>00</a:t>
                      </a:r>
                    </a:p>
                  </a:txBody>
                  <a:tcPr/>
                </a:tc>
                <a:tc>
                  <a:txBody>
                    <a:bodyPr/>
                    <a:lstStyle/>
                    <a:p>
                      <a:pPr algn="ctr"/>
                      <a:r>
                        <a:rPr lang="en-US" sz="2400" b="1" dirty="0"/>
                        <a:t>[00011] = B</a:t>
                      </a:r>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ctr"/>
                      <a:r>
                        <a:rPr lang="en-US" sz="2400" b="1" dirty="0">
                          <a:solidFill>
                            <a:schemeClr val="tx1"/>
                          </a:solidFill>
                        </a:rPr>
                        <a:t>110</a:t>
                      </a:r>
                    </a:p>
                  </a:txBody>
                  <a:tcPr/>
                </a:tc>
                <a:tc>
                  <a:txBody>
                    <a:bodyPr/>
                    <a:lstStyle/>
                    <a:p>
                      <a:pPr algn="ctr"/>
                      <a:r>
                        <a:rPr lang="en-US" sz="2400" b="1" dirty="0">
                          <a:solidFill>
                            <a:schemeClr val="tx1"/>
                          </a:solidFill>
                        </a:rPr>
                        <a:t>Y</a:t>
                      </a:r>
                    </a:p>
                  </a:txBody>
                  <a:tcPr/>
                </a:tc>
                <a:tc>
                  <a:txBody>
                    <a:bodyPr/>
                    <a:lstStyle/>
                    <a:p>
                      <a:pPr algn="ctr"/>
                      <a:r>
                        <a:rPr lang="en-US" sz="2400" b="1" dirty="0">
                          <a:solidFill>
                            <a:schemeClr val="tx1"/>
                          </a:solidFill>
                        </a:rPr>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[10110] = E</a:t>
                      </a:r>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cxnSp>
        <p:nvCxnSpPr>
          <p:cNvPr id="9" name="Straight Arrow Connector 8"/>
          <p:cNvCxnSpPr/>
          <p:nvPr/>
        </p:nvCxnSpPr>
        <p:spPr>
          <a:xfrm flipH="1" flipV="1">
            <a:off x="6636321" y="2161309"/>
            <a:ext cx="2147461" cy="1136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583203" y="3151601"/>
            <a:ext cx="2200579" cy="28505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583203" y="2342996"/>
            <a:ext cx="2253697" cy="1177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476968" y="4970727"/>
            <a:ext cx="2359932" cy="148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6577" y="6233005"/>
            <a:ext cx="3698448" cy="461665"/>
          </a:xfrm>
          <a:prstGeom prst="rect">
            <a:avLst/>
          </a:prstGeom>
          <a:noFill/>
        </p:spPr>
        <p:txBody>
          <a:bodyPr wrap="none" rtlCol="0">
            <a:spAutoFit/>
          </a:bodyPr>
          <a:lstStyle/>
          <a:p>
            <a:r>
              <a:rPr lang="en-US" sz="2400" b="1" dirty="0">
                <a:solidFill>
                  <a:srgbClr val="FC24F2"/>
                </a:solidFill>
              </a:rPr>
              <a:t>10</a:t>
            </a:r>
            <a:r>
              <a:rPr lang="en-US" sz="2400" b="1" dirty="0"/>
              <a:t> </a:t>
            </a:r>
            <a:r>
              <a:rPr lang="en-US" sz="2400" b="1" dirty="0">
                <a:solidFill>
                  <a:srgbClr val="FF0000"/>
                </a:solidFill>
              </a:rPr>
              <a:t>010</a:t>
            </a:r>
            <a:r>
              <a:rPr lang="en-US" sz="2400" b="1" dirty="0">
                <a:solidFill>
                  <a:srgbClr val="C00000"/>
                </a:solidFill>
              </a:rPr>
              <a:t> Is this a Hit or Miss?</a:t>
            </a:r>
          </a:p>
        </p:txBody>
      </p:sp>
      <p:cxnSp>
        <p:nvCxnSpPr>
          <p:cNvPr id="14" name="Straight Arrow Connector 13"/>
          <p:cNvCxnSpPr/>
          <p:nvPr/>
        </p:nvCxnSpPr>
        <p:spPr>
          <a:xfrm flipH="1">
            <a:off x="983674" y="3297382"/>
            <a:ext cx="2563090" cy="30618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35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a:t>Accessing a Cache</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val="20000"/>
                    </a:ext>
                  </a:extLst>
                </a:gridCol>
                <a:gridCol w="1630218">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r>
                        <a:rPr lang="en-US" sz="2400" b="1" dirty="0"/>
                        <a:t>A</a:t>
                      </a:r>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r>
                        <a:rPr lang="en-US" sz="2400" b="1" dirty="0"/>
                        <a:t>3 =</a:t>
                      </a:r>
                      <a:r>
                        <a:rPr lang="en-US" sz="2400" b="1" baseline="0" dirty="0"/>
                        <a:t> </a:t>
                      </a:r>
                      <a:r>
                        <a:rPr lang="en-US" sz="2400" b="1" dirty="0"/>
                        <a:t>00011</a:t>
                      </a:r>
                    </a:p>
                  </a:txBody>
                  <a:tcPr/>
                </a:tc>
                <a:tc>
                  <a:txBody>
                    <a:bodyPr/>
                    <a:lstStyle/>
                    <a:p>
                      <a:pPr algn="ctr"/>
                      <a:r>
                        <a:rPr lang="en-US" sz="2400" b="1" dirty="0"/>
                        <a:t>B</a:t>
                      </a:r>
                    </a:p>
                  </a:txBody>
                  <a:tcPr/>
                </a:tc>
                <a:extLst>
                  <a:ext uri="{0D108BD9-81ED-4DB2-BD59-A6C34878D82A}">
                    <a16:rowId xmlns:a16="http://schemas.microsoft.com/office/drawing/2014/main" val="10003"/>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r>
                        <a:rPr lang="en-US" sz="2400" b="1" dirty="0"/>
                        <a:t>16 = 10000</a:t>
                      </a:r>
                    </a:p>
                  </a:txBody>
                  <a:tcPr/>
                </a:tc>
                <a:tc>
                  <a:txBody>
                    <a:bodyPr/>
                    <a:lstStyle/>
                    <a:p>
                      <a:pPr algn="ctr"/>
                      <a:r>
                        <a:rPr lang="en-US" sz="2400" b="1" dirty="0"/>
                        <a:t>C</a:t>
                      </a:r>
                    </a:p>
                  </a:txBody>
                  <a:tcPr/>
                </a:tc>
                <a:extLst>
                  <a:ext uri="{0D108BD9-81ED-4DB2-BD59-A6C34878D82A}">
                    <a16:rowId xmlns:a16="http://schemas.microsoft.com/office/drawing/2014/main" val="10005"/>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r>
                        <a:rPr lang="en-US" sz="2400" b="1" dirty="0">
                          <a:solidFill>
                            <a:schemeClr val="tx1"/>
                          </a:solidFill>
                        </a:rPr>
                        <a:t>18 = 10010</a:t>
                      </a:r>
                    </a:p>
                  </a:txBody>
                  <a:tcPr/>
                </a:tc>
                <a:tc>
                  <a:txBody>
                    <a:bodyPr/>
                    <a:lstStyle/>
                    <a:p>
                      <a:pPr algn="ctr"/>
                      <a:r>
                        <a:rPr lang="en-US" sz="2400" b="1" dirty="0"/>
                        <a:t>D</a:t>
                      </a:r>
                    </a:p>
                  </a:txBody>
                  <a:tcPr/>
                </a:tc>
                <a:extLst>
                  <a:ext uri="{0D108BD9-81ED-4DB2-BD59-A6C34878D82A}">
                    <a16:rowId xmlns:a16="http://schemas.microsoft.com/office/drawing/2014/main" val="10007"/>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r>
                        <a:rPr lang="en-US" sz="2400" b="1" dirty="0">
                          <a:solidFill>
                            <a:schemeClr val="tx1"/>
                          </a:solidFill>
                        </a:rPr>
                        <a:t>22 = 10110</a:t>
                      </a:r>
                    </a:p>
                  </a:txBody>
                  <a:tcPr/>
                </a:tc>
                <a:tc>
                  <a:txBody>
                    <a:bodyPr/>
                    <a:lstStyle/>
                    <a:p>
                      <a:pPr algn="ctr"/>
                      <a:r>
                        <a:rPr lang="en-US" sz="2400" b="1" dirty="0"/>
                        <a:t>E</a:t>
                      </a:r>
                    </a:p>
                  </a:txBody>
                  <a:tcPr/>
                </a:tc>
                <a:extLst>
                  <a:ext uri="{0D108BD9-81ED-4DB2-BD59-A6C34878D82A}">
                    <a16:rowId xmlns:a16="http://schemas.microsoft.com/office/drawing/2014/main" val="10009"/>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26 = 11010</a:t>
                      </a:r>
                    </a:p>
                  </a:txBody>
                  <a:tcPr/>
                </a:tc>
                <a:tc>
                  <a:txBody>
                    <a:bodyPr/>
                    <a:lstStyle/>
                    <a:p>
                      <a:pPr algn="ctr"/>
                      <a:r>
                        <a:rPr lang="en-US" sz="2400" b="1" dirty="0"/>
                        <a:t>F</a:t>
                      </a:r>
                    </a:p>
                  </a:txBody>
                  <a:tcPr/>
                </a:tc>
                <a:extLst>
                  <a:ext uri="{0D108BD9-81ED-4DB2-BD59-A6C34878D82A}">
                    <a16:rowId xmlns:a16="http://schemas.microsoft.com/office/drawing/2014/main" val="1001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a:t>Main Memory</a:t>
            </a:r>
          </a:p>
        </p:txBody>
      </p:sp>
      <p:graphicFrame>
        <p:nvGraphicFramePr>
          <p:cNvPr id="10" name="Table 9"/>
          <p:cNvGraphicFramePr>
            <a:graphicFrameLocks noGrp="1"/>
          </p:cNvGraphicFramePr>
          <p:nvPr>
            <p:extLst>
              <p:ext uri="{D42A27DB-BD31-4B8C-83A1-F6EECF244321}">
                <p14:modId xmlns:p14="http://schemas.microsoft.com/office/powerpoint/2010/main" val="3106710870"/>
              </p:ext>
            </p:extLst>
          </p:nvPr>
        </p:nvGraphicFramePr>
        <p:xfrm>
          <a:off x="16175" y="1481666"/>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val="20000"/>
                    </a:ext>
                  </a:extLst>
                </a:gridCol>
                <a:gridCol w="1328295">
                  <a:extLst>
                    <a:ext uri="{9D8B030D-6E8A-4147-A177-3AD203B41FA5}">
                      <a16:colId xmlns:a16="http://schemas.microsoft.com/office/drawing/2014/main" val="20001"/>
                    </a:ext>
                  </a:extLst>
                </a:gridCol>
                <a:gridCol w="1177637">
                  <a:extLst>
                    <a:ext uri="{9D8B030D-6E8A-4147-A177-3AD203B41FA5}">
                      <a16:colId xmlns:a16="http://schemas.microsoft.com/office/drawing/2014/main" val="20002"/>
                    </a:ext>
                  </a:extLst>
                </a:gridCol>
                <a:gridCol w="2563093">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Y</a:t>
                      </a:r>
                    </a:p>
                  </a:txBody>
                  <a:tcPr/>
                </a:tc>
                <a:tc>
                  <a:txBody>
                    <a:bodyPr/>
                    <a:lstStyle/>
                    <a:p>
                      <a:pPr algn="ctr"/>
                      <a:r>
                        <a:rPr lang="en-US" sz="2400" b="1" dirty="0"/>
                        <a:t>10</a:t>
                      </a:r>
                    </a:p>
                  </a:txBody>
                  <a:tcPr/>
                </a:tc>
                <a:tc>
                  <a:txBody>
                    <a:bodyPr/>
                    <a:lstStyle/>
                    <a:p>
                      <a:pPr algn="ctr"/>
                      <a:r>
                        <a:rPr lang="en-US" sz="2400" b="1" dirty="0"/>
                        <a:t>[10000] = C</a:t>
                      </a:r>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ctr"/>
                      <a:r>
                        <a:rPr lang="en-US" sz="2400" b="1" dirty="0">
                          <a:solidFill>
                            <a:srgbClr val="FF0000"/>
                          </a:solidFill>
                        </a:rPr>
                        <a:t>010</a:t>
                      </a:r>
                    </a:p>
                  </a:txBody>
                  <a:tcPr/>
                </a:tc>
                <a:tc>
                  <a:txBody>
                    <a:bodyPr/>
                    <a:lstStyle/>
                    <a:p>
                      <a:pPr algn="ctr"/>
                      <a:r>
                        <a:rPr lang="en-US" sz="2400" b="1" dirty="0">
                          <a:solidFill>
                            <a:schemeClr val="tx1"/>
                          </a:solidFill>
                        </a:rPr>
                        <a:t>Y</a:t>
                      </a:r>
                    </a:p>
                  </a:txBody>
                  <a:tcPr/>
                </a:tc>
                <a:tc>
                  <a:txBody>
                    <a:bodyPr/>
                    <a:lstStyle/>
                    <a:p>
                      <a:pPr algn="ctr"/>
                      <a:r>
                        <a:rPr lang="en-US" sz="2400" b="1" dirty="0">
                          <a:solidFill>
                            <a:srgbClr val="FC24F2"/>
                          </a:solidFill>
                        </a:rPr>
                        <a:t>11</a:t>
                      </a:r>
                    </a:p>
                  </a:txBody>
                  <a:tcPr/>
                </a:tc>
                <a:tc>
                  <a:txBody>
                    <a:bodyPr/>
                    <a:lstStyle/>
                    <a:p>
                      <a:pPr algn="ctr"/>
                      <a:r>
                        <a:rPr lang="en-US" sz="2400" b="1" dirty="0">
                          <a:solidFill>
                            <a:schemeClr val="tx1"/>
                          </a:solidFill>
                        </a:rPr>
                        <a:t>[11010] = F</a:t>
                      </a:r>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Y</a:t>
                      </a:r>
                    </a:p>
                  </a:txBody>
                  <a:tcPr/>
                </a:tc>
                <a:tc>
                  <a:txBody>
                    <a:bodyPr/>
                    <a:lstStyle/>
                    <a:p>
                      <a:pPr algn="ctr"/>
                      <a:r>
                        <a:rPr lang="en-US" sz="2400" b="1" dirty="0"/>
                        <a:t>00</a:t>
                      </a:r>
                    </a:p>
                  </a:txBody>
                  <a:tcPr/>
                </a:tc>
                <a:tc>
                  <a:txBody>
                    <a:bodyPr/>
                    <a:lstStyle/>
                    <a:p>
                      <a:pPr algn="ctr"/>
                      <a:r>
                        <a:rPr lang="en-US" sz="2400" b="1" dirty="0"/>
                        <a:t>[00011] = B</a:t>
                      </a:r>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ctr"/>
                      <a:r>
                        <a:rPr lang="en-US" sz="2400" b="1" dirty="0">
                          <a:solidFill>
                            <a:schemeClr val="tx1"/>
                          </a:solidFill>
                        </a:rPr>
                        <a:t>110</a:t>
                      </a:r>
                    </a:p>
                  </a:txBody>
                  <a:tcPr/>
                </a:tc>
                <a:tc>
                  <a:txBody>
                    <a:bodyPr/>
                    <a:lstStyle/>
                    <a:p>
                      <a:pPr algn="ctr"/>
                      <a:r>
                        <a:rPr lang="en-US" sz="2400" b="1" dirty="0">
                          <a:solidFill>
                            <a:schemeClr val="tx1"/>
                          </a:solidFill>
                        </a:rPr>
                        <a:t>Y</a:t>
                      </a:r>
                    </a:p>
                  </a:txBody>
                  <a:tcPr/>
                </a:tc>
                <a:tc>
                  <a:txBody>
                    <a:bodyPr/>
                    <a:lstStyle/>
                    <a:p>
                      <a:pPr algn="ctr"/>
                      <a:r>
                        <a:rPr lang="en-US" sz="2400" b="1" dirty="0">
                          <a:solidFill>
                            <a:schemeClr val="tx1"/>
                          </a:solidFill>
                        </a:rPr>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[10110] = E</a:t>
                      </a:r>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cxnSp>
        <p:nvCxnSpPr>
          <p:cNvPr id="9" name="Straight Arrow Connector 8"/>
          <p:cNvCxnSpPr/>
          <p:nvPr/>
        </p:nvCxnSpPr>
        <p:spPr>
          <a:xfrm flipH="1" flipV="1">
            <a:off x="6636321" y="2161309"/>
            <a:ext cx="2147461" cy="1136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583203" y="3151601"/>
            <a:ext cx="2200579" cy="28505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583203" y="2342996"/>
            <a:ext cx="2253697" cy="1177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476968" y="4970727"/>
            <a:ext cx="2359932" cy="148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983674" y="3297382"/>
            <a:ext cx="2563090" cy="30618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9592" y="6233005"/>
            <a:ext cx="8328690" cy="461665"/>
          </a:xfrm>
          <a:prstGeom prst="rect">
            <a:avLst/>
          </a:prstGeom>
          <a:noFill/>
        </p:spPr>
        <p:txBody>
          <a:bodyPr wrap="none" rtlCol="0">
            <a:spAutoFit/>
          </a:bodyPr>
          <a:lstStyle/>
          <a:p>
            <a:r>
              <a:rPr lang="en-US" sz="2400" b="1" dirty="0">
                <a:solidFill>
                  <a:srgbClr val="FC24F2"/>
                </a:solidFill>
              </a:rPr>
              <a:t>10</a:t>
            </a:r>
            <a:r>
              <a:rPr lang="en-US" sz="2400" b="1" dirty="0"/>
              <a:t> </a:t>
            </a:r>
            <a:r>
              <a:rPr lang="en-US" sz="2400" b="1" dirty="0">
                <a:solidFill>
                  <a:srgbClr val="FF0000"/>
                </a:solidFill>
              </a:rPr>
              <a:t>010</a:t>
            </a:r>
            <a:r>
              <a:rPr lang="en-US" sz="2400" b="1" dirty="0">
                <a:solidFill>
                  <a:srgbClr val="C00000"/>
                </a:solidFill>
              </a:rPr>
              <a:t> Is this a Hit or Miss? Cache Miss. How can we handle it?</a:t>
            </a:r>
          </a:p>
        </p:txBody>
      </p:sp>
    </p:spTree>
    <p:extLst>
      <p:ext uri="{BB962C8B-B14F-4D97-AF65-F5344CB8AC3E}">
        <p14:creationId xmlns:p14="http://schemas.microsoft.com/office/powerpoint/2010/main" val="2675869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a:t>Accessing a Cache</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val="20000"/>
                    </a:ext>
                  </a:extLst>
                </a:gridCol>
                <a:gridCol w="1630218">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r>
                        <a:rPr lang="en-US" sz="2400" b="1" dirty="0"/>
                        <a:t>A</a:t>
                      </a:r>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r>
                        <a:rPr lang="en-US" sz="2400" b="1" dirty="0"/>
                        <a:t>3 =</a:t>
                      </a:r>
                      <a:r>
                        <a:rPr lang="en-US" sz="2400" b="1" baseline="0" dirty="0"/>
                        <a:t> </a:t>
                      </a:r>
                      <a:r>
                        <a:rPr lang="en-US" sz="2400" b="1" dirty="0"/>
                        <a:t>00011</a:t>
                      </a:r>
                    </a:p>
                  </a:txBody>
                  <a:tcPr/>
                </a:tc>
                <a:tc>
                  <a:txBody>
                    <a:bodyPr/>
                    <a:lstStyle/>
                    <a:p>
                      <a:pPr algn="ctr"/>
                      <a:r>
                        <a:rPr lang="en-US" sz="2400" b="1" dirty="0"/>
                        <a:t>B</a:t>
                      </a:r>
                    </a:p>
                  </a:txBody>
                  <a:tcPr/>
                </a:tc>
                <a:extLst>
                  <a:ext uri="{0D108BD9-81ED-4DB2-BD59-A6C34878D82A}">
                    <a16:rowId xmlns:a16="http://schemas.microsoft.com/office/drawing/2014/main" val="10003"/>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r>
                        <a:rPr lang="en-US" sz="2400" b="1" dirty="0"/>
                        <a:t>16 = 10000</a:t>
                      </a:r>
                    </a:p>
                  </a:txBody>
                  <a:tcPr/>
                </a:tc>
                <a:tc>
                  <a:txBody>
                    <a:bodyPr/>
                    <a:lstStyle/>
                    <a:p>
                      <a:pPr algn="ctr"/>
                      <a:r>
                        <a:rPr lang="en-US" sz="2400" b="1" dirty="0"/>
                        <a:t>C</a:t>
                      </a:r>
                    </a:p>
                  </a:txBody>
                  <a:tcPr/>
                </a:tc>
                <a:extLst>
                  <a:ext uri="{0D108BD9-81ED-4DB2-BD59-A6C34878D82A}">
                    <a16:rowId xmlns:a16="http://schemas.microsoft.com/office/drawing/2014/main" val="10005"/>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r>
                        <a:rPr lang="en-US" sz="2400" b="1" dirty="0">
                          <a:solidFill>
                            <a:schemeClr val="tx1"/>
                          </a:solidFill>
                        </a:rPr>
                        <a:t>18 = 10010</a:t>
                      </a:r>
                    </a:p>
                  </a:txBody>
                  <a:tcPr/>
                </a:tc>
                <a:tc>
                  <a:txBody>
                    <a:bodyPr/>
                    <a:lstStyle/>
                    <a:p>
                      <a:pPr algn="ctr"/>
                      <a:r>
                        <a:rPr lang="en-US" sz="2400" b="1" dirty="0"/>
                        <a:t>D</a:t>
                      </a:r>
                    </a:p>
                  </a:txBody>
                  <a:tcPr/>
                </a:tc>
                <a:extLst>
                  <a:ext uri="{0D108BD9-81ED-4DB2-BD59-A6C34878D82A}">
                    <a16:rowId xmlns:a16="http://schemas.microsoft.com/office/drawing/2014/main" val="10007"/>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r>
                        <a:rPr lang="en-US" sz="2400" b="1" dirty="0">
                          <a:solidFill>
                            <a:schemeClr val="tx1"/>
                          </a:solidFill>
                        </a:rPr>
                        <a:t>22 = 10110</a:t>
                      </a:r>
                    </a:p>
                  </a:txBody>
                  <a:tcPr/>
                </a:tc>
                <a:tc>
                  <a:txBody>
                    <a:bodyPr/>
                    <a:lstStyle/>
                    <a:p>
                      <a:pPr algn="ctr"/>
                      <a:r>
                        <a:rPr lang="en-US" sz="2400" b="1" dirty="0"/>
                        <a:t>E</a:t>
                      </a:r>
                    </a:p>
                  </a:txBody>
                  <a:tcPr/>
                </a:tc>
                <a:extLst>
                  <a:ext uri="{0D108BD9-81ED-4DB2-BD59-A6C34878D82A}">
                    <a16:rowId xmlns:a16="http://schemas.microsoft.com/office/drawing/2014/main" val="10009"/>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26 = 11010</a:t>
                      </a:r>
                    </a:p>
                  </a:txBody>
                  <a:tcPr/>
                </a:tc>
                <a:tc>
                  <a:txBody>
                    <a:bodyPr/>
                    <a:lstStyle/>
                    <a:p>
                      <a:pPr algn="ctr"/>
                      <a:r>
                        <a:rPr lang="en-US" sz="2400" b="1" dirty="0"/>
                        <a:t>F</a:t>
                      </a:r>
                    </a:p>
                  </a:txBody>
                  <a:tcPr/>
                </a:tc>
                <a:extLst>
                  <a:ext uri="{0D108BD9-81ED-4DB2-BD59-A6C34878D82A}">
                    <a16:rowId xmlns:a16="http://schemas.microsoft.com/office/drawing/2014/main" val="1001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a:t>Main Memory</a:t>
            </a:r>
          </a:p>
        </p:txBody>
      </p:sp>
      <p:graphicFrame>
        <p:nvGraphicFramePr>
          <p:cNvPr id="10" name="Table 9"/>
          <p:cNvGraphicFramePr>
            <a:graphicFrameLocks noGrp="1"/>
          </p:cNvGraphicFramePr>
          <p:nvPr>
            <p:extLst>
              <p:ext uri="{D42A27DB-BD31-4B8C-83A1-F6EECF244321}">
                <p14:modId xmlns:p14="http://schemas.microsoft.com/office/powerpoint/2010/main" val="3563895277"/>
              </p:ext>
            </p:extLst>
          </p:nvPr>
        </p:nvGraphicFramePr>
        <p:xfrm>
          <a:off x="16175" y="1481666"/>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val="20000"/>
                    </a:ext>
                  </a:extLst>
                </a:gridCol>
                <a:gridCol w="1328295">
                  <a:extLst>
                    <a:ext uri="{9D8B030D-6E8A-4147-A177-3AD203B41FA5}">
                      <a16:colId xmlns:a16="http://schemas.microsoft.com/office/drawing/2014/main" val="20001"/>
                    </a:ext>
                  </a:extLst>
                </a:gridCol>
                <a:gridCol w="1177637">
                  <a:extLst>
                    <a:ext uri="{9D8B030D-6E8A-4147-A177-3AD203B41FA5}">
                      <a16:colId xmlns:a16="http://schemas.microsoft.com/office/drawing/2014/main" val="20002"/>
                    </a:ext>
                  </a:extLst>
                </a:gridCol>
                <a:gridCol w="2563093">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Y</a:t>
                      </a:r>
                    </a:p>
                  </a:txBody>
                  <a:tcPr/>
                </a:tc>
                <a:tc>
                  <a:txBody>
                    <a:bodyPr/>
                    <a:lstStyle/>
                    <a:p>
                      <a:pPr algn="ctr"/>
                      <a:r>
                        <a:rPr lang="en-US" sz="2400" b="1" dirty="0"/>
                        <a:t>10</a:t>
                      </a:r>
                    </a:p>
                  </a:txBody>
                  <a:tcPr/>
                </a:tc>
                <a:tc>
                  <a:txBody>
                    <a:bodyPr/>
                    <a:lstStyle/>
                    <a:p>
                      <a:pPr algn="ctr"/>
                      <a:r>
                        <a:rPr lang="en-US" sz="2400" b="1" dirty="0"/>
                        <a:t>[10000] = C</a:t>
                      </a:r>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ctr"/>
                      <a:r>
                        <a:rPr lang="en-US" sz="2400" b="1" dirty="0">
                          <a:solidFill>
                            <a:srgbClr val="FF0000"/>
                          </a:solidFill>
                        </a:rPr>
                        <a:t>010</a:t>
                      </a:r>
                    </a:p>
                  </a:txBody>
                  <a:tcPr/>
                </a:tc>
                <a:tc>
                  <a:txBody>
                    <a:bodyPr/>
                    <a:lstStyle/>
                    <a:p>
                      <a:pPr algn="ctr"/>
                      <a:r>
                        <a:rPr lang="en-US" sz="2400" b="1" dirty="0">
                          <a:solidFill>
                            <a:schemeClr val="tx1"/>
                          </a:solidFill>
                        </a:rPr>
                        <a:t>Y</a:t>
                      </a:r>
                    </a:p>
                  </a:txBody>
                  <a:tcPr/>
                </a:tc>
                <a:tc>
                  <a:txBody>
                    <a:bodyPr/>
                    <a:lstStyle/>
                    <a:p>
                      <a:pPr algn="ctr"/>
                      <a:r>
                        <a:rPr lang="en-US" sz="2400" b="1" dirty="0">
                          <a:solidFill>
                            <a:srgbClr val="FF0000"/>
                          </a:solidFill>
                        </a:rPr>
                        <a:t>10</a:t>
                      </a:r>
                    </a:p>
                  </a:txBody>
                  <a:tcPr/>
                </a:tc>
                <a:tc>
                  <a:txBody>
                    <a:bodyPr/>
                    <a:lstStyle/>
                    <a:p>
                      <a:pPr algn="ctr"/>
                      <a:r>
                        <a:rPr lang="en-US" sz="2400" b="1" dirty="0">
                          <a:solidFill>
                            <a:schemeClr val="tx1"/>
                          </a:solidFill>
                        </a:rPr>
                        <a:t>[10010] = D</a:t>
                      </a:r>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Y</a:t>
                      </a:r>
                    </a:p>
                  </a:txBody>
                  <a:tcPr/>
                </a:tc>
                <a:tc>
                  <a:txBody>
                    <a:bodyPr/>
                    <a:lstStyle/>
                    <a:p>
                      <a:pPr algn="ctr"/>
                      <a:r>
                        <a:rPr lang="en-US" sz="2400" b="1" dirty="0"/>
                        <a:t>00</a:t>
                      </a:r>
                    </a:p>
                  </a:txBody>
                  <a:tcPr/>
                </a:tc>
                <a:tc>
                  <a:txBody>
                    <a:bodyPr/>
                    <a:lstStyle/>
                    <a:p>
                      <a:pPr algn="ctr"/>
                      <a:r>
                        <a:rPr lang="en-US" sz="2400" b="1" dirty="0"/>
                        <a:t>[00011] = B</a:t>
                      </a:r>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ctr"/>
                      <a:r>
                        <a:rPr lang="en-US" sz="2400" b="1" dirty="0">
                          <a:solidFill>
                            <a:schemeClr val="tx1"/>
                          </a:solidFill>
                        </a:rPr>
                        <a:t>110</a:t>
                      </a:r>
                    </a:p>
                  </a:txBody>
                  <a:tcPr/>
                </a:tc>
                <a:tc>
                  <a:txBody>
                    <a:bodyPr/>
                    <a:lstStyle/>
                    <a:p>
                      <a:pPr algn="ctr"/>
                      <a:r>
                        <a:rPr lang="en-US" sz="2400" b="1" dirty="0">
                          <a:solidFill>
                            <a:schemeClr val="tx1"/>
                          </a:solidFill>
                        </a:rPr>
                        <a:t>Y</a:t>
                      </a:r>
                    </a:p>
                  </a:txBody>
                  <a:tcPr/>
                </a:tc>
                <a:tc>
                  <a:txBody>
                    <a:bodyPr/>
                    <a:lstStyle/>
                    <a:p>
                      <a:pPr algn="ctr"/>
                      <a:r>
                        <a:rPr lang="en-US" sz="2400" b="1" dirty="0">
                          <a:solidFill>
                            <a:schemeClr val="tx1"/>
                          </a:solidFill>
                        </a:rPr>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[10110] = E</a:t>
                      </a:r>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cxnSp>
        <p:nvCxnSpPr>
          <p:cNvPr id="9" name="Straight Arrow Connector 8"/>
          <p:cNvCxnSpPr/>
          <p:nvPr/>
        </p:nvCxnSpPr>
        <p:spPr>
          <a:xfrm flipH="1" flipV="1">
            <a:off x="6636321" y="2161309"/>
            <a:ext cx="2147461" cy="113607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583204" y="3151602"/>
            <a:ext cx="2253696" cy="9770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583203" y="2342996"/>
            <a:ext cx="2253697" cy="11779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476968" y="4970727"/>
            <a:ext cx="2359932" cy="1485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396" y="5825270"/>
            <a:ext cx="7329058" cy="830997"/>
          </a:xfrm>
          <a:prstGeom prst="rect">
            <a:avLst/>
          </a:prstGeom>
          <a:noFill/>
        </p:spPr>
        <p:txBody>
          <a:bodyPr wrap="square" rtlCol="0">
            <a:spAutoFit/>
          </a:bodyPr>
          <a:lstStyle/>
          <a:p>
            <a:pPr algn="just"/>
            <a:r>
              <a:rPr lang="en-US" sz="2400" dirty="0"/>
              <a:t>Cache takes advantage of temporal locality: recently referenced words replace less recently referenced words</a:t>
            </a:r>
            <a:endParaRPr lang="en-US" sz="2400" b="1" dirty="0">
              <a:solidFill>
                <a:srgbClr val="C00000"/>
              </a:solidFill>
            </a:endParaRPr>
          </a:p>
        </p:txBody>
      </p:sp>
    </p:spTree>
    <p:extLst>
      <p:ext uri="{BB962C8B-B14F-4D97-AF65-F5344CB8AC3E}">
        <p14:creationId xmlns:p14="http://schemas.microsoft.com/office/powerpoint/2010/main" val="69523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56" y="0"/>
            <a:ext cx="10018713" cy="990600"/>
          </a:xfrm>
        </p:spPr>
        <p:txBody>
          <a:bodyPr/>
          <a:lstStyle/>
          <a:p>
            <a:r>
              <a:rPr lang="en-US" dirty="0"/>
              <a:t>Reducing Cache Misses</a:t>
            </a:r>
          </a:p>
        </p:txBody>
      </p:sp>
      <p:sp>
        <p:nvSpPr>
          <p:cNvPr id="3" name="Content Placeholder 2"/>
          <p:cNvSpPr>
            <a:spLocks noGrp="1"/>
          </p:cNvSpPr>
          <p:nvPr>
            <p:ph idx="1"/>
          </p:nvPr>
        </p:nvSpPr>
        <p:spPr>
          <a:xfrm>
            <a:off x="415636" y="990601"/>
            <a:ext cx="11305309" cy="5590308"/>
          </a:xfrm>
        </p:spPr>
        <p:txBody>
          <a:bodyPr>
            <a:normAutofit fontScale="92500"/>
          </a:bodyPr>
          <a:lstStyle/>
          <a:p>
            <a:pPr algn="just"/>
            <a:r>
              <a:rPr lang="en-US" sz="3600" b="1" dirty="0"/>
              <a:t>Fully Associative Cache:</a:t>
            </a:r>
            <a:r>
              <a:rPr lang="en-US" sz="3600" dirty="0"/>
              <a:t> A cache structure in which a block can be placed in any location in the cache.</a:t>
            </a:r>
          </a:p>
          <a:p>
            <a:pPr algn="just"/>
            <a:r>
              <a:rPr lang="en-US" sz="3600" b="1" dirty="0"/>
              <a:t>Set-Associative Cache:</a:t>
            </a:r>
            <a:r>
              <a:rPr lang="en-US" sz="3600" dirty="0"/>
              <a:t> A cache that has a fixed number of locations (at least two) where each block can be placed.</a:t>
            </a:r>
          </a:p>
          <a:p>
            <a:pPr algn="just"/>
            <a:r>
              <a:rPr lang="en-US" sz="3600" dirty="0"/>
              <a:t>Important Issues</a:t>
            </a:r>
          </a:p>
          <a:p>
            <a:pPr lvl="1" algn="just"/>
            <a:r>
              <a:rPr lang="en-US" sz="3200" dirty="0"/>
              <a:t>Locating a block</a:t>
            </a:r>
          </a:p>
          <a:p>
            <a:pPr lvl="1" algn="just"/>
            <a:r>
              <a:rPr lang="en-US" sz="3200" dirty="0"/>
              <a:t>Choosing which block to replace: least recently used</a:t>
            </a:r>
          </a:p>
          <a:p>
            <a:pPr marL="0" indent="0" algn="just">
              <a:buNone/>
            </a:pPr>
            <a:r>
              <a:rPr lang="en-US" sz="3600" b="1" dirty="0"/>
              <a:t>Direct Mapped Cache:</a:t>
            </a:r>
            <a:r>
              <a:rPr lang="en-US" sz="3600" dirty="0"/>
              <a:t> A block can go in exactly one place in the cache</a:t>
            </a:r>
          </a:p>
        </p:txBody>
      </p:sp>
    </p:spTree>
    <p:extLst>
      <p:ext uri="{BB962C8B-B14F-4D97-AF65-F5344CB8AC3E}">
        <p14:creationId xmlns:p14="http://schemas.microsoft.com/office/powerpoint/2010/main" val="3280723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3034144" cy="2687781"/>
          </a:xfrm>
        </p:spPr>
        <p:txBody>
          <a:bodyPr>
            <a:normAutofit/>
          </a:bodyPr>
          <a:lstStyle/>
          <a:p>
            <a:r>
              <a:rPr lang="en-US" dirty="0"/>
              <a:t>Four-Way Set-Associative Cache</a:t>
            </a:r>
          </a:p>
        </p:txBody>
      </p:sp>
      <p:pic>
        <p:nvPicPr>
          <p:cNvPr id="4" name="Picture 3"/>
          <p:cNvPicPr>
            <a:picLocks noChangeAspect="1"/>
          </p:cNvPicPr>
          <p:nvPr/>
        </p:nvPicPr>
        <p:blipFill>
          <a:blip r:embed="rId2"/>
          <a:stretch>
            <a:fillRect/>
          </a:stretch>
        </p:blipFill>
        <p:spPr>
          <a:xfrm>
            <a:off x="4021730" y="-1"/>
            <a:ext cx="8170285" cy="6862477"/>
          </a:xfrm>
          <a:prstGeom prst="rect">
            <a:avLst/>
          </a:prstGeom>
        </p:spPr>
      </p:pic>
      <p:sp>
        <p:nvSpPr>
          <p:cNvPr id="5" name="TextBox 4"/>
          <p:cNvSpPr txBox="1"/>
          <p:nvPr/>
        </p:nvSpPr>
        <p:spPr>
          <a:xfrm>
            <a:off x="1" y="3860201"/>
            <a:ext cx="3906981" cy="2831544"/>
          </a:xfrm>
          <a:prstGeom prst="rect">
            <a:avLst/>
          </a:prstGeom>
          <a:noFill/>
        </p:spPr>
        <p:txBody>
          <a:bodyPr wrap="square" rtlCol="0">
            <a:spAutoFit/>
          </a:bodyPr>
          <a:lstStyle/>
          <a:p>
            <a:r>
              <a:rPr lang="en-US" sz="3200" b="1" dirty="0"/>
              <a:t>Related Concepts:</a:t>
            </a:r>
          </a:p>
          <a:p>
            <a:pPr marL="457200" indent="-457200">
              <a:buFont typeface="Arial" panose="020B0604020202020204" pitchFamily="34" charset="0"/>
              <a:buChar char="•"/>
            </a:pPr>
            <a:r>
              <a:rPr lang="en-US" sz="3200" dirty="0"/>
              <a:t>Locating a block</a:t>
            </a:r>
          </a:p>
          <a:p>
            <a:pPr marL="457200" indent="-457200">
              <a:buFont typeface="Arial" panose="020B0604020202020204" pitchFamily="34" charset="0"/>
              <a:buChar char="•"/>
            </a:pPr>
            <a:r>
              <a:rPr lang="en-US" sz="3200" dirty="0"/>
              <a:t>Choosing which block to replace: least recently used</a:t>
            </a:r>
          </a:p>
          <a:p>
            <a:endParaRPr lang="en-US" dirty="0"/>
          </a:p>
        </p:txBody>
      </p:sp>
    </p:spTree>
    <p:extLst>
      <p:ext uri="{BB962C8B-B14F-4D97-AF65-F5344CB8AC3E}">
        <p14:creationId xmlns:p14="http://schemas.microsoft.com/office/powerpoint/2010/main" val="128676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3672"/>
          </a:xfrm>
        </p:spPr>
        <p:txBody>
          <a:bodyPr/>
          <a:lstStyle/>
          <a:p>
            <a:r>
              <a:rPr lang="en-US" dirty="0"/>
              <a:t>Concepts and Terminologies</a:t>
            </a:r>
          </a:p>
        </p:txBody>
      </p:sp>
      <p:sp>
        <p:nvSpPr>
          <p:cNvPr id="3" name="Content Placeholder 2"/>
          <p:cNvSpPr>
            <a:spLocks noGrp="1"/>
          </p:cNvSpPr>
          <p:nvPr>
            <p:ph idx="1"/>
          </p:nvPr>
        </p:nvSpPr>
        <p:spPr>
          <a:xfrm>
            <a:off x="665018" y="983673"/>
            <a:ext cx="10838005" cy="5555672"/>
          </a:xfrm>
        </p:spPr>
        <p:txBody>
          <a:bodyPr>
            <a:normAutofit fontScale="92500" lnSpcReduction="10000"/>
          </a:bodyPr>
          <a:lstStyle/>
          <a:p>
            <a:pPr algn="just"/>
            <a:r>
              <a:rPr lang="en-US" sz="3200" dirty="0"/>
              <a:t>A memory hierarchy can consist of multiple levels, but data is copied between only two adjacent levels at a time.</a:t>
            </a:r>
            <a:endParaRPr lang="en-US" sz="3200" b="1" dirty="0"/>
          </a:p>
          <a:p>
            <a:pPr algn="just"/>
            <a:r>
              <a:rPr lang="en-US" sz="3200" b="1" dirty="0"/>
              <a:t>Direct-Mapped cache:</a:t>
            </a:r>
            <a:r>
              <a:rPr lang="en-US" sz="3200" dirty="0"/>
              <a:t> A cache structure in which each memory location is mapped to </a:t>
            </a:r>
            <a:r>
              <a:rPr lang="en-US" sz="3200" u="sng" dirty="0"/>
              <a:t>exactly one location </a:t>
            </a:r>
            <a:r>
              <a:rPr lang="en-US" sz="3200" dirty="0"/>
              <a:t>in the cache.</a:t>
            </a:r>
          </a:p>
          <a:p>
            <a:pPr algn="just"/>
            <a:r>
              <a:rPr lang="en-US" sz="3200" b="1" dirty="0"/>
              <a:t>Tag:</a:t>
            </a:r>
            <a:r>
              <a:rPr lang="en-US" sz="3200" dirty="0"/>
              <a:t> A field in a table used for a memory hierarchy that contains the address information required to identify whether the associated block in the hierarchy corresponds to a requested word.</a:t>
            </a:r>
          </a:p>
          <a:p>
            <a:pPr algn="just"/>
            <a:r>
              <a:rPr lang="en-US" sz="3200" b="1" dirty="0"/>
              <a:t>Valid Bit:</a:t>
            </a:r>
            <a:r>
              <a:rPr lang="en-US" sz="3200" dirty="0"/>
              <a:t> A field in the tables of a memory hierarchy that indicates that the associated block in the hierarchy contains valid data.</a:t>
            </a:r>
          </a:p>
        </p:txBody>
      </p:sp>
    </p:spTree>
    <p:extLst>
      <p:ext uri="{BB962C8B-B14F-4D97-AF65-F5344CB8AC3E}">
        <p14:creationId xmlns:p14="http://schemas.microsoft.com/office/powerpoint/2010/main" val="1745252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3672"/>
          </a:xfrm>
        </p:spPr>
        <p:txBody>
          <a:bodyPr/>
          <a:lstStyle/>
          <a:p>
            <a:r>
              <a:rPr lang="en-US" dirty="0"/>
              <a:t>Concepts and Terminologies (Contd.)</a:t>
            </a:r>
          </a:p>
        </p:txBody>
      </p:sp>
      <p:sp>
        <p:nvSpPr>
          <p:cNvPr id="3" name="Content Placeholder 2"/>
          <p:cNvSpPr>
            <a:spLocks noGrp="1"/>
          </p:cNvSpPr>
          <p:nvPr>
            <p:ph idx="1"/>
          </p:nvPr>
        </p:nvSpPr>
        <p:spPr>
          <a:xfrm>
            <a:off x="665018" y="983673"/>
            <a:ext cx="10838005" cy="5555672"/>
          </a:xfrm>
        </p:spPr>
        <p:txBody>
          <a:bodyPr>
            <a:normAutofit/>
          </a:bodyPr>
          <a:lstStyle/>
          <a:p>
            <a:pPr algn="just"/>
            <a:r>
              <a:rPr lang="en-US" sz="3200" b="1" dirty="0"/>
              <a:t>Hit:</a:t>
            </a:r>
            <a:r>
              <a:rPr lang="en-US" sz="3200" dirty="0"/>
              <a:t> If the data requested by the processor appears in some block in the upper level, this is called a hit.</a:t>
            </a:r>
          </a:p>
          <a:p>
            <a:pPr algn="just"/>
            <a:r>
              <a:rPr lang="en-US" sz="3200" b="1" dirty="0"/>
              <a:t>Miss:</a:t>
            </a:r>
            <a:r>
              <a:rPr lang="en-US" sz="3200" dirty="0"/>
              <a:t> If the data is not found in the upper level, the request is called a miss. The lower level in the hierarchy is then accessed to retrieve the block containing the requested data. </a:t>
            </a:r>
          </a:p>
          <a:p>
            <a:pPr algn="just"/>
            <a:r>
              <a:rPr lang="en-US" sz="3200" b="1" dirty="0"/>
              <a:t>Hit rate:</a:t>
            </a:r>
            <a:r>
              <a:rPr lang="en-US" sz="3200" dirty="0"/>
              <a:t> The fraction of memory accesses found in a level of the memory hierarchy.</a:t>
            </a:r>
          </a:p>
          <a:p>
            <a:pPr algn="just"/>
            <a:r>
              <a:rPr lang="en-US" sz="3200" b="1" dirty="0"/>
              <a:t>Miss rate:</a:t>
            </a:r>
            <a:r>
              <a:rPr lang="en-US" sz="3200" dirty="0"/>
              <a:t> The fraction of memory accesses not found in a level of the memory hierarchy.</a:t>
            </a:r>
          </a:p>
        </p:txBody>
      </p:sp>
    </p:spTree>
    <p:extLst>
      <p:ext uri="{BB962C8B-B14F-4D97-AF65-F5344CB8AC3E}">
        <p14:creationId xmlns:p14="http://schemas.microsoft.com/office/powerpoint/2010/main" val="4100519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3672"/>
          </a:xfrm>
        </p:spPr>
        <p:txBody>
          <a:bodyPr/>
          <a:lstStyle/>
          <a:p>
            <a:r>
              <a:rPr lang="en-US" dirty="0"/>
              <a:t>Concepts and Terminologies (Contd.)</a:t>
            </a:r>
          </a:p>
        </p:txBody>
      </p:sp>
      <p:sp>
        <p:nvSpPr>
          <p:cNvPr id="3" name="Content Placeholder 2"/>
          <p:cNvSpPr>
            <a:spLocks noGrp="1"/>
          </p:cNvSpPr>
          <p:nvPr>
            <p:ph idx="1"/>
          </p:nvPr>
        </p:nvSpPr>
        <p:spPr>
          <a:xfrm>
            <a:off x="665018" y="983673"/>
            <a:ext cx="10838005" cy="5555672"/>
          </a:xfrm>
        </p:spPr>
        <p:txBody>
          <a:bodyPr>
            <a:normAutofit/>
          </a:bodyPr>
          <a:lstStyle/>
          <a:p>
            <a:pPr algn="just"/>
            <a:r>
              <a:rPr lang="en-US" sz="3200" b="1" dirty="0"/>
              <a:t>Hit Time:</a:t>
            </a:r>
            <a:r>
              <a:rPr lang="en-US" sz="3200" dirty="0"/>
              <a:t> The time required to access a level of the memory hierarchy, including the time needed to determine whether the access is a hit or a miss.</a:t>
            </a:r>
          </a:p>
          <a:p>
            <a:pPr algn="just"/>
            <a:r>
              <a:rPr lang="en-US" sz="3200" b="1" dirty="0"/>
              <a:t>Miss Penalty:</a:t>
            </a:r>
            <a:r>
              <a:rPr lang="en-US" sz="3200" dirty="0"/>
              <a:t> The time required to fetch a block into a level of the memory hierarchy from the lower level, including the time to access the block, transmit it from one level to the other, insert it in the level that experienced the miss, and then pass the block to the requestor.</a:t>
            </a:r>
          </a:p>
        </p:txBody>
      </p:sp>
    </p:spTree>
    <p:extLst>
      <p:ext uri="{BB962C8B-B14F-4D97-AF65-F5344CB8AC3E}">
        <p14:creationId xmlns:p14="http://schemas.microsoft.com/office/powerpoint/2010/main" val="405310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1"/>
            <a:ext cx="10018713" cy="983672"/>
          </a:xfrm>
        </p:spPr>
        <p:txBody>
          <a:bodyPr/>
          <a:lstStyle/>
          <a:p>
            <a:r>
              <a:rPr lang="en-US" dirty="0"/>
              <a:t>Summary so far</a:t>
            </a:r>
          </a:p>
        </p:txBody>
      </p:sp>
      <p:sp>
        <p:nvSpPr>
          <p:cNvPr id="3" name="Content Placeholder 2"/>
          <p:cNvSpPr>
            <a:spLocks noGrp="1"/>
          </p:cNvSpPr>
          <p:nvPr>
            <p:ph idx="1"/>
          </p:nvPr>
        </p:nvSpPr>
        <p:spPr>
          <a:xfrm>
            <a:off x="665018" y="983673"/>
            <a:ext cx="10838005" cy="5555672"/>
          </a:xfrm>
        </p:spPr>
        <p:txBody>
          <a:bodyPr>
            <a:normAutofit fontScale="85000" lnSpcReduction="10000"/>
          </a:bodyPr>
          <a:lstStyle/>
          <a:p>
            <a:pPr algn="just"/>
            <a:r>
              <a:rPr lang="en-US" sz="3200" dirty="0"/>
              <a:t>Programs exhibit both </a:t>
            </a:r>
            <a:r>
              <a:rPr lang="en-US" sz="3200" b="1" u="sng" dirty="0"/>
              <a:t>temporal locality</a:t>
            </a:r>
            <a:r>
              <a:rPr lang="en-US" sz="3200" u="sng" dirty="0"/>
              <a:t>, the tendency to reuse recently accessed data items</a:t>
            </a:r>
            <a:r>
              <a:rPr lang="en-US" sz="3200" dirty="0"/>
              <a:t>, and </a:t>
            </a:r>
            <a:r>
              <a:rPr lang="en-US" sz="3200" b="1" u="sng" dirty="0"/>
              <a:t>spatial locality</a:t>
            </a:r>
            <a:r>
              <a:rPr lang="en-US" sz="3200" u="sng" dirty="0"/>
              <a:t>, the tendency to reference data items that are close to other recently accessed items</a:t>
            </a:r>
            <a:r>
              <a:rPr lang="en-US" sz="3200" dirty="0"/>
              <a:t>. </a:t>
            </a:r>
          </a:p>
          <a:p>
            <a:pPr algn="just"/>
            <a:r>
              <a:rPr lang="en-US" sz="3200" dirty="0"/>
              <a:t>Memory hierarchies take advantage of </a:t>
            </a:r>
            <a:r>
              <a:rPr lang="en-US" sz="3200" b="1" dirty="0"/>
              <a:t>temporal locality by keeping more recently accessed data items closer to the processor</a:t>
            </a:r>
            <a:r>
              <a:rPr lang="en-US" sz="3200" dirty="0"/>
              <a:t>. </a:t>
            </a:r>
          </a:p>
          <a:p>
            <a:pPr algn="just"/>
            <a:r>
              <a:rPr lang="en-US" sz="3200" dirty="0"/>
              <a:t>Memory hierarchies take advantage of </a:t>
            </a:r>
            <a:r>
              <a:rPr lang="en-US" sz="3200" b="1" dirty="0"/>
              <a:t>spatial locality by moving blocks consisting of multiple contiguous words in memory to upper levels of the hierarchy</a:t>
            </a:r>
            <a:r>
              <a:rPr lang="en-US" sz="3200" dirty="0"/>
              <a:t>.</a:t>
            </a:r>
          </a:p>
          <a:p>
            <a:pPr algn="just"/>
            <a:r>
              <a:rPr lang="en-US" sz="3200" b="1" dirty="0"/>
              <a:t>Accesses that hit</a:t>
            </a:r>
            <a:r>
              <a:rPr lang="en-US" sz="3200" dirty="0"/>
              <a:t> in the highest level of the hierarchy can be </a:t>
            </a:r>
            <a:r>
              <a:rPr lang="en-US" sz="3200" b="1" dirty="0"/>
              <a:t>processed quickly</a:t>
            </a:r>
          </a:p>
          <a:p>
            <a:pPr algn="just"/>
            <a:r>
              <a:rPr lang="en-US" sz="3200" b="1" dirty="0"/>
              <a:t>Accesses that miss</a:t>
            </a:r>
            <a:r>
              <a:rPr lang="en-US" sz="3200" dirty="0"/>
              <a:t> go to lower levels of the hierarchy, which are larger but </a:t>
            </a:r>
            <a:r>
              <a:rPr lang="en-US" sz="3200" b="1" dirty="0"/>
              <a:t>slower</a:t>
            </a:r>
          </a:p>
        </p:txBody>
      </p:sp>
    </p:spTree>
    <p:extLst>
      <p:ext uri="{BB962C8B-B14F-4D97-AF65-F5344CB8AC3E}">
        <p14:creationId xmlns:p14="http://schemas.microsoft.com/office/powerpoint/2010/main" val="2468221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a:t>Cache Design</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val="20000"/>
                    </a:ext>
                  </a:extLst>
                </a:gridCol>
                <a:gridCol w="1630218">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r>
                        <a:rPr lang="en-US" sz="2400" b="1" dirty="0"/>
                        <a:t>A</a:t>
                      </a:r>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r>
                        <a:rPr lang="en-US" sz="2400" b="1" dirty="0"/>
                        <a:t>3 =</a:t>
                      </a:r>
                      <a:r>
                        <a:rPr lang="en-US" sz="2400" b="1" baseline="0" dirty="0"/>
                        <a:t> </a:t>
                      </a:r>
                      <a:r>
                        <a:rPr lang="en-US" sz="2400" b="1" dirty="0"/>
                        <a:t>00011</a:t>
                      </a:r>
                    </a:p>
                  </a:txBody>
                  <a:tcPr/>
                </a:tc>
                <a:tc>
                  <a:txBody>
                    <a:bodyPr/>
                    <a:lstStyle/>
                    <a:p>
                      <a:pPr algn="ctr"/>
                      <a:r>
                        <a:rPr lang="en-US" sz="2400" b="1" dirty="0"/>
                        <a:t>B</a:t>
                      </a:r>
                    </a:p>
                  </a:txBody>
                  <a:tcPr/>
                </a:tc>
                <a:extLst>
                  <a:ext uri="{0D108BD9-81ED-4DB2-BD59-A6C34878D82A}">
                    <a16:rowId xmlns:a16="http://schemas.microsoft.com/office/drawing/2014/main" val="10003"/>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r>
                        <a:rPr lang="en-US" sz="2400" b="1" dirty="0"/>
                        <a:t>16 = 10000</a:t>
                      </a:r>
                    </a:p>
                  </a:txBody>
                  <a:tcPr/>
                </a:tc>
                <a:tc>
                  <a:txBody>
                    <a:bodyPr/>
                    <a:lstStyle/>
                    <a:p>
                      <a:pPr algn="ctr"/>
                      <a:r>
                        <a:rPr lang="en-US" sz="2400" b="1" dirty="0"/>
                        <a:t>C</a:t>
                      </a:r>
                    </a:p>
                  </a:txBody>
                  <a:tcPr/>
                </a:tc>
                <a:extLst>
                  <a:ext uri="{0D108BD9-81ED-4DB2-BD59-A6C34878D82A}">
                    <a16:rowId xmlns:a16="http://schemas.microsoft.com/office/drawing/2014/main" val="10005"/>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r>
                        <a:rPr lang="en-US" sz="2400" b="1" dirty="0">
                          <a:solidFill>
                            <a:schemeClr val="tx1"/>
                          </a:solidFill>
                        </a:rPr>
                        <a:t>18 = 10010</a:t>
                      </a:r>
                    </a:p>
                  </a:txBody>
                  <a:tcPr/>
                </a:tc>
                <a:tc>
                  <a:txBody>
                    <a:bodyPr/>
                    <a:lstStyle/>
                    <a:p>
                      <a:pPr algn="ctr"/>
                      <a:r>
                        <a:rPr lang="en-US" sz="2400" b="1" dirty="0"/>
                        <a:t>D</a:t>
                      </a:r>
                    </a:p>
                  </a:txBody>
                  <a:tcPr/>
                </a:tc>
                <a:extLst>
                  <a:ext uri="{0D108BD9-81ED-4DB2-BD59-A6C34878D82A}">
                    <a16:rowId xmlns:a16="http://schemas.microsoft.com/office/drawing/2014/main" val="10007"/>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r>
                        <a:rPr lang="en-US" sz="2400" b="1" dirty="0">
                          <a:solidFill>
                            <a:schemeClr val="tx1"/>
                          </a:solidFill>
                        </a:rPr>
                        <a:t>22 = 10110</a:t>
                      </a:r>
                    </a:p>
                  </a:txBody>
                  <a:tcPr/>
                </a:tc>
                <a:tc>
                  <a:txBody>
                    <a:bodyPr/>
                    <a:lstStyle/>
                    <a:p>
                      <a:pPr algn="ctr"/>
                      <a:r>
                        <a:rPr lang="en-US" sz="2400" b="1" dirty="0"/>
                        <a:t>E</a:t>
                      </a:r>
                    </a:p>
                  </a:txBody>
                  <a:tcPr/>
                </a:tc>
                <a:extLst>
                  <a:ext uri="{0D108BD9-81ED-4DB2-BD59-A6C34878D82A}">
                    <a16:rowId xmlns:a16="http://schemas.microsoft.com/office/drawing/2014/main" val="10009"/>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26 = 11010</a:t>
                      </a:r>
                    </a:p>
                  </a:txBody>
                  <a:tcPr/>
                </a:tc>
                <a:tc>
                  <a:txBody>
                    <a:bodyPr/>
                    <a:lstStyle/>
                    <a:p>
                      <a:pPr algn="ctr"/>
                      <a:r>
                        <a:rPr lang="en-US" sz="2400" b="1" dirty="0"/>
                        <a:t>F</a:t>
                      </a:r>
                    </a:p>
                  </a:txBody>
                  <a:tcPr/>
                </a:tc>
                <a:extLst>
                  <a:ext uri="{0D108BD9-81ED-4DB2-BD59-A6C34878D82A}">
                    <a16:rowId xmlns:a16="http://schemas.microsoft.com/office/drawing/2014/main" val="1001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a:t>Main Memory</a:t>
            </a:r>
          </a:p>
        </p:txBody>
      </p:sp>
      <p:graphicFrame>
        <p:nvGraphicFramePr>
          <p:cNvPr id="10" name="Table 9"/>
          <p:cNvGraphicFramePr>
            <a:graphicFrameLocks noGrp="1"/>
          </p:cNvGraphicFramePr>
          <p:nvPr>
            <p:extLst>
              <p:ext uri="{D42A27DB-BD31-4B8C-83A1-F6EECF244321}">
                <p14:modId xmlns:p14="http://schemas.microsoft.com/office/powerpoint/2010/main" val="3486528541"/>
              </p:ext>
            </p:extLst>
          </p:nvPr>
        </p:nvGraphicFramePr>
        <p:xfrm>
          <a:off x="0" y="845127"/>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val="20000"/>
                    </a:ext>
                  </a:extLst>
                </a:gridCol>
                <a:gridCol w="1328295">
                  <a:extLst>
                    <a:ext uri="{9D8B030D-6E8A-4147-A177-3AD203B41FA5}">
                      <a16:colId xmlns:a16="http://schemas.microsoft.com/office/drawing/2014/main" val="20001"/>
                    </a:ext>
                  </a:extLst>
                </a:gridCol>
                <a:gridCol w="1177637">
                  <a:extLst>
                    <a:ext uri="{9D8B030D-6E8A-4147-A177-3AD203B41FA5}">
                      <a16:colId xmlns:a16="http://schemas.microsoft.com/office/drawing/2014/main" val="20002"/>
                    </a:ext>
                  </a:extLst>
                </a:gridCol>
                <a:gridCol w="2563093">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Y</a:t>
                      </a:r>
                    </a:p>
                  </a:txBody>
                  <a:tcPr/>
                </a:tc>
                <a:tc>
                  <a:txBody>
                    <a:bodyPr/>
                    <a:lstStyle/>
                    <a:p>
                      <a:pPr algn="ctr"/>
                      <a:r>
                        <a:rPr lang="en-US" sz="2400" b="1" dirty="0"/>
                        <a:t>10</a:t>
                      </a:r>
                    </a:p>
                  </a:txBody>
                  <a:tcPr/>
                </a:tc>
                <a:tc>
                  <a:txBody>
                    <a:bodyPr/>
                    <a:lstStyle/>
                    <a:p>
                      <a:pPr algn="ctr"/>
                      <a:r>
                        <a:rPr lang="en-US" sz="2400" b="1" dirty="0"/>
                        <a:t>C</a:t>
                      </a:r>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ctr"/>
                      <a:r>
                        <a:rPr lang="en-US" sz="2400" b="1" dirty="0">
                          <a:solidFill>
                            <a:srgbClr val="FF0000"/>
                          </a:solidFill>
                        </a:rPr>
                        <a:t>010</a:t>
                      </a:r>
                    </a:p>
                  </a:txBody>
                  <a:tcPr/>
                </a:tc>
                <a:tc>
                  <a:txBody>
                    <a:bodyPr/>
                    <a:lstStyle/>
                    <a:p>
                      <a:pPr algn="ctr"/>
                      <a:r>
                        <a:rPr lang="en-US" sz="2400" b="1" dirty="0">
                          <a:solidFill>
                            <a:schemeClr val="tx1"/>
                          </a:solidFill>
                        </a:rPr>
                        <a:t>Y</a:t>
                      </a:r>
                    </a:p>
                  </a:txBody>
                  <a:tcPr/>
                </a:tc>
                <a:tc>
                  <a:txBody>
                    <a:bodyPr/>
                    <a:lstStyle/>
                    <a:p>
                      <a:pPr algn="ctr"/>
                      <a:r>
                        <a:rPr lang="en-US" sz="2400" b="1" dirty="0">
                          <a:solidFill>
                            <a:srgbClr val="FC24F2"/>
                          </a:solidFill>
                        </a:rPr>
                        <a:t>10</a:t>
                      </a:r>
                    </a:p>
                  </a:txBody>
                  <a:tcPr/>
                </a:tc>
                <a:tc>
                  <a:txBody>
                    <a:bodyPr/>
                    <a:lstStyle/>
                    <a:p>
                      <a:pPr algn="ctr"/>
                      <a:r>
                        <a:rPr lang="en-US" sz="2400" b="1" dirty="0">
                          <a:solidFill>
                            <a:schemeClr val="tx1"/>
                          </a:solidFill>
                        </a:rPr>
                        <a:t>D</a:t>
                      </a:r>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Y</a:t>
                      </a:r>
                    </a:p>
                  </a:txBody>
                  <a:tcPr/>
                </a:tc>
                <a:tc>
                  <a:txBody>
                    <a:bodyPr/>
                    <a:lstStyle/>
                    <a:p>
                      <a:pPr algn="ctr"/>
                      <a:r>
                        <a:rPr lang="en-US" sz="2400" b="1" dirty="0"/>
                        <a:t>00</a:t>
                      </a:r>
                    </a:p>
                  </a:txBody>
                  <a:tcPr/>
                </a:tc>
                <a:tc>
                  <a:txBody>
                    <a:bodyPr/>
                    <a:lstStyle/>
                    <a:p>
                      <a:pPr algn="ctr"/>
                      <a:r>
                        <a:rPr lang="en-US" sz="2400" b="1" dirty="0"/>
                        <a:t>B</a:t>
                      </a:r>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ctr"/>
                      <a:r>
                        <a:rPr lang="en-US" sz="2400" b="1" dirty="0">
                          <a:solidFill>
                            <a:schemeClr val="tx1"/>
                          </a:solidFill>
                        </a:rPr>
                        <a:t>110</a:t>
                      </a:r>
                    </a:p>
                  </a:txBody>
                  <a:tcPr/>
                </a:tc>
                <a:tc>
                  <a:txBody>
                    <a:bodyPr/>
                    <a:lstStyle/>
                    <a:p>
                      <a:pPr algn="ctr"/>
                      <a:r>
                        <a:rPr lang="en-US" sz="2400" b="1" dirty="0">
                          <a:solidFill>
                            <a:schemeClr val="tx1"/>
                          </a:solidFill>
                        </a:rPr>
                        <a:t>Y</a:t>
                      </a:r>
                    </a:p>
                  </a:txBody>
                  <a:tcPr/>
                </a:tc>
                <a:tc>
                  <a:txBody>
                    <a:bodyPr/>
                    <a:lstStyle/>
                    <a:p>
                      <a:pPr algn="ctr"/>
                      <a:r>
                        <a:rPr lang="en-US" sz="2400" b="1" dirty="0">
                          <a:solidFill>
                            <a:schemeClr val="tx1"/>
                          </a:solidFill>
                        </a:rPr>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E</a:t>
                      </a:r>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sp>
        <p:nvSpPr>
          <p:cNvPr id="12" name="TextBox 11"/>
          <p:cNvSpPr txBox="1"/>
          <p:nvPr/>
        </p:nvSpPr>
        <p:spPr>
          <a:xfrm>
            <a:off x="124687" y="5066339"/>
            <a:ext cx="7329058" cy="1569660"/>
          </a:xfrm>
          <a:prstGeom prst="rect">
            <a:avLst/>
          </a:prstGeom>
          <a:noFill/>
        </p:spPr>
        <p:txBody>
          <a:bodyPr wrap="square" rtlCol="0">
            <a:spAutoFit/>
          </a:bodyPr>
          <a:lstStyle/>
          <a:p>
            <a:pPr algn="just"/>
            <a:r>
              <a:rPr lang="en-US" sz="2400" b="1" dirty="0"/>
              <a:t>No. of Cache Blocks = 8</a:t>
            </a:r>
          </a:p>
          <a:p>
            <a:pPr algn="just"/>
            <a:r>
              <a:rPr lang="en-US" sz="2400" b="1" dirty="0"/>
              <a:t>Size of each Block = 1 word</a:t>
            </a:r>
          </a:p>
          <a:p>
            <a:pPr algn="just"/>
            <a:r>
              <a:rPr lang="en-US" sz="2400" b="1" dirty="0"/>
              <a:t>Direct-Mapped cache</a:t>
            </a:r>
            <a:endParaRPr lang="en-US" sz="2400" b="1" dirty="0">
              <a:solidFill>
                <a:srgbClr val="C00000"/>
              </a:solidFill>
            </a:endParaRPr>
          </a:p>
          <a:p>
            <a:pPr algn="just"/>
            <a:r>
              <a:rPr lang="en-US" sz="2400" b="1" dirty="0">
                <a:solidFill>
                  <a:srgbClr val="C00000"/>
                </a:solidFill>
              </a:rPr>
              <a:t>What is physical memory address of D ? </a:t>
            </a:r>
            <a:r>
              <a:rPr lang="en-US" sz="2400" b="1" dirty="0">
                <a:solidFill>
                  <a:srgbClr val="FC24F2"/>
                </a:solidFill>
              </a:rPr>
              <a:t>10</a:t>
            </a:r>
            <a:r>
              <a:rPr lang="en-US" sz="2400" b="1" dirty="0">
                <a:solidFill>
                  <a:srgbClr val="C00000"/>
                </a:solidFill>
              </a:rPr>
              <a:t> 010</a:t>
            </a:r>
          </a:p>
        </p:txBody>
      </p:sp>
    </p:spTree>
    <p:extLst>
      <p:ext uri="{BB962C8B-B14F-4D97-AF65-F5344CB8AC3E}">
        <p14:creationId xmlns:p14="http://schemas.microsoft.com/office/powerpoint/2010/main" val="349078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101436"/>
          </a:xfrm>
        </p:spPr>
        <p:txBody>
          <a:bodyPr/>
          <a:lstStyle/>
          <a:p>
            <a:r>
              <a:rPr lang="en-US" dirty="0"/>
              <a:t>Principle of Locality</a:t>
            </a:r>
          </a:p>
        </p:txBody>
      </p:sp>
      <p:sp>
        <p:nvSpPr>
          <p:cNvPr id="3" name="Content Placeholder 2"/>
          <p:cNvSpPr>
            <a:spLocks noGrp="1"/>
          </p:cNvSpPr>
          <p:nvPr>
            <p:ph idx="1"/>
          </p:nvPr>
        </p:nvSpPr>
        <p:spPr>
          <a:xfrm>
            <a:off x="540328" y="914400"/>
            <a:ext cx="11152908" cy="5444835"/>
          </a:xfrm>
        </p:spPr>
        <p:txBody>
          <a:bodyPr>
            <a:noAutofit/>
          </a:bodyPr>
          <a:lstStyle/>
          <a:p>
            <a:pPr algn="just"/>
            <a:r>
              <a:rPr lang="en-US" sz="3200" dirty="0"/>
              <a:t>Locality of Reference, also known as the principle of locality, is the </a:t>
            </a:r>
            <a:r>
              <a:rPr lang="en-US" sz="3200" b="1" dirty="0"/>
              <a:t>tendency of a processor to access the same set of memory locations repetitively over a short period of time</a:t>
            </a:r>
            <a:r>
              <a:rPr lang="en-US" sz="3200" dirty="0"/>
              <a:t>.</a:t>
            </a:r>
          </a:p>
          <a:p>
            <a:pPr algn="just"/>
            <a:r>
              <a:rPr lang="en-US" sz="3200" dirty="0"/>
              <a:t>There are two basic types of reference locality – temporal and spatial locality. </a:t>
            </a:r>
          </a:p>
          <a:p>
            <a:pPr algn="just"/>
            <a:r>
              <a:rPr lang="en-US" sz="3200" b="1" dirty="0"/>
              <a:t>Temporal Locality</a:t>
            </a:r>
            <a:r>
              <a:rPr lang="en-US" sz="3200" dirty="0"/>
              <a:t> refers to </a:t>
            </a:r>
            <a:r>
              <a:rPr lang="en-US" sz="3200" b="1" dirty="0"/>
              <a:t>the reuse of specific data, and/or resources, within a relatively small time duration</a:t>
            </a:r>
            <a:r>
              <a:rPr lang="en-US" sz="3200" dirty="0"/>
              <a:t>. </a:t>
            </a:r>
          </a:p>
          <a:p>
            <a:pPr algn="just"/>
            <a:r>
              <a:rPr lang="en-US" sz="3200" b="1" dirty="0"/>
              <a:t>Spatial locality</a:t>
            </a:r>
            <a:r>
              <a:rPr lang="en-US" sz="3200" dirty="0"/>
              <a:t> refers to the </a:t>
            </a:r>
            <a:r>
              <a:rPr lang="en-US" sz="3200" b="1" dirty="0"/>
              <a:t>use of data elements within relatively close storage locations</a:t>
            </a:r>
            <a:r>
              <a:rPr lang="en-US" sz="3200" dirty="0"/>
              <a:t>.</a:t>
            </a:r>
          </a:p>
        </p:txBody>
      </p:sp>
    </p:spTree>
    <p:extLst>
      <p:ext uri="{BB962C8B-B14F-4D97-AF65-F5344CB8AC3E}">
        <p14:creationId xmlns:p14="http://schemas.microsoft.com/office/powerpoint/2010/main" val="104987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04795" cy="983673"/>
          </a:xfrm>
        </p:spPr>
        <p:txBody>
          <a:bodyPr/>
          <a:lstStyle/>
          <a:p>
            <a:r>
              <a:rPr lang="en-US" dirty="0"/>
              <a:t>Cache Design</a:t>
            </a:r>
          </a:p>
        </p:txBody>
      </p:sp>
      <p:pic>
        <p:nvPicPr>
          <p:cNvPr id="4" name="Content Placeholder 3"/>
          <p:cNvPicPr>
            <a:picLocks noGrp="1" noChangeAspect="1"/>
          </p:cNvPicPr>
          <p:nvPr>
            <p:ph idx="1"/>
          </p:nvPr>
        </p:nvPicPr>
        <p:blipFill>
          <a:blip r:embed="rId2"/>
          <a:stretch>
            <a:fillRect/>
          </a:stretch>
        </p:blipFill>
        <p:spPr>
          <a:xfrm>
            <a:off x="5189106" y="0"/>
            <a:ext cx="6975194" cy="6872620"/>
          </a:xfrm>
          <a:prstGeom prst="rect">
            <a:avLst/>
          </a:prstGeom>
        </p:spPr>
      </p:pic>
      <p:sp>
        <p:nvSpPr>
          <p:cNvPr id="3" name="TextBox 2"/>
          <p:cNvSpPr txBox="1"/>
          <p:nvPr/>
        </p:nvSpPr>
        <p:spPr>
          <a:xfrm>
            <a:off x="290234" y="856357"/>
            <a:ext cx="4725112" cy="6001643"/>
          </a:xfrm>
          <a:prstGeom prst="rect">
            <a:avLst/>
          </a:prstGeom>
          <a:noFill/>
        </p:spPr>
        <p:txBody>
          <a:bodyPr wrap="square" rtlCol="0">
            <a:spAutoFit/>
          </a:bodyPr>
          <a:lstStyle/>
          <a:p>
            <a:r>
              <a:rPr lang="en-US" sz="2400" b="1" dirty="0"/>
              <a:t>32-bit or 1 word Address</a:t>
            </a:r>
          </a:p>
          <a:p>
            <a:pPr marL="342900" indent="-342900">
              <a:buFont typeface="Wingdings" panose="05000000000000000000" pitchFamily="2" charset="2"/>
              <a:buChar char="à"/>
            </a:pPr>
            <a:r>
              <a:rPr lang="en-US" sz="2400" b="1" dirty="0">
                <a:solidFill>
                  <a:srgbClr val="C00000"/>
                </a:solidFill>
                <a:sym typeface="Wingdings" panose="05000000000000000000" pitchFamily="2" charset="2"/>
              </a:rPr>
              <a:t>What will be the size of Main Memory in Bytes?</a:t>
            </a:r>
          </a:p>
          <a:p>
            <a:r>
              <a:rPr lang="en-US" sz="2400" b="1" dirty="0">
                <a:solidFill>
                  <a:srgbClr val="C00000"/>
                </a:solidFill>
                <a:sym typeface="Wingdings" panose="05000000000000000000" pitchFamily="2" charset="2"/>
              </a:rPr>
              <a:t>- How can we check if it is a Hit or Miss?</a:t>
            </a:r>
          </a:p>
          <a:p>
            <a:r>
              <a:rPr lang="en-US" sz="2400" b="1" dirty="0">
                <a:sym typeface="Wingdings" panose="05000000000000000000" pitchFamily="2" charset="2"/>
              </a:rPr>
              <a:t>Total Blocks in Cache = 2^10 = 			= 1024 Blocks</a:t>
            </a:r>
          </a:p>
          <a:p>
            <a:r>
              <a:rPr lang="en-US" sz="2400" b="1" dirty="0">
                <a:solidFill>
                  <a:srgbClr val="C00000"/>
                </a:solidFill>
                <a:sym typeface="Wingdings" panose="05000000000000000000" pitchFamily="2" charset="2"/>
              </a:rPr>
              <a:t>- How many address bits we need to locate the cache index? </a:t>
            </a:r>
            <a:r>
              <a:rPr lang="en-US" sz="2400" b="1" dirty="0">
                <a:sym typeface="Wingdings" panose="05000000000000000000" pitchFamily="2" charset="2"/>
              </a:rPr>
              <a:t>10 bits</a:t>
            </a:r>
          </a:p>
          <a:p>
            <a:pPr marL="342900" indent="-342900">
              <a:buFontTx/>
              <a:buChar char="-"/>
            </a:pPr>
            <a:r>
              <a:rPr lang="en-US" sz="2400" b="1" dirty="0">
                <a:solidFill>
                  <a:srgbClr val="C00000"/>
                </a:solidFill>
                <a:sym typeface="Wingdings" panose="05000000000000000000" pitchFamily="2" charset="2"/>
              </a:rPr>
              <a:t>What will be the size of Tag field?</a:t>
            </a:r>
          </a:p>
          <a:p>
            <a:pPr marL="342900" indent="-342900">
              <a:buFontTx/>
              <a:buChar char="-"/>
            </a:pPr>
            <a:r>
              <a:rPr lang="en-US" sz="2400" b="1" dirty="0">
                <a:solidFill>
                  <a:srgbClr val="C00000"/>
                </a:solidFill>
              </a:rPr>
              <a:t>What will be the size of a block?</a:t>
            </a:r>
          </a:p>
          <a:p>
            <a:pPr marL="342900" indent="-342900">
              <a:buFontTx/>
              <a:buChar char="-"/>
            </a:pPr>
            <a:r>
              <a:rPr lang="en-US" sz="2400" b="1" dirty="0">
                <a:solidFill>
                  <a:srgbClr val="C00000"/>
                </a:solidFill>
              </a:rPr>
              <a:t>Why we are not using 2 LSBs?</a:t>
            </a:r>
          </a:p>
          <a:p>
            <a:pPr marL="342900" indent="-342900">
              <a:buFontTx/>
              <a:buChar char="-"/>
            </a:pPr>
            <a:r>
              <a:rPr lang="en-US" sz="2400" b="1" dirty="0">
                <a:solidFill>
                  <a:srgbClr val="C00000"/>
                </a:solidFill>
              </a:rPr>
              <a:t>What exact size the Cache will take?</a:t>
            </a:r>
          </a:p>
          <a:p>
            <a:pPr marL="342900" indent="-342900">
              <a:buFontTx/>
              <a:buChar char="-"/>
            </a:pPr>
            <a:r>
              <a:rPr lang="en-US" sz="2400" b="1" dirty="0"/>
              <a:t>Why is this called 4KB Cache?</a:t>
            </a:r>
          </a:p>
        </p:txBody>
      </p:sp>
    </p:spTree>
    <p:extLst>
      <p:ext uri="{BB962C8B-B14F-4D97-AF65-F5344CB8AC3E}">
        <p14:creationId xmlns:p14="http://schemas.microsoft.com/office/powerpoint/2010/main" val="15181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704795" cy="983673"/>
          </a:xfrm>
        </p:spPr>
        <p:txBody>
          <a:bodyPr/>
          <a:lstStyle/>
          <a:p>
            <a:r>
              <a:rPr lang="en-US" dirty="0"/>
              <a:t>Cache Design</a:t>
            </a:r>
          </a:p>
        </p:txBody>
      </p:sp>
      <p:pic>
        <p:nvPicPr>
          <p:cNvPr id="4" name="Content Placeholder 3"/>
          <p:cNvPicPr>
            <a:picLocks noGrp="1" noChangeAspect="1"/>
          </p:cNvPicPr>
          <p:nvPr>
            <p:ph idx="1"/>
          </p:nvPr>
        </p:nvPicPr>
        <p:blipFill>
          <a:blip r:embed="rId2"/>
          <a:stretch>
            <a:fillRect/>
          </a:stretch>
        </p:blipFill>
        <p:spPr>
          <a:xfrm>
            <a:off x="5189106" y="0"/>
            <a:ext cx="6975194" cy="6872620"/>
          </a:xfrm>
          <a:prstGeom prst="rect">
            <a:avLst/>
          </a:prstGeom>
        </p:spPr>
      </p:pic>
      <p:sp>
        <p:nvSpPr>
          <p:cNvPr id="3" name="TextBox 2"/>
          <p:cNvSpPr txBox="1"/>
          <p:nvPr/>
        </p:nvSpPr>
        <p:spPr>
          <a:xfrm>
            <a:off x="0" y="856357"/>
            <a:ext cx="5015346" cy="4893647"/>
          </a:xfrm>
          <a:prstGeom prst="rect">
            <a:avLst/>
          </a:prstGeom>
          <a:noFill/>
        </p:spPr>
        <p:txBody>
          <a:bodyPr wrap="square" rtlCol="0">
            <a:spAutoFit/>
          </a:bodyPr>
          <a:lstStyle/>
          <a:p>
            <a:pPr marL="342900" indent="-342900">
              <a:buFontTx/>
              <a:buChar char="-"/>
            </a:pPr>
            <a:r>
              <a:rPr lang="en-US" sz="2400" b="1" dirty="0">
                <a:solidFill>
                  <a:srgbClr val="C00000"/>
                </a:solidFill>
              </a:rPr>
              <a:t>What exact size the Cache will take?</a:t>
            </a:r>
          </a:p>
          <a:p>
            <a:endParaRPr lang="en-US" sz="2400" b="1" dirty="0">
              <a:solidFill>
                <a:srgbClr val="C00000"/>
              </a:solidFill>
            </a:endParaRPr>
          </a:p>
          <a:p>
            <a:r>
              <a:rPr lang="en-US" sz="2400" b="1" dirty="0">
                <a:solidFill>
                  <a:srgbClr val="C00000"/>
                </a:solidFill>
              </a:rPr>
              <a:t>Size of 1 Entry </a:t>
            </a:r>
          </a:p>
          <a:p>
            <a:r>
              <a:rPr lang="en-US" sz="2400" b="1" dirty="0">
                <a:solidFill>
                  <a:srgbClr val="C00000"/>
                </a:solidFill>
              </a:rPr>
              <a:t>= Valid Bit Size + Tag Size+ Data Size</a:t>
            </a:r>
          </a:p>
          <a:p>
            <a:r>
              <a:rPr lang="en-US" sz="2400" b="1" dirty="0">
                <a:solidFill>
                  <a:srgbClr val="C00000"/>
                </a:solidFill>
              </a:rPr>
              <a:t>= 1 bit + 20 bits + 32 bits</a:t>
            </a:r>
          </a:p>
          <a:p>
            <a:r>
              <a:rPr lang="en-US" sz="2400" b="1" dirty="0">
                <a:solidFill>
                  <a:srgbClr val="C00000"/>
                </a:solidFill>
              </a:rPr>
              <a:t>= 53 bits</a:t>
            </a:r>
          </a:p>
          <a:p>
            <a:endParaRPr lang="en-US" sz="2400" b="1" dirty="0">
              <a:solidFill>
                <a:srgbClr val="C00000"/>
              </a:solidFill>
            </a:endParaRPr>
          </a:p>
          <a:p>
            <a:r>
              <a:rPr lang="en-US" sz="2400" b="1" dirty="0">
                <a:solidFill>
                  <a:srgbClr val="C00000"/>
                </a:solidFill>
              </a:rPr>
              <a:t>Total Space required = 1024 x 53 bits</a:t>
            </a:r>
          </a:p>
          <a:p>
            <a:r>
              <a:rPr lang="en-US" sz="2400" b="1" dirty="0">
                <a:solidFill>
                  <a:srgbClr val="C00000"/>
                </a:solidFill>
              </a:rPr>
              <a:t>			= 53 K bits</a:t>
            </a:r>
          </a:p>
          <a:p>
            <a:endParaRPr lang="en-US" sz="2400" b="1" dirty="0">
              <a:solidFill>
                <a:srgbClr val="C00000"/>
              </a:solidFill>
            </a:endParaRPr>
          </a:p>
          <a:p>
            <a:endParaRPr lang="en-US" sz="2400" b="1" dirty="0">
              <a:solidFill>
                <a:srgbClr val="C00000"/>
              </a:solidFill>
            </a:endParaRPr>
          </a:p>
          <a:p>
            <a:pPr marL="342900" indent="-342900">
              <a:buFontTx/>
              <a:buChar char="-"/>
            </a:pPr>
            <a:r>
              <a:rPr lang="en-US" sz="2400" b="1" dirty="0"/>
              <a:t>Why is this called 4KB Cache?</a:t>
            </a:r>
          </a:p>
        </p:txBody>
      </p:sp>
    </p:spTree>
    <p:extLst>
      <p:ext uri="{BB962C8B-B14F-4D97-AF65-F5344CB8AC3E}">
        <p14:creationId xmlns:p14="http://schemas.microsoft.com/office/powerpoint/2010/main" val="2084920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33177" cy="845127"/>
          </a:xfrm>
        </p:spPr>
        <p:txBody>
          <a:bodyPr/>
          <a:lstStyle/>
          <a:p>
            <a:r>
              <a:rPr lang="en-US" dirty="0"/>
              <a:t>Mapping an Address to 1-word Cache Block</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val="20000"/>
                    </a:ext>
                  </a:extLst>
                </a:gridCol>
                <a:gridCol w="1630218">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r>
                        <a:rPr lang="en-US" sz="2400" b="1" dirty="0"/>
                        <a:t>A</a:t>
                      </a:r>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r>
                        <a:rPr lang="en-US" sz="2400" b="1" dirty="0"/>
                        <a:t>3 =</a:t>
                      </a:r>
                      <a:r>
                        <a:rPr lang="en-US" sz="2400" b="1" baseline="0" dirty="0"/>
                        <a:t> </a:t>
                      </a:r>
                      <a:r>
                        <a:rPr lang="en-US" sz="2400" b="1" dirty="0"/>
                        <a:t>00011</a:t>
                      </a:r>
                    </a:p>
                  </a:txBody>
                  <a:tcPr/>
                </a:tc>
                <a:tc>
                  <a:txBody>
                    <a:bodyPr/>
                    <a:lstStyle/>
                    <a:p>
                      <a:pPr algn="ctr"/>
                      <a:r>
                        <a:rPr lang="en-US" sz="2400" b="1" dirty="0"/>
                        <a:t>B</a:t>
                      </a:r>
                    </a:p>
                  </a:txBody>
                  <a:tcPr/>
                </a:tc>
                <a:extLst>
                  <a:ext uri="{0D108BD9-81ED-4DB2-BD59-A6C34878D82A}">
                    <a16:rowId xmlns:a16="http://schemas.microsoft.com/office/drawing/2014/main" val="10003"/>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r>
                        <a:rPr lang="en-US" sz="2400" b="1" dirty="0"/>
                        <a:t>16 = 10000</a:t>
                      </a:r>
                    </a:p>
                  </a:txBody>
                  <a:tcPr/>
                </a:tc>
                <a:tc>
                  <a:txBody>
                    <a:bodyPr/>
                    <a:lstStyle/>
                    <a:p>
                      <a:pPr algn="ctr"/>
                      <a:r>
                        <a:rPr lang="en-US" sz="2400" b="1" dirty="0"/>
                        <a:t>C</a:t>
                      </a:r>
                    </a:p>
                  </a:txBody>
                  <a:tcPr/>
                </a:tc>
                <a:extLst>
                  <a:ext uri="{0D108BD9-81ED-4DB2-BD59-A6C34878D82A}">
                    <a16:rowId xmlns:a16="http://schemas.microsoft.com/office/drawing/2014/main" val="10005"/>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r>
                        <a:rPr lang="en-US" sz="2400" b="1" dirty="0">
                          <a:solidFill>
                            <a:schemeClr val="tx1"/>
                          </a:solidFill>
                        </a:rPr>
                        <a:t>18 = 10010</a:t>
                      </a:r>
                    </a:p>
                  </a:txBody>
                  <a:tcPr/>
                </a:tc>
                <a:tc>
                  <a:txBody>
                    <a:bodyPr/>
                    <a:lstStyle/>
                    <a:p>
                      <a:pPr algn="ctr"/>
                      <a:r>
                        <a:rPr lang="en-US" sz="2400" b="1" dirty="0"/>
                        <a:t>D</a:t>
                      </a:r>
                    </a:p>
                  </a:txBody>
                  <a:tcPr/>
                </a:tc>
                <a:extLst>
                  <a:ext uri="{0D108BD9-81ED-4DB2-BD59-A6C34878D82A}">
                    <a16:rowId xmlns:a16="http://schemas.microsoft.com/office/drawing/2014/main" val="10007"/>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r>
                        <a:rPr lang="en-US" sz="2400" b="1" dirty="0">
                          <a:solidFill>
                            <a:schemeClr val="tx1"/>
                          </a:solidFill>
                        </a:rPr>
                        <a:t>22 = 10110</a:t>
                      </a:r>
                    </a:p>
                  </a:txBody>
                  <a:tcPr/>
                </a:tc>
                <a:tc>
                  <a:txBody>
                    <a:bodyPr/>
                    <a:lstStyle/>
                    <a:p>
                      <a:pPr algn="ctr"/>
                      <a:r>
                        <a:rPr lang="en-US" sz="2400" b="1" dirty="0"/>
                        <a:t>E</a:t>
                      </a:r>
                    </a:p>
                  </a:txBody>
                  <a:tcPr/>
                </a:tc>
                <a:extLst>
                  <a:ext uri="{0D108BD9-81ED-4DB2-BD59-A6C34878D82A}">
                    <a16:rowId xmlns:a16="http://schemas.microsoft.com/office/drawing/2014/main" val="10009"/>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26 = 11010</a:t>
                      </a:r>
                    </a:p>
                  </a:txBody>
                  <a:tcPr/>
                </a:tc>
                <a:tc>
                  <a:txBody>
                    <a:bodyPr/>
                    <a:lstStyle/>
                    <a:p>
                      <a:pPr algn="ctr"/>
                      <a:r>
                        <a:rPr lang="en-US" sz="2400" b="1" dirty="0"/>
                        <a:t>F</a:t>
                      </a:r>
                    </a:p>
                  </a:txBody>
                  <a:tcPr/>
                </a:tc>
                <a:extLst>
                  <a:ext uri="{0D108BD9-81ED-4DB2-BD59-A6C34878D82A}">
                    <a16:rowId xmlns:a16="http://schemas.microsoft.com/office/drawing/2014/main" val="1001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a:t>Main Memory</a:t>
            </a:r>
          </a:p>
        </p:txBody>
      </p:sp>
      <p:graphicFrame>
        <p:nvGraphicFramePr>
          <p:cNvPr id="10" name="Table 9"/>
          <p:cNvGraphicFramePr>
            <a:graphicFrameLocks noGrp="1"/>
          </p:cNvGraphicFramePr>
          <p:nvPr/>
        </p:nvGraphicFramePr>
        <p:xfrm>
          <a:off x="277094" y="845127"/>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val="20000"/>
                    </a:ext>
                  </a:extLst>
                </a:gridCol>
                <a:gridCol w="1328295">
                  <a:extLst>
                    <a:ext uri="{9D8B030D-6E8A-4147-A177-3AD203B41FA5}">
                      <a16:colId xmlns:a16="http://schemas.microsoft.com/office/drawing/2014/main" val="20001"/>
                    </a:ext>
                  </a:extLst>
                </a:gridCol>
                <a:gridCol w="1177637">
                  <a:extLst>
                    <a:ext uri="{9D8B030D-6E8A-4147-A177-3AD203B41FA5}">
                      <a16:colId xmlns:a16="http://schemas.microsoft.com/office/drawing/2014/main" val="20002"/>
                    </a:ext>
                  </a:extLst>
                </a:gridCol>
                <a:gridCol w="2563093">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Y</a:t>
                      </a:r>
                    </a:p>
                  </a:txBody>
                  <a:tcPr/>
                </a:tc>
                <a:tc>
                  <a:txBody>
                    <a:bodyPr/>
                    <a:lstStyle/>
                    <a:p>
                      <a:pPr algn="ctr"/>
                      <a:r>
                        <a:rPr lang="en-US" sz="2400" b="1" dirty="0"/>
                        <a:t>10</a:t>
                      </a:r>
                    </a:p>
                  </a:txBody>
                  <a:tcPr/>
                </a:tc>
                <a:tc>
                  <a:txBody>
                    <a:bodyPr/>
                    <a:lstStyle/>
                    <a:p>
                      <a:pPr algn="ctr"/>
                      <a:r>
                        <a:rPr lang="en-US" sz="2400" b="1" dirty="0"/>
                        <a:t>C</a:t>
                      </a:r>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ctr"/>
                      <a:r>
                        <a:rPr lang="en-US" sz="2400" b="1" dirty="0">
                          <a:solidFill>
                            <a:srgbClr val="FF0000"/>
                          </a:solidFill>
                        </a:rPr>
                        <a:t>010</a:t>
                      </a:r>
                    </a:p>
                  </a:txBody>
                  <a:tcPr/>
                </a:tc>
                <a:tc>
                  <a:txBody>
                    <a:bodyPr/>
                    <a:lstStyle/>
                    <a:p>
                      <a:pPr algn="ctr"/>
                      <a:r>
                        <a:rPr lang="en-US" sz="2400" b="1" dirty="0">
                          <a:solidFill>
                            <a:schemeClr val="tx1"/>
                          </a:solidFill>
                        </a:rPr>
                        <a:t>Y</a:t>
                      </a:r>
                    </a:p>
                  </a:txBody>
                  <a:tcPr/>
                </a:tc>
                <a:tc>
                  <a:txBody>
                    <a:bodyPr/>
                    <a:lstStyle/>
                    <a:p>
                      <a:pPr algn="ctr"/>
                      <a:r>
                        <a:rPr lang="en-US" sz="2400" b="1" dirty="0">
                          <a:solidFill>
                            <a:srgbClr val="FC24F2"/>
                          </a:solidFill>
                        </a:rPr>
                        <a:t>10</a:t>
                      </a:r>
                    </a:p>
                  </a:txBody>
                  <a:tcPr/>
                </a:tc>
                <a:tc>
                  <a:txBody>
                    <a:bodyPr/>
                    <a:lstStyle/>
                    <a:p>
                      <a:pPr algn="ctr"/>
                      <a:r>
                        <a:rPr lang="en-US" sz="2400" b="1" dirty="0">
                          <a:solidFill>
                            <a:schemeClr val="tx1"/>
                          </a:solidFill>
                        </a:rPr>
                        <a:t>D</a:t>
                      </a:r>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Y</a:t>
                      </a:r>
                    </a:p>
                  </a:txBody>
                  <a:tcPr/>
                </a:tc>
                <a:tc>
                  <a:txBody>
                    <a:bodyPr/>
                    <a:lstStyle/>
                    <a:p>
                      <a:pPr algn="ctr"/>
                      <a:r>
                        <a:rPr lang="en-US" sz="2400" b="1" dirty="0"/>
                        <a:t>00</a:t>
                      </a:r>
                    </a:p>
                  </a:txBody>
                  <a:tcPr/>
                </a:tc>
                <a:tc>
                  <a:txBody>
                    <a:bodyPr/>
                    <a:lstStyle/>
                    <a:p>
                      <a:pPr algn="ctr"/>
                      <a:r>
                        <a:rPr lang="en-US" sz="2400" b="1" dirty="0"/>
                        <a:t>B</a:t>
                      </a:r>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ctr"/>
                      <a:r>
                        <a:rPr lang="en-US" sz="2400" b="1" dirty="0">
                          <a:solidFill>
                            <a:schemeClr val="tx1"/>
                          </a:solidFill>
                        </a:rPr>
                        <a:t>110</a:t>
                      </a:r>
                    </a:p>
                  </a:txBody>
                  <a:tcPr/>
                </a:tc>
                <a:tc>
                  <a:txBody>
                    <a:bodyPr/>
                    <a:lstStyle/>
                    <a:p>
                      <a:pPr algn="ctr"/>
                      <a:r>
                        <a:rPr lang="en-US" sz="2400" b="1" dirty="0">
                          <a:solidFill>
                            <a:schemeClr val="tx1"/>
                          </a:solidFill>
                        </a:rPr>
                        <a:t>Y</a:t>
                      </a:r>
                    </a:p>
                  </a:txBody>
                  <a:tcPr/>
                </a:tc>
                <a:tc>
                  <a:txBody>
                    <a:bodyPr/>
                    <a:lstStyle/>
                    <a:p>
                      <a:pPr algn="ctr"/>
                      <a:r>
                        <a:rPr lang="en-US" sz="2400" b="1" dirty="0">
                          <a:solidFill>
                            <a:schemeClr val="tx1"/>
                          </a:solidFill>
                        </a:rPr>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E</a:t>
                      </a:r>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sp>
        <p:nvSpPr>
          <p:cNvPr id="12" name="TextBox 11"/>
          <p:cNvSpPr txBox="1"/>
          <p:nvPr/>
        </p:nvSpPr>
        <p:spPr>
          <a:xfrm>
            <a:off x="277094" y="5042118"/>
            <a:ext cx="6664041" cy="1815882"/>
          </a:xfrm>
          <a:prstGeom prst="rect">
            <a:avLst/>
          </a:prstGeom>
          <a:noFill/>
        </p:spPr>
        <p:txBody>
          <a:bodyPr wrap="square" rtlCol="0">
            <a:spAutoFit/>
          </a:bodyPr>
          <a:lstStyle/>
          <a:p>
            <a:pPr algn="just"/>
            <a:r>
              <a:rPr lang="en-US" sz="2800" b="1" dirty="0"/>
              <a:t>8 Blocks Cache</a:t>
            </a:r>
          </a:p>
          <a:p>
            <a:pPr algn="just"/>
            <a:r>
              <a:rPr lang="en-US" sz="2800" b="1" dirty="0"/>
              <a:t>Size of each block is 1 word</a:t>
            </a:r>
          </a:p>
          <a:p>
            <a:pPr algn="just"/>
            <a:r>
              <a:rPr lang="en-US" sz="2800" b="1" dirty="0"/>
              <a:t>32-words main memory</a:t>
            </a:r>
          </a:p>
          <a:p>
            <a:pPr algn="just"/>
            <a:r>
              <a:rPr lang="en-US" sz="2800" b="1" dirty="0"/>
              <a:t>This is 32 Bytes Cache (8x4 = 32)</a:t>
            </a:r>
          </a:p>
        </p:txBody>
      </p:sp>
    </p:spTree>
    <p:extLst>
      <p:ext uri="{BB962C8B-B14F-4D97-AF65-F5344CB8AC3E}">
        <p14:creationId xmlns:p14="http://schemas.microsoft.com/office/powerpoint/2010/main" val="2531917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
            <a:ext cx="10713313" cy="983672"/>
          </a:xfrm>
        </p:spPr>
        <p:txBody>
          <a:bodyPr/>
          <a:lstStyle/>
          <a:p>
            <a:r>
              <a:rPr lang="en-US" dirty="0"/>
              <a:t>Cache Design</a:t>
            </a:r>
          </a:p>
        </p:txBody>
      </p:sp>
      <p:sp>
        <p:nvSpPr>
          <p:cNvPr id="3" name="Content Placeholder 2"/>
          <p:cNvSpPr>
            <a:spLocks noGrp="1"/>
          </p:cNvSpPr>
          <p:nvPr>
            <p:ph idx="1"/>
          </p:nvPr>
        </p:nvSpPr>
        <p:spPr>
          <a:xfrm>
            <a:off x="665018" y="983673"/>
            <a:ext cx="10838005" cy="5555672"/>
          </a:xfrm>
        </p:spPr>
        <p:txBody>
          <a:bodyPr>
            <a:normAutofit/>
          </a:bodyPr>
          <a:lstStyle/>
          <a:p>
            <a:pPr algn="just"/>
            <a:r>
              <a:rPr lang="en-US" sz="3200" dirty="0"/>
              <a:t>32-bit addresses</a:t>
            </a:r>
          </a:p>
          <a:p>
            <a:pPr algn="just"/>
            <a:r>
              <a:rPr lang="en-US" sz="3200" dirty="0"/>
              <a:t>A direct-mapped cache</a:t>
            </a:r>
          </a:p>
          <a:p>
            <a:pPr algn="just"/>
            <a:r>
              <a:rPr lang="en-US" sz="3200" dirty="0"/>
              <a:t>The cache size is 2^n blocks, so n bits are used for the index</a:t>
            </a:r>
          </a:p>
          <a:p>
            <a:pPr algn="just"/>
            <a:r>
              <a:rPr lang="en-US" sz="3200" dirty="0"/>
              <a:t>The block size is 2^m words (2^(m+2) bytes), so m bits are used for the word within the block, and two bits are used for the byte part of the address</a:t>
            </a:r>
          </a:p>
          <a:p>
            <a:pPr algn="just"/>
            <a:r>
              <a:rPr lang="en-US" sz="3200" dirty="0"/>
              <a:t>The size of the tag field is 32 - (n + m + 2)</a:t>
            </a:r>
          </a:p>
          <a:p>
            <a:pPr algn="just"/>
            <a:r>
              <a:rPr lang="en-US" sz="3200" dirty="0"/>
              <a:t>The total number of bits in a direct-mapped cache is</a:t>
            </a:r>
          </a:p>
          <a:p>
            <a:pPr marL="0" indent="0" algn="just">
              <a:buNone/>
            </a:pPr>
            <a:r>
              <a:rPr lang="en-US" sz="3200" dirty="0"/>
              <a:t>			2^n x (block size + tag size + valid field size)</a:t>
            </a:r>
            <a:endParaRPr lang="en-US" sz="3200" b="1" dirty="0"/>
          </a:p>
        </p:txBody>
      </p:sp>
    </p:spTree>
    <p:extLst>
      <p:ext uri="{BB962C8B-B14F-4D97-AF65-F5344CB8AC3E}">
        <p14:creationId xmlns:p14="http://schemas.microsoft.com/office/powerpoint/2010/main" val="2805391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33177" cy="845127"/>
          </a:xfrm>
        </p:spPr>
        <p:txBody>
          <a:bodyPr/>
          <a:lstStyle/>
          <a:p>
            <a:r>
              <a:rPr lang="en-US" dirty="0"/>
              <a:t>Mapping an Address to 1-word Cache Block</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val="20000"/>
                    </a:ext>
                  </a:extLst>
                </a:gridCol>
                <a:gridCol w="1630218">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r>
                        <a:rPr lang="en-US" sz="2400" b="1" dirty="0"/>
                        <a:t>A</a:t>
                      </a:r>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r>
                        <a:rPr lang="en-US" sz="2400" b="1" dirty="0"/>
                        <a:t>3 =</a:t>
                      </a:r>
                      <a:r>
                        <a:rPr lang="en-US" sz="2400" b="1" baseline="0" dirty="0"/>
                        <a:t> </a:t>
                      </a:r>
                      <a:r>
                        <a:rPr lang="en-US" sz="2400" b="1" dirty="0"/>
                        <a:t>00011</a:t>
                      </a:r>
                    </a:p>
                  </a:txBody>
                  <a:tcPr/>
                </a:tc>
                <a:tc>
                  <a:txBody>
                    <a:bodyPr/>
                    <a:lstStyle/>
                    <a:p>
                      <a:pPr algn="ctr"/>
                      <a:r>
                        <a:rPr lang="en-US" sz="2400" b="1" dirty="0"/>
                        <a:t>B</a:t>
                      </a:r>
                    </a:p>
                  </a:txBody>
                  <a:tcPr/>
                </a:tc>
                <a:extLst>
                  <a:ext uri="{0D108BD9-81ED-4DB2-BD59-A6C34878D82A}">
                    <a16:rowId xmlns:a16="http://schemas.microsoft.com/office/drawing/2014/main" val="10003"/>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r>
                        <a:rPr lang="en-US" sz="2400" b="1" dirty="0"/>
                        <a:t>16 = 10000</a:t>
                      </a:r>
                    </a:p>
                  </a:txBody>
                  <a:tcPr/>
                </a:tc>
                <a:tc>
                  <a:txBody>
                    <a:bodyPr/>
                    <a:lstStyle/>
                    <a:p>
                      <a:pPr algn="ctr"/>
                      <a:r>
                        <a:rPr lang="en-US" sz="2400" b="1" dirty="0"/>
                        <a:t>C</a:t>
                      </a:r>
                    </a:p>
                  </a:txBody>
                  <a:tcPr/>
                </a:tc>
                <a:extLst>
                  <a:ext uri="{0D108BD9-81ED-4DB2-BD59-A6C34878D82A}">
                    <a16:rowId xmlns:a16="http://schemas.microsoft.com/office/drawing/2014/main" val="10005"/>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r>
                        <a:rPr lang="en-US" sz="2400" b="1" dirty="0">
                          <a:solidFill>
                            <a:schemeClr val="tx1"/>
                          </a:solidFill>
                        </a:rPr>
                        <a:t>18 = 10010</a:t>
                      </a:r>
                    </a:p>
                  </a:txBody>
                  <a:tcPr/>
                </a:tc>
                <a:tc>
                  <a:txBody>
                    <a:bodyPr/>
                    <a:lstStyle/>
                    <a:p>
                      <a:pPr algn="ctr"/>
                      <a:r>
                        <a:rPr lang="en-US" sz="2400" b="1" dirty="0"/>
                        <a:t>D</a:t>
                      </a:r>
                    </a:p>
                  </a:txBody>
                  <a:tcPr/>
                </a:tc>
                <a:extLst>
                  <a:ext uri="{0D108BD9-81ED-4DB2-BD59-A6C34878D82A}">
                    <a16:rowId xmlns:a16="http://schemas.microsoft.com/office/drawing/2014/main" val="10007"/>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r>
                        <a:rPr lang="en-US" sz="2400" b="1" dirty="0">
                          <a:solidFill>
                            <a:schemeClr val="tx1"/>
                          </a:solidFill>
                        </a:rPr>
                        <a:t>22 = 10110</a:t>
                      </a:r>
                    </a:p>
                  </a:txBody>
                  <a:tcPr/>
                </a:tc>
                <a:tc>
                  <a:txBody>
                    <a:bodyPr/>
                    <a:lstStyle/>
                    <a:p>
                      <a:pPr algn="ctr"/>
                      <a:r>
                        <a:rPr lang="en-US" sz="2400" b="1" dirty="0"/>
                        <a:t>E</a:t>
                      </a:r>
                    </a:p>
                  </a:txBody>
                  <a:tcPr/>
                </a:tc>
                <a:extLst>
                  <a:ext uri="{0D108BD9-81ED-4DB2-BD59-A6C34878D82A}">
                    <a16:rowId xmlns:a16="http://schemas.microsoft.com/office/drawing/2014/main" val="10009"/>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26 = 11010</a:t>
                      </a:r>
                    </a:p>
                  </a:txBody>
                  <a:tcPr/>
                </a:tc>
                <a:tc>
                  <a:txBody>
                    <a:bodyPr/>
                    <a:lstStyle/>
                    <a:p>
                      <a:pPr algn="ctr"/>
                      <a:r>
                        <a:rPr lang="en-US" sz="2400" b="1" dirty="0"/>
                        <a:t>F</a:t>
                      </a:r>
                    </a:p>
                  </a:txBody>
                  <a:tcPr/>
                </a:tc>
                <a:extLst>
                  <a:ext uri="{0D108BD9-81ED-4DB2-BD59-A6C34878D82A}">
                    <a16:rowId xmlns:a16="http://schemas.microsoft.com/office/drawing/2014/main" val="1001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a:t>Main Memory</a:t>
            </a:r>
          </a:p>
        </p:txBody>
      </p:sp>
      <p:graphicFrame>
        <p:nvGraphicFramePr>
          <p:cNvPr id="10" name="Table 9"/>
          <p:cNvGraphicFramePr>
            <a:graphicFrameLocks noGrp="1"/>
          </p:cNvGraphicFramePr>
          <p:nvPr/>
        </p:nvGraphicFramePr>
        <p:xfrm>
          <a:off x="277094" y="845127"/>
          <a:ext cx="6758700" cy="4114800"/>
        </p:xfrm>
        <a:graphic>
          <a:graphicData uri="http://schemas.openxmlformats.org/drawingml/2006/table">
            <a:tbl>
              <a:tblPr firstRow="1" bandRow="1">
                <a:tableStyleId>{5C22544A-7EE6-4342-B048-85BDC9FD1C3A}</a:tableStyleId>
              </a:tblPr>
              <a:tblGrid>
                <a:gridCol w="1689675">
                  <a:extLst>
                    <a:ext uri="{9D8B030D-6E8A-4147-A177-3AD203B41FA5}">
                      <a16:colId xmlns:a16="http://schemas.microsoft.com/office/drawing/2014/main" val="20000"/>
                    </a:ext>
                  </a:extLst>
                </a:gridCol>
                <a:gridCol w="1328295">
                  <a:extLst>
                    <a:ext uri="{9D8B030D-6E8A-4147-A177-3AD203B41FA5}">
                      <a16:colId xmlns:a16="http://schemas.microsoft.com/office/drawing/2014/main" val="20001"/>
                    </a:ext>
                  </a:extLst>
                </a:gridCol>
                <a:gridCol w="1177637">
                  <a:extLst>
                    <a:ext uri="{9D8B030D-6E8A-4147-A177-3AD203B41FA5}">
                      <a16:colId xmlns:a16="http://schemas.microsoft.com/office/drawing/2014/main" val="20002"/>
                    </a:ext>
                  </a:extLst>
                </a:gridCol>
                <a:gridCol w="2563093">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Y</a:t>
                      </a:r>
                    </a:p>
                  </a:txBody>
                  <a:tcPr/>
                </a:tc>
                <a:tc>
                  <a:txBody>
                    <a:bodyPr/>
                    <a:lstStyle/>
                    <a:p>
                      <a:pPr algn="ctr"/>
                      <a:r>
                        <a:rPr lang="en-US" sz="2400" b="1" dirty="0"/>
                        <a:t>10</a:t>
                      </a:r>
                    </a:p>
                  </a:txBody>
                  <a:tcPr/>
                </a:tc>
                <a:tc>
                  <a:txBody>
                    <a:bodyPr/>
                    <a:lstStyle/>
                    <a:p>
                      <a:pPr algn="ctr"/>
                      <a:r>
                        <a:rPr lang="en-US" sz="2400" b="1" dirty="0"/>
                        <a:t>C</a:t>
                      </a:r>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ctr"/>
                      <a:r>
                        <a:rPr lang="en-US" sz="2400" b="1" dirty="0">
                          <a:solidFill>
                            <a:srgbClr val="FF0000"/>
                          </a:solidFill>
                        </a:rPr>
                        <a:t>010</a:t>
                      </a:r>
                    </a:p>
                  </a:txBody>
                  <a:tcPr/>
                </a:tc>
                <a:tc>
                  <a:txBody>
                    <a:bodyPr/>
                    <a:lstStyle/>
                    <a:p>
                      <a:pPr algn="ctr"/>
                      <a:r>
                        <a:rPr lang="en-US" sz="2400" b="1" dirty="0">
                          <a:solidFill>
                            <a:schemeClr val="tx1"/>
                          </a:solidFill>
                        </a:rPr>
                        <a:t>Y</a:t>
                      </a:r>
                    </a:p>
                  </a:txBody>
                  <a:tcPr/>
                </a:tc>
                <a:tc>
                  <a:txBody>
                    <a:bodyPr/>
                    <a:lstStyle/>
                    <a:p>
                      <a:pPr algn="ctr"/>
                      <a:r>
                        <a:rPr lang="en-US" sz="2400" b="1" dirty="0">
                          <a:solidFill>
                            <a:srgbClr val="FC24F2"/>
                          </a:solidFill>
                        </a:rPr>
                        <a:t>10</a:t>
                      </a:r>
                    </a:p>
                  </a:txBody>
                  <a:tcPr/>
                </a:tc>
                <a:tc>
                  <a:txBody>
                    <a:bodyPr/>
                    <a:lstStyle/>
                    <a:p>
                      <a:pPr algn="ctr"/>
                      <a:r>
                        <a:rPr lang="en-US" sz="2400" b="1" dirty="0">
                          <a:solidFill>
                            <a:schemeClr val="tx1"/>
                          </a:solidFill>
                        </a:rPr>
                        <a:t>D</a:t>
                      </a:r>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Y</a:t>
                      </a:r>
                    </a:p>
                  </a:txBody>
                  <a:tcPr/>
                </a:tc>
                <a:tc>
                  <a:txBody>
                    <a:bodyPr/>
                    <a:lstStyle/>
                    <a:p>
                      <a:pPr algn="ctr"/>
                      <a:r>
                        <a:rPr lang="en-US" sz="2400" b="1" dirty="0"/>
                        <a:t>00</a:t>
                      </a:r>
                    </a:p>
                  </a:txBody>
                  <a:tcPr/>
                </a:tc>
                <a:tc>
                  <a:txBody>
                    <a:bodyPr/>
                    <a:lstStyle/>
                    <a:p>
                      <a:pPr algn="ctr"/>
                      <a:r>
                        <a:rPr lang="en-US" sz="2400" b="1" dirty="0"/>
                        <a:t>B</a:t>
                      </a:r>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ctr"/>
                      <a:r>
                        <a:rPr lang="en-US" sz="2400" b="1" dirty="0">
                          <a:solidFill>
                            <a:schemeClr val="tx1"/>
                          </a:solidFill>
                        </a:rPr>
                        <a:t>110</a:t>
                      </a:r>
                    </a:p>
                  </a:txBody>
                  <a:tcPr/>
                </a:tc>
                <a:tc>
                  <a:txBody>
                    <a:bodyPr/>
                    <a:lstStyle/>
                    <a:p>
                      <a:pPr algn="ctr"/>
                      <a:r>
                        <a:rPr lang="en-US" sz="2400" b="1" dirty="0">
                          <a:solidFill>
                            <a:schemeClr val="tx1"/>
                          </a:solidFill>
                        </a:rPr>
                        <a:t>Y</a:t>
                      </a:r>
                    </a:p>
                  </a:txBody>
                  <a:tcPr/>
                </a:tc>
                <a:tc>
                  <a:txBody>
                    <a:bodyPr/>
                    <a:lstStyle/>
                    <a:p>
                      <a:pPr algn="ctr"/>
                      <a:r>
                        <a:rPr lang="en-US" sz="2400" b="1" dirty="0">
                          <a:solidFill>
                            <a:schemeClr val="tx1"/>
                          </a:solidFill>
                        </a:rPr>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E</a:t>
                      </a:r>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sp>
        <p:nvSpPr>
          <p:cNvPr id="12" name="TextBox 11"/>
          <p:cNvSpPr txBox="1"/>
          <p:nvPr/>
        </p:nvSpPr>
        <p:spPr>
          <a:xfrm>
            <a:off x="277094" y="5042118"/>
            <a:ext cx="6664041" cy="1384995"/>
          </a:xfrm>
          <a:prstGeom prst="rect">
            <a:avLst/>
          </a:prstGeom>
          <a:noFill/>
        </p:spPr>
        <p:txBody>
          <a:bodyPr wrap="square" rtlCol="0">
            <a:spAutoFit/>
          </a:bodyPr>
          <a:lstStyle/>
          <a:p>
            <a:pPr algn="just"/>
            <a:r>
              <a:rPr lang="en-US" sz="2800" b="1" dirty="0"/>
              <a:t>This is 32 Bytes Cache (8x4 = 32)</a:t>
            </a:r>
          </a:p>
          <a:p>
            <a:pPr algn="just"/>
            <a:r>
              <a:rPr lang="en-US" sz="2800" b="1" dirty="0">
                <a:solidFill>
                  <a:srgbClr val="C00000"/>
                </a:solidFill>
              </a:rPr>
              <a:t>How many total bits are required for this Cache?</a:t>
            </a:r>
          </a:p>
        </p:txBody>
      </p:sp>
    </p:spTree>
    <p:extLst>
      <p:ext uri="{BB962C8B-B14F-4D97-AF65-F5344CB8AC3E}">
        <p14:creationId xmlns:p14="http://schemas.microsoft.com/office/powerpoint/2010/main" val="2027748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593273" cy="4849091"/>
          </a:xfrm>
        </p:spPr>
        <p:txBody>
          <a:bodyPr>
            <a:normAutofit fontScale="90000"/>
          </a:bodyPr>
          <a:lstStyle/>
          <a:p>
            <a:pPr algn="r"/>
            <a:r>
              <a:rPr lang="en-US" dirty="0"/>
              <a:t>Cache with 256 blocks and 16 words per block</a:t>
            </a:r>
          </a:p>
        </p:txBody>
      </p:sp>
      <p:pic>
        <p:nvPicPr>
          <p:cNvPr id="4" name="Content Placeholder 3"/>
          <p:cNvPicPr>
            <a:picLocks noGrp="1" noChangeAspect="1"/>
          </p:cNvPicPr>
          <p:nvPr>
            <p:ph idx="1"/>
          </p:nvPr>
        </p:nvPicPr>
        <p:blipFill>
          <a:blip r:embed="rId3"/>
          <a:stretch>
            <a:fillRect/>
          </a:stretch>
        </p:blipFill>
        <p:spPr>
          <a:xfrm>
            <a:off x="2120372" y="374075"/>
            <a:ext cx="10071628" cy="6428110"/>
          </a:xfrm>
          <a:prstGeom prst="rect">
            <a:avLst/>
          </a:prstGeom>
        </p:spPr>
      </p:pic>
      <p:sp>
        <p:nvSpPr>
          <p:cNvPr id="5" name="TextBox 4"/>
          <p:cNvSpPr txBox="1"/>
          <p:nvPr/>
        </p:nvSpPr>
        <p:spPr>
          <a:xfrm>
            <a:off x="10474036" y="1704110"/>
            <a:ext cx="1354410" cy="369332"/>
          </a:xfrm>
          <a:prstGeom prst="rect">
            <a:avLst/>
          </a:prstGeom>
          <a:solidFill>
            <a:schemeClr val="bg1"/>
          </a:solidFill>
        </p:spPr>
        <p:txBody>
          <a:bodyPr wrap="none" rtlCol="0">
            <a:spAutoFit/>
          </a:bodyPr>
          <a:lstStyle/>
          <a:p>
            <a:r>
              <a:rPr lang="en-US" b="1" dirty="0"/>
              <a:t>Word offset</a:t>
            </a:r>
          </a:p>
        </p:txBody>
      </p:sp>
      <p:sp>
        <p:nvSpPr>
          <p:cNvPr id="6" name="TextBox 5"/>
          <p:cNvSpPr txBox="1"/>
          <p:nvPr/>
        </p:nvSpPr>
        <p:spPr>
          <a:xfrm>
            <a:off x="0" y="4664425"/>
            <a:ext cx="2008909" cy="1477328"/>
          </a:xfrm>
          <a:prstGeom prst="rect">
            <a:avLst/>
          </a:prstGeom>
          <a:noFill/>
        </p:spPr>
        <p:txBody>
          <a:bodyPr wrap="square" rtlCol="0">
            <a:spAutoFit/>
          </a:bodyPr>
          <a:lstStyle/>
          <a:p>
            <a:r>
              <a:rPr lang="en-US" b="1" dirty="0">
                <a:solidFill>
                  <a:srgbClr val="C00000"/>
                </a:solidFill>
              </a:rPr>
              <a:t>How many bits are required in this cache and why?</a:t>
            </a:r>
          </a:p>
          <a:p>
            <a:endParaRPr lang="en-US" b="1" dirty="0">
              <a:solidFill>
                <a:srgbClr val="C00000"/>
              </a:solidFill>
            </a:endParaRPr>
          </a:p>
        </p:txBody>
      </p:sp>
    </p:spTree>
    <p:extLst>
      <p:ext uri="{BB962C8B-B14F-4D97-AF65-F5344CB8AC3E}">
        <p14:creationId xmlns:p14="http://schemas.microsoft.com/office/powerpoint/2010/main" val="392707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0"/>
            <a:ext cx="10713313" cy="1468581"/>
          </a:xfrm>
        </p:spPr>
        <p:txBody>
          <a:bodyPr>
            <a:normAutofit/>
          </a:bodyPr>
          <a:lstStyle/>
          <a:p>
            <a:r>
              <a:rPr lang="en-US" dirty="0"/>
              <a:t>Handling Writes</a:t>
            </a:r>
            <a:br>
              <a:rPr lang="en-US" dirty="0"/>
            </a:br>
            <a:r>
              <a:rPr lang="en-US" dirty="0"/>
              <a:t>1- Write-Through</a:t>
            </a:r>
          </a:p>
        </p:txBody>
      </p:sp>
      <p:sp>
        <p:nvSpPr>
          <p:cNvPr id="3" name="Content Placeholder 2"/>
          <p:cNvSpPr>
            <a:spLocks noGrp="1"/>
          </p:cNvSpPr>
          <p:nvPr>
            <p:ph idx="1"/>
          </p:nvPr>
        </p:nvSpPr>
        <p:spPr>
          <a:xfrm>
            <a:off x="443345" y="983673"/>
            <a:ext cx="11360727" cy="5555672"/>
          </a:xfrm>
        </p:spPr>
        <p:txBody>
          <a:bodyPr>
            <a:noAutofit/>
          </a:bodyPr>
          <a:lstStyle/>
          <a:p>
            <a:pPr algn="just"/>
            <a:r>
              <a:rPr lang="en-US" sz="3200" dirty="0"/>
              <a:t>Inconsistent Cache and Memory</a:t>
            </a:r>
          </a:p>
          <a:p>
            <a:pPr algn="just"/>
            <a:r>
              <a:rPr lang="en-US" sz="3200" b="1" dirty="0"/>
              <a:t>Write-Through:</a:t>
            </a:r>
            <a:r>
              <a:rPr lang="en-US" sz="3200" dirty="0"/>
              <a:t> A scheme in which </a:t>
            </a:r>
            <a:r>
              <a:rPr lang="en-US" sz="3200" b="1" dirty="0"/>
              <a:t>writes always update both the cache and the next lower level of the memory hierarchy</a:t>
            </a:r>
            <a:r>
              <a:rPr lang="en-US" sz="3200" dirty="0"/>
              <a:t>, ensuring that data is always consistent between the two.</a:t>
            </a:r>
          </a:p>
          <a:p>
            <a:pPr algn="just"/>
            <a:r>
              <a:rPr lang="en-US" sz="3200" dirty="0"/>
              <a:t>With a write-through scheme, every write causes the data to be written to main memory. </a:t>
            </a:r>
          </a:p>
          <a:p>
            <a:pPr algn="just"/>
            <a:r>
              <a:rPr lang="en-US" sz="3200" dirty="0"/>
              <a:t>These writes will take a long time, likely at least </a:t>
            </a:r>
            <a:r>
              <a:rPr lang="en-US" sz="3200" b="1" dirty="0"/>
              <a:t>100 processor clock cycles</a:t>
            </a:r>
            <a:r>
              <a:rPr lang="en-US" sz="3200" dirty="0"/>
              <a:t>, and could slow down the processor considerably.</a:t>
            </a:r>
          </a:p>
        </p:txBody>
      </p:sp>
    </p:spTree>
    <p:extLst>
      <p:ext uri="{BB962C8B-B14F-4D97-AF65-F5344CB8AC3E}">
        <p14:creationId xmlns:p14="http://schemas.microsoft.com/office/powerpoint/2010/main" val="1578258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0"/>
            <a:ext cx="10713313" cy="1468581"/>
          </a:xfrm>
        </p:spPr>
        <p:txBody>
          <a:bodyPr>
            <a:normAutofit/>
          </a:bodyPr>
          <a:lstStyle/>
          <a:p>
            <a:r>
              <a:rPr lang="en-US" dirty="0"/>
              <a:t>Handling Writes</a:t>
            </a:r>
            <a:br>
              <a:rPr lang="en-US" dirty="0"/>
            </a:br>
            <a:r>
              <a:rPr lang="en-US" dirty="0"/>
              <a:t>1- Write-Through using Write Buffer</a:t>
            </a:r>
          </a:p>
        </p:txBody>
      </p:sp>
      <p:sp>
        <p:nvSpPr>
          <p:cNvPr id="3" name="Content Placeholder 2"/>
          <p:cNvSpPr>
            <a:spLocks noGrp="1"/>
          </p:cNvSpPr>
          <p:nvPr>
            <p:ph idx="1"/>
          </p:nvPr>
        </p:nvSpPr>
        <p:spPr>
          <a:xfrm>
            <a:off x="443345" y="1634835"/>
            <a:ext cx="11360727" cy="4904509"/>
          </a:xfrm>
        </p:spPr>
        <p:txBody>
          <a:bodyPr>
            <a:noAutofit/>
          </a:bodyPr>
          <a:lstStyle/>
          <a:p>
            <a:pPr algn="just"/>
            <a:r>
              <a:rPr lang="en-US" sz="2800" b="1" dirty="0"/>
              <a:t>Write Buffer:</a:t>
            </a:r>
            <a:r>
              <a:rPr lang="en-US" sz="2800" dirty="0"/>
              <a:t> A queue that </a:t>
            </a:r>
            <a:r>
              <a:rPr lang="en-US" sz="2800" b="1" dirty="0"/>
              <a:t>holds data while the data is waiting to be written to memory</a:t>
            </a:r>
            <a:r>
              <a:rPr lang="en-US" sz="2800" dirty="0"/>
              <a:t>.</a:t>
            </a:r>
          </a:p>
          <a:p>
            <a:pPr algn="just"/>
            <a:r>
              <a:rPr lang="en-US" sz="2800" dirty="0"/>
              <a:t>After writing the data into the cache and into the write buffer, </a:t>
            </a:r>
            <a:r>
              <a:rPr lang="en-US" sz="2800" b="1" dirty="0"/>
              <a:t>the processor can continue execution</a:t>
            </a:r>
            <a:r>
              <a:rPr lang="en-US" sz="2800" dirty="0"/>
              <a:t>.</a:t>
            </a:r>
          </a:p>
          <a:p>
            <a:pPr algn="just"/>
            <a:r>
              <a:rPr lang="en-US" sz="2800" dirty="0"/>
              <a:t>When a write to main memory completes, the entry in the write buffer is freed.</a:t>
            </a:r>
          </a:p>
          <a:p>
            <a:pPr algn="just"/>
            <a:r>
              <a:rPr lang="en-US" sz="2800" dirty="0"/>
              <a:t>If the write buffer is full when the processor reaches a write, the processor must stall until there is an empty position in the write buffer.</a:t>
            </a:r>
          </a:p>
          <a:p>
            <a:pPr algn="just"/>
            <a:r>
              <a:rPr lang="en-US" sz="2800" dirty="0"/>
              <a:t>Problem: </a:t>
            </a:r>
            <a:r>
              <a:rPr lang="en-US" sz="2800" b="1" dirty="0"/>
              <a:t>What if writes are being generated faster than the memory system can accept them</a:t>
            </a:r>
            <a:r>
              <a:rPr lang="en-US" sz="2800" dirty="0"/>
              <a:t>?</a:t>
            </a:r>
          </a:p>
        </p:txBody>
      </p:sp>
    </p:spTree>
    <p:extLst>
      <p:ext uri="{BB962C8B-B14F-4D97-AF65-F5344CB8AC3E}">
        <p14:creationId xmlns:p14="http://schemas.microsoft.com/office/powerpoint/2010/main" val="124931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0"/>
            <a:ext cx="10713313" cy="1468581"/>
          </a:xfrm>
        </p:spPr>
        <p:txBody>
          <a:bodyPr>
            <a:normAutofit/>
          </a:bodyPr>
          <a:lstStyle/>
          <a:p>
            <a:r>
              <a:rPr lang="en-US" dirty="0"/>
              <a:t>Handling Writes</a:t>
            </a:r>
            <a:br>
              <a:rPr lang="en-US" dirty="0"/>
            </a:br>
            <a:r>
              <a:rPr lang="en-US" dirty="0"/>
              <a:t>2- Write-Back</a:t>
            </a:r>
          </a:p>
        </p:txBody>
      </p:sp>
      <p:sp>
        <p:nvSpPr>
          <p:cNvPr id="3" name="Content Placeholder 2"/>
          <p:cNvSpPr>
            <a:spLocks noGrp="1"/>
          </p:cNvSpPr>
          <p:nvPr>
            <p:ph idx="1"/>
          </p:nvPr>
        </p:nvSpPr>
        <p:spPr>
          <a:xfrm>
            <a:off x="443345" y="1468581"/>
            <a:ext cx="11360727" cy="5070764"/>
          </a:xfrm>
        </p:spPr>
        <p:txBody>
          <a:bodyPr>
            <a:noAutofit/>
          </a:bodyPr>
          <a:lstStyle/>
          <a:p>
            <a:pPr algn="just"/>
            <a:r>
              <a:rPr lang="en-US" sz="3200" b="1" dirty="0"/>
              <a:t>Write-Back:</a:t>
            </a:r>
            <a:r>
              <a:rPr lang="en-US" sz="3200" dirty="0"/>
              <a:t> A scheme that handles writes by updating values only to the block in the cache, then writing the modified block to the lower level of the hierarchy when the block is replaced.</a:t>
            </a:r>
          </a:p>
          <a:p>
            <a:pPr algn="just"/>
            <a:r>
              <a:rPr lang="en-US" sz="3200" dirty="0"/>
              <a:t>the new value is written only to the block in the cache.</a:t>
            </a:r>
          </a:p>
          <a:p>
            <a:pPr algn="just"/>
            <a:r>
              <a:rPr lang="en-US" sz="3200" dirty="0"/>
              <a:t>The modified block is written to the lower level of the hierarchy when it is replaced. </a:t>
            </a:r>
            <a:endParaRPr lang="en-US" sz="3200" b="1" dirty="0"/>
          </a:p>
        </p:txBody>
      </p:sp>
    </p:spTree>
    <p:extLst>
      <p:ext uri="{BB962C8B-B14F-4D97-AF65-F5344CB8AC3E}">
        <p14:creationId xmlns:p14="http://schemas.microsoft.com/office/powerpoint/2010/main" val="3874270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547" y="0"/>
            <a:ext cx="10018713" cy="782782"/>
          </a:xfrm>
        </p:spPr>
        <p:txBody>
          <a:bodyPr/>
          <a:lstStyle/>
          <a:p>
            <a:r>
              <a:rPr lang="en-US" dirty="0"/>
              <a:t>Handling Cache Misses (Miss penalty)</a:t>
            </a:r>
          </a:p>
        </p:txBody>
      </p:sp>
      <p:sp>
        <p:nvSpPr>
          <p:cNvPr id="3" name="Content Placeholder 2"/>
          <p:cNvSpPr>
            <a:spLocks noGrp="1"/>
          </p:cNvSpPr>
          <p:nvPr>
            <p:ph idx="1"/>
          </p:nvPr>
        </p:nvSpPr>
        <p:spPr>
          <a:xfrm>
            <a:off x="597619" y="782782"/>
            <a:ext cx="10901654" cy="5798127"/>
          </a:xfrm>
        </p:spPr>
        <p:txBody>
          <a:bodyPr>
            <a:normAutofit/>
          </a:bodyPr>
          <a:lstStyle/>
          <a:p>
            <a:pPr marL="457200" indent="-457200" algn="just">
              <a:buAutoNum type="arabicPeriod"/>
            </a:pPr>
            <a:r>
              <a:rPr lang="en-US" sz="3200" dirty="0"/>
              <a:t>Send the original PC value (current PC – 4) to the memory. </a:t>
            </a:r>
          </a:p>
          <a:p>
            <a:pPr marL="457200" indent="-457200" algn="just">
              <a:buAutoNum type="arabicPeriod"/>
            </a:pPr>
            <a:r>
              <a:rPr lang="en-US" sz="3200" dirty="0"/>
              <a:t>Instruct main memory to perform a read and wait for the memory to complete its access (significant processor cycles). </a:t>
            </a:r>
          </a:p>
          <a:p>
            <a:pPr marL="457200" indent="-457200" algn="just">
              <a:buAutoNum type="arabicPeriod"/>
            </a:pPr>
            <a:r>
              <a:rPr lang="en-US" sz="3200" dirty="0"/>
              <a:t>Write the cache entry, putting the data from memory in the data portion of the entry, writing the upper bits of the address (from the ALU) into the tag field, and turning the valid bit on. </a:t>
            </a:r>
          </a:p>
          <a:p>
            <a:pPr marL="457200" indent="-457200" algn="just">
              <a:buAutoNum type="arabicPeriod"/>
            </a:pPr>
            <a:r>
              <a:rPr lang="en-US" sz="3200" dirty="0"/>
              <a:t>Restart the instruction execution at the first step, which will re-fetch the instruction, this time finding it in the cache.</a:t>
            </a:r>
          </a:p>
        </p:txBody>
      </p:sp>
    </p:spTree>
    <p:extLst>
      <p:ext uri="{BB962C8B-B14F-4D97-AF65-F5344CB8AC3E}">
        <p14:creationId xmlns:p14="http://schemas.microsoft.com/office/powerpoint/2010/main" val="10449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101436"/>
          </a:xfrm>
        </p:spPr>
        <p:txBody>
          <a:bodyPr/>
          <a:lstStyle/>
          <a:p>
            <a:r>
              <a:rPr lang="en-US" dirty="0"/>
              <a:t>Principle of Locality (Contd.)</a:t>
            </a:r>
          </a:p>
        </p:txBody>
      </p:sp>
      <p:sp>
        <p:nvSpPr>
          <p:cNvPr id="3" name="Content Placeholder 2"/>
          <p:cNvSpPr>
            <a:spLocks noGrp="1"/>
          </p:cNvSpPr>
          <p:nvPr>
            <p:ph idx="1"/>
          </p:nvPr>
        </p:nvSpPr>
        <p:spPr>
          <a:xfrm>
            <a:off x="540328" y="914400"/>
            <a:ext cx="11152908" cy="5444835"/>
          </a:xfrm>
        </p:spPr>
        <p:txBody>
          <a:bodyPr>
            <a:noAutofit/>
          </a:bodyPr>
          <a:lstStyle/>
          <a:p>
            <a:pPr algn="just"/>
            <a:r>
              <a:rPr lang="en-US" sz="3600" b="1" dirty="0"/>
              <a:t>Temporal Locality:</a:t>
            </a:r>
            <a:r>
              <a:rPr lang="en-US" sz="3600" dirty="0"/>
              <a:t> The principle stating that </a:t>
            </a:r>
            <a:r>
              <a:rPr lang="en-US" sz="3600" b="1" dirty="0"/>
              <a:t>if a data location is referenced then it will tend to be referenced again soon</a:t>
            </a:r>
            <a:r>
              <a:rPr lang="en-US" sz="3600" dirty="0"/>
              <a:t>.</a:t>
            </a:r>
          </a:p>
          <a:p>
            <a:pPr algn="just"/>
            <a:r>
              <a:rPr lang="en-US" sz="3600" b="1" dirty="0"/>
              <a:t>Spatial Locality:</a:t>
            </a:r>
            <a:r>
              <a:rPr lang="en-US" sz="3600" dirty="0"/>
              <a:t> The locality principle stating that </a:t>
            </a:r>
            <a:r>
              <a:rPr lang="en-US" sz="3600" b="1" dirty="0"/>
              <a:t>if a data location is referenced, data locations with nearby addresses will tend to be referenced soon</a:t>
            </a:r>
            <a:r>
              <a:rPr lang="en-US" sz="3600" dirty="0"/>
              <a:t>.</a:t>
            </a:r>
          </a:p>
        </p:txBody>
      </p:sp>
    </p:spTree>
    <p:extLst>
      <p:ext uri="{BB962C8B-B14F-4D97-AF65-F5344CB8AC3E}">
        <p14:creationId xmlns:p14="http://schemas.microsoft.com/office/powerpoint/2010/main" val="1004900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674" y="1"/>
            <a:ext cx="10018713" cy="955964"/>
          </a:xfrm>
        </p:spPr>
        <p:txBody>
          <a:bodyPr/>
          <a:lstStyle/>
          <a:p>
            <a:r>
              <a:rPr lang="en-US" dirty="0"/>
              <a:t>Cache Performance</a:t>
            </a:r>
          </a:p>
        </p:txBody>
      </p:sp>
      <p:sp>
        <p:nvSpPr>
          <p:cNvPr id="3" name="Content Placeholder 2"/>
          <p:cNvSpPr>
            <a:spLocks noGrp="1"/>
          </p:cNvSpPr>
          <p:nvPr>
            <p:ph idx="1"/>
          </p:nvPr>
        </p:nvSpPr>
        <p:spPr>
          <a:xfrm>
            <a:off x="193964" y="955966"/>
            <a:ext cx="11526981" cy="858980"/>
          </a:xfrm>
        </p:spPr>
        <p:txBody>
          <a:bodyPr/>
          <a:lstStyle/>
          <a:p>
            <a:pPr marL="0" indent="0" algn="ctr">
              <a:buNone/>
            </a:pPr>
            <a:r>
              <a:rPr lang="en-US" b="1" dirty="0"/>
              <a:t>CPU time = (CPU execution clock cycles + Memory-stall clock cycles) x Clock cycle time</a:t>
            </a:r>
          </a:p>
        </p:txBody>
      </p:sp>
      <p:pic>
        <p:nvPicPr>
          <p:cNvPr id="4" name="Picture 3"/>
          <p:cNvPicPr>
            <a:picLocks noChangeAspect="1"/>
          </p:cNvPicPr>
          <p:nvPr/>
        </p:nvPicPr>
        <p:blipFill>
          <a:blip r:embed="rId2"/>
          <a:stretch>
            <a:fillRect/>
          </a:stretch>
        </p:blipFill>
        <p:spPr>
          <a:xfrm>
            <a:off x="1788535" y="2041381"/>
            <a:ext cx="8461913" cy="743383"/>
          </a:xfrm>
          <a:prstGeom prst="rect">
            <a:avLst/>
          </a:prstGeom>
        </p:spPr>
      </p:pic>
      <p:pic>
        <p:nvPicPr>
          <p:cNvPr id="5" name="Picture 4"/>
          <p:cNvPicPr>
            <a:picLocks noChangeAspect="1"/>
          </p:cNvPicPr>
          <p:nvPr/>
        </p:nvPicPr>
        <p:blipFill>
          <a:blip r:embed="rId3"/>
          <a:stretch>
            <a:fillRect/>
          </a:stretch>
        </p:blipFill>
        <p:spPr>
          <a:xfrm>
            <a:off x="1485466" y="3352366"/>
            <a:ext cx="8955298" cy="873270"/>
          </a:xfrm>
          <a:prstGeom prst="rect">
            <a:avLst/>
          </a:prstGeom>
        </p:spPr>
      </p:pic>
    </p:spTree>
    <p:extLst>
      <p:ext uri="{BB962C8B-B14F-4D97-AF65-F5344CB8AC3E}">
        <p14:creationId xmlns:p14="http://schemas.microsoft.com/office/powerpoint/2010/main" val="2714301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709" y="1"/>
            <a:ext cx="10713313" cy="983672"/>
          </a:xfrm>
        </p:spPr>
        <p:txBody>
          <a:bodyPr/>
          <a:lstStyle/>
          <a:p>
            <a:r>
              <a:rPr lang="en-US" dirty="0"/>
              <a:t>Miss Rate vs Block Size</a:t>
            </a:r>
          </a:p>
        </p:txBody>
      </p:sp>
      <p:sp>
        <p:nvSpPr>
          <p:cNvPr id="3" name="Content Placeholder 2"/>
          <p:cNvSpPr>
            <a:spLocks noGrp="1"/>
          </p:cNvSpPr>
          <p:nvPr>
            <p:ph idx="1"/>
          </p:nvPr>
        </p:nvSpPr>
        <p:spPr>
          <a:xfrm>
            <a:off x="665018" y="983673"/>
            <a:ext cx="10838005" cy="5555672"/>
          </a:xfrm>
        </p:spPr>
        <p:txBody>
          <a:bodyPr>
            <a:normAutofit fontScale="85000" lnSpcReduction="10000"/>
          </a:bodyPr>
          <a:lstStyle/>
          <a:p>
            <a:pPr algn="just"/>
            <a:r>
              <a:rPr lang="en-US" sz="3200" dirty="0"/>
              <a:t>Increasing the block size usually decreases the miss rate.</a:t>
            </a:r>
          </a:p>
          <a:p>
            <a:pPr algn="just"/>
            <a:r>
              <a:rPr lang="en-US" sz="3200" dirty="0"/>
              <a:t>The miss rate may go up eventually if the block size becomes a significant fraction of the cache size, because the number of blocks that can be held in the cache will become small, and there will be a great deal of competition for those blocks.</a:t>
            </a:r>
          </a:p>
          <a:p>
            <a:pPr algn="just"/>
            <a:r>
              <a:rPr lang="en-US" sz="3200" dirty="0"/>
              <a:t>The miss penalty is determined by the time required to fetch the block from the next lower level of the hierarchy and load it into the cache.</a:t>
            </a:r>
          </a:p>
          <a:p>
            <a:pPr algn="just"/>
            <a:r>
              <a:rPr lang="en-US" sz="3200" dirty="0"/>
              <a:t>The time to fetch the block has two parts: the latency to the first word and the transfer time for the rest of the block.</a:t>
            </a:r>
          </a:p>
          <a:p>
            <a:pPr algn="just"/>
            <a:r>
              <a:rPr lang="en-US" sz="3200" dirty="0"/>
              <a:t>The transfer time will likely increase as the block size increases.</a:t>
            </a:r>
          </a:p>
          <a:p>
            <a:pPr algn="just"/>
            <a:r>
              <a:rPr lang="en-US" sz="3200" dirty="0"/>
              <a:t>The improvement in the miss rate starts to decrease as the blocks become larger.</a:t>
            </a:r>
            <a:endParaRPr lang="en-US" sz="3200" b="1" dirty="0"/>
          </a:p>
        </p:txBody>
      </p:sp>
    </p:spTree>
    <p:extLst>
      <p:ext uri="{BB962C8B-B14F-4D97-AF65-F5344CB8AC3E}">
        <p14:creationId xmlns:p14="http://schemas.microsoft.com/office/powerpoint/2010/main" val="214871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859" y="0"/>
            <a:ext cx="10018713" cy="1312717"/>
          </a:xfrm>
        </p:spPr>
        <p:txBody>
          <a:bodyPr/>
          <a:lstStyle/>
          <a:p>
            <a:r>
              <a:rPr lang="en-US" dirty="0"/>
              <a:t>Miss Rate vs Block Size (Contd.)</a:t>
            </a:r>
          </a:p>
        </p:txBody>
      </p:sp>
      <p:pic>
        <p:nvPicPr>
          <p:cNvPr id="4" name="Content Placeholder 3"/>
          <p:cNvPicPr>
            <a:picLocks noGrp="1" noChangeAspect="1"/>
          </p:cNvPicPr>
          <p:nvPr>
            <p:ph idx="1"/>
          </p:nvPr>
        </p:nvPicPr>
        <p:blipFill>
          <a:blip r:embed="rId2"/>
          <a:stretch>
            <a:fillRect/>
          </a:stretch>
        </p:blipFill>
        <p:spPr>
          <a:xfrm>
            <a:off x="892536" y="1312717"/>
            <a:ext cx="10347570" cy="5545283"/>
          </a:xfrm>
          <a:prstGeom prst="rect">
            <a:avLst/>
          </a:prstGeom>
        </p:spPr>
      </p:pic>
    </p:spTree>
    <p:extLst>
      <p:ext uri="{BB962C8B-B14F-4D97-AF65-F5344CB8AC3E}">
        <p14:creationId xmlns:p14="http://schemas.microsoft.com/office/powerpoint/2010/main" val="2799000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3034144" cy="2687781"/>
          </a:xfrm>
        </p:spPr>
        <p:txBody>
          <a:bodyPr>
            <a:normAutofit/>
          </a:bodyPr>
          <a:lstStyle/>
          <a:p>
            <a:r>
              <a:rPr lang="en-US" dirty="0"/>
              <a:t>Four-Way Set-Associative Cache</a:t>
            </a:r>
          </a:p>
        </p:txBody>
      </p:sp>
      <p:pic>
        <p:nvPicPr>
          <p:cNvPr id="4" name="Picture 3"/>
          <p:cNvPicPr>
            <a:picLocks noChangeAspect="1"/>
          </p:cNvPicPr>
          <p:nvPr/>
        </p:nvPicPr>
        <p:blipFill>
          <a:blip r:embed="rId2"/>
          <a:stretch>
            <a:fillRect/>
          </a:stretch>
        </p:blipFill>
        <p:spPr>
          <a:xfrm>
            <a:off x="4021730" y="-1"/>
            <a:ext cx="8170285" cy="6862477"/>
          </a:xfrm>
          <a:prstGeom prst="rect">
            <a:avLst/>
          </a:prstGeom>
        </p:spPr>
      </p:pic>
      <p:sp>
        <p:nvSpPr>
          <p:cNvPr id="5" name="TextBox 4"/>
          <p:cNvSpPr txBox="1"/>
          <p:nvPr/>
        </p:nvSpPr>
        <p:spPr>
          <a:xfrm>
            <a:off x="1" y="3860201"/>
            <a:ext cx="3906981" cy="2831544"/>
          </a:xfrm>
          <a:prstGeom prst="rect">
            <a:avLst/>
          </a:prstGeom>
          <a:noFill/>
        </p:spPr>
        <p:txBody>
          <a:bodyPr wrap="square" rtlCol="0">
            <a:spAutoFit/>
          </a:bodyPr>
          <a:lstStyle/>
          <a:p>
            <a:r>
              <a:rPr lang="en-US" sz="3200" b="1" dirty="0"/>
              <a:t>Related Concepts:</a:t>
            </a:r>
          </a:p>
          <a:p>
            <a:pPr marL="457200" indent="-457200">
              <a:buFont typeface="Arial" panose="020B0604020202020204" pitchFamily="34" charset="0"/>
              <a:buChar char="•"/>
            </a:pPr>
            <a:r>
              <a:rPr lang="en-US" sz="3200" dirty="0"/>
              <a:t>Locating a block</a:t>
            </a:r>
          </a:p>
          <a:p>
            <a:pPr marL="457200" indent="-457200">
              <a:buFont typeface="Arial" panose="020B0604020202020204" pitchFamily="34" charset="0"/>
              <a:buChar char="•"/>
            </a:pPr>
            <a:r>
              <a:rPr lang="en-US" sz="3200" dirty="0"/>
              <a:t>Choosing which block to replace: least recently used</a:t>
            </a:r>
          </a:p>
          <a:p>
            <a:endParaRPr lang="en-US" dirty="0"/>
          </a:p>
        </p:txBody>
      </p:sp>
    </p:spTree>
    <p:extLst>
      <p:ext uri="{BB962C8B-B14F-4D97-AF65-F5344CB8AC3E}">
        <p14:creationId xmlns:p14="http://schemas.microsoft.com/office/powerpoint/2010/main" val="3414874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56" y="0"/>
            <a:ext cx="10018713" cy="990600"/>
          </a:xfrm>
        </p:spPr>
        <p:txBody>
          <a:bodyPr>
            <a:normAutofit fontScale="90000"/>
          </a:bodyPr>
          <a:lstStyle/>
          <a:p>
            <a:r>
              <a:rPr lang="en-US" dirty="0"/>
              <a:t>Reducing the Miss Penalty Using Multilevel Caches</a:t>
            </a:r>
          </a:p>
        </p:txBody>
      </p:sp>
      <p:sp>
        <p:nvSpPr>
          <p:cNvPr id="3" name="Content Placeholder 2"/>
          <p:cNvSpPr>
            <a:spLocks noGrp="1"/>
          </p:cNvSpPr>
          <p:nvPr>
            <p:ph idx="1"/>
          </p:nvPr>
        </p:nvSpPr>
        <p:spPr>
          <a:xfrm>
            <a:off x="415636" y="990601"/>
            <a:ext cx="11305309" cy="5590308"/>
          </a:xfrm>
        </p:spPr>
        <p:txBody>
          <a:bodyPr>
            <a:normAutofit/>
          </a:bodyPr>
          <a:lstStyle/>
          <a:p>
            <a:pPr algn="just"/>
            <a:r>
              <a:rPr lang="en-US" sz="3200" b="1" dirty="0"/>
              <a:t>Multilevel Cache:</a:t>
            </a:r>
            <a:r>
              <a:rPr lang="en-US" sz="3200" dirty="0"/>
              <a:t> A memory hierarchy with multiple levels of caches, rather than just a cache and main memory.</a:t>
            </a:r>
          </a:p>
          <a:p>
            <a:pPr algn="just"/>
            <a:r>
              <a:rPr lang="en-US" sz="3200" dirty="0"/>
              <a:t>Cache Miss on Level 1 </a:t>
            </a:r>
            <a:r>
              <a:rPr lang="en-US" sz="3200" dirty="0">
                <a:sym typeface="Wingdings" panose="05000000000000000000" pitchFamily="2" charset="2"/>
              </a:rPr>
              <a:t> Find the data in Level 2 Cache</a:t>
            </a:r>
            <a:endParaRPr lang="en-US" sz="3200" dirty="0"/>
          </a:p>
        </p:txBody>
      </p:sp>
    </p:spTree>
    <p:extLst>
      <p:ext uri="{BB962C8B-B14F-4D97-AF65-F5344CB8AC3E}">
        <p14:creationId xmlns:p14="http://schemas.microsoft.com/office/powerpoint/2010/main" val="3219969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09" y="0"/>
            <a:ext cx="10018713" cy="1101436"/>
          </a:xfrm>
        </p:spPr>
        <p:txBody>
          <a:bodyPr/>
          <a:lstStyle/>
          <a:p>
            <a:r>
              <a:rPr lang="en-US" dirty="0"/>
              <a:t>Principle of Locality (Contd.)</a:t>
            </a:r>
          </a:p>
        </p:txBody>
      </p:sp>
      <p:sp>
        <p:nvSpPr>
          <p:cNvPr id="3" name="Content Placeholder 2"/>
          <p:cNvSpPr>
            <a:spLocks noGrp="1"/>
          </p:cNvSpPr>
          <p:nvPr>
            <p:ph idx="1"/>
          </p:nvPr>
        </p:nvSpPr>
        <p:spPr>
          <a:xfrm>
            <a:off x="540328" y="914400"/>
            <a:ext cx="11152908" cy="5444835"/>
          </a:xfrm>
        </p:spPr>
        <p:txBody>
          <a:bodyPr>
            <a:noAutofit/>
          </a:bodyPr>
          <a:lstStyle/>
          <a:p>
            <a:pPr algn="just"/>
            <a:r>
              <a:rPr lang="en-US" sz="3600" dirty="0"/>
              <a:t>Most programs contain </a:t>
            </a:r>
            <a:r>
              <a:rPr lang="en-US" sz="3600" b="1" dirty="0"/>
              <a:t>loops</a:t>
            </a:r>
            <a:r>
              <a:rPr lang="en-US" sz="3600" dirty="0"/>
              <a:t>, so </a:t>
            </a:r>
            <a:r>
              <a:rPr lang="en-US" sz="3600" b="1" dirty="0"/>
              <a:t>instructions and data are likely to be accessed repeatedly</a:t>
            </a:r>
            <a:r>
              <a:rPr lang="en-US" sz="3600" dirty="0"/>
              <a:t>, showing high amounts of </a:t>
            </a:r>
            <a:r>
              <a:rPr lang="en-US" sz="3600" b="1" dirty="0"/>
              <a:t>temporal locality</a:t>
            </a:r>
            <a:r>
              <a:rPr lang="en-US" sz="3600" dirty="0"/>
              <a:t>. </a:t>
            </a:r>
          </a:p>
          <a:p>
            <a:pPr algn="just"/>
            <a:r>
              <a:rPr lang="en-US" sz="3600" dirty="0"/>
              <a:t>Since </a:t>
            </a:r>
            <a:r>
              <a:rPr lang="en-US" sz="3600" b="1" dirty="0"/>
              <a:t>instructions are normally accessed sequentially</a:t>
            </a:r>
            <a:r>
              <a:rPr lang="en-US" sz="3600" dirty="0"/>
              <a:t>, programs also show high </a:t>
            </a:r>
            <a:r>
              <a:rPr lang="en-US" sz="3600" b="1" dirty="0"/>
              <a:t>spatial locality</a:t>
            </a:r>
            <a:r>
              <a:rPr lang="en-US" sz="3600" dirty="0"/>
              <a:t>. </a:t>
            </a:r>
          </a:p>
          <a:p>
            <a:pPr algn="just"/>
            <a:r>
              <a:rPr lang="en-US" sz="3600" dirty="0"/>
              <a:t>Accesses to data also exhibit a natural spatial locality. For example, </a:t>
            </a:r>
            <a:r>
              <a:rPr lang="en-US" sz="3600" b="1" dirty="0"/>
              <a:t>sequential accesses to elements of an array or a record will naturally have high degrees of spatial locality</a:t>
            </a:r>
          </a:p>
        </p:txBody>
      </p:sp>
    </p:spTree>
    <p:extLst>
      <p:ext uri="{BB962C8B-B14F-4D97-AF65-F5344CB8AC3E}">
        <p14:creationId xmlns:p14="http://schemas.microsoft.com/office/powerpoint/2010/main" val="375188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63110" y="775855"/>
            <a:ext cx="9028890" cy="5720239"/>
          </a:xfrm>
          <a:prstGeom prst="rect">
            <a:avLst/>
          </a:prstGeom>
        </p:spPr>
      </p:pic>
      <p:sp>
        <p:nvSpPr>
          <p:cNvPr id="5" name="Title 1"/>
          <p:cNvSpPr>
            <a:spLocks noGrp="1"/>
          </p:cNvSpPr>
          <p:nvPr>
            <p:ph type="title"/>
          </p:nvPr>
        </p:nvSpPr>
        <p:spPr>
          <a:xfrm>
            <a:off x="644949" y="0"/>
            <a:ext cx="11062142" cy="775855"/>
          </a:xfrm>
        </p:spPr>
        <p:txBody>
          <a:bodyPr>
            <a:normAutofit/>
          </a:bodyPr>
          <a:lstStyle/>
          <a:p>
            <a:r>
              <a:rPr lang="en-US" dirty="0"/>
              <a:t>Key Characteristics of Computer Memory Systems</a:t>
            </a:r>
          </a:p>
        </p:txBody>
      </p:sp>
      <p:sp>
        <p:nvSpPr>
          <p:cNvPr id="2" name="TextBox 1"/>
          <p:cNvSpPr txBox="1"/>
          <p:nvPr/>
        </p:nvSpPr>
        <p:spPr>
          <a:xfrm>
            <a:off x="76913" y="775855"/>
            <a:ext cx="3414433" cy="5262979"/>
          </a:xfrm>
          <a:prstGeom prst="rect">
            <a:avLst/>
          </a:prstGeom>
          <a:noFill/>
        </p:spPr>
        <p:txBody>
          <a:bodyPr wrap="square" rtlCol="0">
            <a:spAutoFit/>
          </a:bodyPr>
          <a:lstStyle/>
          <a:p>
            <a:pPr marL="342900" indent="-342900">
              <a:buFontTx/>
              <a:buChar char="-"/>
            </a:pPr>
            <a:r>
              <a:rPr lang="en-US" sz="2800" b="1" dirty="0"/>
              <a:t>Location</a:t>
            </a:r>
          </a:p>
          <a:p>
            <a:pPr marL="800100" lvl="1" indent="-342900">
              <a:buFontTx/>
              <a:buChar char="-"/>
            </a:pPr>
            <a:r>
              <a:rPr lang="en-US" sz="2800" dirty="0"/>
              <a:t>Internal</a:t>
            </a:r>
          </a:p>
          <a:p>
            <a:pPr marL="800100" lvl="1" indent="-342900">
              <a:buFontTx/>
              <a:buChar char="-"/>
            </a:pPr>
            <a:r>
              <a:rPr lang="en-US" sz="2800" dirty="0"/>
              <a:t>External</a:t>
            </a:r>
          </a:p>
          <a:p>
            <a:pPr marL="342900" indent="-342900">
              <a:buFontTx/>
              <a:buChar char="-"/>
            </a:pPr>
            <a:r>
              <a:rPr lang="en-US" sz="2800" b="1" dirty="0"/>
              <a:t>Capacity</a:t>
            </a:r>
          </a:p>
          <a:p>
            <a:pPr marL="800100" lvl="1" indent="-342900">
              <a:buFontTx/>
              <a:buChar char="-"/>
            </a:pPr>
            <a:r>
              <a:rPr lang="en-US" sz="2800" dirty="0"/>
              <a:t>No of Words/Bytes</a:t>
            </a:r>
          </a:p>
          <a:p>
            <a:pPr marL="342900" indent="-342900">
              <a:buFontTx/>
              <a:buChar char="-"/>
            </a:pPr>
            <a:r>
              <a:rPr lang="en-US" sz="2800" b="1" dirty="0"/>
              <a:t>Unit of Transfer</a:t>
            </a:r>
          </a:p>
          <a:p>
            <a:pPr marL="800100" lvl="1" indent="-342900">
              <a:buFontTx/>
              <a:buChar char="-"/>
            </a:pPr>
            <a:r>
              <a:rPr lang="en-US" sz="2800" dirty="0"/>
              <a:t>Word</a:t>
            </a:r>
          </a:p>
          <a:p>
            <a:pPr marL="800100" lvl="1" indent="-342900">
              <a:buFontTx/>
              <a:buChar char="-"/>
            </a:pPr>
            <a:r>
              <a:rPr lang="en-US" sz="2800" dirty="0"/>
              <a:t>Block</a:t>
            </a:r>
          </a:p>
          <a:p>
            <a:pPr marL="342900" indent="-342900">
              <a:buFontTx/>
              <a:buChar char="-"/>
            </a:pPr>
            <a:r>
              <a:rPr lang="en-US" sz="2800" b="1" dirty="0"/>
              <a:t>Performance</a:t>
            </a:r>
          </a:p>
          <a:p>
            <a:pPr marL="800100" lvl="1" indent="-342900">
              <a:buFontTx/>
              <a:buChar char="-"/>
            </a:pPr>
            <a:r>
              <a:rPr lang="en-US" sz="2800" dirty="0"/>
              <a:t>Access Time</a:t>
            </a:r>
          </a:p>
          <a:p>
            <a:pPr marL="800100" lvl="1" indent="-342900">
              <a:buFontTx/>
              <a:buChar char="-"/>
            </a:pPr>
            <a:r>
              <a:rPr lang="en-US" sz="2800" dirty="0"/>
              <a:t>Transfer Rate</a:t>
            </a:r>
          </a:p>
        </p:txBody>
      </p:sp>
    </p:spTree>
    <p:extLst>
      <p:ext uri="{BB962C8B-B14F-4D97-AF65-F5344CB8AC3E}">
        <p14:creationId xmlns:p14="http://schemas.microsoft.com/office/powerpoint/2010/main" val="2160396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a:t>Accessing a Cache</a:t>
            </a:r>
          </a:p>
        </p:txBody>
      </p:sp>
      <p:graphicFrame>
        <p:nvGraphicFramePr>
          <p:cNvPr id="7" name="Table 6"/>
          <p:cNvGraphicFramePr>
            <a:graphicFrameLocks noGrp="1"/>
          </p:cNvGraphicFramePr>
          <p:nvPr>
            <p:extLst>
              <p:ext uri="{D42A27DB-BD31-4B8C-83A1-F6EECF244321}">
                <p14:modId xmlns:p14="http://schemas.microsoft.com/office/powerpoint/2010/main" val="1483220313"/>
              </p:ext>
            </p:extLst>
          </p:nvPr>
        </p:nvGraphicFramePr>
        <p:xfrm>
          <a:off x="9144000" y="747837"/>
          <a:ext cx="2900218" cy="5486400"/>
        </p:xfrm>
        <a:graphic>
          <a:graphicData uri="http://schemas.openxmlformats.org/drawingml/2006/table">
            <a:tbl>
              <a:tblPr firstRow="1" bandRow="1">
                <a:tableStyleId>{5C22544A-7EE6-4342-B048-85BDC9FD1C3A}</a:tableStyleId>
              </a:tblPr>
              <a:tblGrid>
                <a:gridCol w="1450109">
                  <a:extLst>
                    <a:ext uri="{9D8B030D-6E8A-4147-A177-3AD203B41FA5}">
                      <a16:colId xmlns:a16="http://schemas.microsoft.com/office/drawing/2014/main" val="20000"/>
                    </a:ext>
                  </a:extLst>
                </a:gridCol>
                <a:gridCol w="1450109">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endParaRPr lang="en-US" sz="2400" b="1" dirty="0"/>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3"/>
                  </a:ext>
                </a:extLst>
              </a:tr>
              <a:tr h="370840">
                <a:tc>
                  <a:txBody>
                    <a:bodyPr/>
                    <a:lstStyle/>
                    <a:p>
                      <a:pPr algn="r"/>
                      <a:endParaRPr lang="en-US" sz="2400" b="1"/>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endParaRPr lang="en-US" sz="2400" b="1"/>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7"/>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endParaRPr lang="en-US" sz="2400" b="1"/>
                    </a:p>
                  </a:txBody>
                  <a:tcPr/>
                </a:tc>
                <a:tc>
                  <a:txBody>
                    <a:bodyPr/>
                    <a:lstStyle/>
                    <a:p>
                      <a:pPr algn="ctr"/>
                      <a:endParaRPr lang="en-US" sz="2400" b="1" dirty="0"/>
                    </a:p>
                  </a:txBody>
                  <a:tcPr/>
                </a:tc>
                <a:extLst>
                  <a:ext uri="{0D108BD9-81ED-4DB2-BD59-A6C34878D82A}">
                    <a16:rowId xmlns:a16="http://schemas.microsoft.com/office/drawing/2014/main" val="10009"/>
                  </a:ext>
                </a:extLst>
              </a:tr>
              <a:tr h="370840">
                <a:tc>
                  <a:txBody>
                    <a:bodyPr/>
                    <a:lstStyle/>
                    <a:p>
                      <a:pPr algn="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11111</a:t>
                      </a:r>
                    </a:p>
                  </a:txBody>
                  <a:tcPr/>
                </a:tc>
                <a:tc>
                  <a:txBody>
                    <a:bodyPr/>
                    <a:lstStyle/>
                    <a:p>
                      <a:pPr algn="ctr"/>
                      <a:endParaRPr lang="en-US" sz="2400" b="1" dirty="0"/>
                    </a:p>
                  </a:txBody>
                  <a:tcPr/>
                </a:tc>
                <a:extLst>
                  <a:ext uri="{0D108BD9-81ED-4DB2-BD59-A6C34878D82A}">
                    <a16:rowId xmlns:a16="http://schemas.microsoft.com/office/drawing/2014/main" val="10011"/>
                  </a:ext>
                </a:extLst>
              </a:tr>
            </a:tbl>
          </a:graphicData>
        </a:graphic>
      </p:graphicFrame>
      <p:sp>
        <p:nvSpPr>
          <p:cNvPr id="8" name="TextBox 7"/>
          <p:cNvSpPr txBox="1"/>
          <p:nvPr/>
        </p:nvSpPr>
        <p:spPr>
          <a:xfrm>
            <a:off x="9055867" y="378505"/>
            <a:ext cx="3076483" cy="369332"/>
          </a:xfrm>
          <a:prstGeom prst="rect">
            <a:avLst/>
          </a:prstGeom>
          <a:noFill/>
        </p:spPr>
        <p:txBody>
          <a:bodyPr wrap="none" rtlCol="0">
            <a:spAutoFit/>
          </a:bodyPr>
          <a:lstStyle/>
          <a:p>
            <a:r>
              <a:rPr lang="en-US" b="1" dirty="0"/>
              <a:t>2^5 = 32 Words Main Memory</a:t>
            </a:r>
          </a:p>
        </p:txBody>
      </p:sp>
      <p:graphicFrame>
        <p:nvGraphicFramePr>
          <p:cNvPr id="10" name="Table 9"/>
          <p:cNvGraphicFramePr>
            <a:graphicFrameLocks noGrp="1"/>
          </p:cNvGraphicFramePr>
          <p:nvPr>
            <p:extLst>
              <p:ext uri="{D42A27DB-BD31-4B8C-83A1-F6EECF244321}">
                <p14:modId xmlns:p14="http://schemas.microsoft.com/office/powerpoint/2010/main" val="2736727527"/>
              </p:ext>
            </p:extLst>
          </p:nvPr>
        </p:nvGraphicFramePr>
        <p:xfrm>
          <a:off x="706576" y="747837"/>
          <a:ext cx="5929744" cy="411480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val="20000"/>
                    </a:ext>
                  </a:extLst>
                </a:gridCol>
                <a:gridCol w="1482436">
                  <a:extLst>
                    <a:ext uri="{9D8B030D-6E8A-4147-A177-3AD203B41FA5}">
                      <a16:colId xmlns:a16="http://schemas.microsoft.com/office/drawing/2014/main" val="20001"/>
                    </a:ext>
                  </a:extLst>
                </a:gridCol>
                <a:gridCol w="1482436">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ctr"/>
                      <a:r>
                        <a:rPr lang="en-US" sz="2400" b="1" dirty="0"/>
                        <a:t>010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ctr"/>
                      <a:r>
                        <a:rPr lang="en-US" sz="2400" b="1" dirty="0"/>
                        <a:t>110</a:t>
                      </a:r>
                    </a:p>
                  </a:txBody>
                  <a:tcPr/>
                </a:tc>
                <a:tc>
                  <a:txBody>
                    <a:bodyPr/>
                    <a:lstStyle/>
                    <a:p>
                      <a:pPr algn="ctr"/>
                      <a:r>
                        <a:rPr lang="en-US" sz="2400" b="1" dirty="0"/>
                        <a:t>N</a:t>
                      </a:r>
                    </a:p>
                  </a:txBody>
                  <a:tcPr/>
                </a:tc>
                <a:tc>
                  <a:txBody>
                    <a:bodyPr/>
                    <a:lstStyle/>
                    <a:p>
                      <a:pPr algn="ctr"/>
                      <a:endParaRPr lang="en-US" sz="2400" b="1" dirty="0"/>
                    </a:p>
                  </a:txBody>
                  <a:tcPr/>
                </a:tc>
                <a:tc>
                  <a:txBody>
                    <a:bodyPr/>
                    <a:lstStyle/>
                    <a:p>
                      <a:pPr algn="ctr"/>
                      <a:endParaRPr lang="en-US" sz="2400" b="1" dirty="0"/>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sp>
        <p:nvSpPr>
          <p:cNvPr id="11" name="TextBox 10"/>
          <p:cNvSpPr txBox="1"/>
          <p:nvPr/>
        </p:nvSpPr>
        <p:spPr>
          <a:xfrm>
            <a:off x="1601522" y="4862637"/>
            <a:ext cx="4139851" cy="369332"/>
          </a:xfrm>
          <a:prstGeom prst="rect">
            <a:avLst/>
          </a:prstGeom>
          <a:noFill/>
        </p:spPr>
        <p:txBody>
          <a:bodyPr wrap="none" rtlCol="0">
            <a:spAutoFit/>
          </a:bodyPr>
          <a:lstStyle/>
          <a:p>
            <a:r>
              <a:rPr lang="en-US" b="1" dirty="0"/>
              <a:t>The initial state of Cache after power on</a:t>
            </a:r>
          </a:p>
        </p:txBody>
      </p:sp>
      <p:sp>
        <p:nvSpPr>
          <p:cNvPr id="12" name="Content Placeholder 2"/>
          <p:cNvSpPr>
            <a:spLocks noGrp="1"/>
          </p:cNvSpPr>
          <p:nvPr>
            <p:ph idx="1"/>
          </p:nvPr>
        </p:nvSpPr>
        <p:spPr>
          <a:xfrm>
            <a:off x="706576" y="5231969"/>
            <a:ext cx="5855009" cy="1562100"/>
          </a:xfrm>
        </p:spPr>
        <p:txBody>
          <a:bodyPr>
            <a:normAutofit fontScale="92500" lnSpcReduction="10000"/>
          </a:bodyPr>
          <a:lstStyle/>
          <a:p>
            <a:pPr algn="just"/>
            <a:r>
              <a:rPr lang="en-US" sz="2800" dirty="0"/>
              <a:t>Processor Requests – address of 1 word</a:t>
            </a:r>
          </a:p>
          <a:p>
            <a:pPr algn="just"/>
            <a:r>
              <a:rPr lang="en-US" sz="2800" dirty="0"/>
              <a:t>Block Size – 1 word</a:t>
            </a:r>
          </a:p>
          <a:p>
            <a:pPr algn="just"/>
            <a:r>
              <a:rPr lang="en-US" sz="2800" dirty="0"/>
              <a:t>Total 8 blocks in cache</a:t>
            </a:r>
          </a:p>
        </p:txBody>
      </p:sp>
    </p:spTree>
    <p:extLst>
      <p:ext uri="{BB962C8B-B14F-4D97-AF65-F5344CB8AC3E}">
        <p14:creationId xmlns:p14="http://schemas.microsoft.com/office/powerpoint/2010/main" val="857112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a:t>Accessing a Cache</a:t>
            </a:r>
          </a:p>
        </p:txBody>
      </p:sp>
      <p:graphicFrame>
        <p:nvGraphicFramePr>
          <p:cNvPr id="7" name="Table 6"/>
          <p:cNvGraphicFramePr>
            <a:graphicFrameLocks noGrp="1"/>
          </p:cNvGraphicFramePr>
          <p:nvPr>
            <p:extLst>
              <p:ext uri="{D42A27DB-BD31-4B8C-83A1-F6EECF244321}">
                <p14:modId xmlns:p14="http://schemas.microsoft.com/office/powerpoint/2010/main" val="3408622337"/>
              </p:ext>
            </p:extLst>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val="20000"/>
                    </a:ext>
                  </a:extLst>
                </a:gridCol>
                <a:gridCol w="1630218">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r>
                        <a:rPr lang="en-US" sz="2400" b="1" dirty="0"/>
                        <a:t>A</a:t>
                      </a:r>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r>
                        <a:rPr lang="en-US" sz="2400" b="1" dirty="0"/>
                        <a:t>3 =</a:t>
                      </a:r>
                      <a:r>
                        <a:rPr lang="en-US" sz="2400" b="1" baseline="0" dirty="0"/>
                        <a:t> </a:t>
                      </a:r>
                      <a:r>
                        <a:rPr lang="en-US" sz="2400" b="1" dirty="0"/>
                        <a:t>00011</a:t>
                      </a:r>
                    </a:p>
                  </a:txBody>
                  <a:tcPr/>
                </a:tc>
                <a:tc>
                  <a:txBody>
                    <a:bodyPr/>
                    <a:lstStyle/>
                    <a:p>
                      <a:pPr algn="ctr"/>
                      <a:r>
                        <a:rPr lang="en-US" sz="2400" b="1" dirty="0"/>
                        <a:t>B</a:t>
                      </a:r>
                    </a:p>
                  </a:txBody>
                  <a:tcPr/>
                </a:tc>
                <a:extLst>
                  <a:ext uri="{0D108BD9-81ED-4DB2-BD59-A6C34878D82A}">
                    <a16:rowId xmlns:a16="http://schemas.microsoft.com/office/drawing/2014/main" val="10003"/>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r>
                        <a:rPr lang="en-US" sz="2400" b="1" dirty="0"/>
                        <a:t>16 = 10000</a:t>
                      </a:r>
                    </a:p>
                  </a:txBody>
                  <a:tcPr/>
                </a:tc>
                <a:tc>
                  <a:txBody>
                    <a:bodyPr/>
                    <a:lstStyle/>
                    <a:p>
                      <a:pPr algn="ctr"/>
                      <a:r>
                        <a:rPr lang="en-US" sz="2400" b="1" dirty="0"/>
                        <a:t>C</a:t>
                      </a:r>
                    </a:p>
                  </a:txBody>
                  <a:tcPr/>
                </a:tc>
                <a:extLst>
                  <a:ext uri="{0D108BD9-81ED-4DB2-BD59-A6C34878D82A}">
                    <a16:rowId xmlns:a16="http://schemas.microsoft.com/office/drawing/2014/main" val="10005"/>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r>
                        <a:rPr lang="en-US" sz="2400" b="1" dirty="0"/>
                        <a:t>18 = 10010</a:t>
                      </a:r>
                    </a:p>
                  </a:txBody>
                  <a:tcPr/>
                </a:tc>
                <a:tc>
                  <a:txBody>
                    <a:bodyPr/>
                    <a:lstStyle/>
                    <a:p>
                      <a:pPr algn="ctr"/>
                      <a:r>
                        <a:rPr lang="en-US" sz="2400" b="1" dirty="0"/>
                        <a:t>D</a:t>
                      </a:r>
                    </a:p>
                  </a:txBody>
                  <a:tcPr/>
                </a:tc>
                <a:extLst>
                  <a:ext uri="{0D108BD9-81ED-4DB2-BD59-A6C34878D82A}">
                    <a16:rowId xmlns:a16="http://schemas.microsoft.com/office/drawing/2014/main" val="10007"/>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r>
                        <a:rPr lang="en-US" sz="2400" b="1" dirty="0"/>
                        <a:t>22 = 10110</a:t>
                      </a:r>
                    </a:p>
                  </a:txBody>
                  <a:tcPr/>
                </a:tc>
                <a:tc>
                  <a:txBody>
                    <a:bodyPr/>
                    <a:lstStyle/>
                    <a:p>
                      <a:pPr algn="ctr"/>
                      <a:r>
                        <a:rPr lang="en-US" sz="2400" b="1" dirty="0"/>
                        <a:t>E</a:t>
                      </a:r>
                    </a:p>
                  </a:txBody>
                  <a:tcPr/>
                </a:tc>
                <a:extLst>
                  <a:ext uri="{0D108BD9-81ED-4DB2-BD59-A6C34878D82A}">
                    <a16:rowId xmlns:a16="http://schemas.microsoft.com/office/drawing/2014/main" val="10009"/>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26 = 11010</a:t>
                      </a:r>
                    </a:p>
                  </a:txBody>
                  <a:tcPr/>
                </a:tc>
                <a:tc>
                  <a:txBody>
                    <a:bodyPr/>
                    <a:lstStyle/>
                    <a:p>
                      <a:pPr algn="ctr"/>
                      <a:r>
                        <a:rPr lang="en-US" sz="2400" b="1" dirty="0"/>
                        <a:t>F</a:t>
                      </a:r>
                    </a:p>
                  </a:txBody>
                  <a:tcPr/>
                </a:tc>
                <a:extLst>
                  <a:ext uri="{0D108BD9-81ED-4DB2-BD59-A6C34878D82A}">
                    <a16:rowId xmlns:a16="http://schemas.microsoft.com/office/drawing/2014/main" val="1001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9468436"/>
              </p:ext>
            </p:extLst>
          </p:nvPr>
        </p:nvGraphicFramePr>
        <p:xfrm>
          <a:off x="706577" y="1481666"/>
          <a:ext cx="5929744" cy="4114800"/>
        </p:xfrm>
        <a:graphic>
          <a:graphicData uri="http://schemas.openxmlformats.org/drawingml/2006/table">
            <a:tbl>
              <a:tblPr firstRow="1" bandRow="1">
                <a:tableStyleId>{5C22544A-7EE6-4342-B048-85BDC9FD1C3A}</a:tableStyleId>
              </a:tblPr>
              <a:tblGrid>
                <a:gridCol w="1482436">
                  <a:extLst>
                    <a:ext uri="{9D8B030D-6E8A-4147-A177-3AD203B41FA5}">
                      <a16:colId xmlns:a16="http://schemas.microsoft.com/office/drawing/2014/main" val="20000"/>
                    </a:ext>
                  </a:extLst>
                </a:gridCol>
                <a:gridCol w="1482436">
                  <a:extLst>
                    <a:ext uri="{9D8B030D-6E8A-4147-A177-3AD203B41FA5}">
                      <a16:colId xmlns:a16="http://schemas.microsoft.com/office/drawing/2014/main" val="20001"/>
                    </a:ext>
                  </a:extLst>
                </a:gridCol>
                <a:gridCol w="1482436">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val="10002"/>
                  </a:ext>
                </a:extLst>
              </a:tr>
              <a:tr h="370840">
                <a:tc>
                  <a:txBody>
                    <a:bodyPr/>
                    <a:lstStyle/>
                    <a:p>
                      <a:pPr algn="ctr"/>
                      <a:r>
                        <a:rPr lang="en-US" sz="2400" b="1" dirty="0"/>
                        <a:t>010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a:p>
                  </a:txBody>
                  <a:tcPr/>
                </a:tc>
                <a:extLst>
                  <a:ext uri="{0D108BD9-81ED-4DB2-BD59-A6C34878D82A}">
                    <a16:rowId xmlns:a16="http://schemas.microsoft.com/office/drawing/2014/main" val="10006"/>
                  </a:ext>
                </a:extLst>
              </a:tr>
              <a:tr h="370840">
                <a:tc>
                  <a:txBody>
                    <a:bodyPr/>
                    <a:lstStyle/>
                    <a:p>
                      <a:pPr algn="ctr"/>
                      <a:r>
                        <a:rPr lang="en-US" sz="2400" b="1" dirty="0">
                          <a:solidFill>
                            <a:srgbClr val="FF0000"/>
                          </a:solidFill>
                        </a:rPr>
                        <a:t>110</a:t>
                      </a:r>
                    </a:p>
                  </a:txBody>
                  <a:tcPr/>
                </a:tc>
                <a:tc>
                  <a:txBody>
                    <a:bodyPr/>
                    <a:lstStyle/>
                    <a:p>
                      <a:pPr algn="ctr"/>
                      <a:r>
                        <a:rPr lang="en-US" sz="2400" b="1" dirty="0">
                          <a:solidFill>
                            <a:srgbClr val="FF0000"/>
                          </a:solidFill>
                        </a:rPr>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sp>
        <p:nvSpPr>
          <p:cNvPr id="3" name="TextBox 2"/>
          <p:cNvSpPr txBox="1"/>
          <p:nvPr/>
        </p:nvSpPr>
        <p:spPr>
          <a:xfrm>
            <a:off x="706577" y="6233005"/>
            <a:ext cx="1643399" cy="461665"/>
          </a:xfrm>
          <a:prstGeom prst="rect">
            <a:avLst/>
          </a:prstGeom>
          <a:noFill/>
        </p:spPr>
        <p:txBody>
          <a:bodyPr wrap="none" rtlCol="0">
            <a:spAutoFit/>
          </a:bodyPr>
          <a:lstStyle/>
          <a:p>
            <a:r>
              <a:rPr lang="en-US" sz="2400" b="1" dirty="0">
                <a:solidFill>
                  <a:srgbClr val="C00000"/>
                </a:solidFill>
              </a:rPr>
              <a:t>Cache Miss</a:t>
            </a:r>
          </a:p>
        </p:txBody>
      </p:sp>
      <p:sp>
        <p:nvSpPr>
          <p:cNvPr id="9" name="TextBox 8"/>
          <p:cNvSpPr txBox="1"/>
          <p:nvPr/>
        </p:nvSpPr>
        <p:spPr>
          <a:xfrm>
            <a:off x="9633177" y="378505"/>
            <a:ext cx="1561646" cy="369332"/>
          </a:xfrm>
          <a:prstGeom prst="rect">
            <a:avLst/>
          </a:prstGeom>
          <a:noFill/>
        </p:spPr>
        <p:txBody>
          <a:bodyPr wrap="none" rtlCol="0">
            <a:spAutoFit/>
          </a:bodyPr>
          <a:lstStyle/>
          <a:p>
            <a:r>
              <a:rPr lang="en-US" b="1" dirty="0"/>
              <a:t>Main Memory</a:t>
            </a:r>
          </a:p>
        </p:txBody>
      </p:sp>
    </p:spTree>
    <p:extLst>
      <p:ext uri="{BB962C8B-B14F-4D97-AF65-F5344CB8AC3E}">
        <p14:creationId xmlns:p14="http://schemas.microsoft.com/office/powerpoint/2010/main" val="7738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a:t>Accessing a Cache</a:t>
            </a:r>
          </a:p>
        </p:txBody>
      </p:sp>
      <p:graphicFrame>
        <p:nvGraphicFramePr>
          <p:cNvPr id="6" name="Table 5"/>
          <p:cNvGraphicFramePr>
            <a:graphicFrameLocks noGrp="1"/>
          </p:cNvGraphicFramePr>
          <p:nvPr>
            <p:extLst>
              <p:ext uri="{D42A27DB-BD31-4B8C-83A1-F6EECF244321}">
                <p14:modId xmlns:p14="http://schemas.microsoft.com/office/powerpoint/2010/main" val="2315066030"/>
              </p:ext>
            </p:extLst>
          </p:nvPr>
        </p:nvGraphicFramePr>
        <p:xfrm>
          <a:off x="1004453" y="1425785"/>
          <a:ext cx="10577946" cy="5196688"/>
        </p:xfrm>
        <a:graphic>
          <a:graphicData uri="http://schemas.openxmlformats.org/drawingml/2006/table">
            <a:tbl>
              <a:tblPr firstRow="1" bandRow="1">
                <a:tableStyleId>{5C22544A-7EE6-4342-B048-85BDC9FD1C3A}</a:tableStyleId>
              </a:tblPr>
              <a:tblGrid>
                <a:gridCol w="1666808">
                  <a:extLst>
                    <a:ext uri="{9D8B030D-6E8A-4147-A177-3AD203B41FA5}">
                      <a16:colId xmlns:a16="http://schemas.microsoft.com/office/drawing/2014/main" val="20000"/>
                    </a:ext>
                  </a:extLst>
                </a:gridCol>
                <a:gridCol w="1711555">
                  <a:extLst>
                    <a:ext uri="{9D8B030D-6E8A-4147-A177-3AD203B41FA5}">
                      <a16:colId xmlns:a16="http://schemas.microsoft.com/office/drawing/2014/main" val="20001"/>
                    </a:ext>
                  </a:extLst>
                </a:gridCol>
                <a:gridCol w="3564842">
                  <a:extLst>
                    <a:ext uri="{9D8B030D-6E8A-4147-A177-3AD203B41FA5}">
                      <a16:colId xmlns:a16="http://schemas.microsoft.com/office/drawing/2014/main" val="20002"/>
                    </a:ext>
                  </a:extLst>
                </a:gridCol>
                <a:gridCol w="3634741">
                  <a:extLst>
                    <a:ext uri="{9D8B030D-6E8A-4147-A177-3AD203B41FA5}">
                      <a16:colId xmlns:a16="http://schemas.microsoft.com/office/drawing/2014/main" val="20003"/>
                    </a:ext>
                  </a:extLst>
                </a:gridCol>
              </a:tblGrid>
              <a:tr h="1382990">
                <a:tc>
                  <a:txBody>
                    <a:bodyPr/>
                    <a:lstStyle/>
                    <a:p>
                      <a:pPr algn="ctr"/>
                      <a:r>
                        <a:rPr lang="en-US" sz="2400" b="1" dirty="0"/>
                        <a:t>Decimal address of reference</a:t>
                      </a:r>
                    </a:p>
                  </a:txBody>
                  <a:tcPr anchor="ctr"/>
                </a:tc>
                <a:tc>
                  <a:txBody>
                    <a:bodyPr/>
                    <a:lstStyle/>
                    <a:p>
                      <a:pPr algn="ctr"/>
                      <a:r>
                        <a:rPr lang="en-US" sz="2400" b="1" dirty="0"/>
                        <a:t>Binary address of reference</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t>Assigned cache block (where found or placed)</a:t>
                      </a:r>
                    </a:p>
                    <a:p>
                      <a:pPr algn="ctr"/>
                      <a:endParaRPr lang="en-US" sz="2400" b="1" dirty="0"/>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t>Hit or miss in cache</a:t>
                      </a:r>
                    </a:p>
                  </a:txBody>
                  <a:tcPr anchor="ctr"/>
                </a:tc>
                <a:extLst>
                  <a:ext uri="{0D108BD9-81ED-4DB2-BD59-A6C34878D82A}">
                    <a16:rowId xmlns:a16="http://schemas.microsoft.com/office/drawing/2014/main" val="10000"/>
                  </a:ext>
                </a:extLst>
              </a:tr>
              <a:tr h="544814">
                <a:tc>
                  <a:txBody>
                    <a:bodyPr/>
                    <a:lstStyle/>
                    <a:p>
                      <a:pPr algn="ctr"/>
                      <a:r>
                        <a:rPr lang="en-US" sz="2400" b="1" dirty="0"/>
                        <a:t>22</a:t>
                      </a:r>
                    </a:p>
                  </a:txBody>
                  <a:tcPr/>
                </a:tc>
                <a:tc>
                  <a:txBody>
                    <a:bodyPr/>
                    <a:lstStyle/>
                    <a:p>
                      <a:pPr algn="ctr"/>
                      <a:r>
                        <a:rPr lang="en-US" sz="2400" b="1" dirty="0">
                          <a:solidFill>
                            <a:schemeClr val="tx1"/>
                          </a:solidFill>
                        </a:rPr>
                        <a:t>10110</a:t>
                      </a:r>
                    </a:p>
                  </a:txBody>
                  <a:tcPr/>
                </a:tc>
                <a:tc>
                  <a:txBody>
                    <a:bodyPr/>
                    <a:lstStyle/>
                    <a:p>
                      <a:pPr algn="ctr"/>
                      <a:r>
                        <a:rPr lang="en-US" sz="2400" b="1" dirty="0">
                          <a:solidFill>
                            <a:schemeClr val="tx1"/>
                          </a:solidFill>
                        </a:rPr>
                        <a:t>(10110 mod 8) = 110</a:t>
                      </a:r>
                    </a:p>
                  </a:txBody>
                  <a:tcPr/>
                </a:tc>
                <a:tc>
                  <a:txBody>
                    <a:bodyPr/>
                    <a:lstStyle/>
                    <a:p>
                      <a:pPr algn="ctr"/>
                      <a:r>
                        <a:rPr lang="en-US" sz="2400" b="1" dirty="0">
                          <a:solidFill>
                            <a:schemeClr val="tx1"/>
                          </a:solidFill>
                        </a:rPr>
                        <a:t>miss</a:t>
                      </a:r>
                    </a:p>
                  </a:txBody>
                  <a:tcPr/>
                </a:tc>
                <a:extLst>
                  <a:ext uri="{0D108BD9-81ED-4DB2-BD59-A6C34878D82A}">
                    <a16:rowId xmlns:a16="http://schemas.microsoft.com/office/drawing/2014/main" val="10001"/>
                  </a:ext>
                </a:extLst>
              </a:tr>
              <a:tr h="544814">
                <a:tc>
                  <a:txBody>
                    <a:bodyPr/>
                    <a:lstStyle/>
                    <a:p>
                      <a:pPr algn="ctr"/>
                      <a:r>
                        <a:rPr lang="en-US" sz="2400" b="1" dirty="0"/>
                        <a:t>26</a:t>
                      </a:r>
                    </a:p>
                  </a:txBody>
                  <a:tcPr/>
                </a:tc>
                <a:tc>
                  <a:txBody>
                    <a:bodyPr/>
                    <a:lstStyle/>
                    <a:p>
                      <a:pPr algn="ctr"/>
                      <a:r>
                        <a:rPr lang="en-US" sz="2400" b="1" dirty="0"/>
                        <a:t>11010</a:t>
                      </a:r>
                    </a:p>
                  </a:txBody>
                  <a:tcPr/>
                </a:tc>
                <a:tc>
                  <a:txBody>
                    <a:bodyPr/>
                    <a:lstStyle/>
                    <a:p>
                      <a:pPr algn="ctr"/>
                      <a:r>
                        <a:rPr lang="en-US" sz="2400" b="1" dirty="0">
                          <a:solidFill>
                            <a:schemeClr val="tx1"/>
                          </a:solidFill>
                        </a:rPr>
                        <a:t>(11010 mod 8) = 010</a:t>
                      </a:r>
                    </a:p>
                  </a:txBody>
                  <a:tcPr/>
                </a:tc>
                <a:tc>
                  <a:txBody>
                    <a:bodyPr/>
                    <a:lstStyle/>
                    <a:p>
                      <a:pPr algn="ctr"/>
                      <a:r>
                        <a:rPr lang="en-US" sz="2400" b="1" dirty="0"/>
                        <a:t>miss</a:t>
                      </a:r>
                    </a:p>
                  </a:txBody>
                  <a:tcPr/>
                </a:tc>
                <a:extLst>
                  <a:ext uri="{0D108BD9-81ED-4DB2-BD59-A6C34878D82A}">
                    <a16:rowId xmlns:a16="http://schemas.microsoft.com/office/drawing/2014/main" val="10002"/>
                  </a:ext>
                </a:extLst>
              </a:tr>
              <a:tr h="544814">
                <a:tc>
                  <a:txBody>
                    <a:bodyPr/>
                    <a:lstStyle/>
                    <a:p>
                      <a:pPr algn="ctr"/>
                      <a:r>
                        <a:rPr lang="en-US" sz="2400" b="1" dirty="0">
                          <a:solidFill>
                            <a:schemeClr val="tx1"/>
                          </a:solidFill>
                        </a:rPr>
                        <a:t>22</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10110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(10110 mod 8) = 110</a:t>
                      </a:r>
                    </a:p>
                  </a:txBody>
                  <a:tcPr/>
                </a:tc>
                <a:tc>
                  <a:txBody>
                    <a:bodyPr/>
                    <a:lstStyle/>
                    <a:p>
                      <a:pPr algn="ctr"/>
                      <a:r>
                        <a:rPr lang="en-US" sz="2400" b="1" dirty="0">
                          <a:solidFill>
                            <a:schemeClr val="tx1"/>
                          </a:solidFill>
                        </a:rPr>
                        <a:t>hit</a:t>
                      </a:r>
                    </a:p>
                  </a:txBody>
                  <a:tcPr/>
                </a:tc>
                <a:extLst>
                  <a:ext uri="{0D108BD9-81ED-4DB2-BD59-A6C34878D82A}">
                    <a16:rowId xmlns:a16="http://schemas.microsoft.com/office/drawing/2014/main" val="10003"/>
                  </a:ext>
                </a:extLst>
              </a:tr>
              <a:tr h="544814">
                <a:tc>
                  <a:txBody>
                    <a:bodyPr/>
                    <a:lstStyle/>
                    <a:p>
                      <a:pPr algn="ctr"/>
                      <a:r>
                        <a:rPr lang="en-US" sz="2400" b="1" dirty="0"/>
                        <a:t>26</a:t>
                      </a:r>
                    </a:p>
                  </a:txBody>
                  <a:tcPr/>
                </a:tc>
                <a:tc>
                  <a:txBody>
                    <a:bodyPr/>
                    <a:lstStyle/>
                    <a:p>
                      <a:pPr algn="ctr"/>
                      <a:r>
                        <a:rPr lang="en-US" sz="2400" b="1" dirty="0"/>
                        <a:t>11010</a:t>
                      </a:r>
                    </a:p>
                  </a:txBody>
                  <a:tcPr/>
                </a:tc>
                <a:tc>
                  <a:txBody>
                    <a:bodyPr/>
                    <a:lstStyle/>
                    <a:p>
                      <a:pPr algn="ctr"/>
                      <a:r>
                        <a:rPr lang="en-US" sz="2400" b="1" dirty="0">
                          <a:solidFill>
                            <a:schemeClr val="tx1"/>
                          </a:solidFill>
                        </a:rPr>
                        <a:t>(11010 mod 8) = 010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hit</a:t>
                      </a:r>
                    </a:p>
                  </a:txBody>
                  <a:tcPr/>
                </a:tc>
                <a:extLst>
                  <a:ext uri="{0D108BD9-81ED-4DB2-BD59-A6C34878D82A}">
                    <a16:rowId xmlns:a16="http://schemas.microsoft.com/office/drawing/2014/main" val="10004"/>
                  </a:ext>
                </a:extLst>
              </a:tr>
              <a:tr h="544814">
                <a:tc>
                  <a:txBody>
                    <a:bodyPr/>
                    <a:lstStyle/>
                    <a:p>
                      <a:pPr algn="ctr"/>
                      <a:r>
                        <a:rPr lang="en-US" sz="2400" b="1" dirty="0"/>
                        <a:t>16</a:t>
                      </a:r>
                    </a:p>
                  </a:txBody>
                  <a:tcPr/>
                </a:tc>
                <a:tc>
                  <a:txBody>
                    <a:bodyPr/>
                    <a:lstStyle/>
                    <a:p>
                      <a:pPr algn="ctr"/>
                      <a:r>
                        <a:rPr lang="en-US" sz="2400" b="1" dirty="0"/>
                        <a:t>10000</a:t>
                      </a:r>
                    </a:p>
                  </a:txBody>
                  <a:tcPr/>
                </a:tc>
                <a:tc>
                  <a:txBody>
                    <a:bodyPr/>
                    <a:lstStyle/>
                    <a:p>
                      <a:pPr algn="ctr"/>
                      <a:r>
                        <a:rPr lang="en-US" sz="2400" b="1" dirty="0"/>
                        <a:t>(10000 mod 8) = 000</a:t>
                      </a:r>
                    </a:p>
                  </a:txBody>
                  <a:tcPr/>
                </a:tc>
                <a:tc>
                  <a:txBody>
                    <a:bodyPr/>
                    <a:lstStyle/>
                    <a:p>
                      <a:pPr algn="ctr"/>
                      <a:r>
                        <a:rPr lang="en-US" sz="2400" b="1" dirty="0"/>
                        <a:t>miss</a:t>
                      </a:r>
                    </a:p>
                  </a:txBody>
                  <a:tcPr/>
                </a:tc>
                <a:extLst>
                  <a:ext uri="{0D108BD9-81ED-4DB2-BD59-A6C34878D82A}">
                    <a16:rowId xmlns:a16="http://schemas.microsoft.com/office/drawing/2014/main" val="10005"/>
                  </a:ext>
                </a:extLst>
              </a:tr>
              <a:tr h="544814">
                <a:tc>
                  <a:txBody>
                    <a:bodyPr/>
                    <a:lstStyle/>
                    <a:p>
                      <a:pPr algn="ctr"/>
                      <a:r>
                        <a:rPr lang="en-US" sz="2400" b="1" dirty="0"/>
                        <a:t>3</a:t>
                      </a:r>
                    </a:p>
                  </a:txBody>
                  <a:tcPr/>
                </a:tc>
                <a:tc>
                  <a:txBody>
                    <a:bodyPr/>
                    <a:lstStyle/>
                    <a:p>
                      <a:pPr algn="ctr"/>
                      <a:r>
                        <a:rPr lang="en-US" sz="2400" b="1" dirty="0"/>
                        <a:t>00011</a:t>
                      </a:r>
                    </a:p>
                  </a:txBody>
                  <a:tcPr/>
                </a:tc>
                <a:tc>
                  <a:txBody>
                    <a:bodyPr/>
                    <a:lstStyle/>
                    <a:p>
                      <a:pPr algn="ctr"/>
                      <a:r>
                        <a:rPr lang="en-US" sz="2400" b="1" dirty="0"/>
                        <a:t>(00011 mod 8) = 011</a:t>
                      </a:r>
                    </a:p>
                  </a:txBody>
                  <a:tcPr/>
                </a:tc>
                <a:tc>
                  <a:txBody>
                    <a:bodyPr/>
                    <a:lstStyle/>
                    <a:p>
                      <a:pPr algn="ctr"/>
                      <a:r>
                        <a:rPr lang="en-US" sz="2400" b="1" dirty="0"/>
                        <a:t>miss</a:t>
                      </a:r>
                    </a:p>
                  </a:txBody>
                  <a:tcPr/>
                </a:tc>
                <a:extLst>
                  <a:ext uri="{0D108BD9-81ED-4DB2-BD59-A6C34878D82A}">
                    <a16:rowId xmlns:a16="http://schemas.microsoft.com/office/drawing/2014/main" val="10006"/>
                  </a:ext>
                </a:extLst>
              </a:tr>
              <a:tr h="544814">
                <a:tc>
                  <a:txBody>
                    <a:bodyPr/>
                    <a:lstStyle/>
                    <a:p>
                      <a:pPr algn="ctr"/>
                      <a:r>
                        <a:rPr lang="en-US" sz="2400" b="1" dirty="0"/>
                        <a:t>16</a:t>
                      </a:r>
                    </a:p>
                  </a:txBody>
                  <a:tcPr/>
                </a:tc>
                <a:tc>
                  <a:txBody>
                    <a:bodyPr/>
                    <a:lstStyle/>
                    <a:p>
                      <a:pPr algn="ctr"/>
                      <a:r>
                        <a:rPr lang="en-US" sz="2400" b="1" dirty="0"/>
                        <a:t>10000</a:t>
                      </a:r>
                    </a:p>
                  </a:txBody>
                  <a:tcPr/>
                </a:tc>
                <a:tc>
                  <a:txBody>
                    <a:bodyPr/>
                    <a:lstStyle/>
                    <a:p>
                      <a:pPr algn="ctr"/>
                      <a:r>
                        <a:rPr lang="en-US" sz="2400" b="1" dirty="0"/>
                        <a:t>(10000 mod 8) = 000</a:t>
                      </a:r>
                    </a:p>
                  </a:txBody>
                  <a:tcPr/>
                </a:tc>
                <a:tc>
                  <a:txBody>
                    <a:bodyPr/>
                    <a:lstStyle/>
                    <a:p>
                      <a:pPr algn="ctr"/>
                      <a:r>
                        <a:rPr lang="en-US" sz="2400" b="1" dirty="0"/>
                        <a:t>hit</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48177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45127"/>
          </a:xfrm>
        </p:spPr>
        <p:txBody>
          <a:bodyPr/>
          <a:lstStyle/>
          <a:p>
            <a:r>
              <a:rPr lang="en-US" dirty="0"/>
              <a:t>Accessing a Cache</a:t>
            </a:r>
          </a:p>
        </p:txBody>
      </p:sp>
      <p:graphicFrame>
        <p:nvGraphicFramePr>
          <p:cNvPr id="7" name="Table 6"/>
          <p:cNvGraphicFramePr>
            <a:graphicFrameLocks noGrp="1"/>
          </p:cNvGraphicFramePr>
          <p:nvPr/>
        </p:nvGraphicFramePr>
        <p:xfrm>
          <a:off x="8783782" y="747837"/>
          <a:ext cx="3260436" cy="5943600"/>
        </p:xfrm>
        <a:graphic>
          <a:graphicData uri="http://schemas.openxmlformats.org/drawingml/2006/table">
            <a:tbl>
              <a:tblPr firstRow="1" bandRow="1">
                <a:tableStyleId>{5C22544A-7EE6-4342-B048-85BDC9FD1C3A}</a:tableStyleId>
              </a:tblPr>
              <a:tblGrid>
                <a:gridCol w="1630218">
                  <a:extLst>
                    <a:ext uri="{9D8B030D-6E8A-4147-A177-3AD203B41FA5}">
                      <a16:colId xmlns:a16="http://schemas.microsoft.com/office/drawing/2014/main" val="20000"/>
                    </a:ext>
                  </a:extLst>
                </a:gridCol>
                <a:gridCol w="1630218">
                  <a:extLst>
                    <a:ext uri="{9D8B030D-6E8A-4147-A177-3AD203B41FA5}">
                      <a16:colId xmlns:a16="http://schemas.microsoft.com/office/drawing/2014/main" val="20001"/>
                    </a:ext>
                  </a:extLst>
                </a:gridCol>
              </a:tblGrid>
              <a:tr h="370840">
                <a:tc>
                  <a:txBody>
                    <a:bodyPr/>
                    <a:lstStyle/>
                    <a:p>
                      <a:pPr algn="r"/>
                      <a:r>
                        <a:rPr lang="en-US" sz="2400" dirty="0"/>
                        <a:t>Address</a:t>
                      </a:r>
                    </a:p>
                  </a:txBody>
                  <a:tcPr/>
                </a:tc>
                <a:tc>
                  <a:txBody>
                    <a:bodyPr/>
                    <a:lstStyle/>
                    <a:p>
                      <a:pPr algn="ctr"/>
                      <a:r>
                        <a:rPr lang="en-US" sz="2400" dirty="0"/>
                        <a:t>Content</a:t>
                      </a:r>
                    </a:p>
                  </a:txBody>
                  <a:tcPr/>
                </a:tc>
                <a:extLst>
                  <a:ext uri="{0D108BD9-81ED-4DB2-BD59-A6C34878D82A}">
                    <a16:rowId xmlns:a16="http://schemas.microsoft.com/office/drawing/2014/main" val="10000"/>
                  </a:ext>
                </a:extLst>
              </a:tr>
              <a:tr h="370840">
                <a:tc>
                  <a:txBody>
                    <a:bodyPr/>
                    <a:lstStyle/>
                    <a:p>
                      <a:pPr algn="r"/>
                      <a:r>
                        <a:rPr lang="en-US" sz="2400" b="1" dirty="0"/>
                        <a:t>00000</a:t>
                      </a:r>
                    </a:p>
                  </a:txBody>
                  <a:tcPr/>
                </a:tc>
                <a:tc>
                  <a:txBody>
                    <a:bodyPr/>
                    <a:lstStyle/>
                    <a:p>
                      <a:pPr algn="ctr"/>
                      <a:r>
                        <a:rPr lang="en-US" sz="2400" b="1" dirty="0"/>
                        <a:t>A</a:t>
                      </a:r>
                    </a:p>
                  </a:txBody>
                  <a:tcPr/>
                </a:tc>
                <a:extLst>
                  <a:ext uri="{0D108BD9-81ED-4DB2-BD59-A6C34878D82A}">
                    <a16:rowId xmlns:a16="http://schemas.microsoft.com/office/drawing/2014/main" val="1000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r"/>
                      <a:r>
                        <a:rPr lang="en-US" sz="2400" b="1" dirty="0"/>
                        <a:t>3 =</a:t>
                      </a:r>
                      <a:r>
                        <a:rPr lang="en-US" sz="2400" b="1" baseline="0" dirty="0"/>
                        <a:t> </a:t>
                      </a:r>
                      <a:r>
                        <a:rPr lang="en-US" sz="2400" b="1" dirty="0"/>
                        <a:t>00011</a:t>
                      </a:r>
                    </a:p>
                  </a:txBody>
                  <a:tcPr/>
                </a:tc>
                <a:tc>
                  <a:txBody>
                    <a:bodyPr/>
                    <a:lstStyle/>
                    <a:p>
                      <a:pPr algn="ctr"/>
                      <a:r>
                        <a:rPr lang="en-US" sz="2400" b="1" dirty="0"/>
                        <a:t>B</a:t>
                      </a:r>
                    </a:p>
                  </a:txBody>
                  <a:tcPr/>
                </a:tc>
                <a:extLst>
                  <a:ext uri="{0D108BD9-81ED-4DB2-BD59-A6C34878D82A}">
                    <a16:rowId xmlns:a16="http://schemas.microsoft.com/office/drawing/2014/main" val="10003"/>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4"/>
                  </a:ext>
                </a:extLst>
              </a:tr>
              <a:tr h="370840">
                <a:tc>
                  <a:txBody>
                    <a:bodyPr/>
                    <a:lstStyle/>
                    <a:p>
                      <a:pPr algn="r"/>
                      <a:r>
                        <a:rPr lang="en-US" sz="2400" b="1" dirty="0"/>
                        <a:t>16 = 10000</a:t>
                      </a:r>
                    </a:p>
                  </a:txBody>
                  <a:tcPr/>
                </a:tc>
                <a:tc>
                  <a:txBody>
                    <a:bodyPr/>
                    <a:lstStyle/>
                    <a:p>
                      <a:pPr algn="ctr"/>
                      <a:r>
                        <a:rPr lang="en-US" sz="2400" b="1" dirty="0"/>
                        <a:t>C</a:t>
                      </a:r>
                    </a:p>
                  </a:txBody>
                  <a:tcPr/>
                </a:tc>
                <a:extLst>
                  <a:ext uri="{0D108BD9-81ED-4DB2-BD59-A6C34878D82A}">
                    <a16:rowId xmlns:a16="http://schemas.microsoft.com/office/drawing/2014/main" val="10005"/>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r"/>
                      <a:r>
                        <a:rPr lang="en-US" sz="2400" b="1" dirty="0">
                          <a:solidFill>
                            <a:schemeClr val="tx1"/>
                          </a:solidFill>
                        </a:rPr>
                        <a:t>18 = 10010</a:t>
                      </a:r>
                    </a:p>
                  </a:txBody>
                  <a:tcPr/>
                </a:tc>
                <a:tc>
                  <a:txBody>
                    <a:bodyPr/>
                    <a:lstStyle/>
                    <a:p>
                      <a:pPr algn="ctr"/>
                      <a:r>
                        <a:rPr lang="en-US" sz="2400" b="1" dirty="0"/>
                        <a:t>D</a:t>
                      </a:r>
                    </a:p>
                  </a:txBody>
                  <a:tcPr/>
                </a:tc>
                <a:extLst>
                  <a:ext uri="{0D108BD9-81ED-4DB2-BD59-A6C34878D82A}">
                    <a16:rowId xmlns:a16="http://schemas.microsoft.com/office/drawing/2014/main" val="10007"/>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08"/>
                  </a:ext>
                </a:extLst>
              </a:tr>
              <a:tr h="370840">
                <a:tc>
                  <a:txBody>
                    <a:bodyPr/>
                    <a:lstStyle/>
                    <a:p>
                      <a:pPr algn="r"/>
                      <a:r>
                        <a:rPr lang="en-US" sz="2400" b="1" dirty="0">
                          <a:solidFill>
                            <a:schemeClr val="tx1"/>
                          </a:solidFill>
                        </a:rPr>
                        <a:t>22 = 10110</a:t>
                      </a:r>
                    </a:p>
                  </a:txBody>
                  <a:tcPr/>
                </a:tc>
                <a:tc>
                  <a:txBody>
                    <a:bodyPr/>
                    <a:lstStyle/>
                    <a:p>
                      <a:pPr algn="ctr"/>
                      <a:r>
                        <a:rPr lang="en-US" sz="2400" b="1" dirty="0"/>
                        <a:t>E</a:t>
                      </a:r>
                    </a:p>
                  </a:txBody>
                  <a:tcPr/>
                </a:tc>
                <a:extLst>
                  <a:ext uri="{0D108BD9-81ED-4DB2-BD59-A6C34878D82A}">
                    <a16:rowId xmlns:a16="http://schemas.microsoft.com/office/drawing/2014/main" val="10009"/>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0"/>
                  </a:ext>
                </a:extLst>
              </a:tr>
              <a:tr h="370840">
                <a:tc>
                  <a:txBody>
                    <a:bodyPr/>
                    <a:lstStyle/>
                    <a:p>
                      <a:pPr algn="r"/>
                      <a:r>
                        <a:rPr lang="en-US" sz="2400" b="1" dirty="0"/>
                        <a:t>26 = 11010</a:t>
                      </a:r>
                    </a:p>
                  </a:txBody>
                  <a:tcPr/>
                </a:tc>
                <a:tc>
                  <a:txBody>
                    <a:bodyPr/>
                    <a:lstStyle/>
                    <a:p>
                      <a:pPr algn="ctr"/>
                      <a:r>
                        <a:rPr lang="en-US" sz="2400" b="1" dirty="0"/>
                        <a:t>F</a:t>
                      </a:r>
                    </a:p>
                  </a:txBody>
                  <a:tcPr/>
                </a:tc>
                <a:extLst>
                  <a:ext uri="{0D108BD9-81ED-4DB2-BD59-A6C34878D82A}">
                    <a16:rowId xmlns:a16="http://schemas.microsoft.com/office/drawing/2014/main" val="10011"/>
                  </a:ext>
                </a:extLst>
              </a:tr>
              <a:tr h="370840">
                <a:tc>
                  <a:txBody>
                    <a:bodyPr/>
                    <a:lstStyle/>
                    <a:p>
                      <a:pPr algn="r"/>
                      <a:r>
                        <a:rPr lang="en-US" sz="2400" b="1" dirty="0"/>
                        <a:t>…</a:t>
                      </a:r>
                    </a:p>
                  </a:txBody>
                  <a:tcPr/>
                </a:tc>
                <a:tc>
                  <a:txBody>
                    <a:bodyPr/>
                    <a:lstStyle/>
                    <a:p>
                      <a:pPr algn="ctr"/>
                      <a:endParaRPr lang="en-US" sz="2400" b="1" dirty="0"/>
                    </a:p>
                  </a:txBody>
                  <a:tcPr/>
                </a:tc>
                <a:extLst>
                  <a:ext uri="{0D108BD9-81ED-4DB2-BD59-A6C34878D82A}">
                    <a16:rowId xmlns:a16="http://schemas.microsoft.com/office/drawing/2014/main" val="10012"/>
                  </a:ext>
                </a:extLst>
              </a:tr>
            </a:tbl>
          </a:graphicData>
        </a:graphic>
      </p:graphicFrame>
      <p:sp>
        <p:nvSpPr>
          <p:cNvPr id="8" name="TextBox 7"/>
          <p:cNvSpPr txBox="1"/>
          <p:nvPr/>
        </p:nvSpPr>
        <p:spPr>
          <a:xfrm>
            <a:off x="9633177" y="378505"/>
            <a:ext cx="1561646" cy="369332"/>
          </a:xfrm>
          <a:prstGeom prst="rect">
            <a:avLst/>
          </a:prstGeom>
          <a:noFill/>
        </p:spPr>
        <p:txBody>
          <a:bodyPr wrap="none" rtlCol="0">
            <a:spAutoFit/>
          </a:bodyPr>
          <a:lstStyle/>
          <a:p>
            <a:r>
              <a:rPr lang="en-US" b="1" dirty="0"/>
              <a:t>Main Memory</a:t>
            </a:r>
          </a:p>
        </p:txBody>
      </p:sp>
      <p:graphicFrame>
        <p:nvGraphicFramePr>
          <p:cNvPr id="10" name="Table 9"/>
          <p:cNvGraphicFramePr>
            <a:graphicFrameLocks noGrp="1"/>
          </p:cNvGraphicFramePr>
          <p:nvPr>
            <p:extLst>
              <p:ext uri="{D42A27DB-BD31-4B8C-83A1-F6EECF244321}">
                <p14:modId xmlns:p14="http://schemas.microsoft.com/office/powerpoint/2010/main" val="3651538363"/>
              </p:ext>
            </p:extLst>
          </p:nvPr>
        </p:nvGraphicFramePr>
        <p:xfrm>
          <a:off x="69263" y="1481666"/>
          <a:ext cx="7287500" cy="4114800"/>
        </p:xfrm>
        <a:graphic>
          <a:graphicData uri="http://schemas.openxmlformats.org/drawingml/2006/table">
            <a:tbl>
              <a:tblPr firstRow="1" bandRow="1">
                <a:tableStyleId>{5C22544A-7EE6-4342-B048-85BDC9FD1C3A}</a:tableStyleId>
              </a:tblPr>
              <a:tblGrid>
                <a:gridCol w="1821875">
                  <a:extLst>
                    <a:ext uri="{9D8B030D-6E8A-4147-A177-3AD203B41FA5}">
                      <a16:colId xmlns:a16="http://schemas.microsoft.com/office/drawing/2014/main" val="20000"/>
                    </a:ext>
                  </a:extLst>
                </a:gridCol>
                <a:gridCol w="1239989">
                  <a:extLst>
                    <a:ext uri="{9D8B030D-6E8A-4147-A177-3AD203B41FA5}">
                      <a16:colId xmlns:a16="http://schemas.microsoft.com/office/drawing/2014/main" val="20001"/>
                    </a:ext>
                  </a:extLst>
                </a:gridCol>
                <a:gridCol w="1440873">
                  <a:extLst>
                    <a:ext uri="{9D8B030D-6E8A-4147-A177-3AD203B41FA5}">
                      <a16:colId xmlns:a16="http://schemas.microsoft.com/office/drawing/2014/main" val="20002"/>
                    </a:ext>
                  </a:extLst>
                </a:gridCol>
                <a:gridCol w="2784763">
                  <a:extLst>
                    <a:ext uri="{9D8B030D-6E8A-4147-A177-3AD203B41FA5}">
                      <a16:colId xmlns:a16="http://schemas.microsoft.com/office/drawing/2014/main" val="20003"/>
                    </a:ext>
                  </a:extLst>
                </a:gridCol>
              </a:tblGrid>
              <a:tr h="370840">
                <a:tc>
                  <a:txBody>
                    <a:bodyPr/>
                    <a:lstStyle/>
                    <a:p>
                      <a:pPr algn="ctr"/>
                      <a:r>
                        <a:rPr lang="en-US" sz="2400" b="1" dirty="0"/>
                        <a:t>Index</a:t>
                      </a:r>
                    </a:p>
                  </a:txBody>
                  <a:tcPr/>
                </a:tc>
                <a:tc>
                  <a:txBody>
                    <a:bodyPr/>
                    <a:lstStyle/>
                    <a:p>
                      <a:pPr algn="ctr"/>
                      <a:r>
                        <a:rPr lang="en-US" sz="2400" b="1" dirty="0"/>
                        <a:t>V</a:t>
                      </a:r>
                    </a:p>
                  </a:txBody>
                  <a:tcPr/>
                </a:tc>
                <a:tc>
                  <a:txBody>
                    <a:bodyPr/>
                    <a:lstStyle/>
                    <a:p>
                      <a:pPr algn="ctr"/>
                      <a:r>
                        <a:rPr lang="en-US" sz="2400" b="1" dirty="0"/>
                        <a:t>Tag</a:t>
                      </a:r>
                    </a:p>
                  </a:txBody>
                  <a:tcPr/>
                </a:tc>
                <a:tc>
                  <a:txBody>
                    <a:bodyPr/>
                    <a:lstStyle/>
                    <a:p>
                      <a:pPr algn="ctr"/>
                      <a:r>
                        <a:rPr lang="en-US" sz="2400" b="1" dirty="0"/>
                        <a:t>Data</a:t>
                      </a:r>
                    </a:p>
                  </a:txBody>
                  <a:tcPr/>
                </a:tc>
                <a:extLst>
                  <a:ext uri="{0D108BD9-81ED-4DB2-BD59-A6C34878D82A}">
                    <a16:rowId xmlns:a16="http://schemas.microsoft.com/office/drawing/2014/main" val="10000"/>
                  </a:ext>
                </a:extLst>
              </a:tr>
              <a:tr h="370840">
                <a:tc>
                  <a:txBody>
                    <a:bodyPr/>
                    <a:lstStyle/>
                    <a:p>
                      <a:pPr algn="ctr"/>
                      <a:r>
                        <a:rPr lang="en-US" sz="2400" b="1" dirty="0"/>
                        <a:t>000</a:t>
                      </a:r>
                    </a:p>
                  </a:txBody>
                  <a:tcPr/>
                </a:tc>
                <a:tc>
                  <a:txBody>
                    <a:bodyPr/>
                    <a:lstStyle/>
                    <a:p>
                      <a:pPr algn="ctr"/>
                      <a:r>
                        <a:rPr lang="en-US" sz="2400" b="1" dirty="0"/>
                        <a:t>Y</a:t>
                      </a:r>
                    </a:p>
                  </a:txBody>
                  <a:tcPr/>
                </a:tc>
                <a:tc>
                  <a:txBody>
                    <a:bodyPr/>
                    <a:lstStyle/>
                    <a:p>
                      <a:pPr algn="ctr"/>
                      <a:r>
                        <a:rPr lang="en-US" sz="2400" b="1" dirty="0"/>
                        <a:t>10</a:t>
                      </a:r>
                    </a:p>
                  </a:txBody>
                  <a:tcPr/>
                </a:tc>
                <a:tc>
                  <a:txBody>
                    <a:bodyPr/>
                    <a:lstStyle/>
                    <a:p>
                      <a:pPr algn="ctr"/>
                      <a:r>
                        <a:rPr lang="en-US" sz="2400" b="1" dirty="0"/>
                        <a:t>[10000] = C</a:t>
                      </a:r>
                    </a:p>
                  </a:txBody>
                  <a:tcPr/>
                </a:tc>
                <a:extLst>
                  <a:ext uri="{0D108BD9-81ED-4DB2-BD59-A6C34878D82A}">
                    <a16:rowId xmlns:a16="http://schemas.microsoft.com/office/drawing/2014/main" val="10001"/>
                  </a:ext>
                </a:extLst>
              </a:tr>
              <a:tr h="370840">
                <a:tc>
                  <a:txBody>
                    <a:bodyPr/>
                    <a:lstStyle/>
                    <a:p>
                      <a:pPr algn="ctr"/>
                      <a:r>
                        <a:rPr lang="en-US" sz="2400" b="1" dirty="0"/>
                        <a:t>001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2"/>
                  </a:ext>
                </a:extLst>
              </a:tr>
              <a:tr h="370840">
                <a:tc>
                  <a:txBody>
                    <a:bodyPr/>
                    <a:lstStyle/>
                    <a:p>
                      <a:pPr algn="ctr"/>
                      <a:r>
                        <a:rPr lang="en-US" sz="2400" b="1" dirty="0">
                          <a:solidFill>
                            <a:schemeClr val="tx1"/>
                          </a:solidFill>
                        </a:rPr>
                        <a:t>010</a:t>
                      </a:r>
                    </a:p>
                  </a:txBody>
                  <a:tcPr/>
                </a:tc>
                <a:tc>
                  <a:txBody>
                    <a:bodyPr/>
                    <a:lstStyle/>
                    <a:p>
                      <a:pPr algn="ctr"/>
                      <a:r>
                        <a:rPr lang="en-US" sz="2400" b="1" dirty="0">
                          <a:solidFill>
                            <a:schemeClr val="tx1"/>
                          </a:solidFill>
                        </a:rPr>
                        <a:t>Y</a:t>
                      </a:r>
                    </a:p>
                  </a:txBody>
                  <a:tcPr/>
                </a:tc>
                <a:tc>
                  <a:txBody>
                    <a:bodyPr/>
                    <a:lstStyle/>
                    <a:p>
                      <a:pPr algn="ctr"/>
                      <a:r>
                        <a:rPr lang="en-US" sz="2400" b="1" dirty="0">
                          <a:solidFill>
                            <a:schemeClr val="tx1"/>
                          </a:solidFill>
                        </a:rPr>
                        <a:t>11</a:t>
                      </a:r>
                    </a:p>
                  </a:txBody>
                  <a:tcPr/>
                </a:tc>
                <a:tc>
                  <a:txBody>
                    <a:bodyPr/>
                    <a:lstStyle/>
                    <a:p>
                      <a:pPr algn="ctr"/>
                      <a:r>
                        <a:rPr lang="en-US" sz="2400" b="1" dirty="0">
                          <a:solidFill>
                            <a:schemeClr val="tx1"/>
                          </a:solidFill>
                        </a:rPr>
                        <a:t>[11010] = F</a:t>
                      </a:r>
                    </a:p>
                  </a:txBody>
                  <a:tcPr/>
                </a:tc>
                <a:extLst>
                  <a:ext uri="{0D108BD9-81ED-4DB2-BD59-A6C34878D82A}">
                    <a16:rowId xmlns:a16="http://schemas.microsoft.com/office/drawing/2014/main" val="10003"/>
                  </a:ext>
                </a:extLst>
              </a:tr>
              <a:tr h="370840">
                <a:tc>
                  <a:txBody>
                    <a:bodyPr/>
                    <a:lstStyle/>
                    <a:p>
                      <a:pPr algn="ctr"/>
                      <a:r>
                        <a:rPr lang="en-US" sz="2400" b="1" dirty="0"/>
                        <a:t>011</a:t>
                      </a:r>
                    </a:p>
                  </a:txBody>
                  <a:tcPr/>
                </a:tc>
                <a:tc>
                  <a:txBody>
                    <a:bodyPr/>
                    <a:lstStyle/>
                    <a:p>
                      <a:pPr algn="ctr"/>
                      <a:r>
                        <a:rPr lang="en-US" sz="2400" b="1" dirty="0"/>
                        <a:t>Y</a:t>
                      </a:r>
                    </a:p>
                  </a:txBody>
                  <a:tcPr/>
                </a:tc>
                <a:tc>
                  <a:txBody>
                    <a:bodyPr/>
                    <a:lstStyle/>
                    <a:p>
                      <a:pPr algn="ctr"/>
                      <a:r>
                        <a:rPr lang="en-US" sz="2400" b="1" dirty="0"/>
                        <a:t>00</a:t>
                      </a:r>
                    </a:p>
                  </a:txBody>
                  <a:tcPr/>
                </a:tc>
                <a:tc>
                  <a:txBody>
                    <a:bodyPr/>
                    <a:lstStyle/>
                    <a:p>
                      <a:pPr algn="ctr"/>
                      <a:r>
                        <a:rPr lang="en-US" sz="2400" b="1" dirty="0"/>
                        <a:t>[00011] = B</a:t>
                      </a:r>
                    </a:p>
                  </a:txBody>
                  <a:tcPr/>
                </a:tc>
                <a:extLst>
                  <a:ext uri="{0D108BD9-81ED-4DB2-BD59-A6C34878D82A}">
                    <a16:rowId xmlns:a16="http://schemas.microsoft.com/office/drawing/2014/main" val="10004"/>
                  </a:ext>
                </a:extLst>
              </a:tr>
              <a:tr h="370840">
                <a:tc>
                  <a:txBody>
                    <a:bodyPr/>
                    <a:lstStyle/>
                    <a:p>
                      <a:pPr algn="ctr"/>
                      <a:r>
                        <a:rPr lang="en-US" sz="2400" b="1" dirty="0"/>
                        <a:t>100</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5"/>
                  </a:ext>
                </a:extLst>
              </a:tr>
              <a:tr h="370840">
                <a:tc>
                  <a:txBody>
                    <a:bodyPr/>
                    <a:lstStyle/>
                    <a:p>
                      <a:pPr algn="ctr"/>
                      <a:r>
                        <a:rPr lang="en-US" sz="2400" b="1" dirty="0"/>
                        <a:t>101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6"/>
                  </a:ext>
                </a:extLst>
              </a:tr>
              <a:tr h="370840">
                <a:tc>
                  <a:txBody>
                    <a:bodyPr/>
                    <a:lstStyle/>
                    <a:p>
                      <a:pPr algn="ctr"/>
                      <a:r>
                        <a:rPr lang="en-US" sz="2400" b="1" dirty="0">
                          <a:solidFill>
                            <a:schemeClr val="tx1"/>
                          </a:solidFill>
                        </a:rPr>
                        <a:t>110</a:t>
                      </a:r>
                    </a:p>
                  </a:txBody>
                  <a:tcPr/>
                </a:tc>
                <a:tc>
                  <a:txBody>
                    <a:bodyPr/>
                    <a:lstStyle/>
                    <a:p>
                      <a:pPr algn="ctr"/>
                      <a:r>
                        <a:rPr lang="en-US" sz="2400" b="1" dirty="0">
                          <a:solidFill>
                            <a:schemeClr val="tx1"/>
                          </a:solidFill>
                        </a:rPr>
                        <a:t>Y</a:t>
                      </a:r>
                    </a:p>
                  </a:txBody>
                  <a:tcPr/>
                </a:tc>
                <a:tc>
                  <a:txBody>
                    <a:bodyPr/>
                    <a:lstStyle/>
                    <a:p>
                      <a:pPr algn="ctr"/>
                      <a:r>
                        <a:rPr lang="en-US" sz="2400" b="1" dirty="0">
                          <a:solidFill>
                            <a:schemeClr val="tx1"/>
                          </a:solidFill>
                        </a:rPr>
                        <a:t>10</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[10110] = E</a:t>
                      </a:r>
                    </a:p>
                  </a:txBody>
                  <a:tcPr/>
                </a:tc>
                <a:extLst>
                  <a:ext uri="{0D108BD9-81ED-4DB2-BD59-A6C34878D82A}">
                    <a16:rowId xmlns:a16="http://schemas.microsoft.com/office/drawing/2014/main" val="10007"/>
                  </a:ext>
                </a:extLst>
              </a:tr>
              <a:tr h="370840">
                <a:tc>
                  <a:txBody>
                    <a:bodyPr/>
                    <a:lstStyle/>
                    <a:p>
                      <a:pPr algn="ctr"/>
                      <a:r>
                        <a:rPr lang="en-US" sz="2400" b="1" dirty="0"/>
                        <a:t>111</a:t>
                      </a:r>
                    </a:p>
                  </a:txBody>
                  <a:tcPr/>
                </a:tc>
                <a:tc>
                  <a:txBody>
                    <a:bodyPr/>
                    <a:lstStyle/>
                    <a:p>
                      <a:pPr algn="ctr"/>
                      <a:r>
                        <a:rPr lang="en-US" sz="2400" b="1" dirty="0"/>
                        <a:t>N</a:t>
                      </a:r>
                    </a:p>
                  </a:txBody>
                  <a:tcPr/>
                </a:tc>
                <a:tc>
                  <a:txBody>
                    <a:bodyPr/>
                    <a:lstStyle/>
                    <a:p>
                      <a:pPr algn="ctr"/>
                      <a:endParaRPr lang="en-US" sz="2400" b="1"/>
                    </a:p>
                  </a:txBody>
                  <a:tcPr/>
                </a:tc>
                <a:tc>
                  <a:txBody>
                    <a:bodyPr/>
                    <a:lstStyle/>
                    <a:p>
                      <a:pPr algn="ctr"/>
                      <a:endParaRPr lang="en-US" sz="2400" b="1" dirty="0"/>
                    </a:p>
                  </a:txBody>
                  <a:tcPr/>
                </a:tc>
                <a:extLst>
                  <a:ext uri="{0D108BD9-81ED-4DB2-BD59-A6C34878D82A}">
                    <a16:rowId xmlns:a16="http://schemas.microsoft.com/office/drawing/2014/main" val="10008"/>
                  </a:ext>
                </a:extLst>
              </a:tr>
            </a:tbl>
          </a:graphicData>
        </a:graphic>
      </p:graphicFrame>
      <p:sp>
        <p:nvSpPr>
          <p:cNvPr id="3" name="TextBox 2"/>
          <p:cNvSpPr txBox="1"/>
          <p:nvPr/>
        </p:nvSpPr>
        <p:spPr>
          <a:xfrm>
            <a:off x="2050468" y="5771340"/>
            <a:ext cx="2897716" cy="461665"/>
          </a:xfrm>
          <a:prstGeom prst="rect">
            <a:avLst/>
          </a:prstGeom>
          <a:noFill/>
        </p:spPr>
        <p:txBody>
          <a:bodyPr wrap="none" rtlCol="0">
            <a:spAutoFit/>
          </a:bodyPr>
          <a:lstStyle/>
          <a:p>
            <a:r>
              <a:rPr lang="en-US" sz="2400" b="1" dirty="0"/>
              <a:t>State of Cache so far</a:t>
            </a:r>
          </a:p>
        </p:txBody>
      </p:sp>
      <p:cxnSp>
        <p:nvCxnSpPr>
          <p:cNvPr id="9" name="Straight Arrow Connector 8"/>
          <p:cNvCxnSpPr/>
          <p:nvPr/>
        </p:nvCxnSpPr>
        <p:spPr>
          <a:xfrm flipH="1" flipV="1">
            <a:off x="6915711" y="2132923"/>
            <a:ext cx="1921189" cy="11360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929559" y="3021640"/>
            <a:ext cx="1907341" cy="297872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915710" y="2377966"/>
            <a:ext cx="1921190" cy="111353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996545" y="4959927"/>
            <a:ext cx="1840355" cy="1593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176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6019</TotalTime>
  <Words>2624</Words>
  <Application>Microsoft Office PowerPoint</Application>
  <PresentationFormat>Widescreen</PresentationFormat>
  <Paragraphs>603</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Corbel</vt:lpstr>
      <vt:lpstr>Wingdings</vt:lpstr>
      <vt:lpstr>Parallax</vt:lpstr>
      <vt:lpstr>Memory Hierarchy</vt:lpstr>
      <vt:lpstr>Principle of Locality</vt:lpstr>
      <vt:lpstr>Principle of Locality (Contd.)</vt:lpstr>
      <vt:lpstr>Principle of Locality (Contd.)</vt:lpstr>
      <vt:lpstr>Key Characteristics of Computer Memory Systems</vt:lpstr>
      <vt:lpstr>Accessing a Cache</vt:lpstr>
      <vt:lpstr>Accessing a Cache</vt:lpstr>
      <vt:lpstr>Accessing a Cache</vt:lpstr>
      <vt:lpstr>Accessing a Cache</vt:lpstr>
      <vt:lpstr>Accessing a Cache</vt:lpstr>
      <vt:lpstr>Accessing a Cache</vt:lpstr>
      <vt:lpstr>Accessing a Cache</vt:lpstr>
      <vt:lpstr>Reducing Cache Misses</vt:lpstr>
      <vt:lpstr>Four-Way Set-Associative Cache</vt:lpstr>
      <vt:lpstr>Concepts and Terminologies</vt:lpstr>
      <vt:lpstr>Concepts and Terminologies (Contd.)</vt:lpstr>
      <vt:lpstr>Concepts and Terminologies (Contd.)</vt:lpstr>
      <vt:lpstr>Summary so far</vt:lpstr>
      <vt:lpstr>Cache Design</vt:lpstr>
      <vt:lpstr>Cache Design</vt:lpstr>
      <vt:lpstr>Cache Design</vt:lpstr>
      <vt:lpstr>Mapping an Address to 1-word Cache Block</vt:lpstr>
      <vt:lpstr>Cache Design</vt:lpstr>
      <vt:lpstr>Mapping an Address to 1-word Cache Block</vt:lpstr>
      <vt:lpstr>Cache with 256 blocks and 16 words per block</vt:lpstr>
      <vt:lpstr>Handling Writes 1- Write-Through</vt:lpstr>
      <vt:lpstr>Handling Writes 1- Write-Through using Write Buffer</vt:lpstr>
      <vt:lpstr>Handling Writes 2- Write-Back</vt:lpstr>
      <vt:lpstr>Handling Cache Misses (Miss penalty)</vt:lpstr>
      <vt:lpstr>Cache Performance</vt:lpstr>
      <vt:lpstr>Miss Rate vs Block Size</vt:lpstr>
      <vt:lpstr>Miss Rate vs Block Size (Contd.)</vt:lpstr>
      <vt:lpstr>Four-Way Set-Associative Cache</vt:lpstr>
      <vt:lpstr>Reducing the Miss Penalty Using Multilevel Caches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Multitasking</dc:title>
  <dc:creator>Samin Iftikhar</dc:creator>
  <cp:lastModifiedBy>Abdullah Dar</cp:lastModifiedBy>
  <cp:revision>1910</cp:revision>
  <dcterms:created xsi:type="dcterms:W3CDTF">2020-04-08T10:39:46Z</dcterms:created>
  <dcterms:modified xsi:type="dcterms:W3CDTF">2022-12-13T22:43:40Z</dcterms:modified>
</cp:coreProperties>
</file>