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9" r:id="rId3"/>
    <p:sldId id="282" r:id="rId4"/>
    <p:sldId id="260" r:id="rId5"/>
    <p:sldId id="286" r:id="rId6"/>
    <p:sldId id="285" r:id="rId7"/>
    <p:sldId id="284" r:id="rId8"/>
    <p:sldId id="290" r:id="rId9"/>
    <p:sldId id="283" r:id="rId10"/>
    <p:sldId id="289"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9" d="100"/>
          <a:sy n="69" d="100"/>
        </p:scale>
        <p:origin x="84" y="14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5/21/2022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5/21/2022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492990"/>
          </a:xfrm>
          <a:prstGeom prst="rect">
            <a:avLst/>
          </a:prstGeom>
          <a:solidFill>
            <a:schemeClr val="bg2">
              <a:lumMod val="25000"/>
            </a:schemeClr>
          </a:solidFill>
        </p:spPr>
        <p:txBody>
          <a:bodyPr wrap="none" rtlCol="0">
            <a:spAutoFit/>
          </a:bodyPr>
          <a:lstStyle/>
          <a:p>
            <a:r>
              <a:rPr lang="tr-TR" sz="6600" dirty="0" err="1">
                <a:solidFill>
                  <a:srgbClr val="FF6600"/>
                </a:solidFill>
              </a:rPr>
              <a:t>Exploratory</a:t>
            </a:r>
            <a:r>
              <a:rPr lang="tr-TR" sz="6600" dirty="0">
                <a:solidFill>
                  <a:srgbClr val="FF6600"/>
                </a:solidFill>
              </a:rPr>
              <a:t> Data Analysis</a:t>
            </a:r>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20-</a:t>
            </a:r>
            <a:r>
              <a:rPr lang="tr-TR" sz="2500" dirty="0">
                <a:solidFill>
                  <a:srgbClr val="FF6600"/>
                </a:solidFill>
              </a:rPr>
              <a:t>May-</a:t>
            </a:r>
            <a:r>
              <a:rPr lang="en-US" sz="2500" dirty="0">
                <a:solidFill>
                  <a:srgbClr val="FF6600"/>
                </a:solidFill>
              </a:rPr>
              <a:t>202</a:t>
            </a:r>
            <a:r>
              <a:rPr lang="tr-TR" sz="2500" dirty="0">
                <a:solidFill>
                  <a:srgbClr val="FF6600"/>
                </a:solidFill>
              </a:rPr>
              <a:t>2</a:t>
            </a:r>
            <a:endParaRPr lang="en-US" sz="2500" dirty="0">
              <a:solidFill>
                <a:srgbClr val="FF6600"/>
              </a:solidFill>
            </a:endParaRPr>
          </a:p>
        </p:txBody>
      </p:sp>
      <p:sp>
        <p:nvSpPr>
          <p:cNvPr id="2" name="Metin kutusu 1">
            <a:extLst>
              <a:ext uri="{FF2B5EF4-FFF2-40B4-BE49-F238E27FC236}">
                <a16:creationId xmlns:a16="http://schemas.microsoft.com/office/drawing/2014/main" id="{FD1D29D9-B9D6-C4B5-55AD-CF6F96659572}"/>
              </a:ext>
            </a:extLst>
          </p:cNvPr>
          <p:cNvSpPr txBox="1"/>
          <p:nvPr/>
        </p:nvSpPr>
        <p:spPr>
          <a:xfrm>
            <a:off x="1027332" y="5624945"/>
            <a:ext cx="4583759" cy="369332"/>
          </a:xfrm>
          <a:prstGeom prst="rect">
            <a:avLst/>
          </a:prstGeom>
          <a:noFill/>
        </p:spPr>
        <p:txBody>
          <a:bodyPr wrap="square" rtlCol="0">
            <a:spAutoFit/>
          </a:bodyPr>
          <a:lstStyle/>
          <a:p>
            <a:r>
              <a:rPr lang="tr-TR" dirty="0">
                <a:solidFill>
                  <a:srgbClr val="FF6600"/>
                </a:solidFill>
              </a:rPr>
              <a:t>Abdullah DOĞAN</a:t>
            </a:r>
            <a:endParaRPr lang="en-US" sz="18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a:solidFill>
                  <a:schemeClr val="accent2"/>
                </a:solidFill>
                <a:latin typeface="+mj-lt"/>
              </a:rPr>
              <a:t>EDA</a:t>
            </a:r>
            <a:endParaRPr lang="en-US" sz="4400" b="1" dirty="0">
              <a:solidFill>
                <a:schemeClr val="accent2"/>
              </a:solidFill>
              <a:latin typeface="+mj-lt"/>
            </a:endParaRPr>
          </a:p>
        </p:txBody>
      </p:sp>
      <p:pic>
        <p:nvPicPr>
          <p:cNvPr id="3" name="Resim 2">
            <a:extLst>
              <a:ext uri="{FF2B5EF4-FFF2-40B4-BE49-F238E27FC236}">
                <a16:creationId xmlns:a16="http://schemas.microsoft.com/office/drawing/2014/main" id="{12755F96-5B2C-5FA8-197B-4BA5235C9534}"/>
              </a:ext>
            </a:extLst>
          </p:cNvPr>
          <p:cNvPicPr>
            <a:picLocks noChangeAspect="1"/>
          </p:cNvPicPr>
          <p:nvPr/>
        </p:nvPicPr>
        <p:blipFill>
          <a:blip r:embed="rId2"/>
          <a:stretch>
            <a:fillRect/>
          </a:stretch>
        </p:blipFill>
        <p:spPr>
          <a:xfrm>
            <a:off x="280541" y="1523496"/>
            <a:ext cx="8592749" cy="5020376"/>
          </a:xfrm>
          <a:prstGeom prst="rect">
            <a:avLst/>
          </a:prstGeom>
        </p:spPr>
      </p:pic>
      <p:sp>
        <p:nvSpPr>
          <p:cNvPr id="2" name="Metin kutusu 1">
            <a:extLst>
              <a:ext uri="{FF2B5EF4-FFF2-40B4-BE49-F238E27FC236}">
                <a16:creationId xmlns:a16="http://schemas.microsoft.com/office/drawing/2014/main" id="{6CF9A60D-4DC1-D039-4EBC-67F26AE0519F}"/>
              </a:ext>
            </a:extLst>
          </p:cNvPr>
          <p:cNvSpPr txBox="1"/>
          <p:nvPr/>
        </p:nvSpPr>
        <p:spPr>
          <a:xfrm>
            <a:off x="8873290" y="1759527"/>
            <a:ext cx="2889219" cy="1754326"/>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00000"/>
                </a:solidFill>
                <a:effectLst/>
                <a:latin typeface="Helvetica Neue"/>
              </a:rPr>
              <a:t>there is difference in using the taxi by age group. Middle-income people used more taxi services than poor and rich people combined.</a:t>
            </a:r>
            <a:endParaRPr lang="tr-TR" dirty="0"/>
          </a:p>
        </p:txBody>
      </p:sp>
    </p:spTree>
    <p:extLst>
      <p:ext uri="{BB962C8B-B14F-4D97-AF65-F5344CB8AC3E}">
        <p14:creationId xmlns:p14="http://schemas.microsoft.com/office/powerpoint/2010/main" val="385325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046988"/>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a:t>
            </a:r>
            <a:r>
              <a:rPr lang="tr-TR" sz="1600" dirty="0"/>
              <a:t>14</a:t>
            </a:r>
            <a:r>
              <a:rPr lang="en-US" sz="1600" dirty="0"/>
              <a:t> cities while Pink cab has higher customer reach in </a:t>
            </a:r>
            <a:r>
              <a:rPr lang="tr-TR" sz="1600" dirty="0"/>
              <a:t>3</a:t>
            </a:r>
            <a:r>
              <a:rPr lang="en-US" sz="1600" dirty="0"/>
              <a:t> cities. We have also observed that Yellow cab is doing good in covering other cab users as compared to Pink cab.</a:t>
            </a:r>
          </a:p>
          <a:p>
            <a:endParaRPr lang="en-US" sz="1600" dirty="0"/>
          </a:p>
          <a:p>
            <a:pPr marL="285750" indent="-285750">
              <a:buFont typeface="Arial" panose="020B0604020202020204" pitchFamily="34" charset="0"/>
              <a:buChar char="•"/>
            </a:pPr>
            <a:r>
              <a:rPr lang="en-US" sz="1600" b="1" dirty="0"/>
              <a:t>Age wise Reach : </a:t>
            </a:r>
            <a:r>
              <a:rPr lang="tr-TR" sz="1600" dirty="0"/>
              <a:t>Using</a:t>
            </a:r>
            <a:r>
              <a:rPr lang="tr-TR" sz="1600" b="1" dirty="0"/>
              <a:t> </a:t>
            </a:r>
            <a:r>
              <a:rPr lang="en-US" sz="1600" dirty="0"/>
              <a:t>cab has customer in all age group and it’s been observed that it’s even popular in 60+ age group as equally as its in 18-2</a:t>
            </a:r>
            <a:r>
              <a:rPr lang="tr-TR" sz="1600" dirty="0"/>
              <a:t>4</a:t>
            </a:r>
            <a:r>
              <a:rPr lang="en-US" sz="1600" dirty="0"/>
              <a:t> age group.</a:t>
            </a:r>
            <a:r>
              <a:rPr lang="tr-TR" sz="1600" dirty="0"/>
              <a:t> </a:t>
            </a:r>
            <a:r>
              <a:rPr lang="en-US" sz="1600" b="0" i="0" dirty="0">
                <a:solidFill>
                  <a:srgbClr val="000000"/>
                </a:solidFill>
                <a:effectLst/>
              </a:rPr>
              <a:t>Middle-aged people used taxi services more than younger and older people.</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a:t>
            </a:r>
            <a:r>
              <a:rPr lang="tr-TR" sz="1600" dirty="0"/>
              <a:t> </a:t>
            </a:r>
            <a:r>
              <a:rPr lang="tr-TR" sz="1600" dirty="0" err="1"/>
              <a:t>mid</a:t>
            </a:r>
            <a:r>
              <a:rPr lang="tr-TR" sz="1600" dirty="0"/>
              <a:t> </a:t>
            </a:r>
            <a:r>
              <a:rPr lang="en-US" sz="1600" dirty="0"/>
              <a:t>income class</a:t>
            </a:r>
            <a:r>
              <a:rPr lang="tr-TR" sz="1600" dirty="0"/>
              <a:t>.</a:t>
            </a:r>
            <a:endParaRPr lang="en-US" sz="1600" dirty="0"/>
          </a:p>
          <a:p>
            <a:endParaRPr lang="en-US" sz="1600"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5144806" cy="3139321"/>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tr-TR" dirty="0"/>
              <a:t>14</a:t>
            </a:r>
            <a:r>
              <a:rPr lang="en-US" dirty="0"/>
              <a:t> Features</a:t>
            </a:r>
            <a:r>
              <a:rPr lang="tr-TR" dirty="0"/>
              <a:t> (5i </a:t>
            </a:r>
            <a:r>
              <a:rPr lang="tr-TR" dirty="0" err="1"/>
              <a:t>nteger</a:t>
            </a:r>
            <a:r>
              <a:rPr lang="tr-TR" dirty="0"/>
              <a:t>, 3 </a:t>
            </a:r>
            <a:r>
              <a:rPr lang="tr-TR" dirty="0" err="1"/>
              <a:t>float</a:t>
            </a:r>
            <a:r>
              <a:rPr lang="tr-TR" dirty="0"/>
              <a:t>, 6 </a:t>
            </a:r>
            <a:r>
              <a:rPr lang="tr-TR" dirty="0" err="1"/>
              <a:t>object</a:t>
            </a:r>
            <a:r>
              <a:rPr lang="tr-TR" dirty="0"/>
              <a:t>)</a:t>
            </a:r>
            <a:endParaRPr lang="en-US" dirty="0"/>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a:t>
            </a:r>
            <a:r>
              <a:rPr lang="tr-TR" dirty="0"/>
              <a:t>9</a:t>
            </a:r>
            <a:r>
              <a:rPr lang="en-US" dirty="0"/>
              <a:t>,3</a:t>
            </a:r>
            <a:r>
              <a:rPr lang="tr-TR" dirty="0"/>
              <a:t>9</a:t>
            </a:r>
            <a:r>
              <a:rPr lang="en-US" dirty="0"/>
              <a:t>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tr-TR" dirty="0" err="1"/>
              <a:t>There</a:t>
            </a:r>
            <a:r>
              <a:rPr lang="tr-TR" dirty="0"/>
              <a:t> is </a:t>
            </a:r>
            <a:r>
              <a:rPr lang="tr-TR" dirty="0" err="1"/>
              <a:t>no</a:t>
            </a:r>
            <a:r>
              <a:rPr lang="tr-TR" dirty="0"/>
              <a:t> </a:t>
            </a:r>
            <a:r>
              <a:rPr lang="tr-TR" dirty="0" err="1"/>
              <a:t>missing</a:t>
            </a:r>
            <a:r>
              <a:rPr lang="tr-TR" dirty="0"/>
              <a:t> </a:t>
            </a:r>
            <a:r>
              <a:rPr lang="tr-TR" dirty="0" err="1"/>
              <a:t>value</a:t>
            </a:r>
            <a:endParaRPr lang="en-US" dirty="0"/>
          </a:p>
          <a:p>
            <a:endParaRPr lang="en-US" dirty="0"/>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5959628" y="1537723"/>
            <a:ext cx="4831612"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tr-TR" b="1" dirty="0" err="1">
                <a:solidFill>
                  <a:schemeClr val="accent2"/>
                </a:solidFill>
              </a:rPr>
              <a:t>Executive</a:t>
            </a:r>
            <a:r>
              <a:rPr lang="tr-TR" b="1" dirty="0">
                <a:solidFill>
                  <a:schemeClr val="accent2"/>
                </a:solidFill>
              </a:rPr>
              <a:t> </a:t>
            </a:r>
            <a:r>
              <a:rPr lang="tr-TR" b="1" dirty="0" err="1">
                <a:solidFill>
                  <a:schemeClr val="accent2"/>
                </a:solidFill>
              </a:rPr>
              <a:t>Summary</a:t>
            </a:r>
            <a:endParaRPr lang="en-US" b="1" dirty="0">
              <a:solidFill>
                <a:schemeClr val="accent2"/>
              </a:solidFill>
            </a:endParaRPr>
          </a:p>
        </p:txBody>
      </p:sp>
    </p:spTree>
    <p:extLst>
      <p:ext uri="{BB962C8B-B14F-4D97-AF65-F5344CB8AC3E}">
        <p14:creationId xmlns:p14="http://schemas.microsoft.com/office/powerpoint/2010/main" val="148929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550893"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tr-TR" b="0" i="0" dirty="0">
              <a:solidFill>
                <a:srgbClr val="2D3B45"/>
              </a:solidFill>
              <a:effectLst/>
              <a:latin typeface="Lato Extended"/>
            </a:endParaRPr>
          </a:p>
          <a:p>
            <a:endParaRPr lang="tr-TR" dirty="0">
              <a:solidFill>
                <a:srgbClr val="2D3B45"/>
              </a:solidFill>
              <a:latin typeface="Lato Extended"/>
            </a:endParaRPr>
          </a:p>
          <a:p>
            <a:endParaRPr lang="tr-TR" dirty="0">
              <a:solidFill>
                <a:srgbClr val="2D3B45"/>
              </a:solidFill>
              <a:latin typeface="Lato Extended"/>
            </a:endParaRPr>
          </a:p>
          <a:p>
            <a:r>
              <a:rPr lang="tr-TR" sz="3600" b="1" dirty="0" err="1">
                <a:solidFill>
                  <a:schemeClr val="accent2"/>
                </a:solidFill>
                <a:latin typeface="+mj-lt"/>
              </a:rPr>
              <a:t>Approach</a:t>
            </a:r>
            <a:endParaRPr lang="en-US" dirty="0"/>
          </a:p>
          <a:p>
            <a:r>
              <a:rPr lang="en-US" dirty="0"/>
              <a:t>To give the best guidance to the customer about which company to choose.</a:t>
            </a:r>
            <a:endParaRPr lang="tr-TR"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tr-TR" b="1" dirty="0">
                <a:solidFill>
                  <a:schemeClr val="accent2"/>
                </a:solidFill>
              </a:rPr>
              <a:t>Problem Statement</a:t>
            </a:r>
            <a:endParaRPr lang="en-US" b="1" dirty="0">
              <a:solidFill>
                <a:schemeClr val="accent2"/>
              </a:solidFill>
            </a:endParaRPr>
          </a:p>
        </p:txBody>
      </p:sp>
    </p:spTree>
    <p:extLst>
      <p:ext uri="{BB962C8B-B14F-4D97-AF65-F5344CB8AC3E}">
        <p14:creationId xmlns:p14="http://schemas.microsoft.com/office/powerpoint/2010/main" val="341054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a:solidFill>
                  <a:schemeClr val="accent2"/>
                </a:solidFill>
                <a:latin typeface="+mj-lt"/>
              </a:rPr>
              <a:t>EDA</a:t>
            </a:r>
            <a:endParaRPr lang="en-US" sz="4400" b="1" dirty="0">
              <a:solidFill>
                <a:schemeClr val="accent2"/>
              </a:solidFill>
              <a:latin typeface="+mj-lt"/>
            </a:endParaRPr>
          </a:p>
        </p:txBody>
      </p:sp>
      <p:pic>
        <p:nvPicPr>
          <p:cNvPr id="6" name="Resim 5">
            <a:extLst>
              <a:ext uri="{FF2B5EF4-FFF2-40B4-BE49-F238E27FC236}">
                <a16:creationId xmlns:a16="http://schemas.microsoft.com/office/drawing/2014/main" id="{1D1E43DC-A7A5-28DC-46FF-625D6EC0281C}"/>
              </a:ext>
            </a:extLst>
          </p:cNvPr>
          <p:cNvPicPr>
            <a:picLocks noChangeAspect="1"/>
          </p:cNvPicPr>
          <p:nvPr/>
        </p:nvPicPr>
        <p:blipFill>
          <a:blip r:embed="rId2"/>
          <a:stretch>
            <a:fillRect/>
          </a:stretch>
        </p:blipFill>
        <p:spPr>
          <a:xfrm>
            <a:off x="663069" y="1688846"/>
            <a:ext cx="3009279" cy="3077361"/>
          </a:xfrm>
          <a:prstGeom prst="rect">
            <a:avLst/>
          </a:prstGeom>
        </p:spPr>
      </p:pic>
      <p:pic>
        <p:nvPicPr>
          <p:cNvPr id="8" name="Resim 7">
            <a:extLst>
              <a:ext uri="{FF2B5EF4-FFF2-40B4-BE49-F238E27FC236}">
                <a16:creationId xmlns:a16="http://schemas.microsoft.com/office/drawing/2014/main" id="{43CAA160-02D6-1FD0-87D9-2FF6701557FE}"/>
              </a:ext>
            </a:extLst>
          </p:cNvPr>
          <p:cNvPicPr>
            <a:picLocks noChangeAspect="1"/>
          </p:cNvPicPr>
          <p:nvPr/>
        </p:nvPicPr>
        <p:blipFill>
          <a:blip r:embed="rId3"/>
          <a:stretch>
            <a:fillRect/>
          </a:stretch>
        </p:blipFill>
        <p:spPr>
          <a:xfrm>
            <a:off x="4616245" y="1634885"/>
            <a:ext cx="7332643" cy="4556801"/>
          </a:xfrm>
          <a:prstGeom prst="rect">
            <a:avLst/>
          </a:prstGeom>
        </p:spPr>
      </p:pic>
      <p:sp>
        <p:nvSpPr>
          <p:cNvPr id="2" name="Metin kutusu 1">
            <a:extLst>
              <a:ext uri="{FF2B5EF4-FFF2-40B4-BE49-F238E27FC236}">
                <a16:creationId xmlns:a16="http://schemas.microsoft.com/office/drawing/2014/main" id="{986F4C7B-FB0B-FB6D-3A1E-D3C34577B7FD}"/>
              </a:ext>
            </a:extLst>
          </p:cNvPr>
          <p:cNvSpPr txBox="1"/>
          <p:nvPr/>
        </p:nvSpPr>
        <p:spPr>
          <a:xfrm>
            <a:off x="152400" y="5103932"/>
            <a:ext cx="466898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When we look at the data set, we see that the male population is more.</a:t>
            </a:r>
            <a:endParaRPr lang="tr-TR" dirty="0"/>
          </a:p>
          <a:p>
            <a:pPr marL="285750" indent="-285750">
              <a:buFont typeface="Arial" panose="020B0604020202020204" pitchFamily="34" charset="0"/>
              <a:buChar char="•"/>
            </a:pPr>
            <a:r>
              <a:rPr lang="en-US" dirty="0"/>
              <a:t>Customers using the Yellow cab use the Pink cab approximately 3 times as much.</a:t>
            </a:r>
            <a:endParaRPr lang="tr-TR" dirty="0"/>
          </a:p>
        </p:txBody>
      </p:sp>
    </p:spTree>
    <p:extLst>
      <p:ext uri="{BB962C8B-B14F-4D97-AF65-F5344CB8AC3E}">
        <p14:creationId xmlns:p14="http://schemas.microsoft.com/office/powerpoint/2010/main" val="23655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a:solidFill>
                  <a:schemeClr val="accent2"/>
                </a:solidFill>
                <a:latin typeface="+mj-lt"/>
              </a:rPr>
              <a:t>EDA</a:t>
            </a:r>
            <a:endParaRPr lang="en-US" sz="4400" b="1" dirty="0">
              <a:solidFill>
                <a:schemeClr val="accent2"/>
              </a:solidFill>
              <a:latin typeface="+mj-lt"/>
            </a:endParaRPr>
          </a:p>
        </p:txBody>
      </p:sp>
      <p:pic>
        <p:nvPicPr>
          <p:cNvPr id="3" name="Resim 2">
            <a:extLst>
              <a:ext uri="{FF2B5EF4-FFF2-40B4-BE49-F238E27FC236}">
                <a16:creationId xmlns:a16="http://schemas.microsoft.com/office/drawing/2014/main" id="{56DD7F19-A164-0A85-CBEC-EC4E79706354}"/>
              </a:ext>
            </a:extLst>
          </p:cNvPr>
          <p:cNvPicPr>
            <a:picLocks noChangeAspect="1"/>
          </p:cNvPicPr>
          <p:nvPr/>
        </p:nvPicPr>
        <p:blipFill>
          <a:blip r:embed="rId2"/>
          <a:stretch>
            <a:fillRect/>
          </a:stretch>
        </p:blipFill>
        <p:spPr>
          <a:xfrm>
            <a:off x="1091381" y="1819050"/>
            <a:ext cx="7681517" cy="4619844"/>
          </a:xfrm>
          <a:prstGeom prst="rect">
            <a:avLst/>
          </a:prstGeom>
        </p:spPr>
      </p:pic>
      <p:sp>
        <p:nvSpPr>
          <p:cNvPr id="2" name="Metin kutusu 1">
            <a:extLst>
              <a:ext uri="{FF2B5EF4-FFF2-40B4-BE49-F238E27FC236}">
                <a16:creationId xmlns:a16="http://schemas.microsoft.com/office/drawing/2014/main" id="{DF2DE4DA-AFC7-0623-F272-066879B0DED0}"/>
              </a:ext>
            </a:extLst>
          </p:cNvPr>
          <p:cNvSpPr txBox="1"/>
          <p:nvPr/>
        </p:nvSpPr>
        <p:spPr>
          <a:xfrm>
            <a:off x="9185564" y="2865797"/>
            <a:ext cx="2826327"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Most payments were made by card.</a:t>
            </a:r>
            <a:endParaRPr lang="tr-TR" dirty="0"/>
          </a:p>
        </p:txBody>
      </p:sp>
    </p:spTree>
    <p:extLst>
      <p:ext uri="{BB962C8B-B14F-4D97-AF65-F5344CB8AC3E}">
        <p14:creationId xmlns:p14="http://schemas.microsoft.com/office/powerpoint/2010/main" val="115771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a:solidFill>
                  <a:schemeClr val="accent2"/>
                </a:solidFill>
                <a:latin typeface="+mj-lt"/>
              </a:rPr>
              <a:t>EDA</a:t>
            </a:r>
            <a:endParaRPr lang="en-US" sz="4400" b="1" dirty="0">
              <a:solidFill>
                <a:schemeClr val="accent2"/>
              </a:solidFill>
              <a:latin typeface="+mj-lt"/>
            </a:endParaRPr>
          </a:p>
        </p:txBody>
      </p:sp>
      <p:pic>
        <p:nvPicPr>
          <p:cNvPr id="3" name="Resim 2">
            <a:extLst>
              <a:ext uri="{FF2B5EF4-FFF2-40B4-BE49-F238E27FC236}">
                <a16:creationId xmlns:a16="http://schemas.microsoft.com/office/drawing/2014/main" id="{BA1E3C14-92DA-7555-2D6D-CEFAC9D9E8B4}"/>
              </a:ext>
            </a:extLst>
          </p:cNvPr>
          <p:cNvPicPr>
            <a:picLocks noChangeAspect="1"/>
          </p:cNvPicPr>
          <p:nvPr/>
        </p:nvPicPr>
        <p:blipFill>
          <a:blip r:embed="rId2"/>
          <a:stretch>
            <a:fillRect/>
          </a:stretch>
        </p:blipFill>
        <p:spPr>
          <a:xfrm>
            <a:off x="207258" y="1544099"/>
            <a:ext cx="8621328" cy="4772691"/>
          </a:xfrm>
          <a:prstGeom prst="rect">
            <a:avLst/>
          </a:prstGeom>
        </p:spPr>
      </p:pic>
      <p:sp>
        <p:nvSpPr>
          <p:cNvPr id="2" name="Metin kutusu 1">
            <a:extLst>
              <a:ext uri="{FF2B5EF4-FFF2-40B4-BE49-F238E27FC236}">
                <a16:creationId xmlns:a16="http://schemas.microsoft.com/office/drawing/2014/main" id="{C7D20E37-C382-3FEE-DB93-F5065C433E8F}"/>
              </a:ext>
            </a:extLst>
          </p:cNvPr>
          <p:cNvSpPr txBox="1"/>
          <p:nvPr/>
        </p:nvSpPr>
        <p:spPr>
          <a:xfrm>
            <a:off x="8828586" y="2078182"/>
            <a:ext cx="30586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Taxis were mostly used in New York.</a:t>
            </a:r>
            <a:endParaRPr lang="tr-TR" dirty="0"/>
          </a:p>
        </p:txBody>
      </p:sp>
    </p:spTree>
    <p:extLst>
      <p:ext uri="{BB962C8B-B14F-4D97-AF65-F5344CB8AC3E}">
        <p14:creationId xmlns:p14="http://schemas.microsoft.com/office/powerpoint/2010/main" val="132655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a:solidFill>
                  <a:schemeClr val="accent2"/>
                </a:solidFill>
                <a:latin typeface="+mj-lt"/>
              </a:rPr>
              <a:t>EDA</a:t>
            </a:r>
            <a:endParaRPr lang="en-US" sz="4400" b="1" dirty="0">
              <a:solidFill>
                <a:schemeClr val="accent2"/>
              </a:solidFill>
              <a:latin typeface="+mj-lt"/>
            </a:endParaRPr>
          </a:p>
        </p:txBody>
      </p:sp>
      <p:pic>
        <p:nvPicPr>
          <p:cNvPr id="3" name="Resim 2">
            <a:extLst>
              <a:ext uri="{FF2B5EF4-FFF2-40B4-BE49-F238E27FC236}">
                <a16:creationId xmlns:a16="http://schemas.microsoft.com/office/drawing/2014/main" id="{0B1B6F40-7916-A30F-BB13-E61520FEEA39}"/>
              </a:ext>
            </a:extLst>
          </p:cNvPr>
          <p:cNvPicPr>
            <a:picLocks noChangeAspect="1"/>
          </p:cNvPicPr>
          <p:nvPr/>
        </p:nvPicPr>
        <p:blipFill>
          <a:blip r:embed="rId2"/>
          <a:stretch>
            <a:fillRect/>
          </a:stretch>
        </p:blipFill>
        <p:spPr>
          <a:xfrm>
            <a:off x="304816" y="1635517"/>
            <a:ext cx="8573696" cy="4648849"/>
          </a:xfrm>
          <a:prstGeom prst="rect">
            <a:avLst/>
          </a:prstGeom>
        </p:spPr>
      </p:pic>
      <p:sp>
        <p:nvSpPr>
          <p:cNvPr id="2" name="Metin kutusu 1">
            <a:extLst>
              <a:ext uri="{FF2B5EF4-FFF2-40B4-BE49-F238E27FC236}">
                <a16:creationId xmlns:a16="http://schemas.microsoft.com/office/drawing/2014/main" id="{CF435A0B-02A3-930B-2298-95593C72677F}"/>
              </a:ext>
            </a:extLst>
          </p:cNvPr>
          <p:cNvSpPr txBox="1"/>
          <p:nvPr/>
        </p:nvSpPr>
        <p:spPr>
          <a:xfrm>
            <a:off x="9005455" y="2022764"/>
            <a:ext cx="288172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When the cities are examined one by one, Yellow Cab is used in the majority of the cities.</a:t>
            </a:r>
            <a:endParaRPr lang="tr-TR" dirty="0"/>
          </a:p>
        </p:txBody>
      </p:sp>
    </p:spTree>
    <p:extLst>
      <p:ext uri="{BB962C8B-B14F-4D97-AF65-F5344CB8AC3E}">
        <p14:creationId xmlns:p14="http://schemas.microsoft.com/office/powerpoint/2010/main" val="45520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a:solidFill>
                  <a:schemeClr val="accent2"/>
                </a:solidFill>
                <a:latin typeface="+mj-lt"/>
              </a:rPr>
              <a:t>EDA</a:t>
            </a:r>
            <a:endParaRPr lang="en-US" sz="4400" b="1" dirty="0">
              <a:solidFill>
                <a:schemeClr val="accent2"/>
              </a:solidFill>
              <a:latin typeface="+mj-lt"/>
            </a:endParaRPr>
          </a:p>
        </p:txBody>
      </p:sp>
      <p:pic>
        <p:nvPicPr>
          <p:cNvPr id="3" name="Resim 2">
            <a:extLst>
              <a:ext uri="{FF2B5EF4-FFF2-40B4-BE49-F238E27FC236}">
                <a16:creationId xmlns:a16="http://schemas.microsoft.com/office/drawing/2014/main" id="{1059F52E-B6D3-CD5F-DF51-1F7A08CFB877}"/>
              </a:ext>
            </a:extLst>
          </p:cNvPr>
          <p:cNvPicPr>
            <a:picLocks noChangeAspect="1"/>
          </p:cNvPicPr>
          <p:nvPr/>
        </p:nvPicPr>
        <p:blipFill>
          <a:blip r:embed="rId2"/>
          <a:stretch>
            <a:fillRect/>
          </a:stretch>
        </p:blipFill>
        <p:spPr>
          <a:xfrm>
            <a:off x="1019185" y="1551837"/>
            <a:ext cx="10153629" cy="3388333"/>
          </a:xfrm>
          <a:prstGeom prst="rect">
            <a:avLst/>
          </a:prstGeom>
        </p:spPr>
      </p:pic>
      <p:sp>
        <p:nvSpPr>
          <p:cNvPr id="2" name="Metin kutusu 1">
            <a:extLst>
              <a:ext uri="{FF2B5EF4-FFF2-40B4-BE49-F238E27FC236}">
                <a16:creationId xmlns:a16="http://schemas.microsoft.com/office/drawing/2014/main" id="{5E423E30-ADC5-71A0-4BE4-00BA460A4D2D}"/>
              </a:ext>
            </a:extLst>
          </p:cNvPr>
          <p:cNvSpPr txBox="1"/>
          <p:nvPr/>
        </p:nvSpPr>
        <p:spPr>
          <a:xfrm>
            <a:off x="1496291" y="5112327"/>
            <a:ext cx="9421091"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When we look at the monthly income, we see that the two companies earn the most income in the winter months.</a:t>
            </a:r>
            <a:endParaRPr lang="tr-TR" dirty="0"/>
          </a:p>
        </p:txBody>
      </p:sp>
    </p:spTree>
    <p:extLst>
      <p:ext uri="{BB962C8B-B14F-4D97-AF65-F5344CB8AC3E}">
        <p14:creationId xmlns:p14="http://schemas.microsoft.com/office/powerpoint/2010/main" val="209227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a:solidFill>
                  <a:schemeClr val="accent2"/>
                </a:solidFill>
                <a:latin typeface="+mj-lt"/>
              </a:rPr>
              <a:t>EDA</a:t>
            </a:r>
            <a:endParaRPr lang="en-US" sz="4400" b="1" dirty="0">
              <a:solidFill>
                <a:schemeClr val="accent2"/>
              </a:solidFill>
              <a:latin typeface="+mj-lt"/>
            </a:endParaRPr>
          </a:p>
        </p:txBody>
      </p:sp>
      <p:pic>
        <p:nvPicPr>
          <p:cNvPr id="3" name="Resim 2">
            <a:extLst>
              <a:ext uri="{FF2B5EF4-FFF2-40B4-BE49-F238E27FC236}">
                <a16:creationId xmlns:a16="http://schemas.microsoft.com/office/drawing/2014/main" id="{613E7016-9862-5E4F-808B-437C4F2CCD92}"/>
              </a:ext>
            </a:extLst>
          </p:cNvPr>
          <p:cNvPicPr>
            <a:picLocks noChangeAspect="1"/>
          </p:cNvPicPr>
          <p:nvPr/>
        </p:nvPicPr>
        <p:blipFill>
          <a:blip r:embed="rId2"/>
          <a:stretch>
            <a:fillRect/>
          </a:stretch>
        </p:blipFill>
        <p:spPr>
          <a:xfrm>
            <a:off x="123072" y="1581112"/>
            <a:ext cx="8583223" cy="4934639"/>
          </a:xfrm>
          <a:prstGeom prst="rect">
            <a:avLst/>
          </a:prstGeom>
        </p:spPr>
      </p:pic>
      <p:sp>
        <p:nvSpPr>
          <p:cNvPr id="2" name="Metin kutusu 1">
            <a:extLst>
              <a:ext uri="{FF2B5EF4-FFF2-40B4-BE49-F238E27FC236}">
                <a16:creationId xmlns:a16="http://schemas.microsoft.com/office/drawing/2014/main" id="{7966C3AF-5673-C4A3-1219-B067DEF1FF63}"/>
              </a:ext>
            </a:extLst>
          </p:cNvPr>
          <p:cNvSpPr txBox="1"/>
          <p:nvPr/>
        </p:nvSpPr>
        <p:spPr>
          <a:xfrm>
            <a:off x="8991600" y="2327564"/>
            <a:ext cx="2909455" cy="1477328"/>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00000"/>
                </a:solidFill>
                <a:effectLst/>
                <a:latin typeface="Helvetica Neue"/>
              </a:rPr>
              <a:t>Middle-aged people used taxi services more than younger and older people.</a:t>
            </a:r>
          </a:p>
          <a:p>
            <a:pPr marL="285750" indent="-285750">
              <a:buFont typeface="Wingdings" panose="05000000000000000000" pitchFamily="2" charset="2"/>
              <a:buChar char="Ø"/>
            </a:pPr>
            <a:endParaRPr lang="tr-TR" dirty="0"/>
          </a:p>
        </p:txBody>
      </p:sp>
    </p:spTree>
    <p:extLst>
      <p:ext uri="{BB962C8B-B14F-4D97-AF65-F5344CB8AC3E}">
        <p14:creationId xmlns:p14="http://schemas.microsoft.com/office/powerpoint/2010/main" val="1966335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2698</TotalTime>
  <Words>428</Words>
  <Application>Microsoft Office PowerPoint</Application>
  <PresentationFormat>Geniş ekran</PresentationFormat>
  <Paragraphs>53</Paragraphs>
  <Slides>12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Arial</vt:lpstr>
      <vt:lpstr>Calibri</vt:lpstr>
      <vt:lpstr>Calibri Light</vt:lpstr>
      <vt:lpstr>Helvetica Neue</vt:lpstr>
      <vt:lpstr>Lato Extended</vt:lpstr>
      <vt:lpstr>Wingdings</vt:lpstr>
      <vt:lpstr>Office Theme</vt:lpstr>
      <vt:lpstr>PowerPoint Sunusu</vt:lpstr>
      <vt:lpstr>Executive Summary</vt:lpstr>
      <vt:lpstr>Problem Statement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abdullah doğan</cp:lastModifiedBy>
  <cp:revision>149</cp:revision>
  <cp:lastPrinted>2019-08-24T08:13:50Z</cp:lastPrinted>
  <dcterms:created xsi:type="dcterms:W3CDTF">2019-08-19T15:39:24Z</dcterms:created>
  <dcterms:modified xsi:type="dcterms:W3CDTF">2022-05-21T10:46:12Z</dcterms:modified>
</cp:coreProperties>
</file>