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Oswald Bold" charset="0"/>
      <p:regular r:id="rId21"/>
    </p:embeddedFont>
    <p:embeddedFont>
      <p:font typeface="DM Sans" charset="0"/>
      <p:regular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DM Sans Bold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31" d="100"/>
          <a:sy n="31" d="100"/>
        </p:scale>
        <p:origin x="-101" y="-7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1.png"/><Relationship Id="rId4" Type="http://schemas.openxmlformats.org/officeDocument/2006/relationships/image" Target="../media/image3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svg"/><Relationship Id="rId5" Type="http://schemas.openxmlformats.org/officeDocument/2006/relationships/image" Target="../media/image32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10" Type="http://schemas.openxmlformats.org/officeDocument/2006/relationships/image" Target="../media/image3.svg"/><Relationship Id="rId4" Type="http://schemas.openxmlformats.org/officeDocument/2006/relationships/image" Target="../media/image6.jpe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6240" y="605325"/>
            <a:ext cx="2053060" cy="2110273"/>
          </a:xfrm>
          <a:custGeom>
            <a:avLst/>
            <a:gdLst/>
            <a:ahLst/>
            <a:cxnLst/>
            <a:rect l="l" t="t" r="r" b="b"/>
            <a:pathLst>
              <a:path w="2053060" h="2110273">
                <a:moveTo>
                  <a:pt x="0" y="0"/>
                </a:moveTo>
                <a:lnTo>
                  <a:pt x="2053060" y="0"/>
                </a:lnTo>
                <a:lnTo>
                  <a:pt x="2053060" y="2110273"/>
                </a:lnTo>
                <a:lnTo>
                  <a:pt x="0" y="21102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93" r="-139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36347" y="4339261"/>
            <a:ext cx="9815307" cy="2769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46"/>
              </a:lnSpc>
            </a:pPr>
            <a:r>
              <a:rPr lang="en-US" sz="16337" spc="160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YOUTUBE SONGS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88457" y="7575854"/>
            <a:ext cx="6711085" cy="545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16"/>
              </a:lnSpc>
              <a:spcBef>
                <a:spcPct val="0"/>
              </a:spcBef>
            </a:pPr>
            <a:r>
              <a:rPr lang="en-US" sz="3200" spc="31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By: Abdullah Farid Abdullah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28700"/>
            <a:ext cx="18288000" cy="9258300"/>
          </a:xfrm>
          <a:custGeom>
            <a:avLst/>
            <a:gdLst/>
            <a:ahLst/>
            <a:cxnLst/>
            <a:rect l="l" t="t" r="r" b="b"/>
            <a:pathLst>
              <a:path w="18288000" h="9258300">
                <a:moveTo>
                  <a:pt x="0" y="0"/>
                </a:moveTo>
                <a:lnTo>
                  <a:pt x="18288000" y="0"/>
                </a:lnTo>
                <a:lnTo>
                  <a:pt x="182880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34" r="-293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2899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773300">
            <a:off x="25794" y="-335836"/>
            <a:ext cx="5064668" cy="5196954"/>
          </a:xfrm>
          <a:custGeom>
            <a:avLst/>
            <a:gdLst/>
            <a:ahLst/>
            <a:cxnLst/>
            <a:rect l="l" t="t" r="r" b="b"/>
            <a:pathLst>
              <a:path w="5064668" h="5196954">
                <a:moveTo>
                  <a:pt x="0" y="0"/>
                </a:moveTo>
                <a:lnTo>
                  <a:pt x="5064669" y="0"/>
                </a:lnTo>
                <a:lnTo>
                  <a:pt x="5064669" y="5196954"/>
                </a:lnTo>
                <a:lnTo>
                  <a:pt x="0" y="51969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256680" y="-4991253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007113" y="-5179761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354966" y="-4047531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315570" y="3248011"/>
            <a:ext cx="8828430" cy="951497"/>
            <a:chOff x="0" y="0"/>
            <a:chExt cx="2325183" cy="250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25183" cy="250600"/>
            </a:xfrm>
            <a:custGeom>
              <a:avLst/>
              <a:gdLst/>
              <a:ahLst/>
              <a:cxnLst/>
              <a:rect l="l" t="t" r="r" b="b"/>
              <a:pathLst>
                <a:path w="2325183" h="250600">
                  <a:moveTo>
                    <a:pt x="0" y="0"/>
                  </a:moveTo>
                  <a:lnTo>
                    <a:pt x="2325183" y="0"/>
                  </a:lnTo>
                  <a:lnTo>
                    <a:pt x="2325183" y="250600"/>
                  </a:lnTo>
                  <a:lnTo>
                    <a:pt x="0" y="2506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325183" cy="298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 spc="2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The song videos all come from a single channel (T-series), the second most subscribed channel in the world.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9839218" y="3229282"/>
            <a:ext cx="7420082" cy="1008018"/>
          </a:xfrm>
          <a:custGeom>
            <a:avLst/>
            <a:gdLst/>
            <a:ahLst/>
            <a:cxnLst/>
            <a:rect l="l" t="t" r="r" b="b"/>
            <a:pathLst>
              <a:path w="7420082" h="1008018">
                <a:moveTo>
                  <a:pt x="0" y="0"/>
                </a:moveTo>
                <a:lnTo>
                  <a:pt x="7420082" y="0"/>
                </a:lnTo>
                <a:lnTo>
                  <a:pt x="7420082" y="1008018"/>
                </a:lnTo>
                <a:lnTo>
                  <a:pt x="0" y="10080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631" r="-33573" b="-3631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544513" y="4380483"/>
            <a:ext cx="17198974" cy="647719"/>
            <a:chOff x="0" y="0"/>
            <a:chExt cx="4529771" cy="17059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529771" cy="170593"/>
            </a:xfrm>
            <a:custGeom>
              <a:avLst/>
              <a:gdLst/>
              <a:ahLst/>
              <a:cxnLst/>
              <a:rect l="l" t="t" r="r" b="b"/>
              <a:pathLst>
                <a:path w="4529771" h="170593">
                  <a:moveTo>
                    <a:pt x="0" y="0"/>
                  </a:moveTo>
                  <a:lnTo>
                    <a:pt x="4529771" y="0"/>
                  </a:lnTo>
                  <a:lnTo>
                    <a:pt x="452977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4529771" cy="218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 spc="2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Here are the most popular tags having an average of 2 billion views: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793515" y="5209177"/>
            <a:ext cx="16700970" cy="4583380"/>
          </a:xfrm>
          <a:custGeom>
            <a:avLst/>
            <a:gdLst/>
            <a:ahLst/>
            <a:cxnLst/>
            <a:rect l="l" t="t" r="r" b="b"/>
            <a:pathLst>
              <a:path w="16700970" h="4583380">
                <a:moveTo>
                  <a:pt x="0" y="0"/>
                </a:moveTo>
                <a:lnTo>
                  <a:pt x="16700970" y="0"/>
                </a:lnTo>
                <a:lnTo>
                  <a:pt x="16700970" y="4583380"/>
                </a:lnTo>
                <a:lnTo>
                  <a:pt x="0" y="45833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01" r="-2282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310263" y="1174045"/>
            <a:ext cx="15248204" cy="1226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35"/>
              </a:lnSpc>
            </a:pPr>
            <a:r>
              <a:rPr lang="en-US" sz="7200" spc="70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CONTENT AND CHANNEL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007113" y="-5179761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354966" y="-4047531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315570" y="3480769"/>
            <a:ext cx="17499821" cy="951497"/>
            <a:chOff x="0" y="0"/>
            <a:chExt cx="4609006" cy="250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9006" cy="250600"/>
            </a:xfrm>
            <a:custGeom>
              <a:avLst/>
              <a:gdLst/>
              <a:ahLst/>
              <a:cxnLst/>
              <a:rect l="l" t="t" r="r" b="b"/>
              <a:pathLst>
                <a:path w="4609006" h="250600">
                  <a:moveTo>
                    <a:pt x="0" y="0"/>
                  </a:moveTo>
                  <a:lnTo>
                    <a:pt x="4609006" y="0"/>
                  </a:lnTo>
                  <a:lnTo>
                    <a:pt x="4609006" y="250600"/>
                  </a:lnTo>
                  <a:lnTo>
                    <a:pt x="0" y="2506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609006" cy="298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 spc="2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Across 13 years, the relation between number of songs published and user engagement has developed a negative relationship.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315570" y="5079966"/>
            <a:ext cx="17460617" cy="3853531"/>
          </a:xfrm>
          <a:custGeom>
            <a:avLst/>
            <a:gdLst/>
            <a:ahLst/>
            <a:cxnLst/>
            <a:rect l="l" t="t" r="r" b="b"/>
            <a:pathLst>
              <a:path w="17460617" h="3853531">
                <a:moveTo>
                  <a:pt x="0" y="0"/>
                </a:moveTo>
                <a:lnTo>
                  <a:pt x="17460617" y="0"/>
                </a:lnTo>
                <a:lnTo>
                  <a:pt x="17460617" y="3853531"/>
                </a:lnTo>
                <a:lnTo>
                  <a:pt x="0" y="38535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03" r="-1699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0263" y="1174045"/>
            <a:ext cx="15248204" cy="1226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35"/>
              </a:lnSpc>
            </a:pPr>
            <a:r>
              <a:rPr lang="en-US" sz="7200" spc="70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TEMPORAL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8753" y="1738397"/>
            <a:ext cx="17570493" cy="3405103"/>
          </a:xfrm>
          <a:custGeom>
            <a:avLst/>
            <a:gdLst/>
            <a:ahLst/>
            <a:cxnLst/>
            <a:rect l="l" t="t" r="r" b="b"/>
            <a:pathLst>
              <a:path w="17570493" h="3405103">
                <a:moveTo>
                  <a:pt x="0" y="0"/>
                </a:moveTo>
                <a:lnTo>
                  <a:pt x="17570494" y="0"/>
                </a:lnTo>
                <a:lnTo>
                  <a:pt x="17570494" y="3405103"/>
                </a:lnTo>
                <a:lnTo>
                  <a:pt x="0" y="34051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1" t="-10908" b="-394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2899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773300">
            <a:off x="515796" y="-3882123"/>
            <a:ext cx="5064668" cy="5196954"/>
          </a:xfrm>
          <a:custGeom>
            <a:avLst/>
            <a:gdLst/>
            <a:ahLst/>
            <a:cxnLst/>
            <a:rect l="l" t="t" r="r" b="b"/>
            <a:pathLst>
              <a:path w="5064668" h="5196954">
                <a:moveTo>
                  <a:pt x="0" y="0"/>
                </a:moveTo>
                <a:lnTo>
                  <a:pt x="5064669" y="0"/>
                </a:lnTo>
                <a:lnTo>
                  <a:pt x="5064669" y="5196954"/>
                </a:lnTo>
                <a:lnTo>
                  <a:pt x="0" y="51969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256680" y="-4991253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58753" y="5669765"/>
            <a:ext cx="17570493" cy="3588535"/>
          </a:xfrm>
          <a:custGeom>
            <a:avLst/>
            <a:gdLst/>
            <a:ahLst/>
            <a:cxnLst/>
            <a:rect l="l" t="t" r="r" b="b"/>
            <a:pathLst>
              <a:path w="17570493" h="3588535">
                <a:moveTo>
                  <a:pt x="0" y="0"/>
                </a:moveTo>
                <a:lnTo>
                  <a:pt x="17570494" y="0"/>
                </a:lnTo>
                <a:lnTo>
                  <a:pt x="17570494" y="3588535"/>
                </a:lnTo>
                <a:lnTo>
                  <a:pt x="0" y="35885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6860" b="-1748"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007113" y="-5179761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354966" y="-4047531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394090" y="3114675"/>
            <a:ext cx="17499821" cy="951497"/>
            <a:chOff x="0" y="0"/>
            <a:chExt cx="4609006" cy="250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9006" cy="250600"/>
            </a:xfrm>
            <a:custGeom>
              <a:avLst/>
              <a:gdLst/>
              <a:ahLst/>
              <a:cxnLst/>
              <a:rect l="l" t="t" r="r" b="b"/>
              <a:pathLst>
                <a:path w="4609006" h="250600">
                  <a:moveTo>
                    <a:pt x="0" y="0"/>
                  </a:moveTo>
                  <a:lnTo>
                    <a:pt x="4609006" y="0"/>
                  </a:lnTo>
                  <a:lnTo>
                    <a:pt x="4609006" y="250600"/>
                  </a:lnTo>
                  <a:lnTo>
                    <a:pt x="0" y="2506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609006" cy="298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 spc="2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Generally, there is a positive correlation between song videos metrics, the strongest being between comments and views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2881749" y="4155544"/>
            <a:ext cx="12524502" cy="6031769"/>
          </a:xfrm>
          <a:custGeom>
            <a:avLst/>
            <a:gdLst/>
            <a:ahLst/>
            <a:cxnLst/>
            <a:rect l="l" t="t" r="r" b="b"/>
            <a:pathLst>
              <a:path w="12524502" h="6031769">
                <a:moveTo>
                  <a:pt x="0" y="0"/>
                </a:moveTo>
                <a:lnTo>
                  <a:pt x="12524502" y="0"/>
                </a:lnTo>
                <a:lnTo>
                  <a:pt x="12524502" y="6031769"/>
                </a:lnTo>
                <a:lnTo>
                  <a:pt x="0" y="60317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0263" y="1174045"/>
            <a:ext cx="15248204" cy="1226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35"/>
              </a:lnSpc>
            </a:pPr>
            <a:r>
              <a:rPr lang="en-US" sz="7200" spc="70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USER ENGAGEMENT INSIGHTS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007113" y="-5179761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354966" y="-4047531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394090" y="3639052"/>
            <a:ext cx="17499821" cy="647719"/>
            <a:chOff x="0" y="0"/>
            <a:chExt cx="4609006" cy="1705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9006" cy="170593"/>
            </a:xfrm>
            <a:custGeom>
              <a:avLst/>
              <a:gdLst/>
              <a:ahLst/>
              <a:cxnLst/>
              <a:rect l="l" t="t" r="r" b="b"/>
              <a:pathLst>
                <a:path w="4609006" h="170593">
                  <a:moveTo>
                    <a:pt x="0" y="0"/>
                  </a:moveTo>
                  <a:lnTo>
                    <a:pt x="4609006" y="0"/>
                  </a:lnTo>
                  <a:lnTo>
                    <a:pt x="4609006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609006" cy="218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 spc="2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Relationship between song duration and user engagement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0" y="5143500"/>
            <a:ext cx="18288000" cy="4377797"/>
          </a:xfrm>
          <a:custGeom>
            <a:avLst/>
            <a:gdLst/>
            <a:ahLst/>
            <a:cxnLst/>
            <a:rect l="l" t="t" r="r" b="b"/>
            <a:pathLst>
              <a:path w="18288000" h="4377797">
                <a:moveTo>
                  <a:pt x="0" y="0"/>
                </a:moveTo>
                <a:lnTo>
                  <a:pt x="18288000" y="0"/>
                </a:lnTo>
                <a:lnTo>
                  <a:pt x="18288000" y="4377797"/>
                </a:lnTo>
                <a:lnTo>
                  <a:pt x="0" y="43777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6" t="-527" b="-527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0263" y="1174045"/>
            <a:ext cx="15248204" cy="1226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35"/>
              </a:lnSpc>
            </a:pPr>
            <a:r>
              <a:rPr lang="en-US" sz="7200" spc="70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USER ENGAGEMENT INSIGHTS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2635736"/>
            <a:chOff x="0" y="0"/>
            <a:chExt cx="4816593" cy="6941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694186"/>
            </a:xfrm>
            <a:custGeom>
              <a:avLst/>
              <a:gdLst/>
              <a:ahLst/>
              <a:cxnLst/>
              <a:rect l="l" t="t" r="r" b="b"/>
              <a:pathLst>
                <a:path w="4816592" h="694186">
                  <a:moveTo>
                    <a:pt x="0" y="0"/>
                  </a:moveTo>
                  <a:lnTo>
                    <a:pt x="4816592" y="0"/>
                  </a:lnTo>
                  <a:lnTo>
                    <a:pt x="4816592" y="694186"/>
                  </a:lnTo>
                  <a:lnTo>
                    <a:pt x="0" y="694186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7132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007113" y="-5179761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354966" y="-4047531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81000" y="2781300"/>
            <a:ext cx="9682613" cy="3489691"/>
          </a:xfrm>
          <a:custGeom>
            <a:avLst/>
            <a:gdLst/>
            <a:ahLst/>
            <a:cxnLst/>
            <a:rect l="l" t="t" r="r" b="b"/>
            <a:pathLst>
              <a:path w="9682613" h="3489691">
                <a:moveTo>
                  <a:pt x="0" y="0"/>
                </a:moveTo>
                <a:lnTo>
                  <a:pt x="9682614" y="0"/>
                </a:lnTo>
                <a:lnTo>
                  <a:pt x="9682614" y="3489691"/>
                </a:lnTo>
                <a:lnTo>
                  <a:pt x="0" y="34896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6006" b="-17651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638175"/>
            <a:ext cx="15248204" cy="1226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35"/>
              </a:lnSpc>
            </a:pPr>
            <a:r>
              <a:rPr lang="en-US" sz="7200" spc="70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USER ENGAGEMENT INSIGHTS</a:t>
            </a:r>
          </a:p>
        </p:txBody>
      </p:sp>
      <p:pic>
        <p:nvPicPr>
          <p:cNvPr id="11" name="Picture 10" descr="Screenshot 2024-07-04 18502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5448300"/>
            <a:ext cx="8170569" cy="43320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53240" y="3030981"/>
            <a:ext cx="12424215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RECOMMENDATIONS</a:t>
            </a:r>
          </a:p>
        </p:txBody>
      </p:sp>
      <p:sp>
        <p:nvSpPr>
          <p:cNvPr id="4" name="Freeform 4"/>
          <p:cNvSpPr/>
          <p:nvPr/>
        </p:nvSpPr>
        <p:spPr>
          <a:xfrm>
            <a:off x="13866565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53240" y="5095875"/>
            <a:ext cx="10951206" cy="993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for content creators and stakeholders to enhance YouTube song video performance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243357" y="3915878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2187430" y="3666654"/>
            <a:ext cx="501082" cy="50108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93506" y="4897033"/>
            <a:ext cx="3688930" cy="1668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400" spc="23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Songs that lasts from 2 to 4 minutes have the most user engagement.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838979" y="1675952"/>
            <a:ext cx="1252896" cy="1903571"/>
            <a:chOff x="0" y="0"/>
            <a:chExt cx="1670528" cy="253809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70528" cy="2538095"/>
            </a:xfrm>
            <a:custGeom>
              <a:avLst/>
              <a:gdLst/>
              <a:ahLst/>
              <a:cxnLst/>
              <a:rect l="l" t="t" r="r" b="b"/>
              <a:pathLst>
                <a:path w="1670528" h="2538095">
                  <a:moveTo>
                    <a:pt x="0" y="0"/>
                  </a:moveTo>
                  <a:lnTo>
                    <a:pt x="1670528" y="0"/>
                  </a:lnTo>
                  <a:lnTo>
                    <a:pt x="1670528" y="2538095"/>
                  </a:lnTo>
                  <a:lnTo>
                    <a:pt x="0" y="25380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0" y="362824"/>
              <a:ext cx="1670528" cy="906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49"/>
                </a:lnSpc>
              </a:pPr>
              <a:r>
                <a:rPr lang="en-US" sz="4093" spc="401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42399" y="4320189"/>
            <a:ext cx="3991143" cy="484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DURATION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5766424" y="3666654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384808" y="1658605"/>
            <a:ext cx="1264314" cy="1920918"/>
            <a:chOff x="0" y="0"/>
            <a:chExt cx="1685751" cy="256122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85751" cy="2561225"/>
            </a:xfrm>
            <a:custGeom>
              <a:avLst/>
              <a:gdLst/>
              <a:ahLst/>
              <a:cxnLst/>
              <a:rect l="l" t="t" r="r" b="b"/>
              <a:pathLst>
                <a:path w="1685751" h="2561225">
                  <a:moveTo>
                    <a:pt x="0" y="0"/>
                  </a:moveTo>
                  <a:lnTo>
                    <a:pt x="1685751" y="0"/>
                  </a:lnTo>
                  <a:lnTo>
                    <a:pt x="1685751" y="2561225"/>
                  </a:lnTo>
                  <a:lnTo>
                    <a:pt x="0" y="25612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0" y="357299"/>
              <a:ext cx="1685751" cy="923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00"/>
                </a:lnSpc>
              </a:pPr>
              <a:r>
                <a:rPr lang="en-US" sz="4130" spc="404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716045" y="3665337"/>
            <a:ext cx="501082" cy="501082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316714" y="1641258"/>
            <a:ext cx="1264314" cy="1920918"/>
            <a:chOff x="0" y="0"/>
            <a:chExt cx="1685751" cy="256122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685751" cy="2561225"/>
            </a:xfrm>
            <a:custGeom>
              <a:avLst/>
              <a:gdLst/>
              <a:ahLst/>
              <a:cxnLst/>
              <a:rect l="l" t="t" r="r" b="b"/>
              <a:pathLst>
                <a:path w="1685751" h="2561225">
                  <a:moveTo>
                    <a:pt x="0" y="0"/>
                  </a:moveTo>
                  <a:lnTo>
                    <a:pt x="1685751" y="0"/>
                  </a:lnTo>
                  <a:lnTo>
                    <a:pt x="1685751" y="2561225"/>
                  </a:lnTo>
                  <a:lnTo>
                    <a:pt x="0" y="25612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TextBox 24"/>
            <p:cNvSpPr txBox="1"/>
            <p:nvPr/>
          </p:nvSpPr>
          <p:spPr>
            <a:xfrm>
              <a:off x="0" y="357299"/>
              <a:ext cx="1685751" cy="923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00"/>
                </a:lnSpc>
              </a:pPr>
              <a:r>
                <a:rPr lang="en-US" sz="4130" spc="404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4262392" y="3666654"/>
            <a:ext cx="501082" cy="501082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3880776" y="1658605"/>
            <a:ext cx="1264314" cy="1920918"/>
            <a:chOff x="0" y="0"/>
            <a:chExt cx="1685751" cy="256122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685751" cy="2561225"/>
            </a:xfrm>
            <a:custGeom>
              <a:avLst/>
              <a:gdLst/>
              <a:ahLst/>
              <a:cxnLst/>
              <a:rect l="l" t="t" r="r" b="b"/>
              <a:pathLst>
                <a:path w="1685751" h="2561225">
                  <a:moveTo>
                    <a:pt x="0" y="0"/>
                  </a:moveTo>
                  <a:lnTo>
                    <a:pt x="1685751" y="0"/>
                  </a:lnTo>
                  <a:lnTo>
                    <a:pt x="1685751" y="2561225"/>
                  </a:lnTo>
                  <a:lnTo>
                    <a:pt x="0" y="25612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TextBox 30"/>
            <p:cNvSpPr txBox="1"/>
            <p:nvPr/>
          </p:nvSpPr>
          <p:spPr>
            <a:xfrm>
              <a:off x="0" y="357299"/>
              <a:ext cx="1685751" cy="923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00"/>
                </a:lnSpc>
              </a:pPr>
              <a:r>
                <a:rPr lang="en-US" sz="4130" spc="404">
                  <a:solidFill>
                    <a:srgbClr val="FFFBFB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04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4596457" y="4897033"/>
            <a:ext cx="3204526" cy="2926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400" spc="23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Enabling / Providing captions tend to increase user engagement as it open doors to users with different cultures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662048" y="4320189"/>
            <a:ext cx="2709833" cy="484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CAPTIONS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364324" y="4862156"/>
            <a:ext cx="3754819" cy="334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400" spc="23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Uploading a video at the end year / at the end of the month tend to have more engagement. It can be due special content that the channel uploads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803711" y="4320189"/>
            <a:ext cx="4856418" cy="484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UPLOAD DATE &amp; TIME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910670" y="4757381"/>
            <a:ext cx="3204526" cy="334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400" spc="23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General tags such as: “new songs”, “t-series” and popular tag trends such as “cham cham song” tend to have more engagement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158017" y="4320189"/>
            <a:ext cx="2709833" cy="484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TAGS</a:t>
            </a:r>
          </a:p>
        </p:txBody>
      </p:sp>
      <p:sp>
        <p:nvSpPr>
          <p:cNvPr id="37" name="Freeform 37"/>
          <p:cNvSpPr/>
          <p:nvPr/>
        </p:nvSpPr>
        <p:spPr>
          <a:xfrm rot="-10799999">
            <a:off x="-3917538" y="-7021831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8813675" y="-8525111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3241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THANKS FOR WATCHING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206240" y="605325"/>
            <a:ext cx="2053060" cy="2110273"/>
          </a:xfrm>
          <a:custGeom>
            <a:avLst/>
            <a:gdLst/>
            <a:ahLst/>
            <a:cxnLst/>
            <a:rect l="l" t="t" r="r" b="b"/>
            <a:pathLst>
              <a:path w="2053060" h="2110273">
                <a:moveTo>
                  <a:pt x="0" y="0"/>
                </a:moveTo>
                <a:lnTo>
                  <a:pt x="2053060" y="0"/>
                </a:lnTo>
                <a:lnTo>
                  <a:pt x="2053060" y="2110273"/>
                </a:lnTo>
                <a:lnTo>
                  <a:pt x="0" y="21102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393" r="-1393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7421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PROBLEM STATEMENT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1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 CLEANING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805665"/>
            <a:ext cx="5790503" cy="41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EXPLORATORY DATA ANALYSIS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6581899"/>
            <a:ext cx="6292067" cy="41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CONTENT AND CHANNEL ANALYSIS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7429005"/>
            <a:ext cx="6076629" cy="41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TEMPORAL TRENDS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8279265"/>
            <a:ext cx="6076629" cy="41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RECOMMENDATIONS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5008545"/>
            <a:ext cx="6076629" cy="41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 PREPROCESSING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758785" y="1049603"/>
            <a:ext cx="6176060" cy="8208697"/>
          </a:xfrm>
          <a:custGeom>
            <a:avLst/>
            <a:gdLst/>
            <a:ahLst/>
            <a:cxnLst/>
            <a:rect l="l" t="t" r="r" b="b"/>
            <a:pathLst>
              <a:path w="6176060" h="8208697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746" r="-49746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142191" y="3396305"/>
            <a:ext cx="9610044" cy="1948998"/>
            <a:chOff x="0" y="0"/>
            <a:chExt cx="3682024" cy="746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474235" y="3673321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142191" y="5777447"/>
            <a:ext cx="9610044" cy="1948998"/>
            <a:chOff x="0" y="0"/>
            <a:chExt cx="3682024" cy="74674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371799" y="6162574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142191" y="2019461"/>
            <a:ext cx="7416941" cy="948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28"/>
              </a:lnSpc>
            </a:pPr>
            <a:r>
              <a:rPr lang="en-US" sz="5600" spc="54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08899" y="3577255"/>
            <a:ext cx="7670776" cy="1539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goal is to utilize Power BI to create insightful visualizations and reports that provide a deeper understanding of YouTube songs' performance, popularity, and user engagement.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908899" y="6005886"/>
            <a:ext cx="7132181" cy="1539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analysis aims to uncover trends, preferences, and patterns in the data to aid content creators and stakeholders in optimizing their YouTube song content.</a:t>
            </a:r>
          </a:p>
        </p:txBody>
      </p:sp>
      <p:sp>
        <p:nvSpPr>
          <p:cNvPr id="20" name="Freeform 2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34854" y="2200704"/>
            <a:ext cx="3474003" cy="647719"/>
            <a:chOff x="0" y="0"/>
            <a:chExt cx="914964" cy="1705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video_id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367511" y="601151"/>
            <a:ext cx="11552977" cy="1166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DATASET COLUMNS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8930" y="2958660"/>
            <a:ext cx="3474003" cy="677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Unique identifier for each YouTube video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06567" y="2200704"/>
            <a:ext cx="3474003" cy="647719"/>
            <a:chOff x="0" y="0"/>
            <a:chExt cx="914964" cy="1705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channelTitle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174865" y="2958660"/>
            <a:ext cx="3470972" cy="1020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Title of the YouTube channel publishing the song.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780719" y="2221220"/>
            <a:ext cx="3474003" cy="647719"/>
            <a:chOff x="0" y="0"/>
            <a:chExt cx="914964" cy="17059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title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857769" y="2958660"/>
            <a:ext cx="3468623" cy="677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Title of the Youtube song video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120597" y="-605147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4176364">
            <a:off x="99978" y="8949829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4454872" y="2221220"/>
            <a:ext cx="3474003" cy="647719"/>
            <a:chOff x="0" y="0"/>
            <a:chExt cx="914964" cy="17059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description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4454872" y="2958660"/>
            <a:ext cx="3474003" cy="1020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Description provided for the YouTube song video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434854" y="4252170"/>
            <a:ext cx="3474003" cy="647719"/>
            <a:chOff x="0" y="0"/>
            <a:chExt cx="914964" cy="17059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tags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34854" y="5014189"/>
            <a:ext cx="3473402" cy="677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Tags associated with the YouTube song video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5106567" y="4252170"/>
            <a:ext cx="3474003" cy="647719"/>
            <a:chOff x="0" y="0"/>
            <a:chExt cx="914964" cy="17059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publishedAt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9780719" y="5014189"/>
            <a:ext cx="3468623" cy="1020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Date and time when the YouTube song video was published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9780719" y="4252170"/>
            <a:ext cx="3474003" cy="647719"/>
            <a:chOff x="0" y="0"/>
            <a:chExt cx="914964" cy="17059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viewCount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5174865" y="5014189"/>
            <a:ext cx="3473402" cy="1020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Date and time when the YouTube song video was published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4454872" y="4252170"/>
            <a:ext cx="3474003" cy="647719"/>
            <a:chOff x="0" y="0"/>
            <a:chExt cx="914964" cy="17059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likeCount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4460252" y="4985614"/>
            <a:ext cx="3468623" cy="1020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Number of likes received by the YouTube song video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434854" y="6463455"/>
            <a:ext cx="3474003" cy="647719"/>
            <a:chOff x="0" y="0"/>
            <a:chExt cx="914964" cy="17059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favoriteCount</a:t>
              </a: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434854" y="7225475"/>
            <a:ext cx="3473402" cy="136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Number of times the YouTube song video has been marked as a favorite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5106567" y="6463455"/>
            <a:ext cx="3474003" cy="647719"/>
            <a:chOff x="0" y="0"/>
            <a:chExt cx="914964" cy="170593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commentCount</a:t>
              </a: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9780719" y="7225475"/>
            <a:ext cx="3468623" cy="677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Duration of the YouTube song video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9780719" y="6463455"/>
            <a:ext cx="3474003" cy="647719"/>
            <a:chOff x="0" y="0"/>
            <a:chExt cx="914964" cy="170593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duration</a:t>
              </a:r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5174865" y="7225475"/>
            <a:ext cx="3473402" cy="1020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Number of comments posted on the YouTube song video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14454872" y="6463455"/>
            <a:ext cx="3474003" cy="647719"/>
            <a:chOff x="0" y="0"/>
            <a:chExt cx="914964" cy="170593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definition</a:t>
              </a:r>
            </a:p>
          </p:txBody>
        </p:sp>
      </p:grpSp>
      <p:sp>
        <p:nvSpPr>
          <p:cNvPr id="53" name="TextBox 53"/>
          <p:cNvSpPr txBox="1"/>
          <p:nvPr/>
        </p:nvSpPr>
        <p:spPr>
          <a:xfrm>
            <a:off x="14460252" y="7196900"/>
            <a:ext cx="3468623" cy="677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Video definition or quality (e.g., HD, SD)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9775340" y="8331908"/>
            <a:ext cx="3474003" cy="647719"/>
            <a:chOff x="0" y="0"/>
            <a:chExt cx="914964" cy="170593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captions</a:t>
              </a:r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9775340" y="9093927"/>
            <a:ext cx="3474003" cy="1020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Availability of captions for the YouTube song video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503597" y="3442596"/>
            <a:ext cx="7836621" cy="647719"/>
            <a:chOff x="0" y="0"/>
            <a:chExt cx="2063966" cy="1705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3966" cy="170593"/>
            </a:xfrm>
            <a:custGeom>
              <a:avLst/>
              <a:gdLst/>
              <a:ahLst/>
              <a:cxnLst/>
              <a:rect l="l" t="t" r="r" b="b"/>
              <a:pathLst>
                <a:path w="2063966" h="170593">
                  <a:moveTo>
                    <a:pt x="0" y="0"/>
                  </a:moveTo>
                  <a:lnTo>
                    <a:pt x="2063966" y="0"/>
                  </a:lnTo>
                  <a:lnTo>
                    <a:pt x="2063966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063966" cy="208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97"/>
                </a:lnSpc>
                <a:spcBef>
                  <a:spcPct val="0"/>
                </a:spcBef>
              </a:pPr>
              <a:r>
                <a:rPr lang="en-US" sz="2100" spc="2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Convert relevant columns to appropriate data types.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8592160" y="3442596"/>
            <a:ext cx="9321025" cy="323860"/>
          </a:xfrm>
          <a:custGeom>
            <a:avLst/>
            <a:gdLst/>
            <a:ahLst/>
            <a:cxnLst/>
            <a:rect l="l" t="t" r="r" b="b"/>
            <a:pathLst>
              <a:path w="9321025" h="323860">
                <a:moveTo>
                  <a:pt x="0" y="0"/>
                </a:moveTo>
                <a:lnTo>
                  <a:pt x="9321025" y="0"/>
                </a:lnTo>
                <a:lnTo>
                  <a:pt x="9321025" y="323859"/>
                </a:lnTo>
                <a:lnTo>
                  <a:pt x="0" y="3238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97735" b="-38696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503597" y="4370525"/>
            <a:ext cx="5870750" cy="647719"/>
            <a:chOff x="0" y="0"/>
            <a:chExt cx="1546206" cy="17059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46206" cy="170593"/>
            </a:xfrm>
            <a:custGeom>
              <a:avLst/>
              <a:gdLst/>
              <a:ahLst/>
              <a:cxnLst/>
              <a:rect l="l" t="t" r="r" b="b"/>
              <a:pathLst>
                <a:path w="1546206" h="170593">
                  <a:moveTo>
                    <a:pt x="0" y="0"/>
                  </a:moveTo>
                  <a:lnTo>
                    <a:pt x="1546206" y="0"/>
                  </a:lnTo>
                  <a:lnTo>
                    <a:pt x="1546206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546206" cy="208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97"/>
                </a:lnSpc>
                <a:spcBef>
                  <a:spcPct val="0"/>
                </a:spcBef>
              </a:pPr>
              <a:r>
                <a:rPr lang="en-US" sz="2100" spc="2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Removed Duplicates in song titles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03597" y="7010724"/>
            <a:ext cx="5870750" cy="1984755"/>
            <a:chOff x="0" y="0"/>
            <a:chExt cx="1546206" cy="52273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46206" cy="522734"/>
            </a:xfrm>
            <a:custGeom>
              <a:avLst/>
              <a:gdLst/>
              <a:ahLst/>
              <a:cxnLst/>
              <a:rect l="l" t="t" r="r" b="b"/>
              <a:pathLst>
                <a:path w="1546206" h="522734">
                  <a:moveTo>
                    <a:pt x="0" y="0"/>
                  </a:moveTo>
                  <a:lnTo>
                    <a:pt x="1546206" y="0"/>
                  </a:lnTo>
                  <a:lnTo>
                    <a:pt x="1546206" y="522734"/>
                  </a:lnTo>
                  <a:lnTo>
                    <a:pt x="0" y="52273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546206" cy="570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725"/>
                </a:lnSpc>
                <a:spcBef>
                  <a:spcPct val="0"/>
                </a:spcBef>
              </a:pPr>
              <a:r>
                <a:rPr lang="en-US" sz="2699" spc="26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Cleaned the tags column from commas and parenthesis and splitted the column to see different tags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6841727" y="4370525"/>
            <a:ext cx="5870750" cy="2215192"/>
          </a:xfrm>
          <a:custGeom>
            <a:avLst/>
            <a:gdLst/>
            <a:ahLst/>
            <a:cxnLst/>
            <a:rect l="l" t="t" r="r" b="b"/>
            <a:pathLst>
              <a:path w="5870750" h="2215192">
                <a:moveTo>
                  <a:pt x="0" y="0"/>
                </a:moveTo>
                <a:lnTo>
                  <a:pt x="5870750" y="0"/>
                </a:lnTo>
                <a:lnTo>
                  <a:pt x="5870750" y="2215192"/>
                </a:lnTo>
                <a:lnTo>
                  <a:pt x="0" y="22151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409" b="-1409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6841727" y="7010724"/>
            <a:ext cx="10528774" cy="2810453"/>
          </a:xfrm>
          <a:custGeom>
            <a:avLst/>
            <a:gdLst/>
            <a:ahLst/>
            <a:cxnLst/>
            <a:rect l="l" t="t" r="r" b="b"/>
            <a:pathLst>
              <a:path w="10528774" h="2810453">
                <a:moveTo>
                  <a:pt x="0" y="0"/>
                </a:moveTo>
                <a:lnTo>
                  <a:pt x="10528774" y="0"/>
                </a:lnTo>
                <a:lnTo>
                  <a:pt x="10528774" y="2810454"/>
                </a:lnTo>
                <a:lnTo>
                  <a:pt x="0" y="28104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b="-122313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690980" y="1232286"/>
            <a:ext cx="10906040" cy="1349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 CLEANING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405844" y="3529664"/>
            <a:ext cx="7351235" cy="951497"/>
            <a:chOff x="0" y="0"/>
            <a:chExt cx="1936128" cy="250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36128" cy="250600"/>
            </a:xfrm>
            <a:custGeom>
              <a:avLst/>
              <a:gdLst/>
              <a:ahLst/>
              <a:cxnLst/>
              <a:rect l="l" t="t" r="r" b="b"/>
              <a:pathLst>
                <a:path w="1936128" h="250600">
                  <a:moveTo>
                    <a:pt x="0" y="0"/>
                  </a:moveTo>
                  <a:lnTo>
                    <a:pt x="1936128" y="0"/>
                  </a:lnTo>
                  <a:lnTo>
                    <a:pt x="1936128" y="250600"/>
                  </a:lnTo>
                  <a:lnTo>
                    <a:pt x="0" y="2506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936128" cy="298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 spc="2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Splitted the publishedAt column to a have a date column and a time column sperately.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198241" y="3529664"/>
            <a:ext cx="9587055" cy="951497"/>
            <a:chOff x="0" y="0"/>
            <a:chExt cx="2524986" cy="250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24986" cy="250600"/>
            </a:xfrm>
            <a:custGeom>
              <a:avLst/>
              <a:gdLst/>
              <a:ahLst/>
              <a:cxnLst/>
              <a:rect l="l" t="t" r="r" b="b"/>
              <a:pathLst>
                <a:path w="2524986" h="250600">
                  <a:moveTo>
                    <a:pt x="0" y="0"/>
                  </a:moveTo>
                  <a:lnTo>
                    <a:pt x="2524986" y="0"/>
                  </a:lnTo>
                  <a:lnTo>
                    <a:pt x="2524986" y="250600"/>
                  </a:lnTo>
                  <a:lnTo>
                    <a:pt x="0" y="2506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524986" cy="298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 spc="2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Created three columns to represent the groups of the likeCount, commentCount, and viewCount Respectively.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994698" y="4633560"/>
            <a:ext cx="4736794" cy="5196960"/>
          </a:xfrm>
          <a:custGeom>
            <a:avLst/>
            <a:gdLst/>
            <a:ahLst/>
            <a:cxnLst/>
            <a:rect l="l" t="t" r="r" b="b"/>
            <a:pathLst>
              <a:path w="4736794" h="5196960">
                <a:moveTo>
                  <a:pt x="0" y="0"/>
                </a:moveTo>
                <a:lnTo>
                  <a:pt x="4736794" y="0"/>
                </a:lnTo>
                <a:lnTo>
                  <a:pt x="4736794" y="5196960"/>
                </a:lnTo>
                <a:lnTo>
                  <a:pt x="0" y="51969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11400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927009" y="4633560"/>
            <a:ext cx="5537061" cy="5252888"/>
          </a:xfrm>
          <a:custGeom>
            <a:avLst/>
            <a:gdLst/>
            <a:ahLst/>
            <a:cxnLst/>
            <a:rect l="l" t="t" r="r" b="b"/>
            <a:pathLst>
              <a:path w="5537061" h="5252888">
                <a:moveTo>
                  <a:pt x="0" y="0"/>
                </a:moveTo>
                <a:lnTo>
                  <a:pt x="5537061" y="0"/>
                </a:lnTo>
                <a:lnTo>
                  <a:pt x="5537061" y="5252888"/>
                </a:lnTo>
                <a:lnTo>
                  <a:pt x="0" y="52528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529401" y="1232286"/>
            <a:ext cx="11229197" cy="1349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 PREPROCESSING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405844" y="3529664"/>
            <a:ext cx="8509214" cy="951497"/>
            <a:chOff x="0" y="0"/>
            <a:chExt cx="2241110" cy="250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41110" cy="250600"/>
            </a:xfrm>
            <a:custGeom>
              <a:avLst/>
              <a:gdLst/>
              <a:ahLst/>
              <a:cxnLst/>
              <a:rect l="l" t="t" r="r" b="b"/>
              <a:pathLst>
                <a:path w="2241110" h="250600">
                  <a:moveTo>
                    <a:pt x="0" y="0"/>
                  </a:moveTo>
                  <a:lnTo>
                    <a:pt x="2241110" y="0"/>
                  </a:lnTo>
                  <a:lnTo>
                    <a:pt x="2241110" y="250600"/>
                  </a:lnTo>
                  <a:lnTo>
                    <a:pt x="0" y="2506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241110" cy="298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 spc="2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Filtered the dataset to exclude any 0 second song video or more than 1 hour song videos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3529664"/>
            <a:ext cx="8671391" cy="1370552"/>
            <a:chOff x="0" y="0"/>
            <a:chExt cx="2283823" cy="3609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83823" cy="360968"/>
            </a:xfrm>
            <a:custGeom>
              <a:avLst/>
              <a:gdLst/>
              <a:ahLst/>
              <a:cxnLst/>
              <a:rect l="l" t="t" r="r" b="b"/>
              <a:pathLst>
                <a:path w="2283823" h="360968">
                  <a:moveTo>
                    <a:pt x="0" y="0"/>
                  </a:moveTo>
                  <a:lnTo>
                    <a:pt x="2283823" y="0"/>
                  </a:lnTo>
                  <a:lnTo>
                    <a:pt x="2283823" y="360968"/>
                  </a:lnTo>
                  <a:lnTo>
                    <a:pt x="0" y="360968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83823" cy="408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 spc="2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Splitted the duration column into minutes and seconds then recombine them to represent the duration in a single decimal number. Created duration groups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405844" y="5356784"/>
            <a:ext cx="8509214" cy="3901516"/>
          </a:xfrm>
          <a:custGeom>
            <a:avLst/>
            <a:gdLst/>
            <a:ahLst/>
            <a:cxnLst/>
            <a:rect l="l" t="t" r="r" b="b"/>
            <a:pathLst>
              <a:path w="8509214" h="3901516">
                <a:moveTo>
                  <a:pt x="0" y="0"/>
                </a:moveTo>
                <a:lnTo>
                  <a:pt x="8509214" y="0"/>
                </a:lnTo>
                <a:lnTo>
                  <a:pt x="8509214" y="3901516"/>
                </a:lnTo>
                <a:lnTo>
                  <a:pt x="0" y="39015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27" r="-5323" b="-327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178821" y="5143500"/>
            <a:ext cx="6544402" cy="4747078"/>
          </a:xfrm>
          <a:custGeom>
            <a:avLst/>
            <a:gdLst/>
            <a:ahLst/>
            <a:cxnLst/>
            <a:rect l="l" t="t" r="r" b="b"/>
            <a:pathLst>
              <a:path w="6544402" h="4747078">
                <a:moveTo>
                  <a:pt x="0" y="0"/>
                </a:moveTo>
                <a:lnTo>
                  <a:pt x="6544402" y="0"/>
                </a:lnTo>
                <a:lnTo>
                  <a:pt x="6544402" y="4747078"/>
                </a:lnTo>
                <a:lnTo>
                  <a:pt x="0" y="47470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89911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435147" y="1303439"/>
            <a:ext cx="11417706" cy="1349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 PREPROCESSING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007113" y="-5179761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145937" y="-3799091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315570" y="3094835"/>
            <a:ext cx="11229253" cy="951497"/>
            <a:chOff x="0" y="0"/>
            <a:chExt cx="2957499" cy="250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57499" cy="250600"/>
            </a:xfrm>
            <a:custGeom>
              <a:avLst/>
              <a:gdLst/>
              <a:ahLst/>
              <a:cxnLst/>
              <a:rect l="l" t="t" r="r" b="b"/>
              <a:pathLst>
                <a:path w="2957499" h="250600">
                  <a:moveTo>
                    <a:pt x="0" y="0"/>
                  </a:moveTo>
                  <a:lnTo>
                    <a:pt x="2957499" y="0"/>
                  </a:lnTo>
                  <a:lnTo>
                    <a:pt x="2957499" y="250600"/>
                  </a:lnTo>
                  <a:lnTo>
                    <a:pt x="0" y="2506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957499" cy="298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 spc="2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Our Dataset, after removing duplicates, has 19.14K songs where none of them was marked favorite by Youtube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1705531" y="3094835"/>
            <a:ext cx="6109861" cy="1008018"/>
          </a:xfrm>
          <a:custGeom>
            <a:avLst/>
            <a:gdLst/>
            <a:ahLst/>
            <a:cxnLst/>
            <a:rect l="l" t="t" r="r" b="b"/>
            <a:pathLst>
              <a:path w="6109861" h="1008018">
                <a:moveTo>
                  <a:pt x="0" y="0"/>
                </a:moveTo>
                <a:lnTo>
                  <a:pt x="6109860" y="0"/>
                </a:lnTo>
                <a:lnTo>
                  <a:pt x="6109860" y="1008018"/>
                </a:lnTo>
                <a:lnTo>
                  <a:pt x="0" y="10080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07" t="-10982" b="-10982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544513" y="4304283"/>
            <a:ext cx="17198974" cy="647719"/>
            <a:chOff x="0" y="0"/>
            <a:chExt cx="4529771" cy="17059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529771" cy="170593"/>
            </a:xfrm>
            <a:custGeom>
              <a:avLst/>
              <a:gdLst/>
              <a:ahLst/>
              <a:cxnLst/>
              <a:rect l="l" t="t" r="r" b="b"/>
              <a:pathLst>
                <a:path w="4529771" h="170593">
                  <a:moveTo>
                    <a:pt x="0" y="0"/>
                  </a:moveTo>
                  <a:lnTo>
                    <a:pt x="4529771" y="0"/>
                  </a:lnTo>
                  <a:lnTo>
                    <a:pt x="452977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4529771" cy="218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 spc="2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All 3 songs metrics show a right skewed distribution, which shows few songs with the most engagement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3958411" y="5143500"/>
            <a:ext cx="10802050" cy="5488822"/>
          </a:xfrm>
          <a:custGeom>
            <a:avLst/>
            <a:gdLst/>
            <a:ahLst/>
            <a:cxnLst/>
            <a:rect l="l" t="t" r="r" b="b"/>
            <a:pathLst>
              <a:path w="10802050" h="5488822">
                <a:moveTo>
                  <a:pt x="0" y="0"/>
                </a:moveTo>
                <a:lnTo>
                  <a:pt x="10802050" y="0"/>
                </a:lnTo>
                <a:lnTo>
                  <a:pt x="10802050" y="5488822"/>
                </a:lnTo>
                <a:lnTo>
                  <a:pt x="0" y="54888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843" r="-2843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227418" y="1174045"/>
            <a:ext cx="13833164" cy="1226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35"/>
              </a:lnSpc>
            </a:pPr>
            <a:r>
              <a:rPr lang="en-US" sz="7200" spc="705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28700"/>
            <a:ext cx="18288000" cy="9258300"/>
          </a:xfrm>
          <a:custGeom>
            <a:avLst/>
            <a:gdLst/>
            <a:ahLst/>
            <a:cxnLst/>
            <a:rect l="l" t="t" r="r" b="b"/>
            <a:pathLst>
              <a:path w="18288000" h="9258300">
                <a:moveTo>
                  <a:pt x="0" y="0"/>
                </a:moveTo>
                <a:lnTo>
                  <a:pt x="18288000" y="0"/>
                </a:lnTo>
                <a:lnTo>
                  <a:pt x="182880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51" r="-265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2899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773300">
            <a:off x="25794" y="-335836"/>
            <a:ext cx="5064668" cy="5196954"/>
          </a:xfrm>
          <a:custGeom>
            <a:avLst/>
            <a:gdLst/>
            <a:ahLst/>
            <a:cxnLst/>
            <a:rect l="l" t="t" r="r" b="b"/>
            <a:pathLst>
              <a:path w="5064668" h="5196954">
                <a:moveTo>
                  <a:pt x="0" y="0"/>
                </a:moveTo>
                <a:lnTo>
                  <a:pt x="5064669" y="0"/>
                </a:lnTo>
                <a:lnTo>
                  <a:pt x="5064669" y="5196954"/>
                </a:lnTo>
                <a:lnTo>
                  <a:pt x="0" y="51969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256680" y="-4991253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578</Words>
  <Application>Microsoft Office PowerPoint</Application>
  <PresentationFormat>Custom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Oswald Bold</vt:lpstr>
      <vt:lpstr>DM Sans</vt:lpstr>
      <vt:lpstr>Calibri</vt:lpstr>
      <vt:lpstr>DM Sans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abahnasawe@gmail.com</cp:lastModifiedBy>
  <cp:revision>5</cp:revision>
  <dcterms:created xsi:type="dcterms:W3CDTF">2006-08-16T00:00:00Z</dcterms:created>
  <dcterms:modified xsi:type="dcterms:W3CDTF">2024-07-04T15:53:31Z</dcterms:modified>
  <dc:identifier>DAGJ1r_Krlo</dc:identifier>
</cp:coreProperties>
</file>