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7"/>
  </p:notesMasterIdLst>
  <p:sldIdLst>
    <p:sldId id="279" r:id="rId2"/>
    <p:sldId id="310" r:id="rId3"/>
    <p:sldId id="257" r:id="rId4"/>
    <p:sldId id="258" r:id="rId5"/>
    <p:sldId id="304" r:id="rId6"/>
    <p:sldId id="311" r:id="rId7"/>
    <p:sldId id="290" r:id="rId8"/>
    <p:sldId id="282" r:id="rId9"/>
    <p:sldId id="291" r:id="rId10"/>
    <p:sldId id="303" r:id="rId11"/>
    <p:sldId id="294" r:id="rId12"/>
    <p:sldId id="289" r:id="rId13"/>
    <p:sldId id="295" r:id="rId14"/>
    <p:sldId id="283" r:id="rId15"/>
    <p:sldId id="284" r:id="rId16"/>
    <p:sldId id="261" r:id="rId17"/>
    <p:sldId id="312" r:id="rId18"/>
    <p:sldId id="287" r:id="rId19"/>
    <p:sldId id="306" r:id="rId20"/>
    <p:sldId id="296" r:id="rId21"/>
    <p:sldId id="313" r:id="rId22"/>
    <p:sldId id="305" r:id="rId23"/>
    <p:sldId id="272" r:id="rId24"/>
    <p:sldId id="307" r:id="rId25"/>
    <p:sldId id="30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de çıbıkçı" initials="hç" lastIdx="21" clrIdx="0">
    <p:extLst>
      <p:ext uri="{19B8F6BF-5375-455C-9EA6-DF929625EA0E}">
        <p15:presenceInfo xmlns:p15="http://schemas.microsoft.com/office/powerpoint/2012/main" userId="855c6004f7ce3b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5033" autoAdjust="0"/>
  </p:normalViewPr>
  <p:slideViewPr>
    <p:cSldViewPr snapToGrid="0" snapToObjects="1" showGuides="1">
      <p:cViewPr varScale="1">
        <p:scale>
          <a:sx n="78" d="100"/>
          <a:sy n="78" d="100"/>
        </p:scale>
        <p:origin x="830" y="72"/>
      </p:cViewPr>
      <p:guideLst>
        <p:guide orient="horz" pos="864"/>
        <p:guide pos="480"/>
      </p:guideLst>
    </p:cSldViewPr>
  </p:slideViewPr>
  <p:outlineViewPr>
    <p:cViewPr>
      <p:scale>
        <a:sx n="33" d="100"/>
        <a:sy n="33" d="100"/>
      </p:scale>
      <p:origin x="0" y="-355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1B490-9627-4E7F-8E51-1E3EC3C21C55}" type="datetimeFigureOut">
              <a:rPr lang="tr-TR" smtClean="0"/>
              <a:t>18.06.2022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94063-D52A-4227-BF97-3C12C7C549C6}" type="slidenum">
              <a:rPr lang="tr-TR" smtClean="0"/>
              <a:t>‹#›</a:t>
            </a:fld>
            <a:endParaRPr lang="tr-TR"/>
          </a:p>
        </p:txBody>
      </p:sp>
    </p:spTree>
    <p:extLst>
      <p:ext uri="{BB962C8B-B14F-4D97-AF65-F5344CB8AC3E}">
        <p14:creationId xmlns:p14="http://schemas.microsoft.com/office/powerpoint/2010/main" val="2777203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3694063-D52A-4227-BF97-3C12C7C549C6}" type="slidenum">
              <a:rPr lang="tr-TR" smtClean="0"/>
              <a:t>10</a:t>
            </a:fld>
            <a:endParaRPr lang="tr-TR"/>
          </a:p>
        </p:txBody>
      </p:sp>
    </p:spTree>
    <p:extLst>
      <p:ext uri="{BB962C8B-B14F-4D97-AF65-F5344CB8AC3E}">
        <p14:creationId xmlns:p14="http://schemas.microsoft.com/office/powerpoint/2010/main" val="144830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3694063-D52A-4227-BF97-3C12C7C549C6}" type="slidenum">
              <a:rPr lang="tr-TR" smtClean="0"/>
              <a:t>14</a:t>
            </a:fld>
            <a:endParaRPr lang="tr-TR"/>
          </a:p>
        </p:txBody>
      </p:sp>
    </p:spTree>
    <p:extLst>
      <p:ext uri="{BB962C8B-B14F-4D97-AF65-F5344CB8AC3E}">
        <p14:creationId xmlns:p14="http://schemas.microsoft.com/office/powerpoint/2010/main" val="13536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3694063-D52A-4227-BF97-3C12C7C549C6}" type="slidenum">
              <a:rPr lang="tr-TR" smtClean="0"/>
              <a:t>20</a:t>
            </a:fld>
            <a:endParaRPr lang="tr-TR"/>
          </a:p>
        </p:txBody>
      </p:sp>
    </p:spTree>
    <p:extLst>
      <p:ext uri="{BB962C8B-B14F-4D97-AF65-F5344CB8AC3E}">
        <p14:creationId xmlns:p14="http://schemas.microsoft.com/office/powerpoint/2010/main" val="299974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80482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3144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95938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Background Layout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5375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363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201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9872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E964-F870-0E41-9FE5-38142943DD71}"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4607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55934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3195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9276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7384725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30712" b="32603"/>
          <a:stretch/>
        </p:blipFill>
        <p:spPr>
          <a:xfrm>
            <a:off x="870857" y="405239"/>
            <a:ext cx="3215484" cy="1325880"/>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731119"/>
            <a:ext cx="7718961" cy="3400931"/>
          </a:xfrm>
          <a:prstGeom prst="rect">
            <a:avLst/>
          </a:prstGeom>
          <a:solidFill>
            <a:schemeClr val="bg2">
              <a:lumMod val="25000"/>
            </a:schemeClr>
          </a:solidFill>
        </p:spPr>
        <p:txBody>
          <a:bodyPr wrap="square" rtlCol="0">
            <a:spAutoFit/>
          </a:bodyPr>
          <a:lstStyle/>
          <a:p>
            <a:r>
              <a:rPr lang="tr-TR" sz="6600" b="1" dirty="0">
                <a:solidFill>
                  <a:srgbClr val="FF6600"/>
                </a:solidFill>
              </a:rPr>
              <a:t>Cross </a:t>
            </a:r>
            <a:r>
              <a:rPr lang="tr-TR" sz="6600" b="1" dirty="0" err="1">
                <a:solidFill>
                  <a:srgbClr val="FF6600"/>
                </a:solidFill>
              </a:rPr>
              <a:t>Selling</a:t>
            </a:r>
            <a:r>
              <a:rPr lang="tr-TR" sz="6600" b="1" dirty="0">
                <a:solidFill>
                  <a:srgbClr val="FF6600"/>
                </a:solidFill>
              </a:rPr>
              <a:t> </a:t>
            </a:r>
            <a:r>
              <a:rPr lang="en-US" sz="6600" b="1" dirty="0">
                <a:solidFill>
                  <a:srgbClr val="FF6600"/>
                </a:solidFill>
              </a:rPr>
              <a:t>Project</a:t>
            </a:r>
          </a:p>
          <a:p>
            <a:r>
              <a:rPr lang="en-US" sz="2500" b="1" dirty="0">
                <a:solidFill>
                  <a:srgbClr val="FF6600"/>
                </a:solidFill>
              </a:rPr>
              <a:t>Virtual</a:t>
            </a:r>
            <a:r>
              <a:rPr lang="en-US" sz="2500" b="1" dirty="0"/>
              <a:t> </a:t>
            </a:r>
            <a:r>
              <a:rPr lang="en-US" sz="2500" b="1" dirty="0">
                <a:solidFill>
                  <a:srgbClr val="FF6600"/>
                </a:solidFill>
              </a:rPr>
              <a:t>Internship: </a:t>
            </a:r>
            <a:r>
              <a:rPr lang="tr-TR" sz="2500" dirty="0">
                <a:solidFill>
                  <a:srgbClr val="FF6600"/>
                </a:solidFill>
              </a:rPr>
              <a:t>Final Presentation of Final Project</a:t>
            </a:r>
            <a:endParaRPr lang="en-US" sz="2500" dirty="0">
              <a:solidFill>
                <a:srgbClr val="FF6600"/>
              </a:solidFill>
            </a:endParaRPr>
          </a:p>
          <a:p>
            <a:endParaRPr lang="en-US" sz="4000" dirty="0">
              <a:solidFill>
                <a:srgbClr val="FF0000"/>
              </a:solidFill>
            </a:endParaRPr>
          </a:p>
          <a:p>
            <a:r>
              <a:rPr lang="en-US" sz="2800" b="1" i="0" dirty="0">
                <a:solidFill>
                  <a:schemeClr val="accent1">
                    <a:lumMod val="75000"/>
                  </a:schemeClr>
                </a:solidFill>
                <a:effectLst/>
                <a:latin typeface="Lato Extended"/>
              </a:rPr>
              <a:t>Group Name: </a:t>
            </a:r>
            <a:r>
              <a:rPr lang="tr-TR" sz="2800" b="0" i="0" dirty="0">
                <a:solidFill>
                  <a:schemeClr val="bg1"/>
                </a:solidFill>
                <a:effectLst/>
                <a:latin typeface="Lato Extended"/>
              </a:rPr>
              <a:t>Solo</a:t>
            </a:r>
            <a:endParaRPr lang="en-US" sz="2800" b="0" i="0" dirty="0">
              <a:solidFill>
                <a:schemeClr val="bg1"/>
              </a:solidFill>
              <a:effectLst/>
              <a:latin typeface="Lato Extended"/>
            </a:endParaRPr>
          </a:p>
          <a:p>
            <a:r>
              <a:rPr lang="en-US" sz="2800" b="1" dirty="0">
                <a:solidFill>
                  <a:schemeClr val="accent1">
                    <a:lumMod val="75000"/>
                  </a:schemeClr>
                </a:solidFill>
                <a:latin typeface="Lato Extended"/>
              </a:rPr>
              <a:t>Group Members: </a:t>
            </a:r>
            <a:r>
              <a:rPr lang="tr-TR" sz="2800" b="0" i="0" dirty="0">
                <a:solidFill>
                  <a:schemeClr val="bg1"/>
                </a:solidFill>
                <a:effectLst/>
                <a:latin typeface="Lato Extended"/>
              </a:rPr>
              <a:t>Abdullah GÖK </a:t>
            </a:r>
            <a:r>
              <a:rPr lang="en-US" sz="2800" b="0" i="0" dirty="0">
                <a:solidFill>
                  <a:schemeClr val="bg1"/>
                </a:solidFill>
                <a:effectLst/>
                <a:latin typeface="Lato Extended"/>
              </a:rPr>
              <a:t>(Turkey)</a:t>
            </a:r>
            <a:br>
              <a:rPr lang="en-US" sz="2800" dirty="0">
                <a:solidFill>
                  <a:schemeClr val="bg1"/>
                </a:solidFill>
              </a:rPr>
            </a:br>
            <a:r>
              <a:rPr lang="en-US" sz="2800" b="1" i="0" dirty="0">
                <a:solidFill>
                  <a:schemeClr val="accent1">
                    <a:lumMod val="75000"/>
                  </a:schemeClr>
                </a:solidFill>
                <a:effectLst/>
                <a:latin typeface="Lato Extended"/>
              </a:rPr>
              <a:t>Date:</a:t>
            </a:r>
            <a:r>
              <a:rPr lang="en-US" sz="2800" b="0" i="0" dirty="0">
                <a:solidFill>
                  <a:schemeClr val="accent1">
                    <a:lumMod val="75000"/>
                  </a:schemeClr>
                </a:solidFill>
                <a:effectLst/>
                <a:latin typeface="Lato Extended"/>
              </a:rPr>
              <a:t> </a:t>
            </a:r>
            <a:r>
              <a:rPr lang="tr-TR" sz="2800" b="0" i="0" dirty="0">
                <a:solidFill>
                  <a:schemeClr val="bg1"/>
                </a:solidFill>
                <a:effectLst/>
                <a:latin typeface="Lato Extended"/>
              </a:rPr>
              <a:t>18</a:t>
            </a:r>
            <a:r>
              <a:rPr lang="en-US" sz="2800" b="0" i="0" dirty="0">
                <a:solidFill>
                  <a:schemeClr val="bg1"/>
                </a:solidFill>
                <a:effectLst/>
                <a:latin typeface="Lato Extended"/>
              </a:rPr>
              <a:t>-</a:t>
            </a:r>
            <a:r>
              <a:rPr lang="tr-TR" sz="2800" dirty="0" err="1">
                <a:solidFill>
                  <a:schemeClr val="bg1"/>
                </a:solidFill>
                <a:latin typeface="Lato Extended"/>
              </a:rPr>
              <a:t>June</a:t>
            </a:r>
            <a:r>
              <a:rPr lang="en-US" sz="2800" b="0" i="0" dirty="0">
                <a:solidFill>
                  <a:schemeClr val="bg1"/>
                </a:solidFill>
                <a:effectLst/>
                <a:latin typeface="Lato Extended"/>
              </a:rPr>
              <a:t>-2022</a:t>
            </a:r>
            <a:endParaRPr lang="en-US" sz="1050" dirty="0">
              <a:solidFill>
                <a:schemeClr val="bg1"/>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Exploratory Data Analysis-Cross </a:t>
            </a:r>
            <a:r>
              <a:rPr lang="tr-TR" sz="4400" b="1" dirty="0" err="1">
                <a:solidFill>
                  <a:schemeClr val="accent2"/>
                </a:solidFill>
                <a:latin typeface="+mj-lt"/>
              </a:rPr>
              <a:t>Sales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5698112" y="6425768"/>
            <a:ext cx="2910220" cy="369332"/>
          </a:xfrm>
          <a:prstGeom prst="rect">
            <a:avLst/>
          </a:prstGeom>
          <a:noFill/>
        </p:spPr>
        <p:txBody>
          <a:bodyPr wrap="none" rtlCol="0">
            <a:spAutoFit/>
          </a:bodyPr>
          <a:lstStyle/>
          <a:p>
            <a:pPr marL="285750" indent="-285750">
              <a:buFont typeface="Arial" panose="020B0604020202020204" pitchFamily="34" charset="0"/>
              <a:buChar char="•"/>
            </a:pPr>
            <a:r>
              <a:rPr lang="tr-TR" dirty="0" err="1"/>
              <a:t>Credit</a:t>
            </a:r>
            <a:r>
              <a:rPr lang="tr-TR" dirty="0"/>
              <a:t> </a:t>
            </a:r>
            <a:r>
              <a:rPr lang="tr-TR" dirty="0" err="1"/>
              <a:t>Card</a:t>
            </a:r>
            <a:r>
              <a:rPr lang="tr-TR" dirty="0"/>
              <a:t> </a:t>
            </a:r>
            <a:r>
              <a:rPr lang="tr-TR" dirty="0" err="1"/>
              <a:t>vs</a:t>
            </a:r>
            <a:r>
              <a:rPr lang="tr-TR" dirty="0"/>
              <a:t> Age </a:t>
            </a:r>
            <a:r>
              <a:rPr lang="tr-TR" dirty="0" err="1"/>
              <a:t>Groups</a:t>
            </a:r>
            <a:endParaRPr lang="en-US" dirty="0"/>
          </a:p>
        </p:txBody>
      </p:sp>
      <p:sp>
        <p:nvSpPr>
          <p:cNvPr id="10" name="TextBox 9">
            <a:extLst>
              <a:ext uri="{FF2B5EF4-FFF2-40B4-BE49-F238E27FC236}">
                <a16:creationId xmlns:a16="http://schemas.microsoft.com/office/drawing/2014/main" id="{E2B3FFFB-F5E1-456E-BE7B-4A1BC45EC911}"/>
              </a:ext>
            </a:extLst>
          </p:cNvPr>
          <p:cNvSpPr txBox="1"/>
          <p:nvPr/>
        </p:nvSpPr>
        <p:spPr>
          <a:xfrm>
            <a:off x="1483820" y="6425768"/>
            <a:ext cx="2525884" cy="369332"/>
          </a:xfrm>
          <a:prstGeom prst="rect">
            <a:avLst/>
          </a:prstGeom>
          <a:noFill/>
        </p:spPr>
        <p:txBody>
          <a:bodyPr wrap="none" rtlCol="0">
            <a:spAutoFit/>
          </a:bodyPr>
          <a:lstStyle/>
          <a:p>
            <a:pPr marL="285750" indent="-285750">
              <a:buFont typeface="Arial" panose="020B0604020202020204" pitchFamily="34" charset="0"/>
              <a:buChar char="•"/>
            </a:pPr>
            <a:r>
              <a:rPr lang="tr-TR" dirty="0" err="1"/>
              <a:t>Credit</a:t>
            </a:r>
            <a:r>
              <a:rPr lang="tr-TR" dirty="0"/>
              <a:t> </a:t>
            </a:r>
            <a:r>
              <a:rPr lang="tr-TR" dirty="0" err="1"/>
              <a:t>Card</a:t>
            </a:r>
            <a:r>
              <a:rPr lang="tr-TR" dirty="0"/>
              <a:t> </a:t>
            </a:r>
            <a:r>
              <a:rPr lang="tr-TR" dirty="0" err="1"/>
              <a:t>vs</a:t>
            </a:r>
            <a:r>
              <a:rPr lang="tr-TR" dirty="0"/>
              <a:t> </a:t>
            </a:r>
            <a:r>
              <a:rPr lang="tr-TR" dirty="0" err="1"/>
              <a:t>Gender</a:t>
            </a:r>
            <a:endParaRPr lang="en-US" dirty="0"/>
          </a:p>
        </p:txBody>
      </p:sp>
      <p:grpSp>
        <p:nvGrpSpPr>
          <p:cNvPr id="2" name="Group 1"/>
          <p:cNvGrpSpPr/>
          <p:nvPr/>
        </p:nvGrpSpPr>
        <p:grpSpPr>
          <a:xfrm>
            <a:off x="762001" y="2105571"/>
            <a:ext cx="4039022" cy="4045977"/>
            <a:chOff x="762001" y="1482108"/>
            <a:chExt cx="4039022" cy="4045977"/>
          </a:xfrm>
        </p:grpSpPr>
        <p:pic>
          <p:nvPicPr>
            <p:cNvPr id="8" name="Picture 7">
              <a:extLst>
                <a:ext uri="{FF2B5EF4-FFF2-40B4-BE49-F238E27FC236}">
                  <a16:creationId xmlns:a16="http://schemas.microsoft.com/office/drawing/2014/main" id="{BA963E22-435C-8719-24EC-9EDFFB7088E9}"/>
                </a:ext>
              </a:extLst>
            </p:cNvPr>
            <p:cNvPicPr>
              <a:picLocks noChangeAspect="1"/>
            </p:cNvPicPr>
            <p:nvPr/>
          </p:nvPicPr>
          <p:blipFill>
            <a:blip r:embed="rId3"/>
            <a:srcRect/>
            <a:stretch/>
          </p:blipFill>
          <p:spPr>
            <a:xfrm>
              <a:off x="823623" y="1482108"/>
              <a:ext cx="3977400" cy="4045977"/>
            </a:xfrm>
            <a:prstGeom prst="rect">
              <a:avLst/>
            </a:prstGeom>
          </p:spPr>
        </p:pic>
        <p:sp>
          <p:nvSpPr>
            <p:cNvPr id="9" name="Rectangle 8"/>
            <p:cNvSpPr/>
            <p:nvPr/>
          </p:nvSpPr>
          <p:spPr>
            <a:xfrm>
              <a:off x="2790506" y="1632191"/>
              <a:ext cx="908658" cy="255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FEMALE</a:t>
              </a:r>
            </a:p>
          </p:txBody>
        </p:sp>
        <p:sp>
          <p:nvSpPr>
            <p:cNvPr id="12" name="Rectangle 11"/>
            <p:cNvSpPr/>
            <p:nvPr/>
          </p:nvSpPr>
          <p:spPr>
            <a:xfrm rot="16200000">
              <a:off x="317119" y="3284960"/>
              <a:ext cx="1330036" cy="4402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CREDIT CARD</a:t>
              </a:r>
            </a:p>
          </p:txBody>
        </p:sp>
        <p:sp>
          <p:nvSpPr>
            <p:cNvPr id="14" name="Rectangle 13"/>
            <p:cNvSpPr/>
            <p:nvPr/>
          </p:nvSpPr>
          <p:spPr>
            <a:xfrm>
              <a:off x="2034248" y="4943428"/>
              <a:ext cx="908658" cy="255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MALE</a:t>
              </a:r>
            </a:p>
          </p:txBody>
        </p:sp>
      </p:grpSp>
      <p:grpSp>
        <p:nvGrpSpPr>
          <p:cNvPr id="6" name="Group 5"/>
          <p:cNvGrpSpPr/>
          <p:nvPr/>
        </p:nvGrpSpPr>
        <p:grpSpPr>
          <a:xfrm>
            <a:off x="5393094" y="1865506"/>
            <a:ext cx="6645196" cy="4633877"/>
            <a:chOff x="5393094" y="1865506"/>
            <a:chExt cx="6645196" cy="4633877"/>
          </a:xfrm>
        </p:grpSpPr>
        <p:pic>
          <p:nvPicPr>
            <p:cNvPr id="13" name="Picture 12">
              <a:extLst>
                <a:ext uri="{FF2B5EF4-FFF2-40B4-BE49-F238E27FC236}">
                  <a16:creationId xmlns:a16="http://schemas.microsoft.com/office/drawing/2014/main" id="{7821AB4F-66BC-067C-2DE6-014799A2006B}"/>
                </a:ext>
              </a:extLst>
            </p:cNvPr>
            <p:cNvPicPr>
              <a:picLocks noChangeAspect="1"/>
            </p:cNvPicPr>
            <p:nvPr/>
          </p:nvPicPr>
          <p:blipFill>
            <a:blip r:embed="rId4"/>
            <a:srcRect/>
            <a:stretch/>
          </p:blipFill>
          <p:spPr>
            <a:xfrm>
              <a:off x="5393094" y="1865506"/>
              <a:ext cx="6645196" cy="4502506"/>
            </a:xfrm>
            <a:prstGeom prst="rect">
              <a:avLst/>
            </a:prstGeom>
          </p:spPr>
        </p:pic>
        <p:sp>
          <p:nvSpPr>
            <p:cNvPr id="15" name="Rectangle 14"/>
            <p:cNvSpPr/>
            <p:nvPr/>
          </p:nvSpPr>
          <p:spPr>
            <a:xfrm>
              <a:off x="6418864" y="5865196"/>
              <a:ext cx="908658" cy="379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Mid-Age</a:t>
              </a:r>
            </a:p>
          </p:txBody>
        </p:sp>
        <p:sp>
          <p:nvSpPr>
            <p:cNvPr id="16" name="Rectangle 15"/>
            <p:cNvSpPr/>
            <p:nvPr/>
          </p:nvSpPr>
          <p:spPr>
            <a:xfrm>
              <a:off x="8441214" y="5904547"/>
              <a:ext cx="908658" cy="255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Old</a:t>
              </a:r>
            </a:p>
          </p:txBody>
        </p:sp>
        <p:sp>
          <p:nvSpPr>
            <p:cNvPr id="18" name="Rectangle 17"/>
            <p:cNvSpPr/>
            <p:nvPr/>
          </p:nvSpPr>
          <p:spPr>
            <a:xfrm>
              <a:off x="10580859" y="5871329"/>
              <a:ext cx="908658" cy="255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Young</a:t>
              </a:r>
            </a:p>
          </p:txBody>
        </p:sp>
        <p:sp>
          <p:nvSpPr>
            <p:cNvPr id="19" name="Rectangle 18"/>
            <p:cNvSpPr/>
            <p:nvPr/>
          </p:nvSpPr>
          <p:spPr>
            <a:xfrm>
              <a:off x="8221378" y="6155100"/>
              <a:ext cx="1348329" cy="344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Age Groups</a:t>
              </a:r>
            </a:p>
          </p:txBody>
        </p:sp>
      </p:grpSp>
      <p:sp>
        <p:nvSpPr>
          <p:cNvPr id="20" name="TextBox 19"/>
          <p:cNvSpPr txBox="1"/>
          <p:nvPr/>
        </p:nvSpPr>
        <p:spPr>
          <a:xfrm>
            <a:off x="734291" y="1492718"/>
            <a:ext cx="6251370" cy="461665"/>
          </a:xfrm>
          <a:prstGeom prst="rect">
            <a:avLst/>
          </a:prstGeom>
          <a:noFill/>
        </p:spPr>
        <p:txBody>
          <a:bodyPr wrap="square" rtlCol="0">
            <a:spAutoFit/>
          </a:bodyPr>
          <a:lstStyle/>
          <a:p>
            <a:r>
              <a:rPr lang="tr-TR" sz="2400" b="1" dirty="0"/>
              <a:t>- Product Analysis in Detail: Credit Card</a:t>
            </a:r>
          </a:p>
        </p:txBody>
      </p:sp>
    </p:spTree>
    <p:extLst>
      <p:ext uri="{BB962C8B-B14F-4D97-AF65-F5344CB8AC3E}">
        <p14:creationId xmlns:p14="http://schemas.microsoft.com/office/powerpoint/2010/main" val="170801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4400" b="1" dirty="0">
              <a:solidFill>
                <a:schemeClr val="accent2"/>
              </a:solidFill>
              <a:latin typeface="+mj-lt"/>
            </a:endParaRPr>
          </a:p>
          <a:p>
            <a:r>
              <a:rPr lang="tr-TR" sz="4400" b="1" dirty="0">
                <a:solidFill>
                  <a:schemeClr val="accent2"/>
                </a:solidFill>
                <a:latin typeface="+mj-lt"/>
              </a:rPr>
              <a:t>Exploratory Data Analysis-Cross </a:t>
            </a:r>
            <a:r>
              <a:rPr lang="tr-TR" sz="4400" b="1" dirty="0" err="1">
                <a:solidFill>
                  <a:schemeClr val="accent2"/>
                </a:solidFill>
                <a:latin typeface="+mj-lt"/>
              </a:rPr>
              <a:t>Sales</a:t>
            </a:r>
            <a:endParaRPr lang="en-US" sz="4400" b="1" dirty="0">
              <a:solidFill>
                <a:schemeClr val="bg2">
                  <a:lumMod val="25000"/>
                </a:schemeClr>
              </a:solidFill>
              <a:latin typeface="+mj-lt"/>
            </a:endParaRPr>
          </a:p>
          <a:p>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7533124" y="6200852"/>
            <a:ext cx="2602187" cy="369332"/>
          </a:xfrm>
          <a:prstGeom prst="rect">
            <a:avLst/>
          </a:prstGeom>
          <a:noFill/>
        </p:spPr>
        <p:txBody>
          <a:bodyPr wrap="none" rtlCol="0">
            <a:spAutoFit/>
          </a:bodyPr>
          <a:lstStyle/>
          <a:p>
            <a:pPr marL="285750" indent="-285750">
              <a:buFont typeface="Arial" panose="020B0604020202020204" pitchFamily="34" charset="0"/>
              <a:buChar char="•"/>
            </a:pPr>
            <a:r>
              <a:rPr lang="tr-TR" dirty="0"/>
              <a:t>Total Credit Card Users</a:t>
            </a:r>
            <a:endParaRPr lang="en-US" dirty="0"/>
          </a:p>
        </p:txBody>
      </p:sp>
      <p:sp>
        <p:nvSpPr>
          <p:cNvPr id="10" name="TextBox 9">
            <a:extLst>
              <a:ext uri="{FF2B5EF4-FFF2-40B4-BE49-F238E27FC236}">
                <a16:creationId xmlns:a16="http://schemas.microsoft.com/office/drawing/2014/main" id="{E2B3FFFB-F5E1-456E-BE7B-4A1BC45EC911}"/>
              </a:ext>
            </a:extLst>
          </p:cNvPr>
          <p:cNvSpPr txBox="1"/>
          <p:nvPr/>
        </p:nvSpPr>
        <p:spPr>
          <a:xfrm>
            <a:off x="610984" y="6198767"/>
            <a:ext cx="3660810" cy="369332"/>
          </a:xfrm>
          <a:prstGeom prst="rect">
            <a:avLst/>
          </a:prstGeom>
          <a:noFill/>
        </p:spPr>
        <p:txBody>
          <a:bodyPr wrap="none" rtlCol="0">
            <a:spAutoFit/>
          </a:bodyPr>
          <a:lstStyle/>
          <a:p>
            <a:pPr marL="285750" indent="-285750">
              <a:buFont typeface="Arial" panose="020B0604020202020204" pitchFamily="34" charset="0"/>
              <a:buChar char="•"/>
            </a:pPr>
            <a:r>
              <a:rPr lang="tr-TR" dirty="0"/>
              <a:t>Activity Index of </a:t>
            </a:r>
            <a:r>
              <a:rPr lang="tr-TR" dirty="0" err="1"/>
              <a:t>Credit</a:t>
            </a:r>
            <a:r>
              <a:rPr lang="tr-TR" dirty="0"/>
              <a:t> </a:t>
            </a:r>
            <a:r>
              <a:rPr lang="tr-TR" dirty="0" err="1"/>
              <a:t>Card</a:t>
            </a:r>
            <a:r>
              <a:rPr lang="tr-TR" dirty="0"/>
              <a:t> </a:t>
            </a:r>
            <a:r>
              <a:rPr lang="tr-TR" dirty="0" err="1"/>
              <a:t>Users</a:t>
            </a:r>
            <a:endParaRPr lang="en-US" dirty="0"/>
          </a:p>
        </p:txBody>
      </p:sp>
      <p:pic>
        <p:nvPicPr>
          <p:cNvPr id="6" name="Picture 5">
            <a:extLst>
              <a:ext uri="{FF2B5EF4-FFF2-40B4-BE49-F238E27FC236}">
                <a16:creationId xmlns:a16="http://schemas.microsoft.com/office/drawing/2014/main" id="{30C77B7D-A955-A989-E3C1-C42FA5CAA4AC}"/>
              </a:ext>
            </a:extLst>
          </p:cNvPr>
          <p:cNvPicPr>
            <a:picLocks noChangeAspect="1"/>
          </p:cNvPicPr>
          <p:nvPr/>
        </p:nvPicPr>
        <p:blipFill>
          <a:blip r:embed="rId2"/>
          <a:srcRect/>
          <a:stretch/>
        </p:blipFill>
        <p:spPr>
          <a:xfrm>
            <a:off x="6481164" y="2373945"/>
            <a:ext cx="5490105" cy="3487674"/>
          </a:xfrm>
          <a:prstGeom prst="rect">
            <a:avLst/>
          </a:prstGeom>
        </p:spPr>
      </p:pic>
      <p:grpSp>
        <p:nvGrpSpPr>
          <p:cNvPr id="2" name="Group 1"/>
          <p:cNvGrpSpPr/>
          <p:nvPr/>
        </p:nvGrpSpPr>
        <p:grpSpPr>
          <a:xfrm>
            <a:off x="216805" y="2387701"/>
            <a:ext cx="6264359" cy="3746537"/>
            <a:chOff x="216805" y="1833519"/>
            <a:chExt cx="6264359" cy="3746537"/>
          </a:xfrm>
        </p:grpSpPr>
        <p:pic>
          <p:nvPicPr>
            <p:cNvPr id="4" name="Picture 3">
              <a:extLst>
                <a:ext uri="{FF2B5EF4-FFF2-40B4-BE49-F238E27FC236}">
                  <a16:creationId xmlns:a16="http://schemas.microsoft.com/office/drawing/2014/main" id="{F97C91E2-A9F7-312C-9F0F-F4D1CD83A51E}"/>
                </a:ext>
              </a:extLst>
            </p:cNvPr>
            <p:cNvPicPr>
              <a:picLocks noChangeAspect="1"/>
            </p:cNvPicPr>
            <p:nvPr/>
          </p:nvPicPr>
          <p:blipFill>
            <a:blip r:embed="rId3"/>
            <a:srcRect/>
            <a:stretch/>
          </p:blipFill>
          <p:spPr>
            <a:xfrm>
              <a:off x="216805" y="1833519"/>
              <a:ext cx="6264359" cy="3626400"/>
            </a:xfrm>
            <a:prstGeom prst="rect">
              <a:avLst/>
            </a:prstGeom>
          </p:spPr>
        </p:pic>
        <p:sp>
          <p:nvSpPr>
            <p:cNvPr id="9" name="Rectangle 8"/>
            <p:cNvSpPr/>
            <p:nvPr/>
          </p:nvSpPr>
          <p:spPr>
            <a:xfrm>
              <a:off x="2713627" y="5201055"/>
              <a:ext cx="1429473" cy="379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Activity Index</a:t>
              </a:r>
            </a:p>
          </p:txBody>
        </p:sp>
        <p:sp>
          <p:nvSpPr>
            <p:cNvPr id="12" name="Rectangle 11"/>
            <p:cNvSpPr/>
            <p:nvPr/>
          </p:nvSpPr>
          <p:spPr>
            <a:xfrm>
              <a:off x="1604341" y="5113181"/>
              <a:ext cx="888555" cy="4112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Active</a:t>
              </a:r>
            </a:p>
          </p:txBody>
        </p:sp>
        <p:sp>
          <p:nvSpPr>
            <p:cNvPr id="13" name="Rectangle 12"/>
            <p:cNvSpPr/>
            <p:nvPr/>
          </p:nvSpPr>
          <p:spPr>
            <a:xfrm>
              <a:off x="4610713" y="5091072"/>
              <a:ext cx="833137" cy="4112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Inactive</a:t>
              </a:r>
            </a:p>
          </p:txBody>
        </p:sp>
      </p:grpSp>
      <p:sp>
        <p:nvSpPr>
          <p:cNvPr id="14" name="TextBox 13"/>
          <p:cNvSpPr txBox="1"/>
          <p:nvPr/>
        </p:nvSpPr>
        <p:spPr>
          <a:xfrm>
            <a:off x="610984" y="1589115"/>
            <a:ext cx="6251370" cy="461665"/>
          </a:xfrm>
          <a:prstGeom prst="rect">
            <a:avLst/>
          </a:prstGeom>
          <a:noFill/>
        </p:spPr>
        <p:txBody>
          <a:bodyPr wrap="square" rtlCol="0">
            <a:spAutoFit/>
          </a:bodyPr>
          <a:lstStyle/>
          <a:p>
            <a:r>
              <a:rPr lang="tr-TR" sz="2400" b="1" dirty="0"/>
              <a:t>- Product Analysis in Detail: Credit Card</a:t>
            </a:r>
          </a:p>
        </p:txBody>
      </p:sp>
    </p:spTree>
    <p:extLst>
      <p:ext uri="{BB962C8B-B14F-4D97-AF65-F5344CB8AC3E}">
        <p14:creationId xmlns:p14="http://schemas.microsoft.com/office/powerpoint/2010/main" val="381406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4400" b="1" dirty="0">
              <a:solidFill>
                <a:schemeClr val="accent2"/>
              </a:solidFill>
              <a:latin typeface="+mj-lt"/>
            </a:endParaRPr>
          </a:p>
          <a:p>
            <a:r>
              <a:rPr lang="tr-TR" sz="4400" b="1" dirty="0">
                <a:solidFill>
                  <a:schemeClr val="accent2"/>
                </a:solidFill>
                <a:latin typeface="+mj-lt"/>
              </a:rPr>
              <a:t>Exploratory Data Analysis-Cross </a:t>
            </a:r>
            <a:r>
              <a:rPr lang="tr-TR" sz="4400" b="1" dirty="0" err="1">
                <a:solidFill>
                  <a:schemeClr val="accent2"/>
                </a:solidFill>
                <a:latin typeface="+mj-lt"/>
              </a:rPr>
              <a:t>Sales</a:t>
            </a:r>
            <a:endParaRPr lang="en-US" sz="4400" b="1" dirty="0">
              <a:solidFill>
                <a:schemeClr val="bg2">
                  <a:lumMod val="25000"/>
                </a:schemeClr>
              </a:solidFill>
              <a:latin typeface="+mj-lt"/>
            </a:endParaRPr>
          </a:p>
          <a:p>
            <a:endParaRPr lang="en-US" sz="4400" b="1" dirty="0">
              <a:solidFill>
                <a:schemeClr val="bg2">
                  <a:lumMod val="25000"/>
                </a:schemeClr>
              </a:solidFill>
              <a:latin typeface="+mj-lt"/>
            </a:endParaRPr>
          </a:p>
        </p:txBody>
      </p:sp>
      <p:sp>
        <p:nvSpPr>
          <p:cNvPr id="16" name="TextBox 15">
            <a:extLst>
              <a:ext uri="{FF2B5EF4-FFF2-40B4-BE49-F238E27FC236}">
                <a16:creationId xmlns:a16="http://schemas.microsoft.com/office/drawing/2014/main" id="{7979955B-3F04-4CA2-AE99-FDF874B76F1B}"/>
              </a:ext>
            </a:extLst>
          </p:cNvPr>
          <p:cNvSpPr txBox="1"/>
          <p:nvPr/>
        </p:nvSpPr>
        <p:spPr>
          <a:xfrm>
            <a:off x="1353958" y="6056525"/>
            <a:ext cx="3709605" cy="369332"/>
          </a:xfrm>
          <a:prstGeom prst="rect">
            <a:avLst/>
          </a:prstGeom>
          <a:noFill/>
        </p:spPr>
        <p:txBody>
          <a:bodyPr wrap="none" rtlCol="0">
            <a:spAutoFit/>
          </a:bodyPr>
          <a:lstStyle/>
          <a:p>
            <a:pPr marL="285750" indent="-285750">
              <a:buFont typeface="Arial" panose="020B0604020202020204" pitchFamily="34" charset="0"/>
              <a:buChar char="•"/>
            </a:pPr>
            <a:r>
              <a:rPr lang="tr-TR" dirty="0"/>
              <a:t>Total </a:t>
            </a:r>
            <a:r>
              <a:rPr lang="tr-TR" dirty="0" err="1"/>
              <a:t>Card</a:t>
            </a:r>
            <a:r>
              <a:rPr lang="tr-TR" dirty="0"/>
              <a:t> </a:t>
            </a:r>
            <a:r>
              <a:rPr lang="tr-TR" dirty="0" err="1"/>
              <a:t>users</a:t>
            </a:r>
            <a:r>
              <a:rPr lang="tr-TR" dirty="0"/>
              <a:t> </a:t>
            </a:r>
            <a:r>
              <a:rPr lang="tr-TR" dirty="0" err="1"/>
              <a:t>vs</a:t>
            </a:r>
            <a:r>
              <a:rPr lang="tr-TR" dirty="0"/>
              <a:t> </a:t>
            </a:r>
            <a:r>
              <a:rPr lang="tr-TR" dirty="0" err="1"/>
              <a:t>gender</a:t>
            </a:r>
            <a:r>
              <a:rPr lang="tr-TR" dirty="0"/>
              <a:t> </a:t>
            </a:r>
            <a:r>
              <a:rPr lang="tr-TR" dirty="0" err="1"/>
              <a:t>and</a:t>
            </a:r>
            <a:r>
              <a:rPr lang="tr-TR" dirty="0"/>
              <a:t> </a:t>
            </a:r>
            <a:r>
              <a:rPr lang="tr-TR" dirty="0" err="1"/>
              <a:t>age</a:t>
            </a:r>
            <a:endParaRPr lang="en-US" dirty="0"/>
          </a:p>
        </p:txBody>
      </p:sp>
      <p:pic>
        <p:nvPicPr>
          <p:cNvPr id="4" name="Resim 3">
            <a:extLst>
              <a:ext uri="{FF2B5EF4-FFF2-40B4-BE49-F238E27FC236}">
                <a16:creationId xmlns:a16="http://schemas.microsoft.com/office/drawing/2014/main" id="{A77B9E3C-8C63-7668-54E7-A2D51523D543}"/>
              </a:ext>
            </a:extLst>
          </p:cNvPr>
          <p:cNvPicPr>
            <a:picLocks noChangeAspect="1"/>
          </p:cNvPicPr>
          <p:nvPr/>
        </p:nvPicPr>
        <p:blipFill>
          <a:blip r:embed="rId2"/>
          <a:stretch>
            <a:fillRect/>
          </a:stretch>
        </p:blipFill>
        <p:spPr>
          <a:xfrm>
            <a:off x="762000" y="2360805"/>
            <a:ext cx="9016903" cy="3695720"/>
          </a:xfrm>
          <a:prstGeom prst="rect">
            <a:avLst/>
          </a:prstGeom>
        </p:spPr>
      </p:pic>
      <p:sp>
        <p:nvSpPr>
          <p:cNvPr id="7" name="TextBox 6"/>
          <p:cNvSpPr txBox="1"/>
          <p:nvPr/>
        </p:nvSpPr>
        <p:spPr>
          <a:xfrm>
            <a:off x="915784" y="1627979"/>
            <a:ext cx="6251370" cy="461665"/>
          </a:xfrm>
          <a:prstGeom prst="rect">
            <a:avLst/>
          </a:prstGeom>
          <a:noFill/>
        </p:spPr>
        <p:txBody>
          <a:bodyPr wrap="square" rtlCol="0">
            <a:spAutoFit/>
          </a:bodyPr>
          <a:lstStyle/>
          <a:p>
            <a:r>
              <a:rPr lang="tr-TR" sz="2400" b="1" dirty="0"/>
              <a:t>- Product Analysis in Detail: Credit Card</a:t>
            </a:r>
          </a:p>
        </p:txBody>
      </p:sp>
    </p:spTree>
    <p:extLst>
      <p:ext uri="{BB962C8B-B14F-4D97-AF65-F5344CB8AC3E}">
        <p14:creationId xmlns:p14="http://schemas.microsoft.com/office/powerpoint/2010/main" val="11184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Exploratory Data Analysis-Cross </a:t>
            </a:r>
            <a:r>
              <a:rPr lang="tr-TR" sz="4400" b="1" dirty="0" err="1">
                <a:solidFill>
                  <a:schemeClr val="accent2"/>
                </a:solidFill>
                <a:latin typeface="+mj-lt"/>
              </a:rPr>
              <a:t>Sales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E84F113B-01DC-3450-D6FB-6BB7FC69FD1F}"/>
              </a:ext>
            </a:extLst>
          </p:cNvPr>
          <p:cNvSpPr txBox="1"/>
          <p:nvPr/>
        </p:nvSpPr>
        <p:spPr>
          <a:xfrm>
            <a:off x="875367" y="6370583"/>
            <a:ext cx="3648579" cy="369332"/>
          </a:xfrm>
          <a:prstGeom prst="rect">
            <a:avLst/>
          </a:prstGeom>
          <a:noFill/>
        </p:spPr>
        <p:txBody>
          <a:bodyPr wrap="square" rtlCol="0">
            <a:spAutoFit/>
          </a:bodyPr>
          <a:lstStyle/>
          <a:p>
            <a:pPr marL="285750" indent="-285750">
              <a:buFont typeface="Arial" panose="020B0604020202020204" pitchFamily="34" charset="0"/>
              <a:buChar char="•"/>
            </a:pPr>
            <a:r>
              <a:rPr lang="tr-TR" dirty="0"/>
              <a:t>Total </a:t>
            </a:r>
            <a:r>
              <a:rPr lang="tr-TR" dirty="0" err="1"/>
              <a:t>Mortgage</a:t>
            </a:r>
            <a:r>
              <a:rPr lang="tr-TR" dirty="0"/>
              <a:t> </a:t>
            </a:r>
            <a:r>
              <a:rPr lang="tr-TR" dirty="0" err="1"/>
              <a:t>Users</a:t>
            </a:r>
            <a:endParaRPr lang="en-US" dirty="0"/>
          </a:p>
        </p:txBody>
      </p:sp>
      <p:pic>
        <p:nvPicPr>
          <p:cNvPr id="4" name="Picture 3">
            <a:extLst>
              <a:ext uri="{FF2B5EF4-FFF2-40B4-BE49-F238E27FC236}">
                <a16:creationId xmlns:a16="http://schemas.microsoft.com/office/drawing/2014/main" id="{1FF6D146-D1A6-42E7-3AE2-9A2622E0C2EA}"/>
              </a:ext>
            </a:extLst>
          </p:cNvPr>
          <p:cNvPicPr>
            <a:picLocks noChangeAspect="1"/>
          </p:cNvPicPr>
          <p:nvPr/>
        </p:nvPicPr>
        <p:blipFill>
          <a:blip r:embed="rId2"/>
          <a:srcRect/>
          <a:stretch/>
        </p:blipFill>
        <p:spPr>
          <a:xfrm>
            <a:off x="194441" y="1880832"/>
            <a:ext cx="4818533" cy="4471150"/>
          </a:xfrm>
          <a:prstGeom prst="rect">
            <a:avLst/>
          </a:prstGeom>
        </p:spPr>
      </p:pic>
      <p:pic>
        <p:nvPicPr>
          <p:cNvPr id="8" name="Picture 7">
            <a:extLst>
              <a:ext uri="{FF2B5EF4-FFF2-40B4-BE49-F238E27FC236}">
                <a16:creationId xmlns:a16="http://schemas.microsoft.com/office/drawing/2014/main" id="{D88472E9-2A68-B3EF-FF7E-BC2DA4BE2419}"/>
              </a:ext>
            </a:extLst>
          </p:cNvPr>
          <p:cNvPicPr>
            <a:picLocks noChangeAspect="1"/>
          </p:cNvPicPr>
          <p:nvPr/>
        </p:nvPicPr>
        <p:blipFill>
          <a:blip r:embed="rId3"/>
          <a:srcRect/>
          <a:stretch/>
        </p:blipFill>
        <p:spPr>
          <a:xfrm>
            <a:off x="5122506" y="1922396"/>
            <a:ext cx="6979298" cy="4422710"/>
          </a:xfrm>
          <a:prstGeom prst="rect">
            <a:avLst/>
          </a:prstGeom>
        </p:spPr>
      </p:pic>
      <p:sp>
        <p:nvSpPr>
          <p:cNvPr id="12" name="TextBox 11">
            <a:extLst>
              <a:ext uri="{FF2B5EF4-FFF2-40B4-BE49-F238E27FC236}">
                <a16:creationId xmlns:a16="http://schemas.microsoft.com/office/drawing/2014/main" id="{4F1DF7F9-C466-BEF8-6C67-EA0A9148C846}"/>
              </a:ext>
            </a:extLst>
          </p:cNvPr>
          <p:cNvSpPr txBox="1"/>
          <p:nvPr/>
        </p:nvSpPr>
        <p:spPr>
          <a:xfrm>
            <a:off x="5425487" y="6317867"/>
            <a:ext cx="3648579" cy="369332"/>
          </a:xfrm>
          <a:prstGeom prst="rect">
            <a:avLst/>
          </a:prstGeom>
          <a:noFill/>
        </p:spPr>
        <p:txBody>
          <a:bodyPr wrap="square" rtlCol="0">
            <a:spAutoFit/>
          </a:bodyPr>
          <a:lstStyle/>
          <a:p>
            <a:pPr marL="285750" indent="-285750" algn="ctr">
              <a:buFont typeface="Arial" panose="020B0604020202020204" pitchFamily="34" charset="0"/>
              <a:buChar char="•"/>
            </a:pPr>
            <a:r>
              <a:rPr lang="tr-TR" dirty="0"/>
              <a:t>Activity Index of </a:t>
            </a:r>
            <a:r>
              <a:rPr lang="tr-TR" dirty="0" err="1"/>
              <a:t>Mortgage</a:t>
            </a:r>
            <a:r>
              <a:rPr lang="tr-TR" dirty="0"/>
              <a:t> </a:t>
            </a:r>
            <a:r>
              <a:rPr lang="tr-TR" dirty="0" err="1"/>
              <a:t>Users</a:t>
            </a:r>
            <a:endParaRPr lang="en-US" dirty="0"/>
          </a:p>
        </p:txBody>
      </p:sp>
      <p:sp>
        <p:nvSpPr>
          <p:cNvPr id="9" name="TextBox 8"/>
          <p:cNvSpPr txBox="1"/>
          <p:nvPr/>
        </p:nvSpPr>
        <p:spPr>
          <a:xfrm>
            <a:off x="403166" y="1492899"/>
            <a:ext cx="6251370" cy="461665"/>
          </a:xfrm>
          <a:prstGeom prst="rect">
            <a:avLst/>
          </a:prstGeom>
          <a:noFill/>
        </p:spPr>
        <p:txBody>
          <a:bodyPr wrap="square" rtlCol="0">
            <a:spAutoFit/>
          </a:bodyPr>
          <a:lstStyle/>
          <a:p>
            <a:r>
              <a:rPr lang="tr-TR" sz="2400" b="1" dirty="0"/>
              <a:t>- Product Analysis in Detail: Mortgage</a:t>
            </a:r>
          </a:p>
        </p:txBody>
      </p:sp>
      <p:sp>
        <p:nvSpPr>
          <p:cNvPr id="10" name="Rectangle 9"/>
          <p:cNvSpPr/>
          <p:nvPr/>
        </p:nvSpPr>
        <p:spPr>
          <a:xfrm>
            <a:off x="8112517" y="6033051"/>
            <a:ext cx="1429473" cy="379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Activity Index</a:t>
            </a:r>
          </a:p>
        </p:txBody>
      </p:sp>
      <p:sp>
        <p:nvSpPr>
          <p:cNvPr id="11" name="Rectangle 10"/>
          <p:cNvSpPr/>
          <p:nvPr/>
        </p:nvSpPr>
        <p:spPr>
          <a:xfrm>
            <a:off x="6799798" y="5889039"/>
            <a:ext cx="888555" cy="4112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Active</a:t>
            </a:r>
          </a:p>
        </p:txBody>
      </p:sp>
      <p:sp>
        <p:nvSpPr>
          <p:cNvPr id="13" name="Rectangle 12"/>
          <p:cNvSpPr/>
          <p:nvPr/>
        </p:nvSpPr>
        <p:spPr>
          <a:xfrm>
            <a:off x="9988759" y="5866930"/>
            <a:ext cx="833137" cy="4112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Inactive</a:t>
            </a:r>
          </a:p>
        </p:txBody>
      </p:sp>
    </p:spTree>
    <p:extLst>
      <p:ext uri="{BB962C8B-B14F-4D97-AF65-F5344CB8AC3E}">
        <p14:creationId xmlns:p14="http://schemas.microsoft.com/office/powerpoint/2010/main" val="252652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a:solidFill>
                  <a:schemeClr val="accent2"/>
                </a:solidFill>
                <a:latin typeface="+mj-lt"/>
              </a:rPr>
              <a:t>Exploratory Data Analysis-Cross Sales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AB7A110-6596-4D37-8D98-4E7F4C3EAC9C}"/>
              </a:ext>
            </a:extLst>
          </p:cNvPr>
          <p:cNvSpPr txBox="1"/>
          <p:nvPr/>
        </p:nvSpPr>
        <p:spPr>
          <a:xfrm>
            <a:off x="-383552" y="6425950"/>
            <a:ext cx="6303381" cy="369332"/>
          </a:xfrm>
          <a:prstGeom prst="rect">
            <a:avLst/>
          </a:prstGeom>
          <a:noFill/>
        </p:spPr>
        <p:txBody>
          <a:bodyPr wrap="square" rtlCol="0">
            <a:spAutoFit/>
          </a:bodyPr>
          <a:lstStyle/>
          <a:p>
            <a:pPr marL="285750" indent="-285750" algn="ctr">
              <a:buFont typeface="Arial" panose="020B0604020202020204" pitchFamily="34" charset="0"/>
              <a:buChar char="•"/>
            </a:pPr>
            <a:r>
              <a:rPr lang="tr-TR" dirty="0"/>
              <a:t>Age </a:t>
            </a:r>
            <a:r>
              <a:rPr lang="tr-TR" dirty="0" err="1"/>
              <a:t>Group</a:t>
            </a:r>
            <a:r>
              <a:rPr lang="tr-TR" dirty="0"/>
              <a:t> Distribution of </a:t>
            </a:r>
            <a:r>
              <a:rPr lang="tr-TR" dirty="0" err="1"/>
              <a:t>Mortgage</a:t>
            </a:r>
            <a:r>
              <a:rPr lang="tr-TR" dirty="0"/>
              <a:t> </a:t>
            </a:r>
            <a:r>
              <a:rPr lang="tr-TR" dirty="0" err="1"/>
              <a:t>users</a:t>
            </a:r>
            <a:endParaRPr lang="en-US" dirty="0"/>
          </a:p>
        </p:txBody>
      </p:sp>
      <p:grpSp>
        <p:nvGrpSpPr>
          <p:cNvPr id="3" name="Group 2"/>
          <p:cNvGrpSpPr/>
          <p:nvPr/>
        </p:nvGrpSpPr>
        <p:grpSpPr>
          <a:xfrm>
            <a:off x="403153" y="2195079"/>
            <a:ext cx="5678991" cy="4125168"/>
            <a:chOff x="403153" y="2195079"/>
            <a:chExt cx="5678991" cy="4125168"/>
          </a:xfrm>
        </p:grpSpPr>
        <p:pic>
          <p:nvPicPr>
            <p:cNvPr id="4" name="Picture 3">
              <a:extLst>
                <a:ext uri="{FF2B5EF4-FFF2-40B4-BE49-F238E27FC236}">
                  <a16:creationId xmlns:a16="http://schemas.microsoft.com/office/drawing/2014/main" id="{89055DCE-C325-7D65-508F-079B552627B3}"/>
                </a:ext>
              </a:extLst>
            </p:cNvPr>
            <p:cNvPicPr>
              <a:picLocks noChangeAspect="1"/>
            </p:cNvPicPr>
            <p:nvPr/>
          </p:nvPicPr>
          <p:blipFill>
            <a:blip r:embed="rId3"/>
            <a:srcRect/>
            <a:stretch/>
          </p:blipFill>
          <p:spPr>
            <a:xfrm>
              <a:off x="403153" y="2195079"/>
              <a:ext cx="5678991" cy="4008579"/>
            </a:xfrm>
            <a:prstGeom prst="rect">
              <a:avLst/>
            </a:prstGeom>
          </p:spPr>
        </p:pic>
        <p:sp>
          <p:nvSpPr>
            <p:cNvPr id="6" name="Rectangle 5"/>
            <p:cNvSpPr/>
            <p:nvPr/>
          </p:nvSpPr>
          <p:spPr>
            <a:xfrm>
              <a:off x="1100590" y="5749269"/>
              <a:ext cx="1020467" cy="380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Mid-Age</a:t>
              </a:r>
            </a:p>
          </p:txBody>
        </p:sp>
        <p:sp>
          <p:nvSpPr>
            <p:cNvPr id="8" name="Rectangle 7"/>
            <p:cNvSpPr/>
            <p:nvPr/>
          </p:nvSpPr>
          <p:spPr>
            <a:xfrm>
              <a:off x="3179356" y="5744309"/>
              <a:ext cx="591972" cy="2853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Old</a:t>
              </a:r>
            </a:p>
          </p:txBody>
        </p:sp>
        <p:sp>
          <p:nvSpPr>
            <p:cNvPr id="9" name="Rectangle 8"/>
            <p:cNvSpPr/>
            <p:nvPr/>
          </p:nvSpPr>
          <p:spPr>
            <a:xfrm>
              <a:off x="4890089" y="5744310"/>
              <a:ext cx="734856" cy="415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Young</a:t>
              </a:r>
            </a:p>
          </p:txBody>
        </p:sp>
        <p:sp>
          <p:nvSpPr>
            <p:cNvPr id="10" name="Rectangle 9"/>
            <p:cNvSpPr/>
            <p:nvPr/>
          </p:nvSpPr>
          <p:spPr>
            <a:xfrm>
              <a:off x="2818494" y="6029638"/>
              <a:ext cx="1224441" cy="290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Age Groups</a:t>
              </a:r>
            </a:p>
          </p:txBody>
        </p:sp>
      </p:grpSp>
      <p:sp>
        <p:nvSpPr>
          <p:cNvPr id="11" name="TextBox 10"/>
          <p:cNvSpPr txBox="1"/>
          <p:nvPr/>
        </p:nvSpPr>
        <p:spPr>
          <a:xfrm>
            <a:off x="403166" y="1567256"/>
            <a:ext cx="6251370" cy="461665"/>
          </a:xfrm>
          <a:prstGeom prst="rect">
            <a:avLst/>
          </a:prstGeom>
          <a:noFill/>
        </p:spPr>
        <p:txBody>
          <a:bodyPr wrap="square" rtlCol="0">
            <a:spAutoFit/>
          </a:bodyPr>
          <a:lstStyle/>
          <a:p>
            <a:r>
              <a:rPr lang="tr-TR" sz="2400" b="1" dirty="0"/>
              <a:t>- Product Analysis in Detail: Mortgage</a:t>
            </a:r>
          </a:p>
        </p:txBody>
      </p:sp>
      <p:pic>
        <p:nvPicPr>
          <p:cNvPr id="12" name="Resim 2">
            <a:extLst>
              <a:ext uri="{FF2B5EF4-FFF2-40B4-BE49-F238E27FC236}">
                <a16:creationId xmlns:a16="http://schemas.microsoft.com/office/drawing/2014/main" id="{17CDB1F7-F65E-7657-5356-16A5ECD902E2}"/>
              </a:ext>
            </a:extLst>
          </p:cNvPr>
          <p:cNvPicPr>
            <a:picLocks noChangeAspect="1"/>
          </p:cNvPicPr>
          <p:nvPr/>
        </p:nvPicPr>
        <p:blipFill>
          <a:blip r:embed="rId4"/>
          <a:stretch>
            <a:fillRect/>
          </a:stretch>
        </p:blipFill>
        <p:spPr>
          <a:xfrm>
            <a:off x="6388506" y="2113688"/>
            <a:ext cx="4939682" cy="4016490"/>
          </a:xfrm>
          <a:prstGeom prst="rect">
            <a:avLst/>
          </a:prstGeom>
        </p:spPr>
      </p:pic>
      <p:sp>
        <p:nvSpPr>
          <p:cNvPr id="13" name="TextBox 12">
            <a:extLst>
              <a:ext uri="{FF2B5EF4-FFF2-40B4-BE49-F238E27FC236}">
                <a16:creationId xmlns:a16="http://schemas.microsoft.com/office/drawing/2014/main" id="{1AB7A110-6596-4D37-8D98-4E7F4C3EAC9C}"/>
              </a:ext>
            </a:extLst>
          </p:cNvPr>
          <p:cNvSpPr txBox="1"/>
          <p:nvPr/>
        </p:nvSpPr>
        <p:spPr>
          <a:xfrm>
            <a:off x="5888619" y="6425950"/>
            <a:ext cx="6303381" cy="369332"/>
          </a:xfrm>
          <a:prstGeom prst="rect">
            <a:avLst/>
          </a:prstGeom>
          <a:noFill/>
        </p:spPr>
        <p:txBody>
          <a:bodyPr wrap="square" rtlCol="0">
            <a:spAutoFit/>
          </a:bodyPr>
          <a:lstStyle/>
          <a:p>
            <a:pPr marL="285750" indent="-285750" algn="ctr">
              <a:buFont typeface="Arial" panose="020B0604020202020204" pitchFamily="34" charset="0"/>
              <a:buChar char="•"/>
            </a:pPr>
            <a:r>
              <a:rPr lang="tr-TR" dirty="0"/>
              <a:t>Gender and Age Distribution of Mortgage users</a:t>
            </a:r>
            <a:endParaRPr lang="en-US" dirty="0"/>
          </a:p>
        </p:txBody>
      </p:sp>
    </p:spTree>
    <p:extLst>
      <p:ext uri="{BB962C8B-B14F-4D97-AF65-F5344CB8AC3E}">
        <p14:creationId xmlns:p14="http://schemas.microsoft.com/office/powerpoint/2010/main" val="164697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a:solidFill>
                  <a:schemeClr val="accent2"/>
                </a:solidFill>
                <a:latin typeface="+mj-lt"/>
              </a:rPr>
              <a:t>Exploratory Data Analysis-Cross Sales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C17C0589-4DD9-43AF-8467-D597C88C7A89}"/>
              </a:ext>
            </a:extLst>
          </p:cNvPr>
          <p:cNvSpPr txBox="1"/>
          <p:nvPr/>
        </p:nvSpPr>
        <p:spPr>
          <a:xfrm>
            <a:off x="2909472" y="6441938"/>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Wealth Distribution Mortgage users</a:t>
            </a:r>
            <a:endParaRPr lang="en-US" dirty="0"/>
          </a:p>
        </p:txBody>
      </p:sp>
      <p:sp>
        <p:nvSpPr>
          <p:cNvPr id="6" name="TextBox 5"/>
          <p:cNvSpPr txBox="1"/>
          <p:nvPr/>
        </p:nvSpPr>
        <p:spPr>
          <a:xfrm>
            <a:off x="403166" y="1567256"/>
            <a:ext cx="6251370" cy="461665"/>
          </a:xfrm>
          <a:prstGeom prst="rect">
            <a:avLst/>
          </a:prstGeom>
          <a:noFill/>
        </p:spPr>
        <p:txBody>
          <a:bodyPr wrap="square" rtlCol="0">
            <a:spAutoFit/>
          </a:bodyPr>
          <a:lstStyle/>
          <a:p>
            <a:r>
              <a:rPr lang="tr-TR" sz="2400" b="1" dirty="0"/>
              <a:t>- Product Analysis in Detail: Mortgage</a:t>
            </a:r>
          </a:p>
        </p:txBody>
      </p:sp>
      <p:grpSp>
        <p:nvGrpSpPr>
          <p:cNvPr id="2" name="Group 1"/>
          <p:cNvGrpSpPr/>
          <p:nvPr/>
        </p:nvGrpSpPr>
        <p:grpSpPr>
          <a:xfrm>
            <a:off x="2618089" y="2125903"/>
            <a:ext cx="6594764" cy="4254078"/>
            <a:chOff x="2618089" y="2125903"/>
            <a:chExt cx="6594764" cy="4254078"/>
          </a:xfrm>
        </p:grpSpPr>
        <p:pic>
          <p:nvPicPr>
            <p:cNvPr id="4" name="Picture 3">
              <a:extLst>
                <a:ext uri="{FF2B5EF4-FFF2-40B4-BE49-F238E27FC236}">
                  <a16:creationId xmlns:a16="http://schemas.microsoft.com/office/drawing/2014/main" id="{6A7157C4-59CB-A44E-64B7-BE499AFFFCA4}"/>
                </a:ext>
              </a:extLst>
            </p:cNvPr>
            <p:cNvPicPr>
              <a:picLocks noChangeAspect="1"/>
            </p:cNvPicPr>
            <p:nvPr/>
          </p:nvPicPr>
          <p:blipFill>
            <a:blip r:embed="rId2"/>
            <a:srcRect/>
            <a:stretch/>
          </p:blipFill>
          <p:spPr>
            <a:xfrm>
              <a:off x="2618089" y="2125903"/>
              <a:ext cx="6594764" cy="4003166"/>
            </a:xfrm>
            <a:prstGeom prst="rect">
              <a:avLst/>
            </a:prstGeom>
          </p:spPr>
        </p:pic>
        <p:sp>
          <p:nvSpPr>
            <p:cNvPr id="8" name="Rectangle 7"/>
            <p:cNvSpPr/>
            <p:nvPr/>
          </p:nvSpPr>
          <p:spPr>
            <a:xfrm>
              <a:off x="3639691" y="5620275"/>
              <a:ext cx="908658" cy="453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Mid-Income</a:t>
              </a:r>
            </a:p>
          </p:txBody>
        </p:sp>
        <p:sp>
          <p:nvSpPr>
            <p:cNvPr id="9" name="Rectangle 8"/>
            <p:cNvSpPr/>
            <p:nvPr/>
          </p:nvSpPr>
          <p:spPr>
            <a:xfrm>
              <a:off x="5655526" y="5615605"/>
              <a:ext cx="908658" cy="453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Poor</a:t>
              </a:r>
            </a:p>
          </p:txBody>
        </p:sp>
        <p:sp>
          <p:nvSpPr>
            <p:cNvPr id="10" name="Rectangle 9"/>
            <p:cNvSpPr/>
            <p:nvPr/>
          </p:nvSpPr>
          <p:spPr>
            <a:xfrm>
              <a:off x="7699071" y="5620275"/>
              <a:ext cx="908658" cy="453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Rich</a:t>
              </a:r>
            </a:p>
          </p:txBody>
        </p:sp>
        <p:sp>
          <p:nvSpPr>
            <p:cNvPr id="11" name="Rectangle 10"/>
            <p:cNvSpPr/>
            <p:nvPr/>
          </p:nvSpPr>
          <p:spPr>
            <a:xfrm>
              <a:off x="5689864" y="6046627"/>
              <a:ext cx="860465" cy="333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tx1"/>
                  </a:solidFill>
                </a:rPr>
                <a:t>Income</a:t>
              </a:r>
            </a:p>
          </p:txBody>
        </p:sp>
      </p:grpSp>
    </p:spTree>
    <p:extLst>
      <p:ext uri="{BB962C8B-B14F-4D97-AF65-F5344CB8AC3E}">
        <p14:creationId xmlns:p14="http://schemas.microsoft.com/office/powerpoint/2010/main" val="159699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Exploratory Data Analysis-Cross </a:t>
            </a:r>
            <a:r>
              <a:rPr lang="tr-TR" sz="4400" b="1" dirty="0" err="1">
                <a:solidFill>
                  <a:schemeClr val="accent2"/>
                </a:solidFill>
                <a:latin typeface="+mj-lt"/>
              </a:rPr>
              <a:t>Sales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321810" y="6488668"/>
            <a:ext cx="6303381" cy="369332"/>
          </a:xfrm>
          <a:prstGeom prst="rect">
            <a:avLst/>
          </a:prstGeom>
          <a:noFill/>
        </p:spPr>
        <p:txBody>
          <a:bodyPr wrap="square" rtlCol="0">
            <a:spAutoFit/>
          </a:bodyPr>
          <a:lstStyle/>
          <a:p>
            <a:pPr marL="285750" indent="-285750" algn="ctr">
              <a:buFont typeface="Arial" panose="020B0604020202020204" pitchFamily="34" charset="0"/>
              <a:buChar char="•"/>
            </a:pPr>
            <a:r>
              <a:rPr lang="tr-TR" dirty="0" err="1"/>
              <a:t>Monthly</a:t>
            </a:r>
            <a:r>
              <a:rPr lang="tr-TR" dirty="0"/>
              <a:t> </a:t>
            </a:r>
            <a:r>
              <a:rPr lang="tr-TR" dirty="0" err="1"/>
              <a:t>numbers</a:t>
            </a:r>
            <a:r>
              <a:rPr lang="tr-TR" dirty="0"/>
              <a:t> of </a:t>
            </a:r>
            <a:r>
              <a:rPr lang="tr-TR" dirty="0" err="1"/>
              <a:t>Tax</a:t>
            </a:r>
            <a:r>
              <a:rPr lang="tr-TR" dirty="0"/>
              <a:t> </a:t>
            </a:r>
            <a:r>
              <a:rPr lang="tr-TR" dirty="0" err="1"/>
              <a:t>Payment</a:t>
            </a:r>
            <a:r>
              <a:rPr lang="tr-TR" dirty="0"/>
              <a:t> </a:t>
            </a:r>
            <a:r>
              <a:rPr lang="tr-TR" dirty="0" err="1"/>
              <a:t>via</a:t>
            </a:r>
            <a:r>
              <a:rPr lang="tr-TR" dirty="0"/>
              <a:t> XYZ Bank </a:t>
            </a:r>
            <a:r>
              <a:rPr lang="tr-TR" dirty="0" err="1"/>
              <a:t>per</a:t>
            </a:r>
            <a:r>
              <a:rPr lang="tr-TR" dirty="0"/>
              <a:t> </a:t>
            </a:r>
            <a:r>
              <a:rPr lang="tr-TR" dirty="0" err="1"/>
              <a:t>gender</a:t>
            </a:r>
            <a:endParaRPr lang="en-US" dirty="0"/>
          </a:p>
        </p:txBody>
      </p:sp>
      <p:grpSp>
        <p:nvGrpSpPr>
          <p:cNvPr id="2" name="Group 1"/>
          <p:cNvGrpSpPr/>
          <p:nvPr/>
        </p:nvGrpSpPr>
        <p:grpSpPr>
          <a:xfrm>
            <a:off x="220791" y="2142762"/>
            <a:ext cx="10308666" cy="4345906"/>
            <a:chOff x="165370" y="1459149"/>
            <a:chExt cx="11420273" cy="5058210"/>
          </a:xfrm>
        </p:grpSpPr>
        <p:pic>
          <p:nvPicPr>
            <p:cNvPr id="4" name="Picture 3">
              <a:extLst>
                <a:ext uri="{FF2B5EF4-FFF2-40B4-BE49-F238E27FC236}">
                  <a16:creationId xmlns:a16="http://schemas.microsoft.com/office/drawing/2014/main" id="{50ED85AF-921C-C7D7-C538-9FE7CB569B3C}"/>
                </a:ext>
              </a:extLst>
            </p:cNvPr>
            <p:cNvPicPr>
              <a:picLocks noChangeAspect="1"/>
            </p:cNvPicPr>
            <p:nvPr/>
          </p:nvPicPr>
          <p:blipFill>
            <a:blip r:embed="rId2"/>
            <a:srcRect/>
            <a:stretch/>
          </p:blipFill>
          <p:spPr>
            <a:xfrm>
              <a:off x="165370" y="1459149"/>
              <a:ext cx="11420273" cy="4982973"/>
            </a:xfrm>
            <a:prstGeom prst="rect">
              <a:avLst/>
            </a:prstGeom>
          </p:spPr>
        </p:pic>
        <p:sp>
          <p:nvSpPr>
            <p:cNvPr id="6" name="Rectangle 5"/>
            <p:cNvSpPr/>
            <p:nvPr/>
          </p:nvSpPr>
          <p:spPr>
            <a:xfrm>
              <a:off x="5457948" y="6275445"/>
              <a:ext cx="1303069" cy="241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tx1"/>
                  </a:solidFill>
                </a:rPr>
                <a:t>Month</a:t>
              </a:r>
            </a:p>
          </p:txBody>
        </p:sp>
      </p:grpSp>
      <p:sp>
        <p:nvSpPr>
          <p:cNvPr id="8" name="TextBox 7"/>
          <p:cNvSpPr txBox="1"/>
          <p:nvPr/>
        </p:nvSpPr>
        <p:spPr>
          <a:xfrm>
            <a:off x="403166" y="1567256"/>
            <a:ext cx="6251370" cy="461665"/>
          </a:xfrm>
          <a:prstGeom prst="rect">
            <a:avLst/>
          </a:prstGeom>
          <a:noFill/>
        </p:spPr>
        <p:txBody>
          <a:bodyPr wrap="square" rtlCol="0">
            <a:spAutoFit/>
          </a:bodyPr>
          <a:lstStyle/>
          <a:p>
            <a:r>
              <a:rPr lang="tr-TR" sz="2400" b="1" dirty="0"/>
              <a:t>- Product Analysis in Detail: Taxes</a:t>
            </a:r>
          </a:p>
        </p:txBody>
      </p:sp>
    </p:spTree>
    <p:extLst>
      <p:ext uri="{BB962C8B-B14F-4D97-AF65-F5344CB8AC3E}">
        <p14:creationId xmlns:p14="http://schemas.microsoft.com/office/powerpoint/2010/main" val="184957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Exploratory Data Analysis-Cross </a:t>
            </a:r>
            <a:r>
              <a:rPr lang="tr-TR" sz="4400" b="1" dirty="0" err="1">
                <a:solidFill>
                  <a:schemeClr val="accent2"/>
                </a:solidFill>
                <a:latin typeface="+mj-lt"/>
              </a:rPr>
              <a:t>Sales</a:t>
            </a:r>
            <a:endParaRPr lang="en-US" sz="4400" b="1" dirty="0">
              <a:solidFill>
                <a:schemeClr val="bg2">
                  <a:lumMod val="25000"/>
                </a:schemeClr>
              </a:solidFill>
              <a:latin typeface="+mj-lt"/>
            </a:endParaRPr>
          </a:p>
        </p:txBody>
      </p:sp>
      <p:sp>
        <p:nvSpPr>
          <p:cNvPr id="8" name="TextBox 7"/>
          <p:cNvSpPr txBox="1"/>
          <p:nvPr/>
        </p:nvSpPr>
        <p:spPr>
          <a:xfrm>
            <a:off x="403166" y="1567256"/>
            <a:ext cx="6251370" cy="461665"/>
          </a:xfrm>
          <a:prstGeom prst="rect">
            <a:avLst/>
          </a:prstGeom>
          <a:noFill/>
        </p:spPr>
        <p:txBody>
          <a:bodyPr wrap="square" rtlCol="0">
            <a:spAutoFit/>
          </a:bodyPr>
          <a:lstStyle/>
          <a:p>
            <a:r>
              <a:rPr lang="tr-TR" sz="2400" b="1" dirty="0"/>
              <a:t>- Product Analysis in Detail: Taxes</a:t>
            </a:r>
          </a:p>
        </p:txBody>
      </p:sp>
      <p:pic>
        <p:nvPicPr>
          <p:cNvPr id="9" name="Picture 8">
            <a:extLst>
              <a:ext uri="{FF2B5EF4-FFF2-40B4-BE49-F238E27FC236}">
                <a16:creationId xmlns:a16="http://schemas.microsoft.com/office/drawing/2014/main" id="{50ED85AF-921C-C7D7-C538-9FE7CB569B3C}"/>
              </a:ext>
            </a:extLst>
          </p:cNvPr>
          <p:cNvPicPr>
            <a:picLocks noChangeAspect="1"/>
          </p:cNvPicPr>
          <p:nvPr/>
        </p:nvPicPr>
        <p:blipFill>
          <a:blip r:embed="rId2"/>
          <a:srcRect/>
          <a:stretch/>
        </p:blipFill>
        <p:spPr>
          <a:xfrm>
            <a:off x="2590800" y="2212265"/>
            <a:ext cx="5888616" cy="3551226"/>
          </a:xfrm>
          <a:prstGeom prst="rect">
            <a:avLst/>
          </a:prstGeom>
        </p:spPr>
      </p:pic>
      <p:sp>
        <p:nvSpPr>
          <p:cNvPr id="10" name="TextBox 9">
            <a:extLst>
              <a:ext uri="{FF2B5EF4-FFF2-40B4-BE49-F238E27FC236}">
                <a16:creationId xmlns:a16="http://schemas.microsoft.com/office/drawing/2014/main" id="{1AB7A110-6596-4D37-8D98-4E7F4C3EAC9C}"/>
              </a:ext>
            </a:extLst>
          </p:cNvPr>
          <p:cNvSpPr txBox="1"/>
          <p:nvPr/>
        </p:nvSpPr>
        <p:spPr>
          <a:xfrm>
            <a:off x="3066230" y="5970932"/>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Tax Distribution by Gender</a:t>
            </a:r>
            <a:endParaRPr lang="en-US" dirty="0"/>
          </a:p>
        </p:txBody>
      </p:sp>
    </p:spTree>
    <p:extLst>
      <p:ext uri="{BB962C8B-B14F-4D97-AF65-F5344CB8AC3E}">
        <p14:creationId xmlns:p14="http://schemas.microsoft.com/office/powerpoint/2010/main" val="280315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a:solidFill>
                  <a:schemeClr val="accent2"/>
                </a:solidFill>
                <a:latin typeface="+mj-lt"/>
              </a:rPr>
              <a:t>Exploratory Data Analysis-Cross Sales</a:t>
            </a:r>
            <a:endParaRPr lang="en-US" sz="4400" b="1" dirty="0">
              <a:solidFill>
                <a:schemeClr val="bg2">
                  <a:lumMod val="25000"/>
                </a:schemeClr>
              </a:solidFill>
              <a:latin typeface="+mj-lt"/>
            </a:endParaRPr>
          </a:p>
        </p:txBody>
      </p:sp>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Number of non-persistency is higher in lower counts of risks.</a:t>
            </a:r>
          </a:p>
          <a:p>
            <a:pPr marL="285750" indent="-285750">
              <a:buFont typeface="Arial" panose="020B0604020202020204" pitchFamily="34" charset="0"/>
              <a:buChar char="•"/>
            </a:pPr>
            <a:r>
              <a:rPr lang="en-US" dirty="0"/>
              <a:t>Patients with zero count of risk have the highest Non-Persistent Ration</a:t>
            </a:r>
          </a:p>
          <a:p>
            <a:pPr marL="285750" indent="-285750">
              <a:buFont typeface="Arial" panose="020B0604020202020204" pitchFamily="34" charset="0"/>
              <a:buChar char="•"/>
            </a:pPr>
            <a:r>
              <a:rPr lang="en-US" dirty="0"/>
              <a:t>Low risk patients were found to be less persistent than the high-risk ones.</a:t>
            </a:r>
          </a:p>
        </p:txBody>
      </p:sp>
      <p:pic>
        <p:nvPicPr>
          <p:cNvPr id="9" name="Picture 8">
            <a:extLst>
              <a:ext uri="{FF2B5EF4-FFF2-40B4-BE49-F238E27FC236}">
                <a16:creationId xmlns:a16="http://schemas.microsoft.com/office/drawing/2014/main" id="{B434DB44-9C5D-7AC3-7437-4AE99DAD6E1D}"/>
              </a:ext>
            </a:extLst>
          </p:cNvPr>
          <p:cNvPicPr>
            <a:picLocks noChangeAspect="1"/>
          </p:cNvPicPr>
          <p:nvPr/>
        </p:nvPicPr>
        <p:blipFill>
          <a:blip r:embed="rId2"/>
          <a:srcRect/>
          <a:stretch/>
        </p:blipFill>
        <p:spPr>
          <a:xfrm>
            <a:off x="0" y="1927738"/>
            <a:ext cx="11896531" cy="4745596"/>
          </a:xfrm>
          <a:prstGeom prst="rect">
            <a:avLst/>
          </a:prstGeom>
        </p:spPr>
      </p:pic>
      <p:sp>
        <p:nvSpPr>
          <p:cNvPr id="5" name="TextBox 4">
            <a:extLst>
              <a:ext uri="{FF2B5EF4-FFF2-40B4-BE49-F238E27FC236}">
                <a16:creationId xmlns:a16="http://schemas.microsoft.com/office/drawing/2014/main" id="{5E72F9B3-798C-4F24-AF65-620B66DA84F7}"/>
              </a:ext>
            </a:extLst>
          </p:cNvPr>
          <p:cNvSpPr txBox="1"/>
          <p:nvPr/>
        </p:nvSpPr>
        <p:spPr>
          <a:xfrm>
            <a:off x="626610" y="6488668"/>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Age Distribution of Securities Users </a:t>
            </a:r>
            <a:endParaRPr lang="en-US" dirty="0"/>
          </a:p>
        </p:txBody>
      </p:sp>
      <p:sp>
        <p:nvSpPr>
          <p:cNvPr id="6" name="TextBox 5"/>
          <p:cNvSpPr txBox="1"/>
          <p:nvPr/>
        </p:nvSpPr>
        <p:spPr>
          <a:xfrm>
            <a:off x="403166" y="1567256"/>
            <a:ext cx="6251370" cy="461665"/>
          </a:xfrm>
          <a:prstGeom prst="rect">
            <a:avLst/>
          </a:prstGeom>
          <a:noFill/>
        </p:spPr>
        <p:txBody>
          <a:bodyPr wrap="square" rtlCol="0">
            <a:spAutoFit/>
          </a:bodyPr>
          <a:lstStyle/>
          <a:p>
            <a:r>
              <a:rPr lang="tr-TR" sz="2400" b="1" dirty="0"/>
              <a:t>- Product Analysis in Detail: Securities</a:t>
            </a:r>
          </a:p>
        </p:txBody>
      </p:sp>
    </p:spTree>
    <p:extLst>
      <p:ext uri="{BB962C8B-B14F-4D97-AF65-F5344CB8AC3E}">
        <p14:creationId xmlns:p14="http://schemas.microsoft.com/office/powerpoint/2010/main" val="3947157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Exploratory Data Analysis-Cross Sales</a:t>
            </a:r>
            <a:endParaRPr lang="en-US" sz="4400" b="1" dirty="0">
              <a:solidFill>
                <a:schemeClr val="bg2">
                  <a:lumMod val="25000"/>
                </a:schemeClr>
              </a:solidFill>
              <a:latin typeface="+mj-lt"/>
            </a:endParaRPr>
          </a:p>
        </p:txBody>
      </p:sp>
      <p:pic>
        <p:nvPicPr>
          <p:cNvPr id="3" name="Resim 2">
            <a:extLst>
              <a:ext uri="{FF2B5EF4-FFF2-40B4-BE49-F238E27FC236}">
                <a16:creationId xmlns:a16="http://schemas.microsoft.com/office/drawing/2014/main" id="{D1566124-4DE2-09FF-289B-C46455178CD9}"/>
              </a:ext>
            </a:extLst>
          </p:cNvPr>
          <p:cNvPicPr>
            <a:picLocks noChangeAspect="1"/>
          </p:cNvPicPr>
          <p:nvPr/>
        </p:nvPicPr>
        <p:blipFill>
          <a:blip r:embed="rId2"/>
          <a:srcRect/>
          <a:stretch/>
        </p:blipFill>
        <p:spPr>
          <a:xfrm>
            <a:off x="403166" y="2351007"/>
            <a:ext cx="5345007" cy="3315502"/>
          </a:xfrm>
          <a:prstGeom prst="rect">
            <a:avLst/>
          </a:prstGeom>
        </p:spPr>
      </p:pic>
      <p:sp>
        <p:nvSpPr>
          <p:cNvPr id="5" name="TextBox 4"/>
          <p:cNvSpPr txBox="1"/>
          <p:nvPr/>
        </p:nvSpPr>
        <p:spPr>
          <a:xfrm>
            <a:off x="403166" y="1567256"/>
            <a:ext cx="6251370" cy="461665"/>
          </a:xfrm>
          <a:prstGeom prst="rect">
            <a:avLst/>
          </a:prstGeom>
          <a:noFill/>
        </p:spPr>
        <p:txBody>
          <a:bodyPr wrap="square" rtlCol="0">
            <a:spAutoFit/>
          </a:bodyPr>
          <a:lstStyle/>
          <a:p>
            <a:r>
              <a:rPr lang="tr-TR" sz="2400" b="1" dirty="0"/>
              <a:t>- Product Analysis in Detail: Direct Debit</a:t>
            </a:r>
          </a:p>
        </p:txBody>
      </p:sp>
      <p:pic>
        <p:nvPicPr>
          <p:cNvPr id="6" name="Picture 5">
            <a:extLst>
              <a:ext uri="{FF2B5EF4-FFF2-40B4-BE49-F238E27FC236}">
                <a16:creationId xmlns:a16="http://schemas.microsoft.com/office/drawing/2014/main" id="{50ED85AF-921C-C7D7-C538-9FE7CB569B3C}"/>
              </a:ext>
            </a:extLst>
          </p:cNvPr>
          <p:cNvPicPr>
            <a:picLocks noChangeAspect="1"/>
          </p:cNvPicPr>
          <p:nvPr/>
        </p:nvPicPr>
        <p:blipFill>
          <a:blip r:embed="rId3"/>
          <a:srcRect/>
          <a:stretch/>
        </p:blipFill>
        <p:spPr>
          <a:xfrm>
            <a:off x="5957608" y="2351006"/>
            <a:ext cx="6364448" cy="3218521"/>
          </a:xfrm>
          <a:prstGeom prst="rect">
            <a:avLst/>
          </a:prstGeom>
        </p:spPr>
      </p:pic>
      <p:sp>
        <p:nvSpPr>
          <p:cNvPr id="8" name="TextBox 7">
            <a:extLst>
              <a:ext uri="{FF2B5EF4-FFF2-40B4-BE49-F238E27FC236}">
                <a16:creationId xmlns:a16="http://schemas.microsoft.com/office/drawing/2014/main" id="{1AB7A110-6596-4D37-8D98-4E7F4C3EAC9C}"/>
              </a:ext>
            </a:extLst>
          </p:cNvPr>
          <p:cNvSpPr txBox="1"/>
          <p:nvPr/>
        </p:nvSpPr>
        <p:spPr>
          <a:xfrm>
            <a:off x="1182012" y="5770342"/>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Direct Debit Distribution</a:t>
            </a:r>
            <a:endParaRPr lang="en-US" dirty="0"/>
          </a:p>
        </p:txBody>
      </p:sp>
      <p:sp>
        <p:nvSpPr>
          <p:cNvPr id="9" name="TextBox 8">
            <a:extLst>
              <a:ext uri="{FF2B5EF4-FFF2-40B4-BE49-F238E27FC236}">
                <a16:creationId xmlns:a16="http://schemas.microsoft.com/office/drawing/2014/main" id="{1AB7A110-6596-4D37-8D98-4E7F4C3EAC9C}"/>
              </a:ext>
            </a:extLst>
          </p:cNvPr>
          <p:cNvSpPr txBox="1"/>
          <p:nvPr/>
        </p:nvSpPr>
        <p:spPr>
          <a:xfrm>
            <a:off x="6571406" y="5776591"/>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Direct Debit Distribution by Gender</a:t>
            </a:r>
            <a:endParaRPr lang="en-US" dirty="0"/>
          </a:p>
        </p:txBody>
      </p:sp>
    </p:spTree>
    <p:extLst>
      <p:ext uri="{BB962C8B-B14F-4D97-AF65-F5344CB8AC3E}">
        <p14:creationId xmlns:p14="http://schemas.microsoft.com/office/powerpoint/2010/main" val="394903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2"/>
          <p:cNvSpPr txBox="1">
            <a:spLocks noChangeArrowheads="1"/>
          </p:cNvSpPr>
          <p:nvPr/>
        </p:nvSpPr>
        <p:spPr bwMode="auto">
          <a:xfrm>
            <a:off x="609600" y="558793"/>
            <a:ext cx="10058401" cy="707886"/>
          </a:xfrm>
          <a:prstGeom prst="rect">
            <a:avLst/>
          </a:prstGeom>
          <a:noFill/>
          <a:ln w="9525">
            <a:noFill/>
            <a:miter lim="800000"/>
            <a:headEnd/>
            <a:tailEnd/>
          </a:ln>
          <a:effectLst/>
        </p:spPr>
        <p:txBody>
          <a:bodyPr wrap="square">
            <a:spAutoFit/>
          </a:bodyPr>
          <a:lstStyle/>
          <a:p>
            <a:r>
              <a:rPr lang="en-US" altLang="ko-KR" sz="4000" b="1" dirty="0">
                <a:solidFill>
                  <a:schemeClr val="tx1">
                    <a:lumMod val="75000"/>
                    <a:lumOff val="25000"/>
                  </a:schemeClr>
                </a:solidFill>
                <a:latin typeface="Arial" pitchFamily="34" charset="0"/>
                <a:cs typeface="Arial" pitchFamily="34" charset="0"/>
              </a:rPr>
              <a:t>  Data Glacier Internship Final Project</a:t>
            </a:r>
          </a:p>
        </p:txBody>
      </p:sp>
      <p:sp>
        <p:nvSpPr>
          <p:cNvPr id="5" name="타원 4"/>
          <p:cNvSpPr/>
          <p:nvPr/>
        </p:nvSpPr>
        <p:spPr>
          <a:xfrm>
            <a:off x="1964231" y="2600286"/>
            <a:ext cx="2537792" cy="2537793"/>
          </a:xfrm>
          <a:prstGeom prst="ellipse">
            <a:avLst/>
          </a:prstGeom>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nvGrpSpPr>
          <p:cNvPr id="6" name="그룹 60"/>
          <p:cNvGrpSpPr/>
          <p:nvPr/>
        </p:nvGrpSpPr>
        <p:grpSpPr>
          <a:xfrm>
            <a:off x="1865531" y="2593907"/>
            <a:ext cx="2799649" cy="2537793"/>
            <a:chOff x="5075123" y="3442121"/>
            <a:chExt cx="2481953" cy="2249809"/>
          </a:xfrm>
        </p:grpSpPr>
        <p:sp>
          <p:nvSpPr>
            <p:cNvPr id="7" name="타원 12"/>
            <p:cNvSpPr/>
            <p:nvPr/>
          </p:nvSpPr>
          <p:spPr>
            <a:xfrm>
              <a:off x="5159815" y="3442121"/>
              <a:ext cx="2249809" cy="2249809"/>
            </a:xfrm>
            <a:prstGeom prst="ellipse">
              <a:avLst/>
            </a:prstGeom>
            <a:gradFill flip="none" rotWithShape="1">
              <a:gsLst>
                <a:gs pos="0">
                  <a:schemeClr val="bg1">
                    <a:alpha val="0"/>
                  </a:schemeClr>
                </a:gs>
                <a:gs pos="65000">
                  <a:schemeClr val="bg1">
                    <a:alpha val="0"/>
                  </a:schemeClr>
                </a:gs>
                <a:gs pos="74000">
                  <a:schemeClr val="bg1"/>
                </a:gs>
              </a:gsLst>
              <a:path path="circle">
                <a:fillToRect l="50000" t="50000" r="50000" b="50000"/>
              </a:path>
              <a:tileRect/>
            </a:gradFill>
            <a:ln>
              <a:solidFill>
                <a:schemeClr val="bg1">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8" name="Oval 26"/>
            <p:cNvSpPr>
              <a:spLocks noChangeAspect="1" noChangeArrowheads="1"/>
            </p:cNvSpPr>
            <p:nvPr/>
          </p:nvSpPr>
          <p:spPr bwMode="auto">
            <a:xfrm rot="18900000">
              <a:off x="5075123" y="3760891"/>
              <a:ext cx="1550533" cy="831479"/>
            </a:xfrm>
            <a:prstGeom prst="ellipse">
              <a:avLst/>
            </a:prstGeom>
            <a:gradFill rotWithShape="1">
              <a:gsLst>
                <a:gs pos="0">
                  <a:schemeClr val="bg1">
                    <a:alpha val="33000"/>
                  </a:schemeClr>
                </a:gs>
                <a:gs pos="10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sp>
          <p:nvSpPr>
            <p:cNvPr id="9" name="Oval 28"/>
            <p:cNvSpPr>
              <a:spLocks noChangeArrowheads="1"/>
            </p:cNvSpPr>
            <p:nvPr/>
          </p:nvSpPr>
          <p:spPr bwMode="auto">
            <a:xfrm flipH="1">
              <a:off x="5386741" y="3670248"/>
              <a:ext cx="713227" cy="639276"/>
            </a:xfrm>
            <a:prstGeom prst="ellipse">
              <a:avLst/>
            </a:prstGeom>
            <a:gradFill rotWithShape="1">
              <a:gsLst>
                <a:gs pos="0">
                  <a:schemeClr val="bg1">
                    <a:alpha val="65000"/>
                  </a:schemeClr>
                </a:gs>
                <a:gs pos="100000">
                  <a:srgbClr val="67ABF5">
                    <a:alpha val="0"/>
                  </a:srgbClr>
                </a:gs>
              </a:gsLst>
              <a:path path="shape">
                <a:fillToRect l="50000" t="50000" r="50000" b="50000"/>
              </a:path>
            </a:gradFill>
            <a:ln w="9525">
              <a:noFill/>
              <a:round/>
              <a:headEnd/>
              <a:tailEnd/>
            </a:ln>
          </p:spPr>
          <p:txBody>
            <a:bodyPr wrap="none" anchor="ctr"/>
            <a:lstStyle/>
            <a:p>
              <a:endParaRPr lang="ko-KR" altLang="en-US">
                <a:latin typeface="Arial" pitchFamily="34" charset="0"/>
                <a:ea typeface="맑은 고딕" pitchFamily="50" charset="-127"/>
                <a:cs typeface="Arial" pitchFamily="34" charset="0"/>
              </a:endParaRPr>
            </a:p>
          </p:txBody>
        </p:sp>
        <p:sp>
          <p:nvSpPr>
            <p:cNvPr id="10" name="자유형 15"/>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chemeClr val="bg1">
                    <a:alpha val="19000"/>
                  </a:schemeClr>
                </a:gs>
                <a:gs pos="5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1" name="자유형 16"/>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chemeClr val="bg1">
                    <a:alpha val="11000"/>
                  </a:schemeClr>
                </a:gs>
                <a:gs pos="28000">
                  <a:schemeClr val="bg1">
                    <a:alpha val="0"/>
                  </a:schemeClr>
                </a:gs>
                <a:gs pos="0">
                  <a:schemeClr val="bg1">
                    <a:alpha val="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12" name="Oval 26"/>
            <p:cNvSpPr>
              <a:spLocks noChangeAspect="1" noChangeArrowheads="1"/>
            </p:cNvSpPr>
            <p:nvPr/>
          </p:nvSpPr>
          <p:spPr bwMode="auto">
            <a:xfrm rot="8100000">
              <a:off x="6006543" y="4665226"/>
              <a:ext cx="1550533" cy="831479"/>
            </a:xfrm>
            <a:prstGeom prst="ellipse">
              <a:avLst/>
            </a:prstGeom>
            <a:gradFill rotWithShape="1">
              <a:gsLst>
                <a:gs pos="0">
                  <a:schemeClr val="bg1">
                    <a:alpha val="33000"/>
                  </a:schemeClr>
                </a:gs>
                <a:gs pos="2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grpSp>
      <p:sp>
        <p:nvSpPr>
          <p:cNvPr id="13" name="타원 20"/>
          <p:cNvSpPr/>
          <p:nvPr/>
        </p:nvSpPr>
        <p:spPr>
          <a:xfrm>
            <a:off x="5202308" y="2023189"/>
            <a:ext cx="604725" cy="604724"/>
          </a:xfrm>
          <a:prstGeom prst="ellipse">
            <a:avLst/>
          </a:prstGeom>
          <a:gradFill>
            <a:gsLst>
              <a:gs pos="0">
                <a:schemeClr val="bg1">
                  <a:lumMod val="50000"/>
                </a:schemeClr>
              </a:gs>
              <a:gs pos="80000">
                <a:schemeClr val="bg1">
                  <a:lumMod val="75000"/>
                </a:schemeClr>
              </a:gs>
              <a:gs pos="100000">
                <a:schemeClr val="bg1">
                  <a:lumMod val="85000"/>
                </a:schemeClr>
              </a:gs>
            </a:gsLst>
          </a:gradFill>
          <a:ln>
            <a:no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nvGrpSpPr>
          <p:cNvPr id="14" name="그룹 60"/>
          <p:cNvGrpSpPr/>
          <p:nvPr/>
        </p:nvGrpSpPr>
        <p:grpSpPr>
          <a:xfrm>
            <a:off x="5178788" y="2021669"/>
            <a:ext cx="667122" cy="604724"/>
            <a:chOff x="5075123" y="3442121"/>
            <a:chExt cx="2481953" cy="2249809"/>
          </a:xfrm>
        </p:grpSpPr>
        <p:sp>
          <p:nvSpPr>
            <p:cNvPr id="15" name="타원 22"/>
            <p:cNvSpPr/>
            <p:nvPr/>
          </p:nvSpPr>
          <p:spPr>
            <a:xfrm>
              <a:off x="5159815" y="3442121"/>
              <a:ext cx="2249809" cy="2249809"/>
            </a:xfrm>
            <a:prstGeom prst="ellipse">
              <a:avLst/>
            </a:prstGeom>
            <a:gradFill flip="none" rotWithShape="1">
              <a:gsLst>
                <a:gs pos="0">
                  <a:schemeClr val="bg1">
                    <a:alpha val="0"/>
                  </a:schemeClr>
                </a:gs>
                <a:gs pos="65000">
                  <a:schemeClr val="bg1">
                    <a:alpha val="0"/>
                  </a:schemeClr>
                </a:gs>
                <a:gs pos="74000">
                  <a:schemeClr val="bg1"/>
                </a:gs>
              </a:gsLst>
              <a:path path="circle">
                <a:fillToRect l="50000" t="50000" r="50000" b="50000"/>
              </a:path>
              <a:tileRect/>
            </a:gradFill>
            <a:ln>
              <a:solidFill>
                <a:schemeClr val="bg1">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6" name="Oval 26"/>
            <p:cNvSpPr>
              <a:spLocks noChangeAspect="1" noChangeArrowheads="1"/>
            </p:cNvSpPr>
            <p:nvPr/>
          </p:nvSpPr>
          <p:spPr bwMode="auto">
            <a:xfrm rot="18900000">
              <a:off x="5075123" y="3760891"/>
              <a:ext cx="1550533" cy="831479"/>
            </a:xfrm>
            <a:prstGeom prst="ellipse">
              <a:avLst/>
            </a:prstGeom>
            <a:gradFill rotWithShape="1">
              <a:gsLst>
                <a:gs pos="0">
                  <a:schemeClr val="bg1">
                    <a:alpha val="33000"/>
                  </a:schemeClr>
                </a:gs>
                <a:gs pos="10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sp>
          <p:nvSpPr>
            <p:cNvPr id="17" name="Oval 28"/>
            <p:cNvSpPr>
              <a:spLocks noChangeArrowheads="1"/>
            </p:cNvSpPr>
            <p:nvPr/>
          </p:nvSpPr>
          <p:spPr bwMode="auto">
            <a:xfrm flipH="1">
              <a:off x="5386741" y="3670248"/>
              <a:ext cx="713227" cy="639276"/>
            </a:xfrm>
            <a:prstGeom prst="ellipse">
              <a:avLst/>
            </a:prstGeom>
            <a:gradFill rotWithShape="1">
              <a:gsLst>
                <a:gs pos="0">
                  <a:schemeClr val="bg1">
                    <a:alpha val="65000"/>
                  </a:schemeClr>
                </a:gs>
                <a:gs pos="100000">
                  <a:srgbClr val="67ABF5">
                    <a:alpha val="0"/>
                  </a:srgbClr>
                </a:gs>
              </a:gsLst>
              <a:path path="shape">
                <a:fillToRect l="50000" t="50000" r="50000" b="50000"/>
              </a:path>
            </a:gradFill>
            <a:ln w="9525">
              <a:noFill/>
              <a:round/>
              <a:headEnd/>
              <a:tailEnd/>
            </a:ln>
          </p:spPr>
          <p:txBody>
            <a:bodyPr wrap="none" anchor="ctr"/>
            <a:lstStyle/>
            <a:p>
              <a:endParaRPr lang="ko-KR" altLang="en-US">
                <a:latin typeface="Arial" pitchFamily="34" charset="0"/>
                <a:ea typeface="맑은 고딕" pitchFamily="50" charset="-127"/>
                <a:cs typeface="Arial" pitchFamily="34" charset="0"/>
              </a:endParaRPr>
            </a:p>
          </p:txBody>
        </p:sp>
        <p:sp>
          <p:nvSpPr>
            <p:cNvPr id="18" name="자유형 25"/>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chemeClr val="bg1">
                    <a:alpha val="19000"/>
                  </a:schemeClr>
                </a:gs>
                <a:gs pos="5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9" name="자유형 26"/>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chemeClr val="bg1">
                    <a:alpha val="11000"/>
                  </a:schemeClr>
                </a:gs>
                <a:gs pos="28000">
                  <a:schemeClr val="bg1">
                    <a:alpha val="0"/>
                  </a:schemeClr>
                </a:gs>
                <a:gs pos="0">
                  <a:schemeClr val="bg1">
                    <a:alpha val="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20" name="Oval 26"/>
            <p:cNvSpPr>
              <a:spLocks noChangeAspect="1" noChangeArrowheads="1"/>
            </p:cNvSpPr>
            <p:nvPr/>
          </p:nvSpPr>
          <p:spPr bwMode="auto">
            <a:xfrm rot="8100000">
              <a:off x="6006543" y="4665226"/>
              <a:ext cx="1550533" cy="831479"/>
            </a:xfrm>
            <a:prstGeom prst="ellipse">
              <a:avLst/>
            </a:prstGeom>
            <a:gradFill rotWithShape="1">
              <a:gsLst>
                <a:gs pos="0">
                  <a:schemeClr val="bg1">
                    <a:alpha val="33000"/>
                  </a:schemeClr>
                </a:gs>
                <a:gs pos="2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grpSp>
      <p:sp>
        <p:nvSpPr>
          <p:cNvPr id="21" name="타원 29"/>
          <p:cNvSpPr/>
          <p:nvPr/>
        </p:nvSpPr>
        <p:spPr>
          <a:xfrm>
            <a:off x="5511509" y="2912969"/>
            <a:ext cx="604725" cy="604724"/>
          </a:xfrm>
          <a:prstGeom prst="ellipse">
            <a:avLst/>
          </a:prstGeom>
          <a:gradFill>
            <a:gsLst>
              <a:gs pos="0">
                <a:schemeClr val="bg1">
                  <a:lumMod val="50000"/>
                </a:schemeClr>
              </a:gs>
              <a:gs pos="80000">
                <a:schemeClr val="bg1">
                  <a:lumMod val="75000"/>
                </a:schemeClr>
              </a:gs>
              <a:gs pos="100000">
                <a:schemeClr val="bg1">
                  <a:lumMod val="85000"/>
                </a:schemeClr>
              </a:gs>
            </a:gsLst>
          </a:gradFill>
          <a:ln>
            <a:no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nvGrpSpPr>
          <p:cNvPr id="22" name="그룹 60"/>
          <p:cNvGrpSpPr/>
          <p:nvPr/>
        </p:nvGrpSpPr>
        <p:grpSpPr>
          <a:xfrm>
            <a:off x="5487989" y="2911449"/>
            <a:ext cx="667122" cy="604724"/>
            <a:chOff x="5075123" y="3442121"/>
            <a:chExt cx="2481953" cy="2249809"/>
          </a:xfrm>
        </p:grpSpPr>
        <p:sp>
          <p:nvSpPr>
            <p:cNvPr id="23" name="타원 31"/>
            <p:cNvSpPr/>
            <p:nvPr/>
          </p:nvSpPr>
          <p:spPr>
            <a:xfrm>
              <a:off x="5159815" y="3442121"/>
              <a:ext cx="2249809" cy="2249809"/>
            </a:xfrm>
            <a:prstGeom prst="ellipse">
              <a:avLst/>
            </a:prstGeom>
            <a:gradFill flip="none" rotWithShape="1">
              <a:gsLst>
                <a:gs pos="0">
                  <a:schemeClr val="bg1">
                    <a:alpha val="0"/>
                  </a:schemeClr>
                </a:gs>
                <a:gs pos="65000">
                  <a:schemeClr val="bg1">
                    <a:alpha val="0"/>
                  </a:schemeClr>
                </a:gs>
                <a:gs pos="74000">
                  <a:schemeClr val="bg1"/>
                </a:gs>
              </a:gsLst>
              <a:path path="circle">
                <a:fillToRect l="50000" t="50000" r="50000" b="50000"/>
              </a:path>
              <a:tileRect/>
            </a:gradFill>
            <a:ln>
              <a:solidFill>
                <a:schemeClr val="bg1">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24" name="Oval 26"/>
            <p:cNvSpPr>
              <a:spLocks noChangeAspect="1" noChangeArrowheads="1"/>
            </p:cNvSpPr>
            <p:nvPr/>
          </p:nvSpPr>
          <p:spPr bwMode="auto">
            <a:xfrm rot="18900000">
              <a:off x="5075123" y="3760891"/>
              <a:ext cx="1550533" cy="831479"/>
            </a:xfrm>
            <a:prstGeom prst="ellipse">
              <a:avLst/>
            </a:prstGeom>
            <a:gradFill rotWithShape="1">
              <a:gsLst>
                <a:gs pos="0">
                  <a:schemeClr val="bg1">
                    <a:alpha val="33000"/>
                  </a:schemeClr>
                </a:gs>
                <a:gs pos="10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sp>
          <p:nvSpPr>
            <p:cNvPr id="25" name="Oval 28"/>
            <p:cNvSpPr>
              <a:spLocks noChangeArrowheads="1"/>
            </p:cNvSpPr>
            <p:nvPr/>
          </p:nvSpPr>
          <p:spPr bwMode="auto">
            <a:xfrm flipH="1">
              <a:off x="5386741" y="3670248"/>
              <a:ext cx="713227" cy="639276"/>
            </a:xfrm>
            <a:prstGeom prst="ellipse">
              <a:avLst/>
            </a:prstGeom>
            <a:gradFill rotWithShape="1">
              <a:gsLst>
                <a:gs pos="0">
                  <a:schemeClr val="bg1">
                    <a:alpha val="65000"/>
                  </a:schemeClr>
                </a:gs>
                <a:gs pos="100000">
                  <a:srgbClr val="67ABF5">
                    <a:alpha val="0"/>
                  </a:srgbClr>
                </a:gs>
              </a:gsLst>
              <a:path path="shape">
                <a:fillToRect l="50000" t="50000" r="50000" b="50000"/>
              </a:path>
            </a:gradFill>
            <a:ln w="9525">
              <a:noFill/>
              <a:round/>
              <a:headEnd/>
              <a:tailEnd/>
            </a:ln>
          </p:spPr>
          <p:txBody>
            <a:bodyPr wrap="none" anchor="ctr"/>
            <a:lstStyle/>
            <a:p>
              <a:endParaRPr lang="ko-KR" altLang="en-US">
                <a:latin typeface="Arial" pitchFamily="34" charset="0"/>
                <a:ea typeface="맑은 고딕" pitchFamily="50" charset="-127"/>
                <a:cs typeface="Arial" pitchFamily="34" charset="0"/>
              </a:endParaRPr>
            </a:p>
          </p:txBody>
        </p:sp>
        <p:sp>
          <p:nvSpPr>
            <p:cNvPr id="26" name="자유형 34"/>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chemeClr val="bg1">
                    <a:alpha val="19000"/>
                  </a:schemeClr>
                </a:gs>
                <a:gs pos="5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27" name="자유형 35"/>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chemeClr val="bg1">
                    <a:alpha val="11000"/>
                  </a:schemeClr>
                </a:gs>
                <a:gs pos="28000">
                  <a:schemeClr val="bg1">
                    <a:alpha val="0"/>
                  </a:schemeClr>
                </a:gs>
                <a:gs pos="0">
                  <a:schemeClr val="bg1">
                    <a:alpha val="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28" name="Oval 26"/>
            <p:cNvSpPr>
              <a:spLocks noChangeAspect="1" noChangeArrowheads="1"/>
            </p:cNvSpPr>
            <p:nvPr/>
          </p:nvSpPr>
          <p:spPr bwMode="auto">
            <a:xfrm rot="8100000">
              <a:off x="6006543" y="4665226"/>
              <a:ext cx="1550533" cy="831479"/>
            </a:xfrm>
            <a:prstGeom prst="ellipse">
              <a:avLst/>
            </a:prstGeom>
            <a:gradFill rotWithShape="1">
              <a:gsLst>
                <a:gs pos="0">
                  <a:schemeClr val="bg1">
                    <a:alpha val="33000"/>
                  </a:schemeClr>
                </a:gs>
                <a:gs pos="2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grpSp>
      <p:sp>
        <p:nvSpPr>
          <p:cNvPr id="29" name="타원 38"/>
          <p:cNvSpPr/>
          <p:nvPr/>
        </p:nvSpPr>
        <p:spPr>
          <a:xfrm>
            <a:off x="5571507" y="3880576"/>
            <a:ext cx="604725" cy="604724"/>
          </a:xfrm>
          <a:prstGeom prst="ellipse">
            <a:avLst/>
          </a:prstGeom>
          <a:gradFill>
            <a:gsLst>
              <a:gs pos="0">
                <a:schemeClr val="bg1">
                  <a:lumMod val="50000"/>
                </a:schemeClr>
              </a:gs>
              <a:gs pos="80000">
                <a:schemeClr val="bg1">
                  <a:lumMod val="75000"/>
                </a:schemeClr>
              </a:gs>
              <a:gs pos="100000">
                <a:schemeClr val="bg1">
                  <a:lumMod val="85000"/>
                </a:schemeClr>
              </a:gs>
            </a:gsLst>
          </a:gradFill>
          <a:ln>
            <a:no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nvGrpSpPr>
          <p:cNvPr id="30" name="그룹 60"/>
          <p:cNvGrpSpPr/>
          <p:nvPr/>
        </p:nvGrpSpPr>
        <p:grpSpPr>
          <a:xfrm>
            <a:off x="5547987" y="3879056"/>
            <a:ext cx="667122" cy="604724"/>
            <a:chOff x="5075123" y="3442121"/>
            <a:chExt cx="2481953" cy="2249809"/>
          </a:xfrm>
        </p:grpSpPr>
        <p:sp>
          <p:nvSpPr>
            <p:cNvPr id="31" name="타원 40"/>
            <p:cNvSpPr/>
            <p:nvPr/>
          </p:nvSpPr>
          <p:spPr>
            <a:xfrm>
              <a:off x="5159815" y="3442121"/>
              <a:ext cx="2249809" cy="2249809"/>
            </a:xfrm>
            <a:prstGeom prst="ellipse">
              <a:avLst/>
            </a:prstGeom>
            <a:gradFill flip="none" rotWithShape="1">
              <a:gsLst>
                <a:gs pos="0">
                  <a:schemeClr val="bg1">
                    <a:alpha val="0"/>
                  </a:schemeClr>
                </a:gs>
                <a:gs pos="65000">
                  <a:schemeClr val="bg1">
                    <a:alpha val="0"/>
                  </a:schemeClr>
                </a:gs>
                <a:gs pos="74000">
                  <a:schemeClr val="bg1"/>
                </a:gs>
              </a:gsLst>
              <a:path path="circle">
                <a:fillToRect l="50000" t="50000" r="50000" b="50000"/>
              </a:path>
              <a:tileRect/>
            </a:gradFill>
            <a:ln>
              <a:solidFill>
                <a:schemeClr val="bg1">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32" name="Oval 26"/>
            <p:cNvSpPr>
              <a:spLocks noChangeAspect="1" noChangeArrowheads="1"/>
            </p:cNvSpPr>
            <p:nvPr/>
          </p:nvSpPr>
          <p:spPr bwMode="auto">
            <a:xfrm rot="18900000">
              <a:off x="5075123" y="3760891"/>
              <a:ext cx="1550533" cy="831479"/>
            </a:xfrm>
            <a:prstGeom prst="ellipse">
              <a:avLst/>
            </a:prstGeom>
            <a:gradFill rotWithShape="1">
              <a:gsLst>
                <a:gs pos="0">
                  <a:schemeClr val="bg1">
                    <a:alpha val="33000"/>
                  </a:schemeClr>
                </a:gs>
                <a:gs pos="10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sp>
          <p:nvSpPr>
            <p:cNvPr id="33" name="Oval 28"/>
            <p:cNvSpPr>
              <a:spLocks noChangeArrowheads="1"/>
            </p:cNvSpPr>
            <p:nvPr/>
          </p:nvSpPr>
          <p:spPr bwMode="auto">
            <a:xfrm flipH="1">
              <a:off x="5386741" y="3670248"/>
              <a:ext cx="713227" cy="639276"/>
            </a:xfrm>
            <a:prstGeom prst="ellipse">
              <a:avLst/>
            </a:prstGeom>
            <a:gradFill rotWithShape="1">
              <a:gsLst>
                <a:gs pos="0">
                  <a:schemeClr val="bg1">
                    <a:alpha val="65000"/>
                  </a:schemeClr>
                </a:gs>
                <a:gs pos="100000">
                  <a:srgbClr val="67ABF5">
                    <a:alpha val="0"/>
                  </a:srgbClr>
                </a:gs>
              </a:gsLst>
              <a:path path="shape">
                <a:fillToRect l="50000" t="50000" r="50000" b="50000"/>
              </a:path>
            </a:gradFill>
            <a:ln w="9525">
              <a:noFill/>
              <a:round/>
              <a:headEnd/>
              <a:tailEnd/>
            </a:ln>
          </p:spPr>
          <p:txBody>
            <a:bodyPr wrap="none" anchor="ctr"/>
            <a:lstStyle/>
            <a:p>
              <a:endParaRPr lang="ko-KR" altLang="en-US">
                <a:latin typeface="Arial" pitchFamily="34" charset="0"/>
                <a:ea typeface="맑은 고딕" pitchFamily="50" charset="-127"/>
                <a:cs typeface="Arial" pitchFamily="34" charset="0"/>
              </a:endParaRPr>
            </a:p>
          </p:txBody>
        </p:sp>
        <p:sp>
          <p:nvSpPr>
            <p:cNvPr id="34" name="자유형 43"/>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chemeClr val="bg1">
                    <a:alpha val="19000"/>
                  </a:schemeClr>
                </a:gs>
                <a:gs pos="5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35" name="자유형 44"/>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chemeClr val="bg1">
                    <a:alpha val="11000"/>
                  </a:schemeClr>
                </a:gs>
                <a:gs pos="28000">
                  <a:schemeClr val="bg1">
                    <a:alpha val="0"/>
                  </a:schemeClr>
                </a:gs>
                <a:gs pos="0">
                  <a:schemeClr val="bg1">
                    <a:alpha val="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36" name="Oval 26"/>
            <p:cNvSpPr>
              <a:spLocks noChangeAspect="1" noChangeArrowheads="1"/>
            </p:cNvSpPr>
            <p:nvPr/>
          </p:nvSpPr>
          <p:spPr bwMode="auto">
            <a:xfrm rot="8100000">
              <a:off x="6006543" y="4665226"/>
              <a:ext cx="1550533" cy="831479"/>
            </a:xfrm>
            <a:prstGeom prst="ellipse">
              <a:avLst/>
            </a:prstGeom>
            <a:gradFill rotWithShape="1">
              <a:gsLst>
                <a:gs pos="0">
                  <a:schemeClr val="bg1">
                    <a:alpha val="33000"/>
                  </a:schemeClr>
                </a:gs>
                <a:gs pos="2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grpSp>
      <p:sp>
        <p:nvSpPr>
          <p:cNvPr id="37" name="타원 47"/>
          <p:cNvSpPr/>
          <p:nvPr/>
        </p:nvSpPr>
        <p:spPr>
          <a:xfrm>
            <a:off x="5331396" y="4872010"/>
            <a:ext cx="604725" cy="604724"/>
          </a:xfrm>
          <a:prstGeom prst="ellipse">
            <a:avLst/>
          </a:prstGeom>
          <a:gradFill>
            <a:gsLst>
              <a:gs pos="0">
                <a:schemeClr val="bg1">
                  <a:lumMod val="50000"/>
                </a:schemeClr>
              </a:gs>
              <a:gs pos="80000">
                <a:schemeClr val="bg1">
                  <a:lumMod val="75000"/>
                </a:schemeClr>
              </a:gs>
              <a:gs pos="100000">
                <a:schemeClr val="bg1">
                  <a:lumMod val="85000"/>
                </a:schemeClr>
              </a:gs>
            </a:gsLst>
          </a:gradFill>
          <a:ln>
            <a:no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nvGrpSpPr>
          <p:cNvPr id="38" name="그룹 60"/>
          <p:cNvGrpSpPr/>
          <p:nvPr/>
        </p:nvGrpSpPr>
        <p:grpSpPr>
          <a:xfrm>
            <a:off x="5307876" y="4870490"/>
            <a:ext cx="667122" cy="604724"/>
            <a:chOff x="5075123" y="3442121"/>
            <a:chExt cx="2481953" cy="2249809"/>
          </a:xfrm>
        </p:grpSpPr>
        <p:sp>
          <p:nvSpPr>
            <p:cNvPr id="41" name="타원 49"/>
            <p:cNvSpPr/>
            <p:nvPr/>
          </p:nvSpPr>
          <p:spPr>
            <a:xfrm>
              <a:off x="5159815" y="3442121"/>
              <a:ext cx="2249809" cy="2249809"/>
            </a:xfrm>
            <a:prstGeom prst="ellipse">
              <a:avLst/>
            </a:prstGeom>
            <a:gradFill flip="none" rotWithShape="1">
              <a:gsLst>
                <a:gs pos="0">
                  <a:schemeClr val="bg1">
                    <a:alpha val="0"/>
                  </a:schemeClr>
                </a:gs>
                <a:gs pos="65000">
                  <a:schemeClr val="bg1">
                    <a:alpha val="0"/>
                  </a:schemeClr>
                </a:gs>
                <a:gs pos="74000">
                  <a:schemeClr val="bg1"/>
                </a:gs>
              </a:gsLst>
              <a:path path="circle">
                <a:fillToRect l="50000" t="50000" r="50000" b="50000"/>
              </a:path>
              <a:tileRect/>
            </a:gradFill>
            <a:ln>
              <a:solidFill>
                <a:schemeClr val="bg1">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42" name="Oval 26"/>
            <p:cNvSpPr>
              <a:spLocks noChangeAspect="1" noChangeArrowheads="1"/>
            </p:cNvSpPr>
            <p:nvPr/>
          </p:nvSpPr>
          <p:spPr bwMode="auto">
            <a:xfrm rot="18900000">
              <a:off x="5075123" y="3760891"/>
              <a:ext cx="1550533" cy="831479"/>
            </a:xfrm>
            <a:prstGeom prst="ellipse">
              <a:avLst/>
            </a:prstGeom>
            <a:gradFill rotWithShape="1">
              <a:gsLst>
                <a:gs pos="0">
                  <a:schemeClr val="bg1">
                    <a:alpha val="33000"/>
                  </a:schemeClr>
                </a:gs>
                <a:gs pos="10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sp>
          <p:nvSpPr>
            <p:cNvPr id="43" name="Oval 28"/>
            <p:cNvSpPr>
              <a:spLocks noChangeArrowheads="1"/>
            </p:cNvSpPr>
            <p:nvPr/>
          </p:nvSpPr>
          <p:spPr bwMode="auto">
            <a:xfrm flipH="1">
              <a:off x="5386741" y="3670248"/>
              <a:ext cx="713227" cy="639276"/>
            </a:xfrm>
            <a:prstGeom prst="ellipse">
              <a:avLst/>
            </a:prstGeom>
            <a:gradFill rotWithShape="1">
              <a:gsLst>
                <a:gs pos="0">
                  <a:schemeClr val="bg1">
                    <a:alpha val="65000"/>
                  </a:schemeClr>
                </a:gs>
                <a:gs pos="100000">
                  <a:srgbClr val="67ABF5">
                    <a:alpha val="0"/>
                  </a:srgbClr>
                </a:gs>
              </a:gsLst>
              <a:path path="shape">
                <a:fillToRect l="50000" t="50000" r="50000" b="50000"/>
              </a:path>
            </a:gradFill>
            <a:ln w="9525">
              <a:noFill/>
              <a:round/>
              <a:headEnd/>
              <a:tailEnd/>
            </a:ln>
          </p:spPr>
          <p:txBody>
            <a:bodyPr wrap="none" anchor="ctr"/>
            <a:lstStyle/>
            <a:p>
              <a:endParaRPr lang="ko-KR" altLang="en-US">
                <a:latin typeface="Arial" pitchFamily="34" charset="0"/>
                <a:ea typeface="맑은 고딕" pitchFamily="50" charset="-127"/>
                <a:cs typeface="Arial" pitchFamily="34" charset="0"/>
              </a:endParaRPr>
            </a:p>
          </p:txBody>
        </p:sp>
        <p:sp>
          <p:nvSpPr>
            <p:cNvPr id="44" name="자유형 53"/>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chemeClr val="bg1">
                    <a:alpha val="19000"/>
                  </a:schemeClr>
                </a:gs>
                <a:gs pos="5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45" name="자유형 54"/>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chemeClr val="bg1">
                    <a:alpha val="11000"/>
                  </a:schemeClr>
                </a:gs>
                <a:gs pos="28000">
                  <a:schemeClr val="bg1">
                    <a:alpha val="0"/>
                  </a:schemeClr>
                </a:gs>
                <a:gs pos="0">
                  <a:schemeClr val="bg1">
                    <a:alpha val="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46" name="Oval 26"/>
            <p:cNvSpPr>
              <a:spLocks noChangeAspect="1" noChangeArrowheads="1"/>
            </p:cNvSpPr>
            <p:nvPr/>
          </p:nvSpPr>
          <p:spPr bwMode="auto">
            <a:xfrm rot="8100000">
              <a:off x="6006543" y="4665226"/>
              <a:ext cx="1550533" cy="831479"/>
            </a:xfrm>
            <a:prstGeom prst="ellipse">
              <a:avLst/>
            </a:prstGeom>
            <a:gradFill rotWithShape="1">
              <a:gsLst>
                <a:gs pos="0">
                  <a:schemeClr val="bg1">
                    <a:alpha val="33000"/>
                  </a:schemeClr>
                </a:gs>
                <a:gs pos="20000">
                  <a:schemeClr val="bg1">
                    <a:gamma/>
                    <a:shade val="46275"/>
                    <a:invGamma/>
                    <a:alpha val="0"/>
                  </a:schemeClr>
                </a:gs>
              </a:gsLst>
              <a:lin ang="5400000" scaled="1"/>
            </a:gradFill>
            <a:ln w="38100">
              <a:noFill/>
              <a:round/>
              <a:headEnd/>
              <a:tailEnd/>
            </a:ln>
            <a:effectLst/>
          </p:spPr>
          <p:txBody>
            <a:bodyPr wrap="none" anchor="ctr"/>
            <a:lstStyle/>
            <a:p>
              <a:pPr>
                <a:defRPr/>
              </a:pPr>
              <a:endParaRPr lang="ko-KR" altLang="en-US">
                <a:latin typeface="Arial" pitchFamily="34" charset="0"/>
                <a:cs typeface="Arial" pitchFamily="34" charset="0"/>
              </a:endParaRPr>
            </a:p>
          </p:txBody>
        </p:sp>
      </p:grpSp>
      <p:sp>
        <p:nvSpPr>
          <p:cNvPr id="55" name="직사각형 67"/>
          <p:cNvSpPr/>
          <p:nvPr/>
        </p:nvSpPr>
        <p:spPr>
          <a:xfrm>
            <a:off x="5842809" y="2123976"/>
            <a:ext cx="3890809" cy="400110"/>
          </a:xfrm>
          <a:prstGeom prst="rect">
            <a:avLst/>
          </a:prstGeom>
        </p:spPr>
        <p:txBody>
          <a:bodyPr wrap="none">
            <a:spAutoFit/>
          </a:bodyPr>
          <a:lstStyle/>
          <a:p>
            <a:pPr>
              <a:defRPr/>
            </a:pPr>
            <a:r>
              <a:rPr lang="tr-TR" altLang="ko-KR" sz="2000" dirty="0">
                <a:solidFill>
                  <a:schemeClr val="tx1">
                    <a:lumMod val="75000"/>
                    <a:lumOff val="25000"/>
                  </a:schemeClr>
                </a:solidFill>
                <a:latin typeface="Arial" pitchFamily="34" charset="0"/>
                <a:cs typeface="Arial" pitchFamily="34" charset="0"/>
              </a:rPr>
              <a:t>Problem Description &amp; Objection</a:t>
            </a:r>
            <a:endParaRPr lang="ko-KR" altLang="en-US" sz="2000" dirty="0">
              <a:solidFill>
                <a:schemeClr val="tx1">
                  <a:lumMod val="75000"/>
                  <a:lumOff val="25000"/>
                </a:schemeClr>
              </a:solidFill>
              <a:latin typeface="Arial" pitchFamily="34" charset="0"/>
              <a:cs typeface="Arial" pitchFamily="34" charset="0"/>
            </a:endParaRPr>
          </a:p>
        </p:txBody>
      </p:sp>
      <p:sp>
        <p:nvSpPr>
          <p:cNvPr id="56" name="직사각형 68"/>
          <p:cNvSpPr/>
          <p:nvPr/>
        </p:nvSpPr>
        <p:spPr>
          <a:xfrm>
            <a:off x="6172252" y="3013756"/>
            <a:ext cx="3419782" cy="400110"/>
          </a:xfrm>
          <a:prstGeom prst="rect">
            <a:avLst/>
          </a:prstGeom>
        </p:spPr>
        <p:txBody>
          <a:bodyPr wrap="none">
            <a:spAutoFit/>
          </a:bodyPr>
          <a:lstStyle/>
          <a:p>
            <a:pPr>
              <a:defRPr/>
            </a:pPr>
            <a:r>
              <a:rPr lang="en-US" altLang="ko-KR" sz="2000" dirty="0">
                <a:solidFill>
                  <a:schemeClr val="tx1">
                    <a:lumMod val="75000"/>
                    <a:lumOff val="25000"/>
                  </a:schemeClr>
                </a:solidFill>
                <a:latin typeface="Arial" pitchFamily="34" charset="0"/>
                <a:cs typeface="Arial" pitchFamily="34" charset="0"/>
              </a:rPr>
              <a:t>Customers General Analysis</a:t>
            </a:r>
            <a:endParaRPr lang="ko-KR" altLang="en-US" sz="2000" dirty="0">
              <a:solidFill>
                <a:schemeClr val="tx1">
                  <a:lumMod val="75000"/>
                  <a:lumOff val="25000"/>
                </a:schemeClr>
              </a:solidFill>
              <a:latin typeface="Arial" pitchFamily="34" charset="0"/>
              <a:cs typeface="Arial" pitchFamily="34" charset="0"/>
            </a:endParaRPr>
          </a:p>
        </p:txBody>
      </p:sp>
      <p:sp>
        <p:nvSpPr>
          <p:cNvPr id="57" name="직사각형 69"/>
          <p:cNvSpPr/>
          <p:nvPr/>
        </p:nvSpPr>
        <p:spPr>
          <a:xfrm>
            <a:off x="6219961" y="3981363"/>
            <a:ext cx="3107197" cy="400110"/>
          </a:xfrm>
          <a:prstGeom prst="rect">
            <a:avLst/>
          </a:prstGeom>
        </p:spPr>
        <p:txBody>
          <a:bodyPr wrap="none">
            <a:spAutoFit/>
          </a:bodyPr>
          <a:lstStyle/>
          <a:p>
            <a:pPr>
              <a:defRPr/>
            </a:pPr>
            <a:r>
              <a:rPr lang="tr-TR" altLang="ko-KR" sz="2000" dirty="0">
                <a:solidFill>
                  <a:schemeClr val="tx1">
                    <a:lumMod val="75000"/>
                    <a:lumOff val="25000"/>
                  </a:schemeClr>
                </a:solidFill>
                <a:latin typeface="Arial" pitchFamily="34" charset="0"/>
                <a:cs typeface="Arial" pitchFamily="34" charset="0"/>
              </a:rPr>
              <a:t>Exploratory Data Analysis</a:t>
            </a:r>
            <a:endParaRPr lang="ko-KR" altLang="en-US" sz="2000" dirty="0">
              <a:solidFill>
                <a:schemeClr val="tx1">
                  <a:lumMod val="75000"/>
                  <a:lumOff val="25000"/>
                </a:schemeClr>
              </a:solidFill>
              <a:latin typeface="Arial" pitchFamily="34" charset="0"/>
              <a:cs typeface="Arial" pitchFamily="34" charset="0"/>
            </a:endParaRPr>
          </a:p>
        </p:txBody>
      </p:sp>
      <p:sp>
        <p:nvSpPr>
          <p:cNvPr id="58" name="직사각형 70"/>
          <p:cNvSpPr/>
          <p:nvPr/>
        </p:nvSpPr>
        <p:spPr>
          <a:xfrm>
            <a:off x="5992139" y="4972797"/>
            <a:ext cx="2993384" cy="400110"/>
          </a:xfrm>
          <a:prstGeom prst="rect">
            <a:avLst/>
          </a:prstGeom>
        </p:spPr>
        <p:txBody>
          <a:bodyPr wrap="none">
            <a:spAutoFit/>
          </a:bodyPr>
          <a:lstStyle/>
          <a:p>
            <a:pPr>
              <a:defRPr/>
            </a:pPr>
            <a:r>
              <a:rPr lang="en-US" altLang="ko-KR" sz="2000" dirty="0">
                <a:solidFill>
                  <a:schemeClr val="tx1">
                    <a:lumMod val="75000"/>
                    <a:lumOff val="25000"/>
                  </a:schemeClr>
                </a:solidFill>
                <a:latin typeface="Arial" pitchFamily="34" charset="0"/>
                <a:cs typeface="Arial" pitchFamily="34" charset="0"/>
              </a:rPr>
              <a:t>EDA Recommendations</a:t>
            </a:r>
          </a:p>
        </p:txBody>
      </p:sp>
      <p:sp>
        <p:nvSpPr>
          <p:cNvPr id="60" name="TextBox 59"/>
          <p:cNvSpPr txBox="1"/>
          <p:nvPr/>
        </p:nvSpPr>
        <p:spPr>
          <a:xfrm>
            <a:off x="2185235" y="3447305"/>
            <a:ext cx="2160241" cy="707886"/>
          </a:xfrm>
          <a:prstGeom prst="rect">
            <a:avLst/>
          </a:prstGeom>
          <a:noFill/>
        </p:spPr>
        <p:txBody>
          <a:bodyPr wrap="square" rtlCol="0">
            <a:spAutoFit/>
          </a:bodyPr>
          <a:lstStyle/>
          <a:p>
            <a:pPr algn="ctr"/>
            <a:r>
              <a:rPr lang="en-US" altLang="ko-KR" sz="2000" dirty="0">
                <a:solidFill>
                  <a:schemeClr val="bg1"/>
                </a:solidFill>
                <a:latin typeface="Arial" pitchFamily="34" charset="0"/>
                <a:cs typeface="Arial" pitchFamily="34" charset="0"/>
              </a:rPr>
              <a:t>XYZ Bank cross selling </a:t>
            </a:r>
            <a:r>
              <a:rPr lang="tr-TR" altLang="ko-KR" sz="2000" dirty="0">
                <a:solidFill>
                  <a:schemeClr val="bg1"/>
                </a:solidFill>
                <a:latin typeface="Arial" pitchFamily="34" charset="0"/>
                <a:cs typeface="Arial" pitchFamily="34" charset="0"/>
              </a:rPr>
              <a:t>analysis</a:t>
            </a:r>
            <a:endParaRPr lang="ko-KR" altLang="en-US" sz="20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555172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a:solidFill>
                  <a:schemeClr val="accent2"/>
                </a:solidFill>
                <a:latin typeface="+mj-lt"/>
              </a:rPr>
              <a:t>Exploratory Data Analysis-Cross Sales</a:t>
            </a:r>
            <a:endParaRPr lang="en-US" sz="4400" b="1" dirty="0">
              <a:solidFill>
                <a:schemeClr val="bg2">
                  <a:lumMod val="25000"/>
                </a:schemeClr>
              </a:solidFill>
              <a:latin typeface="+mj-lt"/>
            </a:endParaRPr>
          </a:p>
        </p:txBody>
      </p:sp>
      <p:pic>
        <p:nvPicPr>
          <p:cNvPr id="3" name="Resim 2">
            <a:extLst>
              <a:ext uri="{FF2B5EF4-FFF2-40B4-BE49-F238E27FC236}">
                <a16:creationId xmlns:a16="http://schemas.microsoft.com/office/drawing/2014/main" id="{D1566124-4DE2-09FF-289B-C46455178CD9}"/>
              </a:ext>
            </a:extLst>
          </p:cNvPr>
          <p:cNvPicPr>
            <a:picLocks noChangeAspect="1"/>
          </p:cNvPicPr>
          <p:nvPr/>
        </p:nvPicPr>
        <p:blipFill>
          <a:blip r:embed="rId3"/>
          <a:stretch>
            <a:fillRect/>
          </a:stretch>
        </p:blipFill>
        <p:spPr>
          <a:xfrm>
            <a:off x="-164121" y="2414298"/>
            <a:ext cx="5230644" cy="3737120"/>
          </a:xfrm>
          <a:prstGeom prst="rect">
            <a:avLst/>
          </a:prstGeom>
        </p:spPr>
      </p:pic>
      <p:pic>
        <p:nvPicPr>
          <p:cNvPr id="11" name="Resim 10">
            <a:extLst>
              <a:ext uri="{FF2B5EF4-FFF2-40B4-BE49-F238E27FC236}">
                <a16:creationId xmlns:a16="http://schemas.microsoft.com/office/drawing/2014/main" id="{454373C5-2900-AF86-A431-F039D41CB699}"/>
              </a:ext>
            </a:extLst>
          </p:cNvPr>
          <p:cNvPicPr>
            <a:picLocks noChangeAspect="1"/>
          </p:cNvPicPr>
          <p:nvPr/>
        </p:nvPicPr>
        <p:blipFill>
          <a:blip r:embed="rId4"/>
          <a:stretch>
            <a:fillRect/>
          </a:stretch>
        </p:blipFill>
        <p:spPr>
          <a:xfrm>
            <a:off x="5832352" y="2414298"/>
            <a:ext cx="6126383" cy="3737120"/>
          </a:xfrm>
          <a:prstGeom prst="rect">
            <a:avLst/>
          </a:prstGeom>
        </p:spPr>
      </p:pic>
      <p:sp>
        <p:nvSpPr>
          <p:cNvPr id="8" name="TextBox 7"/>
          <p:cNvSpPr txBox="1"/>
          <p:nvPr/>
        </p:nvSpPr>
        <p:spPr>
          <a:xfrm>
            <a:off x="403165" y="1567256"/>
            <a:ext cx="7438507" cy="461665"/>
          </a:xfrm>
          <a:prstGeom prst="rect">
            <a:avLst/>
          </a:prstGeom>
          <a:noFill/>
        </p:spPr>
        <p:txBody>
          <a:bodyPr wrap="square" rtlCol="0">
            <a:spAutoFit/>
          </a:bodyPr>
          <a:lstStyle/>
          <a:p>
            <a:r>
              <a:rPr lang="tr-TR" sz="2400" b="1" dirty="0"/>
              <a:t>- Product Analysis in Detail: eaccount &amp; Home Account</a:t>
            </a:r>
          </a:p>
        </p:txBody>
      </p:sp>
      <p:sp>
        <p:nvSpPr>
          <p:cNvPr id="10" name="TextBox 9">
            <a:extLst>
              <a:ext uri="{FF2B5EF4-FFF2-40B4-BE49-F238E27FC236}">
                <a16:creationId xmlns:a16="http://schemas.microsoft.com/office/drawing/2014/main" id="{1AB7A110-6596-4D37-8D98-4E7F4C3EAC9C}"/>
              </a:ext>
            </a:extLst>
          </p:cNvPr>
          <p:cNvSpPr txBox="1"/>
          <p:nvPr/>
        </p:nvSpPr>
        <p:spPr>
          <a:xfrm>
            <a:off x="336875" y="6227545"/>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eaccount Distribution by Gender</a:t>
            </a:r>
            <a:endParaRPr lang="en-US" dirty="0"/>
          </a:p>
        </p:txBody>
      </p:sp>
      <p:sp>
        <p:nvSpPr>
          <p:cNvPr id="12" name="TextBox 11">
            <a:extLst>
              <a:ext uri="{FF2B5EF4-FFF2-40B4-BE49-F238E27FC236}">
                <a16:creationId xmlns:a16="http://schemas.microsoft.com/office/drawing/2014/main" id="{1AB7A110-6596-4D37-8D98-4E7F4C3EAC9C}"/>
              </a:ext>
            </a:extLst>
          </p:cNvPr>
          <p:cNvSpPr txBox="1"/>
          <p:nvPr/>
        </p:nvSpPr>
        <p:spPr>
          <a:xfrm>
            <a:off x="6405142" y="6186738"/>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Home Account by Gender</a:t>
            </a:r>
            <a:endParaRPr lang="en-US" dirty="0"/>
          </a:p>
        </p:txBody>
      </p:sp>
    </p:spTree>
    <p:extLst>
      <p:ext uri="{BB962C8B-B14F-4D97-AF65-F5344CB8AC3E}">
        <p14:creationId xmlns:p14="http://schemas.microsoft.com/office/powerpoint/2010/main" val="370641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a:solidFill>
                  <a:schemeClr val="accent2"/>
                </a:solidFill>
                <a:latin typeface="+mj-lt"/>
              </a:rPr>
              <a:t>Exploratory Data Analysis-Cross Sales</a:t>
            </a:r>
            <a:endParaRPr lang="en-US" sz="4400" b="1" dirty="0">
              <a:solidFill>
                <a:schemeClr val="bg2">
                  <a:lumMod val="25000"/>
                </a:schemeClr>
              </a:solidFill>
              <a:latin typeface="+mj-lt"/>
            </a:endParaRPr>
          </a:p>
        </p:txBody>
      </p:sp>
      <p:pic>
        <p:nvPicPr>
          <p:cNvPr id="9" name="Resim 8">
            <a:extLst>
              <a:ext uri="{FF2B5EF4-FFF2-40B4-BE49-F238E27FC236}">
                <a16:creationId xmlns:a16="http://schemas.microsoft.com/office/drawing/2014/main" id="{E2B32A01-F1A5-A706-D9D2-550D480F8750}"/>
              </a:ext>
            </a:extLst>
          </p:cNvPr>
          <p:cNvPicPr>
            <a:picLocks noChangeAspect="1"/>
          </p:cNvPicPr>
          <p:nvPr/>
        </p:nvPicPr>
        <p:blipFill>
          <a:blip r:embed="rId2"/>
          <a:stretch>
            <a:fillRect/>
          </a:stretch>
        </p:blipFill>
        <p:spPr>
          <a:xfrm>
            <a:off x="5462240" y="2269369"/>
            <a:ext cx="6729760" cy="4117576"/>
          </a:xfrm>
          <a:prstGeom prst="rect">
            <a:avLst/>
          </a:prstGeom>
        </p:spPr>
      </p:pic>
      <p:pic>
        <p:nvPicPr>
          <p:cNvPr id="6" name="Picture 5">
            <a:extLst>
              <a:ext uri="{FF2B5EF4-FFF2-40B4-BE49-F238E27FC236}">
                <a16:creationId xmlns:a16="http://schemas.microsoft.com/office/drawing/2014/main" id="{50ED85AF-921C-C7D7-C538-9FE7CB569B3C}"/>
              </a:ext>
            </a:extLst>
          </p:cNvPr>
          <p:cNvPicPr>
            <a:picLocks noChangeAspect="1"/>
          </p:cNvPicPr>
          <p:nvPr/>
        </p:nvPicPr>
        <p:blipFill>
          <a:blip r:embed="rId3"/>
          <a:srcRect/>
          <a:stretch/>
        </p:blipFill>
        <p:spPr>
          <a:xfrm>
            <a:off x="0" y="2269369"/>
            <a:ext cx="5230645" cy="4117576"/>
          </a:xfrm>
          <a:prstGeom prst="rect">
            <a:avLst/>
          </a:prstGeom>
        </p:spPr>
      </p:pic>
      <p:sp>
        <p:nvSpPr>
          <p:cNvPr id="8" name="TextBox 7"/>
          <p:cNvSpPr txBox="1"/>
          <p:nvPr/>
        </p:nvSpPr>
        <p:spPr>
          <a:xfrm>
            <a:off x="403165" y="1567256"/>
            <a:ext cx="7438507" cy="461665"/>
          </a:xfrm>
          <a:prstGeom prst="rect">
            <a:avLst/>
          </a:prstGeom>
          <a:noFill/>
        </p:spPr>
        <p:txBody>
          <a:bodyPr wrap="square" rtlCol="0">
            <a:spAutoFit/>
          </a:bodyPr>
          <a:lstStyle/>
          <a:p>
            <a:r>
              <a:rPr lang="tr-TR" sz="2400" b="1" dirty="0"/>
              <a:t>- Product Analysis in Detail: Long Term Deposits &amp; Funds</a:t>
            </a:r>
          </a:p>
        </p:txBody>
      </p:sp>
      <p:sp>
        <p:nvSpPr>
          <p:cNvPr id="10" name="TextBox 9">
            <a:extLst>
              <a:ext uri="{FF2B5EF4-FFF2-40B4-BE49-F238E27FC236}">
                <a16:creationId xmlns:a16="http://schemas.microsoft.com/office/drawing/2014/main" id="{1AB7A110-6596-4D37-8D98-4E7F4C3EAC9C}"/>
              </a:ext>
            </a:extLst>
          </p:cNvPr>
          <p:cNvSpPr txBox="1"/>
          <p:nvPr/>
        </p:nvSpPr>
        <p:spPr>
          <a:xfrm>
            <a:off x="516994" y="6386945"/>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Long Term Deposits Distribution by Gender</a:t>
            </a:r>
            <a:endParaRPr lang="en-US" dirty="0"/>
          </a:p>
        </p:txBody>
      </p:sp>
      <p:sp>
        <p:nvSpPr>
          <p:cNvPr id="12" name="TextBox 11">
            <a:extLst>
              <a:ext uri="{FF2B5EF4-FFF2-40B4-BE49-F238E27FC236}">
                <a16:creationId xmlns:a16="http://schemas.microsoft.com/office/drawing/2014/main" id="{1AB7A110-6596-4D37-8D98-4E7F4C3EAC9C}"/>
              </a:ext>
            </a:extLst>
          </p:cNvPr>
          <p:cNvSpPr txBox="1"/>
          <p:nvPr/>
        </p:nvSpPr>
        <p:spPr>
          <a:xfrm>
            <a:off x="6096000" y="6386945"/>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Funds Distribution by Gender</a:t>
            </a:r>
            <a:endParaRPr lang="en-US" dirty="0"/>
          </a:p>
        </p:txBody>
      </p:sp>
    </p:spTree>
    <p:extLst>
      <p:ext uri="{BB962C8B-B14F-4D97-AF65-F5344CB8AC3E}">
        <p14:creationId xmlns:p14="http://schemas.microsoft.com/office/powerpoint/2010/main" val="242168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a:solidFill>
                  <a:schemeClr val="accent2"/>
                </a:solidFill>
                <a:latin typeface="+mj-lt"/>
              </a:rPr>
              <a:t>Exploratory Data Analysis-Cross Sales</a:t>
            </a:r>
            <a:endParaRPr lang="en-US" sz="4400" b="1" dirty="0">
              <a:solidFill>
                <a:schemeClr val="bg2">
                  <a:lumMod val="25000"/>
                </a:schemeClr>
              </a:solidFill>
              <a:latin typeface="+mj-lt"/>
            </a:endParaRPr>
          </a:p>
        </p:txBody>
      </p:sp>
      <p:pic>
        <p:nvPicPr>
          <p:cNvPr id="3" name="Resim 2">
            <a:extLst>
              <a:ext uri="{FF2B5EF4-FFF2-40B4-BE49-F238E27FC236}">
                <a16:creationId xmlns:a16="http://schemas.microsoft.com/office/drawing/2014/main" id="{D1566124-4DE2-09FF-289B-C46455178CD9}"/>
              </a:ext>
            </a:extLst>
          </p:cNvPr>
          <p:cNvPicPr>
            <a:picLocks noChangeAspect="1"/>
          </p:cNvPicPr>
          <p:nvPr/>
        </p:nvPicPr>
        <p:blipFill>
          <a:blip r:embed="rId2"/>
          <a:srcRect/>
          <a:stretch/>
        </p:blipFill>
        <p:spPr>
          <a:xfrm>
            <a:off x="196098" y="2485686"/>
            <a:ext cx="5230644" cy="3873549"/>
          </a:xfrm>
          <a:prstGeom prst="rect">
            <a:avLst/>
          </a:prstGeom>
        </p:spPr>
      </p:pic>
      <p:pic>
        <p:nvPicPr>
          <p:cNvPr id="11" name="Resim 10">
            <a:extLst>
              <a:ext uri="{FF2B5EF4-FFF2-40B4-BE49-F238E27FC236}">
                <a16:creationId xmlns:a16="http://schemas.microsoft.com/office/drawing/2014/main" id="{454373C5-2900-AF86-A431-F039D41CB699}"/>
              </a:ext>
            </a:extLst>
          </p:cNvPr>
          <p:cNvPicPr>
            <a:picLocks noChangeAspect="1"/>
          </p:cNvPicPr>
          <p:nvPr/>
        </p:nvPicPr>
        <p:blipFill>
          <a:blip r:embed="rId3"/>
          <a:srcRect/>
          <a:stretch/>
        </p:blipFill>
        <p:spPr>
          <a:xfrm>
            <a:off x="5527552" y="2485687"/>
            <a:ext cx="6126383" cy="3582604"/>
          </a:xfrm>
          <a:prstGeom prst="rect">
            <a:avLst/>
          </a:prstGeom>
        </p:spPr>
      </p:pic>
      <p:sp>
        <p:nvSpPr>
          <p:cNvPr id="8" name="TextBox 7"/>
          <p:cNvSpPr txBox="1"/>
          <p:nvPr/>
        </p:nvSpPr>
        <p:spPr>
          <a:xfrm>
            <a:off x="403165" y="1567256"/>
            <a:ext cx="7438507" cy="461665"/>
          </a:xfrm>
          <a:prstGeom prst="rect">
            <a:avLst/>
          </a:prstGeom>
          <a:noFill/>
        </p:spPr>
        <p:txBody>
          <a:bodyPr wrap="square" rtlCol="0">
            <a:spAutoFit/>
          </a:bodyPr>
          <a:lstStyle/>
          <a:p>
            <a:r>
              <a:rPr lang="tr-TR" sz="2400" b="1" dirty="0"/>
              <a:t>- Product Analysis in Detail: Pensions &amp; Saving Accounts</a:t>
            </a:r>
          </a:p>
        </p:txBody>
      </p:sp>
      <p:sp>
        <p:nvSpPr>
          <p:cNvPr id="10" name="TextBox 9">
            <a:extLst>
              <a:ext uri="{FF2B5EF4-FFF2-40B4-BE49-F238E27FC236}">
                <a16:creationId xmlns:a16="http://schemas.microsoft.com/office/drawing/2014/main" id="{1AB7A110-6596-4D37-8D98-4E7F4C3EAC9C}"/>
              </a:ext>
            </a:extLst>
          </p:cNvPr>
          <p:cNvSpPr txBox="1"/>
          <p:nvPr/>
        </p:nvSpPr>
        <p:spPr>
          <a:xfrm>
            <a:off x="655540" y="6340391"/>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Pensions Distribution by Gender</a:t>
            </a:r>
            <a:endParaRPr lang="en-US" dirty="0"/>
          </a:p>
        </p:txBody>
      </p:sp>
      <p:sp>
        <p:nvSpPr>
          <p:cNvPr id="12" name="TextBox 11">
            <a:extLst>
              <a:ext uri="{FF2B5EF4-FFF2-40B4-BE49-F238E27FC236}">
                <a16:creationId xmlns:a16="http://schemas.microsoft.com/office/drawing/2014/main" id="{1AB7A110-6596-4D37-8D98-4E7F4C3EAC9C}"/>
              </a:ext>
            </a:extLst>
          </p:cNvPr>
          <p:cNvSpPr txBox="1"/>
          <p:nvPr/>
        </p:nvSpPr>
        <p:spPr>
          <a:xfrm>
            <a:off x="6096000" y="6359235"/>
            <a:ext cx="6303381" cy="369332"/>
          </a:xfrm>
          <a:prstGeom prst="rect">
            <a:avLst/>
          </a:prstGeom>
          <a:noFill/>
        </p:spPr>
        <p:txBody>
          <a:bodyPr wrap="square" rtlCol="0">
            <a:spAutoFit/>
          </a:bodyPr>
          <a:lstStyle/>
          <a:p>
            <a:pPr marL="285750" indent="-285750">
              <a:buFont typeface="Arial" panose="020B0604020202020204" pitchFamily="34" charset="0"/>
              <a:buChar char="•"/>
            </a:pPr>
            <a:r>
              <a:rPr lang="tr-TR" dirty="0"/>
              <a:t>Saving Accounts Distribution by Gender</a:t>
            </a:r>
            <a:endParaRPr lang="en-US" dirty="0"/>
          </a:p>
        </p:txBody>
      </p:sp>
    </p:spTree>
    <p:extLst>
      <p:ext uri="{BB962C8B-B14F-4D97-AF65-F5344CB8AC3E}">
        <p14:creationId xmlns:p14="http://schemas.microsoft.com/office/powerpoint/2010/main" val="174574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Recommendations</a:t>
            </a:r>
            <a:r>
              <a:rPr lang="tr-TR" sz="4400" b="1" dirty="0">
                <a:solidFill>
                  <a:schemeClr val="accent2"/>
                </a:solidFill>
                <a:latin typeface="+mj-lt"/>
              </a:rPr>
              <a:t>-1</a:t>
            </a:r>
          </a:p>
        </p:txBody>
      </p:sp>
      <p:pic>
        <p:nvPicPr>
          <p:cNvPr id="3" name="Resim 2">
            <a:extLst>
              <a:ext uri="{FF2B5EF4-FFF2-40B4-BE49-F238E27FC236}">
                <a16:creationId xmlns:a16="http://schemas.microsoft.com/office/drawing/2014/main" id="{FB2BB79C-6801-1F7C-1154-A0AE087A061A}"/>
              </a:ext>
            </a:extLst>
          </p:cNvPr>
          <p:cNvPicPr>
            <a:picLocks noChangeAspect="1"/>
          </p:cNvPicPr>
          <p:nvPr/>
        </p:nvPicPr>
        <p:blipFill>
          <a:blip r:embed="rId2"/>
          <a:stretch>
            <a:fillRect/>
          </a:stretch>
        </p:blipFill>
        <p:spPr>
          <a:xfrm>
            <a:off x="0" y="1547521"/>
            <a:ext cx="4562669" cy="4321434"/>
          </a:xfrm>
          <a:prstGeom prst="rect">
            <a:avLst/>
          </a:prstGeom>
        </p:spPr>
      </p:pic>
      <p:sp>
        <p:nvSpPr>
          <p:cNvPr id="9" name="TextBox 8">
            <a:extLst>
              <a:ext uri="{FF2B5EF4-FFF2-40B4-BE49-F238E27FC236}">
                <a16:creationId xmlns:a16="http://schemas.microsoft.com/office/drawing/2014/main" id="{0087AA53-A2BE-554B-AAE4-C6D527006499}"/>
              </a:ext>
            </a:extLst>
          </p:cNvPr>
          <p:cNvSpPr txBox="1"/>
          <p:nvPr/>
        </p:nvSpPr>
        <p:spPr>
          <a:xfrm>
            <a:off x="3939385" y="1561227"/>
            <a:ext cx="8018154" cy="3970318"/>
          </a:xfrm>
          <a:prstGeom prst="rect">
            <a:avLst/>
          </a:prstGeom>
          <a:noFill/>
        </p:spPr>
        <p:txBody>
          <a:bodyPr wrap="square" rtlCol="0">
            <a:spAutoFit/>
          </a:bodyPr>
          <a:lstStyle/>
          <a:p>
            <a:endParaRPr lang="tr-TR" sz="1600" dirty="0"/>
          </a:p>
          <a:p>
            <a:endParaRPr lang="tr-TR" sz="1600" dirty="0"/>
          </a:p>
          <a:p>
            <a:r>
              <a:rPr lang="en-US" sz="2000" b="1" dirty="0">
                <a:solidFill>
                  <a:srgbClr val="FF0000"/>
                </a:solidFill>
              </a:rPr>
              <a:t>FINDINGS,SUMMARY AND SOLUTION OFFERS:</a:t>
            </a:r>
          </a:p>
          <a:p>
            <a:r>
              <a:rPr lang="en-US" sz="2000" dirty="0"/>
              <a:t>As we all plotted cross product </a:t>
            </a:r>
            <a:r>
              <a:rPr lang="en-US" sz="2000" dirty="0" err="1"/>
              <a:t>sellings</a:t>
            </a:r>
            <a:r>
              <a:rPr lang="en-US" sz="2000" dirty="0"/>
              <a:t> and related parameters of XYZ Bank we can offer them to take into consideration these above to increase cross </a:t>
            </a:r>
            <a:r>
              <a:rPr lang="en-US" sz="2000" dirty="0" err="1"/>
              <a:t>sellings</a:t>
            </a:r>
            <a:r>
              <a:rPr lang="en-US" sz="2000" dirty="0"/>
              <a:t>:</a:t>
            </a:r>
          </a:p>
          <a:p>
            <a:r>
              <a:rPr lang="en-US" sz="2000" dirty="0">
                <a:solidFill>
                  <a:srgbClr val="FF0000"/>
                </a:solidFill>
              </a:rPr>
              <a:t>1) </a:t>
            </a:r>
            <a:r>
              <a:rPr lang="en-US" sz="2000" dirty="0"/>
              <a:t>Bank has dominantly young and mid aged customers who should be aimed to make buying cross products in advertisements or campaigns</a:t>
            </a:r>
          </a:p>
          <a:p>
            <a:r>
              <a:rPr lang="en-US" sz="2000" dirty="0">
                <a:solidFill>
                  <a:srgbClr val="FF0000"/>
                </a:solidFill>
              </a:rPr>
              <a:t>2)</a:t>
            </a:r>
            <a:r>
              <a:rPr lang="en-US" sz="2000" dirty="0"/>
              <a:t>Mid Income and Poor Income customers are more than rich customers which is a remarkable note to mention</a:t>
            </a:r>
          </a:p>
          <a:p>
            <a:r>
              <a:rPr lang="en-US" sz="2000" dirty="0">
                <a:solidFill>
                  <a:srgbClr val="FF0000"/>
                </a:solidFill>
              </a:rPr>
              <a:t>3)</a:t>
            </a:r>
            <a:r>
              <a:rPr lang="en-US" sz="2000" dirty="0"/>
              <a:t>Male and Female users has likely similar total Gross Incomes </a:t>
            </a:r>
          </a:p>
          <a:p>
            <a:r>
              <a:rPr lang="tr-TR" sz="2000" dirty="0">
                <a:solidFill>
                  <a:srgbClr val="FF0000"/>
                </a:solidFill>
              </a:rPr>
              <a:t>4</a:t>
            </a:r>
            <a:r>
              <a:rPr lang="en-US" sz="2000" dirty="0">
                <a:solidFill>
                  <a:srgbClr val="FF0000"/>
                </a:solidFill>
              </a:rPr>
              <a:t>)</a:t>
            </a:r>
            <a:r>
              <a:rPr lang="en-US" sz="2000" dirty="0"/>
              <a:t>Bank has a vast majority of "Local Customers" comparing to foreign customers</a:t>
            </a:r>
          </a:p>
        </p:txBody>
      </p:sp>
    </p:spTree>
    <p:extLst>
      <p:ext uri="{BB962C8B-B14F-4D97-AF65-F5344CB8AC3E}">
        <p14:creationId xmlns:p14="http://schemas.microsoft.com/office/powerpoint/2010/main" val="354447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B2BB79C-6801-1F7C-1154-A0AE087A061A}"/>
              </a:ext>
            </a:extLst>
          </p:cNvPr>
          <p:cNvPicPr>
            <a:picLocks noChangeAspect="1"/>
          </p:cNvPicPr>
          <p:nvPr/>
        </p:nvPicPr>
        <p:blipFill>
          <a:blip r:embed="rId2"/>
          <a:stretch>
            <a:fillRect/>
          </a:stretch>
        </p:blipFill>
        <p:spPr>
          <a:xfrm>
            <a:off x="0" y="1547521"/>
            <a:ext cx="4562669" cy="4321434"/>
          </a:xfrm>
          <a:prstGeom prst="rect">
            <a:avLst/>
          </a:prstGeom>
        </p:spPr>
      </p:pic>
      <p:sp>
        <p:nvSpPr>
          <p:cNvPr id="9" name="TextBox 8">
            <a:extLst>
              <a:ext uri="{FF2B5EF4-FFF2-40B4-BE49-F238E27FC236}">
                <a16:creationId xmlns:a16="http://schemas.microsoft.com/office/drawing/2014/main" id="{0087AA53-A2BE-554B-AAE4-C6D527006499}"/>
              </a:ext>
            </a:extLst>
          </p:cNvPr>
          <p:cNvSpPr txBox="1"/>
          <p:nvPr/>
        </p:nvSpPr>
        <p:spPr>
          <a:xfrm>
            <a:off x="3700233" y="1547520"/>
            <a:ext cx="7793071" cy="4339650"/>
          </a:xfrm>
          <a:prstGeom prst="rect">
            <a:avLst/>
          </a:prstGeom>
          <a:noFill/>
        </p:spPr>
        <p:txBody>
          <a:bodyPr wrap="square" rtlCol="0">
            <a:spAutoFit/>
          </a:bodyPr>
          <a:lstStyle/>
          <a:p>
            <a:endParaRPr lang="tr-TR" sz="1600" dirty="0"/>
          </a:p>
          <a:p>
            <a:r>
              <a:rPr lang="en-US" sz="2000" b="1" dirty="0">
                <a:solidFill>
                  <a:srgbClr val="FF0000"/>
                </a:solidFill>
              </a:rPr>
              <a:t>FINDINGS,SUMMARY AND SOLUTION OFFERS:</a:t>
            </a:r>
          </a:p>
          <a:p>
            <a:r>
              <a:rPr lang="tr-TR" sz="2000" dirty="0">
                <a:solidFill>
                  <a:srgbClr val="FF0000"/>
                </a:solidFill>
              </a:rPr>
              <a:t>5</a:t>
            </a:r>
            <a:r>
              <a:rPr lang="en-US" sz="2000" dirty="0">
                <a:solidFill>
                  <a:srgbClr val="FF0000"/>
                </a:solidFill>
              </a:rPr>
              <a:t>)</a:t>
            </a:r>
            <a:r>
              <a:rPr lang="en-US" sz="2000" dirty="0"/>
              <a:t>Male customers has slightly more interested in cross products than females</a:t>
            </a:r>
          </a:p>
          <a:p>
            <a:r>
              <a:rPr lang="tr-TR" sz="2000" dirty="0">
                <a:solidFill>
                  <a:srgbClr val="FF0000"/>
                </a:solidFill>
              </a:rPr>
              <a:t>6</a:t>
            </a:r>
            <a:r>
              <a:rPr lang="en-US" sz="2000" dirty="0">
                <a:solidFill>
                  <a:srgbClr val="FF0000"/>
                </a:solidFill>
              </a:rPr>
              <a:t>)</a:t>
            </a:r>
            <a:r>
              <a:rPr lang="en-US" sz="2000" dirty="0"/>
              <a:t>3</a:t>
            </a:r>
            <a:r>
              <a:rPr lang="en-US" sz="2000" dirty="0">
                <a:solidFill>
                  <a:srgbClr val="FF0000"/>
                </a:solidFill>
              </a:rPr>
              <a:t> </a:t>
            </a:r>
            <a:r>
              <a:rPr lang="en-US" sz="2000" dirty="0"/>
              <a:t>most popular cross </a:t>
            </a:r>
            <a:r>
              <a:rPr lang="en-US" sz="2000" dirty="0" err="1"/>
              <a:t>selled</a:t>
            </a:r>
            <a:r>
              <a:rPr lang="en-US" sz="2000" dirty="0"/>
              <a:t> products are direct debit, </a:t>
            </a:r>
            <a:r>
              <a:rPr lang="en-US" sz="2000" dirty="0" err="1"/>
              <a:t>eaccount</a:t>
            </a:r>
            <a:r>
              <a:rPr lang="en-US" sz="2000" dirty="0"/>
              <a:t> and mortgage which leads us to think perhaps Bank should</a:t>
            </a:r>
          </a:p>
          <a:p>
            <a:r>
              <a:rPr lang="en-US" sz="2000" dirty="0"/>
              <a:t>invest more in digital banking to increase those sales.</a:t>
            </a:r>
          </a:p>
          <a:p>
            <a:r>
              <a:rPr lang="tr-TR" sz="2000" dirty="0">
                <a:solidFill>
                  <a:srgbClr val="FF0000"/>
                </a:solidFill>
              </a:rPr>
              <a:t>7</a:t>
            </a:r>
            <a:r>
              <a:rPr lang="en-US" sz="2000" dirty="0">
                <a:solidFill>
                  <a:srgbClr val="FF0000"/>
                </a:solidFill>
              </a:rPr>
              <a:t>)</a:t>
            </a:r>
            <a:r>
              <a:rPr lang="en-US" sz="2000" dirty="0"/>
              <a:t>Credit Card users have high amount of Inactive account index which makes us to think that many customers are choosing the bank only for credit card maybe combo campaigns of cross products with credit card may increase those sales</a:t>
            </a:r>
            <a:r>
              <a:rPr lang="tr-TR" sz="2000" dirty="0"/>
              <a:t>.</a:t>
            </a:r>
            <a:endParaRPr lang="en-US" sz="2000" dirty="0"/>
          </a:p>
          <a:p>
            <a:r>
              <a:rPr lang="tr-TR" sz="2000" dirty="0">
                <a:solidFill>
                  <a:srgbClr val="FF0000"/>
                </a:solidFill>
              </a:rPr>
              <a:t>8</a:t>
            </a:r>
            <a:r>
              <a:rPr lang="en-US" sz="2000" dirty="0">
                <a:solidFill>
                  <a:srgbClr val="FF0000"/>
                </a:solidFill>
              </a:rPr>
              <a:t>)</a:t>
            </a:r>
            <a:r>
              <a:rPr lang="en-US" sz="2000" dirty="0"/>
              <a:t>Similar to Credit Card users , Mortgage users has high percentage of Inactive accounts and like in credit card topic combo campaigns including Mortgage may be beneficial.</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Recommendations</a:t>
            </a:r>
            <a:r>
              <a:rPr lang="tr-TR" sz="4400" b="1" dirty="0">
                <a:solidFill>
                  <a:schemeClr val="accent2"/>
                </a:solidFill>
                <a:latin typeface="+mj-lt"/>
              </a:rPr>
              <a:t>-2</a:t>
            </a:r>
          </a:p>
        </p:txBody>
      </p:sp>
    </p:spTree>
    <p:extLst>
      <p:ext uri="{BB962C8B-B14F-4D97-AF65-F5344CB8AC3E}">
        <p14:creationId xmlns:p14="http://schemas.microsoft.com/office/powerpoint/2010/main" val="1989351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24832-2804-90B0-0FE1-314062581316}"/>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988D71EA-6FE3-45AB-53B9-B1600F683002}"/>
              </a:ext>
            </a:extLst>
          </p:cNvPr>
          <p:cNvPicPr>
            <a:picLocks noGrp="1" noChangeAspect="1"/>
          </p:cNvPicPr>
          <p:nvPr>
            <p:ph idx="1"/>
          </p:nvPr>
        </p:nvPicPr>
        <p:blipFill>
          <a:blip r:embed="rId2"/>
          <a:stretch>
            <a:fillRect/>
          </a:stretch>
        </p:blipFill>
        <p:spPr>
          <a:xfrm>
            <a:off x="2065594" y="1825625"/>
            <a:ext cx="8060811" cy="4351338"/>
          </a:xfrm>
        </p:spPr>
      </p:pic>
    </p:spTree>
    <p:extLst>
      <p:ext uri="{BB962C8B-B14F-4D97-AF65-F5344CB8AC3E}">
        <p14:creationId xmlns:p14="http://schemas.microsoft.com/office/powerpoint/2010/main" val="153602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Drug Persistency case study</a:t>
            </a:r>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10000"/>
          </a:bodyPr>
          <a:lstStyle/>
          <a:p>
            <a:pPr marL="347663" indent="-347663">
              <a:buFont typeface="Wingdings" panose="05000000000000000000" pitchFamily="2" charset="2"/>
              <a:buChar char="q"/>
            </a:pPr>
            <a:r>
              <a:rPr lang="tr-TR" sz="1800" b="1" dirty="0">
                <a:effectLst/>
                <a:ea typeface="Times New Roman" panose="02020603050405020304" pitchFamily="18" charset="0"/>
              </a:rPr>
              <a:t>General </a:t>
            </a:r>
            <a:r>
              <a:rPr lang="tr-TR" sz="1800" b="1" dirty="0" err="1">
                <a:effectLst/>
                <a:ea typeface="Times New Roman" panose="02020603050405020304" pitchFamily="18" charset="0"/>
              </a:rPr>
              <a:t>Overview</a:t>
            </a:r>
            <a:endParaRPr lang="tr-TR" sz="1800" b="1" dirty="0">
              <a:effectLst/>
              <a:ea typeface="Times New Roman" panose="02020603050405020304" pitchFamily="18" charset="0"/>
            </a:endParaRPr>
          </a:p>
          <a:p>
            <a:pPr marL="0" indent="0">
              <a:buNone/>
            </a:pPr>
            <a:r>
              <a:rPr lang="tr-TR" sz="1800" dirty="0">
                <a:effectLst/>
                <a:ea typeface="Times New Roman" panose="02020603050405020304" pitchFamily="18" charset="0"/>
              </a:rPr>
              <a:t>XYZ Credit </a:t>
            </a:r>
            <a:r>
              <a:rPr lang="tr-TR" sz="1800" dirty="0">
                <a:ea typeface="Times New Roman" panose="02020603050405020304" pitchFamily="18" charset="0"/>
              </a:rPr>
              <a:t>U</a:t>
            </a:r>
            <a:r>
              <a:rPr lang="tr-TR" sz="1800" dirty="0">
                <a:effectLst/>
                <a:ea typeface="Times New Roman" panose="02020603050405020304" pitchFamily="18" charset="0"/>
              </a:rPr>
              <a:t>nion in Latin America is performing very well in selling the Banking products (eg: Credit card, deposit account, retirement account, safe deposit box etc) but their existing customer is not buying more than 1 product which means bank is not performing good in cross selling (Bank is not able to sell their other offerings to existing customer). XYZ Credit Union decided to approach ABC </a:t>
            </a:r>
            <a:r>
              <a:rPr lang="tr-TR" sz="1800" dirty="0">
                <a:ea typeface="Times New Roman" panose="02020603050405020304" pitchFamily="18" charset="0"/>
              </a:rPr>
              <a:t>A</a:t>
            </a:r>
            <a:r>
              <a:rPr lang="tr-TR" sz="1800" dirty="0">
                <a:effectLst/>
                <a:ea typeface="Times New Roman" panose="02020603050405020304" pitchFamily="18" charset="0"/>
              </a:rPr>
              <a:t>nalytics to solve their problem.</a:t>
            </a:r>
          </a:p>
          <a:p>
            <a:pPr marL="347663" indent="-347663">
              <a:buFont typeface="Wingdings" panose="05000000000000000000" pitchFamily="2" charset="2"/>
              <a:buChar char="q"/>
            </a:pPr>
            <a:r>
              <a:rPr lang="tr-TR" sz="1800" b="1" dirty="0">
                <a:ea typeface="Times New Roman" panose="02020603050405020304" pitchFamily="18" charset="0"/>
              </a:rPr>
              <a:t>Problem</a:t>
            </a:r>
          </a:p>
          <a:p>
            <a:pPr marL="0" indent="0">
              <a:buNone/>
            </a:pPr>
            <a:r>
              <a:rPr lang="tr-TR" sz="1800" dirty="0">
                <a:ea typeface="Times New Roman" panose="02020603050405020304" pitchFamily="18" charset="0"/>
              </a:rPr>
              <a:t> XYZ Credit Union is performing very well in selling the Banking products but is not performing good in cross selling.</a:t>
            </a:r>
            <a:endParaRPr lang="tr-TR" sz="1800" dirty="0">
              <a:effectLst/>
              <a:ea typeface="Times New Roman" panose="02020603050405020304" pitchFamily="18" charset="0"/>
            </a:endParaRPr>
          </a:p>
          <a:p>
            <a:pPr marL="347663" indent="-347663">
              <a:buFont typeface="Wingdings" panose="05000000000000000000" pitchFamily="2" charset="2"/>
              <a:buChar char="q"/>
            </a:pPr>
            <a:r>
              <a:rPr lang="en-US" sz="1800" b="1" dirty="0"/>
              <a:t>Objective</a:t>
            </a:r>
            <a:endParaRPr lang="tr-TR" sz="1800" b="1" dirty="0"/>
          </a:p>
          <a:p>
            <a:pPr marL="0" indent="0">
              <a:buNone/>
            </a:pPr>
            <a:r>
              <a:rPr lang="en-US" sz="1800" b="1" dirty="0"/>
              <a:t> </a:t>
            </a:r>
            <a:r>
              <a:rPr lang="en-US" sz="1800" dirty="0"/>
              <a:t>Find important features </a:t>
            </a:r>
            <a:r>
              <a:rPr lang="tr-TR" sz="1800" dirty="0"/>
              <a:t>of </a:t>
            </a:r>
            <a:r>
              <a:rPr lang="tr-TR" sz="1800" dirty="0" err="1"/>
              <a:t>customers</a:t>
            </a:r>
            <a:r>
              <a:rPr lang="tr-TR" sz="1800" dirty="0"/>
              <a:t> , </a:t>
            </a:r>
            <a:r>
              <a:rPr lang="tr-TR" sz="1800" dirty="0" err="1"/>
              <a:t>investigate</a:t>
            </a:r>
            <a:r>
              <a:rPr lang="tr-TR" sz="1800" dirty="0"/>
              <a:t> </a:t>
            </a:r>
            <a:r>
              <a:rPr lang="tr-TR" sz="1800" dirty="0" err="1"/>
              <a:t>them</a:t>
            </a:r>
            <a:r>
              <a:rPr lang="tr-TR" sz="1800" dirty="0"/>
              <a:t> </a:t>
            </a:r>
            <a:r>
              <a:rPr lang="tr-TR" sz="1800" dirty="0" err="1"/>
              <a:t>for</a:t>
            </a:r>
            <a:r>
              <a:rPr lang="tr-TR" sz="1800" dirty="0"/>
              <a:t> </a:t>
            </a:r>
            <a:r>
              <a:rPr lang="tr-TR" sz="1800" dirty="0" err="1"/>
              <a:t>solving</a:t>
            </a:r>
            <a:r>
              <a:rPr lang="tr-TR" sz="1800" dirty="0"/>
              <a:t> </a:t>
            </a:r>
            <a:r>
              <a:rPr lang="tr-TR" sz="1800" dirty="0" err="1"/>
              <a:t>the</a:t>
            </a:r>
            <a:r>
              <a:rPr lang="tr-TR" sz="1800" dirty="0"/>
              <a:t> </a:t>
            </a:r>
            <a:r>
              <a:rPr lang="tr-TR" sz="1800" dirty="0" err="1"/>
              <a:t>issue</a:t>
            </a:r>
            <a:r>
              <a:rPr lang="tr-TR" sz="1800" dirty="0"/>
              <a:t> </a:t>
            </a:r>
            <a:r>
              <a:rPr lang="tr-TR" sz="1800" dirty="0" err="1"/>
              <a:t>and</a:t>
            </a:r>
            <a:r>
              <a:rPr lang="tr-TR" sz="1800" dirty="0"/>
              <a:t> </a:t>
            </a:r>
            <a:r>
              <a:rPr lang="tr-TR" sz="1800" dirty="0" err="1"/>
              <a:t>visualize</a:t>
            </a:r>
            <a:r>
              <a:rPr lang="tr-TR" sz="1800" dirty="0"/>
              <a:t> </a:t>
            </a:r>
            <a:r>
              <a:rPr lang="tr-TR" sz="1800" dirty="0" err="1"/>
              <a:t>the</a:t>
            </a:r>
            <a:r>
              <a:rPr lang="tr-TR" sz="1800" dirty="0"/>
              <a:t> </a:t>
            </a:r>
            <a:r>
              <a:rPr lang="tr-TR" sz="1800" dirty="0" err="1"/>
              <a:t>findings</a:t>
            </a:r>
            <a:r>
              <a:rPr lang="tr-TR" sz="1800" dirty="0"/>
              <a:t>.</a:t>
            </a:r>
            <a:r>
              <a:rPr lang="en-US" sz="1800" dirty="0"/>
              <a:t>  </a:t>
            </a:r>
          </a:p>
          <a:p>
            <a:pPr marL="347663" indent="-347663">
              <a:buFont typeface="Wingdings" panose="05000000000000000000" pitchFamily="2" charset="2"/>
              <a:buChar char="q"/>
            </a:pPr>
            <a:r>
              <a:rPr lang="en-US" sz="1800" dirty="0"/>
              <a:t>The analysis has been divided into several parts: </a:t>
            </a:r>
          </a:p>
          <a:p>
            <a:pPr marL="457200"/>
            <a:r>
              <a:rPr lang="en-US" sz="1800" dirty="0"/>
              <a:t>Data Understanding </a:t>
            </a:r>
          </a:p>
          <a:p>
            <a:pPr marL="457200"/>
            <a:r>
              <a:rPr lang="en-US" sz="1800" dirty="0"/>
              <a:t>Data Cleaning</a:t>
            </a:r>
          </a:p>
          <a:p>
            <a:pPr marL="457200"/>
            <a:r>
              <a:rPr lang="en-US" sz="1800" dirty="0"/>
              <a:t>Data insights</a:t>
            </a:r>
            <a:r>
              <a:rPr lang="tr-TR" sz="1800" dirty="0"/>
              <a:t>,EDA</a:t>
            </a:r>
            <a:r>
              <a:rPr lang="en-US" sz="1800" dirty="0"/>
              <a:t> and </a:t>
            </a:r>
            <a:r>
              <a:rPr lang="tr-TR" sz="1800" dirty="0"/>
              <a:t>V</a:t>
            </a:r>
            <a:r>
              <a:rPr lang="en-US" sz="1800" dirty="0" err="1"/>
              <a:t>isualization</a:t>
            </a:r>
            <a:r>
              <a:rPr lang="en-US" sz="1800" dirty="0"/>
              <a:t>  </a:t>
            </a:r>
          </a:p>
          <a:p>
            <a:pPr marL="457200"/>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ea typeface="+mj-ea"/>
                <a:cs typeface="+mj-cs"/>
              </a:rPr>
              <a:t>	Problem description</a:t>
            </a:r>
          </a:p>
        </p:txBody>
      </p:sp>
      <p:pic>
        <p:nvPicPr>
          <p:cNvPr id="5" name="Resim 4" descr="Should I Cross-sell or Upsell? | Evolved Contact">
            <a:extLst>
              <a:ext uri="{FF2B5EF4-FFF2-40B4-BE49-F238E27FC236}">
                <a16:creationId xmlns:a16="http://schemas.microsoft.com/office/drawing/2014/main" id="{CF6A7B7B-05B7-5BB5-9389-C24B31CADC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550" y="4311650"/>
            <a:ext cx="5760720" cy="2546350"/>
          </a:xfrm>
          <a:prstGeom prst="rect">
            <a:avLst/>
          </a:prstGeom>
          <a:noFill/>
          <a:ln>
            <a:noFill/>
          </a:ln>
        </p:spPr>
      </p:pic>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Customers General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C4B95546-DDDA-DAF8-B3FA-80285E8F2121}"/>
              </a:ext>
            </a:extLst>
          </p:cNvPr>
          <p:cNvPicPr>
            <a:picLocks noChangeAspect="1"/>
          </p:cNvPicPr>
          <p:nvPr/>
        </p:nvPicPr>
        <p:blipFill>
          <a:blip r:embed="rId2"/>
          <a:srcRect/>
          <a:stretch/>
        </p:blipFill>
        <p:spPr>
          <a:xfrm>
            <a:off x="157007" y="2350233"/>
            <a:ext cx="5108870" cy="3233149"/>
          </a:xfrm>
          <a:prstGeom prst="rect">
            <a:avLst/>
          </a:prstGeom>
        </p:spPr>
      </p:pic>
      <p:sp>
        <p:nvSpPr>
          <p:cNvPr id="8" name="TextBox 7">
            <a:extLst>
              <a:ext uri="{FF2B5EF4-FFF2-40B4-BE49-F238E27FC236}">
                <a16:creationId xmlns:a16="http://schemas.microsoft.com/office/drawing/2014/main" id="{12E4E623-0856-4579-9CE3-114478AAC19F}"/>
              </a:ext>
            </a:extLst>
          </p:cNvPr>
          <p:cNvSpPr txBox="1"/>
          <p:nvPr/>
        </p:nvSpPr>
        <p:spPr>
          <a:xfrm>
            <a:off x="903048" y="5752721"/>
            <a:ext cx="4632418" cy="369332"/>
          </a:xfrm>
          <a:prstGeom prst="rect">
            <a:avLst/>
          </a:prstGeom>
          <a:noFill/>
        </p:spPr>
        <p:txBody>
          <a:bodyPr wrap="square" rtlCol="0">
            <a:spAutoFit/>
          </a:bodyPr>
          <a:lstStyle/>
          <a:p>
            <a:pPr marL="285750" indent="-285750">
              <a:buFont typeface="Arial" panose="020B0604020202020204" pitchFamily="34" charset="0"/>
              <a:buChar char="•"/>
            </a:pPr>
            <a:r>
              <a:rPr lang="tr-TR" dirty="0"/>
              <a:t>Distribution of Bank’s customers by Gender</a:t>
            </a:r>
            <a:endParaRPr lang="en-US" dirty="0"/>
          </a:p>
        </p:txBody>
      </p:sp>
      <p:sp>
        <p:nvSpPr>
          <p:cNvPr id="2" name="TextBox 1"/>
          <p:cNvSpPr txBox="1"/>
          <p:nvPr/>
        </p:nvSpPr>
        <p:spPr>
          <a:xfrm>
            <a:off x="762000" y="1719229"/>
            <a:ext cx="6251370" cy="461665"/>
          </a:xfrm>
          <a:prstGeom prst="rect">
            <a:avLst/>
          </a:prstGeom>
          <a:noFill/>
        </p:spPr>
        <p:txBody>
          <a:bodyPr wrap="square" rtlCol="0">
            <a:spAutoFit/>
          </a:bodyPr>
          <a:lstStyle/>
          <a:p>
            <a:r>
              <a:rPr lang="tr-TR" sz="2400" b="1" dirty="0"/>
              <a:t>- Gender Analysis</a:t>
            </a:r>
          </a:p>
        </p:txBody>
      </p:sp>
      <p:pic>
        <p:nvPicPr>
          <p:cNvPr id="11" name="Picture 10">
            <a:extLst>
              <a:ext uri="{FF2B5EF4-FFF2-40B4-BE49-F238E27FC236}">
                <a16:creationId xmlns:a16="http://schemas.microsoft.com/office/drawing/2014/main" id="{C256742C-7C0E-75BD-3F9C-40AF09A7C870}"/>
              </a:ext>
            </a:extLst>
          </p:cNvPr>
          <p:cNvPicPr>
            <a:picLocks noChangeAspect="1"/>
          </p:cNvPicPr>
          <p:nvPr/>
        </p:nvPicPr>
        <p:blipFill>
          <a:blip r:embed="rId3"/>
          <a:srcRect/>
          <a:stretch/>
        </p:blipFill>
        <p:spPr>
          <a:xfrm>
            <a:off x="5805055" y="2180894"/>
            <a:ext cx="5567940" cy="4222148"/>
          </a:xfrm>
          <a:prstGeom prst="rect">
            <a:avLst/>
          </a:prstGeom>
        </p:spPr>
      </p:pic>
      <p:sp>
        <p:nvSpPr>
          <p:cNvPr id="12" name="TextBox 11">
            <a:extLst>
              <a:ext uri="{FF2B5EF4-FFF2-40B4-BE49-F238E27FC236}">
                <a16:creationId xmlns:a16="http://schemas.microsoft.com/office/drawing/2014/main" id="{E2B3FFFB-F5E1-456E-BE7B-4A1BC45EC911}"/>
              </a:ext>
            </a:extLst>
          </p:cNvPr>
          <p:cNvSpPr txBox="1"/>
          <p:nvPr/>
        </p:nvSpPr>
        <p:spPr>
          <a:xfrm>
            <a:off x="6364777" y="6403042"/>
            <a:ext cx="3096745" cy="369332"/>
          </a:xfrm>
          <a:prstGeom prst="rect">
            <a:avLst/>
          </a:prstGeom>
          <a:noFill/>
        </p:spPr>
        <p:txBody>
          <a:bodyPr wrap="none" rtlCol="0">
            <a:spAutoFit/>
          </a:bodyPr>
          <a:lstStyle/>
          <a:p>
            <a:pPr marL="285750" indent="-285750">
              <a:buFont typeface="Arial" panose="020B0604020202020204" pitchFamily="34" charset="0"/>
              <a:buChar char="•"/>
            </a:pPr>
            <a:r>
              <a:rPr lang="tr-TR" dirty="0" err="1"/>
              <a:t>Current</a:t>
            </a:r>
            <a:r>
              <a:rPr lang="tr-TR" dirty="0"/>
              <a:t> </a:t>
            </a:r>
            <a:r>
              <a:rPr lang="tr-TR" dirty="0" err="1"/>
              <a:t>Accounts</a:t>
            </a:r>
            <a:r>
              <a:rPr lang="tr-TR" dirty="0"/>
              <a:t> </a:t>
            </a:r>
            <a:r>
              <a:rPr lang="tr-TR" dirty="0" err="1"/>
              <a:t>vs</a:t>
            </a:r>
            <a:r>
              <a:rPr lang="tr-TR" dirty="0"/>
              <a:t> </a:t>
            </a:r>
            <a:r>
              <a:rPr lang="tr-TR" dirty="0" err="1"/>
              <a:t>Gender</a:t>
            </a:r>
            <a:endParaRPr lang="en-US"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err="1">
                <a:solidFill>
                  <a:schemeClr val="accent2"/>
                </a:solidFill>
                <a:latin typeface="+mj-lt"/>
              </a:rPr>
              <a:t>Customers</a:t>
            </a:r>
            <a:r>
              <a:rPr lang="en-US" sz="4400" b="1" dirty="0">
                <a:solidFill>
                  <a:schemeClr val="accent2"/>
                </a:solidFill>
                <a:latin typeface="+mj-lt"/>
              </a:rPr>
              <a:t> General Analysis</a:t>
            </a:r>
            <a:endParaRPr lang="en-US" sz="4400" b="1" dirty="0">
              <a:solidFill>
                <a:schemeClr val="bg2">
                  <a:lumMod val="25000"/>
                </a:schemeClr>
              </a:solidFill>
              <a:latin typeface="+mj-lt"/>
            </a:endParaRPr>
          </a:p>
        </p:txBody>
      </p:sp>
      <p:sp>
        <p:nvSpPr>
          <p:cNvPr id="10" name="TextBox 9">
            <a:extLst>
              <a:ext uri="{FF2B5EF4-FFF2-40B4-BE49-F238E27FC236}">
                <a16:creationId xmlns:a16="http://schemas.microsoft.com/office/drawing/2014/main" id="{E2B3FFFB-F5E1-456E-BE7B-4A1BC45EC911}"/>
              </a:ext>
            </a:extLst>
          </p:cNvPr>
          <p:cNvSpPr txBox="1"/>
          <p:nvPr/>
        </p:nvSpPr>
        <p:spPr>
          <a:xfrm>
            <a:off x="762000" y="6401094"/>
            <a:ext cx="2797945" cy="369332"/>
          </a:xfrm>
          <a:prstGeom prst="rect">
            <a:avLst/>
          </a:prstGeom>
          <a:noFill/>
        </p:spPr>
        <p:txBody>
          <a:bodyPr wrap="none" rtlCol="0">
            <a:spAutoFit/>
          </a:bodyPr>
          <a:lstStyle/>
          <a:p>
            <a:pPr marL="285750" indent="-285750">
              <a:buFont typeface="Arial" panose="020B0604020202020204" pitchFamily="34" charset="0"/>
              <a:buChar char="•"/>
            </a:pPr>
            <a:r>
              <a:rPr lang="tr-TR" dirty="0"/>
              <a:t>Total </a:t>
            </a:r>
            <a:r>
              <a:rPr lang="tr-TR" dirty="0" err="1"/>
              <a:t>Income</a:t>
            </a:r>
            <a:r>
              <a:rPr lang="tr-TR" dirty="0"/>
              <a:t> </a:t>
            </a:r>
            <a:r>
              <a:rPr lang="tr-TR" dirty="0" err="1"/>
              <a:t>per</a:t>
            </a:r>
            <a:r>
              <a:rPr lang="tr-TR" dirty="0"/>
              <a:t> </a:t>
            </a:r>
            <a:r>
              <a:rPr lang="tr-TR" dirty="0" err="1"/>
              <a:t>Gender</a:t>
            </a:r>
            <a:endParaRPr lang="en-US" dirty="0"/>
          </a:p>
        </p:txBody>
      </p:sp>
      <p:grpSp>
        <p:nvGrpSpPr>
          <p:cNvPr id="4" name="Group 3"/>
          <p:cNvGrpSpPr/>
          <p:nvPr/>
        </p:nvGrpSpPr>
        <p:grpSpPr>
          <a:xfrm>
            <a:off x="256751" y="1978548"/>
            <a:ext cx="10341976" cy="4476141"/>
            <a:chOff x="256751" y="1978548"/>
            <a:chExt cx="10341976" cy="4476141"/>
          </a:xfrm>
        </p:grpSpPr>
        <p:pic>
          <p:nvPicPr>
            <p:cNvPr id="6" name="Picture 5">
              <a:extLst>
                <a:ext uri="{FF2B5EF4-FFF2-40B4-BE49-F238E27FC236}">
                  <a16:creationId xmlns:a16="http://schemas.microsoft.com/office/drawing/2014/main" id="{C256742C-7C0E-75BD-3F9C-40AF09A7C870}"/>
                </a:ext>
              </a:extLst>
            </p:cNvPr>
            <p:cNvPicPr>
              <a:picLocks noChangeAspect="1"/>
            </p:cNvPicPr>
            <p:nvPr/>
          </p:nvPicPr>
          <p:blipFill>
            <a:blip r:embed="rId2"/>
            <a:srcRect/>
            <a:stretch/>
          </p:blipFill>
          <p:spPr>
            <a:xfrm>
              <a:off x="256751" y="1978548"/>
              <a:ext cx="10341976" cy="4422546"/>
            </a:xfrm>
            <a:prstGeom prst="rect">
              <a:avLst/>
            </a:prstGeom>
          </p:spPr>
        </p:pic>
        <p:sp>
          <p:nvSpPr>
            <p:cNvPr id="2" name="Rectangle 1"/>
            <p:cNvSpPr/>
            <p:nvPr/>
          </p:nvSpPr>
          <p:spPr>
            <a:xfrm>
              <a:off x="2708653" y="5951229"/>
              <a:ext cx="1343891" cy="305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FEMALE</a:t>
              </a:r>
            </a:p>
          </p:txBody>
        </p:sp>
        <p:sp>
          <p:nvSpPr>
            <p:cNvPr id="8" name="Rectangle 7"/>
            <p:cNvSpPr/>
            <p:nvPr/>
          </p:nvSpPr>
          <p:spPr>
            <a:xfrm>
              <a:off x="5032195" y="6149595"/>
              <a:ext cx="1343891" cy="305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SEX</a:t>
              </a:r>
            </a:p>
          </p:txBody>
        </p:sp>
        <p:sp>
          <p:nvSpPr>
            <p:cNvPr id="9" name="Rectangle 8"/>
            <p:cNvSpPr/>
            <p:nvPr/>
          </p:nvSpPr>
          <p:spPr>
            <a:xfrm>
              <a:off x="7433553" y="5969045"/>
              <a:ext cx="1343891" cy="305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MALE</a:t>
              </a:r>
            </a:p>
          </p:txBody>
        </p:sp>
      </p:grpSp>
      <p:sp>
        <p:nvSpPr>
          <p:cNvPr id="11" name="TextBox 10"/>
          <p:cNvSpPr txBox="1"/>
          <p:nvPr/>
        </p:nvSpPr>
        <p:spPr>
          <a:xfrm>
            <a:off x="762000" y="1488396"/>
            <a:ext cx="6251370" cy="461665"/>
          </a:xfrm>
          <a:prstGeom prst="rect">
            <a:avLst/>
          </a:prstGeom>
          <a:noFill/>
        </p:spPr>
        <p:txBody>
          <a:bodyPr wrap="square" rtlCol="0">
            <a:spAutoFit/>
          </a:bodyPr>
          <a:lstStyle/>
          <a:p>
            <a:r>
              <a:rPr lang="tr-TR" sz="2400" b="1" dirty="0"/>
              <a:t>- Gender Analysis</a:t>
            </a:r>
          </a:p>
        </p:txBody>
      </p:sp>
    </p:spTree>
    <p:extLst>
      <p:ext uri="{BB962C8B-B14F-4D97-AF65-F5344CB8AC3E}">
        <p14:creationId xmlns:p14="http://schemas.microsoft.com/office/powerpoint/2010/main" val="104926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Customers General Analysis</a:t>
            </a:r>
            <a:endParaRPr lang="en-US" sz="4400" b="1" dirty="0">
              <a:solidFill>
                <a:schemeClr val="bg2">
                  <a:lumMod val="25000"/>
                </a:schemeClr>
              </a:solidFill>
              <a:latin typeface="+mj-lt"/>
            </a:endParaRPr>
          </a:p>
        </p:txBody>
      </p:sp>
      <p:pic>
        <p:nvPicPr>
          <p:cNvPr id="9" name="Picture 8">
            <a:extLst>
              <a:ext uri="{FF2B5EF4-FFF2-40B4-BE49-F238E27FC236}">
                <a16:creationId xmlns:a16="http://schemas.microsoft.com/office/drawing/2014/main" id="{40068901-A9C7-443C-9BB7-136C5D2986D6}"/>
              </a:ext>
            </a:extLst>
          </p:cNvPr>
          <p:cNvPicPr>
            <a:picLocks noChangeAspect="1"/>
          </p:cNvPicPr>
          <p:nvPr/>
        </p:nvPicPr>
        <p:blipFill>
          <a:blip r:embed="rId2"/>
          <a:srcRect/>
          <a:stretch/>
        </p:blipFill>
        <p:spPr>
          <a:xfrm>
            <a:off x="77755" y="2257329"/>
            <a:ext cx="6018245" cy="3756588"/>
          </a:xfrm>
          <a:prstGeom prst="rect">
            <a:avLst/>
          </a:prstGeom>
        </p:spPr>
      </p:pic>
      <p:sp>
        <p:nvSpPr>
          <p:cNvPr id="10" name="TextBox 9">
            <a:extLst>
              <a:ext uri="{FF2B5EF4-FFF2-40B4-BE49-F238E27FC236}">
                <a16:creationId xmlns:a16="http://schemas.microsoft.com/office/drawing/2014/main" id="{12E4E623-0856-4579-9CE3-114478AAC19F}"/>
              </a:ext>
            </a:extLst>
          </p:cNvPr>
          <p:cNvSpPr txBox="1"/>
          <p:nvPr/>
        </p:nvSpPr>
        <p:spPr>
          <a:xfrm>
            <a:off x="1088231" y="6145772"/>
            <a:ext cx="4632418" cy="369332"/>
          </a:xfrm>
          <a:prstGeom prst="rect">
            <a:avLst/>
          </a:prstGeom>
          <a:noFill/>
        </p:spPr>
        <p:txBody>
          <a:bodyPr wrap="square" rtlCol="0">
            <a:spAutoFit/>
          </a:bodyPr>
          <a:lstStyle/>
          <a:p>
            <a:pPr marL="285750" indent="-285750">
              <a:buFont typeface="Arial" panose="020B0604020202020204" pitchFamily="34" charset="0"/>
              <a:buChar char="•"/>
            </a:pPr>
            <a:r>
              <a:rPr lang="tr-TR" dirty="0"/>
              <a:t>Distribution of Bank’s customers by age</a:t>
            </a:r>
            <a:endParaRPr lang="en-US" dirty="0"/>
          </a:p>
        </p:txBody>
      </p:sp>
      <p:sp>
        <p:nvSpPr>
          <p:cNvPr id="11" name="TextBox 10"/>
          <p:cNvSpPr txBox="1"/>
          <p:nvPr/>
        </p:nvSpPr>
        <p:spPr>
          <a:xfrm>
            <a:off x="762000" y="1663809"/>
            <a:ext cx="6251370" cy="461665"/>
          </a:xfrm>
          <a:prstGeom prst="rect">
            <a:avLst/>
          </a:prstGeom>
          <a:noFill/>
        </p:spPr>
        <p:txBody>
          <a:bodyPr wrap="square" rtlCol="0">
            <a:spAutoFit/>
          </a:bodyPr>
          <a:lstStyle/>
          <a:p>
            <a:r>
              <a:rPr lang="tr-TR" sz="2400" b="1" dirty="0"/>
              <a:t>- Age Analysis</a:t>
            </a:r>
          </a:p>
        </p:txBody>
      </p:sp>
      <p:pic>
        <p:nvPicPr>
          <p:cNvPr id="12" name="Picture 11">
            <a:extLst>
              <a:ext uri="{FF2B5EF4-FFF2-40B4-BE49-F238E27FC236}">
                <a16:creationId xmlns:a16="http://schemas.microsoft.com/office/drawing/2014/main" id="{7BDDBB40-B75F-E45F-34B2-34048AC0F937}"/>
              </a:ext>
            </a:extLst>
          </p:cNvPr>
          <p:cNvPicPr>
            <a:picLocks noChangeAspect="1"/>
          </p:cNvPicPr>
          <p:nvPr/>
        </p:nvPicPr>
        <p:blipFill>
          <a:blip r:embed="rId3"/>
          <a:srcRect/>
          <a:stretch/>
        </p:blipFill>
        <p:spPr>
          <a:xfrm>
            <a:off x="6011465" y="1950061"/>
            <a:ext cx="5606001" cy="3932174"/>
          </a:xfrm>
          <a:prstGeom prst="rect">
            <a:avLst/>
          </a:prstGeom>
        </p:spPr>
      </p:pic>
      <p:sp>
        <p:nvSpPr>
          <p:cNvPr id="13" name="TextBox 12">
            <a:extLst>
              <a:ext uri="{FF2B5EF4-FFF2-40B4-BE49-F238E27FC236}">
                <a16:creationId xmlns:a16="http://schemas.microsoft.com/office/drawing/2014/main" id="{D87C6E03-F3B6-4F91-9D00-B4F7B31E1392}"/>
              </a:ext>
            </a:extLst>
          </p:cNvPr>
          <p:cNvSpPr txBox="1"/>
          <p:nvPr/>
        </p:nvSpPr>
        <p:spPr>
          <a:xfrm>
            <a:off x="6521797" y="6145772"/>
            <a:ext cx="2616550" cy="369332"/>
          </a:xfrm>
          <a:prstGeom prst="rect">
            <a:avLst/>
          </a:prstGeom>
          <a:noFill/>
        </p:spPr>
        <p:txBody>
          <a:bodyPr wrap="none" rtlCol="0">
            <a:spAutoFit/>
          </a:bodyPr>
          <a:lstStyle/>
          <a:p>
            <a:pPr marL="285750" indent="-285750">
              <a:buFont typeface="Arial" panose="020B0604020202020204" pitchFamily="34" charset="0"/>
              <a:buChar char="•"/>
            </a:pPr>
            <a:r>
              <a:rPr lang="tr-TR" dirty="0"/>
              <a:t>Gender Density by Age</a:t>
            </a:r>
            <a:endParaRPr lang="en-US" dirty="0"/>
          </a:p>
        </p:txBody>
      </p:sp>
    </p:spTree>
    <p:extLst>
      <p:ext uri="{BB962C8B-B14F-4D97-AF65-F5344CB8AC3E}">
        <p14:creationId xmlns:p14="http://schemas.microsoft.com/office/powerpoint/2010/main" val="306446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err="1">
                <a:solidFill>
                  <a:schemeClr val="accent2"/>
                </a:solidFill>
                <a:latin typeface="+mj-lt"/>
              </a:rPr>
              <a:t>Customers</a:t>
            </a:r>
            <a:r>
              <a:rPr lang="en-US" sz="4400" b="1" dirty="0">
                <a:solidFill>
                  <a:schemeClr val="accent2"/>
                </a:solidFill>
                <a:latin typeface="+mj-lt"/>
              </a:rPr>
              <a:t> General Analysis</a:t>
            </a:r>
            <a:endParaRPr lang="en-US" sz="4400" b="1" dirty="0">
              <a:solidFill>
                <a:schemeClr val="bg2">
                  <a:lumMod val="25000"/>
                </a:schemeClr>
              </a:solidFill>
              <a:latin typeface="+mj-lt"/>
            </a:endParaRPr>
          </a:p>
        </p:txBody>
      </p:sp>
      <p:sp>
        <p:nvSpPr>
          <p:cNvPr id="10" name="TextBox 9">
            <a:extLst>
              <a:ext uri="{FF2B5EF4-FFF2-40B4-BE49-F238E27FC236}">
                <a16:creationId xmlns:a16="http://schemas.microsoft.com/office/drawing/2014/main" id="{E2B3FFFB-F5E1-456E-BE7B-4A1BC45EC911}"/>
              </a:ext>
            </a:extLst>
          </p:cNvPr>
          <p:cNvSpPr txBox="1"/>
          <p:nvPr/>
        </p:nvSpPr>
        <p:spPr>
          <a:xfrm>
            <a:off x="559723" y="6253121"/>
            <a:ext cx="3096745" cy="369332"/>
          </a:xfrm>
          <a:prstGeom prst="rect">
            <a:avLst/>
          </a:prstGeom>
          <a:noFill/>
        </p:spPr>
        <p:txBody>
          <a:bodyPr wrap="none" rtlCol="0">
            <a:spAutoFit/>
          </a:bodyPr>
          <a:lstStyle/>
          <a:p>
            <a:pPr marL="285750" indent="-285750">
              <a:buFont typeface="Arial" panose="020B0604020202020204" pitchFamily="34" charset="0"/>
              <a:buChar char="•"/>
            </a:pPr>
            <a:r>
              <a:rPr lang="tr-TR" dirty="0" err="1"/>
              <a:t>Current</a:t>
            </a:r>
            <a:r>
              <a:rPr lang="tr-TR" dirty="0"/>
              <a:t> </a:t>
            </a:r>
            <a:r>
              <a:rPr lang="tr-TR" dirty="0" err="1"/>
              <a:t>Accounts</a:t>
            </a:r>
            <a:r>
              <a:rPr lang="tr-TR" dirty="0"/>
              <a:t> </a:t>
            </a:r>
            <a:r>
              <a:rPr lang="tr-TR" dirty="0" err="1"/>
              <a:t>vs</a:t>
            </a:r>
            <a:r>
              <a:rPr lang="tr-TR" dirty="0"/>
              <a:t> </a:t>
            </a:r>
            <a:r>
              <a:rPr lang="tr-TR" dirty="0" err="1"/>
              <a:t>Gender</a:t>
            </a:r>
            <a:endParaRPr lang="en-US" dirty="0"/>
          </a:p>
        </p:txBody>
      </p:sp>
      <p:pic>
        <p:nvPicPr>
          <p:cNvPr id="6" name="Picture 5">
            <a:extLst>
              <a:ext uri="{FF2B5EF4-FFF2-40B4-BE49-F238E27FC236}">
                <a16:creationId xmlns:a16="http://schemas.microsoft.com/office/drawing/2014/main" id="{C256742C-7C0E-75BD-3F9C-40AF09A7C870}"/>
              </a:ext>
            </a:extLst>
          </p:cNvPr>
          <p:cNvPicPr>
            <a:picLocks noChangeAspect="1"/>
          </p:cNvPicPr>
          <p:nvPr/>
        </p:nvPicPr>
        <p:blipFill>
          <a:blip r:embed="rId2"/>
          <a:srcRect/>
          <a:stretch/>
        </p:blipFill>
        <p:spPr>
          <a:xfrm>
            <a:off x="0" y="2215639"/>
            <a:ext cx="5361530" cy="4222148"/>
          </a:xfrm>
          <a:prstGeom prst="rect">
            <a:avLst/>
          </a:prstGeom>
        </p:spPr>
      </p:pic>
      <p:sp>
        <p:nvSpPr>
          <p:cNvPr id="9" name="TextBox 8">
            <a:extLst>
              <a:ext uri="{FF2B5EF4-FFF2-40B4-BE49-F238E27FC236}">
                <a16:creationId xmlns:a16="http://schemas.microsoft.com/office/drawing/2014/main" id="{1B73CA36-1C82-4FC3-AD15-C9B60827BA71}"/>
              </a:ext>
            </a:extLst>
          </p:cNvPr>
          <p:cNvSpPr txBox="1"/>
          <p:nvPr/>
        </p:nvSpPr>
        <p:spPr>
          <a:xfrm>
            <a:off x="6272144" y="5789870"/>
            <a:ext cx="3720314" cy="369332"/>
          </a:xfrm>
          <a:prstGeom prst="rect">
            <a:avLst/>
          </a:prstGeom>
          <a:noFill/>
        </p:spPr>
        <p:txBody>
          <a:bodyPr wrap="none" rtlCol="0">
            <a:spAutoFit/>
          </a:bodyPr>
          <a:lstStyle/>
          <a:p>
            <a:pPr marL="285750" indent="-285750">
              <a:buFont typeface="Arial" panose="020B0604020202020204" pitchFamily="34" charset="0"/>
              <a:buChar char="•"/>
            </a:pPr>
            <a:r>
              <a:rPr lang="tr-TR" dirty="0" err="1"/>
              <a:t>Current</a:t>
            </a:r>
            <a:r>
              <a:rPr lang="tr-TR" dirty="0"/>
              <a:t> </a:t>
            </a:r>
            <a:r>
              <a:rPr lang="tr-TR" dirty="0" err="1"/>
              <a:t>Accounts</a:t>
            </a:r>
            <a:r>
              <a:rPr lang="tr-TR" dirty="0"/>
              <a:t> </a:t>
            </a:r>
            <a:r>
              <a:rPr lang="en-US" dirty="0"/>
              <a:t>vs. </a:t>
            </a:r>
            <a:r>
              <a:rPr lang="tr-TR" dirty="0" err="1"/>
              <a:t>Foreign</a:t>
            </a:r>
            <a:r>
              <a:rPr lang="tr-TR" dirty="0"/>
              <a:t> Index</a:t>
            </a:r>
            <a:endParaRPr lang="en-US" dirty="0"/>
          </a:p>
        </p:txBody>
      </p:sp>
      <p:pic>
        <p:nvPicPr>
          <p:cNvPr id="12" name="Picture 11">
            <a:extLst>
              <a:ext uri="{FF2B5EF4-FFF2-40B4-BE49-F238E27FC236}">
                <a16:creationId xmlns:a16="http://schemas.microsoft.com/office/drawing/2014/main" id="{C45DB474-4621-FA92-6C67-35DA44006839}"/>
              </a:ext>
            </a:extLst>
          </p:cNvPr>
          <p:cNvPicPr>
            <a:picLocks noChangeAspect="1"/>
          </p:cNvPicPr>
          <p:nvPr/>
        </p:nvPicPr>
        <p:blipFill>
          <a:blip r:embed="rId3"/>
          <a:srcRect/>
          <a:stretch/>
        </p:blipFill>
        <p:spPr>
          <a:xfrm>
            <a:off x="5626048" y="2221503"/>
            <a:ext cx="6375952" cy="3513488"/>
          </a:xfrm>
          <a:prstGeom prst="rect">
            <a:avLst/>
          </a:prstGeom>
        </p:spPr>
      </p:pic>
      <p:sp>
        <p:nvSpPr>
          <p:cNvPr id="13" name="TextBox 12"/>
          <p:cNvSpPr txBox="1"/>
          <p:nvPr/>
        </p:nvSpPr>
        <p:spPr>
          <a:xfrm>
            <a:off x="559723" y="1520293"/>
            <a:ext cx="6251370" cy="461665"/>
          </a:xfrm>
          <a:prstGeom prst="rect">
            <a:avLst/>
          </a:prstGeom>
          <a:noFill/>
        </p:spPr>
        <p:txBody>
          <a:bodyPr wrap="square" rtlCol="0">
            <a:spAutoFit/>
          </a:bodyPr>
          <a:lstStyle/>
          <a:p>
            <a:r>
              <a:rPr lang="tr-TR" sz="2400" b="1" dirty="0"/>
              <a:t>- Current Accounts Analysis</a:t>
            </a:r>
          </a:p>
        </p:txBody>
      </p:sp>
    </p:spTree>
    <p:extLst>
      <p:ext uri="{BB962C8B-B14F-4D97-AF65-F5344CB8AC3E}">
        <p14:creationId xmlns:p14="http://schemas.microsoft.com/office/powerpoint/2010/main" val="52067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err="1">
                <a:solidFill>
                  <a:schemeClr val="accent2"/>
                </a:solidFill>
                <a:latin typeface="+mj-lt"/>
              </a:rPr>
              <a:t>Customers</a:t>
            </a:r>
            <a:r>
              <a:rPr lang="en-US" sz="4400" b="1" dirty="0">
                <a:solidFill>
                  <a:schemeClr val="accent2"/>
                </a:solidFill>
                <a:latin typeface="+mj-lt"/>
              </a:rPr>
              <a:t> General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7F9748E-63C6-476C-9077-BB8FB73C3568}"/>
              </a:ext>
            </a:extLst>
          </p:cNvPr>
          <p:cNvSpPr txBox="1"/>
          <p:nvPr/>
        </p:nvSpPr>
        <p:spPr>
          <a:xfrm>
            <a:off x="3545147" y="6367182"/>
            <a:ext cx="3429785" cy="369332"/>
          </a:xfrm>
          <a:prstGeom prst="rect">
            <a:avLst/>
          </a:prstGeom>
          <a:noFill/>
        </p:spPr>
        <p:txBody>
          <a:bodyPr wrap="none" rtlCol="0">
            <a:spAutoFit/>
          </a:bodyPr>
          <a:lstStyle/>
          <a:p>
            <a:pPr marL="285750" indent="-285750">
              <a:buFont typeface="Arial" panose="020B0604020202020204" pitchFamily="34" charset="0"/>
              <a:buChar char="•"/>
            </a:pPr>
            <a:r>
              <a:rPr lang="tr-TR" dirty="0" err="1"/>
              <a:t>Customer</a:t>
            </a:r>
            <a:r>
              <a:rPr lang="tr-TR" dirty="0"/>
              <a:t> </a:t>
            </a:r>
            <a:r>
              <a:rPr lang="tr-TR" dirty="0" err="1"/>
              <a:t>Seniority</a:t>
            </a:r>
            <a:r>
              <a:rPr lang="tr-TR" dirty="0"/>
              <a:t> Distribution</a:t>
            </a:r>
            <a:endParaRPr lang="en-US" dirty="0"/>
          </a:p>
        </p:txBody>
      </p:sp>
      <p:pic>
        <p:nvPicPr>
          <p:cNvPr id="6" name="Picture 5">
            <a:extLst>
              <a:ext uri="{FF2B5EF4-FFF2-40B4-BE49-F238E27FC236}">
                <a16:creationId xmlns:a16="http://schemas.microsoft.com/office/drawing/2014/main" id="{6B4636D0-7B7E-0F30-E37B-98CBA5ED424B}"/>
              </a:ext>
            </a:extLst>
          </p:cNvPr>
          <p:cNvPicPr>
            <a:picLocks noChangeAspect="1"/>
          </p:cNvPicPr>
          <p:nvPr/>
        </p:nvPicPr>
        <p:blipFill>
          <a:blip r:embed="rId2"/>
          <a:srcRect/>
          <a:stretch/>
        </p:blipFill>
        <p:spPr>
          <a:xfrm>
            <a:off x="2787889" y="2118609"/>
            <a:ext cx="4845965" cy="4197139"/>
          </a:xfrm>
          <a:prstGeom prst="rect">
            <a:avLst/>
          </a:prstGeom>
        </p:spPr>
      </p:pic>
      <p:sp>
        <p:nvSpPr>
          <p:cNvPr id="9" name="TextBox 8"/>
          <p:cNvSpPr txBox="1"/>
          <p:nvPr/>
        </p:nvSpPr>
        <p:spPr>
          <a:xfrm>
            <a:off x="723562" y="1520428"/>
            <a:ext cx="6251370" cy="461665"/>
          </a:xfrm>
          <a:prstGeom prst="rect">
            <a:avLst/>
          </a:prstGeom>
          <a:noFill/>
        </p:spPr>
        <p:txBody>
          <a:bodyPr wrap="square" rtlCol="0">
            <a:spAutoFit/>
          </a:bodyPr>
          <a:lstStyle/>
          <a:p>
            <a:r>
              <a:rPr lang="tr-TR" sz="2400" b="1" dirty="0"/>
              <a:t>- Seniority Analysis</a:t>
            </a:r>
          </a:p>
        </p:txBody>
      </p:sp>
    </p:spTree>
    <p:extLst>
      <p:ext uri="{BB962C8B-B14F-4D97-AF65-F5344CB8AC3E}">
        <p14:creationId xmlns:p14="http://schemas.microsoft.com/office/powerpoint/2010/main" val="304839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Exploratory Data Analysis-Cross </a:t>
            </a:r>
            <a:r>
              <a:rPr lang="tr-TR" sz="4400" b="1" dirty="0" err="1">
                <a:solidFill>
                  <a:schemeClr val="accent2"/>
                </a:solidFill>
                <a:latin typeface="+mj-lt"/>
              </a:rPr>
              <a:t>Sales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7488899" y="5671905"/>
            <a:ext cx="2743956" cy="1200329"/>
          </a:xfrm>
          <a:prstGeom prst="rect">
            <a:avLst/>
          </a:prstGeom>
          <a:noFill/>
        </p:spPr>
        <p:txBody>
          <a:bodyPr wrap="none" rtlCol="0">
            <a:spAutoFit/>
          </a:bodyPr>
          <a:lstStyle/>
          <a:p>
            <a:r>
              <a:rPr lang="tr-TR" dirty="0">
                <a:highlight>
                  <a:srgbClr val="FFFF00"/>
                </a:highlight>
              </a:rPr>
              <a:t>Top 3 Cross Saled Products:</a:t>
            </a:r>
          </a:p>
          <a:p>
            <a:pPr marL="285750" indent="-285750">
              <a:buFontTx/>
              <a:buChar char="-"/>
            </a:pPr>
            <a:r>
              <a:rPr lang="tr-TR" dirty="0">
                <a:highlight>
                  <a:srgbClr val="FFFF00"/>
                </a:highlight>
              </a:rPr>
              <a:t>Direct Debit</a:t>
            </a:r>
          </a:p>
          <a:p>
            <a:pPr marL="285750" indent="-285750">
              <a:buFontTx/>
              <a:buChar char="-"/>
            </a:pPr>
            <a:r>
              <a:rPr lang="tr-TR" dirty="0">
                <a:highlight>
                  <a:srgbClr val="FFFF00"/>
                </a:highlight>
              </a:rPr>
              <a:t>eaccount</a:t>
            </a:r>
          </a:p>
          <a:p>
            <a:pPr marL="285750" indent="-285750">
              <a:buFontTx/>
              <a:buChar char="-"/>
            </a:pPr>
            <a:r>
              <a:rPr lang="tr-TR" dirty="0">
                <a:highlight>
                  <a:srgbClr val="FFFF00"/>
                </a:highlight>
              </a:rPr>
              <a:t>Mortgage</a:t>
            </a:r>
            <a:endParaRPr lang="en-US" dirty="0">
              <a:highlight>
                <a:srgbClr val="FFFF00"/>
              </a:highlight>
            </a:endParaRPr>
          </a:p>
        </p:txBody>
      </p:sp>
      <p:sp>
        <p:nvSpPr>
          <p:cNvPr id="10" name="TextBox 9">
            <a:extLst>
              <a:ext uri="{FF2B5EF4-FFF2-40B4-BE49-F238E27FC236}">
                <a16:creationId xmlns:a16="http://schemas.microsoft.com/office/drawing/2014/main" id="{E2B3FFFB-F5E1-456E-BE7B-4A1BC45EC911}"/>
              </a:ext>
            </a:extLst>
          </p:cNvPr>
          <p:cNvSpPr txBox="1"/>
          <p:nvPr/>
        </p:nvSpPr>
        <p:spPr>
          <a:xfrm>
            <a:off x="1789797" y="5829251"/>
            <a:ext cx="4207755" cy="369332"/>
          </a:xfrm>
          <a:prstGeom prst="rect">
            <a:avLst/>
          </a:prstGeom>
          <a:noFill/>
        </p:spPr>
        <p:txBody>
          <a:bodyPr wrap="none" rtlCol="0">
            <a:spAutoFit/>
          </a:bodyPr>
          <a:lstStyle/>
          <a:p>
            <a:pPr marL="285750" indent="-285750">
              <a:buFont typeface="Arial" panose="020B0604020202020204" pitchFamily="34" charset="0"/>
              <a:buChar char="•"/>
            </a:pPr>
            <a:r>
              <a:rPr lang="tr-TR" dirty="0"/>
              <a:t>Cross </a:t>
            </a:r>
            <a:r>
              <a:rPr lang="tr-TR" dirty="0" err="1"/>
              <a:t>selling</a:t>
            </a:r>
            <a:r>
              <a:rPr lang="tr-TR" dirty="0"/>
              <a:t> </a:t>
            </a:r>
            <a:r>
              <a:rPr lang="tr-TR" dirty="0" err="1"/>
              <a:t>products</a:t>
            </a:r>
            <a:r>
              <a:rPr lang="tr-TR" dirty="0"/>
              <a:t> </a:t>
            </a:r>
            <a:r>
              <a:rPr lang="tr-TR" dirty="0" err="1"/>
              <a:t>current</a:t>
            </a:r>
            <a:r>
              <a:rPr lang="tr-TR" dirty="0"/>
              <a:t> </a:t>
            </a:r>
            <a:r>
              <a:rPr lang="tr-TR" dirty="0" err="1"/>
              <a:t>overview</a:t>
            </a:r>
            <a:r>
              <a:rPr lang="tr-TR" dirty="0"/>
              <a:t> </a:t>
            </a:r>
            <a:endParaRPr lang="en-US" dirty="0"/>
          </a:p>
        </p:txBody>
      </p:sp>
      <p:pic>
        <p:nvPicPr>
          <p:cNvPr id="8" name="Picture 7">
            <a:extLst>
              <a:ext uri="{FF2B5EF4-FFF2-40B4-BE49-F238E27FC236}">
                <a16:creationId xmlns:a16="http://schemas.microsoft.com/office/drawing/2014/main" id="{BA963E22-435C-8719-24EC-9EDFFB7088E9}"/>
              </a:ext>
            </a:extLst>
          </p:cNvPr>
          <p:cNvPicPr>
            <a:picLocks noChangeAspect="1"/>
          </p:cNvPicPr>
          <p:nvPr/>
        </p:nvPicPr>
        <p:blipFill>
          <a:blip r:embed="rId2"/>
          <a:srcRect/>
          <a:stretch/>
        </p:blipFill>
        <p:spPr>
          <a:xfrm>
            <a:off x="856691" y="2003261"/>
            <a:ext cx="9071079" cy="3716331"/>
          </a:xfrm>
          <a:prstGeom prst="rect">
            <a:avLst/>
          </a:prstGeom>
        </p:spPr>
      </p:pic>
      <p:sp>
        <p:nvSpPr>
          <p:cNvPr id="9" name="TextBox 8"/>
          <p:cNvSpPr txBox="1"/>
          <p:nvPr/>
        </p:nvSpPr>
        <p:spPr>
          <a:xfrm>
            <a:off x="723562" y="1520428"/>
            <a:ext cx="6251370" cy="461665"/>
          </a:xfrm>
          <a:prstGeom prst="rect">
            <a:avLst/>
          </a:prstGeom>
          <a:noFill/>
        </p:spPr>
        <p:txBody>
          <a:bodyPr wrap="square" rtlCol="0">
            <a:spAutoFit/>
          </a:bodyPr>
          <a:lstStyle/>
          <a:p>
            <a:r>
              <a:rPr lang="tr-TR" sz="2400" b="1" dirty="0"/>
              <a:t>- Product Analysis</a:t>
            </a:r>
          </a:p>
        </p:txBody>
      </p:sp>
    </p:spTree>
    <p:extLst>
      <p:ext uri="{BB962C8B-B14F-4D97-AF65-F5344CB8AC3E}">
        <p14:creationId xmlns:p14="http://schemas.microsoft.com/office/powerpoint/2010/main" val="21004100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4221</TotalTime>
  <Words>900</Words>
  <Application>Microsoft Office PowerPoint</Application>
  <PresentationFormat>Geniş ekran</PresentationFormat>
  <Paragraphs>162</Paragraphs>
  <Slides>25</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Calibri Light</vt:lpstr>
      <vt:lpstr>Lato Extended</vt:lpstr>
      <vt:lpstr>Wingdings</vt:lpstr>
      <vt:lpstr>Office Theme</vt:lpstr>
      <vt:lpstr>PowerPoint Sunusu</vt:lpstr>
      <vt:lpstr>PowerPoint Sunusu</vt:lpstr>
      <vt:lpstr>Background – Drug Persistency case study</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Abdullah gök</cp:lastModifiedBy>
  <cp:revision>314</cp:revision>
  <cp:lastPrinted>2019-08-24T08:13:50Z</cp:lastPrinted>
  <dcterms:created xsi:type="dcterms:W3CDTF">2019-08-19T15:39:24Z</dcterms:created>
  <dcterms:modified xsi:type="dcterms:W3CDTF">2022-06-18T17:17:20Z</dcterms:modified>
</cp:coreProperties>
</file>