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7" r:id="rId10"/>
    <p:sldId id="269" r:id="rId11"/>
    <p:sldId id="268" r:id="rId12"/>
    <p:sldId id="266" r:id="rId13"/>
    <p:sldId id="270" r:id="rId14"/>
    <p:sldId id="264" r:id="rId1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7CB4-8A80-4F50-8A2C-FF4DAF2F9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4362-E9E2-47D7-B1CE-41FD59F18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54F8-7986-4514-B729-7CE7A3FE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2E49-AEC5-43D6-93D0-A0DF24B2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3F3E-9243-4792-BF82-A6B4C9F1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7DC84-4263-4463-A6ED-27DEA6820027}"/>
              </a:ext>
            </a:extLst>
          </p:cNvPr>
          <p:cNvSpPr/>
          <p:nvPr userDrawn="1"/>
        </p:nvSpPr>
        <p:spPr>
          <a:xfrm>
            <a:off x="-396816" y="345056"/>
            <a:ext cx="9143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EC0283-3C95-4D49-A888-FBAC494AD7AA}"/>
              </a:ext>
            </a:extLst>
          </p:cNvPr>
          <p:cNvSpPr/>
          <p:nvPr userDrawn="1"/>
        </p:nvSpPr>
        <p:spPr>
          <a:xfrm>
            <a:off x="10448192" y="6031522"/>
            <a:ext cx="2127740" cy="604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6B7E8-DE00-45F9-AAF2-7227FBC44C91}"/>
              </a:ext>
            </a:extLst>
          </p:cNvPr>
          <p:cNvCxnSpPr>
            <a:cxnSpLocks/>
          </p:cNvCxnSpPr>
          <p:nvPr userDrawn="1"/>
        </p:nvCxnSpPr>
        <p:spPr>
          <a:xfrm>
            <a:off x="12115800" y="0"/>
            <a:ext cx="0" cy="672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9240-53DE-49E6-BB1A-8172CDB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4D023-68AD-4D33-BF2A-61388695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28C6-C3F5-4D06-9781-4FD38AA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A44C-397B-431F-A2FB-3F6D3C2E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7724-E194-48BA-B270-EBD7193D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27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067DA-192D-4C10-A1A0-8DF9E4C5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5EE4-C9A2-4194-8CDB-3BD56F47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2AA-28D5-4E69-8C13-B9D5D790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15A4-FE2B-4A5D-BD8A-F3A95A44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C42A-888F-475B-B410-8E78C7E9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90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59B4-F595-45F7-A823-6B9F271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7411-F66A-4507-AE4A-3DAE51BE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9D50-C5CE-4C9B-85E6-12285572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02F4-697C-4767-B2AC-CC4D67A4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E40F-5367-4F41-9F41-10F85CAE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64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15BF-3EAC-44DF-AF6F-D9252FDE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1545-3C89-40A3-89F3-C7CC3885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029B-D2D4-4C59-A9CD-792AF6A9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49ED-E610-4FD6-B874-7CD43FA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2B8D-6355-4219-B541-9D636A46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053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75C7-43CF-404E-9E86-8A11C9BD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E954-6AD0-4364-8530-02727B20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C92EF-32A8-44CF-8C07-40FDC3900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AFAE-EEB4-442A-BD78-535E32E6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8B2F-8B72-44B9-9270-B45233C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2B18-2A35-4B66-883D-EB1C7D0A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34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E158-37CC-4BDC-B557-A454371E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9F97-903F-45FE-8E20-F96EC737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C38CF-D6D6-4033-8AAC-2074B42E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D494-0747-4828-8E01-8137439F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E371-DC93-4EDA-A780-FE281C865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E0B54-7157-4DE5-9EAF-EBA19196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343FC-1F8B-4D12-B73E-7B5CF59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038DC-F71C-4030-A61F-6942030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97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A0F4-0B4E-4879-87E2-F524006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6BA2C-3AB3-4957-8EDF-D0864109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17FA4-F216-4105-9C5C-317BD878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BD837-FDCF-4FD4-A087-B4C62929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67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EC516-99A0-447D-80D0-AD867FC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6E1A-6696-4608-923D-0EDDAAD0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2BDF-7EE4-457D-9154-25041052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83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7A69-956D-4104-85C2-FA6C46D2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CED6-CD60-4F80-AE8F-1E660743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9AB55-2F5C-4FAF-BE99-CA6D87E1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35DD4-7CC1-4E07-9164-78B6E09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96A4-F441-4C3D-9C60-73E37C8C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5556-EB40-442C-8B8F-42DD4745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939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F163-EC6C-45DA-89F8-48F3E9A2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623D2-1225-4ABA-B086-7C199D4B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9D0E-1A24-447E-B456-AA52225E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C690-3247-4316-A537-B74AF29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749A-DA38-4905-B313-87CE18EA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21FA-94E2-469E-ACAB-BEE94506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5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91AFA-BBBF-49C8-9740-F041AA4B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EFDD-D537-4481-8449-DF5D5634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D54A-C797-4E97-98A9-433FAD7CA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C02D-6B32-4797-8B15-058E318C6DF8}" type="datetimeFigureOut">
              <a:rPr lang="en-KE" smtClean="0"/>
              <a:t>05/15/2022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14B4-A304-452C-B557-760E9EB78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A557-391F-4173-8BA6-6C669F7AC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7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D1FB1E18-FC63-437B-89F4-C3F28F7ECC90}"/>
              </a:ext>
            </a:extLst>
          </p:cNvPr>
          <p:cNvSpPr/>
          <p:nvPr/>
        </p:nvSpPr>
        <p:spPr>
          <a:xfrm flipV="1">
            <a:off x="5867568" y="3247036"/>
            <a:ext cx="6749152" cy="3629911"/>
          </a:xfrm>
          <a:prstGeom prst="round2SameRect">
            <a:avLst>
              <a:gd name="adj1" fmla="val 0"/>
              <a:gd name="adj2" fmla="val 909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29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B79E4C2-D3CC-40E4-B603-3E24993ADE8E}"/>
              </a:ext>
            </a:extLst>
          </p:cNvPr>
          <p:cNvSpPr txBox="1">
            <a:spLocks/>
          </p:cNvSpPr>
          <p:nvPr/>
        </p:nvSpPr>
        <p:spPr>
          <a:xfrm>
            <a:off x="-8455" y="1288898"/>
            <a:ext cx="3044617" cy="53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>
                <a:latin typeface="Gadugi" panose="020B0502040204020203" pitchFamily="34" charset="0"/>
                <a:ea typeface="Gadugi" panose="020B0502040204020203" pitchFamily="34" charset="0"/>
              </a:rPr>
              <a:t>Initial</a:t>
            </a: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 Statement </a:t>
            </a:r>
          </a:p>
          <a:p>
            <a:endParaRPr lang="en-US" b="1" dirty="0"/>
          </a:p>
          <a:p>
            <a:endParaRPr lang="en-KE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44EAB3-8375-4E94-9BE9-32440677980D}"/>
              </a:ext>
            </a:extLst>
          </p:cNvPr>
          <p:cNvSpPr txBox="1">
            <a:spLocks/>
          </p:cNvSpPr>
          <p:nvPr/>
        </p:nvSpPr>
        <p:spPr>
          <a:xfrm>
            <a:off x="474151" y="346229"/>
            <a:ext cx="5997670" cy="89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G2M insight for Cab Investment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10F0729-B4BC-40F0-88D6-0090A657C654}"/>
              </a:ext>
            </a:extLst>
          </p:cNvPr>
          <p:cNvSpPr txBox="1">
            <a:spLocks/>
          </p:cNvSpPr>
          <p:nvPr/>
        </p:nvSpPr>
        <p:spPr>
          <a:xfrm>
            <a:off x="9147383" y="884192"/>
            <a:ext cx="3044617" cy="681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Date: </a:t>
            </a:r>
            <a:r>
              <a:rPr lang="tr-TR" dirty="0"/>
              <a:t>15</a:t>
            </a:r>
            <a:r>
              <a:rPr lang="en-US" dirty="0"/>
              <a:t> </a:t>
            </a:r>
            <a:r>
              <a:rPr lang="tr-TR" dirty="0"/>
              <a:t>May</a:t>
            </a:r>
            <a:r>
              <a:rPr lang="en-US" dirty="0"/>
              <a:t> 202</a:t>
            </a:r>
            <a:r>
              <a:rPr lang="tr-TR" dirty="0"/>
              <a:t>2</a:t>
            </a:r>
            <a:endParaRPr lang="en-US" dirty="0"/>
          </a:p>
          <a:p>
            <a:r>
              <a:rPr lang="tr-TR" dirty="0"/>
              <a:t>Abdullah GÖK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C5B8-7BA8-488D-B063-DE25453CA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 t="39174" r="16558" b="39175"/>
          <a:stretch/>
        </p:blipFill>
        <p:spPr>
          <a:xfrm>
            <a:off x="9451911" y="-20726"/>
            <a:ext cx="2740090" cy="73391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7249484-3750-4D2E-B6D5-1654130681EB}"/>
              </a:ext>
            </a:extLst>
          </p:cNvPr>
          <p:cNvSpPr txBox="1">
            <a:spLocks/>
          </p:cNvSpPr>
          <p:nvPr/>
        </p:nvSpPr>
        <p:spPr>
          <a:xfrm>
            <a:off x="98797" y="1656945"/>
            <a:ext cx="5768772" cy="112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XYZ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 is </a:t>
            </a:r>
            <a:r>
              <a:rPr lang="en-US" sz="1600" b="0" i="0" dirty="0" err="1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 planning for an investment in Cab industry and as per a developed </a:t>
            </a:r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Go-to-Market(G2M) 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strategy it is critical to understand the market before making a final decision.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endParaRPr lang="en-KE" sz="1600" dirty="0">
              <a:latin typeface="Century Gothic" panose="020B0502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65902F-0982-47B3-B461-ED199003140A}"/>
              </a:ext>
            </a:extLst>
          </p:cNvPr>
          <p:cNvSpPr txBox="1">
            <a:spLocks/>
          </p:cNvSpPr>
          <p:nvPr/>
        </p:nvSpPr>
        <p:spPr>
          <a:xfrm>
            <a:off x="6324432" y="3247036"/>
            <a:ext cx="5662813" cy="3582502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sz="1100" i="0" dirty="0">
              <a:solidFill>
                <a:srgbClr val="2D3B45"/>
              </a:solidFill>
              <a:effectLst/>
              <a:latin typeface="Century Gothic" panose="020B0502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700" b="1" i="1" dirty="0">
                <a:solidFill>
                  <a:srgbClr val="2D3B45"/>
                </a:solidFill>
                <a:latin typeface="Century Gothic" panose="020B0502020202020204" pitchFamily="34" charset="0"/>
              </a:rPr>
              <a:t>Available Datasets: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Cab Data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 Details of transaction for prospective cab companies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Customer ID 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 Customer Demographic details for prospective Cab Companies with income levels. 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Transaction ID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 Customer Transaction data for prospective Cab Companies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City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 – this file contains list of US cities, their population and number of cab users</a:t>
            </a:r>
          </a:p>
          <a:p>
            <a:pPr algn="l"/>
            <a:endParaRPr lang="en-US" sz="1500" dirty="0">
              <a:solidFill>
                <a:srgbClr val="2D3B45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900" b="1" dirty="0">
                <a:latin typeface="Gadugi" panose="020B0502040204020203" pitchFamily="34" charset="0"/>
                <a:ea typeface="Gadugi" panose="020B0502040204020203" pitchFamily="34" charset="0"/>
              </a:rPr>
              <a:t>Period:	</a:t>
            </a:r>
            <a:r>
              <a:rPr lang="en-US" sz="1400" dirty="0">
                <a:latin typeface="Century Gothic" panose="020B0502020202020204" pitchFamily="34" charset="0"/>
                <a:ea typeface="Gadugi" panose="020B0502040204020203" pitchFamily="34" charset="0"/>
              </a:rPr>
              <a:t>January 2016 – December 2018</a:t>
            </a:r>
            <a:endParaRPr lang="en-US" sz="1050" dirty="0">
              <a:solidFill>
                <a:srgbClr val="2D3B45"/>
              </a:solidFill>
              <a:latin typeface="Century Gothic" panose="020B0502020202020204" pitchFamily="34" charset="0"/>
            </a:endParaRPr>
          </a:p>
          <a:p>
            <a:pPr algn="l"/>
            <a:endParaRPr lang="en-KE" sz="1100" dirty="0">
              <a:latin typeface="Century Gothic" panose="020B0502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02AEBA-848E-485F-BC19-6461B9A6C6B4}"/>
              </a:ext>
            </a:extLst>
          </p:cNvPr>
          <p:cNvGrpSpPr/>
          <p:nvPr/>
        </p:nvGrpSpPr>
        <p:grpSpPr>
          <a:xfrm>
            <a:off x="204755" y="2779400"/>
            <a:ext cx="5662813" cy="3966532"/>
            <a:chOff x="8623182" y="2275546"/>
            <a:chExt cx="5662813" cy="39665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59CFDD-BBDC-4683-A66A-B4DC89D88E1E}"/>
                </a:ext>
              </a:extLst>
            </p:cNvPr>
            <p:cNvGrpSpPr/>
            <p:nvPr/>
          </p:nvGrpSpPr>
          <p:grpSpPr>
            <a:xfrm>
              <a:off x="8763082" y="5065248"/>
              <a:ext cx="5166746" cy="1176830"/>
              <a:chOff x="-1489567" y="8075060"/>
              <a:chExt cx="16175451" cy="368428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A716319-AC07-4E6E-8AFA-F040FB862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5494" y="8075060"/>
                <a:ext cx="3660390" cy="367271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CCF4A08-386D-4F01-AB6F-E6E546A26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89567" y="8086625"/>
                <a:ext cx="3660390" cy="3672717"/>
              </a:xfrm>
              <a:prstGeom prst="rect">
                <a:avLst/>
              </a:prstGeom>
            </p:spPr>
          </p:pic>
        </p:grp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61213EF7-3A02-4C95-B64C-E51D627B0545}"/>
                </a:ext>
              </a:extLst>
            </p:cNvPr>
            <p:cNvSpPr txBox="1">
              <a:spLocks/>
            </p:cNvSpPr>
            <p:nvPr/>
          </p:nvSpPr>
          <p:spPr>
            <a:xfrm>
              <a:off x="8623182" y="2275546"/>
              <a:ext cx="5662813" cy="27897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latin typeface="Gadugi" panose="020B0502040204020203" pitchFamily="34" charset="0"/>
                  <a:ea typeface="Gadugi" panose="020B0502040204020203" pitchFamily="34" charset="0"/>
                </a:rPr>
                <a:t>Approach</a:t>
              </a:r>
            </a:p>
            <a:p>
              <a:pPr algn="just"/>
              <a:r>
                <a:rPr lang="en-US" sz="16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Comparing performance criteria for the current market leaders, we determined the most effective investment opportunity based on current &amp; forecasted business operations</a:t>
              </a: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Analysis of </a:t>
              </a:r>
              <a:r>
                <a:rPr lang="en-US" sz="1800" b="1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Pink</a:t>
              </a:r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 &amp; </a:t>
              </a:r>
              <a:r>
                <a:rPr lang="en-US" sz="1800" b="1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Yellow</a:t>
              </a:r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 Cab Companies</a:t>
              </a:r>
              <a:r>
                <a:rPr lang="en-US" sz="16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algn="just"/>
              <a:endParaRPr lang="en-US" sz="1600" dirty="0">
                <a:latin typeface="Century Gothic" panose="020B0502020202020204" pitchFamily="34" charset="0"/>
              </a:endParaRPr>
            </a:p>
            <a:p>
              <a:pPr algn="just"/>
              <a:endParaRPr lang="en-KE" sz="16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84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597159" y="145455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675998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Cab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Company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Users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per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income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groups</a:t>
            </a: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8561616" y="1562895"/>
            <a:ext cx="3339858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By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categorizing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into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3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different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groups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, it can be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said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is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much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popular in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having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mid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incomes.As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expected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rich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people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little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or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no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intention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using,arguably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due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having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their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own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cars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endParaRPr lang="en-KE" sz="1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935" y="1894248"/>
            <a:ext cx="7934905" cy="421252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597159" y="145455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675998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Cab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Company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Users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per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income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groups</a:t>
            </a: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8561616" y="1562895"/>
            <a:ext cx="3339858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By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categorizing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into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3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different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groups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, it can be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said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is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preffered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than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groups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notably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dominated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Mid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group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which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can be a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sign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invest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.</a:t>
            </a:r>
            <a:endParaRPr lang="en-KE" sz="1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935" y="1562895"/>
            <a:ext cx="7934905" cy="4875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3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74664" y="4758417"/>
            <a:ext cx="10053184" cy="1422463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show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relatively little change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market share annually, 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yet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shows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regular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increase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of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per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years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contrast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shows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fluctations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but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still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controls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the</a:t>
            </a:r>
            <a:r>
              <a:rPr lang="tr-TR" sz="2000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market.</a:t>
            </a:r>
            <a:endParaRPr lang="en-US" sz="2000" dirty="0">
              <a:solidFill>
                <a:srgbClr val="FF9966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6974584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Annual Performance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Companies</a:t>
            </a: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4A98-44CB-4762-A690-796EC83F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4" y="1381204"/>
            <a:ext cx="9377246" cy="31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1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74664" y="4758417"/>
            <a:ext cx="10053184" cy="1422463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As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see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is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much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popular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company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larger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population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,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which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may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be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inferred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as a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potential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indicator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of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future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market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growth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mixing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total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increase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year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So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it can be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said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has a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bigger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potential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market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comparing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US" sz="2000" dirty="0">
              <a:solidFill>
                <a:srgbClr val="FF9966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6974584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Future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Potential</a:t>
            </a:r>
            <a:r>
              <a:rPr lang="tr-TR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Market </a:t>
            </a:r>
            <a:r>
              <a:rPr lang="tr-TR" sz="2800" b="1" dirty="0" err="1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Comparison</a:t>
            </a: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4A98-44CB-4762-A690-796EC83F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185" y="1381203"/>
            <a:ext cx="9614664" cy="33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8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200657" y="1751595"/>
            <a:ext cx="11570796" cy="4209367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Pink cab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is still in transition of joining the market, evident by its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smaller market share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comparison to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even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the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regular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increase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in total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year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. This 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idea can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also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be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supported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by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cab’s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lower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profit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per KM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to serve as an incentive for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future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market disruption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In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and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due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dilihgent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markers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we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shown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graphs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passed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all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analysis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flying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colours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comparing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sum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up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, based on the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overall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analysis, we recommend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that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XYZ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company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should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invest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en-US" sz="2000" b="1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Cab, which demonstrates </a:t>
            </a:r>
            <a:r>
              <a:rPr lang="tr-TR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better</a:t>
            </a:r>
            <a:r>
              <a:rPr lang="tr-TR" sz="2000" b="1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performance</a:t>
            </a:r>
            <a:r>
              <a:rPr lang="tr-TR" sz="2000" b="1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indicators</a:t>
            </a:r>
            <a:r>
              <a:rPr lang="en-US" sz="2000" b="1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 the </a:t>
            </a:r>
            <a:r>
              <a:rPr lang="tr-TR" sz="2000" dirty="0" err="1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en-US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sector</a:t>
            </a:r>
            <a:r>
              <a:rPr lang="tr-TR" sz="2000" dirty="0">
                <a:solidFill>
                  <a:srgbClr val="00B0F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Conclusion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7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B6A2BA7-5732-4D4A-8F33-8CA47B59DF05}"/>
              </a:ext>
            </a:extLst>
          </p:cNvPr>
          <p:cNvSpPr txBox="1">
            <a:spLocks/>
          </p:cNvSpPr>
          <p:nvPr/>
        </p:nvSpPr>
        <p:spPr>
          <a:xfrm>
            <a:off x="474151" y="346229"/>
            <a:ext cx="5874097" cy="89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Considerations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7EB3DE5-E74F-4500-893E-EC9B5E7ECD7A}"/>
              </a:ext>
            </a:extLst>
          </p:cNvPr>
          <p:cNvSpPr txBox="1">
            <a:spLocks/>
          </p:cNvSpPr>
          <p:nvPr/>
        </p:nvSpPr>
        <p:spPr>
          <a:xfrm>
            <a:off x="-180997" y="1242874"/>
            <a:ext cx="3044617" cy="53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Data Properties</a:t>
            </a:r>
          </a:p>
          <a:p>
            <a:endParaRPr lang="en-US" b="1" dirty="0"/>
          </a:p>
          <a:p>
            <a:endParaRPr lang="en-KE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9E9E57-E9A7-4D9E-AD82-654EFCDD5688}"/>
              </a:ext>
            </a:extLst>
          </p:cNvPr>
          <p:cNvSpPr txBox="1">
            <a:spLocks/>
          </p:cNvSpPr>
          <p:nvPr/>
        </p:nvSpPr>
        <p:spPr>
          <a:xfrm>
            <a:off x="98796" y="1656945"/>
            <a:ext cx="3558804" cy="358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Demographics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Cab Users,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City Population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Revenue Scales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Company Cost per Trip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Company Revenue per Trip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Market Share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-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Comparative Market sizes for the companies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endParaRPr lang="en-KE" sz="1600" dirty="0"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97A515-C693-4111-9A31-B32391A1FD1F}"/>
              </a:ext>
            </a:extLst>
          </p:cNvPr>
          <p:cNvSpPr/>
          <p:nvPr/>
        </p:nvSpPr>
        <p:spPr>
          <a:xfrm>
            <a:off x="5543806" y="3429000"/>
            <a:ext cx="1063126" cy="10631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City Data</a:t>
            </a:r>
            <a:endParaRPr lang="en-KE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7A7EE6-BF49-47B2-97A2-2FBCC4DE504B}"/>
              </a:ext>
            </a:extLst>
          </p:cNvPr>
          <p:cNvGrpSpPr/>
          <p:nvPr/>
        </p:nvGrpSpPr>
        <p:grpSpPr>
          <a:xfrm>
            <a:off x="7437456" y="1730162"/>
            <a:ext cx="3499612" cy="4460802"/>
            <a:chOff x="7838324" y="1242875"/>
            <a:chExt cx="3499612" cy="44608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9B0C04-73E6-42FB-B7E8-8AF679C55CF8}"/>
                </a:ext>
              </a:extLst>
            </p:cNvPr>
            <p:cNvGrpSpPr/>
            <p:nvPr/>
          </p:nvGrpSpPr>
          <p:grpSpPr>
            <a:xfrm>
              <a:off x="7838324" y="1242875"/>
              <a:ext cx="3499612" cy="4460802"/>
              <a:chOff x="3695390" y="1750009"/>
              <a:chExt cx="3388583" cy="431927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85854C6-9A0C-4955-A980-EE6C64A024EC}"/>
                  </a:ext>
                </a:extLst>
              </p:cNvPr>
              <p:cNvSpPr/>
              <p:nvPr/>
            </p:nvSpPr>
            <p:spPr>
              <a:xfrm>
                <a:off x="3695390" y="1750009"/>
                <a:ext cx="3388583" cy="431927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 Dataset</a:t>
                </a:r>
                <a:endParaRPr lang="en-KE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29ECAC3-4903-4969-B52E-8C4460CE32D7}"/>
                  </a:ext>
                </a:extLst>
              </p:cNvPr>
              <p:cNvGrpSpPr/>
              <p:nvPr/>
            </p:nvGrpSpPr>
            <p:grpSpPr>
              <a:xfrm>
                <a:off x="3695390" y="2680706"/>
                <a:ext cx="3388582" cy="3388582"/>
                <a:chOff x="3695390" y="2680706"/>
                <a:chExt cx="3388582" cy="3388582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8AD912-BB48-4777-9646-B58E66B01A45}"/>
                    </a:ext>
                  </a:extLst>
                </p:cNvPr>
                <p:cNvSpPr/>
                <p:nvPr/>
              </p:nvSpPr>
              <p:spPr>
                <a:xfrm>
                  <a:off x="3695390" y="2680706"/>
                  <a:ext cx="3388582" cy="338858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Cab Data</a:t>
                  </a:r>
                  <a:endParaRPr lang="en-KE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58FE24B-9806-40E1-AEA3-5FF026AB7B94}"/>
                    </a:ext>
                  </a:extLst>
                </p:cNvPr>
                <p:cNvSpPr/>
                <p:nvPr/>
              </p:nvSpPr>
              <p:spPr>
                <a:xfrm>
                  <a:off x="4699127" y="2680706"/>
                  <a:ext cx="1381105" cy="1381105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Customer ID</a:t>
                  </a:r>
                  <a:endParaRPr lang="en-KE" sz="1200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D2F5C23-D754-4E62-AC58-D1DBE3D0C0E2}"/>
                    </a:ext>
                  </a:extLst>
                </p:cNvPr>
                <p:cNvSpPr/>
                <p:nvPr/>
              </p:nvSpPr>
              <p:spPr>
                <a:xfrm>
                  <a:off x="4699127" y="4688183"/>
                  <a:ext cx="1381105" cy="13811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Transaction ID</a:t>
                  </a:r>
                  <a:endParaRPr lang="en-KE" sz="1200" dirty="0"/>
                </a:p>
              </p:txBody>
            </p:sp>
          </p:grpSp>
        </p:grp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B20C4C74-8F7C-4439-B71A-531D48371CB5}"/>
                </a:ext>
              </a:extLst>
            </p:cNvPr>
            <p:cNvSpPr txBox="1">
              <a:spLocks/>
            </p:cNvSpPr>
            <p:nvPr/>
          </p:nvSpPr>
          <p:spPr>
            <a:xfrm>
              <a:off x="8535544" y="1376056"/>
              <a:ext cx="2300580" cy="8966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Main Dataset</a:t>
              </a:r>
              <a:endParaRPr lang="en-US" sz="3200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FFB591-756B-4598-8FC5-29784A02C7BF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>
            <a:off x="6606932" y="3960563"/>
            <a:ext cx="830524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5B26545C-9091-4A9B-8CFC-F59AFC4386A7}"/>
              </a:ext>
            </a:extLst>
          </p:cNvPr>
          <p:cNvSpPr txBox="1">
            <a:spLocks/>
          </p:cNvSpPr>
          <p:nvPr/>
        </p:nvSpPr>
        <p:spPr>
          <a:xfrm>
            <a:off x="5687894" y="5239446"/>
            <a:ext cx="1749559" cy="730429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Data Relationships</a:t>
            </a:r>
            <a:endParaRPr lang="en-US" sz="1600" b="1" dirty="0"/>
          </a:p>
          <a:p>
            <a:pPr>
              <a:spcBef>
                <a:spcPts val="0"/>
              </a:spcBef>
            </a:pPr>
            <a:endParaRPr lang="en-KE" sz="1600" b="1" dirty="0"/>
          </a:p>
        </p:txBody>
      </p:sp>
    </p:spTree>
    <p:extLst>
      <p:ext uri="{BB962C8B-B14F-4D97-AF65-F5344CB8AC3E}">
        <p14:creationId xmlns:p14="http://schemas.microsoft.com/office/powerpoint/2010/main" val="1605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FA070E-BC77-4D5D-9DC5-8620C930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6266" y="1716833"/>
            <a:ext cx="4167710" cy="419736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F9AD101-E897-4C4C-85EC-ED0C06DC7851}"/>
              </a:ext>
            </a:extLst>
          </p:cNvPr>
          <p:cNvSpPr txBox="1">
            <a:spLocks/>
          </p:cNvSpPr>
          <p:nvPr/>
        </p:nvSpPr>
        <p:spPr>
          <a:xfrm>
            <a:off x="112329" y="551237"/>
            <a:ext cx="3553980" cy="67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Implementation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C3154-D82D-4F59-86C4-7750D8E9E0C6}"/>
              </a:ext>
            </a:extLst>
          </p:cNvPr>
          <p:cNvSpPr txBox="1">
            <a:spLocks/>
          </p:cNvSpPr>
          <p:nvPr/>
        </p:nvSpPr>
        <p:spPr>
          <a:xfrm>
            <a:off x="189186" y="1420672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400" dirty="0">
              <a:latin typeface="Century Gothic" panose="020B0502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1C5D288-8922-4821-9777-CB5B9FFDFB24}"/>
              </a:ext>
            </a:extLst>
          </p:cNvPr>
          <p:cNvSpPr txBox="1">
            <a:spLocks/>
          </p:cNvSpPr>
          <p:nvPr/>
        </p:nvSpPr>
        <p:spPr>
          <a:xfrm>
            <a:off x="189185" y="1975073"/>
            <a:ext cx="7136525" cy="38976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dirty="0">
                <a:latin typeface="Century Gothic" panose="020B0502020202020204" pitchFamily="34" charset="0"/>
                <a:ea typeface="Gadugi" panose="020B0502040204020203" pitchFamily="34" charset="0"/>
              </a:rPr>
              <a:t>1. </a:t>
            </a:r>
            <a:r>
              <a:rPr lang="en-US" dirty="0">
                <a:latin typeface="Century Gothic" panose="020B0502020202020204" pitchFamily="34" charset="0"/>
                <a:ea typeface="Gadugi" panose="020B0502040204020203" pitchFamily="34" charset="0"/>
              </a:rPr>
              <a:t>Yellow Cab has a </a:t>
            </a:r>
            <a:r>
              <a:rPr lang="en-US" b="1" dirty="0">
                <a:latin typeface="Century Gothic" panose="020B0502020202020204" pitchFamily="34" charset="0"/>
                <a:ea typeface="Gadugi" panose="020B0502040204020203" pitchFamily="34" charset="0"/>
              </a:rPr>
              <a:t>larger market share </a:t>
            </a:r>
            <a:r>
              <a:rPr lang="en-US" dirty="0">
                <a:latin typeface="Century Gothic" panose="020B0502020202020204" pitchFamily="34" charset="0"/>
                <a:ea typeface="Gadugi" panose="020B0502040204020203" pitchFamily="34" charset="0"/>
              </a:rPr>
              <a:t>than Pink Cab</a:t>
            </a:r>
            <a:endParaRPr lang="en-KE" sz="1400" dirty="0">
              <a:latin typeface="Century Gothic" panose="020B0502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76CBAE-4DC3-48B5-95A5-A5C67AB605A8}"/>
              </a:ext>
            </a:extLst>
          </p:cNvPr>
          <p:cNvSpPr txBox="1">
            <a:spLocks/>
          </p:cNvSpPr>
          <p:nvPr/>
        </p:nvSpPr>
        <p:spPr>
          <a:xfrm>
            <a:off x="200657" y="3429001"/>
            <a:ext cx="5758709" cy="131116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 Cab has a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larger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market share than Pink Cab.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Yellow Cab processed roughly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250%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 more cab requests than Pink Cab over the period 2016 – 2018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per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total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endParaRPr lang="en-K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9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82E6186-C204-4C27-8B0E-885A225D559C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813F9E-CD55-49E7-BE87-9D9C3361BC27}"/>
              </a:ext>
            </a:extLst>
          </p:cNvPr>
          <p:cNvSpPr txBox="1">
            <a:spLocks/>
          </p:cNvSpPr>
          <p:nvPr/>
        </p:nvSpPr>
        <p:spPr>
          <a:xfrm>
            <a:off x="189185" y="1468822"/>
            <a:ext cx="11315460" cy="959068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larger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number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of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young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and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mid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aged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comparing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endParaRPr lang="tr-TR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        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As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we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see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from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chart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our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is True,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than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young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and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mid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aged</a:t>
            </a:r>
            <a:r>
              <a:rPr lang="tr-TR" sz="2000" b="1" dirty="0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solidFill>
                  <a:srgbClr val="FF9966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endParaRPr lang="en-US" sz="2000" b="1" dirty="0">
              <a:solidFill>
                <a:srgbClr val="FF9966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6BFD52-E80A-4135-892F-0D414C18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233" y="2330995"/>
            <a:ext cx="10972800" cy="4200434"/>
          </a:xfrm>
          <a:prstGeom prst="rect">
            <a:avLst/>
          </a:prstGeom>
        </p:spPr>
      </p:pic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D3A814CD-F8FF-46E1-C2E3-3674A8302ADC}"/>
              </a:ext>
            </a:extLst>
          </p:cNvPr>
          <p:cNvCxnSpPr/>
          <p:nvPr/>
        </p:nvCxnSpPr>
        <p:spPr>
          <a:xfrm>
            <a:off x="200657" y="1950099"/>
            <a:ext cx="52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4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817838A-2B7F-4523-8A5D-F0873A1B90B6}"/>
              </a:ext>
            </a:extLst>
          </p:cNvPr>
          <p:cNvSpPr txBox="1">
            <a:spLocks/>
          </p:cNvSpPr>
          <p:nvPr/>
        </p:nvSpPr>
        <p:spPr>
          <a:xfrm>
            <a:off x="189186" y="1305907"/>
            <a:ext cx="8219091" cy="989423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3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. Both Cabs have similar distributed client base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in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terms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of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690CE1-8D8E-4957-A8A9-79AFC78D9EB0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B041DA-DBE1-45F8-B61F-D2D1018F91FC}"/>
              </a:ext>
            </a:extLst>
          </p:cNvPr>
          <p:cNvSpPr txBox="1">
            <a:spLocks/>
          </p:cNvSpPr>
          <p:nvPr/>
        </p:nvSpPr>
        <p:spPr>
          <a:xfrm>
            <a:off x="7619999" y="2117832"/>
            <a:ext cx="4382815" cy="355775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have similar distribution structure based on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However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Male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are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slightly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than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female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1DB18-5900-4407-9D9C-F334AB808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40767"/>
            <a:ext cx="7697755" cy="47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1252D7-A4F4-40ED-A427-690FEE2975DA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4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Do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Female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have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a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tendency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often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?</a:t>
            </a:r>
            <a:endParaRPr lang="en-US" sz="2000" b="1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2AA0B8-A830-420A-9BC0-94BFDA2B8D7B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9CA802-BCFD-47C0-B6CC-D3CDBEC22CC9}"/>
              </a:ext>
            </a:extLst>
          </p:cNvPr>
          <p:cNvSpPr txBox="1">
            <a:spLocks/>
          </p:cNvSpPr>
          <p:nvPr/>
        </p:nvSpPr>
        <p:spPr>
          <a:xfrm>
            <a:off x="189184" y="5670328"/>
            <a:ext cx="9795643" cy="909147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Regarding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chart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above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,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Female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are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preferring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rather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than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so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this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was</a:t>
            </a:r>
            <a:r>
              <a:rPr lang="tr-TR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not </a:t>
            </a:r>
            <a:r>
              <a:rPr lang="tr-TR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correct</a:t>
            </a:r>
            <a:endParaRPr lang="en-KE" sz="18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99C6F-9624-47A7-A979-F22CC356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731" y="2047721"/>
            <a:ext cx="9722497" cy="3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3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BA2155-19A9-43E3-BC3F-D6848CE47F38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5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Do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similar distributed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client base, based on</a:t>
            </a:r>
            <a:r>
              <a:rPr lang="tr-TR" sz="20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Location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?</a:t>
            </a:r>
            <a:endParaRPr lang="en-US" sz="2000" b="1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879290-0A5B-49A1-ADBB-B05EB8235022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2997E0-D5A3-42D6-BFD3-D6FB8EF96770}"/>
              </a:ext>
            </a:extLst>
          </p:cNvPr>
          <p:cNvSpPr txBox="1">
            <a:spLocks/>
          </p:cNvSpPr>
          <p:nvPr/>
        </p:nvSpPr>
        <p:spPr>
          <a:xfrm>
            <a:off x="8089439" y="2429602"/>
            <a:ext cx="3724189" cy="3487722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do not 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have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tr-TR" sz="1800" b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Location</a:t>
            </a:r>
            <a:r>
              <a:rPr lang="en-US" sz="180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US" sz="1800" dirty="0">
              <a:solidFill>
                <a:srgbClr val="FF000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Both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companies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has market in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each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city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but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dominates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some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cities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like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New York </a:t>
            </a:r>
            <a:r>
              <a:rPr lang="tr-TR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and</a:t>
            </a:r>
            <a:r>
              <a:rPr lang="tr-TR" sz="1800" dirty="0">
                <a:latin typeface="Century Gothic" panose="020B0502020202020204" pitchFamily="34" charset="0"/>
                <a:ea typeface="Gadugi" panose="020B0502040204020203" pitchFamily="34" charset="0"/>
              </a:rPr>
              <a:t> Washington.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Therefore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this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was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not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correct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u="sng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too</a:t>
            </a:r>
            <a:r>
              <a:rPr lang="tr-TR" sz="1800" u="sng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E6336-EF10-4999-B25B-2D15755B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693" y="2429602"/>
            <a:ext cx="7578052" cy="42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6.Yellow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better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average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profit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KM 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7869241" y="2130110"/>
            <a:ext cx="3571595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Yes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as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expected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,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has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profit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per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KM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comparing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to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pink</a:t>
            </a:r>
            <a:r>
              <a:rPr lang="tr-TR" sz="1800" b="1" dirty="0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7030A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endParaRPr lang="en-KE" sz="18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59" y="2130110"/>
            <a:ext cx="6718041" cy="387880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0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597159" y="1463883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7.Yellow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prefer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paying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card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2000" b="1" dirty="0" err="1">
                <a:latin typeface="Century Gothic" panose="020B0502020202020204" pitchFamily="34" charset="0"/>
                <a:ea typeface="Gadugi" panose="020B0502040204020203" pitchFamily="34" charset="0"/>
              </a:rPr>
              <a:t>often</a:t>
            </a:r>
            <a:r>
              <a:rPr lang="tr-TR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. </a:t>
            </a: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7919332" y="2042981"/>
            <a:ext cx="3571595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As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we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see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from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chart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cab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users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prefer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paying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with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card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more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often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.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So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this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hypotesis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was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not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correct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tr-TR" sz="1800" b="1" dirty="0" err="1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either</a:t>
            </a:r>
            <a:r>
              <a:rPr lang="tr-TR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KE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59" y="2188124"/>
            <a:ext cx="7272082" cy="424999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0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798</Words>
  <Application>Microsoft Office PowerPoint</Application>
  <PresentationFormat>Geniş ekran</PresentationFormat>
  <Paragraphs>78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Gadugi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Waweru</dc:creator>
  <cp:lastModifiedBy>Abdullah gök</cp:lastModifiedBy>
  <cp:revision>38</cp:revision>
  <dcterms:created xsi:type="dcterms:W3CDTF">2021-10-06T03:50:03Z</dcterms:created>
  <dcterms:modified xsi:type="dcterms:W3CDTF">2022-05-15T19:52:24Z</dcterms:modified>
</cp:coreProperties>
</file>