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Alatsi"/>
      <p:regular r:id="rId13"/>
    </p:embeddedFont>
    <p:embeddedFont>
      <p:font typeface="Open Sans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z4c+oGDY92v8hz8nkeenEIJM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latsi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bold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"/>
          <p:cNvSpPr txBox="1"/>
          <p:nvPr/>
        </p:nvSpPr>
        <p:spPr>
          <a:xfrm>
            <a:off x="2319500" y="62050"/>
            <a:ext cx="161838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latin typeface="Alatsi"/>
                <a:ea typeface="Alatsi"/>
                <a:cs typeface="Alatsi"/>
                <a:sym typeface="Alatsi"/>
              </a:rPr>
              <a:t>Googl</a:t>
            </a:r>
            <a:r>
              <a:rPr lang="en-US" sz="15000">
                <a:latin typeface="Alatsi"/>
                <a:ea typeface="Alatsi"/>
                <a:cs typeface="Alatsi"/>
                <a:sym typeface="Alatsi"/>
              </a:rPr>
              <a:t> Pl</a:t>
            </a:r>
            <a:r>
              <a:rPr lang="en-US" sz="15000">
                <a:latin typeface="Alatsi"/>
                <a:ea typeface="Alatsi"/>
                <a:cs typeface="Alatsi"/>
                <a:sym typeface="Alatsi"/>
              </a:rPr>
              <a:t>ay Stoe A</a:t>
            </a:r>
            <a:r>
              <a:rPr lang="en-US" sz="15000">
                <a:latin typeface="Alatsi"/>
                <a:ea typeface="Alatsi"/>
                <a:cs typeface="Alatsi"/>
                <a:sym typeface="Alatsi"/>
              </a:rPr>
              <a:t>p</a:t>
            </a:r>
            <a:r>
              <a:rPr lang="en-US" sz="15000">
                <a:latin typeface="Alatsi"/>
                <a:ea typeface="Alatsi"/>
                <a:cs typeface="Alatsi"/>
                <a:sym typeface="Alatsi"/>
              </a:rPr>
              <a:t>p</a:t>
            </a:r>
            <a:r>
              <a:rPr lang="en-US" sz="15000">
                <a:latin typeface="Alatsi"/>
                <a:ea typeface="Alatsi"/>
                <a:cs typeface="Alatsi"/>
                <a:sym typeface="Alatsi"/>
              </a:rPr>
              <a:t>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 txBox="1"/>
          <p:nvPr/>
        </p:nvSpPr>
        <p:spPr>
          <a:xfrm>
            <a:off x="3218677" y="4343183"/>
            <a:ext cx="126252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</a:t>
            </a: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ente</a:t>
            </a: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By: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35">
                <a:latin typeface="Alatsi"/>
                <a:ea typeface="Alatsi"/>
                <a:cs typeface="Alatsi"/>
                <a:sym typeface="Alatsi"/>
              </a:rPr>
              <a:t>                                      </a:t>
            </a: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Raka</a:t>
            </a:r>
            <a:r>
              <a:rPr b="1" lang="en-US" sz="5735"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Alharbi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Abdulla</a:t>
            </a:r>
            <a:r>
              <a:rPr b="1" lang="en-US" sz="5735"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b="1" i="0" lang="en-US" sz="57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Al</a:t>
            </a:r>
            <a:r>
              <a:rPr b="1" lang="en-US" sz="5735">
                <a:latin typeface="Alatsi"/>
                <a:ea typeface="Alatsi"/>
                <a:cs typeface="Alatsi"/>
                <a:sym typeface="Alatsi"/>
              </a:rPr>
              <a:t>salihi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7067640" y="8725001"/>
            <a:ext cx="6882108" cy="5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136492" y="3696125"/>
            <a:ext cx="5402840" cy="76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1587" lvl="1" marL="96317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61"/>
              <a:buFont typeface="Arial"/>
              <a:buChar char="•"/>
            </a:pPr>
            <a:r>
              <a:rPr b="1" i="0" lang="en-US" sz="4461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Exploring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2136492" y="4719612"/>
            <a:ext cx="5402840" cy="76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1587" lvl="1" marL="96317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61"/>
              <a:buFont typeface="Arial"/>
              <a:buChar char="•"/>
            </a:pPr>
            <a:r>
              <a:rPr b="1" i="0" lang="en-US" sz="4461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Cleaning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136492" y="5823666"/>
            <a:ext cx="6606566" cy="76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1587" lvl="1" marL="96317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61"/>
              <a:buFont typeface="Arial"/>
              <a:buChar char="•"/>
            </a:pPr>
            <a:r>
              <a:rPr b="1" i="0" lang="en-US" sz="4461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Analysis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9803756" y="3696125"/>
            <a:ext cx="6836705" cy="76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1587" lvl="1" marL="96317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61"/>
              <a:buFont typeface="Arial"/>
              <a:buChar char="•"/>
            </a:pPr>
            <a:r>
              <a:rPr b="1" i="0" lang="en-US" sz="4461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Engineering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803756" y="4719612"/>
            <a:ext cx="5402840" cy="76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1587" lvl="1" marL="96317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61"/>
              <a:buFont typeface="Arial"/>
              <a:buChar char="•"/>
            </a:pPr>
            <a:r>
              <a:rPr b="1" i="0" lang="en-US" sz="4461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2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13" name="Google Shape;113;p2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4" name="Google Shape;114;p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7" name="Google Shape;117;p2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2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EXPLORING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/>
          </a:p>
        </p:txBody>
      </p:sp>
      <p:cxnSp>
        <p:nvCxnSpPr>
          <p:cNvPr id="125" name="Google Shape;125;p3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3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7" name="Google Shape;127;p3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3"/>
          <p:cNvSpPr/>
          <p:nvPr/>
        </p:nvSpPr>
        <p:spPr>
          <a:xfrm>
            <a:off x="5702946" y="2683855"/>
            <a:ext cx="5951277" cy="5807473"/>
          </a:xfrm>
          <a:custGeom>
            <a:rect b="b" l="l" r="r" t="t"/>
            <a:pathLst>
              <a:path extrusionOk="0" h="5807473" w="5951277">
                <a:moveTo>
                  <a:pt x="0" y="0"/>
                </a:moveTo>
                <a:lnTo>
                  <a:pt x="5951278" y="0"/>
                </a:lnTo>
                <a:lnTo>
                  <a:pt x="5951278" y="5807473"/>
                </a:lnTo>
                <a:lnTo>
                  <a:pt x="0" y="5807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ANALYSIS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4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44" name="Google Shape;144;p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48" name="Google Shape;148;p4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4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>
            <a:off x="812599" y="3735489"/>
            <a:ext cx="6616404" cy="4806837"/>
          </a:xfrm>
          <a:custGeom>
            <a:rect b="b" l="l" r="r" t="t"/>
            <a:pathLst>
              <a:path extrusionOk="0" h="4806837" w="6616404">
                <a:moveTo>
                  <a:pt x="0" y="0"/>
                </a:moveTo>
                <a:lnTo>
                  <a:pt x="6616404" y="0"/>
                </a:lnTo>
                <a:lnTo>
                  <a:pt x="6616404" y="4806837"/>
                </a:lnTo>
                <a:lnTo>
                  <a:pt x="0" y="4806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4"/>
          <p:cNvSpPr/>
          <p:nvPr/>
        </p:nvSpPr>
        <p:spPr>
          <a:xfrm>
            <a:off x="10454278" y="3735489"/>
            <a:ext cx="5958919" cy="4695423"/>
          </a:xfrm>
          <a:custGeom>
            <a:rect b="b" l="l" r="r" t="t"/>
            <a:pathLst>
              <a:path extrusionOk="0" h="4695423" w="5958919">
                <a:moveTo>
                  <a:pt x="0" y="0"/>
                </a:moveTo>
                <a:lnTo>
                  <a:pt x="5958919" y="0"/>
                </a:lnTo>
                <a:lnTo>
                  <a:pt x="5958919" y="4695423"/>
                </a:lnTo>
                <a:lnTo>
                  <a:pt x="0" y="4695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4"/>
          <p:cNvSpPr txBox="1"/>
          <p:nvPr/>
        </p:nvSpPr>
        <p:spPr>
          <a:xfrm>
            <a:off x="11783054" y="2817914"/>
            <a:ext cx="3301366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BIVARIATE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2401580" y="2817914"/>
            <a:ext cx="3301366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UNIVARIATE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2832922" y="3562381"/>
            <a:ext cx="11951400" cy="3162238"/>
          </a:xfrm>
          <a:custGeom>
            <a:rect b="b" l="l" r="r" t="t"/>
            <a:pathLst>
              <a:path extrusionOk="0" h="3162238" w="11951400">
                <a:moveTo>
                  <a:pt x="0" y="0"/>
                </a:moveTo>
                <a:lnTo>
                  <a:pt x="11951400" y="0"/>
                </a:lnTo>
                <a:lnTo>
                  <a:pt x="11951400" y="3162238"/>
                </a:lnTo>
                <a:lnTo>
                  <a:pt x="0" y="3162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ENGINEERING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6"/>
          <p:cNvGrpSpPr/>
          <p:nvPr/>
        </p:nvGrpSpPr>
        <p:grpSpPr>
          <a:xfrm>
            <a:off x="3850131" y="3366137"/>
            <a:ext cx="1105361" cy="1105361"/>
            <a:chOff x="0" y="0"/>
            <a:chExt cx="812800" cy="812800"/>
          </a:xfrm>
        </p:grpSpPr>
        <p:sp>
          <p:nvSpPr>
            <p:cNvPr id="165" name="Google Shape;16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3850131" y="5422665"/>
            <a:ext cx="1105361" cy="1105361"/>
            <a:chOff x="0" y="0"/>
            <a:chExt cx="812800" cy="812800"/>
          </a:xfrm>
        </p:grpSpPr>
        <p:sp>
          <p:nvSpPr>
            <p:cNvPr id="168" name="Google Shape;16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3850131" y="7479193"/>
            <a:ext cx="1105361" cy="1105361"/>
            <a:chOff x="0" y="0"/>
            <a:chExt cx="812800" cy="812800"/>
          </a:xfrm>
        </p:grpSpPr>
        <p:sp>
          <p:nvSpPr>
            <p:cNvPr id="171" name="Google Shape;17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5133904" y="3618695"/>
            <a:ext cx="8307681" cy="533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7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 Categories: Most apps are Family and Games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5133904" y="5675223"/>
            <a:ext cx="7116346" cy="533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7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Engineering: Engagement Score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5098367" y="7731751"/>
            <a:ext cx="8810748" cy="533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7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apps with more reviews often have higher ratings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627362" y="-144661"/>
            <a:ext cx="937061" cy="10431661"/>
            <a:chOff x="0" y="-38100"/>
            <a:chExt cx="246798" cy="2747433"/>
          </a:xfrm>
        </p:grpSpPr>
        <p:sp>
          <p:nvSpPr>
            <p:cNvPr id="177" name="Google Shape;177;p6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  <a:ln>
              <a:noFill/>
            </a:ln>
          </p:spPr>
        </p:sp>
        <p:sp>
          <p:nvSpPr>
            <p:cNvPr id="178" name="Google Shape;178;p6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/>
          </a:p>
        </p:txBody>
      </p:sp>
      <p:cxnSp>
        <p:nvCxnSpPr>
          <p:cNvPr id="180" name="Google Shape;180;p6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6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" name="Google Shape;182;p6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83" name="Google Shape;183;p6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" name="Google Shape;186;p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6"/>
          <p:cNvSpPr/>
          <p:nvPr/>
        </p:nvSpPr>
        <p:spPr>
          <a:xfrm>
            <a:off x="1564423" y="-164117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6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6927671" y="1846941"/>
            <a:ext cx="68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/>
          </a:p>
        </p:txBody>
      </p:sp>
      <p:grpSp>
        <p:nvGrpSpPr>
          <p:cNvPr id="196" name="Google Shape;196;p7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197" name="Google Shape;197;p7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198" name="Google Shape;198;p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199" name="Google Shape;199;p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7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201" name="Google Shape;201;p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02" name="Google Shape;202;p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05" name="Google Shape;205;p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6" name="Google Shape;206;p7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7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