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5" r:id="rId19"/>
    <p:sldId id="276" r:id="rId20"/>
    <p:sldId id="278"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E266"/>
    <a:srgbClr val="01FF74"/>
    <a:srgbClr val="F9DF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CF894-C323-4EAD-9AF9-CE2A5E5C2EBF}" type="doc">
      <dgm:prSet loTypeId="urn:microsoft.com/office/officeart/2005/8/layout/cycle1" loCatId="cycle" qsTypeId="urn:microsoft.com/office/officeart/2005/8/quickstyle/3d4" qsCatId="3D" csTypeId="urn:microsoft.com/office/officeart/2005/8/colors/accent1_2" csCatId="accent1" phldr="1"/>
      <dgm:spPr/>
      <dgm:t>
        <a:bodyPr/>
        <a:lstStyle/>
        <a:p>
          <a:endParaRPr lang="en-US"/>
        </a:p>
      </dgm:t>
    </dgm:pt>
    <dgm:pt modelId="{747A44D0-C70E-4902-BF9B-EA58EEDACCCF}">
      <dgm:prSet phldrT="[Text]"/>
      <dgm:spPr>
        <a:blipFill rotWithShape="0">
          <a:blip xmlns:r="http://schemas.openxmlformats.org/officeDocument/2006/relationships" r:embed="rId1"/>
          <a:stretch>
            <a:fillRect/>
          </a:stretch>
        </a:blipFill>
      </dgm:spPr>
      <dgm:t>
        <a:bodyPr/>
        <a:lstStyle/>
        <a:p>
          <a:r>
            <a:rPr lang="en-US" dirty="0" smtClean="0"/>
            <a:t> </a:t>
          </a:r>
          <a:endParaRPr lang="en-US" dirty="0"/>
        </a:p>
      </dgm:t>
    </dgm:pt>
    <dgm:pt modelId="{AD877E69-A7B8-4535-B3C7-E3901A58E594}" type="sibTrans" cxnId="{0D372FB0-5B9A-4906-99D3-ED0AE67FDD48}">
      <dgm:prSet/>
      <dgm:spPr>
        <a:solidFill>
          <a:srgbClr val="0070C0"/>
        </a:solidFill>
      </dgm:spPr>
      <dgm:t>
        <a:bodyPr/>
        <a:lstStyle/>
        <a:p>
          <a:endParaRPr lang="en-US"/>
        </a:p>
      </dgm:t>
    </dgm:pt>
    <dgm:pt modelId="{C47DCA41-2475-44DB-B0B6-AD8024ABD672}" type="parTrans" cxnId="{0D372FB0-5B9A-4906-99D3-ED0AE67FDD48}">
      <dgm:prSet/>
      <dgm:spPr/>
      <dgm:t>
        <a:bodyPr/>
        <a:lstStyle/>
        <a:p>
          <a:endParaRPr lang="en-US"/>
        </a:p>
      </dgm:t>
    </dgm:pt>
    <dgm:pt modelId="{D08C73BF-1D1F-4332-AE95-5704A68ED7E2}">
      <dgm:prSet phldrT="[Text]"/>
      <dgm:spPr>
        <a:blipFill rotWithShape="0">
          <a:blip xmlns:r="http://schemas.openxmlformats.org/officeDocument/2006/relationships" r:embed="rId2"/>
          <a:stretch>
            <a:fillRect/>
          </a:stretch>
        </a:blipFill>
      </dgm:spPr>
      <dgm:t>
        <a:bodyPr/>
        <a:lstStyle/>
        <a:p>
          <a:r>
            <a:rPr lang="en-US" dirty="0" smtClean="0"/>
            <a:t> </a:t>
          </a:r>
          <a:endParaRPr lang="en-US" dirty="0"/>
        </a:p>
      </dgm:t>
    </dgm:pt>
    <dgm:pt modelId="{C0BDB8A0-A873-495A-94C0-3F68062733CC}" type="sibTrans" cxnId="{CAF638EA-A6BE-4CDE-A86F-F21E3A26BC51}">
      <dgm:prSet/>
      <dgm:spPr>
        <a:solidFill>
          <a:srgbClr val="0070C0"/>
        </a:solidFill>
      </dgm:spPr>
      <dgm:t>
        <a:bodyPr/>
        <a:lstStyle/>
        <a:p>
          <a:endParaRPr lang="en-US"/>
        </a:p>
      </dgm:t>
    </dgm:pt>
    <dgm:pt modelId="{34B07CFC-93D4-4DA9-A766-EFE2EF215EB8}" type="parTrans" cxnId="{CAF638EA-A6BE-4CDE-A86F-F21E3A26BC51}">
      <dgm:prSet/>
      <dgm:spPr/>
      <dgm:t>
        <a:bodyPr/>
        <a:lstStyle/>
        <a:p>
          <a:endParaRPr lang="en-US"/>
        </a:p>
      </dgm:t>
    </dgm:pt>
    <dgm:pt modelId="{4AE8F6D5-F060-4BD3-8575-F76470547A36}">
      <dgm:prSet/>
      <dgm:spPr>
        <a:blipFill rotWithShape="0">
          <a:blip xmlns:r="http://schemas.openxmlformats.org/officeDocument/2006/relationships" r:embed="rId3"/>
          <a:stretch>
            <a:fillRect/>
          </a:stretch>
        </a:blipFill>
      </dgm:spPr>
      <dgm:t>
        <a:bodyPr/>
        <a:lstStyle/>
        <a:p>
          <a:endParaRPr lang="en-US"/>
        </a:p>
      </dgm:t>
    </dgm:pt>
    <dgm:pt modelId="{3E859CA7-57C2-4D3E-8ABA-AC7A38A47894}" type="parTrans" cxnId="{792FCCC6-38B6-4750-84A6-23F6E212451E}">
      <dgm:prSet/>
      <dgm:spPr/>
      <dgm:t>
        <a:bodyPr/>
        <a:lstStyle/>
        <a:p>
          <a:endParaRPr lang="en-US"/>
        </a:p>
      </dgm:t>
    </dgm:pt>
    <dgm:pt modelId="{EF3D3ECD-81E9-4B82-801A-038B31B99253}" type="sibTrans" cxnId="{792FCCC6-38B6-4750-84A6-23F6E212451E}">
      <dgm:prSet/>
      <dgm:spPr>
        <a:solidFill>
          <a:srgbClr val="0070C0"/>
        </a:solidFill>
      </dgm:spPr>
      <dgm:t>
        <a:bodyPr/>
        <a:lstStyle/>
        <a:p>
          <a:endParaRPr lang="en-US"/>
        </a:p>
      </dgm:t>
    </dgm:pt>
    <dgm:pt modelId="{0CC35BFC-7906-4F5D-BF2A-4504A63909C9}">
      <dgm:prSet/>
      <dgm:spPr>
        <a:blipFill rotWithShape="0">
          <a:blip xmlns:r="http://schemas.openxmlformats.org/officeDocument/2006/relationships" r:embed="rId4"/>
          <a:stretch>
            <a:fillRect/>
          </a:stretch>
        </a:blipFill>
      </dgm:spPr>
      <dgm:t>
        <a:bodyPr/>
        <a:lstStyle/>
        <a:p>
          <a:endParaRPr lang="en-US"/>
        </a:p>
      </dgm:t>
    </dgm:pt>
    <dgm:pt modelId="{69A637ED-E708-41C1-BFE6-182C2578442E}" type="parTrans" cxnId="{8B731D85-19B6-44F5-A00D-191C37DF1E78}">
      <dgm:prSet/>
      <dgm:spPr/>
      <dgm:t>
        <a:bodyPr/>
        <a:lstStyle/>
        <a:p>
          <a:endParaRPr lang="en-US"/>
        </a:p>
      </dgm:t>
    </dgm:pt>
    <dgm:pt modelId="{F554321D-EE08-42E6-8615-D429D49A76A6}" type="sibTrans" cxnId="{8B731D85-19B6-44F5-A00D-191C37DF1E78}">
      <dgm:prSet/>
      <dgm:spPr>
        <a:solidFill>
          <a:srgbClr val="0070C0"/>
        </a:solidFill>
      </dgm:spPr>
      <dgm:t>
        <a:bodyPr/>
        <a:lstStyle/>
        <a:p>
          <a:endParaRPr lang="en-US"/>
        </a:p>
      </dgm:t>
    </dgm:pt>
    <dgm:pt modelId="{73E500AE-1141-4DFE-A5A8-F32B05C0E5A6}">
      <dgm:prSet/>
      <dgm:spPr>
        <a:blipFill rotWithShape="0">
          <a:blip xmlns:r="http://schemas.openxmlformats.org/officeDocument/2006/relationships" r:embed="rId5"/>
          <a:stretch>
            <a:fillRect/>
          </a:stretch>
        </a:blipFill>
      </dgm:spPr>
      <dgm:t>
        <a:bodyPr/>
        <a:lstStyle/>
        <a:p>
          <a:endParaRPr lang="en-US"/>
        </a:p>
      </dgm:t>
    </dgm:pt>
    <dgm:pt modelId="{FE3DC683-0380-493F-9366-DA00574AA64E}" type="parTrans" cxnId="{C2DC6027-C4C7-434C-84F2-A146622F1349}">
      <dgm:prSet/>
      <dgm:spPr/>
      <dgm:t>
        <a:bodyPr/>
        <a:lstStyle/>
        <a:p>
          <a:endParaRPr lang="en-US"/>
        </a:p>
      </dgm:t>
    </dgm:pt>
    <dgm:pt modelId="{3AE0B868-33E8-4A0A-A12F-562CB2D30232}" type="sibTrans" cxnId="{C2DC6027-C4C7-434C-84F2-A146622F1349}">
      <dgm:prSet/>
      <dgm:spPr>
        <a:solidFill>
          <a:srgbClr val="0070C0"/>
        </a:solidFill>
      </dgm:spPr>
      <dgm:t>
        <a:bodyPr/>
        <a:lstStyle/>
        <a:p>
          <a:endParaRPr lang="en-US"/>
        </a:p>
      </dgm:t>
    </dgm:pt>
    <dgm:pt modelId="{A20D37CD-5F76-4A3A-A594-CE7B592C535E}" type="pres">
      <dgm:prSet presAssocID="{61FCF894-C323-4EAD-9AF9-CE2A5E5C2EBF}" presName="cycle" presStyleCnt="0">
        <dgm:presLayoutVars>
          <dgm:dir/>
          <dgm:resizeHandles val="exact"/>
        </dgm:presLayoutVars>
      </dgm:prSet>
      <dgm:spPr/>
      <dgm:t>
        <a:bodyPr/>
        <a:lstStyle/>
        <a:p>
          <a:endParaRPr lang="en-US"/>
        </a:p>
      </dgm:t>
    </dgm:pt>
    <dgm:pt modelId="{ED480C5B-5ADA-4CD5-A4FA-AD278CD837A9}" type="pres">
      <dgm:prSet presAssocID="{747A44D0-C70E-4902-BF9B-EA58EEDACCCF}" presName="dummy" presStyleCnt="0"/>
      <dgm:spPr/>
    </dgm:pt>
    <dgm:pt modelId="{9C127343-8053-49A3-9412-56191A7C66EE}" type="pres">
      <dgm:prSet presAssocID="{747A44D0-C70E-4902-BF9B-EA58EEDACCCF}" presName="node" presStyleLbl="revTx" presStyleIdx="0" presStyleCnt="5">
        <dgm:presLayoutVars>
          <dgm:bulletEnabled val="1"/>
        </dgm:presLayoutVars>
      </dgm:prSet>
      <dgm:spPr/>
      <dgm:t>
        <a:bodyPr/>
        <a:lstStyle/>
        <a:p>
          <a:endParaRPr lang="en-US"/>
        </a:p>
      </dgm:t>
    </dgm:pt>
    <dgm:pt modelId="{957A35F5-65B8-4E50-89DB-C965D09039C6}" type="pres">
      <dgm:prSet presAssocID="{AD877E69-A7B8-4535-B3C7-E3901A58E594}" presName="sibTrans" presStyleLbl="node1" presStyleIdx="0" presStyleCnt="5"/>
      <dgm:spPr/>
      <dgm:t>
        <a:bodyPr/>
        <a:lstStyle/>
        <a:p>
          <a:endParaRPr lang="en-US"/>
        </a:p>
      </dgm:t>
    </dgm:pt>
    <dgm:pt modelId="{A557BFC7-06A4-4F24-A6D1-FB7FB44C2ED2}" type="pres">
      <dgm:prSet presAssocID="{D08C73BF-1D1F-4332-AE95-5704A68ED7E2}" presName="dummy" presStyleCnt="0"/>
      <dgm:spPr/>
    </dgm:pt>
    <dgm:pt modelId="{BC823390-E069-4545-8A80-DD3485183DF7}" type="pres">
      <dgm:prSet presAssocID="{D08C73BF-1D1F-4332-AE95-5704A68ED7E2}" presName="node" presStyleLbl="revTx" presStyleIdx="1" presStyleCnt="5">
        <dgm:presLayoutVars>
          <dgm:bulletEnabled val="1"/>
        </dgm:presLayoutVars>
      </dgm:prSet>
      <dgm:spPr/>
      <dgm:t>
        <a:bodyPr/>
        <a:lstStyle/>
        <a:p>
          <a:endParaRPr lang="en-US"/>
        </a:p>
      </dgm:t>
    </dgm:pt>
    <dgm:pt modelId="{4C592CF9-9626-45A1-8326-B8626975D60E}" type="pres">
      <dgm:prSet presAssocID="{C0BDB8A0-A873-495A-94C0-3F68062733CC}" presName="sibTrans" presStyleLbl="node1" presStyleIdx="1" presStyleCnt="5"/>
      <dgm:spPr/>
      <dgm:t>
        <a:bodyPr/>
        <a:lstStyle/>
        <a:p>
          <a:endParaRPr lang="en-US"/>
        </a:p>
      </dgm:t>
    </dgm:pt>
    <dgm:pt modelId="{B767E483-D6C9-430F-9BA4-79B3408953C1}" type="pres">
      <dgm:prSet presAssocID="{4AE8F6D5-F060-4BD3-8575-F76470547A36}" presName="dummy" presStyleCnt="0"/>
      <dgm:spPr/>
    </dgm:pt>
    <dgm:pt modelId="{6D0E0044-1272-49BC-B9F2-6B287CB04A65}" type="pres">
      <dgm:prSet presAssocID="{4AE8F6D5-F060-4BD3-8575-F76470547A36}" presName="node" presStyleLbl="revTx" presStyleIdx="2" presStyleCnt="5">
        <dgm:presLayoutVars>
          <dgm:bulletEnabled val="1"/>
        </dgm:presLayoutVars>
      </dgm:prSet>
      <dgm:spPr/>
      <dgm:t>
        <a:bodyPr/>
        <a:lstStyle/>
        <a:p>
          <a:endParaRPr lang="en-US"/>
        </a:p>
      </dgm:t>
    </dgm:pt>
    <dgm:pt modelId="{4A9D2876-044B-4A71-8406-565618EA5551}" type="pres">
      <dgm:prSet presAssocID="{EF3D3ECD-81E9-4B82-801A-038B31B99253}" presName="sibTrans" presStyleLbl="node1" presStyleIdx="2" presStyleCnt="5"/>
      <dgm:spPr/>
      <dgm:t>
        <a:bodyPr/>
        <a:lstStyle/>
        <a:p>
          <a:endParaRPr lang="en-US"/>
        </a:p>
      </dgm:t>
    </dgm:pt>
    <dgm:pt modelId="{CB1A96BF-C747-4939-82D4-65DA7D50E0BA}" type="pres">
      <dgm:prSet presAssocID="{0CC35BFC-7906-4F5D-BF2A-4504A63909C9}" presName="dummy" presStyleCnt="0"/>
      <dgm:spPr/>
    </dgm:pt>
    <dgm:pt modelId="{584D31DB-19F2-442A-9772-7869CC880490}" type="pres">
      <dgm:prSet presAssocID="{0CC35BFC-7906-4F5D-BF2A-4504A63909C9}" presName="node" presStyleLbl="revTx" presStyleIdx="3" presStyleCnt="5">
        <dgm:presLayoutVars>
          <dgm:bulletEnabled val="1"/>
        </dgm:presLayoutVars>
      </dgm:prSet>
      <dgm:spPr/>
      <dgm:t>
        <a:bodyPr/>
        <a:lstStyle/>
        <a:p>
          <a:endParaRPr lang="en-US"/>
        </a:p>
      </dgm:t>
    </dgm:pt>
    <dgm:pt modelId="{EFE2F19A-7155-4F83-BECC-72BF5322AD17}" type="pres">
      <dgm:prSet presAssocID="{F554321D-EE08-42E6-8615-D429D49A76A6}" presName="sibTrans" presStyleLbl="node1" presStyleIdx="3" presStyleCnt="5"/>
      <dgm:spPr/>
      <dgm:t>
        <a:bodyPr/>
        <a:lstStyle/>
        <a:p>
          <a:endParaRPr lang="en-US"/>
        </a:p>
      </dgm:t>
    </dgm:pt>
    <dgm:pt modelId="{4CDCB70B-D36B-4ACE-98C9-358258DE68BD}" type="pres">
      <dgm:prSet presAssocID="{73E500AE-1141-4DFE-A5A8-F32B05C0E5A6}" presName="dummy" presStyleCnt="0"/>
      <dgm:spPr/>
    </dgm:pt>
    <dgm:pt modelId="{86DD4303-A1AC-4C22-85C8-746EE2198D71}" type="pres">
      <dgm:prSet presAssocID="{73E500AE-1141-4DFE-A5A8-F32B05C0E5A6}" presName="node" presStyleLbl="revTx" presStyleIdx="4" presStyleCnt="5" custScaleX="121919">
        <dgm:presLayoutVars>
          <dgm:bulletEnabled val="1"/>
        </dgm:presLayoutVars>
      </dgm:prSet>
      <dgm:spPr/>
      <dgm:t>
        <a:bodyPr/>
        <a:lstStyle/>
        <a:p>
          <a:endParaRPr lang="en-US"/>
        </a:p>
      </dgm:t>
    </dgm:pt>
    <dgm:pt modelId="{A2F2FE3A-E606-405D-A47B-6B9FB15AA8BF}" type="pres">
      <dgm:prSet presAssocID="{3AE0B868-33E8-4A0A-A12F-562CB2D30232}" presName="sibTrans" presStyleLbl="node1" presStyleIdx="4" presStyleCnt="5"/>
      <dgm:spPr/>
      <dgm:t>
        <a:bodyPr/>
        <a:lstStyle/>
        <a:p>
          <a:endParaRPr lang="en-US"/>
        </a:p>
      </dgm:t>
    </dgm:pt>
  </dgm:ptLst>
  <dgm:cxnLst>
    <dgm:cxn modelId="{CAF638EA-A6BE-4CDE-A86F-F21E3A26BC51}" srcId="{61FCF894-C323-4EAD-9AF9-CE2A5E5C2EBF}" destId="{D08C73BF-1D1F-4332-AE95-5704A68ED7E2}" srcOrd="1" destOrd="0" parTransId="{34B07CFC-93D4-4DA9-A766-EFE2EF215EB8}" sibTransId="{C0BDB8A0-A873-495A-94C0-3F68062733CC}"/>
    <dgm:cxn modelId="{CBB931D8-5F85-42ED-8698-6D9EE8C3079E}" type="presOf" srcId="{0CC35BFC-7906-4F5D-BF2A-4504A63909C9}" destId="{584D31DB-19F2-442A-9772-7869CC880490}" srcOrd="0" destOrd="0" presId="urn:microsoft.com/office/officeart/2005/8/layout/cycle1"/>
    <dgm:cxn modelId="{BD1F0DDB-F495-4096-8195-B94079839FAC}" type="presOf" srcId="{C0BDB8A0-A873-495A-94C0-3F68062733CC}" destId="{4C592CF9-9626-45A1-8326-B8626975D60E}" srcOrd="0" destOrd="0" presId="urn:microsoft.com/office/officeart/2005/8/layout/cycle1"/>
    <dgm:cxn modelId="{4E38A86B-294F-4A0E-8636-97812CC51E92}" type="presOf" srcId="{4AE8F6D5-F060-4BD3-8575-F76470547A36}" destId="{6D0E0044-1272-49BC-B9F2-6B287CB04A65}" srcOrd="0" destOrd="0" presId="urn:microsoft.com/office/officeart/2005/8/layout/cycle1"/>
    <dgm:cxn modelId="{3ABF8F87-FDBC-4AC9-8643-0FB0CD0191C3}" type="presOf" srcId="{EF3D3ECD-81E9-4B82-801A-038B31B99253}" destId="{4A9D2876-044B-4A71-8406-565618EA5551}" srcOrd="0" destOrd="0" presId="urn:microsoft.com/office/officeart/2005/8/layout/cycle1"/>
    <dgm:cxn modelId="{068E08A1-F5D7-4CC9-89CF-F9338437EDE4}" type="presOf" srcId="{73E500AE-1141-4DFE-A5A8-F32B05C0E5A6}" destId="{86DD4303-A1AC-4C22-85C8-746EE2198D71}" srcOrd="0" destOrd="0" presId="urn:microsoft.com/office/officeart/2005/8/layout/cycle1"/>
    <dgm:cxn modelId="{8B731D85-19B6-44F5-A00D-191C37DF1E78}" srcId="{61FCF894-C323-4EAD-9AF9-CE2A5E5C2EBF}" destId="{0CC35BFC-7906-4F5D-BF2A-4504A63909C9}" srcOrd="3" destOrd="0" parTransId="{69A637ED-E708-41C1-BFE6-182C2578442E}" sibTransId="{F554321D-EE08-42E6-8615-D429D49A76A6}"/>
    <dgm:cxn modelId="{9C26C58C-4363-4E73-81BE-64762EC2A060}" type="presOf" srcId="{D08C73BF-1D1F-4332-AE95-5704A68ED7E2}" destId="{BC823390-E069-4545-8A80-DD3485183DF7}" srcOrd="0" destOrd="0" presId="urn:microsoft.com/office/officeart/2005/8/layout/cycle1"/>
    <dgm:cxn modelId="{0D372FB0-5B9A-4906-99D3-ED0AE67FDD48}" srcId="{61FCF894-C323-4EAD-9AF9-CE2A5E5C2EBF}" destId="{747A44D0-C70E-4902-BF9B-EA58EEDACCCF}" srcOrd="0" destOrd="0" parTransId="{C47DCA41-2475-44DB-B0B6-AD8024ABD672}" sibTransId="{AD877E69-A7B8-4535-B3C7-E3901A58E594}"/>
    <dgm:cxn modelId="{8B3F7E15-34A2-4723-885D-D8F72ECC86C1}" type="presOf" srcId="{F554321D-EE08-42E6-8615-D429D49A76A6}" destId="{EFE2F19A-7155-4F83-BECC-72BF5322AD17}" srcOrd="0" destOrd="0" presId="urn:microsoft.com/office/officeart/2005/8/layout/cycle1"/>
    <dgm:cxn modelId="{F07D6AF4-43FA-43F5-9A6B-FA650D4108E4}" type="presOf" srcId="{61FCF894-C323-4EAD-9AF9-CE2A5E5C2EBF}" destId="{A20D37CD-5F76-4A3A-A594-CE7B592C535E}" srcOrd="0" destOrd="0" presId="urn:microsoft.com/office/officeart/2005/8/layout/cycle1"/>
    <dgm:cxn modelId="{F79EDFE8-7101-4C7C-A162-D48F2FDBEFAF}" type="presOf" srcId="{AD877E69-A7B8-4535-B3C7-E3901A58E594}" destId="{957A35F5-65B8-4E50-89DB-C965D09039C6}" srcOrd="0" destOrd="0" presId="urn:microsoft.com/office/officeart/2005/8/layout/cycle1"/>
    <dgm:cxn modelId="{C2DC6027-C4C7-434C-84F2-A146622F1349}" srcId="{61FCF894-C323-4EAD-9AF9-CE2A5E5C2EBF}" destId="{73E500AE-1141-4DFE-A5A8-F32B05C0E5A6}" srcOrd="4" destOrd="0" parTransId="{FE3DC683-0380-493F-9366-DA00574AA64E}" sibTransId="{3AE0B868-33E8-4A0A-A12F-562CB2D30232}"/>
    <dgm:cxn modelId="{78E34867-3FB1-4E55-A754-AA6E3B102591}" type="presOf" srcId="{3AE0B868-33E8-4A0A-A12F-562CB2D30232}" destId="{A2F2FE3A-E606-405D-A47B-6B9FB15AA8BF}" srcOrd="0" destOrd="0" presId="urn:microsoft.com/office/officeart/2005/8/layout/cycle1"/>
    <dgm:cxn modelId="{5780BD80-23A4-43B4-8641-DF3CCDA8C220}" type="presOf" srcId="{747A44D0-C70E-4902-BF9B-EA58EEDACCCF}" destId="{9C127343-8053-49A3-9412-56191A7C66EE}" srcOrd="0" destOrd="0" presId="urn:microsoft.com/office/officeart/2005/8/layout/cycle1"/>
    <dgm:cxn modelId="{792FCCC6-38B6-4750-84A6-23F6E212451E}" srcId="{61FCF894-C323-4EAD-9AF9-CE2A5E5C2EBF}" destId="{4AE8F6D5-F060-4BD3-8575-F76470547A36}" srcOrd="2" destOrd="0" parTransId="{3E859CA7-57C2-4D3E-8ABA-AC7A38A47894}" sibTransId="{EF3D3ECD-81E9-4B82-801A-038B31B99253}"/>
    <dgm:cxn modelId="{1504A3CC-6F4A-489A-88A5-3324CB22B777}" type="presParOf" srcId="{A20D37CD-5F76-4A3A-A594-CE7B592C535E}" destId="{ED480C5B-5ADA-4CD5-A4FA-AD278CD837A9}" srcOrd="0" destOrd="0" presId="urn:microsoft.com/office/officeart/2005/8/layout/cycle1"/>
    <dgm:cxn modelId="{9E99A48A-1902-4721-863B-0A7C09EB2135}" type="presParOf" srcId="{A20D37CD-5F76-4A3A-A594-CE7B592C535E}" destId="{9C127343-8053-49A3-9412-56191A7C66EE}" srcOrd="1" destOrd="0" presId="urn:microsoft.com/office/officeart/2005/8/layout/cycle1"/>
    <dgm:cxn modelId="{E2D54734-377E-4AB2-9292-E7717F491C7B}" type="presParOf" srcId="{A20D37CD-5F76-4A3A-A594-CE7B592C535E}" destId="{957A35F5-65B8-4E50-89DB-C965D09039C6}" srcOrd="2" destOrd="0" presId="urn:microsoft.com/office/officeart/2005/8/layout/cycle1"/>
    <dgm:cxn modelId="{7B826DB3-D1E5-4A91-B410-2DE80BC95652}" type="presParOf" srcId="{A20D37CD-5F76-4A3A-A594-CE7B592C535E}" destId="{A557BFC7-06A4-4F24-A6D1-FB7FB44C2ED2}" srcOrd="3" destOrd="0" presId="urn:microsoft.com/office/officeart/2005/8/layout/cycle1"/>
    <dgm:cxn modelId="{5348E72F-65ED-48DB-8516-8D6A41C8FC17}" type="presParOf" srcId="{A20D37CD-5F76-4A3A-A594-CE7B592C535E}" destId="{BC823390-E069-4545-8A80-DD3485183DF7}" srcOrd="4" destOrd="0" presId="urn:microsoft.com/office/officeart/2005/8/layout/cycle1"/>
    <dgm:cxn modelId="{0FF660B9-1DD6-481F-8547-A6AD1B0A97DE}" type="presParOf" srcId="{A20D37CD-5F76-4A3A-A594-CE7B592C535E}" destId="{4C592CF9-9626-45A1-8326-B8626975D60E}" srcOrd="5" destOrd="0" presId="urn:microsoft.com/office/officeart/2005/8/layout/cycle1"/>
    <dgm:cxn modelId="{8F34A62B-9D5D-4738-B53A-151DDF5AE123}" type="presParOf" srcId="{A20D37CD-5F76-4A3A-A594-CE7B592C535E}" destId="{B767E483-D6C9-430F-9BA4-79B3408953C1}" srcOrd="6" destOrd="0" presId="urn:microsoft.com/office/officeart/2005/8/layout/cycle1"/>
    <dgm:cxn modelId="{AF01EBEF-9446-45FF-AD6E-35EF2F9855A5}" type="presParOf" srcId="{A20D37CD-5F76-4A3A-A594-CE7B592C535E}" destId="{6D0E0044-1272-49BC-B9F2-6B287CB04A65}" srcOrd="7" destOrd="0" presId="urn:microsoft.com/office/officeart/2005/8/layout/cycle1"/>
    <dgm:cxn modelId="{39DA6D35-FA85-4935-BD27-266157C6F340}" type="presParOf" srcId="{A20D37CD-5F76-4A3A-A594-CE7B592C535E}" destId="{4A9D2876-044B-4A71-8406-565618EA5551}" srcOrd="8" destOrd="0" presId="urn:microsoft.com/office/officeart/2005/8/layout/cycle1"/>
    <dgm:cxn modelId="{2F56B89F-6CDD-46F5-97AC-BF4824D203F0}" type="presParOf" srcId="{A20D37CD-5F76-4A3A-A594-CE7B592C535E}" destId="{CB1A96BF-C747-4939-82D4-65DA7D50E0BA}" srcOrd="9" destOrd="0" presId="urn:microsoft.com/office/officeart/2005/8/layout/cycle1"/>
    <dgm:cxn modelId="{8C09A5C6-5162-4B01-9A46-D5DDA54F623F}" type="presParOf" srcId="{A20D37CD-5F76-4A3A-A594-CE7B592C535E}" destId="{584D31DB-19F2-442A-9772-7869CC880490}" srcOrd="10" destOrd="0" presId="urn:microsoft.com/office/officeart/2005/8/layout/cycle1"/>
    <dgm:cxn modelId="{B04D989B-9CE9-47F3-9F86-65E164005783}" type="presParOf" srcId="{A20D37CD-5F76-4A3A-A594-CE7B592C535E}" destId="{EFE2F19A-7155-4F83-BECC-72BF5322AD17}" srcOrd="11" destOrd="0" presId="urn:microsoft.com/office/officeart/2005/8/layout/cycle1"/>
    <dgm:cxn modelId="{AC2BB93C-62CC-445C-8DE9-2F377EB57075}" type="presParOf" srcId="{A20D37CD-5F76-4A3A-A594-CE7B592C535E}" destId="{4CDCB70B-D36B-4ACE-98C9-358258DE68BD}" srcOrd="12" destOrd="0" presId="urn:microsoft.com/office/officeart/2005/8/layout/cycle1"/>
    <dgm:cxn modelId="{F84181C3-A6E8-48CD-BD83-62F9CF097132}" type="presParOf" srcId="{A20D37CD-5F76-4A3A-A594-CE7B592C535E}" destId="{86DD4303-A1AC-4C22-85C8-746EE2198D71}" srcOrd="13" destOrd="0" presId="urn:microsoft.com/office/officeart/2005/8/layout/cycle1"/>
    <dgm:cxn modelId="{E2951193-1647-4A90-9558-4D704AE75618}" type="presParOf" srcId="{A20D37CD-5F76-4A3A-A594-CE7B592C535E}" destId="{A2F2FE3A-E606-405D-A47B-6B9FB15AA8BF}"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C2E7-B8A2-47E0-BC2C-7370143FA84C}" type="datetimeFigureOut">
              <a:rPr lang="en-US" smtClean="0"/>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6E96F-A34D-4C96-A446-10F9F95A6DC1}" type="slidenum">
              <a:rPr lang="en-US" smtClean="0"/>
              <a:t>‹#›</a:t>
            </a:fld>
            <a:endParaRPr lang="en-US"/>
          </a:p>
        </p:txBody>
      </p:sp>
    </p:spTree>
    <p:extLst>
      <p:ext uri="{BB962C8B-B14F-4D97-AF65-F5344CB8AC3E}">
        <p14:creationId xmlns:p14="http://schemas.microsoft.com/office/powerpoint/2010/main" val="394670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6E96F-A34D-4C96-A446-10F9F95A6DC1}" type="slidenum">
              <a:rPr lang="en-US" smtClean="0"/>
              <a:t>1</a:t>
            </a:fld>
            <a:endParaRPr lang="en-US"/>
          </a:p>
        </p:txBody>
      </p:sp>
    </p:spTree>
    <p:extLst>
      <p:ext uri="{BB962C8B-B14F-4D97-AF65-F5344CB8AC3E}">
        <p14:creationId xmlns:p14="http://schemas.microsoft.com/office/powerpoint/2010/main" val="4123027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6E96F-A34D-4C96-A446-10F9F95A6DC1}" type="slidenum">
              <a:rPr lang="en-US" smtClean="0"/>
              <a:t>2</a:t>
            </a:fld>
            <a:endParaRPr lang="en-US"/>
          </a:p>
        </p:txBody>
      </p:sp>
    </p:spTree>
    <p:extLst>
      <p:ext uri="{BB962C8B-B14F-4D97-AF65-F5344CB8AC3E}">
        <p14:creationId xmlns:p14="http://schemas.microsoft.com/office/powerpoint/2010/main" val="35901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48FD28-8EE7-452D-8AB6-701A36C8745F}"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235554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A07BB-777E-4967-9293-2E68FC1B8ACE}"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92187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D315C-BD50-4B3C-AB29-29B397856AEF}"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387585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E0E52-71EA-430E-B2CA-E7BC1291331C}"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141678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8858E-565F-4B44-ACE3-FEA461EB8BE4}" type="datetime1">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100326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D911E1-BFD7-4260-BE0B-D39DB1601E73}" type="datetime1">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99212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99F407-8285-4628-BCBF-C0FDF4F4C82C}" type="datetime1">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2278361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4C2581-B1A7-4749-AF56-A1AA90C07F60}" type="datetime1">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12907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CBE42-5B5A-4AEE-8131-4BE8BAC7AFC1}" type="datetime1">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240075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A19DC-4E4C-47F6-8486-17F043680980}" type="datetime1">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383106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C6CA9-A7F7-49AF-BB27-5BBF3CC99E92}" type="datetime1">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5980E-A4BB-4DD3-8E90-E16D74C45C14}" type="slidenum">
              <a:rPr lang="en-US" smtClean="0"/>
              <a:t>‹#›</a:t>
            </a:fld>
            <a:endParaRPr lang="en-US"/>
          </a:p>
        </p:txBody>
      </p:sp>
    </p:spTree>
    <p:extLst>
      <p:ext uri="{BB962C8B-B14F-4D97-AF65-F5344CB8AC3E}">
        <p14:creationId xmlns:p14="http://schemas.microsoft.com/office/powerpoint/2010/main" val="135429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7CD05-A80F-442D-B7F5-03B07A515B47}" type="datetime1">
              <a:rPr lang="en-US" smtClean="0"/>
              <a:t>7/25/2019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5980E-A4BB-4DD3-8E90-E16D74C45C14}" type="slidenum">
              <a:rPr lang="en-US" smtClean="0"/>
              <a:t>‹#›</a:t>
            </a:fld>
            <a:endParaRPr lang="en-US"/>
          </a:p>
        </p:txBody>
      </p:sp>
    </p:spTree>
    <p:extLst>
      <p:ext uri="{BB962C8B-B14F-4D97-AF65-F5344CB8AC3E}">
        <p14:creationId xmlns:p14="http://schemas.microsoft.com/office/powerpoint/2010/main" val="406824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DJ-yBmEEkgA" TargetMode="External"/><Relationship Id="rId3" Type="http://schemas.openxmlformats.org/officeDocument/2006/relationships/hyperlink" Target="https://en.wikipedia.org/wiki/Stochastic_universal_sampling" TargetMode="External"/><Relationship Id="rId7" Type="http://schemas.openxmlformats.org/officeDocument/2006/relationships/hyperlink" Target="https://www.hindawi.com/journals/cin/2017/7430125" TargetMode="External"/><Relationship Id="rId2" Type="http://schemas.openxmlformats.org/officeDocument/2006/relationships/hyperlink" Target="https://www.revolvy.com/page/Stochastic-universal-sampling" TargetMode="External"/><Relationship Id="rId1" Type="http://schemas.openxmlformats.org/officeDocument/2006/relationships/slideLayout" Target="../slideLayouts/slideLayout2.xml"/><Relationship Id="rId6" Type="http://schemas.openxmlformats.org/officeDocument/2006/relationships/hyperlink" Target="https://www.tutorialspoint.com/genetic_algorithms/genetic_algorithms_parent_selection.htm" TargetMode="External"/><Relationship Id="rId5" Type="http://schemas.openxmlformats.org/officeDocument/2006/relationships/hyperlink" Target="http://www.rubicite.com/Tutorials/GeneticAlgorithms/CrossoverOperators/CycleCrossoverOperator.aspx" TargetMode="External"/><Relationship Id="rId10" Type="http://schemas.openxmlformats.org/officeDocument/2006/relationships/hyperlink" Target="http://eprints.iisc.ernet.in/6971/2/adaptive.pdf" TargetMode="External"/><Relationship Id="rId4" Type="http://schemas.openxmlformats.org/officeDocument/2006/relationships/hyperlink" Target="https://www.codeproject.com/Tips/10417/Genetic-Algorithm-2" TargetMode="External"/><Relationship Id="rId9" Type="http://schemas.openxmlformats.org/officeDocument/2006/relationships/hyperlink" Target="https://www.hindawi.com/journals/cin/2017/743012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192000" cy="6857999"/>
          </a:xfrm>
          <a:prstGeom prst="rect">
            <a:avLst/>
          </a:prstGeom>
          <a:solidFill>
            <a:srgbClr val="F9DFF8"/>
          </a:solidFill>
        </p:spPr>
      </p:pic>
      <p:sp>
        <p:nvSpPr>
          <p:cNvPr id="2" name="Title 1"/>
          <p:cNvSpPr>
            <a:spLocks noGrp="1"/>
          </p:cNvSpPr>
          <p:nvPr>
            <p:ph type="ctrTitle"/>
          </p:nvPr>
        </p:nvSpPr>
        <p:spPr>
          <a:xfrm>
            <a:off x="-1353671" y="5459366"/>
            <a:ext cx="9144000" cy="1197067"/>
          </a:xfrm>
        </p:spPr>
        <p:txBody>
          <a:bodyPr/>
          <a:lstStyle/>
          <a:p>
            <a:r>
              <a:rPr lang="en-US" sz="4000" b="1" dirty="0" smtClean="0"/>
              <a:t>Traveling Salesman Problem</a:t>
            </a:r>
            <a:r>
              <a:rPr lang="en-US" dirty="0" smtClean="0"/>
              <a:t/>
            </a:r>
            <a:br>
              <a:rPr lang="en-US" dirty="0" smtClean="0"/>
            </a:br>
            <a:r>
              <a:rPr lang="en-US" sz="3200" b="1" dirty="0" smtClean="0">
                <a:solidFill>
                  <a:srgbClr val="FF0000"/>
                </a:solidFill>
              </a:rPr>
              <a:t>Genetic Algorithm</a:t>
            </a:r>
            <a:endParaRPr lang="en-US" sz="3200" b="1" dirty="0">
              <a:solidFill>
                <a:srgbClr val="FF0000"/>
              </a:solidFill>
            </a:endParaRPr>
          </a:p>
        </p:txBody>
      </p:sp>
      <p:sp>
        <p:nvSpPr>
          <p:cNvPr id="3" name="Subtitle 2"/>
          <p:cNvSpPr>
            <a:spLocks noGrp="1"/>
          </p:cNvSpPr>
          <p:nvPr>
            <p:ph type="subTitle" idx="1"/>
          </p:nvPr>
        </p:nvSpPr>
        <p:spPr>
          <a:xfrm>
            <a:off x="6482297" y="5560149"/>
            <a:ext cx="5709703" cy="1197067"/>
          </a:xfrm>
        </p:spPr>
        <p:txBody>
          <a:bodyPr>
            <a:normAutofit/>
          </a:bodyPr>
          <a:lstStyle/>
          <a:p>
            <a:r>
              <a:rPr lang="en-US" sz="2800" dirty="0" smtClean="0"/>
              <a:t>By</a:t>
            </a:r>
          </a:p>
          <a:p>
            <a:r>
              <a:rPr lang="en-US" sz="2800" dirty="0" smtClean="0"/>
              <a:t>Abdullah </a:t>
            </a:r>
            <a:r>
              <a:rPr lang="en-US" sz="2800" dirty="0" err="1" smtClean="0"/>
              <a:t>Haidar</a:t>
            </a:r>
            <a:r>
              <a:rPr lang="en-US" sz="2800" dirty="0" smtClean="0"/>
              <a:t> </a:t>
            </a:r>
          </a:p>
        </p:txBody>
      </p:sp>
    </p:spTree>
    <p:extLst>
      <p:ext uri="{BB962C8B-B14F-4D97-AF65-F5344CB8AC3E}">
        <p14:creationId xmlns:p14="http://schemas.microsoft.com/office/powerpoint/2010/main" val="637671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5" y="7246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Mutation Operators</a:t>
            </a:r>
            <a:endParaRPr lang="en-US" sz="5400" b="1" dirty="0">
              <a:solidFill>
                <a:schemeClr val="bg1"/>
              </a:solidFill>
            </a:endParaRPr>
          </a:p>
        </p:txBody>
      </p:sp>
      <p:sp>
        <p:nvSpPr>
          <p:cNvPr id="7" name="Slide Number Placeholder 4"/>
          <p:cNvSpPr txBox="1">
            <a:spLocks/>
          </p:cNvSpPr>
          <p:nvPr/>
        </p:nvSpPr>
        <p:spPr>
          <a:xfrm>
            <a:off x="10596282" y="6201370"/>
            <a:ext cx="1358153"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10/21</a:t>
            </a:r>
            <a:endParaRPr lang="en-US" sz="3200" dirty="0">
              <a:solidFill>
                <a:schemeClr val="bg1"/>
              </a:solidFill>
            </a:endParaRPr>
          </a:p>
        </p:txBody>
      </p:sp>
      <p:sp>
        <p:nvSpPr>
          <p:cNvPr id="6" name="Rectangle 5"/>
          <p:cNvSpPr/>
          <p:nvPr/>
        </p:nvSpPr>
        <p:spPr>
          <a:xfrm>
            <a:off x="2112004" y="1914358"/>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8" name="Rectangle 7"/>
          <p:cNvSpPr/>
          <p:nvPr/>
        </p:nvSpPr>
        <p:spPr>
          <a:xfrm>
            <a:off x="3026404" y="1914358"/>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9" name="Rectangle 8"/>
          <p:cNvSpPr/>
          <p:nvPr/>
        </p:nvSpPr>
        <p:spPr>
          <a:xfrm>
            <a:off x="3940804" y="1914358"/>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10" name="Rectangle 9"/>
          <p:cNvSpPr/>
          <p:nvPr/>
        </p:nvSpPr>
        <p:spPr>
          <a:xfrm>
            <a:off x="4855204" y="1914358"/>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4</a:t>
            </a:r>
            <a:endParaRPr lang="en-US" sz="4400" dirty="0">
              <a:solidFill>
                <a:schemeClr val="bg1"/>
              </a:solidFill>
            </a:endParaRPr>
          </a:p>
        </p:txBody>
      </p:sp>
      <p:sp>
        <p:nvSpPr>
          <p:cNvPr id="11" name="Rectangle 10"/>
          <p:cNvSpPr/>
          <p:nvPr/>
        </p:nvSpPr>
        <p:spPr>
          <a:xfrm>
            <a:off x="5769604" y="1914358"/>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12" name="Rectangle 11"/>
          <p:cNvSpPr/>
          <p:nvPr/>
        </p:nvSpPr>
        <p:spPr>
          <a:xfrm>
            <a:off x="6684004" y="1914358"/>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13" name="Rectangle 12"/>
          <p:cNvSpPr/>
          <p:nvPr/>
        </p:nvSpPr>
        <p:spPr>
          <a:xfrm>
            <a:off x="7598404" y="1914358"/>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15" name="Rectangle 14"/>
          <p:cNvSpPr/>
          <p:nvPr/>
        </p:nvSpPr>
        <p:spPr>
          <a:xfrm>
            <a:off x="8512804" y="1914358"/>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16" name="Rectangle 15"/>
          <p:cNvSpPr/>
          <p:nvPr/>
        </p:nvSpPr>
        <p:spPr>
          <a:xfrm>
            <a:off x="9427204" y="1914358"/>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17" name="Rectangle 16"/>
          <p:cNvSpPr/>
          <p:nvPr/>
        </p:nvSpPr>
        <p:spPr>
          <a:xfrm>
            <a:off x="2112004" y="2970505"/>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18" name="Rectangle 17"/>
          <p:cNvSpPr/>
          <p:nvPr/>
        </p:nvSpPr>
        <p:spPr>
          <a:xfrm>
            <a:off x="3026404" y="2970505"/>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19" name="Rectangle 18"/>
          <p:cNvSpPr/>
          <p:nvPr/>
        </p:nvSpPr>
        <p:spPr>
          <a:xfrm>
            <a:off x="3940804" y="2970505"/>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20" name="Rectangle 19"/>
          <p:cNvSpPr/>
          <p:nvPr/>
        </p:nvSpPr>
        <p:spPr>
          <a:xfrm>
            <a:off x="4855204" y="2970505"/>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4</a:t>
            </a:r>
            <a:endParaRPr lang="en-US" sz="4400" dirty="0">
              <a:solidFill>
                <a:schemeClr val="bg1"/>
              </a:solidFill>
            </a:endParaRPr>
          </a:p>
        </p:txBody>
      </p:sp>
      <p:sp>
        <p:nvSpPr>
          <p:cNvPr id="21" name="Rectangle 20"/>
          <p:cNvSpPr/>
          <p:nvPr/>
        </p:nvSpPr>
        <p:spPr>
          <a:xfrm>
            <a:off x="5769604" y="2970505"/>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22" name="Rectangle 21"/>
          <p:cNvSpPr/>
          <p:nvPr/>
        </p:nvSpPr>
        <p:spPr>
          <a:xfrm>
            <a:off x="6684004" y="2970505"/>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23" name="Rectangle 22"/>
          <p:cNvSpPr/>
          <p:nvPr/>
        </p:nvSpPr>
        <p:spPr>
          <a:xfrm>
            <a:off x="7598404" y="2970505"/>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24" name="Rectangle 23"/>
          <p:cNvSpPr/>
          <p:nvPr/>
        </p:nvSpPr>
        <p:spPr>
          <a:xfrm>
            <a:off x="8512804" y="2970505"/>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25" name="Rectangle 24"/>
          <p:cNvSpPr/>
          <p:nvPr/>
        </p:nvSpPr>
        <p:spPr>
          <a:xfrm>
            <a:off x="9427204" y="2970505"/>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44" name="Rectangle 43"/>
          <p:cNvSpPr/>
          <p:nvPr/>
        </p:nvSpPr>
        <p:spPr>
          <a:xfrm>
            <a:off x="2233028" y="4408262"/>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45" name="Rectangle 44"/>
          <p:cNvSpPr/>
          <p:nvPr/>
        </p:nvSpPr>
        <p:spPr>
          <a:xfrm>
            <a:off x="3147428" y="4408262"/>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46" name="Rectangle 45"/>
          <p:cNvSpPr/>
          <p:nvPr/>
        </p:nvSpPr>
        <p:spPr>
          <a:xfrm>
            <a:off x="4061828" y="4408262"/>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47" name="Rectangle 46"/>
          <p:cNvSpPr/>
          <p:nvPr/>
        </p:nvSpPr>
        <p:spPr>
          <a:xfrm>
            <a:off x="4976228" y="4408262"/>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4</a:t>
            </a:r>
            <a:endParaRPr lang="en-US" sz="4400" dirty="0">
              <a:solidFill>
                <a:schemeClr val="bg1"/>
              </a:solidFill>
            </a:endParaRPr>
          </a:p>
        </p:txBody>
      </p:sp>
      <p:sp>
        <p:nvSpPr>
          <p:cNvPr id="48" name="Rectangle 47"/>
          <p:cNvSpPr/>
          <p:nvPr/>
        </p:nvSpPr>
        <p:spPr>
          <a:xfrm>
            <a:off x="5890628" y="4408262"/>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49" name="Rectangle 48"/>
          <p:cNvSpPr/>
          <p:nvPr/>
        </p:nvSpPr>
        <p:spPr>
          <a:xfrm>
            <a:off x="6805028" y="4408262"/>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50" name="Rectangle 49"/>
          <p:cNvSpPr/>
          <p:nvPr/>
        </p:nvSpPr>
        <p:spPr>
          <a:xfrm>
            <a:off x="7719428" y="4408262"/>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51" name="Rectangle 50"/>
          <p:cNvSpPr/>
          <p:nvPr/>
        </p:nvSpPr>
        <p:spPr>
          <a:xfrm>
            <a:off x="8633828" y="4408262"/>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52" name="Rectangle 51"/>
          <p:cNvSpPr/>
          <p:nvPr/>
        </p:nvSpPr>
        <p:spPr>
          <a:xfrm>
            <a:off x="9548228" y="4408262"/>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53" name="Rectangle 52"/>
          <p:cNvSpPr/>
          <p:nvPr/>
        </p:nvSpPr>
        <p:spPr>
          <a:xfrm>
            <a:off x="2233028" y="5464409"/>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54" name="Rectangle 53"/>
          <p:cNvSpPr/>
          <p:nvPr/>
        </p:nvSpPr>
        <p:spPr>
          <a:xfrm>
            <a:off x="3147428" y="5464409"/>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55" name="Rectangle 54"/>
          <p:cNvSpPr/>
          <p:nvPr/>
        </p:nvSpPr>
        <p:spPr>
          <a:xfrm>
            <a:off x="4061828" y="5464409"/>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56" name="Rectangle 55"/>
          <p:cNvSpPr/>
          <p:nvPr/>
        </p:nvSpPr>
        <p:spPr>
          <a:xfrm>
            <a:off x="4976228" y="5464409"/>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57" name="Rectangle 56"/>
          <p:cNvSpPr/>
          <p:nvPr/>
        </p:nvSpPr>
        <p:spPr>
          <a:xfrm>
            <a:off x="5890628" y="5464409"/>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4</a:t>
            </a:r>
            <a:endParaRPr lang="en-US" sz="4400" dirty="0">
              <a:solidFill>
                <a:schemeClr val="bg1"/>
              </a:solidFill>
            </a:endParaRPr>
          </a:p>
        </p:txBody>
      </p:sp>
      <p:sp>
        <p:nvSpPr>
          <p:cNvPr id="58" name="Rectangle 57"/>
          <p:cNvSpPr/>
          <p:nvPr/>
        </p:nvSpPr>
        <p:spPr>
          <a:xfrm>
            <a:off x="6805028" y="5464409"/>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59" name="Rectangle 58"/>
          <p:cNvSpPr/>
          <p:nvPr/>
        </p:nvSpPr>
        <p:spPr>
          <a:xfrm>
            <a:off x="7719428" y="5464409"/>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60" name="Rectangle 59"/>
          <p:cNvSpPr/>
          <p:nvPr/>
        </p:nvSpPr>
        <p:spPr>
          <a:xfrm>
            <a:off x="8633828" y="5464409"/>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61" name="Rectangle 60"/>
          <p:cNvSpPr/>
          <p:nvPr/>
        </p:nvSpPr>
        <p:spPr>
          <a:xfrm>
            <a:off x="9548228" y="5464409"/>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62" name="Right Arrow 61"/>
          <p:cNvSpPr/>
          <p:nvPr/>
        </p:nvSpPr>
        <p:spPr>
          <a:xfrm>
            <a:off x="428480" y="1949607"/>
            <a:ext cx="1410308" cy="879151"/>
          </a:xfrm>
          <a:prstGeom prst="rightArrow">
            <a:avLst>
              <a:gd name="adj1" fmla="val 66216"/>
              <a:gd name="adj2" fmla="val 50000"/>
            </a:avLst>
          </a:prstGeom>
          <a:solidFill>
            <a:srgbClr val="7030A0"/>
          </a:solidFill>
          <a:ln>
            <a:solidFill>
              <a:srgbClr val="FFFF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00"/>
                </a:solidFill>
              </a:rPr>
              <a:t>before</a:t>
            </a:r>
            <a:endParaRPr lang="en-US" sz="2400" b="1" dirty="0">
              <a:solidFill>
                <a:srgbClr val="FFFF00"/>
              </a:solidFill>
            </a:endParaRPr>
          </a:p>
        </p:txBody>
      </p:sp>
      <p:sp>
        <p:nvSpPr>
          <p:cNvPr id="63" name="Right Arrow 62"/>
          <p:cNvSpPr/>
          <p:nvPr/>
        </p:nvSpPr>
        <p:spPr>
          <a:xfrm>
            <a:off x="428480" y="2860920"/>
            <a:ext cx="1410308" cy="879151"/>
          </a:xfrm>
          <a:prstGeom prst="rightArrow">
            <a:avLst>
              <a:gd name="adj1" fmla="val 66216"/>
              <a:gd name="adj2" fmla="val 50000"/>
            </a:avLst>
          </a:prstGeom>
          <a:solidFill>
            <a:srgbClr val="7030A0"/>
          </a:solidFill>
          <a:ln>
            <a:solidFill>
              <a:srgbClr val="FFFF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00"/>
                </a:solidFill>
              </a:rPr>
              <a:t>after</a:t>
            </a:r>
            <a:endParaRPr lang="en-US" sz="2400" b="1" dirty="0">
              <a:solidFill>
                <a:srgbClr val="FFFF00"/>
              </a:solidFill>
            </a:endParaRPr>
          </a:p>
        </p:txBody>
      </p:sp>
      <p:sp>
        <p:nvSpPr>
          <p:cNvPr id="64" name="Right Arrow 63"/>
          <p:cNvSpPr/>
          <p:nvPr/>
        </p:nvSpPr>
        <p:spPr>
          <a:xfrm>
            <a:off x="431940" y="4425886"/>
            <a:ext cx="1410308" cy="879151"/>
          </a:xfrm>
          <a:prstGeom prst="rightArrow">
            <a:avLst>
              <a:gd name="adj1" fmla="val 66216"/>
              <a:gd name="adj2" fmla="val 50000"/>
            </a:avLst>
          </a:prstGeom>
          <a:solidFill>
            <a:srgbClr val="7030A0"/>
          </a:solidFill>
          <a:ln>
            <a:solidFill>
              <a:srgbClr val="FFFF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00"/>
                </a:solidFill>
              </a:rPr>
              <a:t>before</a:t>
            </a:r>
            <a:endParaRPr lang="en-US" sz="2400" b="1" dirty="0">
              <a:solidFill>
                <a:srgbClr val="FFFF00"/>
              </a:solidFill>
            </a:endParaRPr>
          </a:p>
        </p:txBody>
      </p:sp>
      <p:sp>
        <p:nvSpPr>
          <p:cNvPr id="65" name="Right Arrow 64"/>
          <p:cNvSpPr/>
          <p:nvPr/>
        </p:nvSpPr>
        <p:spPr>
          <a:xfrm>
            <a:off x="431940" y="5482033"/>
            <a:ext cx="1410308" cy="879151"/>
          </a:xfrm>
          <a:prstGeom prst="rightArrow">
            <a:avLst>
              <a:gd name="adj1" fmla="val 66216"/>
              <a:gd name="adj2" fmla="val 50000"/>
            </a:avLst>
          </a:prstGeom>
          <a:solidFill>
            <a:srgbClr val="7030A0"/>
          </a:solidFill>
          <a:ln>
            <a:solidFill>
              <a:srgbClr val="FFFF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00"/>
                </a:solidFill>
              </a:rPr>
              <a:t>after</a:t>
            </a:r>
            <a:endParaRPr lang="en-US" sz="2400" b="1" dirty="0">
              <a:solidFill>
                <a:srgbClr val="FFFF00"/>
              </a:solidFill>
            </a:endParaRPr>
          </a:p>
        </p:txBody>
      </p:sp>
      <p:sp>
        <p:nvSpPr>
          <p:cNvPr id="5" name="TextBox 4"/>
          <p:cNvSpPr txBox="1"/>
          <p:nvPr/>
        </p:nvSpPr>
        <p:spPr>
          <a:xfrm>
            <a:off x="676836" y="1304178"/>
            <a:ext cx="5298957"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smtClean="0"/>
              <a:t> Swap Mutation</a:t>
            </a:r>
            <a:endParaRPr lang="en-US" sz="3200" dirty="0"/>
          </a:p>
        </p:txBody>
      </p:sp>
      <p:sp>
        <p:nvSpPr>
          <p:cNvPr id="66" name="TextBox 65"/>
          <p:cNvSpPr txBox="1"/>
          <p:nvPr/>
        </p:nvSpPr>
        <p:spPr>
          <a:xfrm>
            <a:off x="676836" y="3841111"/>
            <a:ext cx="5298957" cy="584775"/>
          </a:xfrm>
          <a:prstGeom prst="rect">
            <a:avLst/>
          </a:prstGeom>
          <a:noFill/>
        </p:spPr>
        <p:txBody>
          <a:bodyPr wrap="square" rtlCol="0">
            <a:spAutoFit/>
          </a:bodyPr>
          <a:lstStyle/>
          <a:p>
            <a:pPr marL="285750" indent="-285750">
              <a:buFont typeface="Wingdings" panose="05000000000000000000" pitchFamily="2" charset="2"/>
              <a:buChar char="q"/>
            </a:pPr>
            <a:r>
              <a:rPr lang="en-US" sz="3200" dirty="0" smtClean="0"/>
              <a:t> Scramble Mutation</a:t>
            </a:r>
            <a:endParaRPr lang="en-US" sz="3200" dirty="0"/>
          </a:p>
        </p:txBody>
      </p:sp>
    </p:spTree>
    <p:extLst>
      <p:ext uri="{BB962C8B-B14F-4D97-AF65-F5344CB8AC3E}">
        <p14:creationId xmlns:p14="http://schemas.microsoft.com/office/powerpoint/2010/main" val="299540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1000"/>
                                        <p:tgtEl>
                                          <p:spTgt spid="22"/>
                                        </p:tgtEl>
                                      </p:cBhvr>
                                    </p:animEffect>
                                    <p:anim calcmode="lin" valueType="num">
                                      <p:cBhvr>
                                        <p:cTn id="78" dur="1000" fill="hold"/>
                                        <p:tgtEl>
                                          <p:spTgt spid="22"/>
                                        </p:tgtEl>
                                        <p:attrNameLst>
                                          <p:attrName>ppt_x</p:attrName>
                                        </p:attrNameLst>
                                      </p:cBhvr>
                                      <p:tavLst>
                                        <p:tav tm="0">
                                          <p:val>
                                            <p:strVal val="#ppt_x"/>
                                          </p:val>
                                        </p:tav>
                                        <p:tav tm="100000">
                                          <p:val>
                                            <p:strVal val="#ppt_x"/>
                                          </p:val>
                                        </p:tav>
                                      </p:tavLst>
                                    </p:anim>
                                    <p:anim calcmode="lin" valueType="num">
                                      <p:cBhvr>
                                        <p:cTn id="79" dur="1000" fill="hold"/>
                                        <p:tgtEl>
                                          <p:spTgt spid="2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1000"/>
                                        <p:tgtEl>
                                          <p:spTgt spid="24"/>
                                        </p:tgtEl>
                                      </p:cBhvr>
                                    </p:animEffect>
                                    <p:anim calcmode="lin" valueType="num">
                                      <p:cBhvr>
                                        <p:cTn id="88" dur="1000" fill="hold"/>
                                        <p:tgtEl>
                                          <p:spTgt spid="24"/>
                                        </p:tgtEl>
                                        <p:attrNameLst>
                                          <p:attrName>ppt_x</p:attrName>
                                        </p:attrNameLst>
                                      </p:cBhvr>
                                      <p:tavLst>
                                        <p:tav tm="0">
                                          <p:val>
                                            <p:strVal val="#ppt_x"/>
                                          </p:val>
                                        </p:tav>
                                        <p:tav tm="100000">
                                          <p:val>
                                            <p:strVal val="#ppt_x"/>
                                          </p:val>
                                        </p:tav>
                                      </p:tavLst>
                                    </p:anim>
                                    <p:anim calcmode="lin" valueType="num">
                                      <p:cBhvr>
                                        <p:cTn id="89" dur="1000" fill="hold"/>
                                        <p:tgtEl>
                                          <p:spTgt spid="2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1000"/>
                                        <p:tgtEl>
                                          <p:spTgt spid="25"/>
                                        </p:tgtEl>
                                      </p:cBhvr>
                                    </p:animEffect>
                                    <p:anim calcmode="lin" valueType="num">
                                      <p:cBhvr>
                                        <p:cTn id="93" dur="1000" fill="hold"/>
                                        <p:tgtEl>
                                          <p:spTgt spid="25"/>
                                        </p:tgtEl>
                                        <p:attrNameLst>
                                          <p:attrName>ppt_x</p:attrName>
                                        </p:attrNameLst>
                                      </p:cBhvr>
                                      <p:tavLst>
                                        <p:tav tm="0">
                                          <p:val>
                                            <p:strVal val="#ppt_x"/>
                                          </p:val>
                                        </p:tav>
                                        <p:tav tm="100000">
                                          <p:val>
                                            <p:strVal val="#ppt_x"/>
                                          </p:val>
                                        </p:tav>
                                      </p:tavLst>
                                    </p:anim>
                                    <p:anim calcmode="lin" valueType="num">
                                      <p:cBhvr>
                                        <p:cTn id="94" dur="1000" fill="hold"/>
                                        <p:tgtEl>
                                          <p:spTgt spid="2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1000"/>
                                        <p:tgtEl>
                                          <p:spTgt spid="62"/>
                                        </p:tgtEl>
                                      </p:cBhvr>
                                    </p:animEffect>
                                    <p:anim calcmode="lin" valueType="num">
                                      <p:cBhvr>
                                        <p:cTn id="98" dur="1000" fill="hold"/>
                                        <p:tgtEl>
                                          <p:spTgt spid="62"/>
                                        </p:tgtEl>
                                        <p:attrNameLst>
                                          <p:attrName>ppt_x</p:attrName>
                                        </p:attrNameLst>
                                      </p:cBhvr>
                                      <p:tavLst>
                                        <p:tav tm="0">
                                          <p:val>
                                            <p:strVal val="#ppt_x"/>
                                          </p:val>
                                        </p:tav>
                                        <p:tav tm="100000">
                                          <p:val>
                                            <p:strVal val="#ppt_x"/>
                                          </p:val>
                                        </p:tav>
                                      </p:tavLst>
                                    </p:anim>
                                    <p:anim calcmode="lin" valueType="num">
                                      <p:cBhvr>
                                        <p:cTn id="99" dur="1000" fill="hold"/>
                                        <p:tgtEl>
                                          <p:spTgt spid="6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fade">
                                      <p:cBhvr>
                                        <p:cTn id="102" dur="1000"/>
                                        <p:tgtEl>
                                          <p:spTgt spid="63"/>
                                        </p:tgtEl>
                                      </p:cBhvr>
                                    </p:animEffect>
                                    <p:anim calcmode="lin" valueType="num">
                                      <p:cBhvr>
                                        <p:cTn id="103" dur="1000" fill="hold"/>
                                        <p:tgtEl>
                                          <p:spTgt spid="63"/>
                                        </p:tgtEl>
                                        <p:attrNameLst>
                                          <p:attrName>ppt_x</p:attrName>
                                        </p:attrNameLst>
                                      </p:cBhvr>
                                      <p:tavLst>
                                        <p:tav tm="0">
                                          <p:val>
                                            <p:strVal val="#ppt_x"/>
                                          </p:val>
                                        </p:tav>
                                        <p:tav tm="100000">
                                          <p:val>
                                            <p:strVal val="#ppt_x"/>
                                          </p:val>
                                        </p:tav>
                                      </p:tavLst>
                                    </p:anim>
                                    <p:anim calcmode="lin" valueType="num">
                                      <p:cBhvr>
                                        <p:cTn id="104" dur="1000" fill="hold"/>
                                        <p:tgtEl>
                                          <p:spTgt spid="6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fade">
                                      <p:cBhvr>
                                        <p:cTn id="107" dur="1000"/>
                                        <p:tgtEl>
                                          <p:spTgt spid="5"/>
                                        </p:tgtEl>
                                      </p:cBhvr>
                                    </p:animEffect>
                                    <p:anim calcmode="lin" valueType="num">
                                      <p:cBhvr>
                                        <p:cTn id="108" dur="1000" fill="hold"/>
                                        <p:tgtEl>
                                          <p:spTgt spid="5"/>
                                        </p:tgtEl>
                                        <p:attrNameLst>
                                          <p:attrName>ppt_x</p:attrName>
                                        </p:attrNameLst>
                                      </p:cBhvr>
                                      <p:tavLst>
                                        <p:tav tm="0">
                                          <p:val>
                                            <p:strVal val="#ppt_x"/>
                                          </p:val>
                                        </p:tav>
                                        <p:tav tm="100000">
                                          <p:val>
                                            <p:strVal val="#ppt_x"/>
                                          </p:val>
                                        </p:tav>
                                      </p:tavLst>
                                    </p:anim>
                                    <p:anim calcmode="lin" valueType="num">
                                      <p:cBhvr>
                                        <p:cTn id="10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1000"/>
                                        <p:tgtEl>
                                          <p:spTgt spid="44"/>
                                        </p:tgtEl>
                                      </p:cBhvr>
                                    </p:animEffect>
                                    <p:anim calcmode="lin" valueType="num">
                                      <p:cBhvr>
                                        <p:cTn id="115" dur="1000" fill="hold"/>
                                        <p:tgtEl>
                                          <p:spTgt spid="44"/>
                                        </p:tgtEl>
                                        <p:attrNameLst>
                                          <p:attrName>ppt_x</p:attrName>
                                        </p:attrNameLst>
                                      </p:cBhvr>
                                      <p:tavLst>
                                        <p:tav tm="0">
                                          <p:val>
                                            <p:strVal val="#ppt_x"/>
                                          </p:val>
                                        </p:tav>
                                        <p:tav tm="100000">
                                          <p:val>
                                            <p:strVal val="#ppt_x"/>
                                          </p:val>
                                        </p:tav>
                                      </p:tavLst>
                                    </p:anim>
                                    <p:anim calcmode="lin" valueType="num">
                                      <p:cBhvr>
                                        <p:cTn id="116" dur="1000" fill="hold"/>
                                        <p:tgtEl>
                                          <p:spTgt spid="44"/>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1000"/>
                                        <p:tgtEl>
                                          <p:spTgt spid="45"/>
                                        </p:tgtEl>
                                      </p:cBhvr>
                                    </p:animEffect>
                                    <p:anim calcmode="lin" valueType="num">
                                      <p:cBhvr>
                                        <p:cTn id="120" dur="1000" fill="hold"/>
                                        <p:tgtEl>
                                          <p:spTgt spid="45"/>
                                        </p:tgtEl>
                                        <p:attrNameLst>
                                          <p:attrName>ppt_x</p:attrName>
                                        </p:attrNameLst>
                                      </p:cBhvr>
                                      <p:tavLst>
                                        <p:tav tm="0">
                                          <p:val>
                                            <p:strVal val="#ppt_x"/>
                                          </p:val>
                                        </p:tav>
                                        <p:tav tm="100000">
                                          <p:val>
                                            <p:strVal val="#ppt_x"/>
                                          </p:val>
                                        </p:tav>
                                      </p:tavLst>
                                    </p:anim>
                                    <p:anim calcmode="lin" valueType="num">
                                      <p:cBhvr>
                                        <p:cTn id="121" dur="1000" fill="hold"/>
                                        <p:tgtEl>
                                          <p:spTgt spid="45"/>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fade">
                                      <p:cBhvr>
                                        <p:cTn id="124" dur="1000"/>
                                        <p:tgtEl>
                                          <p:spTgt spid="46"/>
                                        </p:tgtEl>
                                      </p:cBhvr>
                                    </p:animEffect>
                                    <p:anim calcmode="lin" valueType="num">
                                      <p:cBhvr>
                                        <p:cTn id="125" dur="1000" fill="hold"/>
                                        <p:tgtEl>
                                          <p:spTgt spid="46"/>
                                        </p:tgtEl>
                                        <p:attrNameLst>
                                          <p:attrName>ppt_x</p:attrName>
                                        </p:attrNameLst>
                                      </p:cBhvr>
                                      <p:tavLst>
                                        <p:tav tm="0">
                                          <p:val>
                                            <p:strVal val="#ppt_x"/>
                                          </p:val>
                                        </p:tav>
                                        <p:tav tm="100000">
                                          <p:val>
                                            <p:strVal val="#ppt_x"/>
                                          </p:val>
                                        </p:tav>
                                      </p:tavLst>
                                    </p:anim>
                                    <p:anim calcmode="lin" valueType="num">
                                      <p:cBhvr>
                                        <p:cTn id="126" dur="1000" fill="hold"/>
                                        <p:tgtEl>
                                          <p:spTgt spid="4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fade">
                                      <p:cBhvr>
                                        <p:cTn id="129" dur="1000"/>
                                        <p:tgtEl>
                                          <p:spTgt spid="47"/>
                                        </p:tgtEl>
                                      </p:cBhvr>
                                    </p:animEffect>
                                    <p:anim calcmode="lin" valueType="num">
                                      <p:cBhvr>
                                        <p:cTn id="130" dur="1000" fill="hold"/>
                                        <p:tgtEl>
                                          <p:spTgt spid="47"/>
                                        </p:tgtEl>
                                        <p:attrNameLst>
                                          <p:attrName>ppt_x</p:attrName>
                                        </p:attrNameLst>
                                      </p:cBhvr>
                                      <p:tavLst>
                                        <p:tav tm="0">
                                          <p:val>
                                            <p:strVal val="#ppt_x"/>
                                          </p:val>
                                        </p:tav>
                                        <p:tav tm="100000">
                                          <p:val>
                                            <p:strVal val="#ppt_x"/>
                                          </p:val>
                                        </p:tav>
                                      </p:tavLst>
                                    </p:anim>
                                    <p:anim calcmode="lin" valueType="num">
                                      <p:cBhvr>
                                        <p:cTn id="131" dur="1000" fill="hold"/>
                                        <p:tgtEl>
                                          <p:spTgt spid="47"/>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fade">
                                      <p:cBhvr>
                                        <p:cTn id="134" dur="1000"/>
                                        <p:tgtEl>
                                          <p:spTgt spid="48"/>
                                        </p:tgtEl>
                                      </p:cBhvr>
                                    </p:animEffect>
                                    <p:anim calcmode="lin" valueType="num">
                                      <p:cBhvr>
                                        <p:cTn id="135" dur="1000" fill="hold"/>
                                        <p:tgtEl>
                                          <p:spTgt spid="48"/>
                                        </p:tgtEl>
                                        <p:attrNameLst>
                                          <p:attrName>ppt_x</p:attrName>
                                        </p:attrNameLst>
                                      </p:cBhvr>
                                      <p:tavLst>
                                        <p:tav tm="0">
                                          <p:val>
                                            <p:strVal val="#ppt_x"/>
                                          </p:val>
                                        </p:tav>
                                        <p:tav tm="100000">
                                          <p:val>
                                            <p:strVal val="#ppt_x"/>
                                          </p:val>
                                        </p:tav>
                                      </p:tavLst>
                                    </p:anim>
                                    <p:anim calcmode="lin" valueType="num">
                                      <p:cBhvr>
                                        <p:cTn id="136" dur="1000" fill="hold"/>
                                        <p:tgtEl>
                                          <p:spTgt spid="48"/>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fade">
                                      <p:cBhvr>
                                        <p:cTn id="139" dur="1000"/>
                                        <p:tgtEl>
                                          <p:spTgt spid="49"/>
                                        </p:tgtEl>
                                      </p:cBhvr>
                                    </p:animEffect>
                                    <p:anim calcmode="lin" valueType="num">
                                      <p:cBhvr>
                                        <p:cTn id="140" dur="1000" fill="hold"/>
                                        <p:tgtEl>
                                          <p:spTgt spid="49"/>
                                        </p:tgtEl>
                                        <p:attrNameLst>
                                          <p:attrName>ppt_x</p:attrName>
                                        </p:attrNameLst>
                                      </p:cBhvr>
                                      <p:tavLst>
                                        <p:tav tm="0">
                                          <p:val>
                                            <p:strVal val="#ppt_x"/>
                                          </p:val>
                                        </p:tav>
                                        <p:tav tm="100000">
                                          <p:val>
                                            <p:strVal val="#ppt_x"/>
                                          </p:val>
                                        </p:tav>
                                      </p:tavLst>
                                    </p:anim>
                                    <p:anim calcmode="lin" valueType="num">
                                      <p:cBhvr>
                                        <p:cTn id="141" dur="1000" fill="hold"/>
                                        <p:tgtEl>
                                          <p:spTgt spid="49"/>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1000"/>
                                        <p:tgtEl>
                                          <p:spTgt spid="50"/>
                                        </p:tgtEl>
                                      </p:cBhvr>
                                    </p:animEffect>
                                    <p:anim calcmode="lin" valueType="num">
                                      <p:cBhvr>
                                        <p:cTn id="145" dur="1000" fill="hold"/>
                                        <p:tgtEl>
                                          <p:spTgt spid="50"/>
                                        </p:tgtEl>
                                        <p:attrNameLst>
                                          <p:attrName>ppt_x</p:attrName>
                                        </p:attrNameLst>
                                      </p:cBhvr>
                                      <p:tavLst>
                                        <p:tav tm="0">
                                          <p:val>
                                            <p:strVal val="#ppt_x"/>
                                          </p:val>
                                        </p:tav>
                                        <p:tav tm="100000">
                                          <p:val>
                                            <p:strVal val="#ppt_x"/>
                                          </p:val>
                                        </p:tav>
                                      </p:tavLst>
                                    </p:anim>
                                    <p:anim calcmode="lin" valueType="num">
                                      <p:cBhvr>
                                        <p:cTn id="146" dur="1000" fill="hold"/>
                                        <p:tgtEl>
                                          <p:spTgt spid="50"/>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51"/>
                                        </p:tgtEl>
                                        <p:attrNameLst>
                                          <p:attrName>style.visibility</p:attrName>
                                        </p:attrNameLst>
                                      </p:cBhvr>
                                      <p:to>
                                        <p:strVal val="visible"/>
                                      </p:to>
                                    </p:set>
                                    <p:animEffect transition="in" filter="fade">
                                      <p:cBhvr>
                                        <p:cTn id="149" dur="1000"/>
                                        <p:tgtEl>
                                          <p:spTgt spid="51"/>
                                        </p:tgtEl>
                                      </p:cBhvr>
                                    </p:animEffect>
                                    <p:anim calcmode="lin" valueType="num">
                                      <p:cBhvr>
                                        <p:cTn id="150" dur="1000" fill="hold"/>
                                        <p:tgtEl>
                                          <p:spTgt spid="51"/>
                                        </p:tgtEl>
                                        <p:attrNameLst>
                                          <p:attrName>ppt_x</p:attrName>
                                        </p:attrNameLst>
                                      </p:cBhvr>
                                      <p:tavLst>
                                        <p:tav tm="0">
                                          <p:val>
                                            <p:strVal val="#ppt_x"/>
                                          </p:val>
                                        </p:tav>
                                        <p:tav tm="100000">
                                          <p:val>
                                            <p:strVal val="#ppt_x"/>
                                          </p:val>
                                        </p:tav>
                                      </p:tavLst>
                                    </p:anim>
                                    <p:anim calcmode="lin" valueType="num">
                                      <p:cBhvr>
                                        <p:cTn id="151" dur="1000" fill="hold"/>
                                        <p:tgtEl>
                                          <p:spTgt spid="51"/>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fade">
                                      <p:cBhvr>
                                        <p:cTn id="154" dur="1000"/>
                                        <p:tgtEl>
                                          <p:spTgt spid="52"/>
                                        </p:tgtEl>
                                      </p:cBhvr>
                                    </p:animEffect>
                                    <p:anim calcmode="lin" valueType="num">
                                      <p:cBhvr>
                                        <p:cTn id="155" dur="1000" fill="hold"/>
                                        <p:tgtEl>
                                          <p:spTgt spid="52"/>
                                        </p:tgtEl>
                                        <p:attrNameLst>
                                          <p:attrName>ppt_x</p:attrName>
                                        </p:attrNameLst>
                                      </p:cBhvr>
                                      <p:tavLst>
                                        <p:tav tm="0">
                                          <p:val>
                                            <p:strVal val="#ppt_x"/>
                                          </p:val>
                                        </p:tav>
                                        <p:tav tm="100000">
                                          <p:val>
                                            <p:strVal val="#ppt_x"/>
                                          </p:val>
                                        </p:tav>
                                      </p:tavLst>
                                    </p:anim>
                                    <p:anim calcmode="lin" valueType="num">
                                      <p:cBhvr>
                                        <p:cTn id="156" dur="1000" fill="hold"/>
                                        <p:tgtEl>
                                          <p:spTgt spid="52"/>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53"/>
                                        </p:tgtEl>
                                        <p:attrNameLst>
                                          <p:attrName>style.visibility</p:attrName>
                                        </p:attrNameLst>
                                      </p:cBhvr>
                                      <p:to>
                                        <p:strVal val="visible"/>
                                      </p:to>
                                    </p:set>
                                    <p:animEffect transition="in" filter="fade">
                                      <p:cBhvr>
                                        <p:cTn id="159" dur="1000"/>
                                        <p:tgtEl>
                                          <p:spTgt spid="53"/>
                                        </p:tgtEl>
                                      </p:cBhvr>
                                    </p:animEffect>
                                    <p:anim calcmode="lin" valueType="num">
                                      <p:cBhvr>
                                        <p:cTn id="160" dur="1000" fill="hold"/>
                                        <p:tgtEl>
                                          <p:spTgt spid="53"/>
                                        </p:tgtEl>
                                        <p:attrNameLst>
                                          <p:attrName>ppt_x</p:attrName>
                                        </p:attrNameLst>
                                      </p:cBhvr>
                                      <p:tavLst>
                                        <p:tav tm="0">
                                          <p:val>
                                            <p:strVal val="#ppt_x"/>
                                          </p:val>
                                        </p:tav>
                                        <p:tav tm="100000">
                                          <p:val>
                                            <p:strVal val="#ppt_x"/>
                                          </p:val>
                                        </p:tav>
                                      </p:tavLst>
                                    </p:anim>
                                    <p:anim calcmode="lin" valueType="num">
                                      <p:cBhvr>
                                        <p:cTn id="161" dur="1000" fill="hold"/>
                                        <p:tgtEl>
                                          <p:spTgt spid="53"/>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fade">
                                      <p:cBhvr>
                                        <p:cTn id="164" dur="1000"/>
                                        <p:tgtEl>
                                          <p:spTgt spid="54"/>
                                        </p:tgtEl>
                                      </p:cBhvr>
                                    </p:animEffect>
                                    <p:anim calcmode="lin" valueType="num">
                                      <p:cBhvr>
                                        <p:cTn id="165" dur="1000" fill="hold"/>
                                        <p:tgtEl>
                                          <p:spTgt spid="54"/>
                                        </p:tgtEl>
                                        <p:attrNameLst>
                                          <p:attrName>ppt_x</p:attrName>
                                        </p:attrNameLst>
                                      </p:cBhvr>
                                      <p:tavLst>
                                        <p:tav tm="0">
                                          <p:val>
                                            <p:strVal val="#ppt_x"/>
                                          </p:val>
                                        </p:tav>
                                        <p:tav tm="100000">
                                          <p:val>
                                            <p:strVal val="#ppt_x"/>
                                          </p:val>
                                        </p:tav>
                                      </p:tavLst>
                                    </p:anim>
                                    <p:anim calcmode="lin" valueType="num">
                                      <p:cBhvr>
                                        <p:cTn id="166" dur="1000" fill="hold"/>
                                        <p:tgtEl>
                                          <p:spTgt spid="54"/>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55"/>
                                        </p:tgtEl>
                                        <p:attrNameLst>
                                          <p:attrName>style.visibility</p:attrName>
                                        </p:attrNameLst>
                                      </p:cBhvr>
                                      <p:to>
                                        <p:strVal val="visible"/>
                                      </p:to>
                                    </p:set>
                                    <p:animEffect transition="in" filter="fade">
                                      <p:cBhvr>
                                        <p:cTn id="169" dur="1000"/>
                                        <p:tgtEl>
                                          <p:spTgt spid="55"/>
                                        </p:tgtEl>
                                      </p:cBhvr>
                                    </p:animEffect>
                                    <p:anim calcmode="lin" valueType="num">
                                      <p:cBhvr>
                                        <p:cTn id="170" dur="1000" fill="hold"/>
                                        <p:tgtEl>
                                          <p:spTgt spid="55"/>
                                        </p:tgtEl>
                                        <p:attrNameLst>
                                          <p:attrName>ppt_x</p:attrName>
                                        </p:attrNameLst>
                                      </p:cBhvr>
                                      <p:tavLst>
                                        <p:tav tm="0">
                                          <p:val>
                                            <p:strVal val="#ppt_x"/>
                                          </p:val>
                                        </p:tav>
                                        <p:tav tm="100000">
                                          <p:val>
                                            <p:strVal val="#ppt_x"/>
                                          </p:val>
                                        </p:tav>
                                      </p:tavLst>
                                    </p:anim>
                                    <p:anim calcmode="lin" valueType="num">
                                      <p:cBhvr>
                                        <p:cTn id="171" dur="1000" fill="hold"/>
                                        <p:tgtEl>
                                          <p:spTgt spid="55"/>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56"/>
                                        </p:tgtEl>
                                        <p:attrNameLst>
                                          <p:attrName>style.visibility</p:attrName>
                                        </p:attrNameLst>
                                      </p:cBhvr>
                                      <p:to>
                                        <p:strVal val="visible"/>
                                      </p:to>
                                    </p:set>
                                    <p:animEffect transition="in" filter="fade">
                                      <p:cBhvr>
                                        <p:cTn id="174" dur="1000"/>
                                        <p:tgtEl>
                                          <p:spTgt spid="56"/>
                                        </p:tgtEl>
                                      </p:cBhvr>
                                    </p:animEffect>
                                    <p:anim calcmode="lin" valueType="num">
                                      <p:cBhvr>
                                        <p:cTn id="175" dur="1000" fill="hold"/>
                                        <p:tgtEl>
                                          <p:spTgt spid="56"/>
                                        </p:tgtEl>
                                        <p:attrNameLst>
                                          <p:attrName>ppt_x</p:attrName>
                                        </p:attrNameLst>
                                      </p:cBhvr>
                                      <p:tavLst>
                                        <p:tav tm="0">
                                          <p:val>
                                            <p:strVal val="#ppt_x"/>
                                          </p:val>
                                        </p:tav>
                                        <p:tav tm="100000">
                                          <p:val>
                                            <p:strVal val="#ppt_x"/>
                                          </p:val>
                                        </p:tav>
                                      </p:tavLst>
                                    </p:anim>
                                    <p:anim calcmode="lin" valueType="num">
                                      <p:cBhvr>
                                        <p:cTn id="176" dur="1000" fill="hold"/>
                                        <p:tgtEl>
                                          <p:spTgt spid="56"/>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57"/>
                                        </p:tgtEl>
                                        <p:attrNameLst>
                                          <p:attrName>style.visibility</p:attrName>
                                        </p:attrNameLst>
                                      </p:cBhvr>
                                      <p:to>
                                        <p:strVal val="visible"/>
                                      </p:to>
                                    </p:set>
                                    <p:animEffect transition="in" filter="fade">
                                      <p:cBhvr>
                                        <p:cTn id="179" dur="1000"/>
                                        <p:tgtEl>
                                          <p:spTgt spid="57"/>
                                        </p:tgtEl>
                                      </p:cBhvr>
                                    </p:animEffect>
                                    <p:anim calcmode="lin" valueType="num">
                                      <p:cBhvr>
                                        <p:cTn id="180" dur="1000" fill="hold"/>
                                        <p:tgtEl>
                                          <p:spTgt spid="57"/>
                                        </p:tgtEl>
                                        <p:attrNameLst>
                                          <p:attrName>ppt_x</p:attrName>
                                        </p:attrNameLst>
                                      </p:cBhvr>
                                      <p:tavLst>
                                        <p:tav tm="0">
                                          <p:val>
                                            <p:strVal val="#ppt_x"/>
                                          </p:val>
                                        </p:tav>
                                        <p:tav tm="100000">
                                          <p:val>
                                            <p:strVal val="#ppt_x"/>
                                          </p:val>
                                        </p:tav>
                                      </p:tavLst>
                                    </p:anim>
                                    <p:anim calcmode="lin" valueType="num">
                                      <p:cBhvr>
                                        <p:cTn id="181" dur="1000" fill="hold"/>
                                        <p:tgtEl>
                                          <p:spTgt spid="57"/>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fade">
                                      <p:cBhvr>
                                        <p:cTn id="184" dur="1000"/>
                                        <p:tgtEl>
                                          <p:spTgt spid="58"/>
                                        </p:tgtEl>
                                      </p:cBhvr>
                                    </p:animEffect>
                                    <p:anim calcmode="lin" valueType="num">
                                      <p:cBhvr>
                                        <p:cTn id="185" dur="1000" fill="hold"/>
                                        <p:tgtEl>
                                          <p:spTgt spid="58"/>
                                        </p:tgtEl>
                                        <p:attrNameLst>
                                          <p:attrName>ppt_x</p:attrName>
                                        </p:attrNameLst>
                                      </p:cBhvr>
                                      <p:tavLst>
                                        <p:tav tm="0">
                                          <p:val>
                                            <p:strVal val="#ppt_x"/>
                                          </p:val>
                                        </p:tav>
                                        <p:tav tm="100000">
                                          <p:val>
                                            <p:strVal val="#ppt_x"/>
                                          </p:val>
                                        </p:tav>
                                      </p:tavLst>
                                    </p:anim>
                                    <p:anim calcmode="lin" valueType="num">
                                      <p:cBhvr>
                                        <p:cTn id="186" dur="1000" fill="hold"/>
                                        <p:tgtEl>
                                          <p:spTgt spid="58"/>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59"/>
                                        </p:tgtEl>
                                        <p:attrNameLst>
                                          <p:attrName>style.visibility</p:attrName>
                                        </p:attrNameLst>
                                      </p:cBhvr>
                                      <p:to>
                                        <p:strVal val="visible"/>
                                      </p:to>
                                    </p:set>
                                    <p:animEffect transition="in" filter="fade">
                                      <p:cBhvr>
                                        <p:cTn id="189" dur="1000"/>
                                        <p:tgtEl>
                                          <p:spTgt spid="59"/>
                                        </p:tgtEl>
                                      </p:cBhvr>
                                    </p:animEffect>
                                    <p:anim calcmode="lin" valueType="num">
                                      <p:cBhvr>
                                        <p:cTn id="190" dur="1000" fill="hold"/>
                                        <p:tgtEl>
                                          <p:spTgt spid="59"/>
                                        </p:tgtEl>
                                        <p:attrNameLst>
                                          <p:attrName>ppt_x</p:attrName>
                                        </p:attrNameLst>
                                      </p:cBhvr>
                                      <p:tavLst>
                                        <p:tav tm="0">
                                          <p:val>
                                            <p:strVal val="#ppt_x"/>
                                          </p:val>
                                        </p:tav>
                                        <p:tav tm="100000">
                                          <p:val>
                                            <p:strVal val="#ppt_x"/>
                                          </p:val>
                                        </p:tav>
                                      </p:tavLst>
                                    </p:anim>
                                    <p:anim calcmode="lin" valueType="num">
                                      <p:cBhvr>
                                        <p:cTn id="191" dur="1000" fill="hold"/>
                                        <p:tgtEl>
                                          <p:spTgt spid="59"/>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fade">
                                      <p:cBhvr>
                                        <p:cTn id="194" dur="1000"/>
                                        <p:tgtEl>
                                          <p:spTgt spid="60"/>
                                        </p:tgtEl>
                                      </p:cBhvr>
                                    </p:animEffect>
                                    <p:anim calcmode="lin" valueType="num">
                                      <p:cBhvr>
                                        <p:cTn id="195" dur="1000" fill="hold"/>
                                        <p:tgtEl>
                                          <p:spTgt spid="60"/>
                                        </p:tgtEl>
                                        <p:attrNameLst>
                                          <p:attrName>ppt_x</p:attrName>
                                        </p:attrNameLst>
                                      </p:cBhvr>
                                      <p:tavLst>
                                        <p:tav tm="0">
                                          <p:val>
                                            <p:strVal val="#ppt_x"/>
                                          </p:val>
                                        </p:tav>
                                        <p:tav tm="100000">
                                          <p:val>
                                            <p:strVal val="#ppt_x"/>
                                          </p:val>
                                        </p:tav>
                                      </p:tavLst>
                                    </p:anim>
                                    <p:anim calcmode="lin" valueType="num">
                                      <p:cBhvr>
                                        <p:cTn id="196" dur="1000" fill="hold"/>
                                        <p:tgtEl>
                                          <p:spTgt spid="60"/>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61"/>
                                        </p:tgtEl>
                                        <p:attrNameLst>
                                          <p:attrName>style.visibility</p:attrName>
                                        </p:attrNameLst>
                                      </p:cBhvr>
                                      <p:to>
                                        <p:strVal val="visible"/>
                                      </p:to>
                                    </p:set>
                                    <p:animEffect transition="in" filter="fade">
                                      <p:cBhvr>
                                        <p:cTn id="199" dur="1000"/>
                                        <p:tgtEl>
                                          <p:spTgt spid="61"/>
                                        </p:tgtEl>
                                      </p:cBhvr>
                                    </p:animEffect>
                                    <p:anim calcmode="lin" valueType="num">
                                      <p:cBhvr>
                                        <p:cTn id="200" dur="1000" fill="hold"/>
                                        <p:tgtEl>
                                          <p:spTgt spid="61"/>
                                        </p:tgtEl>
                                        <p:attrNameLst>
                                          <p:attrName>ppt_x</p:attrName>
                                        </p:attrNameLst>
                                      </p:cBhvr>
                                      <p:tavLst>
                                        <p:tav tm="0">
                                          <p:val>
                                            <p:strVal val="#ppt_x"/>
                                          </p:val>
                                        </p:tav>
                                        <p:tav tm="100000">
                                          <p:val>
                                            <p:strVal val="#ppt_x"/>
                                          </p:val>
                                        </p:tav>
                                      </p:tavLst>
                                    </p:anim>
                                    <p:anim calcmode="lin" valueType="num">
                                      <p:cBhvr>
                                        <p:cTn id="201" dur="1000" fill="hold"/>
                                        <p:tgtEl>
                                          <p:spTgt spid="61"/>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64"/>
                                        </p:tgtEl>
                                        <p:attrNameLst>
                                          <p:attrName>style.visibility</p:attrName>
                                        </p:attrNameLst>
                                      </p:cBhvr>
                                      <p:to>
                                        <p:strVal val="visible"/>
                                      </p:to>
                                    </p:set>
                                    <p:animEffect transition="in" filter="fade">
                                      <p:cBhvr>
                                        <p:cTn id="204" dur="1000"/>
                                        <p:tgtEl>
                                          <p:spTgt spid="64"/>
                                        </p:tgtEl>
                                      </p:cBhvr>
                                    </p:animEffect>
                                    <p:anim calcmode="lin" valueType="num">
                                      <p:cBhvr>
                                        <p:cTn id="205" dur="1000" fill="hold"/>
                                        <p:tgtEl>
                                          <p:spTgt spid="64"/>
                                        </p:tgtEl>
                                        <p:attrNameLst>
                                          <p:attrName>ppt_x</p:attrName>
                                        </p:attrNameLst>
                                      </p:cBhvr>
                                      <p:tavLst>
                                        <p:tav tm="0">
                                          <p:val>
                                            <p:strVal val="#ppt_x"/>
                                          </p:val>
                                        </p:tav>
                                        <p:tav tm="100000">
                                          <p:val>
                                            <p:strVal val="#ppt_x"/>
                                          </p:val>
                                        </p:tav>
                                      </p:tavLst>
                                    </p:anim>
                                    <p:anim calcmode="lin" valueType="num">
                                      <p:cBhvr>
                                        <p:cTn id="206" dur="1000" fill="hold"/>
                                        <p:tgtEl>
                                          <p:spTgt spid="6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fade">
                                      <p:cBhvr>
                                        <p:cTn id="209" dur="1000"/>
                                        <p:tgtEl>
                                          <p:spTgt spid="65"/>
                                        </p:tgtEl>
                                      </p:cBhvr>
                                    </p:animEffect>
                                    <p:anim calcmode="lin" valueType="num">
                                      <p:cBhvr>
                                        <p:cTn id="210" dur="1000" fill="hold"/>
                                        <p:tgtEl>
                                          <p:spTgt spid="65"/>
                                        </p:tgtEl>
                                        <p:attrNameLst>
                                          <p:attrName>ppt_x</p:attrName>
                                        </p:attrNameLst>
                                      </p:cBhvr>
                                      <p:tavLst>
                                        <p:tav tm="0">
                                          <p:val>
                                            <p:strVal val="#ppt_x"/>
                                          </p:val>
                                        </p:tav>
                                        <p:tav tm="100000">
                                          <p:val>
                                            <p:strVal val="#ppt_x"/>
                                          </p:val>
                                        </p:tav>
                                      </p:tavLst>
                                    </p:anim>
                                    <p:anim calcmode="lin" valueType="num">
                                      <p:cBhvr>
                                        <p:cTn id="211" dur="1000" fill="hold"/>
                                        <p:tgtEl>
                                          <p:spTgt spid="65"/>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66"/>
                                        </p:tgtEl>
                                        <p:attrNameLst>
                                          <p:attrName>style.visibility</p:attrName>
                                        </p:attrNameLst>
                                      </p:cBhvr>
                                      <p:to>
                                        <p:strVal val="visible"/>
                                      </p:to>
                                    </p:set>
                                    <p:animEffect transition="in" filter="fade">
                                      <p:cBhvr>
                                        <p:cTn id="214" dur="1000"/>
                                        <p:tgtEl>
                                          <p:spTgt spid="66"/>
                                        </p:tgtEl>
                                      </p:cBhvr>
                                    </p:animEffect>
                                    <p:anim calcmode="lin" valueType="num">
                                      <p:cBhvr>
                                        <p:cTn id="215" dur="1000" fill="hold"/>
                                        <p:tgtEl>
                                          <p:spTgt spid="66"/>
                                        </p:tgtEl>
                                        <p:attrNameLst>
                                          <p:attrName>ppt_x</p:attrName>
                                        </p:attrNameLst>
                                      </p:cBhvr>
                                      <p:tavLst>
                                        <p:tav tm="0">
                                          <p:val>
                                            <p:strVal val="#ppt_x"/>
                                          </p:val>
                                        </p:tav>
                                        <p:tav tm="100000">
                                          <p:val>
                                            <p:strVal val="#ppt_x"/>
                                          </p:val>
                                        </p:tav>
                                      </p:tavLst>
                                    </p:anim>
                                    <p:anim calcmode="lin" valueType="num">
                                      <p:cBhvr>
                                        <p:cTn id="2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35" y="162393"/>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Topology Of The Network</a:t>
            </a:r>
            <a:endParaRPr lang="en-US" sz="5400" b="1" dirty="0">
              <a:solidFill>
                <a:schemeClr val="bg1"/>
              </a:solidFill>
            </a:endParaRPr>
          </a:p>
        </p:txBody>
      </p:sp>
      <p:graphicFrame>
        <p:nvGraphicFramePr>
          <p:cNvPr id="23" name="Diagram 22"/>
          <p:cNvGraphicFramePr/>
          <p:nvPr>
            <p:extLst>
              <p:ext uri="{D42A27DB-BD31-4B8C-83A1-F6EECF244321}">
                <p14:modId xmlns:p14="http://schemas.microsoft.com/office/powerpoint/2010/main" val="3595958450"/>
              </p:ext>
            </p:extLst>
          </p:nvPr>
        </p:nvGraphicFramePr>
        <p:xfrm>
          <a:off x="3913094" y="1633187"/>
          <a:ext cx="911710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4"/>
          <p:cNvSpPr txBox="1">
            <a:spLocks/>
          </p:cNvSpPr>
          <p:nvPr/>
        </p:nvSpPr>
        <p:spPr>
          <a:xfrm>
            <a:off x="9857510" y="6157502"/>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11/21</a:t>
            </a:r>
            <a:endParaRPr lang="en-US" sz="3200" dirty="0">
              <a:solidFill>
                <a:schemeClr val="bg1"/>
              </a:solidFill>
            </a:endParaRPr>
          </a:p>
        </p:txBody>
      </p:sp>
      <p:sp>
        <p:nvSpPr>
          <p:cNvPr id="27" name="TextBox 26"/>
          <p:cNvSpPr txBox="1"/>
          <p:nvPr/>
        </p:nvSpPr>
        <p:spPr>
          <a:xfrm>
            <a:off x="6427695" y="3415553"/>
            <a:ext cx="2595282" cy="369332"/>
          </a:xfrm>
          <a:prstGeom prst="rect">
            <a:avLst/>
          </a:prstGeom>
          <a:noFill/>
        </p:spPr>
        <p:txBody>
          <a:bodyPr wrap="square" rtlCol="0">
            <a:spAutoFit/>
          </a:bodyPr>
          <a:lstStyle/>
          <a:p>
            <a:r>
              <a:rPr lang="en-US" dirty="0" smtClean="0"/>
              <a:t>Most fit chromosomes</a:t>
            </a:r>
            <a:endParaRPr lang="en-US" dirty="0"/>
          </a:p>
        </p:txBody>
      </p:sp>
      <p:sp>
        <p:nvSpPr>
          <p:cNvPr id="29" name="TextBox 28"/>
          <p:cNvSpPr txBox="1"/>
          <p:nvPr/>
        </p:nvSpPr>
        <p:spPr>
          <a:xfrm>
            <a:off x="867336" y="1633187"/>
            <a:ext cx="4551830" cy="4524315"/>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Every node works on a separate population , the size of the sub-population is determined according to the speed and capacity of the node.</a:t>
            </a:r>
          </a:p>
          <a:p>
            <a:pPr marL="285750" indent="-285750">
              <a:buFont typeface="Wingdings" panose="05000000000000000000" pitchFamily="2" charset="2"/>
              <a:buChar char="q"/>
            </a:pPr>
            <a:r>
              <a:rPr lang="en-US" sz="2400" dirty="0" smtClean="0"/>
              <a:t>The details about the nodes and their speed and capacity is specified in </a:t>
            </a:r>
            <a:r>
              <a:rPr lang="en-US" sz="2400" dirty="0" err="1" smtClean="0"/>
              <a:t>tsp.config</a:t>
            </a:r>
            <a:r>
              <a:rPr lang="en-US" sz="2400" dirty="0" smtClean="0"/>
              <a:t>. </a:t>
            </a:r>
          </a:p>
          <a:p>
            <a:pPr marL="285750" indent="-285750">
              <a:buFont typeface="Wingdings" panose="05000000000000000000" pitchFamily="2" charset="2"/>
              <a:buChar char="q"/>
            </a:pPr>
            <a:r>
              <a:rPr lang="en-US" sz="2400" dirty="0" smtClean="0"/>
              <a:t>The user can specify as much nodes as he want as long he includes all their information in the configuration file.</a:t>
            </a:r>
          </a:p>
        </p:txBody>
      </p:sp>
    </p:spTree>
    <p:extLst>
      <p:ext uri="{BB962C8B-B14F-4D97-AF65-F5344CB8AC3E}">
        <p14:creationId xmlns:p14="http://schemas.microsoft.com/office/powerpoint/2010/main" val="417416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35" y="162393"/>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Parallelization Using MPI</a:t>
            </a:r>
            <a:endParaRPr lang="en-US" sz="5400" b="1" dirty="0">
              <a:solidFill>
                <a:schemeClr val="bg1"/>
              </a:solidFill>
            </a:endParaRPr>
          </a:p>
        </p:txBody>
      </p:sp>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12/21</a:t>
            </a:r>
            <a:endParaRPr lang="en-US" sz="3200" dirty="0">
              <a:solidFill>
                <a:schemeClr val="bg1"/>
              </a:solidFill>
            </a:endParaRPr>
          </a:p>
        </p:txBody>
      </p:sp>
      <p:sp>
        <p:nvSpPr>
          <p:cNvPr id="29" name="TextBox 28"/>
          <p:cNvSpPr txBox="1"/>
          <p:nvPr/>
        </p:nvSpPr>
        <p:spPr>
          <a:xfrm>
            <a:off x="356346" y="1511928"/>
            <a:ext cx="5412441"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Every EXCHANGE_PERIOD_SECONDS time the nodes exchange their most fit chromosomes. The number of chromosomes to exchange is specified by MIGRATION_PERCENTAGE.</a:t>
            </a:r>
          </a:p>
          <a:p>
            <a:pPr marL="285750" indent="-285750">
              <a:buFont typeface="Wingdings" panose="05000000000000000000" pitchFamily="2" charset="2"/>
              <a:buChar char="q"/>
            </a:pPr>
            <a:r>
              <a:rPr lang="en-US" sz="2400" dirty="0" smtClean="0"/>
              <a:t>Each node sends and receives best chromosomes using </a:t>
            </a:r>
            <a:r>
              <a:rPr lang="en-US" sz="2400" dirty="0" err="1" smtClean="0"/>
              <a:t>MPI_Isend</a:t>
            </a:r>
            <a:r>
              <a:rPr lang="en-US" sz="2400" dirty="0" smtClean="0"/>
              <a:t> and </a:t>
            </a:r>
            <a:r>
              <a:rPr lang="en-US" sz="2400" dirty="0" err="1" smtClean="0"/>
              <a:t>MPI_Irecv</a:t>
            </a:r>
            <a:r>
              <a:rPr lang="en-US" sz="2400" dirty="0" smtClean="0"/>
              <a:t>.</a:t>
            </a:r>
          </a:p>
          <a:p>
            <a:pPr marL="285750" indent="-285750">
              <a:buFont typeface="Wingdings" panose="05000000000000000000" pitchFamily="2" charset="2"/>
              <a:buChar char="q"/>
            </a:pPr>
            <a:r>
              <a:rPr lang="en-US" sz="2400" dirty="0" smtClean="0"/>
              <a:t>After EXECUTION_TIME_SECONDS the master uses </a:t>
            </a:r>
            <a:r>
              <a:rPr lang="en-US" sz="2400" dirty="0" err="1" smtClean="0"/>
              <a:t>MPI_Reduce</a:t>
            </a:r>
            <a:r>
              <a:rPr lang="en-US" sz="2400" dirty="0" smtClean="0"/>
              <a:t> to obtain the maximum fitness and then gathers the best chromosomes from all processes to display the  chromosome(s) with the best fitness.</a:t>
            </a:r>
          </a:p>
        </p:txBody>
      </p:sp>
      <p:grpSp>
        <p:nvGrpSpPr>
          <p:cNvPr id="11" name="Group 10"/>
          <p:cNvGrpSpPr/>
          <p:nvPr/>
        </p:nvGrpSpPr>
        <p:grpSpPr>
          <a:xfrm>
            <a:off x="9386020" y="1653647"/>
            <a:ext cx="1339965" cy="1339965"/>
            <a:chOff x="5201096" y="38518"/>
            <a:chExt cx="1339965" cy="1339965"/>
          </a:xfrm>
        </p:grpSpPr>
        <p:sp>
          <p:nvSpPr>
            <p:cNvPr id="25" name="Rectangle 24"/>
            <p:cNvSpPr/>
            <p:nvPr/>
          </p:nvSpPr>
          <p:spPr>
            <a:xfrm>
              <a:off x="5201096" y="38518"/>
              <a:ext cx="1339965" cy="1339965"/>
            </a:xfrm>
            <a:prstGeom prst="rect">
              <a:avLst/>
            </a:prstGeom>
            <a:blipFill rotWithShape="0">
              <a:blip r:embed="rId2"/>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Rectangle 25"/>
            <p:cNvSpPr/>
            <p:nvPr/>
          </p:nvSpPr>
          <p:spPr>
            <a:xfrm>
              <a:off x="5201096" y="38518"/>
              <a:ext cx="1339965" cy="13399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p:txBody>
        </p:sp>
      </p:grpSp>
      <p:grpSp>
        <p:nvGrpSpPr>
          <p:cNvPr id="12" name="Group 11"/>
          <p:cNvGrpSpPr/>
          <p:nvPr/>
        </p:nvGrpSpPr>
        <p:grpSpPr>
          <a:xfrm>
            <a:off x="10291336" y="4150220"/>
            <a:ext cx="1339965" cy="1339965"/>
            <a:chOff x="6012282" y="2535091"/>
            <a:chExt cx="1339965" cy="1339965"/>
          </a:xfrm>
        </p:grpSpPr>
        <p:sp>
          <p:nvSpPr>
            <p:cNvPr id="22" name="Rectangle 21"/>
            <p:cNvSpPr/>
            <p:nvPr/>
          </p:nvSpPr>
          <p:spPr>
            <a:xfrm>
              <a:off x="6012282" y="2535091"/>
              <a:ext cx="1339965" cy="1339965"/>
            </a:xfrm>
            <a:prstGeom prst="rect">
              <a:avLst/>
            </a:prstGeom>
            <a:blipFill rotWithShape="0">
              <a:blip r:embed="rId3"/>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p:cNvSpPr/>
            <p:nvPr/>
          </p:nvSpPr>
          <p:spPr>
            <a:xfrm>
              <a:off x="6012282" y="2535091"/>
              <a:ext cx="1339965" cy="13399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p:txBody>
        </p:sp>
      </p:grpSp>
      <p:grpSp>
        <p:nvGrpSpPr>
          <p:cNvPr id="13" name="Group 12"/>
          <p:cNvGrpSpPr/>
          <p:nvPr/>
        </p:nvGrpSpPr>
        <p:grpSpPr>
          <a:xfrm>
            <a:off x="8071149" y="5599855"/>
            <a:ext cx="1339965" cy="1339965"/>
            <a:chOff x="3888570" y="4078058"/>
            <a:chExt cx="1339965" cy="1339965"/>
          </a:xfrm>
        </p:grpSpPr>
        <p:sp>
          <p:nvSpPr>
            <p:cNvPr id="20" name="Rectangle 19"/>
            <p:cNvSpPr/>
            <p:nvPr/>
          </p:nvSpPr>
          <p:spPr>
            <a:xfrm>
              <a:off x="3888570" y="4078058"/>
              <a:ext cx="1339965" cy="1339965"/>
            </a:xfrm>
            <a:prstGeom prst="rect">
              <a:avLst/>
            </a:prstGeom>
            <a:blipFill rotWithShape="0">
              <a:blip r:embed="rId4"/>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p:cNvSpPr/>
            <p:nvPr/>
          </p:nvSpPr>
          <p:spPr>
            <a:xfrm>
              <a:off x="3888570" y="4078058"/>
              <a:ext cx="1339965" cy="13399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p:txBody>
        </p:sp>
      </p:grpSp>
      <p:grpSp>
        <p:nvGrpSpPr>
          <p:cNvPr id="14" name="Group 13"/>
          <p:cNvGrpSpPr/>
          <p:nvPr/>
        </p:nvGrpSpPr>
        <p:grpSpPr>
          <a:xfrm>
            <a:off x="5949782" y="4150220"/>
            <a:ext cx="1339965" cy="1339965"/>
            <a:chOff x="1764858" y="2535091"/>
            <a:chExt cx="1339965" cy="1339965"/>
          </a:xfrm>
        </p:grpSpPr>
        <p:sp>
          <p:nvSpPr>
            <p:cNvPr id="18" name="Rectangle 17"/>
            <p:cNvSpPr/>
            <p:nvPr/>
          </p:nvSpPr>
          <p:spPr>
            <a:xfrm>
              <a:off x="1764858" y="2535091"/>
              <a:ext cx="1339965" cy="1339965"/>
            </a:xfrm>
            <a:prstGeom prst="rect">
              <a:avLst/>
            </a:prstGeom>
            <a:blipFill rotWithShape="0">
              <a:blip r:embed="rId5"/>
              <a:stretch>
                <a:fillRect/>
              </a:stretch>
            </a:blip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Rectangle 18"/>
            <p:cNvSpPr/>
            <p:nvPr/>
          </p:nvSpPr>
          <p:spPr>
            <a:xfrm>
              <a:off x="1764858" y="2535091"/>
              <a:ext cx="1339965" cy="13399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p:txBody>
        </p:sp>
      </p:grpSp>
      <p:sp>
        <p:nvSpPr>
          <p:cNvPr id="17" name="Rectangle 16"/>
          <p:cNvSpPr/>
          <p:nvPr/>
        </p:nvSpPr>
        <p:spPr>
          <a:xfrm>
            <a:off x="6614114" y="1653647"/>
            <a:ext cx="1633672" cy="13399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p:txBody>
      </p:sp>
      <p:sp>
        <p:nvSpPr>
          <p:cNvPr id="4" name="Right Arrow 3"/>
          <p:cNvSpPr/>
          <p:nvPr/>
        </p:nvSpPr>
        <p:spPr>
          <a:xfrm rot="16994001">
            <a:off x="6040210" y="3243927"/>
            <a:ext cx="1653988" cy="479184"/>
          </a:xfrm>
          <a:prstGeom prst="rightArrow">
            <a:avLst>
              <a:gd name="adj1" fmla="val 2907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4974156">
            <a:off x="6575272" y="4013174"/>
            <a:ext cx="3156740" cy="380726"/>
          </a:xfrm>
          <a:prstGeom prst="rightArrow">
            <a:avLst>
              <a:gd name="adj1" fmla="val 4227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12742068">
            <a:off x="7671531" y="3263750"/>
            <a:ext cx="3205723" cy="365248"/>
          </a:xfrm>
          <a:prstGeom prst="rightArrow">
            <a:avLst>
              <a:gd name="adj1" fmla="val 4227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1285587">
            <a:off x="7968727" y="2013149"/>
            <a:ext cx="1495776" cy="380726"/>
          </a:xfrm>
          <a:prstGeom prst="rightArrow">
            <a:avLst>
              <a:gd name="adj1" fmla="val 4227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0091687" y="3541499"/>
            <a:ext cx="2595282" cy="369332"/>
          </a:xfrm>
          <a:prstGeom prst="rect">
            <a:avLst/>
          </a:prstGeom>
          <a:noFill/>
        </p:spPr>
        <p:txBody>
          <a:bodyPr wrap="square" rtlCol="0">
            <a:spAutoFit/>
          </a:bodyPr>
          <a:lstStyle/>
          <a:p>
            <a:r>
              <a:rPr lang="en-US" dirty="0" smtClean="0"/>
              <a:t>Best chromosome</a:t>
            </a:r>
            <a:endParaRPr lang="en-US" dirty="0"/>
          </a:p>
        </p:txBody>
      </p:sp>
      <p:sp>
        <p:nvSpPr>
          <p:cNvPr id="5" name="Oval 4"/>
          <p:cNvSpPr/>
          <p:nvPr/>
        </p:nvSpPr>
        <p:spPr>
          <a:xfrm>
            <a:off x="6301841" y="1596396"/>
            <a:ext cx="1578136" cy="995874"/>
          </a:xfrm>
          <a:prstGeom prst="ellipse">
            <a:avLst/>
          </a:prstGeom>
          <a:solidFill>
            <a:srgbClr val="7030A0"/>
          </a:solid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00"/>
                </a:solidFill>
              </a:rPr>
              <a:t>MASTER</a:t>
            </a:r>
            <a:endParaRPr lang="en-US" sz="2000" b="1" dirty="0">
              <a:solidFill>
                <a:srgbClr val="FFFF00"/>
              </a:solidFill>
            </a:endParaRPr>
          </a:p>
        </p:txBody>
      </p:sp>
    </p:spTree>
    <p:extLst>
      <p:ext uri="{BB962C8B-B14F-4D97-AF65-F5344CB8AC3E}">
        <p14:creationId xmlns:p14="http://schemas.microsoft.com/office/powerpoint/2010/main" val="127942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534722" y="1595021"/>
            <a:ext cx="11180825"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 OMP is used to calculate the distance matrix and is used locally on </a:t>
            </a:r>
            <a:r>
              <a:rPr lang="en-US" sz="2400" dirty="0" err="1" smtClean="0"/>
              <a:t>ecah</a:t>
            </a:r>
            <a:r>
              <a:rPr lang="en-US" sz="2400" dirty="0" smtClean="0"/>
              <a:t> machine in the following functions: </a:t>
            </a:r>
          </a:p>
          <a:p>
            <a:pPr marL="457200" indent="-457200">
              <a:buFont typeface="Wingdings" panose="05000000000000000000" pitchFamily="2" charset="2"/>
              <a:buChar char="Ø"/>
            </a:pPr>
            <a:r>
              <a:rPr lang="en-US" sz="2400" dirty="0" smtClean="0"/>
              <a:t>  </a:t>
            </a:r>
            <a:r>
              <a:rPr lang="en-US" sz="2400" dirty="0" err="1" smtClean="0"/>
              <a:t>fromChromosomesToBuffer</a:t>
            </a:r>
            <a:r>
              <a:rPr lang="en-US" sz="2400" dirty="0" smtClean="0"/>
              <a:t>()</a:t>
            </a:r>
          </a:p>
          <a:p>
            <a:pPr marL="457200" indent="-457200">
              <a:buFont typeface="Wingdings" panose="05000000000000000000" pitchFamily="2" charset="2"/>
              <a:buChar char="Ø"/>
            </a:pPr>
            <a:r>
              <a:rPr lang="en-US" sz="2400" dirty="0" smtClean="0"/>
              <a:t>  </a:t>
            </a:r>
            <a:r>
              <a:rPr lang="en-US" sz="2400" dirty="0" err="1" smtClean="0"/>
              <a:t>fromBufferToChromosomes</a:t>
            </a:r>
            <a:r>
              <a:rPr lang="en-US" sz="2400" dirty="0" smtClean="0"/>
              <a:t>()</a:t>
            </a:r>
          </a:p>
          <a:p>
            <a:pPr marL="457200" indent="-457200">
              <a:buFont typeface="Wingdings" panose="05000000000000000000" pitchFamily="2" charset="2"/>
              <a:buChar char="Ø"/>
            </a:pPr>
            <a:r>
              <a:rPr lang="en-US" sz="2400" dirty="0" smtClean="0"/>
              <a:t> Chromosome:: </a:t>
            </a:r>
          </a:p>
          <a:p>
            <a:pPr marL="914400" lvl="1" indent="-457200">
              <a:buFont typeface="Wingdings" panose="05000000000000000000" pitchFamily="2" charset="2"/>
              <a:buChar char="§"/>
            </a:pPr>
            <a:r>
              <a:rPr lang="en-US" sz="2400" dirty="0" err="1" smtClean="0"/>
              <a:t>calculateDistance</a:t>
            </a:r>
            <a:endParaRPr lang="en-US" sz="2400" dirty="0" smtClean="0"/>
          </a:p>
          <a:p>
            <a:pPr marL="914400" lvl="1" indent="-457200">
              <a:buFont typeface="Wingdings" panose="05000000000000000000" pitchFamily="2" charset="2"/>
              <a:buChar char="§"/>
            </a:pPr>
            <a:r>
              <a:rPr lang="en-US" sz="2400" dirty="0" smtClean="0"/>
              <a:t>shuffle()</a:t>
            </a:r>
          </a:p>
          <a:p>
            <a:pPr marL="914400" lvl="1" indent="-457200">
              <a:buFont typeface="Wingdings" panose="05000000000000000000" pitchFamily="2" charset="2"/>
              <a:buChar char="§"/>
            </a:pPr>
            <a:r>
              <a:rPr lang="en-US" sz="2400" dirty="0" smtClean="0"/>
              <a:t> compare()</a:t>
            </a:r>
          </a:p>
          <a:p>
            <a:pPr marL="457200" indent="-457200">
              <a:buFont typeface="Wingdings" panose="05000000000000000000" pitchFamily="2" charset="2"/>
              <a:buChar char="Ø"/>
            </a:pPr>
            <a:r>
              <a:rPr lang="en-US" sz="2400" dirty="0" smtClean="0"/>
              <a:t>  Generation:: </a:t>
            </a:r>
          </a:p>
          <a:p>
            <a:pPr marL="914400" lvl="1" indent="-457200">
              <a:buFont typeface="Wingdings" panose="05000000000000000000" pitchFamily="2" charset="2"/>
              <a:buChar char="§"/>
            </a:pPr>
            <a:r>
              <a:rPr lang="en-US" sz="2400" dirty="0" smtClean="0"/>
              <a:t>Generation()</a:t>
            </a:r>
          </a:p>
          <a:p>
            <a:pPr marL="914400" lvl="1" indent="-457200">
              <a:buFont typeface="Wingdings" panose="05000000000000000000" pitchFamily="2" charset="2"/>
              <a:buChar char="§"/>
            </a:pPr>
            <a:r>
              <a:rPr lang="en-US" sz="2400" dirty="0" err="1" smtClean="0"/>
              <a:t>getAverageDistance</a:t>
            </a:r>
            <a:r>
              <a:rPr lang="en-US" sz="2400" dirty="0" smtClean="0"/>
              <a:t>()</a:t>
            </a:r>
          </a:p>
          <a:p>
            <a:pPr marL="914400" lvl="1" indent="-457200">
              <a:buFont typeface="Wingdings" panose="05000000000000000000" pitchFamily="2" charset="2"/>
              <a:buChar char="§"/>
            </a:pPr>
            <a:r>
              <a:rPr lang="en-US" sz="2400" dirty="0" err="1" smtClean="0"/>
              <a:t>nextPopulation</a:t>
            </a:r>
            <a:r>
              <a:rPr lang="en-US" sz="2400" dirty="0" smtClean="0"/>
              <a:t>()</a:t>
            </a:r>
          </a:p>
          <a:p>
            <a:pPr marL="914400" lvl="1" indent="-457200">
              <a:buFont typeface="Wingdings" panose="05000000000000000000" pitchFamily="2" charset="2"/>
              <a:buChar char="§"/>
            </a:pPr>
            <a:r>
              <a:rPr lang="en-US" sz="2400" dirty="0" err="1" smtClean="0"/>
              <a:t>hasDuplicate</a:t>
            </a:r>
            <a:r>
              <a:rPr lang="en-US" sz="2400" dirty="0" smtClean="0"/>
              <a:t>()</a:t>
            </a:r>
          </a:p>
          <a:p>
            <a:pPr marL="800100" lvl="1" indent="-342900">
              <a:buFont typeface="Wingdings" panose="05000000000000000000" pitchFamily="2" charset="2"/>
              <a:buChar char="§"/>
            </a:pPr>
            <a:r>
              <a:rPr lang="en-US" sz="2400" dirty="0" smtClean="0"/>
              <a:t>	</a:t>
            </a:r>
            <a:r>
              <a:rPr lang="en-US" sz="2400" dirty="0" err="1" smtClean="0"/>
              <a:t>cyclic_crossover</a:t>
            </a:r>
            <a:r>
              <a:rPr lang="en-US" sz="2400" dirty="0" smtClean="0"/>
              <a:t>()</a:t>
            </a:r>
          </a:p>
        </p:txBody>
      </p:sp>
      <p:sp>
        <p:nvSpPr>
          <p:cNvPr id="2" name="Title 1"/>
          <p:cNvSpPr>
            <a:spLocks noGrp="1"/>
          </p:cNvSpPr>
          <p:nvPr>
            <p:ph type="title"/>
          </p:nvPr>
        </p:nvSpPr>
        <p:spPr>
          <a:xfrm>
            <a:off x="867335" y="162393"/>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Parallelization Using OMP</a:t>
            </a:r>
            <a:endParaRPr lang="en-US" sz="5400" b="1" dirty="0">
              <a:solidFill>
                <a:schemeClr val="bg1"/>
              </a:solidFill>
            </a:endParaRPr>
          </a:p>
        </p:txBody>
      </p:sp>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13/21</a:t>
            </a:r>
            <a:endParaRPr lang="en-US" sz="3200" dirty="0">
              <a:solidFill>
                <a:schemeClr val="bg1"/>
              </a:solidFill>
            </a:endParaRPr>
          </a:p>
        </p:txBody>
      </p:sp>
      <p:sp>
        <p:nvSpPr>
          <p:cNvPr id="8" name="Rectangle 7"/>
          <p:cNvSpPr/>
          <p:nvPr/>
        </p:nvSpPr>
        <p:spPr>
          <a:xfrm>
            <a:off x="4831875" y="4551830"/>
            <a:ext cx="4000500" cy="22187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panose="05000000000000000000" pitchFamily="2" charset="2"/>
              <a:buChar char="§"/>
            </a:pPr>
            <a:r>
              <a:rPr lang="en-US" sz="2400" dirty="0" smtClean="0">
                <a:solidFill>
                  <a:schemeClr val="tx1"/>
                </a:solidFill>
              </a:rPr>
              <a:t> </a:t>
            </a:r>
            <a:r>
              <a:rPr lang="en-US" sz="2400" dirty="0" err="1" smtClean="0">
                <a:solidFill>
                  <a:schemeClr val="tx1"/>
                </a:solidFill>
              </a:rPr>
              <a:t>mostFit</a:t>
            </a:r>
            <a:r>
              <a:rPr lang="en-US" sz="2400" dirty="0" smtClean="0">
                <a:solidFill>
                  <a:schemeClr val="tx1"/>
                </a:solidFill>
              </a:rPr>
              <a:t>()</a:t>
            </a:r>
          </a:p>
          <a:p>
            <a:pPr marL="800100" lvl="1" indent="-342900">
              <a:buFont typeface="Wingdings" panose="05000000000000000000" pitchFamily="2" charset="2"/>
              <a:buChar char="§"/>
            </a:pPr>
            <a:r>
              <a:rPr lang="en-US" sz="2400" dirty="0" smtClean="0">
                <a:solidFill>
                  <a:schemeClr val="tx1"/>
                </a:solidFill>
              </a:rPr>
              <a:t> </a:t>
            </a:r>
            <a:r>
              <a:rPr lang="en-US" sz="2400" dirty="0" err="1" smtClean="0">
                <a:solidFill>
                  <a:schemeClr val="tx1"/>
                </a:solidFill>
              </a:rPr>
              <a:t>rouletteSelection</a:t>
            </a:r>
            <a:r>
              <a:rPr lang="en-US" sz="2400" dirty="0" smtClean="0">
                <a:solidFill>
                  <a:schemeClr val="tx1"/>
                </a:solidFill>
              </a:rPr>
              <a:t>()</a:t>
            </a:r>
          </a:p>
        </p:txBody>
      </p:sp>
      <p:sp>
        <p:nvSpPr>
          <p:cNvPr id="4" name="Round Diagonal Corner Rectangle 3"/>
          <p:cNvSpPr/>
          <p:nvPr/>
        </p:nvSpPr>
        <p:spPr>
          <a:xfrm>
            <a:off x="6293429" y="2268110"/>
            <a:ext cx="4343400" cy="2554941"/>
          </a:xfrm>
          <a:prstGeom prst="round2DiagRect">
            <a:avLst/>
          </a:prstGeom>
          <a:solidFill>
            <a:schemeClr val="bg1">
              <a:lumMod val="95000"/>
            </a:schemeClr>
          </a:solidFill>
          <a:ln>
            <a:noFill/>
          </a:ln>
          <a:effectLst>
            <a:glow rad="228600">
              <a:schemeClr val="accent5">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In order to have the code running in parallel, we did the following :</a:t>
            </a:r>
          </a:p>
          <a:p>
            <a:pPr marL="342900" indent="-342900">
              <a:buFont typeface="+mj-lt"/>
              <a:buAutoNum type="arabicPeriod"/>
            </a:pPr>
            <a:r>
              <a:rPr lang="en-US" b="1" dirty="0" smtClean="0">
                <a:solidFill>
                  <a:schemeClr val="tx1"/>
                </a:solidFill>
              </a:rPr>
              <a:t>Set the number of processors of the virtual machine to 4</a:t>
            </a:r>
          </a:p>
          <a:p>
            <a:pPr marL="342900" indent="-342900">
              <a:buFont typeface="+mj-lt"/>
              <a:buAutoNum type="arabicPeriod"/>
            </a:pPr>
            <a:r>
              <a:rPr lang="en-US" b="1" dirty="0" smtClean="0">
                <a:solidFill>
                  <a:schemeClr val="tx1"/>
                </a:solidFill>
              </a:rPr>
              <a:t>Run “Export OMP_NUM_THREADS=4” from the command line</a:t>
            </a:r>
            <a:endParaRPr lang="en-US" b="1" dirty="0">
              <a:solidFill>
                <a:schemeClr val="tx1"/>
              </a:solidFill>
            </a:endParaRPr>
          </a:p>
        </p:txBody>
      </p:sp>
    </p:spTree>
    <p:extLst>
      <p:ext uri="{BB962C8B-B14F-4D97-AF65-F5344CB8AC3E}">
        <p14:creationId xmlns:p14="http://schemas.microsoft.com/office/powerpoint/2010/main" val="708688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34" y="20184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Parameterization  </a:t>
            </a:r>
            <a:endParaRPr lang="en-US" sz="5400" b="1" dirty="0">
              <a:solidFill>
                <a:schemeClr val="bg1"/>
              </a:solidFill>
            </a:endParaRPr>
          </a:p>
        </p:txBody>
      </p:sp>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14/21</a:t>
            </a:r>
            <a:endParaRPr lang="en-US" sz="3200" dirty="0">
              <a:solidFill>
                <a:schemeClr val="bg1"/>
              </a:solidFill>
            </a:endParaRPr>
          </a:p>
        </p:txBody>
      </p:sp>
      <p:sp>
        <p:nvSpPr>
          <p:cNvPr id="29" name="TextBox 28"/>
          <p:cNvSpPr txBox="1"/>
          <p:nvPr/>
        </p:nvSpPr>
        <p:spPr>
          <a:xfrm>
            <a:off x="534722" y="1595021"/>
            <a:ext cx="11180825"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 The following parameters are specified in the </a:t>
            </a:r>
            <a:r>
              <a:rPr lang="en-US" sz="2400" dirty="0" err="1" smtClean="0"/>
              <a:t>tsp.config</a:t>
            </a:r>
            <a:r>
              <a:rPr lang="en-US" sz="2400" dirty="0" smtClean="0"/>
              <a:t> file</a:t>
            </a:r>
          </a:p>
          <a:p>
            <a:pPr marL="457200" indent="-457200">
              <a:buFont typeface="Wingdings" panose="05000000000000000000" pitchFamily="2" charset="2"/>
              <a:buChar char="Ø"/>
            </a:pPr>
            <a:r>
              <a:rPr lang="en-US" sz="2400" dirty="0" smtClean="0"/>
              <a:t> POPULATION_SIZE</a:t>
            </a:r>
          </a:p>
          <a:p>
            <a:pPr marL="457200" indent="-457200">
              <a:buFont typeface="Wingdings" panose="05000000000000000000" pitchFamily="2" charset="2"/>
              <a:buChar char="Ø"/>
            </a:pPr>
            <a:r>
              <a:rPr lang="en-US" sz="2400" dirty="0" smtClean="0"/>
              <a:t>MIGRATION_PERCENTAGE</a:t>
            </a:r>
          </a:p>
          <a:p>
            <a:pPr marL="457200" indent="-457200">
              <a:buFont typeface="Wingdings" panose="05000000000000000000" pitchFamily="2" charset="2"/>
              <a:buChar char="Ø"/>
            </a:pPr>
            <a:r>
              <a:rPr lang="en-US" sz="2400" dirty="0" smtClean="0"/>
              <a:t>SCRAMBLE_PERCENTAGE</a:t>
            </a:r>
          </a:p>
          <a:p>
            <a:pPr marL="457200" indent="-457200">
              <a:buFont typeface="Wingdings" panose="05000000000000000000" pitchFamily="2" charset="2"/>
              <a:buChar char="Ø"/>
            </a:pPr>
            <a:r>
              <a:rPr lang="en-US" sz="2400" dirty="0" smtClean="0"/>
              <a:t>EXECUTION_TIME_SECONDS</a:t>
            </a:r>
          </a:p>
          <a:p>
            <a:pPr marL="457200" indent="-457200">
              <a:buFont typeface="Wingdings" panose="05000000000000000000" pitchFamily="2" charset="2"/>
              <a:buChar char="Ø"/>
            </a:pPr>
            <a:r>
              <a:rPr lang="en-US" sz="2400" dirty="0" smtClean="0"/>
              <a:t>SIMILARITY_RATIO</a:t>
            </a:r>
          </a:p>
          <a:p>
            <a:pPr marL="457200" indent="-457200">
              <a:buFont typeface="Wingdings" panose="05000000000000000000" pitchFamily="2" charset="2"/>
              <a:buChar char="Ø"/>
            </a:pPr>
            <a:r>
              <a:rPr lang="en-US" sz="2400" dirty="0" smtClean="0"/>
              <a:t>CROSSOVER_PROBABILITY </a:t>
            </a:r>
          </a:p>
          <a:p>
            <a:pPr marL="457200" indent="-457200">
              <a:buFont typeface="Wingdings" panose="05000000000000000000" pitchFamily="2" charset="2"/>
              <a:buChar char="Ø"/>
            </a:pPr>
            <a:r>
              <a:rPr lang="en-US" sz="2400" dirty="0" smtClean="0"/>
              <a:t>MUTATION_PROBABILITY </a:t>
            </a:r>
          </a:p>
          <a:p>
            <a:pPr marL="457200" indent="-457200">
              <a:buFont typeface="Wingdings" panose="05000000000000000000" pitchFamily="2" charset="2"/>
              <a:buChar char="Ø"/>
            </a:pPr>
            <a:r>
              <a:rPr lang="en-US" sz="2400" dirty="0" smtClean="0"/>
              <a:t>EXCHANGE_PERIOD_SECONDS</a:t>
            </a:r>
          </a:p>
          <a:p>
            <a:pPr marL="457200" indent="-457200">
              <a:buFont typeface="Wingdings" panose="05000000000000000000" pitchFamily="2" charset="2"/>
              <a:buChar char="q"/>
            </a:pPr>
            <a:r>
              <a:rPr lang="en-US" sz="2400" dirty="0" smtClean="0"/>
              <a:t>The parameters change </a:t>
            </a:r>
            <a:r>
              <a:rPr lang="en-US" sz="2400" b="1" dirty="0" smtClean="0">
                <a:solidFill>
                  <a:srgbClr val="C00000"/>
                </a:solidFill>
              </a:rPr>
              <a:t>dynamically</a:t>
            </a:r>
            <a:r>
              <a:rPr lang="en-US" sz="2400" dirty="0" smtClean="0"/>
              <a:t> during the execution of the program.</a:t>
            </a:r>
            <a:endParaRPr lang="en-US" sz="2400" dirty="0"/>
          </a:p>
          <a:p>
            <a:pPr marL="457200" indent="-457200">
              <a:buFont typeface="Wingdings" panose="05000000000000000000" pitchFamily="2" charset="2"/>
              <a:buChar char="q"/>
            </a:pPr>
            <a:r>
              <a:rPr lang="en-US" sz="2400" dirty="0" smtClean="0"/>
              <a:t>If any process gets stuck( no improvements in the fitness ) the parameters and genetic operators will start to change in an attempt to keep the process generating more populations and hopefully better fitness.</a:t>
            </a:r>
          </a:p>
        </p:txBody>
      </p:sp>
    </p:spTree>
    <p:extLst>
      <p:ext uri="{BB962C8B-B14F-4D97-AF65-F5344CB8AC3E}">
        <p14:creationId xmlns:p14="http://schemas.microsoft.com/office/powerpoint/2010/main" val="2182921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34" y="20184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Parameterization (continued) </a:t>
            </a:r>
            <a:endParaRPr lang="en-US" sz="5400" b="1" dirty="0">
              <a:solidFill>
                <a:schemeClr val="bg1"/>
              </a:solidFill>
            </a:endParaRPr>
          </a:p>
        </p:txBody>
      </p:sp>
      <p:sp>
        <p:nvSpPr>
          <p:cNvPr id="29" name="TextBox 28"/>
          <p:cNvSpPr txBox="1"/>
          <p:nvPr/>
        </p:nvSpPr>
        <p:spPr>
          <a:xfrm>
            <a:off x="534722" y="1595021"/>
            <a:ext cx="11180825"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t>  A process can try to change the selection, crossover</a:t>
            </a:r>
            <a:r>
              <a:rPr lang="en-US" sz="2400" dirty="0"/>
              <a:t> </a:t>
            </a:r>
            <a:r>
              <a:rPr lang="en-US" sz="2400" dirty="0" smtClean="0"/>
              <a:t>or mutation operators :</a:t>
            </a:r>
          </a:p>
          <a:p>
            <a:pPr marL="285750" indent="-285750">
              <a:buFont typeface="Wingdings" panose="05000000000000000000" pitchFamily="2" charset="2"/>
              <a:buChar char="q"/>
            </a:pPr>
            <a:endParaRPr lang="en-US" sz="2400" dirty="0" smtClean="0"/>
          </a:p>
          <a:p>
            <a:pPr marL="342900" indent="-342900">
              <a:buFont typeface="Wingdings" panose="05000000000000000000" pitchFamily="2" charset="2"/>
              <a:buChar char="Ø"/>
            </a:pPr>
            <a:r>
              <a:rPr lang="en-US" sz="2400" dirty="0" smtClean="0"/>
              <a:t>generation-&gt;</a:t>
            </a:r>
            <a:r>
              <a:rPr lang="en-US" sz="2400" dirty="0" err="1" smtClean="0"/>
              <a:t>useCrossoverOperation</a:t>
            </a:r>
            <a:r>
              <a:rPr lang="en-US" sz="2400" dirty="0" smtClean="0"/>
              <a:t>(</a:t>
            </a:r>
            <a:r>
              <a:rPr lang="en-US" sz="2400" dirty="0" err="1" smtClean="0"/>
              <a:t>multipoint_crossover</a:t>
            </a:r>
            <a:r>
              <a:rPr lang="en-US" sz="2400" dirty="0" smtClean="0"/>
              <a:t>);    </a:t>
            </a:r>
          </a:p>
          <a:p>
            <a:pPr marL="342900" indent="-342900">
              <a:buFont typeface="Wingdings" panose="05000000000000000000" pitchFamily="2" charset="2"/>
              <a:buChar char="Ø"/>
            </a:pPr>
            <a:r>
              <a:rPr lang="en-US" sz="2400" dirty="0" smtClean="0"/>
              <a:t>generation-&gt;</a:t>
            </a:r>
            <a:r>
              <a:rPr lang="en-US" sz="2400" dirty="0" err="1" smtClean="0"/>
              <a:t>useCrossoverOperation</a:t>
            </a:r>
            <a:r>
              <a:rPr lang="en-US" sz="2400" dirty="0" smtClean="0"/>
              <a:t>(</a:t>
            </a:r>
            <a:r>
              <a:rPr lang="en-US" sz="2400" dirty="0" err="1" smtClean="0"/>
              <a:t>cyclic_crossover</a:t>
            </a:r>
            <a:r>
              <a:rPr lang="en-US" sz="2400" dirty="0" smtClean="0"/>
              <a:t>);    </a:t>
            </a:r>
          </a:p>
          <a:p>
            <a:pPr marL="342900" indent="-342900">
              <a:buFont typeface="Wingdings" panose="05000000000000000000" pitchFamily="2" charset="2"/>
              <a:buChar char="Ø"/>
            </a:pPr>
            <a:r>
              <a:rPr lang="en-US" sz="2400" dirty="0" smtClean="0"/>
              <a:t>generation-&gt;</a:t>
            </a:r>
            <a:r>
              <a:rPr lang="en-US" sz="2400" dirty="0" err="1" smtClean="0"/>
              <a:t>useMutationOperation</a:t>
            </a:r>
            <a:r>
              <a:rPr lang="en-US" sz="2400" dirty="0" smtClean="0"/>
              <a:t>(</a:t>
            </a:r>
            <a:r>
              <a:rPr lang="en-US" sz="2400" dirty="0" err="1" smtClean="0"/>
              <a:t>swapping_mutation</a:t>
            </a:r>
            <a:r>
              <a:rPr lang="en-US" sz="2400" dirty="0" smtClean="0"/>
              <a:t>);    </a:t>
            </a:r>
          </a:p>
          <a:p>
            <a:pPr marL="342900" indent="-342900">
              <a:buFont typeface="Wingdings" panose="05000000000000000000" pitchFamily="2" charset="2"/>
              <a:buChar char="Ø"/>
            </a:pPr>
            <a:r>
              <a:rPr lang="en-US" sz="2400" dirty="0" smtClean="0"/>
              <a:t>generation-&gt;</a:t>
            </a:r>
            <a:r>
              <a:rPr lang="en-US" sz="2400" dirty="0" err="1" smtClean="0"/>
              <a:t>useMutationOperation</a:t>
            </a:r>
            <a:r>
              <a:rPr lang="en-US" sz="2400" dirty="0" smtClean="0"/>
              <a:t>(</a:t>
            </a:r>
            <a:r>
              <a:rPr lang="en-US" sz="2400" dirty="0" err="1" smtClean="0"/>
              <a:t>scramble_mutate</a:t>
            </a:r>
            <a:r>
              <a:rPr lang="en-US" sz="2400" dirty="0" smtClean="0"/>
              <a:t>);</a:t>
            </a:r>
          </a:p>
          <a:p>
            <a:pPr marL="342900" indent="-342900">
              <a:buFont typeface="Wingdings" panose="05000000000000000000" pitchFamily="2" charset="2"/>
              <a:buChar char="Ø"/>
            </a:pPr>
            <a:r>
              <a:rPr lang="en-US" sz="2400" dirty="0" smtClean="0"/>
              <a:t>generation-&gt;</a:t>
            </a:r>
            <a:r>
              <a:rPr lang="en-US" sz="2400" dirty="0" err="1" smtClean="0"/>
              <a:t>useSelectionOperation</a:t>
            </a:r>
            <a:r>
              <a:rPr lang="en-US" sz="2400" dirty="0" smtClean="0"/>
              <a:t>(</a:t>
            </a:r>
            <a:r>
              <a:rPr lang="en-US" sz="2400" dirty="0" err="1" smtClean="0"/>
              <a:t>rouletteSelection</a:t>
            </a:r>
            <a:r>
              <a:rPr lang="en-US" sz="2400" dirty="0" smtClean="0"/>
              <a:t>);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smtClean="0"/>
              <a:t>A process can also change crossover probability, mutation probability or scramble percentage:</a:t>
            </a:r>
          </a:p>
          <a:p>
            <a:pPr marL="342900" indent="-342900">
              <a:buFont typeface="Wingdings" panose="05000000000000000000" pitchFamily="2" charset="2"/>
              <a:buChar char="Ø"/>
            </a:pPr>
            <a:r>
              <a:rPr lang="en-US" sz="2400" dirty="0" smtClean="0"/>
              <a:t>CROSSOVER_PROBABILITY+=0.01;</a:t>
            </a:r>
          </a:p>
          <a:p>
            <a:pPr marL="342900" indent="-342900">
              <a:buFont typeface="Wingdings" panose="05000000000000000000" pitchFamily="2" charset="2"/>
              <a:buChar char="Ø"/>
            </a:pPr>
            <a:r>
              <a:rPr lang="en-US" sz="2400" dirty="0" smtClean="0"/>
              <a:t> MUTATION_PROBABILITY+=0.05;</a:t>
            </a:r>
          </a:p>
          <a:p>
            <a:pPr marL="342900" indent="-342900">
              <a:buFont typeface="Wingdings" panose="05000000000000000000" pitchFamily="2" charset="2"/>
              <a:buChar char="Ø"/>
            </a:pPr>
            <a:r>
              <a:rPr lang="en-US" sz="2400" dirty="0" smtClean="0"/>
              <a:t>SCRAMBLE_PERCENTAGE+=0.05;</a:t>
            </a:r>
          </a:p>
          <a:p>
            <a:endParaRPr lang="en-US" sz="2400" dirty="0" smtClean="0"/>
          </a:p>
        </p:txBody>
      </p:sp>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15/21</a:t>
            </a:r>
            <a:endParaRPr lang="en-US" sz="3200" dirty="0">
              <a:solidFill>
                <a:schemeClr val="bg1"/>
              </a:solidFill>
            </a:endParaRPr>
          </a:p>
        </p:txBody>
      </p:sp>
    </p:spTree>
    <p:extLst>
      <p:ext uri="{BB962C8B-B14F-4D97-AF65-F5344CB8AC3E}">
        <p14:creationId xmlns:p14="http://schemas.microsoft.com/office/powerpoint/2010/main" val="520533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34" y="20184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Benchmarking (serial version) </a:t>
            </a:r>
            <a:endParaRPr lang="en-US" sz="5400" b="1" dirty="0">
              <a:solidFill>
                <a:schemeClr val="bg1"/>
              </a:solidFill>
            </a:endParaRPr>
          </a:p>
        </p:txBody>
      </p:sp>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16/21</a:t>
            </a:r>
            <a:endParaRPr lang="en-US" sz="3200" dirty="0">
              <a:solidFill>
                <a:schemeClr val="bg1"/>
              </a:solidFill>
            </a:endParaRPr>
          </a:p>
        </p:txBody>
      </p:sp>
      <p:pic>
        <p:nvPicPr>
          <p:cNvPr id="4" name="Picture 3"/>
          <p:cNvPicPr>
            <a:picLocks noChangeAspect="1"/>
          </p:cNvPicPr>
          <p:nvPr/>
        </p:nvPicPr>
        <p:blipFill>
          <a:blip r:embed="rId2"/>
          <a:stretch>
            <a:fillRect/>
          </a:stretch>
        </p:blipFill>
        <p:spPr>
          <a:xfrm>
            <a:off x="7602887" y="1878945"/>
            <a:ext cx="4267200" cy="1647825"/>
          </a:xfrm>
          <a:prstGeom prst="rect">
            <a:avLst/>
          </a:prstGeom>
        </p:spPr>
      </p:pic>
      <p:pic>
        <p:nvPicPr>
          <p:cNvPr id="6" name="Picture 5"/>
          <p:cNvPicPr>
            <a:picLocks noChangeAspect="1"/>
          </p:cNvPicPr>
          <p:nvPr/>
        </p:nvPicPr>
        <p:blipFill>
          <a:blip r:embed="rId3"/>
          <a:stretch>
            <a:fillRect/>
          </a:stretch>
        </p:blipFill>
        <p:spPr>
          <a:xfrm>
            <a:off x="7602887" y="3752412"/>
            <a:ext cx="4267200" cy="1419048"/>
          </a:xfrm>
          <a:prstGeom prst="rect">
            <a:avLst/>
          </a:prstGeom>
        </p:spPr>
      </p:pic>
      <p:sp>
        <p:nvSpPr>
          <p:cNvPr id="8" name="TextBox 7"/>
          <p:cNvSpPr txBox="1"/>
          <p:nvPr/>
        </p:nvSpPr>
        <p:spPr>
          <a:xfrm>
            <a:off x="1376414" y="2057063"/>
            <a:ext cx="5580529"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Test case 1</a:t>
            </a:r>
            <a:endParaRPr lang="en-US" sz="2800" dirty="0"/>
          </a:p>
        </p:txBody>
      </p:sp>
      <p:pic>
        <p:nvPicPr>
          <p:cNvPr id="9" name="Picture 8"/>
          <p:cNvPicPr>
            <a:picLocks noChangeAspect="1"/>
          </p:cNvPicPr>
          <p:nvPr/>
        </p:nvPicPr>
        <p:blipFill>
          <a:blip r:embed="rId4"/>
          <a:stretch>
            <a:fillRect/>
          </a:stretch>
        </p:blipFill>
        <p:spPr>
          <a:xfrm>
            <a:off x="975153" y="2780983"/>
            <a:ext cx="6304762" cy="1942857"/>
          </a:xfrm>
          <a:prstGeom prst="rect">
            <a:avLst/>
          </a:prstGeom>
        </p:spPr>
      </p:pic>
    </p:spTree>
    <p:extLst>
      <p:ext uri="{BB962C8B-B14F-4D97-AF65-F5344CB8AC3E}">
        <p14:creationId xmlns:p14="http://schemas.microsoft.com/office/powerpoint/2010/main" val="299828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34" y="20184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Benchmarking (serial version) </a:t>
            </a:r>
            <a:endParaRPr lang="en-US" sz="5400" b="1" dirty="0">
              <a:solidFill>
                <a:schemeClr val="bg1"/>
              </a:solidFill>
            </a:endParaRPr>
          </a:p>
        </p:txBody>
      </p:sp>
      <p:sp>
        <p:nvSpPr>
          <p:cNvPr id="7" name="Slide Number Placeholder 4"/>
          <p:cNvSpPr txBox="1">
            <a:spLocks/>
          </p:cNvSpPr>
          <p:nvPr/>
        </p:nvSpPr>
        <p:spPr>
          <a:xfrm>
            <a:off x="9582250" y="6032050"/>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17/21</a:t>
            </a:r>
            <a:endParaRPr lang="en-US" sz="3200" dirty="0">
              <a:solidFill>
                <a:schemeClr val="bg1"/>
              </a:solidFill>
            </a:endParaRPr>
          </a:p>
        </p:txBody>
      </p:sp>
      <p:sp>
        <p:nvSpPr>
          <p:cNvPr id="8" name="TextBox 7"/>
          <p:cNvSpPr txBox="1"/>
          <p:nvPr/>
        </p:nvSpPr>
        <p:spPr>
          <a:xfrm>
            <a:off x="1376414" y="1745056"/>
            <a:ext cx="5580529"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Test case 2</a:t>
            </a:r>
            <a:endParaRPr lang="en-US" sz="2800" dirty="0"/>
          </a:p>
        </p:txBody>
      </p:sp>
      <p:pic>
        <p:nvPicPr>
          <p:cNvPr id="10" name="Picture 9"/>
          <p:cNvPicPr>
            <a:picLocks noChangeAspect="1"/>
          </p:cNvPicPr>
          <p:nvPr/>
        </p:nvPicPr>
        <p:blipFill>
          <a:blip r:embed="rId2"/>
          <a:stretch>
            <a:fillRect/>
          </a:stretch>
        </p:blipFill>
        <p:spPr>
          <a:xfrm>
            <a:off x="7146715" y="1537867"/>
            <a:ext cx="4800000" cy="2714286"/>
          </a:xfrm>
          <a:prstGeom prst="rect">
            <a:avLst/>
          </a:prstGeom>
        </p:spPr>
      </p:pic>
      <p:pic>
        <p:nvPicPr>
          <p:cNvPr id="14" name="Picture 13"/>
          <p:cNvPicPr>
            <a:picLocks noChangeAspect="1"/>
          </p:cNvPicPr>
          <p:nvPr/>
        </p:nvPicPr>
        <p:blipFill>
          <a:blip r:embed="rId3"/>
          <a:stretch>
            <a:fillRect/>
          </a:stretch>
        </p:blipFill>
        <p:spPr>
          <a:xfrm>
            <a:off x="992443" y="5289193"/>
            <a:ext cx="7428571" cy="1485714"/>
          </a:xfrm>
          <a:prstGeom prst="rect">
            <a:avLst/>
          </a:prstGeom>
        </p:spPr>
      </p:pic>
      <p:pic>
        <p:nvPicPr>
          <p:cNvPr id="13" name="Picture 12"/>
          <p:cNvPicPr>
            <a:picLocks noChangeAspect="1"/>
          </p:cNvPicPr>
          <p:nvPr/>
        </p:nvPicPr>
        <p:blipFill>
          <a:blip r:embed="rId4"/>
          <a:stretch>
            <a:fillRect/>
          </a:stretch>
        </p:blipFill>
        <p:spPr>
          <a:xfrm>
            <a:off x="7146715" y="4282655"/>
            <a:ext cx="4628571" cy="933333"/>
          </a:xfrm>
          <a:prstGeom prst="rect">
            <a:avLst/>
          </a:prstGeom>
        </p:spPr>
      </p:pic>
      <p:pic>
        <p:nvPicPr>
          <p:cNvPr id="15" name="Picture 14"/>
          <p:cNvPicPr>
            <a:picLocks noChangeAspect="1"/>
          </p:cNvPicPr>
          <p:nvPr/>
        </p:nvPicPr>
        <p:blipFill>
          <a:blip r:embed="rId5"/>
          <a:stretch>
            <a:fillRect/>
          </a:stretch>
        </p:blipFill>
        <p:spPr>
          <a:xfrm>
            <a:off x="1032781" y="2701702"/>
            <a:ext cx="6019048" cy="2047619"/>
          </a:xfrm>
          <a:prstGeom prst="rect">
            <a:avLst/>
          </a:prstGeom>
        </p:spPr>
      </p:pic>
    </p:spTree>
    <p:extLst>
      <p:ext uri="{BB962C8B-B14F-4D97-AF65-F5344CB8AC3E}">
        <p14:creationId xmlns:p14="http://schemas.microsoft.com/office/powerpoint/2010/main" val="471074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34" y="20184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Benchmarking (parallel version) </a:t>
            </a:r>
            <a:endParaRPr lang="en-US" sz="5400" b="1" dirty="0">
              <a:solidFill>
                <a:schemeClr val="bg1"/>
              </a:solidFill>
            </a:endParaRPr>
          </a:p>
        </p:txBody>
      </p:sp>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18/21</a:t>
            </a:r>
            <a:endParaRPr lang="en-US" sz="3200" dirty="0">
              <a:solidFill>
                <a:schemeClr val="bg1"/>
              </a:solidFill>
            </a:endParaRPr>
          </a:p>
        </p:txBody>
      </p:sp>
      <p:sp>
        <p:nvSpPr>
          <p:cNvPr id="8" name="TextBox 7"/>
          <p:cNvSpPr txBox="1"/>
          <p:nvPr/>
        </p:nvSpPr>
        <p:spPr>
          <a:xfrm>
            <a:off x="1376414" y="1745056"/>
            <a:ext cx="5580529"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Test case 1</a:t>
            </a:r>
            <a:endParaRPr lang="en-US" sz="2800" dirty="0"/>
          </a:p>
        </p:txBody>
      </p:sp>
      <p:pic>
        <p:nvPicPr>
          <p:cNvPr id="17" name="Picture 16"/>
          <p:cNvPicPr>
            <a:picLocks noChangeAspect="1"/>
          </p:cNvPicPr>
          <p:nvPr/>
        </p:nvPicPr>
        <p:blipFill>
          <a:blip r:embed="rId2"/>
          <a:stretch>
            <a:fillRect/>
          </a:stretch>
        </p:blipFill>
        <p:spPr>
          <a:xfrm>
            <a:off x="652181" y="2268276"/>
            <a:ext cx="6304762" cy="3609524"/>
          </a:xfrm>
          <a:prstGeom prst="rect">
            <a:avLst/>
          </a:prstGeom>
        </p:spPr>
      </p:pic>
      <p:pic>
        <p:nvPicPr>
          <p:cNvPr id="18" name="Picture 17"/>
          <p:cNvPicPr>
            <a:picLocks noChangeAspect="1"/>
          </p:cNvPicPr>
          <p:nvPr/>
        </p:nvPicPr>
        <p:blipFill>
          <a:blip r:embed="rId3"/>
          <a:stretch>
            <a:fillRect/>
          </a:stretch>
        </p:blipFill>
        <p:spPr>
          <a:xfrm>
            <a:off x="7433418" y="4357771"/>
            <a:ext cx="4257143" cy="1342857"/>
          </a:xfrm>
          <a:prstGeom prst="rect">
            <a:avLst/>
          </a:prstGeom>
        </p:spPr>
      </p:pic>
      <p:pic>
        <p:nvPicPr>
          <p:cNvPr id="21" name="Picture 20"/>
          <p:cNvPicPr>
            <a:picLocks noChangeAspect="1"/>
          </p:cNvPicPr>
          <p:nvPr/>
        </p:nvPicPr>
        <p:blipFill>
          <a:blip r:embed="rId4"/>
          <a:stretch>
            <a:fillRect/>
          </a:stretch>
        </p:blipFill>
        <p:spPr>
          <a:xfrm>
            <a:off x="7484107" y="2753555"/>
            <a:ext cx="4206454" cy="1476375"/>
          </a:xfrm>
          <a:prstGeom prst="rect">
            <a:avLst/>
          </a:prstGeom>
        </p:spPr>
      </p:pic>
      <p:pic>
        <p:nvPicPr>
          <p:cNvPr id="22" name="Picture 21"/>
          <p:cNvPicPr>
            <a:picLocks noChangeAspect="1"/>
          </p:cNvPicPr>
          <p:nvPr/>
        </p:nvPicPr>
        <p:blipFill>
          <a:blip r:embed="rId5"/>
          <a:stretch>
            <a:fillRect/>
          </a:stretch>
        </p:blipFill>
        <p:spPr>
          <a:xfrm>
            <a:off x="7461989" y="1877982"/>
            <a:ext cx="4200000" cy="619048"/>
          </a:xfrm>
          <a:prstGeom prst="rect">
            <a:avLst/>
          </a:prstGeom>
        </p:spPr>
      </p:pic>
    </p:spTree>
    <p:extLst>
      <p:ext uri="{BB962C8B-B14F-4D97-AF65-F5344CB8AC3E}">
        <p14:creationId xmlns:p14="http://schemas.microsoft.com/office/powerpoint/2010/main" val="1313447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19/21</a:t>
            </a:r>
            <a:endParaRPr lang="en-US" sz="3200" dirty="0">
              <a:solidFill>
                <a:schemeClr val="bg1"/>
              </a:solidFill>
            </a:endParaRPr>
          </a:p>
        </p:txBody>
      </p:sp>
      <p:sp>
        <p:nvSpPr>
          <p:cNvPr id="8" name="TextBox 7"/>
          <p:cNvSpPr txBox="1"/>
          <p:nvPr/>
        </p:nvSpPr>
        <p:spPr>
          <a:xfrm>
            <a:off x="678389" y="1461582"/>
            <a:ext cx="5580529"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Test case 2</a:t>
            </a:r>
            <a:endParaRPr lang="en-US" sz="2800" dirty="0"/>
          </a:p>
        </p:txBody>
      </p:sp>
      <p:pic>
        <p:nvPicPr>
          <p:cNvPr id="3" name="Picture 2"/>
          <p:cNvPicPr>
            <a:picLocks noChangeAspect="1"/>
          </p:cNvPicPr>
          <p:nvPr/>
        </p:nvPicPr>
        <p:blipFill>
          <a:blip r:embed="rId2"/>
          <a:stretch>
            <a:fillRect/>
          </a:stretch>
        </p:blipFill>
        <p:spPr>
          <a:xfrm>
            <a:off x="678388" y="4808280"/>
            <a:ext cx="8866667" cy="590550"/>
          </a:xfrm>
          <a:prstGeom prst="rect">
            <a:avLst/>
          </a:prstGeom>
        </p:spPr>
      </p:pic>
      <p:sp>
        <p:nvSpPr>
          <p:cNvPr id="2" name="Title 1"/>
          <p:cNvSpPr>
            <a:spLocks noGrp="1"/>
          </p:cNvSpPr>
          <p:nvPr>
            <p:ph type="title"/>
          </p:nvPr>
        </p:nvSpPr>
        <p:spPr>
          <a:xfrm>
            <a:off x="773204" y="90950"/>
            <a:ext cx="10515600" cy="1119546"/>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Benchmarking (parallel version) </a:t>
            </a:r>
            <a:endParaRPr lang="en-US" sz="5400" b="1" dirty="0">
              <a:solidFill>
                <a:schemeClr val="bg1"/>
              </a:solidFill>
            </a:endParaRPr>
          </a:p>
        </p:txBody>
      </p:sp>
      <p:pic>
        <p:nvPicPr>
          <p:cNvPr id="10" name="Picture 9"/>
          <p:cNvPicPr>
            <a:picLocks noChangeAspect="1"/>
          </p:cNvPicPr>
          <p:nvPr/>
        </p:nvPicPr>
        <p:blipFill>
          <a:blip r:embed="rId3"/>
          <a:stretch>
            <a:fillRect/>
          </a:stretch>
        </p:blipFill>
        <p:spPr>
          <a:xfrm>
            <a:off x="678389" y="5431882"/>
            <a:ext cx="8866667" cy="1343025"/>
          </a:xfrm>
          <a:prstGeom prst="rect">
            <a:avLst/>
          </a:prstGeom>
        </p:spPr>
      </p:pic>
      <p:pic>
        <p:nvPicPr>
          <p:cNvPr id="11" name="Picture 10"/>
          <p:cNvPicPr>
            <a:picLocks noChangeAspect="1"/>
          </p:cNvPicPr>
          <p:nvPr/>
        </p:nvPicPr>
        <p:blipFill>
          <a:blip r:embed="rId4"/>
          <a:stretch>
            <a:fillRect/>
          </a:stretch>
        </p:blipFill>
        <p:spPr>
          <a:xfrm>
            <a:off x="3516061" y="1243548"/>
            <a:ext cx="5485714" cy="1904762"/>
          </a:xfrm>
          <a:prstGeom prst="rect">
            <a:avLst/>
          </a:prstGeom>
        </p:spPr>
      </p:pic>
      <p:pic>
        <p:nvPicPr>
          <p:cNvPr id="12" name="Picture 11"/>
          <p:cNvPicPr>
            <a:picLocks noChangeAspect="1"/>
          </p:cNvPicPr>
          <p:nvPr/>
        </p:nvPicPr>
        <p:blipFill>
          <a:blip r:embed="rId5"/>
          <a:stretch>
            <a:fillRect/>
          </a:stretch>
        </p:blipFill>
        <p:spPr>
          <a:xfrm>
            <a:off x="678388" y="3281182"/>
            <a:ext cx="8866667" cy="1457143"/>
          </a:xfrm>
          <a:prstGeom prst="rect">
            <a:avLst/>
          </a:prstGeom>
        </p:spPr>
      </p:pic>
    </p:spTree>
    <p:extLst>
      <p:ext uri="{BB962C8B-B14F-4D97-AF65-F5344CB8AC3E}">
        <p14:creationId xmlns:p14="http://schemas.microsoft.com/office/powerpoint/2010/main" val="275995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561"/>
            <a:ext cx="10515600" cy="1325563"/>
          </a:xfrm>
          <a:prstGeom prst="flowChartAlternateProcess">
            <a:avLst/>
          </a:prstGeom>
          <a:solidFill>
            <a:srgbClr val="7030A0"/>
          </a:solidFill>
          <a:scene3d>
            <a:camera prst="orthographicFront"/>
            <a:lightRig rig="threePt" dir="t"/>
          </a:scene3d>
          <a:sp3d>
            <a:bevelT w="114300" prst="artDeco"/>
          </a:sp3d>
        </p:spPr>
        <p:txBody>
          <a:bodyPr/>
          <a:lstStyle/>
          <a:p>
            <a:r>
              <a:rPr lang="en-US" b="1" dirty="0" smtClean="0">
                <a:solidFill>
                  <a:srgbClr val="7030A0"/>
                </a:solidFill>
              </a:rPr>
              <a:t> </a:t>
            </a:r>
            <a:r>
              <a:rPr lang="en-US" sz="5400" b="1" dirty="0" smtClean="0">
                <a:solidFill>
                  <a:schemeClr val="bg1"/>
                </a:solidFill>
              </a:rPr>
              <a:t>Outline</a:t>
            </a:r>
            <a:endParaRPr lang="en-US" sz="5400" b="1" dirty="0">
              <a:solidFill>
                <a:schemeClr val="bg1"/>
              </a:solidFill>
            </a:endParaRPr>
          </a:p>
        </p:txBody>
      </p:sp>
      <p:sp>
        <p:nvSpPr>
          <p:cNvPr id="3" name="Content Placeholder 2"/>
          <p:cNvSpPr>
            <a:spLocks noGrp="1"/>
          </p:cNvSpPr>
          <p:nvPr>
            <p:ph idx="1"/>
          </p:nvPr>
        </p:nvSpPr>
        <p:spPr>
          <a:xfrm>
            <a:off x="838200" y="2002126"/>
            <a:ext cx="10515600" cy="4187248"/>
          </a:xfrm>
        </p:spPr>
        <p:txBody>
          <a:bodyPr/>
          <a:lstStyle/>
          <a:p>
            <a:pPr>
              <a:buFont typeface="Wingdings" panose="05000000000000000000" pitchFamily="2" charset="2"/>
              <a:buChar char="q"/>
            </a:pPr>
            <a:r>
              <a:rPr lang="en-US" sz="3600" dirty="0" smtClean="0"/>
              <a:t>Genetic Operators</a:t>
            </a:r>
          </a:p>
          <a:p>
            <a:pPr>
              <a:buFont typeface="Wingdings" panose="05000000000000000000" pitchFamily="2" charset="2"/>
              <a:buChar char="q"/>
            </a:pPr>
            <a:r>
              <a:rPr lang="en-US" sz="3600" dirty="0" smtClean="0"/>
              <a:t>Topology of the network</a:t>
            </a:r>
          </a:p>
          <a:p>
            <a:pPr>
              <a:buFont typeface="Wingdings" panose="05000000000000000000" pitchFamily="2" charset="2"/>
              <a:buChar char="q"/>
            </a:pPr>
            <a:r>
              <a:rPr lang="en-US" sz="3600" dirty="0" smtClean="0"/>
              <a:t>Parallelization using MPI</a:t>
            </a:r>
          </a:p>
          <a:p>
            <a:pPr>
              <a:buFont typeface="Wingdings" panose="05000000000000000000" pitchFamily="2" charset="2"/>
              <a:buChar char="q"/>
            </a:pPr>
            <a:r>
              <a:rPr lang="en-US" sz="3600" dirty="0" smtClean="0"/>
              <a:t>Parallelization using </a:t>
            </a:r>
            <a:r>
              <a:rPr lang="en-US" sz="3600" dirty="0" err="1" smtClean="0"/>
              <a:t>OpenMP</a:t>
            </a:r>
            <a:endParaRPr lang="en-US" sz="3600" dirty="0" smtClean="0"/>
          </a:p>
          <a:p>
            <a:pPr>
              <a:buFont typeface="Wingdings" panose="05000000000000000000" pitchFamily="2" charset="2"/>
              <a:buChar char="q"/>
            </a:pPr>
            <a:r>
              <a:rPr lang="en-US" sz="3600" dirty="0" smtClean="0"/>
              <a:t>Parameterizations</a:t>
            </a:r>
          </a:p>
          <a:p>
            <a:pPr>
              <a:buFont typeface="Wingdings" panose="05000000000000000000" pitchFamily="2" charset="2"/>
              <a:buChar char="q"/>
            </a:pPr>
            <a:r>
              <a:rPr lang="en-US" sz="3600" dirty="0" smtClean="0"/>
              <a:t>Test bench</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
        <p:nvSpPr>
          <p:cNvPr id="5" name="Slide Number Placeholder 4"/>
          <p:cNvSpPr txBox="1">
            <a:spLocks/>
          </p:cNvSpPr>
          <p:nvPr/>
        </p:nvSpPr>
        <p:spPr>
          <a:xfrm>
            <a:off x="9553116" y="6189374"/>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2/21</a:t>
            </a:r>
            <a:endParaRPr lang="en-US" sz="3200" dirty="0">
              <a:solidFill>
                <a:schemeClr val="bg1"/>
              </a:solidFill>
            </a:endParaRPr>
          </a:p>
        </p:txBody>
      </p:sp>
    </p:spTree>
    <p:extLst>
      <p:ext uri="{BB962C8B-B14F-4D97-AF65-F5344CB8AC3E}">
        <p14:creationId xmlns:p14="http://schemas.microsoft.com/office/powerpoint/2010/main" val="1553682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8427" y="1062318"/>
            <a:ext cx="11645153" cy="5847755"/>
          </a:xfrm>
          <a:prstGeom prst="rect">
            <a:avLst/>
          </a:prstGeom>
          <a:noFill/>
        </p:spPr>
        <p:txBody>
          <a:bodyPr wrap="square" rtlCol="0">
            <a:spAutoFit/>
          </a:bodyPr>
          <a:lstStyle/>
          <a:p>
            <a:pPr marL="285750" indent="-285750">
              <a:buFont typeface="Wingdings" panose="05000000000000000000" pitchFamily="2" charset="2"/>
              <a:buChar char="q"/>
            </a:pPr>
            <a:r>
              <a:rPr lang="en-US" sz="2200" dirty="0" smtClean="0"/>
              <a:t> Concerning the genetic operators we have noticed that the cycle crossover with the scramble mutation have given better results. When we started the program with multipoint crossover the processes got stuck and soon switched to the cycle crossover. Also the increase in the mutation rate helped in keeping the generation diverse and preventing it from converging earlier.</a:t>
            </a:r>
          </a:p>
          <a:p>
            <a:pPr marL="285750" indent="-285750">
              <a:buFont typeface="Wingdings" panose="05000000000000000000" pitchFamily="2" charset="2"/>
              <a:buChar char="q"/>
            </a:pPr>
            <a:r>
              <a:rPr lang="en-US" sz="2200" dirty="0" smtClean="0"/>
              <a:t>Now about the parallel version of the code, we weren’t really surprised that the parallel version didn’t give better results ,due to the performance and constraints of the machine we are using to run the code. Although we increased the number of processors , which allowed for better results to appear sooner and to increase the number of generations, the code was still running on one a virtual machine with very low performance level . The number of generations generated by each process were much less then with the serial case. </a:t>
            </a:r>
          </a:p>
          <a:p>
            <a:pPr marL="285750" indent="-285750">
              <a:buFont typeface="Wingdings" panose="05000000000000000000" pitchFamily="2" charset="2"/>
              <a:buChar char="q"/>
            </a:pPr>
            <a:r>
              <a:rPr lang="en-US" sz="2200" dirty="0" smtClean="0"/>
              <a:t>For further work we would like to continue with some ideas that we started but weren’t able to finish:</a:t>
            </a:r>
          </a:p>
          <a:p>
            <a:pPr marL="342900" indent="-342900">
              <a:buFont typeface="Wingdings" panose="05000000000000000000" pitchFamily="2" charset="2"/>
              <a:buChar char="Ø"/>
            </a:pPr>
            <a:r>
              <a:rPr lang="en-US" sz="2200" dirty="0" smtClean="0"/>
              <a:t>MPI Datatype : we tried to create an MPI Datatype called </a:t>
            </a:r>
            <a:r>
              <a:rPr lang="en-US" sz="2200" dirty="0" err="1" smtClean="0"/>
              <a:t>mpi_chromosome</a:t>
            </a:r>
            <a:r>
              <a:rPr lang="en-US" sz="2200" dirty="0" smtClean="0"/>
              <a:t> but we weren’t able to fully integrate it with the code .</a:t>
            </a:r>
          </a:p>
          <a:p>
            <a:pPr marL="342900" indent="-342900">
              <a:buFont typeface="Wingdings" panose="05000000000000000000" pitchFamily="2" charset="2"/>
              <a:buChar char="Ø"/>
            </a:pPr>
            <a:r>
              <a:rPr lang="en-US" sz="2200" dirty="0" smtClean="0"/>
              <a:t>Allowing more of the parameters to change dynamically during the execution of the code such as the migration size, which might introduce more diversity to the generations populated </a:t>
            </a:r>
          </a:p>
          <a:p>
            <a:r>
              <a:rPr lang="en-US" sz="2200" dirty="0"/>
              <a:t> </a:t>
            </a:r>
            <a:r>
              <a:rPr lang="en-US" sz="2200" dirty="0" smtClean="0"/>
              <a:t>     by the processes and better fit the need of the algorithm.</a:t>
            </a:r>
          </a:p>
        </p:txBody>
      </p:sp>
      <p:sp>
        <p:nvSpPr>
          <p:cNvPr id="7" name="Slide Number Placeholder 4"/>
          <p:cNvSpPr txBox="1">
            <a:spLocks/>
          </p:cNvSpPr>
          <p:nvPr/>
        </p:nvSpPr>
        <p:spPr>
          <a:xfrm>
            <a:off x="10579472" y="6268044"/>
            <a:ext cx="1418663" cy="455485"/>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20/21</a:t>
            </a:r>
            <a:endParaRPr lang="en-US" sz="3200" dirty="0">
              <a:solidFill>
                <a:schemeClr val="bg1"/>
              </a:solidFill>
            </a:endParaRPr>
          </a:p>
        </p:txBody>
      </p:sp>
      <p:sp>
        <p:nvSpPr>
          <p:cNvPr id="2" name="Title 1"/>
          <p:cNvSpPr>
            <a:spLocks noGrp="1"/>
          </p:cNvSpPr>
          <p:nvPr>
            <p:ph type="title"/>
          </p:nvPr>
        </p:nvSpPr>
        <p:spPr>
          <a:xfrm>
            <a:off x="773204" y="90950"/>
            <a:ext cx="10515600" cy="971368"/>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a:solidFill>
                  <a:schemeClr val="bg1"/>
                </a:solidFill>
              </a:rPr>
              <a:t> </a:t>
            </a:r>
            <a:r>
              <a:rPr lang="en-US" sz="5400" b="1" dirty="0" smtClean="0">
                <a:solidFill>
                  <a:schemeClr val="bg1"/>
                </a:solidFill>
              </a:rPr>
              <a:t>Conclusion And Future Work</a:t>
            </a:r>
            <a:endParaRPr lang="en-US" sz="5400" b="1" dirty="0">
              <a:solidFill>
                <a:schemeClr val="bg1"/>
              </a:solidFill>
            </a:endParaRPr>
          </a:p>
        </p:txBody>
      </p:sp>
    </p:spTree>
    <p:extLst>
      <p:ext uri="{BB962C8B-B14F-4D97-AF65-F5344CB8AC3E}">
        <p14:creationId xmlns:p14="http://schemas.microsoft.com/office/powerpoint/2010/main" val="3014410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183" y="267683"/>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 References</a:t>
            </a:r>
            <a:endParaRPr lang="en-US" sz="5400" b="1" dirty="0">
              <a:solidFill>
                <a:schemeClr val="bg1"/>
              </a:solidFill>
            </a:endParaRPr>
          </a:p>
        </p:txBody>
      </p:sp>
      <p:sp>
        <p:nvSpPr>
          <p:cNvPr id="7" name="Slide Number Placeholder 4"/>
          <p:cNvSpPr txBox="1">
            <a:spLocks/>
          </p:cNvSpPr>
          <p:nvPr/>
        </p:nvSpPr>
        <p:spPr>
          <a:xfrm>
            <a:off x="9786711" y="6122634"/>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21/21</a:t>
            </a:r>
            <a:endParaRPr lang="en-US" sz="3200" dirty="0">
              <a:solidFill>
                <a:schemeClr val="bg1"/>
              </a:solidFill>
            </a:endParaRPr>
          </a:p>
        </p:txBody>
      </p:sp>
      <p:sp>
        <p:nvSpPr>
          <p:cNvPr id="29" name="TextBox 28"/>
          <p:cNvSpPr txBox="1"/>
          <p:nvPr/>
        </p:nvSpPr>
        <p:spPr>
          <a:xfrm>
            <a:off x="406570" y="1720823"/>
            <a:ext cx="11180825"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hlinkClick r:id="rId2"/>
              </a:rPr>
              <a:t>https://</a:t>
            </a:r>
            <a:r>
              <a:rPr lang="en-US" sz="2400" dirty="0" smtClean="0">
                <a:hlinkClick r:id="rId2"/>
              </a:rPr>
              <a:t>www.revolvy.com/page/Stochastic-universal-sampling</a:t>
            </a:r>
            <a:endParaRPr lang="en-US" sz="2400" dirty="0"/>
          </a:p>
          <a:p>
            <a:pPr marL="342900" indent="-342900">
              <a:buFont typeface="Wingdings" panose="05000000000000000000" pitchFamily="2" charset="2"/>
              <a:buChar char="Ø"/>
            </a:pPr>
            <a:r>
              <a:rPr lang="en-US" sz="2400" dirty="0">
                <a:hlinkClick r:id="rId3"/>
              </a:rPr>
              <a:t>https://</a:t>
            </a:r>
            <a:r>
              <a:rPr lang="en-US" sz="2400" dirty="0" smtClean="0">
                <a:hlinkClick r:id="rId3"/>
              </a:rPr>
              <a:t>en.wikipedia.org/wiki/Stochastic_universal_sampling</a:t>
            </a:r>
            <a:endParaRPr lang="en-US" sz="2400" dirty="0" smtClean="0"/>
          </a:p>
          <a:p>
            <a:pPr marL="342900" indent="-342900">
              <a:buFont typeface="Wingdings" panose="05000000000000000000" pitchFamily="2" charset="2"/>
              <a:buChar char="Ø"/>
            </a:pPr>
            <a:r>
              <a:rPr lang="en-US" sz="2400" dirty="0" smtClean="0">
                <a:hlinkClick r:id="rId4"/>
              </a:rPr>
              <a:t>https</a:t>
            </a:r>
            <a:r>
              <a:rPr lang="en-US" sz="2400" dirty="0">
                <a:hlinkClick r:id="rId4"/>
              </a:rPr>
              <a:t>://</a:t>
            </a:r>
            <a:r>
              <a:rPr lang="en-US" sz="2400" dirty="0" smtClean="0">
                <a:hlinkClick r:id="rId4"/>
              </a:rPr>
              <a:t>www.codeproject.com/Tips/10417/Genetic-Algorithm-2</a:t>
            </a:r>
            <a:endParaRPr lang="en-US" sz="2400" dirty="0"/>
          </a:p>
          <a:p>
            <a:pPr marL="342900" indent="-342900">
              <a:buFont typeface="Wingdings" panose="05000000000000000000" pitchFamily="2" charset="2"/>
              <a:buChar char="Ø"/>
            </a:pPr>
            <a:r>
              <a:rPr lang="en-US" sz="2400" dirty="0">
                <a:hlinkClick r:id="rId5"/>
              </a:rPr>
              <a:t>http://</a:t>
            </a:r>
            <a:r>
              <a:rPr lang="en-US" sz="2400" dirty="0" smtClean="0">
                <a:hlinkClick r:id="rId5"/>
              </a:rPr>
              <a:t>www.rubicite.com/Tutorials/GeneticAlgorithms/CrossoverOperators/CycleCrossoverOperator.aspx</a:t>
            </a:r>
            <a:endParaRPr lang="en-US" sz="2400" dirty="0"/>
          </a:p>
          <a:p>
            <a:pPr marL="342900" indent="-342900">
              <a:buFont typeface="Wingdings" panose="05000000000000000000" pitchFamily="2" charset="2"/>
              <a:buChar char="Ø"/>
            </a:pPr>
            <a:r>
              <a:rPr lang="en-US" sz="2400" dirty="0">
                <a:hlinkClick r:id="rId6"/>
              </a:rPr>
              <a:t>https://</a:t>
            </a:r>
            <a:r>
              <a:rPr lang="en-US" sz="2400" dirty="0" smtClean="0">
                <a:hlinkClick r:id="rId6"/>
              </a:rPr>
              <a:t>www.tutorialspoint.com/genetic_algorithms/genetic_algorithms_parent_selection.htm</a:t>
            </a:r>
            <a:endParaRPr lang="en-US" sz="2400" dirty="0" smtClean="0"/>
          </a:p>
          <a:p>
            <a:pPr marL="342900" indent="-342900">
              <a:buFont typeface="Wingdings" panose="05000000000000000000" pitchFamily="2" charset="2"/>
              <a:buChar char="Ø"/>
            </a:pPr>
            <a:r>
              <a:rPr lang="en-US" sz="2400" dirty="0">
                <a:hlinkClick r:id="rId7"/>
              </a:rPr>
              <a:t>https://</a:t>
            </a:r>
            <a:r>
              <a:rPr lang="en-US" sz="2400" dirty="0" smtClean="0">
                <a:hlinkClick r:id="rId7"/>
              </a:rPr>
              <a:t>www.hindawi.com/journals/cin/2017/7430125</a:t>
            </a:r>
            <a:endParaRPr lang="en-US" sz="2400" dirty="0"/>
          </a:p>
          <a:p>
            <a:pPr marL="342900" indent="-342900">
              <a:buFont typeface="Wingdings" panose="05000000000000000000" pitchFamily="2" charset="2"/>
              <a:buChar char="Ø"/>
            </a:pPr>
            <a:r>
              <a:rPr lang="en-US" sz="2400" dirty="0">
                <a:hlinkClick r:id="rId8"/>
              </a:rPr>
              <a:t>https://</a:t>
            </a:r>
            <a:r>
              <a:rPr lang="en-US" sz="2400" dirty="0" smtClean="0">
                <a:hlinkClick r:id="rId8"/>
              </a:rPr>
              <a:t>www.youtube.com/watch?v=DJ-yBmEEkgA</a:t>
            </a:r>
            <a:endParaRPr lang="en-US" sz="2400" dirty="0"/>
          </a:p>
          <a:p>
            <a:pPr marL="342900" indent="-342900">
              <a:buFont typeface="Wingdings" panose="05000000000000000000" pitchFamily="2" charset="2"/>
              <a:buChar char="Ø"/>
            </a:pPr>
            <a:r>
              <a:rPr lang="en-US" sz="2400" dirty="0" smtClean="0">
                <a:hlinkClick r:id="rId9"/>
              </a:rPr>
              <a:t>https</a:t>
            </a:r>
            <a:r>
              <a:rPr lang="en-US" sz="2400" dirty="0">
                <a:hlinkClick r:id="rId9"/>
              </a:rPr>
              <a:t>://www.hindawi.com/journals/cin/2017/7430125</a:t>
            </a:r>
            <a:r>
              <a:rPr lang="en-US" sz="2400" dirty="0" smtClean="0">
                <a:hlinkClick r:id="rId9"/>
              </a:rPr>
              <a:t>/</a:t>
            </a:r>
            <a:endParaRPr lang="en-US" sz="2400" dirty="0"/>
          </a:p>
          <a:p>
            <a:pPr marL="342900" indent="-342900">
              <a:buFont typeface="Wingdings" panose="05000000000000000000" pitchFamily="2" charset="2"/>
              <a:buChar char="Ø"/>
            </a:pPr>
            <a:r>
              <a:rPr lang="en-US" sz="2400" dirty="0" smtClean="0">
                <a:hlinkClick r:id="rId10"/>
              </a:rPr>
              <a:t>http</a:t>
            </a:r>
            <a:r>
              <a:rPr lang="en-US" sz="2400" dirty="0">
                <a:hlinkClick r:id="rId10"/>
              </a:rPr>
              <a:t>://</a:t>
            </a:r>
            <a:r>
              <a:rPr lang="en-US" sz="2400" dirty="0" smtClean="0">
                <a:hlinkClick r:id="rId10"/>
              </a:rPr>
              <a:t>eprints.iisc.ernet.in/6971/2/adaptive.pdf</a:t>
            </a:r>
            <a:endParaRPr lang="en-US" sz="2400" dirty="0" smtClean="0"/>
          </a:p>
        </p:txBody>
      </p:sp>
    </p:spTree>
    <p:extLst>
      <p:ext uri="{BB962C8B-B14F-4D97-AF65-F5344CB8AC3E}">
        <p14:creationId xmlns:p14="http://schemas.microsoft.com/office/powerpoint/2010/main" val="2730238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561"/>
            <a:ext cx="10515600" cy="1325563"/>
          </a:xfrm>
          <a:prstGeom prst="flowChartAlternateProcess">
            <a:avLst/>
          </a:prstGeom>
          <a:solidFill>
            <a:srgbClr val="7030A0"/>
          </a:solidFill>
          <a:scene3d>
            <a:camera prst="orthographicFront"/>
            <a:lightRig rig="threePt" dir="t"/>
          </a:scene3d>
          <a:sp3d>
            <a:bevelT w="114300" prst="artDeco"/>
          </a:sp3d>
        </p:spPr>
        <p:txBody>
          <a:bodyPr/>
          <a:lstStyle/>
          <a:p>
            <a:r>
              <a:rPr lang="en-US" b="1" dirty="0" smtClean="0">
                <a:solidFill>
                  <a:srgbClr val="7030A0"/>
                </a:solidFill>
              </a:rPr>
              <a:t> </a:t>
            </a:r>
            <a:r>
              <a:rPr lang="en-US" sz="5400" b="1" dirty="0" smtClean="0">
                <a:solidFill>
                  <a:schemeClr val="bg1"/>
                </a:solidFill>
              </a:rPr>
              <a:t>Genetic Operators</a:t>
            </a:r>
            <a:endParaRPr lang="en-US" sz="5400" b="1" dirty="0">
              <a:solidFill>
                <a:schemeClr val="bg1"/>
              </a:solidFill>
            </a:endParaRPr>
          </a:p>
        </p:txBody>
      </p:sp>
      <p:pic>
        <p:nvPicPr>
          <p:cNvPr id="4" name="Picture 3"/>
          <p:cNvPicPr>
            <a:picLocks noChangeAspect="1"/>
          </p:cNvPicPr>
          <p:nvPr/>
        </p:nvPicPr>
        <p:blipFill>
          <a:blip r:embed="rId2"/>
          <a:stretch>
            <a:fillRect/>
          </a:stretch>
        </p:blipFill>
        <p:spPr>
          <a:xfrm>
            <a:off x="5882679" y="1759960"/>
            <a:ext cx="5140038" cy="4668981"/>
          </a:xfrm>
          <a:prstGeom prst="rect">
            <a:avLst/>
          </a:prstGeom>
        </p:spPr>
      </p:pic>
      <p:sp>
        <p:nvSpPr>
          <p:cNvPr id="3" name="Content Placeholder 2"/>
          <p:cNvSpPr>
            <a:spLocks noGrp="1"/>
          </p:cNvSpPr>
          <p:nvPr>
            <p:ph idx="1"/>
          </p:nvPr>
        </p:nvSpPr>
        <p:spPr>
          <a:xfrm>
            <a:off x="838200" y="1759960"/>
            <a:ext cx="10515600" cy="5582949"/>
          </a:xfrm>
        </p:spPr>
        <p:txBody>
          <a:bodyPr>
            <a:normAutofit/>
          </a:bodyPr>
          <a:lstStyle/>
          <a:p>
            <a:pPr>
              <a:buFont typeface="Wingdings" panose="05000000000000000000" pitchFamily="2" charset="2"/>
              <a:buChar char="q"/>
            </a:pPr>
            <a:r>
              <a:rPr lang="en-US" sz="3200" b="1" dirty="0" smtClean="0">
                <a:solidFill>
                  <a:schemeClr val="accent5">
                    <a:lumMod val="50000"/>
                  </a:schemeClr>
                </a:solidFill>
              </a:rPr>
              <a:t> Fitness Evaluation</a:t>
            </a:r>
          </a:p>
          <a:p>
            <a:pPr>
              <a:buFont typeface="Wingdings" panose="05000000000000000000" pitchFamily="2" charset="2"/>
              <a:buChar char="q"/>
            </a:pPr>
            <a:r>
              <a:rPr lang="en-US" sz="3200" b="1" dirty="0" smtClean="0">
                <a:solidFill>
                  <a:schemeClr val="accent5">
                    <a:lumMod val="50000"/>
                  </a:schemeClr>
                </a:solidFill>
              </a:rPr>
              <a:t>Selection Operators:</a:t>
            </a:r>
          </a:p>
          <a:p>
            <a:pPr lvl="1">
              <a:buFont typeface="Wingdings" panose="05000000000000000000" pitchFamily="2" charset="2"/>
              <a:buChar char="Ø"/>
            </a:pPr>
            <a:r>
              <a:rPr lang="en-US" sz="3200" dirty="0" smtClean="0"/>
              <a:t> </a:t>
            </a:r>
            <a:r>
              <a:rPr lang="en-US" sz="2800" dirty="0" smtClean="0"/>
              <a:t>Roulette Selection</a:t>
            </a:r>
          </a:p>
          <a:p>
            <a:pPr lvl="1">
              <a:buFont typeface="Wingdings" panose="05000000000000000000" pitchFamily="2" charset="2"/>
              <a:buChar char="Ø"/>
            </a:pPr>
            <a:r>
              <a:rPr lang="en-US" sz="2800" dirty="0" smtClean="0"/>
              <a:t> Stochastic Universal Selection</a:t>
            </a:r>
          </a:p>
          <a:p>
            <a:pPr>
              <a:buFont typeface="Wingdings" panose="05000000000000000000" pitchFamily="2" charset="2"/>
              <a:buChar char="q"/>
            </a:pPr>
            <a:r>
              <a:rPr lang="en-US" sz="3200" b="1" dirty="0" smtClean="0">
                <a:solidFill>
                  <a:schemeClr val="accent5">
                    <a:lumMod val="50000"/>
                  </a:schemeClr>
                </a:solidFill>
              </a:rPr>
              <a:t> Crossover Operators:</a:t>
            </a:r>
          </a:p>
          <a:p>
            <a:pPr lvl="1">
              <a:buFont typeface="Wingdings" panose="05000000000000000000" pitchFamily="2" charset="2"/>
              <a:buChar char="Ø"/>
            </a:pPr>
            <a:r>
              <a:rPr lang="en-US" sz="3200" dirty="0" smtClean="0"/>
              <a:t> </a:t>
            </a:r>
            <a:r>
              <a:rPr lang="en-US" sz="2800" dirty="0" smtClean="0"/>
              <a:t>Multipoint Crossover</a:t>
            </a:r>
          </a:p>
          <a:p>
            <a:pPr lvl="1">
              <a:buFont typeface="Wingdings" panose="05000000000000000000" pitchFamily="2" charset="2"/>
              <a:buChar char="Ø"/>
            </a:pPr>
            <a:r>
              <a:rPr lang="en-US" sz="2800" dirty="0" smtClean="0"/>
              <a:t> Cycle Crossover</a:t>
            </a:r>
          </a:p>
          <a:p>
            <a:pPr>
              <a:buFont typeface="Wingdings" panose="05000000000000000000" pitchFamily="2" charset="2"/>
              <a:buChar char="q"/>
            </a:pPr>
            <a:r>
              <a:rPr lang="en-US" sz="3200" b="1" dirty="0" smtClean="0">
                <a:solidFill>
                  <a:schemeClr val="accent5">
                    <a:lumMod val="50000"/>
                  </a:schemeClr>
                </a:solidFill>
              </a:rPr>
              <a:t> Mutation Operators:</a:t>
            </a:r>
          </a:p>
          <a:p>
            <a:pPr lvl="1">
              <a:buFont typeface="Wingdings" panose="05000000000000000000" pitchFamily="2" charset="2"/>
              <a:buChar char="Ø"/>
            </a:pPr>
            <a:r>
              <a:rPr lang="en-US" sz="3200" dirty="0" smtClean="0"/>
              <a:t> </a:t>
            </a:r>
            <a:r>
              <a:rPr lang="en-US" sz="2800" dirty="0" smtClean="0"/>
              <a:t>Swap Mutation</a:t>
            </a:r>
          </a:p>
          <a:p>
            <a:pPr lvl="1">
              <a:buFont typeface="Wingdings" panose="05000000000000000000" pitchFamily="2" charset="2"/>
              <a:buChar char="Ø"/>
            </a:pPr>
            <a:r>
              <a:rPr lang="en-US" sz="2800" dirty="0" smtClean="0"/>
              <a:t> Scramble Mutation</a:t>
            </a:r>
          </a:p>
        </p:txBody>
      </p:sp>
      <p:sp>
        <p:nvSpPr>
          <p:cNvPr id="6" name="Slide Number Placeholder 4"/>
          <p:cNvSpPr txBox="1">
            <a:spLocks/>
          </p:cNvSpPr>
          <p:nvPr/>
        </p:nvSpPr>
        <p:spPr>
          <a:xfrm>
            <a:off x="9553116" y="6148327"/>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3/21</a:t>
            </a:r>
            <a:endParaRPr lang="en-US" sz="3200" dirty="0">
              <a:solidFill>
                <a:schemeClr val="bg1"/>
              </a:solidFill>
            </a:endParaRPr>
          </a:p>
        </p:txBody>
      </p:sp>
    </p:spTree>
    <p:extLst>
      <p:ext uri="{BB962C8B-B14F-4D97-AF65-F5344CB8AC3E}">
        <p14:creationId xmlns:p14="http://schemas.microsoft.com/office/powerpoint/2010/main" val="1594121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561"/>
            <a:ext cx="10515600" cy="1325563"/>
          </a:xfrm>
          <a:prstGeom prst="flowChartAlternateProcess">
            <a:avLst/>
          </a:prstGeom>
          <a:solidFill>
            <a:srgbClr val="7030A0"/>
          </a:solidFill>
          <a:scene3d>
            <a:camera prst="orthographicFront"/>
            <a:lightRig rig="threePt" dir="t"/>
          </a:scene3d>
          <a:sp3d>
            <a:bevelT w="114300" prst="artDeco"/>
          </a:sp3d>
        </p:spPr>
        <p:txBody>
          <a:bodyPr/>
          <a:lstStyle/>
          <a:p>
            <a:r>
              <a:rPr lang="en-US" b="1" dirty="0" smtClean="0">
                <a:solidFill>
                  <a:srgbClr val="7030A0"/>
                </a:solidFill>
              </a:rPr>
              <a:t> </a:t>
            </a:r>
            <a:r>
              <a:rPr lang="en-US" sz="5400" b="1" dirty="0" smtClean="0">
                <a:solidFill>
                  <a:schemeClr val="bg1"/>
                </a:solidFill>
              </a:rPr>
              <a:t>Fitness Evaluation</a:t>
            </a:r>
            <a:endParaRPr lang="en-US" sz="5400" b="1" dirty="0">
              <a:solidFill>
                <a:schemeClr val="bg1"/>
              </a:solidFill>
            </a:endParaRPr>
          </a:p>
        </p:txBody>
      </p:sp>
      <p:sp>
        <p:nvSpPr>
          <p:cNvPr id="3" name="Content Placeholder 2"/>
          <p:cNvSpPr>
            <a:spLocks noGrp="1"/>
          </p:cNvSpPr>
          <p:nvPr>
            <p:ph idx="1"/>
          </p:nvPr>
        </p:nvSpPr>
        <p:spPr>
          <a:xfrm>
            <a:off x="699654" y="2020014"/>
            <a:ext cx="5105400" cy="4351338"/>
          </a:xfrm>
        </p:spPr>
        <p:txBody>
          <a:bodyPr/>
          <a:lstStyle/>
          <a:p>
            <a:pPr>
              <a:buFont typeface="Wingdings" panose="05000000000000000000" pitchFamily="2" charset="2"/>
              <a:buChar char="q"/>
            </a:pPr>
            <a:r>
              <a:rPr lang="en-US" dirty="0" smtClean="0"/>
              <a:t> A chromosome is an array of contiguous cities.</a:t>
            </a:r>
          </a:p>
          <a:p>
            <a:pPr>
              <a:buFont typeface="Wingdings" panose="05000000000000000000" pitchFamily="2" charset="2"/>
              <a:buChar char="q"/>
            </a:pPr>
            <a:r>
              <a:rPr lang="en-US" dirty="0" smtClean="0"/>
              <a:t> The distance of the path is calculated pairwise between cities.</a:t>
            </a:r>
          </a:p>
          <a:p>
            <a:pPr>
              <a:buFont typeface="Wingdings" panose="05000000000000000000" pitchFamily="2" charset="2"/>
              <a:buChar char="q"/>
            </a:pPr>
            <a:r>
              <a:rPr lang="en-US" dirty="0" smtClean="0"/>
              <a:t> The fitness is obtained by :</a:t>
            </a:r>
          </a:p>
          <a:p>
            <a:pPr marL="0" indent="0">
              <a:buNone/>
            </a:pPr>
            <a:r>
              <a:rPr lang="en-US" dirty="0"/>
              <a:t> </a:t>
            </a:r>
            <a:r>
              <a:rPr lang="en-US" dirty="0" smtClean="0"/>
              <a:t>       </a:t>
            </a:r>
            <a:r>
              <a:rPr lang="en-US" b="1" dirty="0" smtClean="0">
                <a:solidFill>
                  <a:srgbClr val="FF0000"/>
                </a:solidFill>
              </a:rPr>
              <a:t>Fitness=1/Distance</a:t>
            </a:r>
          </a:p>
          <a:p>
            <a:pPr>
              <a:buFont typeface="Wingdings" panose="05000000000000000000" pitchFamily="2" charset="2"/>
              <a:buChar char="q"/>
            </a:pPr>
            <a:r>
              <a:rPr lang="en-US" dirty="0" smtClean="0"/>
              <a:t> The lower the distance the highest the fitness is.</a:t>
            </a:r>
            <a:endParaRPr lang="en-US" dirty="0"/>
          </a:p>
        </p:txBody>
      </p:sp>
      <p:pic>
        <p:nvPicPr>
          <p:cNvPr id="5" name="Picture 4"/>
          <p:cNvPicPr>
            <a:picLocks noChangeAspect="1"/>
          </p:cNvPicPr>
          <p:nvPr/>
        </p:nvPicPr>
        <p:blipFill>
          <a:blip r:embed="rId2"/>
          <a:stretch>
            <a:fillRect/>
          </a:stretch>
        </p:blipFill>
        <p:spPr>
          <a:xfrm>
            <a:off x="6096000" y="2020014"/>
            <a:ext cx="5015345" cy="3962559"/>
          </a:xfrm>
          <a:prstGeom prst="rect">
            <a:avLst/>
          </a:prstGeom>
        </p:spPr>
      </p:pic>
      <p:sp>
        <p:nvSpPr>
          <p:cNvPr id="7" name="Slide Number Placeholder 4"/>
          <p:cNvSpPr txBox="1">
            <a:spLocks/>
          </p:cNvSpPr>
          <p:nvPr/>
        </p:nvSpPr>
        <p:spPr>
          <a:xfrm>
            <a:off x="9553116" y="6090738"/>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4/21</a:t>
            </a:r>
            <a:endParaRPr lang="en-US" sz="3200" dirty="0">
              <a:solidFill>
                <a:schemeClr val="bg1"/>
              </a:solidFill>
            </a:endParaRPr>
          </a:p>
        </p:txBody>
      </p:sp>
    </p:spTree>
    <p:extLst>
      <p:ext uri="{BB962C8B-B14F-4D97-AF65-F5344CB8AC3E}">
        <p14:creationId xmlns:p14="http://schemas.microsoft.com/office/powerpoint/2010/main" val="2816213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5" y="7246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Roulette Selection</a:t>
            </a:r>
            <a:endParaRPr lang="en-US" sz="5400" b="1" dirty="0">
              <a:solidFill>
                <a:schemeClr val="bg1"/>
              </a:solidFill>
            </a:endParaRPr>
          </a:p>
        </p:txBody>
      </p:sp>
      <p:pic>
        <p:nvPicPr>
          <p:cNvPr id="11" name="Picture 10"/>
          <p:cNvPicPr>
            <a:picLocks noChangeAspect="1"/>
          </p:cNvPicPr>
          <p:nvPr/>
        </p:nvPicPr>
        <p:blipFill>
          <a:blip r:embed="rId2"/>
          <a:stretch>
            <a:fillRect/>
          </a:stretch>
        </p:blipFill>
        <p:spPr>
          <a:xfrm>
            <a:off x="1856534" y="2395351"/>
            <a:ext cx="2527207" cy="1342931"/>
          </a:xfrm>
          <a:prstGeom prst="rect">
            <a:avLst/>
          </a:prstGeom>
        </p:spPr>
      </p:pic>
      <p:pic>
        <p:nvPicPr>
          <p:cNvPr id="4" name="Picture 3"/>
          <p:cNvPicPr>
            <a:picLocks noChangeAspect="1"/>
          </p:cNvPicPr>
          <p:nvPr/>
        </p:nvPicPr>
        <p:blipFill>
          <a:blip r:embed="rId3"/>
          <a:stretch>
            <a:fillRect/>
          </a:stretch>
        </p:blipFill>
        <p:spPr>
          <a:xfrm>
            <a:off x="6323480" y="1856815"/>
            <a:ext cx="4762500" cy="4381500"/>
          </a:xfrm>
          <a:prstGeom prst="rect">
            <a:avLst/>
          </a:prstGeom>
        </p:spPr>
      </p:pic>
      <p:sp>
        <p:nvSpPr>
          <p:cNvPr id="3" name="Content Placeholder 2"/>
          <p:cNvSpPr>
            <a:spLocks noGrp="1"/>
          </p:cNvSpPr>
          <p:nvPr>
            <p:ph idx="1"/>
          </p:nvPr>
        </p:nvSpPr>
        <p:spPr>
          <a:xfrm>
            <a:off x="430305" y="1368510"/>
            <a:ext cx="6185647" cy="5782235"/>
          </a:xfrm>
        </p:spPr>
        <p:txBody>
          <a:bodyPr>
            <a:normAutofit fontScale="85000" lnSpcReduction="20000"/>
          </a:bodyPr>
          <a:lstStyle/>
          <a:p>
            <a:pPr>
              <a:buFont typeface="Wingdings" panose="05000000000000000000" pitchFamily="2" charset="2"/>
              <a:buChar char="q"/>
            </a:pPr>
            <a:r>
              <a:rPr lang="en-US" dirty="0" smtClean="0"/>
              <a:t>Fitness proportionate selection</a:t>
            </a:r>
          </a:p>
          <a:p>
            <a:pPr>
              <a:buFont typeface="Wingdings" panose="05000000000000000000" pitchFamily="2" charset="2"/>
              <a:buChar char="q"/>
            </a:pPr>
            <a:r>
              <a:rPr lang="en-US" dirty="0" smtClean="0"/>
              <a:t> This fitness level is used to associate a probability with each chromosome, probability of being selected is:</a:t>
            </a:r>
          </a:p>
          <a:p>
            <a:pPr marL="0" indent="0">
              <a:buNone/>
            </a:pPr>
            <a:endParaRPr lang="en-US" dirty="0" smtClean="0"/>
          </a:p>
          <a:p>
            <a:pPr marL="0" indent="0">
              <a:buNone/>
            </a:pPr>
            <a:endParaRPr lang="en-US" dirty="0" smtClean="0"/>
          </a:p>
          <a:p>
            <a:pPr marL="0" indent="0">
              <a:buNone/>
            </a:pPr>
            <a:endParaRPr lang="en-US" dirty="0" smtClean="0"/>
          </a:p>
          <a:p>
            <a:pPr>
              <a:buFont typeface="Wingdings" panose="05000000000000000000" pitchFamily="2" charset="2"/>
              <a:buChar char="q"/>
            </a:pPr>
            <a:r>
              <a:rPr lang="en-US" dirty="0" smtClean="0"/>
              <a:t>A random number is generated, and the cumulative probability distribution gives the individual.</a:t>
            </a:r>
          </a:p>
          <a:p>
            <a:pPr>
              <a:buFont typeface="Wingdings" panose="05000000000000000000" pitchFamily="2" charset="2"/>
              <a:buChar char="q"/>
            </a:pPr>
            <a:r>
              <a:rPr lang="en-US" dirty="0" smtClean="0"/>
              <a:t>The fittest  chromosomes will have better chance but the weak ones might still be chosen.</a:t>
            </a:r>
          </a:p>
          <a:p>
            <a:pPr>
              <a:buFont typeface="Wingdings" panose="05000000000000000000" pitchFamily="2" charset="2"/>
              <a:buChar char="q"/>
            </a:pPr>
            <a:r>
              <a:rPr lang="en-US" dirty="0" smtClean="0"/>
              <a:t> A drawback  of  this  technique is  premature convergence  of  the GA  to  a  local optimum,  due  to  the possible  presence  of a  dominant individual that is always selected as a parent. </a:t>
            </a:r>
            <a:endParaRPr lang="en-US" dirty="0"/>
          </a:p>
        </p:txBody>
      </p:sp>
      <p:sp>
        <p:nvSpPr>
          <p:cNvPr id="7" name="Slide Number Placeholder 4"/>
          <p:cNvSpPr txBox="1">
            <a:spLocks/>
          </p:cNvSpPr>
          <p:nvPr/>
        </p:nvSpPr>
        <p:spPr>
          <a:xfrm>
            <a:off x="9803722" y="6165392"/>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5/21</a:t>
            </a:r>
            <a:endParaRPr lang="en-US" sz="3200" dirty="0">
              <a:solidFill>
                <a:schemeClr val="bg1"/>
              </a:solidFill>
            </a:endParaRPr>
          </a:p>
        </p:txBody>
      </p:sp>
    </p:spTree>
    <p:extLst>
      <p:ext uri="{BB962C8B-B14F-4D97-AF65-F5344CB8AC3E}">
        <p14:creationId xmlns:p14="http://schemas.microsoft.com/office/powerpoint/2010/main" val="3165793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5" y="7246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Stochastic Universal Selection</a:t>
            </a:r>
            <a:endParaRPr lang="en-US" sz="5400" b="1" dirty="0">
              <a:solidFill>
                <a:schemeClr val="bg1"/>
              </a:solidFill>
            </a:endParaRPr>
          </a:p>
        </p:txBody>
      </p:sp>
      <p:sp>
        <p:nvSpPr>
          <p:cNvPr id="7" name="Slide Number Placeholder 4"/>
          <p:cNvSpPr txBox="1">
            <a:spLocks/>
          </p:cNvSpPr>
          <p:nvPr/>
        </p:nvSpPr>
        <p:spPr>
          <a:xfrm>
            <a:off x="9803722" y="6165392"/>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5/15</a:t>
            </a:r>
            <a:endParaRPr lang="en-US" sz="3200" dirty="0">
              <a:solidFill>
                <a:schemeClr val="bg1"/>
              </a:solidFill>
            </a:endParaRPr>
          </a:p>
        </p:txBody>
      </p:sp>
      <p:pic>
        <p:nvPicPr>
          <p:cNvPr id="10" name="Picture 9"/>
          <p:cNvPicPr>
            <a:picLocks noChangeAspect="1"/>
          </p:cNvPicPr>
          <p:nvPr/>
        </p:nvPicPr>
        <p:blipFill>
          <a:blip r:embed="rId2"/>
          <a:stretch>
            <a:fillRect/>
          </a:stretch>
        </p:blipFill>
        <p:spPr>
          <a:xfrm>
            <a:off x="7079711" y="1407968"/>
            <a:ext cx="4908176" cy="4141694"/>
          </a:xfrm>
          <a:prstGeom prst="rect">
            <a:avLst/>
          </a:prstGeom>
        </p:spPr>
      </p:pic>
      <p:sp>
        <p:nvSpPr>
          <p:cNvPr id="12" name="Isosceles Triangle 11"/>
          <p:cNvSpPr/>
          <p:nvPr/>
        </p:nvSpPr>
        <p:spPr>
          <a:xfrm rot="10800000">
            <a:off x="9207610" y="1468566"/>
            <a:ext cx="326189" cy="23410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9357091" y="5315561"/>
            <a:ext cx="326189" cy="23410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idx="1"/>
          </p:nvPr>
        </p:nvSpPr>
        <p:spPr>
          <a:xfrm>
            <a:off x="770965" y="1278775"/>
            <a:ext cx="6436659" cy="4270888"/>
          </a:xfrm>
        </p:spPr>
        <p:txBody>
          <a:bodyPr>
            <a:normAutofit/>
          </a:bodyPr>
          <a:lstStyle/>
          <a:p>
            <a:pPr>
              <a:buFont typeface="Wingdings" panose="05000000000000000000" pitchFamily="2" charset="2"/>
              <a:buChar char="q"/>
            </a:pPr>
            <a:r>
              <a:rPr lang="en-US" dirty="0" smtClean="0"/>
              <a:t> Stochastic Universal Sampling is similar to Roulette wheel selection.</a:t>
            </a:r>
          </a:p>
          <a:p>
            <a:pPr>
              <a:buFont typeface="Wingdings" panose="05000000000000000000" pitchFamily="2" charset="2"/>
              <a:buChar char="q"/>
            </a:pPr>
            <a:r>
              <a:rPr lang="en-US" dirty="0" smtClean="0"/>
              <a:t> Instead of having just one fixed point, we have multiple fixed points as shown in the following image.</a:t>
            </a:r>
          </a:p>
          <a:p>
            <a:pPr>
              <a:buFont typeface="Wingdings" panose="05000000000000000000" pitchFamily="2" charset="2"/>
              <a:buChar char="q"/>
            </a:pPr>
            <a:r>
              <a:rPr lang="en-US" dirty="0" smtClean="0"/>
              <a:t> All the parents are chosen in just one spin of the wheel. </a:t>
            </a:r>
          </a:p>
          <a:p>
            <a:pPr>
              <a:buFont typeface="Wingdings" panose="05000000000000000000" pitchFamily="2" charset="2"/>
              <a:buChar char="q"/>
            </a:pPr>
            <a:r>
              <a:rPr lang="en-US" dirty="0" smtClean="0"/>
              <a:t> Such a setup encourages the highly fit individuals to be p chosen at least once.</a:t>
            </a:r>
            <a:endParaRPr lang="en-US" dirty="0"/>
          </a:p>
        </p:txBody>
      </p:sp>
      <p:pic>
        <p:nvPicPr>
          <p:cNvPr id="15" name="Picture 14"/>
          <p:cNvPicPr>
            <a:picLocks noChangeAspect="1"/>
          </p:cNvPicPr>
          <p:nvPr/>
        </p:nvPicPr>
        <p:blipFill>
          <a:blip r:embed="rId3"/>
          <a:stretch>
            <a:fillRect/>
          </a:stretch>
        </p:blipFill>
        <p:spPr>
          <a:xfrm>
            <a:off x="366152" y="5772150"/>
            <a:ext cx="11325225" cy="1085850"/>
          </a:xfrm>
          <a:prstGeom prst="rect">
            <a:avLst/>
          </a:prstGeom>
        </p:spPr>
      </p:pic>
      <p:sp>
        <p:nvSpPr>
          <p:cNvPr id="16" name="TextBox 15"/>
          <p:cNvSpPr txBox="1"/>
          <p:nvPr/>
        </p:nvSpPr>
        <p:spPr>
          <a:xfrm>
            <a:off x="1084853" y="5292640"/>
            <a:ext cx="6525086" cy="461665"/>
          </a:xfrm>
          <a:prstGeom prst="rect">
            <a:avLst/>
          </a:prstGeom>
          <a:noFill/>
        </p:spPr>
        <p:txBody>
          <a:bodyPr wrap="square" rtlCol="0">
            <a:spAutoFit/>
          </a:bodyPr>
          <a:lstStyle/>
          <a:p>
            <a:r>
              <a:rPr lang="en-US" sz="2400" b="1" dirty="0" smtClean="0"/>
              <a:t>L : number of individuals to select</a:t>
            </a:r>
            <a:endParaRPr lang="en-US" sz="2400" b="1" dirty="0"/>
          </a:p>
        </p:txBody>
      </p:sp>
    </p:spTree>
    <p:extLst>
      <p:ext uri="{BB962C8B-B14F-4D97-AF65-F5344CB8AC3E}">
        <p14:creationId xmlns:p14="http://schemas.microsoft.com/office/powerpoint/2010/main" val="256765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5" y="7246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Multipoint Crossover</a:t>
            </a:r>
            <a:endParaRPr lang="en-US" sz="5400" b="1" dirty="0">
              <a:solidFill>
                <a:schemeClr val="bg1"/>
              </a:solidFill>
            </a:endParaRPr>
          </a:p>
        </p:txBody>
      </p:sp>
      <p:sp>
        <p:nvSpPr>
          <p:cNvPr id="14" name="Content Placeholder 13"/>
          <p:cNvSpPr>
            <a:spLocks noGrp="1"/>
          </p:cNvSpPr>
          <p:nvPr>
            <p:ph idx="1"/>
          </p:nvPr>
        </p:nvSpPr>
        <p:spPr>
          <a:xfrm>
            <a:off x="770965" y="1561163"/>
            <a:ext cx="5253317" cy="4746646"/>
          </a:xfrm>
        </p:spPr>
        <p:txBody>
          <a:bodyPr>
            <a:normAutofit/>
          </a:bodyPr>
          <a:lstStyle/>
          <a:p>
            <a:pPr>
              <a:buFont typeface="Wingdings" panose="05000000000000000000" pitchFamily="2" charset="2"/>
              <a:buChar char="q"/>
            </a:pPr>
            <a:r>
              <a:rPr lang="en-US" dirty="0" smtClean="0"/>
              <a:t> Multi point crossover is a generalization of the one-point crossover wherein alternating segments are swapped to get new off-springs.</a:t>
            </a:r>
          </a:p>
          <a:p>
            <a:pPr>
              <a:buFont typeface="Wingdings" panose="05000000000000000000" pitchFamily="2" charset="2"/>
              <a:buChar char="q"/>
            </a:pPr>
            <a:r>
              <a:rPr lang="en-US" dirty="0" smtClean="0"/>
              <a:t> Choose two cutoff indexes and then swap the genes before, between and after the genes.</a:t>
            </a:r>
          </a:p>
          <a:p>
            <a:pPr>
              <a:buFont typeface="Wingdings" panose="05000000000000000000" pitchFamily="2" charset="2"/>
              <a:buChar char="q"/>
            </a:pPr>
            <a:r>
              <a:rPr lang="en-US" dirty="0" smtClean="0"/>
              <a:t> Repair the genes at the end if there are holes created by duplicate genes.</a:t>
            </a:r>
          </a:p>
        </p:txBody>
      </p:sp>
      <p:pic>
        <p:nvPicPr>
          <p:cNvPr id="3" name="Picture 2"/>
          <p:cNvPicPr>
            <a:picLocks noChangeAspect="1"/>
          </p:cNvPicPr>
          <p:nvPr/>
        </p:nvPicPr>
        <p:blipFill>
          <a:blip r:embed="rId2"/>
          <a:stretch>
            <a:fillRect/>
          </a:stretch>
        </p:blipFill>
        <p:spPr>
          <a:xfrm>
            <a:off x="6225988" y="1368706"/>
            <a:ext cx="5492335" cy="4886618"/>
          </a:xfrm>
          <a:prstGeom prst="rect">
            <a:avLst/>
          </a:prstGeom>
        </p:spPr>
      </p:pic>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7/21</a:t>
            </a:r>
            <a:endParaRPr lang="en-US" sz="3200" dirty="0">
              <a:solidFill>
                <a:schemeClr val="bg1"/>
              </a:solidFill>
            </a:endParaRPr>
          </a:p>
        </p:txBody>
      </p:sp>
    </p:spTree>
    <p:extLst>
      <p:ext uri="{BB962C8B-B14F-4D97-AF65-F5344CB8AC3E}">
        <p14:creationId xmlns:p14="http://schemas.microsoft.com/office/powerpoint/2010/main" val="3614049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5" y="7246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Cycle Crossover</a:t>
            </a:r>
            <a:endParaRPr lang="en-US" sz="5400" b="1" dirty="0">
              <a:solidFill>
                <a:schemeClr val="bg1"/>
              </a:solidFill>
            </a:endParaRPr>
          </a:p>
        </p:txBody>
      </p:sp>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8/21</a:t>
            </a:r>
            <a:endParaRPr lang="en-US" sz="3200" dirty="0">
              <a:solidFill>
                <a:schemeClr val="bg1"/>
              </a:solidFill>
            </a:endParaRPr>
          </a:p>
        </p:txBody>
      </p:sp>
      <p:sp>
        <p:nvSpPr>
          <p:cNvPr id="15" name="Rectangle 14"/>
          <p:cNvSpPr/>
          <p:nvPr/>
        </p:nvSpPr>
        <p:spPr>
          <a:xfrm>
            <a:off x="15068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30" name="Rectangle 29"/>
          <p:cNvSpPr/>
          <p:nvPr/>
        </p:nvSpPr>
        <p:spPr>
          <a:xfrm>
            <a:off x="24212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31" name="Rectangle 30"/>
          <p:cNvSpPr/>
          <p:nvPr/>
        </p:nvSpPr>
        <p:spPr>
          <a:xfrm>
            <a:off x="33356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32" name="Rectangle 31"/>
          <p:cNvSpPr/>
          <p:nvPr/>
        </p:nvSpPr>
        <p:spPr>
          <a:xfrm>
            <a:off x="42500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4</a:t>
            </a:r>
            <a:endParaRPr lang="en-US" sz="4400" dirty="0">
              <a:solidFill>
                <a:schemeClr val="bg1"/>
              </a:solidFill>
            </a:endParaRPr>
          </a:p>
        </p:txBody>
      </p:sp>
      <p:sp>
        <p:nvSpPr>
          <p:cNvPr id="33" name="Rectangle 32"/>
          <p:cNvSpPr/>
          <p:nvPr/>
        </p:nvSpPr>
        <p:spPr>
          <a:xfrm>
            <a:off x="51644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34" name="Rectangle 33"/>
          <p:cNvSpPr/>
          <p:nvPr/>
        </p:nvSpPr>
        <p:spPr>
          <a:xfrm>
            <a:off x="60788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38" name="Rectangle 37"/>
          <p:cNvSpPr/>
          <p:nvPr/>
        </p:nvSpPr>
        <p:spPr>
          <a:xfrm>
            <a:off x="69932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39" name="Rectangle 38"/>
          <p:cNvSpPr/>
          <p:nvPr/>
        </p:nvSpPr>
        <p:spPr>
          <a:xfrm>
            <a:off x="79076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40" name="Rectangle 39"/>
          <p:cNvSpPr/>
          <p:nvPr/>
        </p:nvSpPr>
        <p:spPr>
          <a:xfrm>
            <a:off x="8822087" y="1735974"/>
            <a:ext cx="914400" cy="914400"/>
          </a:xfrm>
          <a:prstGeom prst="rect">
            <a:avLst/>
          </a:prstGeom>
          <a:solidFill>
            <a:srgbClr val="7030A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41" name="Rectangle 40"/>
          <p:cNvSpPr/>
          <p:nvPr/>
        </p:nvSpPr>
        <p:spPr>
          <a:xfrm>
            <a:off x="15068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rPr>
              <a:t>4</a:t>
            </a:r>
          </a:p>
        </p:txBody>
      </p:sp>
      <p:sp>
        <p:nvSpPr>
          <p:cNvPr id="42" name="Rectangle 41"/>
          <p:cNvSpPr/>
          <p:nvPr/>
        </p:nvSpPr>
        <p:spPr>
          <a:xfrm>
            <a:off x="24212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43" name="Rectangle 42"/>
          <p:cNvSpPr/>
          <p:nvPr/>
        </p:nvSpPr>
        <p:spPr>
          <a:xfrm>
            <a:off x="33356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44" name="Rectangle 43"/>
          <p:cNvSpPr/>
          <p:nvPr/>
        </p:nvSpPr>
        <p:spPr>
          <a:xfrm>
            <a:off x="42500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45" name="Rectangle 44"/>
          <p:cNvSpPr/>
          <p:nvPr/>
        </p:nvSpPr>
        <p:spPr>
          <a:xfrm>
            <a:off x="51644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46" name="Rectangle 45"/>
          <p:cNvSpPr/>
          <p:nvPr/>
        </p:nvSpPr>
        <p:spPr>
          <a:xfrm>
            <a:off x="60788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47" name="Rectangle 46"/>
          <p:cNvSpPr/>
          <p:nvPr/>
        </p:nvSpPr>
        <p:spPr>
          <a:xfrm>
            <a:off x="69932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48" name="Rectangle 47"/>
          <p:cNvSpPr/>
          <p:nvPr/>
        </p:nvSpPr>
        <p:spPr>
          <a:xfrm>
            <a:off x="79076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49" name="Rectangle 48"/>
          <p:cNvSpPr/>
          <p:nvPr/>
        </p:nvSpPr>
        <p:spPr>
          <a:xfrm>
            <a:off x="8822087" y="5178255"/>
            <a:ext cx="914400" cy="914400"/>
          </a:xfrm>
          <a:prstGeom prst="rect">
            <a:avLst/>
          </a:prstGeom>
          <a:solidFill>
            <a:srgbClr val="7030A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cxnSp>
        <p:nvCxnSpPr>
          <p:cNvPr id="53" name="Straight Arrow Connector 52"/>
          <p:cNvCxnSpPr>
            <a:stCxn id="15" idx="2"/>
            <a:endCxn id="41" idx="0"/>
          </p:cNvCxnSpPr>
          <p:nvPr/>
        </p:nvCxnSpPr>
        <p:spPr>
          <a:xfrm>
            <a:off x="1964087" y="2650374"/>
            <a:ext cx="0" cy="25278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2" idx="2"/>
          </p:cNvCxnSpPr>
          <p:nvPr/>
        </p:nvCxnSpPr>
        <p:spPr>
          <a:xfrm flipV="1">
            <a:off x="2124635" y="2650374"/>
            <a:ext cx="2582652" cy="25278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707287" y="2650374"/>
            <a:ext cx="0" cy="25278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0"/>
            <a:endCxn id="38" idx="2"/>
          </p:cNvCxnSpPr>
          <p:nvPr/>
        </p:nvCxnSpPr>
        <p:spPr>
          <a:xfrm flipV="1">
            <a:off x="4707287" y="2650374"/>
            <a:ext cx="2743200" cy="25278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450487" y="2650374"/>
            <a:ext cx="0" cy="25278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3792887" y="2650374"/>
            <a:ext cx="3622558" cy="25278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792887" y="2650374"/>
            <a:ext cx="0" cy="25278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15" idx="2"/>
          </p:cNvCxnSpPr>
          <p:nvPr/>
        </p:nvCxnSpPr>
        <p:spPr>
          <a:xfrm flipH="1" flipV="1">
            <a:off x="1964087" y="2650374"/>
            <a:ext cx="1706960" cy="25278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795972" y="2650374"/>
            <a:ext cx="0" cy="2527881"/>
          </a:xfrm>
          <a:prstGeom prst="straightConnector1">
            <a:avLst/>
          </a:prstGeom>
          <a:ln w="76200">
            <a:solidFill>
              <a:srgbClr val="00E266"/>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952854" y="2650375"/>
            <a:ext cx="6252066" cy="2527880"/>
          </a:xfrm>
          <a:prstGeom prst="straightConnector1">
            <a:avLst/>
          </a:prstGeom>
          <a:ln w="76200">
            <a:solidFill>
              <a:srgbClr val="00E266"/>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9321261" y="2650373"/>
            <a:ext cx="66418" cy="2527881"/>
          </a:xfrm>
          <a:prstGeom prst="straightConnector1">
            <a:avLst/>
          </a:prstGeom>
          <a:ln w="76200">
            <a:solidFill>
              <a:srgbClr val="00E26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9" idx="0"/>
            <a:endCxn id="39" idx="2"/>
          </p:cNvCxnSpPr>
          <p:nvPr/>
        </p:nvCxnSpPr>
        <p:spPr>
          <a:xfrm flipH="1" flipV="1">
            <a:off x="8364887" y="2650374"/>
            <a:ext cx="914400" cy="2527881"/>
          </a:xfrm>
          <a:prstGeom prst="straightConnector1">
            <a:avLst/>
          </a:prstGeom>
          <a:ln w="76200">
            <a:solidFill>
              <a:srgbClr val="00E266"/>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8267492" y="2650373"/>
            <a:ext cx="0" cy="2527882"/>
          </a:xfrm>
          <a:prstGeom prst="straightConnector1">
            <a:avLst/>
          </a:prstGeom>
          <a:ln w="76200">
            <a:solidFill>
              <a:srgbClr val="00E266"/>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4" idx="2"/>
          </p:cNvCxnSpPr>
          <p:nvPr/>
        </p:nvCxnSpPr>
        <p:spPr>
          <a:xfrm flipH="1" flipV="1">
            <a:off x="6536087" y="2650374"/>
            <a:ext cx="1712459" cy="2527881"/>
          </a:xfrm>
          <a:prstGeom prst="straightConnector1">
            <a:avLst/>
          </a:prstGeom>
          <a:ln w="76200">
            <a:solidFill>
              <a:srgbClr val="00E266"/>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536087" y="2650373"/>
            <a:ext cx="0" cy="2527882"/>
          </a:xfrm>
          <a:prstGeom prst="straightConnector1">
            <a:avLst/>
          </a:prstGeom>
          <a:ln w="76200">
            <a:solidFill>
              <a:srgbClr val="00E266"/>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6" idx="0"/>
            <a:endCxn id="30" idx="2"/>
          </p:cNvCxnSpPr>
          <p:nvPr/>
        </p:nvCxnSpPr>
        <p:spPr>
          <a:xfrm flipH="1" flipV="1">
            <a:off x="2878487" y="2650374"/>
            <a:ext cx="3657600" cy="2527881"/>
          </a:xfrm>
          <a:prstGeom prst="straightConnector1">
            <a:avLst/>
          </a:prstGeom>
          <a:ln w="76200">
            <a:solidFill>
              <a:srgbClr val="00E266"/>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5424464" y="2650373"/>
            <a:ext cx="0" cy="252788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45" idx="0"/>
            <a:endCxn id="33" idx="2"/>
          </p:cNvCxnSpPr>
          <p:nvPr/>
        </p:nvCxnSpPr>
        <p:spPr>
          <a:xfrm flipV="1">
            <a:off x="5621687" y="2650374"/>
            <a:ext cx="0" cy="252788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07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15"/>
                                        </p:tgtEl>
                                        <p:attrNameLst>
                                          <p:attrName>fillcolor</p:attrName>
                                        </p:attrNameLst>
                                      </p:cBhvr>
                                      <p:to>
                                        <a:srgbClr val="FF0000"/>
                                      </p:to>
                                    </p:animClr>
                                    <p:set>
                                      <p:cBhvr>
                                        <p:cTn id="7" dur="10" fill="hold"/>
                                        <p:tgtEl>
                                          <p:spTgt spid="15"/>
                                        </p:tgtEl>
                                        <p:attrNameLst>
                                          <p:attrName>fill.type</p:attrName>
                                        </p:attrNameLst>
                                      </p:cBhvr>
                                      <p:to>
                                        <p:strVal val="solid"/>
                                      </p:to>
                                    </p:set>
                                    <p:set>
                                      <p:cBhvr>
                                        <p:cTn id="8" dur="10" fill="hold"/>
                                        <p:tgtEl>
                                          <p:spTgt spid="1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childTnLst>
                          </p:cTn>
                        </p:par>
                        <p:par>
                          <p:cTn id="14" fill="hold">
                            <p:stCondLst>
                              <p:cond delay="500"/>
                            </p:stCondLst>
                            <p:childTnLst>
                              <p:par>
                                <p:cTn id="15" presetID="1" presetClass="emph" presetSubtype="2" fill="hold" nodeType="afterEffect">
                                  <p:stCondLst>
                                    <p:cond delay="0"/>
                                  </p:stCondLst>
                                  <p:childTnLst>
                                    <p:animClr clrSpc="rgb" dir="cw">
                                      <p:cBhvr>
                                        <p:cTn id="16" dur="10" fill="hold"/>
                                        <p:tgtEl>
                                          <p:spTgt spid="41"/>
                                        </p:tgtEl>
                                        <p:attrNameLst>
                                          <p:attrName>fillcolor</p:attrName>
                                        </p:attrNameLst>
                                      </p:cBhvr>
                                      <p:to>
                                        <a:srgbClr val="FF0000"/>
                                      </p:to>
                                    </p:animClr>
                                    <p:set>
                                      <p:cBhvr>
                                        <p:cTn id="17" dur="10" fill="hold"/>
                                        <p:tgtEl>
                                          <p:spTgt spid="41"/>
                                        </p:tgtEl>
                                        <p:attrNameLst>
                                          <p:attrName>fill.type</p:attrName>
                                        </p:attrNameLst>
                                      </p:cBhvr>
                                      <p:to>
                                        <p:strVal val="solid"/>
                                      </p:to>
                                    </p:set>
                                    <p:set>
                                      <p:cBhvr>
                                        <p:cTn id="18" dur="10" fill="hold"/>
                                        <p:tgtEl>
                                          <p:spTgt spid="41"/>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down)">
                                      <p:cBhvr>
                                        <p:cTn id="23" dur="500"/>
                                        <p:tgtEl>
                                          <p:spTgt spid="55"/>
                                        </p:tgtEl>
                                      </p:cBhvr>
                                    </p:animEffect>
                                  </p:childTnLst>
                                </p:cTn>
                              </p:par>
                            </p:childTnLst>
                          </p:cTn>
                        </p:par>
                        <p:par>
                          <p:cTn id="24" fill="hold">
                            <p:stCondLst>
                              <p:cond delay="500"/>
                            </p:stCondLst>
                            <p:childTnLst>
                              <p:par>
                                <p:cTn id="25" presetID="1" presetClass="emph" presetSubtype="2" fill="hold" nodeType="afterEffect">
                                  <p:stCondLst>
                                    <p:cond delay="0"/>
                                  </p:stCondLst>
                                  <p:childTnLst>
                                    <p:animClr clrSpc="rgb" dir="cw">
                                      <p:cBhvr>
                                        <p:cTn id="26" dur="10" fill="hold"/>
                                        <p:tgtEl>
                                          <p:spTgt spid="32"/>
                                        </p:tgtEl>
                                        <p:attrNameLst>
                                          <p:attrName>fillcolor</p:attrName>
                                        </p:attrNameLst>
                                      </p:cBhvr>
                                      <p:to>
                                        <a:srgbClr val="FF0000"/>
                                      </p:to>
                                    </p:animClr>
                                    <p:set>
                                      <p:cBhvr>
                                        <p:cTn id="27" dur="10" fill="hold"/>
                                        <p:tgtEl>
                                          <p:spTgt spid="32"/>
                                        </p:tgtEl>
                                        <p:attrNameLst>
                                          <p:attrName>fill.type</p:attrName>
                                        </p:attrNameLst>
                                      </p:cBhvr>
                                      <p:to>
                                        <p:strVal val="solid"/>
                                      </p:to>
                                    </p:set>
                                    <p:set>
                                      <p:cBhvr>
                                        <p:cTn id="28" dur="10" fill="hold"/>
                                        <p:tgtEl>
                                          <p:spTgt spid="32"/>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wipe(up)">
                                      <p:cBhvr>
                                        <p:cTn id="33" dur="500"/>
                                        <p:tgtEl>
                                          <p:spTgt spid="61"/>
                                        </p:tgtEl>
                                      </p:cBhvr>
                                    </p:animEffect>
                                  </p:childTnLst>
                                </p:cTn>
                              </p:par>
                            </p:childTnLst>
                          </p:cTn>
                        </p:par>
                        <p:par>
                          <p:cTn id="34" fill="hold">
                            <p:stCondLst>
                              <p:cond delay="500"/>
                            </p:stCondLst>
                            <p:childTnLst>
                              <p:par>
                                <p:cTn id="35" presetID="1" presetClass="emph" presetSubtype="2" fill="hold" nodeType="afterEffect">
                                  <p:stCondLst>
                                    <p:cond delay="0"/>
                                  </p:stCondLst>
                                  <p:childTnLst>
                                    <p:animClr clrSpc="rgb" dir="cw">
                                      <p:cBhvr>
                                        <p:cTn id="36" dur="10" fill="hold"/>
                                        <p:tgtEl>
                                          <p:spTgt spid="44"/>
                                        </p:tgtEl>
                                        <p:attrNameLst>
                                          <p:attrName>fillcolor</p:attrName>
                                        </p:attrNameLst>
                                      </p:cBhvr>
                                      <p:to>
                                        <a:srgbClr val="FF0000"/>
                                      </p:to>
                                    </p:animClr>
                                    <p:set>
                                      <p:cBhvr>
                                        <p:cTn id="37" dur="10" fill="hold"/>
                                        <p:tgtEl>
                                          <p:spTgt spid="44"/>
                                        </p:tgtEl>
                                        <p:attrNameLst>
                                          <p:attrName>fill.type</p:attrName>
                                        </p:attrNameLst>
                                      </p:cBhvr>
                                      <p:to>
                                        <p:strVal val="solid"/>
                                      </p:to>
                                    </p:set>
                                    <p:set>
                                      <p:cBhvr>
                                        <p:cTn id="38" dur="10" fill="hold"/>
                                        <p:tgtEl>
                                          <p:spTgt spid="44"/>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down)">
                                      <p:cBhvr>
                                        <p:cTn id="43" dur="500"/>
                                        <p:tgtEl>
                                          <p:spTgt spid="62"/>
                                        </p:tgtEl>
                                      </p:cBhvr>
                                    </p:animEffect>
                                  </p:childTnLst>
                                </p:cTn>
                              </p:par>
                            </p:childTnLst>
                          </p:cTn>
                        </p:par>
                        <p:par>
                          <p:cTn id="44" fill="hold">
                            <p:stCondLst>
                              <p:cond delay="500"/>
                            </p:stCondLst>
                            <p:childTnLst>
                              <p:par>
                                <p:cTn id="45" presetID="1" presetClass="emph" presetSubtype="2" fill="hold" nodeType="afterEffect">
                                  <p:stCondLst>
                                    <p:cond delay="0"/>
                                  </p:stCondLst>
                                  <p:childTnLst>
                                    <p:animClr clrSpc="rgb" dir="cw">
                                      <p:cBhvr>
                                        <p:cTn id="46" dur="10" fill="hold"/>
                                        <p:tgtEl>
                                          <p:spTgt spid="38"/>
                                        </p:tgtEl>
                                        <p:attrNameLst>
                                          <p:attrName>fillcolor</p:attrName>
                                        </p:attrNameLst>
                                      </p:cBhvr>
                                      <p:to>
                                        <a:srgbClr val="FF0000"/>
                                      </p:to>
                                    </p:animClr>
                                    <p:set>
                                      <p:cBhvr>
                                        <p:cTn id="47" dur="10" fill="hold"/>
                                        <p:tgtEl>
                                          <p:spTgt spid="38"/>
                                        </p:tgtEl>
                                        <p:attrNameLst>
                                          <p:attrName>fill.type</p:attrName>
                                        </p:attrNameLst>
                                      </p:cBhvr>
                                      <p:to>
                                        <p:strVal val="solid"/>
                                      </p:to>
                                    </p:set>
                                    <p:set>
                                      <p:cBhvr>
                                        <p:cTn id="48" dur="10" fill="hold"/>
                                        <p:tgtEl>
                                          <p:spTgt spid="38"/>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up)">
                                      <p:cBhvr>
                                        <p:cTn id="53" dur="500"/>
                                        <p:tgtEl>
                                          <p:spTgt spid="65"/>
                                        </p:tgtEl>
                                      </p:cBhvr>
                                    </p:animEffect>
                                  </p:childTnLst>
                                </p:cTn>
                              </p:par>
                            </p:childTnLst>
                          </p:cTn>
                        </p:par>
                        <p:par>
                          <p:cTn id="54" fill="hold">
                            <p:stCondLst>
                              <p:cond delay="500"/>
                            </p:stCondLst>
                            <p:childTnLst>
                              <p:par>
                                <p:cTn id="55" presetID="1" presetClass="emph" presetSubtype="2" fill="hold" nodeType="afterEffect">
                                  <p:stCondLst>
                                    <p:cond delay="0"/>
                                  </p:stCondLst>
                                  <p:childTnLst>
                                    <p:animClr clrSpc="rgb" dir="cw">
                                      <p:cBhvr>
                                        <p:cTn id="56" dur="10" fill="hold"/>
                                        <p:tgtEl>
                                          <p:spTgt spid="47"/>
                                        </p:tgtEl>
                                        <p:attrNameLst>
                                          <p:attrName>fillcolor</p:attrName>
                                        </p:attrNameLst>
                                      </p:cBhvr>
                                      <p:to>
                                        <a:srgbClr val="FF0000"/>
                                      </p:to>
                                    </p:animClr>
                                    <p:set>
                                      <p:cBhvr>
                                        <p:cTn id="57" dur="10" fill="hold"/>
                                        <p:tgtEl>
                                          <p:spTgt spid="47"/>
                                        </p:tgtEl>
                                        <p:attrNameLst>
                                          <p:attrName>fill.type</p:attrName>
                                        </p:attrNameLst>
                                      </p:cBhvr>
                                      <p:to>
                                        <p:strVal val="solid"/>
                                      </p:to>
                                    </p:set>
                                    <p:set>
                                      <p:cBhvr>
                                        <p:cTn id="58" dur="10" fill="hold"/>
                                        <p:tgtEl>
                                          <p:spTgt spid="4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wipe(down)">
                                      <p:cBhvr>
                                        <p:cTn id="63" dur="500"/>
                                        <p:tgtEl>
                                          <p:spTgt spid="66"/>
                                        </p:tgtEl>
                                      </p:cBhvr>
                                    </p:animEffect>
                                  </p:childTnLst>
                                </p:cTn>
                              </p:par>
                            </p:childTnLst>
                          </p:cTn>
                        </p:par>
                        <p:par>
                          <p:cTn id="64" fill="hold">
                            <p:stCondLst>
                              <p:cond delay="500"/>
                            </p:stCondLst>
                            <p:childTnLst>
                              <p:par>
                                <p:cTn id="65" presetID="1" presetClass="emph" presetSubtype="2" fill="hold" nodeType="afterEffect">
                                  <p:stCondLst>
                                    <p:cond delay="0"/>
                                  </p:stCondLst>
                                  <p:childTnLst>
                                    <p:animClr clrSpc="rgb" dir="cw">
                                      <p:cBhvr>
                                        <p:cTn id="66" dur="10" fill="hold"/>
                                        <p:tgtEl>
                                          <p:spTgt spid="31"/>
                                        </p:tgtEl>
                                        <p:attrNameLst>
                                          <p:attrName>fillcolor</p:attrName>
                                        </p:attrNameLst>
                                      </p:cBhvr>
                                      <p:to>
                                        <a:srgbClr val="FF0000"/>
                                      </p:to>
                                    </p:animClr>
                                    <p:set>
                                      <p:cBhvr>
                                        <p:cTn id="67" dur="10" fill="hold"/>
                                        <p:tgtEl>
                                          <p:spTgt spid="31"/>
                                        </p:tgtEl>
                                        <p:attrNameLst>
                                          <p:attrName>fill.type</p:attrName>
                                        </p:attrNameLst>
                                      </p:cBhvr>
                                      <p:to>
                                        <p:strVal val="solid"/>
                                      </p:to>
                                    </p:set>
                                    <p:set>
                                      <p:cBhvr>
                                        <p:cTn id="68" dur="10" fill="hold"/>
                                        <p:tgtEl>
                                          <p:spTgt spid="3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wipe(up)">
                                      <p:cBhvr>
                                        <p:cTn id="73" dur="500"/>
                                        <p:tgtEl>
                                          <p:spTgt spid="68"/>
                                        </p:tgtEl>
                                      </p:cBhvr>
                                    </p:animEffect>
                                  </p:childTnLst>
                                </p:cTn>
                              </p:par>
                            </p:childTnLst>
                          </p:cTn>
                        </p:par>
                        <p:par>
                          <p:cTn id="74" fill="hold">
                            <p:stCondLst>
                              <p:cond delay="500"/>
                            </p:stCondLst>
                            <p:childTnLst>
                              <p:par>
                                <p:cTn id="75" presetID="1" presetClass="emph" presetSubtype="2" fill="hold" nodeType="afterEffect">
                                  <p:stCondLst>
                                    <p:cond delay="0"/>
                                  </p:stCondLst>
                                  <p:childTnLst>
                                    <p:animClr clrSpc="rgb" dir="cw">
                                      <p:cBhvr>
                                        <p:cTn id="76" dur="10" fill="hold"/>
                                        <p:tgtEl>
                                          <p:spTgt spid="43"/>
                                        </p:tgtEl>
                                        <p:attrNameLst>
                                          <p:attrName>fillcolor</p:attrName>
                                        </p:attrNameLst>
                                      </p:cBhvr>
                                      <p:to>
                                        <a:srgbClr val="FF0000"/>
                                      </p:to>
                                    </p:animClr>
                                    <p:set>
                                      <p:cBhvr>
                                        <p:cTn id="77" dur="10" fill="hold"/>
                                        <p:tgtEl>
                                          <p:spTgt spid="43"/>
                                        </p:tgtEl>
                                        <p:attrNameLst>
                                          <p:attrName>fill.type</p:attrName>
                                        </p:attrNameLst>
                                      </p:cBhvr>
                                      <p:to>
                                        <p:strVal val="solid"/>
                                      </p:to>
                                    </p:set>
                                    <p:set>
                                      <p:cBhvr>
                                        <p:cTn id="78" dur="10" fill="hold"/>
                                        <p:tgtEl>
                                          <p:spTgt spid="43"/>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wipe(down)">
                                      <p:cBhvr>
                                        <p:cTn id="83" dur="500"/>
                                        <p:tgtEl>
                                          <p:spTgt spid="69"/>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10" fill="hold"/>
                                        <p:tgtEl>
                                          <p:spTgt spid="30"/>
                                        </p:tgtEl>
                                        <p:attrNameLst>
                                          <p:attrName>fillcolor</p:attrName>
                                        </p:attrNameLst>
                                      </p:cBhvr>
                                      <p:to>
                                        <a:srgbClr val="00E266"/>
                                      </p:to>
                                    </p:animClr>
                                    <p:set>
                                      <p:cBhvr>
                                        <p:cTn id="88" dur="10" fill="hold"/>
                                        <p:tgtEl>
                                          <p:spTgt spid="30"/>
                                        </p:tgtEl>
                                        <p:attrNameLst>
                                          <p:attrName>fill.type</p:attrName>
                                        </p:attrNameLst>
                                      </p:cBhvr>
                                      <p:to>
                                        <p:strVal val="solid"/>
                                      </p:to>
                                    </p:set>
                                    <p:set>
                                      <p:cBhvr>
                                        <p:cTn id="89" dur="10" fill="hold"/>
                                        <p:tgtEl>
                                          <p:spTgt spid="30"/>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wipe(up)">
                                      <p:cBhvr>
                                        <p:cTn id="94" dur="500"/>
                                        <p:tgtEl>
                                          <p:spTgt spid="74"/>
                                        </p:tgtEl>
                                      </p:cBhvr>
                                    </p:animEffect>
                                  </p:childTnLst>
                                </p:cTn>
                              </p:par>
                            </p:childTnLst>
                          </p:cTn>
                        </p:par>
                        <p:par>
                          <p:cTn id="95" fill="hold">
                            <p:stCondLst>
                              <p:cond delay="500"/>
                            </p:stCondLst>
                            <p:childTnLst>
                              <p:par>
                                <p:cTn id="96" presetID="1" presetClass="emph" presetSubtype="2" fill="hold" nodeType="afterEffect">
                                  <p:stCondLst>
                                    <p:cond delay="0"/>
                                  </p:stCondLst>
                                  <p:childTnLst>
                                    <p:animClr clrSpc="rgb" dir="cw">
                                      <p:cBhvr>
                                        <p:cTn id="97" dur="10" fill="hold"/>
                                        <p:tgtEl>
                                          <p:spTgt spid="42"/>
                                        </p:tgtEl>
                                        <p:attrNameLst>
                                          <p:attrName>fillcolor</p:attrName>
                                        </p:attrNameLst>
                                      </p:cBhvr>
                                      <p:to>
                                        <a:srgbClr val="00E266"/>
                                      </p:to>
                                    </p:animClr>
                                    <p:set>
                                      <p:cBhvr>
                                        <p:cTn id="98" dur="10" fill="hold"/>
                                        <p:tgtEl>
                                          <p:spTgt spid="42"/>
                                        </p:tgtEl>
                                        <p:attrNameLst>
                                          <p:attrName>fill.type</p:attrName>
                                        </p:attrNameLst>
                                      </p:cBhvr>
                                      <p:to>
                                        <p:strVal val="solid"/>
                                      </p:to>
                                    </p:set>
                                    <p:set>
                                      <p:cBhvr>
                                        <p:cTn id="99" dur="10" fill="hold"/>
                                        <p:tgtEl>
                                          <p:spTgt spid="42"/>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76"/>
                                        </p:tgtEl>
                                        <p:attrNameLst>
                                          <p:attrName>style.visibility</p:attrName>
                                        </p:attrNameLst>
                                      </p:cBhvr>
                                      <p:to>
                                        <p:strVal val="visible"/>
                                      </p:to>
                                    </p:set>
                                    <p:animEffect transition="in" filter="wipe(down)">
                                      <p:cBhvr>
                                        <p:cTn id="104" dur="500"/>
                                        <p:tgtEl>
                                          <p:spTgt spid="76"/>
                                        </p:tgtEl>
                                      </p:cBhvr>
                                    </p:animEffect>
                                  </p:childTnLst>
                                </p:cTn>
                              </p:par>
                            </p:childTnLst>
                          </p:cTn>
                        </p:par>
                        <p:par>
                          <p:cTn id="105" fill="hold">
                            <p:stCondLst>
                              <p:cond delay="500"/>
                            </p:stCondLst>
                            <p:childTnLst>
                              <p:par>
                                <p:cTn id="106" presetID="1" presetClass="emph" presetSubtype="2" fill="hold" nodeType="afterEffect">
                                  <p:stCondLst>
                                    <p:cond delay="0"/>
                                  </p:stCondLst>
                                  <p:childTnLst>
                                    <p:animClr clrSpc="rgb" dir="cw">
                                      <p:cBhvr>
                                        <p:cTn id="107" dur="10" fill="hold"/>
                                        <p:tgtEl>
                                          <p:spTgt spid="40"/>
                                        </p:tgtEl>
                                        <p:attrNameLst>
                                          <p:attrName>fillcolor</p:attrName>
                                        </p:attrNameLst>
                                      </p:cBhvr>
                                      <p:to>
                                        <a:srgbClr val="00E266"/>
                                      </p:to>
                                    </p:animClr>
                                    <p:set>
                                      <p:cBhvr>
                                        <p:cTn id="108" dur="10" fill="hold"/>
                                        <p:tgtEl>
                                          <p:spTgt spid="40"/>
                                        </p:tgtEl>
                                        <p:attrNameLst>
                                          <p:attrName>fill.type</p:attrName>
                                        </p:attrNameLst>
                                      </p:cBhvr>
                                      <p:to>
                                        <p:strVal val="solid"/>
                                      </p:to>
                                    </p:set>
                                    <p:set>
                                      <p:cBhvr>
                                        <p:cTn id="109" dur="10" fill="hold"/>
                                        <p:tgtEl>
                                          <p:spTgt spid="40"/>
                                        </p:tgtEl>
                                        <p:attrNameLst>
                                          <p:attrName>fill.on</p:attrName>
                                        </p:attrNameLst>
                                      </p:cBhvr>
                                      <p:to>
                                        <p:strVal val="tru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wipe(up)">
                                      <p:cBhvr>
                                        <p:cTn id="114" dur="500"/>
                                        <p:tgtEl>
                                          <p:spTgt spid="80"/>
                                        </p:tgtEl>
                                      </p:cBhvr>
                                    </p:animEffect>
                                  </p:childTnLst>
                                </p:cTn>
                              </p:par>
                            </p:childTnLst>
                          </p:cTn>
                        </p:par>
                        <p:par>
                          <p:cTn id="115" fill="hold">
                            <p:stCondLst>
                              <p:cond delay="500"/>
                            </p:stCondLst>
                            <p:childTnLst>
                              <p:par>
                                <p:cTn id="116" presetID="1" presetClass="emph" presetSubtype="2" fill="hold" nodeType="afterEffect">
                                  <p:stCondLst>
                                    <p:cond delay="0"/>
                                  </p:stCondLst>
                                  <p:childTnLst>
                                    <p:animClr clrSpc="rgb" dir="cw">
                                      <p:cBhvr>
                                        <p:cTn id="117" dur="10" fill="hold"/>
                                        <p:tgtEl>
                                          <p:spTgt spid="49"/>
                                        </p:tgtEl>
                                        <p:attrNameLst>
                                          <p:attrName>fillcolor</p:attrName>
                                        </p:attrNameLst>
                                      </p:cBhvr>
                                      <p:to>
                                        <a:srgbClr val="00E266"/>
                                      </p:to>
                                    </p:animClr>
                                    <p:set>
                                      <p:cBhvr>
                                        <p:cTn id="118" dur="10" fill="hold"/>
                                        <p:tgtEl>
                                          <p:spTgt spid="49"/>
                                        </p:tgtEl>
                                        <p:attrNameLst>
                                          <p:attrName>fill.type</p:attrName>
                                        </p:attrNameLst>
                                      </p:cBhvr>
                                      <p:to>
                                        <p:strVal val="solid"/>
                                      </p:to>
                                    </p:set>
                                    <p:set>
                                      <p:cBhvr>
                                        <p:cTn id="119" dur="10" fill="hold"/>
                                        <p:tgtEl>
                                          <p:spTgt spid="4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82"/>
                                        </p:tgtEl>
                                        <p:attrNameLst>
                                          <p:attrName>style.visibility</p:attrName>
                                        </p:attrNameLst>
                                      </p:cBhvr>
                                      <p:to>
                                        <p:strVal val="visible"/>
                                      </p:to>
                                    </p:set>
                                    <p:animEffect transition="in" filter="wipe(down)">
                                      <p:cBhvr>
                                        <p:cTn id="124" dur="500"/>
                                        <p:tgtEl>
                                          <p:spTgt spid="82"/>
                                        </p:tgtEl>
                                      </p:cBhvr>
                                    </p:animEffect>
                                  </p:childTnLst>
                                </p:cTn>
                              </p:par>
                            </p:childTnLst>
                          </p:cTn>
                        </p:par>
                        <p:par>
                          <p:cTn id="125" fill="hold">
                            <p:stCondLst>
                              <p:cond delay="500"/>
                            </p:stCondLst>
                            <p:childTnLst>
                              <p:par>
                                <p:cTn id="126" presetID="1" presetClass="emph" presetSubtype="2" fill="hold" nodeType="afterEffect">
                                  <p:stCondLst>
                                    <p:cond delay="0"/>
                                  </p:stCondLst>
                                  <p:childTnLst>
                                    <p:animClr clrSpc="rgb" dir="cw">
                                      <p:cBhvr>
                                        <p:cTn id="127" dur="10" fill="hold"/>
                                        <p:tgtEl>
                                          <p:spTgt spid="39"/>
                                        </p:tgtEl>
                                        <p:attrNameLst>
                                          <p:attrName>fillcolor</p:attrName>
                                        </p:attrNameLst>
                                      </p:cBhvr>
                                      <p:to>
                                        <a:srgbClr val="00E266"/>
                                      </p:to>
                                    </p:animClr>
                                    <p:set>
                                      <p:cBhvr>
                                        <p:cTn id="128" dur="10" fill="hold"/>
                                        <p:tgtEl>
                                          <p:spTgt spid="39"/>
                                        </p:tgtEl>
                                        <p:attrNameLst>
                                          <p:attrName>fill.type</p:attrName>
                                        </p:attrNameLst>
                                      </p:cBhvr>
                                      <p:to>
                                        <p:strVal val="solid"/>
                                      </p:to>
                                    </p:set>
                                    <p:set>
                                      <p:cBhvr>
                                        <p:cTn id="129" dur="10" fill="hold"/>
                                        <p:tgtEl>
                                          <p:spTgt spid="39"/>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wipe(up)">
                                      <p:cBhvr>
                                        <p:cTn id="134" dur="500"/>
                                        <p:tgtEl>
                                          <p:spTgt spid="87"/>
                                        </p:tgtEl>
                                      </p:cBhvr>
                                    </p:animEffect>
                                  </p:childTnLst>
                                </p:cTn>
                              </p:par>
                            </p:childTnLst>
                          </p:cTn>
                        </p:par>
                        <p:par>
                          <p:cTn id="135" fill="hold">
                            <p:stCondLst>
                              <p:cond delay="500"/>
                            </p:stCondLst>
                            <p:childTnLst>
                              <p:par>
                                <p:cTn id="136" presetID="1" presetClass="emph" presetSubtype="2" fill="hold" nodeType="afterEffect">
                                  <p:stCondLst>
                                    <p:cond delay="0"/>
                                  </p:stCondLst>
                                  <p:childTnLst>
                                    <p:animClr clrSpc="rgb" dir="cw">
                                      <p:cBhvr>
                                        <p:cTn id="137" dur="10" fill="hold"/>
                                        <p:tgtEl>
                                          <p:spTgt spid="48"/>
                                        </p:tgtEl>
                                        <p:attrNameLst>
                                          <p:attrName>fillcolor</p:attrName>
                                        </p:attrNameLst>
                                      </p:cBhvr>
                                      <p:to>
                                        <a:srgbClr val="00E266"/>
                                      </p:to>
                                    </p:animClr>
                                    <p:set>
                                      <p:cBhvr>
                                        <p:cTn id="138" dur="10" fill="hold"/>
                                        <p:tgtEl>
                                          <p:spTgt spid="48"/>
                                        </p:tgtEl>
                                        <p:attrNameLst>
                                          <p:attrName>fill.type</p:attrName>
                                        </p:attrNameLst>
                                      </p:cBhvr>
                                      <p:to>
                                        <p:strVal val="solid"/>
                                      </p:to>
                                    </p:set>
                                    <p:set>
                                      <p:cBhvr>
                                        <p:cTn id="139" dur="10" fill="hold"/>
                                        <p:tgtEl>
                                          <p:spTgt spid="48"/>
                                        </p:tgtEl>
                                        <p:attrNameLst>
                                          <p:attrName>fill.on</p:attrName>
                                        </p:attrNameLst>
                                      </p:cBhvr>
                                      <p:to>
                                        <p:strVal val="tru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88"/>
                                        </p:tgtEl>
                                        <p:attrNameLst>
                                          <p:attrName>style.visibility</p:attrName>
                                        </p:attrNameLst>
                                      </p:cBhvr>
                                      <p:to>
                                        <p:strVal val="visible"/>
                                      </p:to>
                                    </p:set>
                                    <p:animEffect transition="in" filter="wipe(down)">
                                      <p:cBhvr>
                                        <p:cTn id="144" dur="500"/>
                                        <p:tgtEl>
                                          <p:spTgt spid="88"/>
                                        </p:tgtEl>
                                      </p:cBhvr>
                                    </p:animEffect>
                                  </p:childTnLst>
                                </p:cTn>
                              </p:par>
                            </p:childTnLst>
                          </p:cTn>
                        </p:par>
                        <p:par>
                          <p:cTn id="145" fill="hold">
                            <p:stCondLst>
                              <p:cond delay="500"/>
                            </p:stCondLst>
                            <p:childTnLst>
                              <p:par>
                                <p:cTn id="146" presetID="1" presetClass="emph" presetSubtype="2" fill="hold" nodeType="afterEffect">
                                  <p:stCondLst>
                                    <p:cond delay="0"/>
                                  </p:stCondLst>
                                  <p:childTnLst>
                                    <p:animClr clrSpc="rgb" dir="cw">
                                      <p:cBhvr>
                                        <p:cTn id="147" dur="10" fill="hold"/>
                                        <p:tgtEl>
                                          <p:spTgt spid="34"/>
                                        </p:tgtEl>
                                        <p:attrNameLst>
                                          <p:attrName>fillcolor</p:attrName>
                                        </p:attrNameLst>
                                      </p:cBhvr>
                                      <p:to>
                                        <a:srgbClr val="00E266"/>
                                      </p:to>
                                    </p:animClr>
                                    <p:set>
                                      <p:cBhvr>
                                        <p:cTn id="148" dur="10" fill="hold"/>
                                        <p:tgtEl>
                                          <p:spTgt spid="34"/>
                                        </p:tgtEl>
                                        <p:attrNameLst>
                                          <p:attrName>fill.type</p:attrName>
                                        </p:attrNameLst>
                                      </p:cBhvr>
                                      <p:to>
                                        <p:strVal val="solid"/>
                                      </p:to>
                                    </p:set>
                                    <p:set>
                                      <p:cBhvr>
                                        <p:cTn id="149" dur="10" fill="hold"/>
                                        <p:tgtEl>
                                          <p:spTgt spid="34"/>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nodeType="clickEffect">
                                  <p:stCondLst>
                                    <p:cond delay="0"/>
                                  </p:stCondLst>
                                  <p:childTnLst>
                                    <p:set>
                                      <p:cBhvr>
                                        <p:cTn id="153" dur="1" fill="hold">
                                          <p:stCondLst>
                                            <p:cond delay="0"/>
                                          </p:stCondLst>
                                        </p:cTn>
                                        <p:tgtEl>
                                          <p:spTgt spid="94"/>
                                        </p:tgtEl>
                                        <p:attrNameLst>
                                          <p:attrName>style.visibility</p:attrName>
                                        </p:attrNameLst>
                                      </p:cBhvr>
                                      <p:to>
                                        <p:strVal val="visible"/>
                                      </p:to>
                                    </p:set>
                                    <p:animEffect transition="in" filter="wipe(up)">
                                      <p:cBhvr>
                                        <p:cTn id="154" dur="500"/>
                                        <p:tgtEl>
                                          <p:spTgt spid="94"/>
                                        </p:tgtEl>
                                      </p:cBhvr>
                                    </p:animEffect>
                                  </p:childTnLst>
                                </p:cTn>
                              </p:par>
                            </p:childTnLst>
                          </p:cTn>
                        </p:par>
                        <p:par>
                          <p:cTn id="155" fill="hold">
                            <p:stCondLst>
                              <p:cond delay="500"/>
                            </p:stCondLst>
                            <p:childTnLst>
                              <p:par>
                                <p:cTn id="156" presetID="1" presetClass="emph" presetSubtype="2" fill="hold" nodeType="afterEffect">
                                  <p:stCondLst>
                                    <p:cond delay="0"/>
                                  </p:stCondLst>
                                  <p:childTnLst>
                                    <p:animClr clrSpc="rgb" dir="cw">
                                      <p:cBhvr>
                                        <p:cTn id="157" dur="10" fill="hold"/>
                                        <p:tgtEl>
                                          <p:spTgt spid="46"/>
                                        </p:tgtEl>
                                        <p:attrNameLst>
                                          <p:attrName>fillcolor</p:attrName>
                                        </p:attrNameLst>
                                      </p:cBhvr>
                                      <p:to>
                                        <a:srgbClr val="00E266"/>
                                      </p:to>
                                    </p:animClr>
                                    <p:set>
                                      <p:cBhvr>
                                        <p:cTn id="158" dur="10" fill="hold"/>
                                        <p:tgtEl>
                                          <p:spTgt spid="46"/>
                                        </p:tgtEl>
                                        <p:attrNameLst>
                                          <p:attrName>fill.type</p:attrName>
                                        </p:attrNameLst>
                                      </p:cBhvr>
                                      <p:to>
                                        <p:strVal val="solid"/>
                                      </p:to>
                                    </p:set>
                                    <p:set>
                                      <p:cBhvr>
                                        <p:cTn id="159" dur="10" fill="hold"/>
                                        <p:tgtEl>
                                          <p:spTgt spid="46"/>
                                        </p:tgtEl>
                                        <p:attrNameLst>
                                          <p:attrName>fill.on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95"/>
                                        </p:tgtEl>
                                        <p:attrNameLst>
                                          <p:attrName>style.visibility</p:attrName>
                                        </p:attrNameLst>
                                      </p:cBhvr>
                                      <p:to>
                                        <p:strVal val="visible"/>
                                      </p:to>
                                    </p:set>
                                    <p:animEffect transition="in" filter="wipe(down)">
                                      <p:cBhvr>
                                        <p:cTn id="164" dur="500"/>
                                        <p:tgtEl>
                                          <p:spTgt spid="95"/>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mph" presetSubtype="2" fill="hold" nodeType="clickEffect">
                                  <p:stCondLst>
                                    <p:cond delay="0"/>
                                  </p:stCondLst>
                                  <p:childTnLst>
                                    <p:animClr clrSpc="rgb" dir="cw">
                                      <p:cBhvr>
                                        <p:cTn id="168" dur="10" fill="hold"/>
                                        <p:tgtEl>
                                          <p:spTgt spid="33"/>
                                        </p:tgtEl>
                                        <p:attrNameLst>
                                          <p:attrName>fillcolor</p:attrName>
                                        </p:attrNameLst>
                                      </p:cBhvr>
                                      <p:to>
                                        <a:srgbClr val="0070C0"/>
                                      </p:to>
                                    </p:animClr>
                                    <p:set>
                                      <p:cBhvr>
                                        <p:cTn id="169" dur="10" fill="hold"/>
                                        <p:tgtEl>
                                          <p:spTgt spid="33"/>
                                        </p:tgtEl>
                                        <p:attrNameLst>
                                          <p:attrName>fill.type</p:attrName>
                                        </p:attrNameLst>
                                      </p:cBhvr>
                                      <p:to>
                                        <p:strVal val="solid"/>
                                      </p:to>
                                    </p:set>
                                    <p:set>
                                      <p:cBhvr>
                                        <p:cTn id="170" dur="10" fill="hold"/>
                                        <p:tgtEl>
                                          <p:spTgt spid="33"/>
                                        </p:tgtEl>
                                        <p:attrNameLst>
                                          <p:attrName>fill.on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100"/>
                                        </p:tgtEl>
                                        <p:attrNameLst>
                                          <p:attrName>style.visibility</p:attrName>
                                        </p:attrNameLst>
                                      </p:cBhvr>
                                      <p:to>
                                        <p:strVal val="visible"/>
                                      </p:to>
                                    </p:set>
                                    <p:animEffect transition="in" filter="wipe(up)">
                                      <p:cBhvr>
                                        <p:cTn id="175" dur="500"/>
                                        <p:tgtEl>
                                          <p:spTgt spid="100"/>
                                        </p:tgtEl>
                                      </p:cBhvr>
                                    </p:animEffect>
                                  </p:childTnLst>
                                </p:cTn>
                              </p:par>
                            </p:childTnLst>
                          </p:cTn>
                        </p:par>
                        <p:par>
                          <p:cTn id="176" fill="hold">
                            <p:stCondLst>
                              <p:cond delay="500"/>
                            </p:stCondLst>
                            <p:childTnLst>
                              <p:par>
                                <p:cTn id="177" presetID="1" presetClass="emph" presetSubtype="2" fill="hold" nodeType="afterEffect">
                                  <p:stCondLst>
                                    <p:cond delay="0"/>
                                  </p:stCondLst>
                                  <p:childTnLst>
                                    <p:animClr clrSpc="rgb" dir="cw">
                                      <p:cBhvr>
                                        <p:cTn id="178" dur="10" fill="hold"/>
                                        <p:tgtEl>
                                          <p:spTgt spid="45"/>
                                        </p:tgtEl>
                                        <p:attrNameLst>
                                          <p:attrName>fillcolor</p:attrName>
                                        </p:attrNameLst>
                                      </p:cBhvr>
                                      <p:to>
                                        <a:srgbClr val="0070C0"/>
                                      </p:to>
                                    </p:animClr>
                                    <p:set>
                                      <p:cBhvr>
                                        <p:cTn id="179" dur="10" fill="hold"/>
                                        <p:tgtEl>
                                          <p:spTgt spid="45"/>
                                        </p:tgtEl>
                                        <p:attrNameLst>
                                          <p:attrName>fill.type</p:attrName>
                                        </p:attrNameLst>
                                      </p:cBhvr>
                                      <p:to>
                                        <p:strVal val="solid"/>
                                      </p:to>
                                    </p:set>
                                    <p:set>
                                      <p:cBhvr>
                                        <p:cTn id="180" dur="10" fill="hold"/>
                                        <p:tgtEl>
                                          <p:spTgt spid="45"/>
                                        </p:tgtEl>
                                        <p:attrNameLst>
                                          <p:attrName>fill.on</p:attrName>
                                        </p:attrNameLst>
                                      </p:cBhvr>
                                      <p:to>
                                        <p:strVal val="true"/>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101"/>
                                        </p:tgtEl>
                                        <p:attrNameLst>
                                          <p:attrName>style.visibility</p:attrName>
                                        </p:attrNameLst>
                                      </p:cBhvr>
                                      <p:to>
                                        <p:strVal val="visible"/>
                                      </p:to>
                                    </p:set>
                                    <p:animEffect transition="in" filter="wipe(down)">
                                      <p:cBhvr>
                                        <p:cTn id="18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5" y="72461"/>
            <a:ext cx="10515600" cy="1206313"/>
          </a:xfrm>
          <a:prstGeom prst="flowChartAlternateProcess">
            <a:avLst/>
          </a:prstGeom>
          <a:solidFill>
            <a:srgbClr val="7030A0"/>
          </a:solidFill>
          <a:scene3d>
            <a:camera prst="orthographicFront"/>
            <a:lightRig rig="threePt" dir="t"/>
          </a:scene3d>
          <a:sp3d>
            <a:bevelT w="114300" prst="artDeco"/>
          </a:sp3d>
        </p:spPr>
        <p:txBody>
          <a:bodyPr>
            <a:normAutofit/>
          </a:bodyPr>
          <a:lstStyle/>
          <a:p>
            <a:r>
              <a:rPr lang="en-US" sz="5400" b="1" dirty="0" smtClean="0">
                <a:solidFill>
                  <a:schemeClr val="bg1"/>
                </a:solidFill>
              </a:rPr>
              <a:t>Cycle Crossover (continued)</a:t>
            </a:r>
            <a:endParaRPr lang="en-US" sz="5400" b="1" dirty="0">
              <a:solidFill>
                <a:schemeClr val="bg1"/>
              </a:solidFill>
            </a:endParaRPr>
          </a:p>
        </p:txBody>
      </p:sp>
      <p:sp>
        <p:nvSpPr>
          <p:cNvPr id="7" name="Slide Number Placeholder 4"/>
          <p:cNvSpPr txBox="1">
            <a:spLocks/>
          </p:cNvSpPr>
          <p:nvPr/>
        </p:nvSpPr>
        <p:spPr>
          <a:xfrm>
            <a:off x="9736487" y="6213679"/>
            <a:ext cx="1800684" cy="561228"/>
          </a:xfrm>
          <a:prstGeom prst="roundRect">
            <a:avLst/>
          </a:prstGeom>
          <a:solidFill>
            <a:srgbClr val="7030A0"/>
          </a:solidFill>
          <a:scene3d>
            <a:camera prst="orthographicFront"/>
            <a:lightRig rig="threePt" dir="t"/>
          </a:scene3d>
          <a:sp3d>
            <a:bevelT w="114300" prst="artDeco"/>
          </a:sp3d>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chemeClr val="bg1"/>
                </a:solidFill>
              </a:rPr>
              <a:t>9/21</a:t>
            </a:r>
            <a:endParaRPr lang="en-US" sz="3200" dirty="0">
              <a:solidFill>
                <a:schemeClr val="bg1"/>
              </a:solidFill>
            </a:endParaRPr>
          </a:p>
        </p:txBody>
      </p:sp>
      <p:sp>
        <p:nvSpPr>
          <p:cNvPr id="8" name="Rectangle 7"/>
          <p:cNvSpPr/>
          <p:nvPr/>
        </p:nvSpPr>
        <p:spPr>
          <a:xfrm>
            <a:off x="2555758" y="1413245"/>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9" name="Rectangle 8"/>
          <p:cNvSpPr/>
          <p:nvPr/>
        </p:nvSpPr>
        <p:spPr>
          <a:xfrm>
            <a:off x="3470158" y="1413245"/>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10" name="Rectangle 9"/>
          <p:cNvSpPr/>
          <p:nvPr/>
        </p:nvSpPr>
        <p:spPr>
          <a:xfrm>
            <a:off x="4384558" y="1413245"/>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11" name="Rectangle 10"/>
          <p:cNvSpPr/>
          <p:nvPr/>
        </p:nvSpPr>
        <p:spPr>
          <a:xfrm>
            <a:off x="5298958" y="1413245"/>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4</a:t>
            </a:r>
            <a:endParaRPr lang="en-US" sz="4400" dirty="0">
              <a:solidFill>
                <a:schemeClr val="bg1"/>
              </a:solidFill>
            </a:endParaRPr>
          </a:p>
        </p:txBody>
      </p:sp>
      <p:sp>
        <p:nvSpPr>
          <p:cNvPr id="12" name="Rectangle 11"/>
          <p:cNvSpPr/>
          <p:nvPr/>
        </p:nvSpPr>
        <p:spPr>
          <a:xfrm>
            <a:off x="6213358" y="1413245"/>
            <a:ext cx="914400" cy="914400"/>
          </a:xfrm>
          <a:prstGeom prst="rect">
            <a:avLst/>
          </a:prstGeom>
          <a:solidFill>
            <a:srgbClr val="0070C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13" name="Rectangle 12"/>
          <p:cNvSpPr/>
          <p:nvPr/>
        </p:nvSpPr>
        <p:spPr>
          <a:xfrm>
            <a:off x="7127758" y="1413245"/>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15" name="Rectangle 14"/>
          <p:cNvSpPr/>
          <p:nvPr/>
        </p:nvSpPr>
        <p:spPr>
          <a:xfrm>
            <a:off x="8042158" y="1413245"/>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16" name="Rectangle 15"/>
          <p:cNvSpPr/>
          <p:nvPr/>
        </p:nvSpPr>
        <p:spPr>
          <a:xfrm>
            <a:off x="8956558" y="1413245"/>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17" name="Rectangle 16"/>
          <p:cNvSpPr/>
          <p:nvPr/>
        </p:nvSpPr>
        <p:spPr>
          <a:xfrm>
            <a:off x="9870958" y="1413245"/>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18" name="Rectangle 17"/>
          <p:cNvSpPr/>
          <p:nvPr/>
        </p:nvSpPr>
        <p:spPr>
          <a:xfrm>
            <a:off x="2583469" y="5164808"/>
            <a:ext cx="914400" cy="914400"/>
          </a:xfrm>
          <a:prstGeom prst="rect">
            <a:avLst/>
          </a:prstGeom>
          <a:solidFill>
            <a:srgbClr val="FF000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rPr>
              <a:t>4</a:t>
            </a:r>
          </a:p>
        </p:txBody>
      </p:sp>
      <p:sp>
        <p:nvSpPr>
          <p:cNvPr id="19" name="Rectangle 18"/>
          <p:cNvSpPr/>
          <p:nvPr/>
        </p:nvSpPr>
        <p:spPr>
          <a:xfrm>
            <a:off x="3497869" y="5164808"/>
            <a:ext cx="914400" cy="914400"/>
          </a:xfrm>
          <a:prstGeom prst="rect">
            <a:avLst/>
          </a:prstGeom>
          <a:solidFill>
            <a:srgbClr val="00B05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20" name="Rectangle 19"/>
          <p:cNvSpPr/>
          <p:nvPr/>
        </p:nvSpPr>
        <p:spPr>
          <a:xfrm>
            <a:off x="4412269" y="5164808"/>
            <a:ext cx="914400" cy="914400"/>
          </a:xfrm>
          <a:prstGeom prst="rect">
            <a:avLst/>
          </a:prstGeom>
          <a:solidFill>
            <a:srgbClr val="FF000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21" name="Rectangle 20"/>
          <p:cNvSpPr/>
          <p:nvPr/>
        </p:nvSpPr>
        <p:spPr>
          <a:xfrm>
            <a:off x="5326669" y="5164808"/>
            <a:ext cx="914400" cy="914400"/>
          </a:xfrm>
          <a:prstGeom prst="rect">
            <a:avLst/>
          </a:prstGeom>
          <a:solidFill>
            <a:srgbClr val="FF000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22" name="Rectangle 21"/>
          <p:cNvSpPr/>
          <p:nvPr/>
        </p:nvSpPr>
        <p:spPr>
          <a:xfrm>
            <a:off x="6241069" y="5164808"/>
            <a:ext cx="914400" cy="914400"/>
          </a:xfrm>
          <a:prstGeom prst="rect">
            <a:avLst/>
          </a:prstGeom>
          <a:solidFill>
            <a:srgbClr val="0070C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23" name="Rectangle 22"/>
          <p:cNvSpPr/>
          <p:nvPr/>
        </p:nvSpPr>
        <p:spPr>
          <a:xfrm>
            <a:off x="7155469" y="5164808"/>
            <a:ext cx="914400" cy="914400"/>
          </a:xfrm>
          <a:prstGeom prst="rect">
            <a:avLst/>
          </a:prstGeom>
          <a:solidFill>
            <a:srgbClr val="00B05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24" name="Rectangle 23"/>
          <p:cNvSpPr/>
          <p:nvPr/>
        </p:nvSpPr>
        <p:spPr>
          <a:xfrm>
            <a:off x="8069869" y="5164808"/>
            <a:ext cx="914400" cy="914400"/>
          </a:xfrm>
          <a:prstGeom prst="rect">
            <a:avLst/>
          </a:prstGeom>
          <a:solidFill>
            <a:srgbClr val="FF000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25" name="Rectangle 24"/>
          <p:cNvSpPr/>
          <p:nvPr/>
        </p:nvSpPr>
        <p:spPr>
          <a:xfrm>
            <a:off x="8984269" y="5164808"/>
            <a:ext cx="914400" cy="914400"/>
          </a:xfrm>
          <a:prstGeom prst="rect">
            <a:avLst/>
          </a:prstGeom>
          <a:solidFill>
            <a:srgbClr val="00B05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26" name="Rectangle 25"/>
          <p:cNvSpPr/>
          <p:nvPr/>
        </p:nvSpPr>
        <p:spPr>
          <a:xfrm>
            <a:off x="9898669" y="5164808"/>
            <a:ext cx="914400" cy="914400"/>
          </a:xfrm>
          <a:prstGeom prst="rect">
            <a:avLst/>
          </a:prstGeom>
          <a:solidFill>
            <a:srgbClr val="00B05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5" name="Right Arrow 4"/>
          <p:cNvSpPr/>
          <p:nvPr/>
        </p:nvSpPr>
        <p:spPr>
          <a:xfrm>
            <a:off x="431123" y="1413245"/>
            <a:ext cx="1801089" cy="995082"/>
          </a:xfrm>
          <a:prstGeom prst="rightArrow">
            <a:avLst>
              <a:gd name="adj1" fmla="val 66216"/>
              <a:gd name="adj2" fmla="val 50000"/>
            </a:avLst>
          </a:prstGeom>
          <a:solidFill>
            <a:srgbClr val="7030A0"/>
          </a:solidFill>
          <a:ln>
            <a:solidFill>
              <a:srgbClr val="FFFF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Parent 1</a:t>
            </a:r>
            <a:endParaRPr lang="en-US" sz="2800" b="1" dirty="0">
              <a:solidFill>
                <a:srgbClr val="FFFF00"/>
              </a:solidFill>
            </a:endParaRPr>
          </a:p>
        </p:txBody>
      </p:sp>
      <p:sp>
        <p:nvSpPr>
          <p:cNvPr id="27" name="Right Arrow 26"/>
          <p:cNvSpPr/>
          <p:nvPr/>
        </p:nvSpPr>
        <p:spPr>
          <a:xfrm>
            <a:off x="431123" y="5084126"/>
            <a:ext cx="1801089" cy="995082"/>
          </a:xfrm>
          <a:prstGeom prst="rightArrow">
            <a:avLst>
              <a:gd name="adj1" fmla="val 66216"/>
              <a:gd name="adj2" fmla="val 50000"/>
            </a:avLst>
          </a:prstGeom>
          <a:solidFill>
            <a:srgbClr val="7030A0"/>
          </a:solidFill>
          <a:ln>
            <a:solidFill>
              <a:srgbClr val="FFFF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Parent 2</a:t>
            </a:r>
            <a:endParaRPr lang="en-US" sz="2800" b="1" dirty="0">
              <a:solidFill>
                <a:srgbClr val="FFFF00"/>
              </a:solidFill>
            </a:endParaRPr>
          </a:p>
        </p:txBody>
      </p:sp>
      <p:sp>
        <p:nvSpPr>
          <p:cNvPr id="28" name="Rectangle 27"/>
          <p:cNvSpPr/>
          <p:nvPr/>
        </p:nvSpPr>
        <p:spPr>
          <a:xfrm>
            <a:off x="2597733" y="2724250"/>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29" name="Rectangle 28"/>
          <p:cNvSpPr/>
          <p:nvPr/>
        </p:nvSpPr>
        <p:spPr>
          <a:xfrm>
            <a:off x="3512133" y="2724250"/>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30" name="Rectangle 29"/>
          <p:cNvSpPr/>
          <p:nvPr/>
        </p:nvSpPr>
        <p:spPr>
          <a:xfrm>
            <a:off x="4426533" y="2724250"/>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31" name="Rectangle 30"/>
          <p:cNvSpPr/>
          <p:nvPr/>
        </p:nvSpPr>
        <p:spPr>
          <a:xfrm>
            <a:off x="5340933" y="2724250"/>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4</a:t>
            </a:r>
            <a:endParaRPr lang="en-US" sz="4400" dirty="0">
              <a:solidFill>
                <a:schemeClr val="bg1"/>
              </a:solidFill>
            </a:endParaRPr>
          </a:p>
        </p:txBody>
      </p:sp>
      <p:sp>
        <p:nvSpPr>
          <p:cNvPr id="32" name="Rectangle 31"/>
          <p:cNvSpPr/>
          <p:nvPr/>
        </p:nvSpPr>
        <p:spPr>
          <a:xfrm>
            <a:off x="6255333" y="2724250"/>
            <a:ext cx="914400" cy="914400"/>
          </a:xfrm>
          <a:prstGeom prst="rect">
            <a:avLst/>
          </a:prstGeom>
          <a:solidFill>
            <a:srgbClr val="0070C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33" name="Rectangle 32"/>
          <p:cNvSpPr/>
          <p:nvPr/>
        </p:nvSpPr>
        <p:spPr>
          <a:xfrm>
            <a:off x="7169733" y="2724250"/>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34" name="Rectangle 33"/>
          <p:cNvSpPr/>
          <p:nvPr/>
        </p:nvSpPr>
        <p:spPr>
          <a:xfrm>
            <a:off x="8084133" y="2724250"/>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35" name="Rectangle 34"/>
          <p:cNvSpPr/>
          <p:nvPr/>
        </p:nvSpPr>
        <p:spPr>
          <a:xfrm>
            <a:off x="8998533" y="2724250"/>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36" name="Rectangle 35"/>
          <p:cNvSpPr/>
          <p:nvPr/>
        </p:nvSpPr>
        <p:spPr>
          <a:xfrm>
            <a:off x="9912933" y="2724250"/>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37" name="Rectangle 36"/>
          <p:cNvSpPr/>
          <p:nvPr/>
        </p:nvSpPr>
        <p:spPr>
          <a:xfrm>
            <a:off x="2597733" y="3861747"/>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4</a:t>
            </a:r>
            <a:endParaRPr lang="en-US" sz="4400" dirty="0">
              <a:solidFill>
                <a:schemeClr val="bg1"/>
              </a:solidFill>
            </a:endParaRPr>
          </a:p>
        </p:txBody>
      </p:sp>
      <p:sp>
        <p:nvSpPr>
          <p:cNvPr id="38" name="Rectangle 37"/>
          <p:cNvSpPr/>
          <p:nvPr/>
        </p:nvSpPr>
        <p:spPr>
          <a:xfrm>
            <a:off x="3512133" y="3861747"/>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2</a:t>
            </a:r>
            <a:endParaRPr lang="en-US" sz="4400" dirty="0">
              <a:solidFill>
                <a:schemeClr val="bg1"/>
              </a:solidFill>
            </a:endParaRPr>
          </a:p>
        </p:txBody>
      </p:sp>
      <p:sp>
        <p:nvSpPr>
          <p:cNvPr id="39" name="Rectangle 38"/>
          <p:cNvSpPr/>
          <p:nvPr/>
        </p:nvSpPr>
        <p:spPr>
          <a:xfrm>
            <a:off x="4426533" y="3861747"/>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1</a:t>
            </a:r>
            <a:endParaRPr lang="en-US" sz="4400" dirty="0">
              <a:solidFill>
                <a:schemeClr val="bg1"/>
              </a:solidFill>
            </a:endParaRPr>
          </a:p>
        </p:txBody>
      </p:sp>
      <p:sp>
        <p:nvSpPr>
          <p:cNvPr id="40" name="Rectangle 39"/>
          <p:cNvSpPr/>
          <p:nvPr/>
        </p:nvSpPr>
        <p:spPr>
          <a:xfrm>
            <a:off x="5340933" y="3861747"/>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7</a:t>
            </a:r>
            <a:endParaRPr lang="en-US" sz="4400" dirty="0">
              <a:solidFill>
                <a:schemeClr val="bg1"/>
              </a:solidFill>
            </a:endParaRPr>
          </a:p>
        </p:txBody>
      </p:sp>
      <p:sp>
        <p:nvSpPr>
          <p:cNvPr id="41" name="Rectangle 40"/>
          <p:cNvSpPr/>
          <p:nvPr/>
        </p:nvSpPr>
        <p:spPr>
          <a:xfrm>
            <a:off x="6255333" y="3861747"/>
            <a:ext cx="914400" cy="914400"/>
          </a:xfrm>
          <a:prstGeom prst="rect">
            <a:avLst/>
          </a:prstGeom>
          <a:solidFill>
            <a:srgbClr val="0070C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5</a:t>
            </a:r>
            <a:endParaRPr lang="en-US" sz="4400" dirty="0">
              <a:solidFill>
                <a:schemeClr val="bg1"/>
              </a:solidFill>
            </a:endParaRPr>
          </a:p>
        </p:txBody>
      </p:sp>
      <p:sp>
        <p:nvSpPr>
          <p:cNvPr id="42" name="Rectangle 41"/>
          <p:cNvSpPr/>
          <p:nvPr/>
        </p:nvSpPr>
        <p:spPr>
          <a:xfrm>
            <a:off x="7169733" y="3861747"/>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6</a:t>
            </a:r>
            <a:endParaRPr lang="en-US" sz="4400" dirty="0">
              <a:solidFill>
                <a:schemeClr val="bg1"/>
              </a:solidFill>
            </a:endParaRPr>
          </a:p>
        </p:txBody>
      </p:sp>
      <p:sp>
        <p:nvSpPr>
          <p:cNvPr id="43" name="Rectangle 42"/>
          <p:cNvSpPr/>
          <p:nvPr/>
        </p:nvSpPr>
        <p:spPr>
          <a:xfrm>
            <a:off x="8084133" y="3861747"/>
            <a:ext cx="914400" cy="914400"/>
          </a:xfrm>
          <a:prstGeom prst="rect">
            <a:avLst/>
          </a:prstGeom>
          <a:solidFill>
            <a:srgbClr val="FF000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3</a:t>
            </a:r>
            <a:endParaRPr lang="en-US" sz="4400" dirty="0">
              <a:solidFill>
                <a:schemeClr val="bg1"/>
              </a:solidFill>
            </a:endParaRPr>
          </a:p>
        </p:txBody>
      </p:sp>
      <p:sp>
        <p:nvSpPr>
          <p:cNvPr id="44" name="Rectangle 43"/>
          <p:cNvSpPr/>
          <p:nvPr/>
        </p:nvSpPr>
        <p:spPr>
          <a:xfrm>
            <a:off x="8998533" y="3861747"/>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8</a:t>
            </a:r>
            <a:endParaRPr lang="en-US" sz="4400" dirty="0">
              <a:solidFill>
                <a:schemeClr val="bg1"/>
              </a:solidFill>
            </a:endParaRPr>
          </a:p>
        </p:txBody>
      </p:sp>
      <p:sp>
        <p:nvSpPr>
          <p:cNvPr id="45" name="Rectangle 44"/>
          <p:cNvSpPr/>
          <p:nvPr/>
        </p:nvSpPr>
        <p:spPr>
          <a:xfrm>
            <a:off x="9912933" y="3861747"/>
            <a:ext cx="914400" cy="914400"/>
          </a:xfrm>
          <a:prstGeom prst="rect">
            <a:avLst/>
          </a:prstGeom>
          <a:solidFill>
            <a:srgbClr val="00B050"/>
          </a:solidFill>
          <a:ln w="57150">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bg1"/>
                </a:solidFill>
              </a:rPr>
              <a:t>9</a:t>
            </a:r>
            <a:endParaRPr lang="en-US" sz="4400" dirty="0">
              <a:solidFill>
                <a:schemeClr val="bg1"/>
              </a:solidFill>
            </a:endParaRPr>
          </a:p>
        </p:txBody>
      </p:sp>
      <p:sp>
        <p:nvSpPr>
          <p:cNvPr id="55" name="Right Arrow 54"/>
          <p:cNvSpPr/>
          <p:nvPr/>
        </p:nvSpPr>
        <p:spPr>
          <a:xfrm>
            <a:off x="431123" y="2683909"/>
            <a:ext cx="1801089" cy="995082"/>
          </a:xfrm>
          <a:prstGeom prst="rightArrow">
            <a:avLst>
              <a:gd name="adj1" fmla="val 66216"/>
              <a:gd name="adj2" fmla="val 50000"/>
            </a:avLst>
          </a:prstGeom>
          <a:solidFill>
            <a:schemeClr val="accent6">
              <a:lumMod val="50000"/>
            </a:schemeClr>
          </a:solidFill>
          <a:ln>
            <a:solidFill>
              <a:srgbClr val="FFFF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Child 1</a:t>
            </a:r>
            <a:endParaRPr lang="en-US" sz="2800" b="1" dirty="0">
              <a:solidFill>
                <a:srgbClr val="FFFF00"/>
              </a:solidFill>
            </a:endParaRPr>
          </a:p>
        </p:txBody>
      </p:sp>
      <p:sp>
        <p:nvSpPr>
          <p:cNvPr id="56" name="Right Arrow 55"/>
          <p:cNvSpPr/>
          <p:nvPr/>
        </p:nvSpPr>
        <p:spPr>
          <a:xfrm>
            <a:off x="431123" y="3781065"/>
            <a:ext cx="1801089" cy="995082"/>
          </a:xfrm>
          <a:prstGeom prst="rightArrow">
            <a:avLst>
              <a:gd name="adj1" fmla="val 66216"/>
              <a:gd name="adj2" fmla="val 50000"/>
            </a:avLst>
          </a:prstGeom>
          <a:solidFill>
            <a:schemeClr val="accent6">
              <a:lumMod val="50000"/>
            </a:schemeClr>
          </a:solidFill>
          <a:ln>
            <a:solidFill>
              <a:srgbClr val="FFFF00"/>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Child 2</a:t>
            </a:r>
            <a:endParaRPr lang="en-US" sz="2800" b="1" dirty="0">
              <a:solidFill>
                <a:srgbClr val="FFFF00"/>
              </a:solidFill>
            </a:endParaRPr>
          </a:p>
        </p:txBody>
      </p:sp>
    </p:spTree>
    <p:extLst>
      <p:ext uri="{BB962C8B-B14F-4D97-AF65-F5344CB8AC3E}">
        <p14:creationId xmlns:p14="http://schemas.microsoft.com/office/powerpoint/2010/main" val="27766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1144</Words>
  <Application>Microsoft Office PowerPoint</Application>
  <PresentationFormat>Widescreen</PresentationFormat>
  <Paragraphs>255</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Traveling Salesman Problem Genetic Algorithm</vt:lpstr>
      <vt:lpstr> Outline</vt:lpstr>
      <vt:lpstr> Genetic Operators</vt:lpstr>
      <vt:lpstr> Fitness Evaluation</vt:lpstr>
      <vt:lpstr>Roulette Selection</vt:lpstr>
      <vt:lpstr>Stochastic Universal Selection</vt:lpstr>
      <vt:lpstr>Multipoint Crossover</vt:lpstr>
      <vt:lpstr>Cycle Crossover</vt:lpstr>
      <vt:lpstr>Cycle Crossover (continued)</vt:lpstr>
      <vt:lpstr>Mutation Operators</vt:lpstr>
      <vt:lpstr>Topology Of The Network</vt:lpstr>
      <vt:lpstr>Parallelization Using MPI</vt:lpstr>
      <vt:lpstr>Parallelization Using OMP</vt:lpstr>
      <vt:lpstr>Parameterization  </vt:lpstr>
      <vt:lpstr>Parameterization (continued) </vt:lpstr>
      <vt:lpstr>Benchmarking (serial version) </vt:lpstr>
      <vt:lpstr>Benchmarking (serial version) </vt:lpstr>
      <vt:lpstr>Benchmarking (parallel version) </vt:lpstr>
      <vt:lpstr>Benchmarking (parallel version) </vt:lpstr>
      <vt:lpstr> Conclusion And Future Work</vt:lpstr>
      <vt:lpstr>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72</cp:revision>
  <dcterms:created xsi:type="dcterms:W3CDTF">2019-07-17T08:16:49Z</dcterms:created>
  <dcterms:modified xsi:type="dcterms:W3CDTF">2019-07-25T21:47:26Z</dcterms:modified>
</cp:coreProperties>
</file>