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4"/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6858000" cx="12192000"/>
  <p:notesSz cx="6858000" cy="9144000"/>
  <p:embeddedFontLst>
    <p:embeddedFont>
      <p:font typeface="Century Schoolbook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9029539-B666-4703-AAD4-2F729A1047E9}">
  <a:tblStyle styleId="{39029539-B666-4703-AAD4-2F729A1047E9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BEBEB"/>
          </a:solidFill>
        </a:fill>
      </a:tcStyle>
    </a:wholeTbl>
    <a:band1H>
      <a:tcTxStyle/>
      <a:tcStyle>
        <a:fill>
          <a:solidFill>
            <a:srgbClr val="D4D4D5"/>
          </a:solidFill>
        </a:fill>
      </a:tcStyle>
    </a:band1H>
    <a:band2H>
      <a:tcTxStyle/>
    </a:band2H>
    <a:band1V>
      <a:tcTxStyle/>
      <a:tcStyle>
        <a:fill>
          <a:solidFill>
            <a:srgbClr val="D4D4D5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CenturySchoolbook-bold.fntdata"/><Relationship Id="rId14" Type="http://schemas.openxmlformats.org/officeDocument/2006/relationships/slide" Target="slides/slide8.xml"/><Relationship Id="rId36" Type="http://schemas.openxmlformats.org/officeDocument/2006/relationships/font" Target="fonts/CenturySchoolbook-regular.fntdata"/><Relationship Id="rId17" Type="http://schemas.openxmlformats.org/officeDocument/2006/relationships/slide" Target="slides/slide11.xml"/><Relationship Id="rId39" Type="http://schemas.openxmlformats.org/officeDocument/2006/relationships/font" Target="fonts/CenturySchoolbook-boldItalic.fntdata"/><Relationship Id="rId16" Type="http://schemas.openxmlformats.org/officeDocument/2006/relationships/slide" Target="slides/slide10.xml"/><Relationship Id="rId38" Type="http://schemas.openxmlformats.org/officeDocument/2006/relationships/font" Target="fonts/CenturySchoolbook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862f079017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g3862f079017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862f079017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g3862f079017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4" name="Google Shape;264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1" name="Google Shape;27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9" name="Google Shape;279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6" name="Google Shape;286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4" name="Google Shape;294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2" name="Google Shape;302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0" name="Google Shape;310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862f079017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8" name="Google Shape;318;g3862f079017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862f07901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g3862f07901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rgbClr val="343437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/>
          <p:nvPr>
            <p:ph type="title"/>
          </p:nvPr>
        </p:nvSpPr>
        <p:spPr>
          <a:xfrm rot="5400000">
            <a:off x="6938169" y="2091531"/>
            <a:ext cx="5897562" cy="247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 rot="5400000">
            <a:off x="1680369" y="-537369"/>
            <a:ext cx="589756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entury Schoolbook"/>
              <a:buNone/>
              <a:defRPr b="0"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1261872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6126480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" type="body"/>
          </p:nvPr>
        </p:nvSpPr>
        <p:spPr>
          <a:xfrm>
            <a:off x="1261872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8"/>
          <p:cNvSpPr txBox="1"/>
          <p:nvPr>
            <p:ph idx="2" type="body"/>
          </p:nvPr>
        </p:nvSpPr>
        <p:spPr>
          <a:xfrm>
            <a:off x="1261872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59" name="Google Shape;59;p8"/>
          <p:cNvSpPr txBox="1"/>
          <p:nvPr>
            <p:ph idx="3" type="body"/>
          </p:nvPr>
        </p:nvSpPr>
        <p:spPr>
          <a:xfrm>
            <a:off x="6126480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0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8"/>
          <p:cNvSpPr txBox="1"/>
          <p:nvPr>
            <p:ph idx="4" type="body"/>
          </p:nvPr>
        </p:nvSpPr>
        <p:spPr>
          <a:xfrm>
            <a:off x="6126480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61" name="Google Shape;61;p8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type="title"/>
          </p:nvPr>
        </p:nvSpPr>
        <p:spPr>
          <a:xfrm>
            <a:off x="841248" y="457200"/>
            <a:ext cx="320040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Schoolbook"/>
              <a:buNone/>
              <a:defRPr b="0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" type="body"/>
          </p:nvPr>
        </p:nvSpPr>
        <p:spPr>
          <a:xfrm>
            <a:off x="4504267" y="685800"/>
            <a:ext cx="6079066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6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67" name="Google Shape;67;p9"/>
          <p:cNvSpPr txBox="1"/>
          <p:nvPr>
            <p:ph idx="2" type="body"/>
          </p:nvPr>
        </p:nvSpPr>
        <p:spPr>
          <a:xfrm>
            <a:off x="841248" y="2099734"/>
            <a:ext cx="32004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8" name="Google Shape;68;p9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0"/>
          <p:cNvSpPr txBox="1"/>
          <p:nvPr>
            <p:ph type="title"/>
          </p:nvPr>
        </p:nvSpPr>
        <p:spPr>
          <a:xfrm>
            <a:off x="914400" y="5257800"/>
            <a:ext cx="9982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Schoolbook"/>
              <a:buNone/>
              <a:defRPr b="0"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/>
          <p:nvPr>
            <p:ph idx="2" type="pic"/>
          </p:nvPr>
        </p:nvSpPr>
        <p:spPr>
          <a:xfrm>
            <a:off x="0" y="0"/>
            <a:ext cx="11292840" cy="5128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914400" y="6108589"/>
            <a:ext cx="9982200" cy="597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>
                <a:solidFill>
                  <a:srgbClr val="D8D8D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10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" type="body"/>
          </p:nvPr>
        </p:nvSpPr>
        <p:spPr>
          <a:xfrm rot="5400000">
            <a:off x="3383884" y="-293212"/>
            <a:ext cx="4351337" cy="8595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  <a:defRPr b="0" i="0" sz="4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434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  <a:defRPr b="0" i="0" sz="4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7.png"/><Relationship Id="rId6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hyperlink" Target="https://fdc.nal.usda.gov/food-search?type=Branded" TargetMode="External"/><Relationship Id="rId5" Type="http://schemas.openxmlformats.org/officeDocument/2006/relationships/hyperlink" Target="https://fdc.nal.usda.gov/food-search?type=Foundation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hyperlink" Target="https://www.kaggle.com/datasets/niharika41298/gym-exercise-data" TargetMode="External"/><Relationship Id="rId5" Type="http://schemas.openxmlformats.org/officeDocument/2006/relationships/hyperlink" Target="https://www.kaggle.com/datasets/aadarshvelu/gym-equipements-classification" TargetMode="External"/><Relationship Id="rId6" Type="http://schemas.openxmlformats.org/officeDocument/2006/relationships/hyperlink" Target="https://www.kaggle.com/datasets/ahrnishpdahal/gymshark-products-datase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github.com/abdullahishaq-18/Athletix---A-Fitness-Intelligence-Technology" TargetMode="External"/><Relationship Id="rId4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ijfmr.com/research-paper.php?id=1316&amp;utm_source=chatgpt.com" TargetMode="External"/><Relationship Id="rId4" Type="http://schemas.openxmlformats.org/officeDocument/2006/relationships/hyperlink" Target="https://arxiv.org/abs/2411.11548?utm_source=chatgpt.com" TargetMode="External"/><Relationship Id="rId5" Type="http://schemas.openxmlformats.org/officeDocument/2006/relationships/hyperlink" Target="https://arxiv.org/abs/2411.11548?utm_source=chatgpt.com" TargetMode="External"/><Relationship Id="rId6" Type="http://schemas.openxmlformats.org/officeDocument/2006/relationships/hyperlink" Target="https://www.who.int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43437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/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</a:pPr>
            <a:r>
              <a:rPr lang="en-US" sz="4800"/>
              <a:t>Athletix - A Fitness Intelligence Technology</a:t>
            </a:r>
            <a:endParaRPr sz="4800"/>
          </a:p>
        </p:txBody>
      </p:sp>
      <p:sp>
        <p:nvSpPr>
          <p:cNvPr id="96" name="Google Shape;96;p13"/>
          <p:cNvSpPr txBox="1"/>
          <p:nvPr>
            <p:ph idx="1" type="subTitle"/>
          </p:nvPr>
        </p:nvSpPr>
        <p:spPr>
          <a:xfrm>
            <a:off x="1261872" y="4800600"/>
            <a:ext cx="531621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/>
              <a:t>Group Members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80000"/>
              <a:buNone/>
            </a:pPr>
            <a:r>
              <a:rPr lang="en-US"/>
              <a:t>Subhan Tariq (22P-9067)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80000"/>
              <a:buNone/>
            </a:pPr>
            <a:r>
              <a:rPr lang="en-US"/>
              <a:t>Azhan Shoaib (22P-9054)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80000"/>
              <a:buNone/>
            </a:pPr>
            <a:r>
              <a:rPr lang="en-US"/>
              <a:t>Khawaja Abdullah Ishaq (22P-9375)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6792025" y="4800600"/>
            <a:ext cx="4867221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Arial"/>
              <a:buNone/>
            </a:pPr>
            <a:r>
              <a:rPr b="0" i="0" lang="en-US" sz="2200" u="none" cap="none" strike="noStrike">
                <a:solidFill>
                  <a:srgbClr val="BFBFB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Project Supervisor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Arial"/>
              <a:buNone/>
            </a:pPr>
            <a:r>
              <a:rPr b="0" i="0" lang="en-US" sz="2200" u="none" cap="none" strike="noStrike">
                <a:solidFill>
                  <a:srgbClr val="BFBFB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Dr. Muhammad Amin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National University of Computer and Emerging Sciences - Wikipedia" id="98" name="Google Shape;9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468" y="109250"/>
            <a:ext cx="1472478" cy="147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713225" y="361047"/>
            <a:ext cx="9692700" cy="8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Class Diagram</a:t>
            </a:r>
            <a:endParaRPr/>
          </a:p>
        </p:txBody>
      </p:sp>
      <p:sp>
        <p:nvSpPr>
          <p:cNvPr id="166" name="Google Shape;166;p22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National University of Computer and Emerging Sciences - Wikipedia" id="167" name="Google Shape;16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2823" y="51720"/>
            <a:ext cx="1472478" cy="1472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86063" y="1299747"/>
            <a:ext cx="7947030" cy="5338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>
            <a:off x="713225" y="361047"/>
            <a:ext cx="9692700" cy="8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Component Diagram</a:t>
            </a:r>
            <a:endParaRPr/>
          </a:p>
        </p:txBody>
      </p:sp>
      <p:sp>
        <p:nvSpPr>
          <p:cNvPr id="174" name="Google Shape;174;p23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National University of Computer and Emerging Sciences - Wikipedia" id="175" name="Google Shape;17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2823" y="51720"/>
            <a:ext cx="1472478" cy="1472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3" title="Untitled diagram-2025-10-15-074027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400" y="2216600"/>
            <a:ext cx="10904100" cy="359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type="title"/>
          </p:nvPr>
        </p:nvSpPr>
        <p:spPr>
          <a:xfrm>
            <a:off x="713225" y="361047"/>
            <a:ext cx="9692700" cy="8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Activity Diagram</a:t>
            </a:r>
            <a:endParaRPr/>
          </a:p>
        </p:txBody>
      </p:sp>
      <p:sp>
        <p:nvSpPr>
          <p:cNvPr id="182" name="Google Shape;182;p24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National University of Computer and Emerging Sciences - Wikipedia" id="183" name="Google Shape;18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2823" y="51720"/>
            <a:ext cx="1472478" cy="1472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4" title="Untitled diagram-2025-10-20-185021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24825" y="1326947"/>
            <a:ext cx="5688315" cy="53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type="title"/>
          </p:nvPr>
        </p:nvSpPr>
        <p:spPr>
          <a:xfrm>
            <a:off x="713225" y="361047"/>
            <a:ext cx="9692700" cy="8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Flow Diagram</a:t>
            </a:r>
            <a:endParaRPr/>
          </a:p>
        </p:txBody>
      </p:sp>
      <p:sp>
        <p:nvSpPr>
          <p:cNvPr id="190" name="Google Shape;190;p25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National University of Computer and Emerging Sciences - Wikipedia" id="191" name="Google Shape;19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2823" y="51720"/>
            <a:ext cx="1472478" cy="1472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5" title="Untitled diagram-2025-10-15-074232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900" y="2554100"/>
            <a:ext cx="10971602" cy="32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type="title"/>
          </p:nvPr>
        </p:nvSpPr>
        <p:spPr>
          <a:xfrm>
            <a:off x="713225" y="361047"/>
            <a:ext cx="9692700" cy="8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Sequence Diagram</a:t>
            </a:r>
            <a:endParaRPr/>
          </a:p>
        </p:txBody>
      </p:sp>
      <p:sp>
        <p:nvSpPr>
          <p:cNvPr id="198" name="Google Shape;198;p26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National University of Computer and Emerging Sciences - Wikipedia" id="199" name="Google Shape;19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2823" y="51720"/>
            <a:ext cx="1472478" cy="1472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6" title="Untitled diagram-2025-10-15-073609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1676598"/>
            <a:ext cx="10988042" cy="4657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/>
          <p:nvPr>
            <p:ph type="title"/>
          </p:nvPr>
        </p:nvSpPr>
        <p:spPr>
          <a:xfrm>
            <a:off x="3444175" y="2829750"/>
            <a:ext cx="4111800" cy="119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UI/UX Design</a:t>
            </a:r>
            <a:endParaRPr/>
          </a:p>
        </p:txBody>
      </p:sp>
      <p:sp>
        <p:nvSpPr>
          <p:cNvPr id="206" name="Google Shape;206;p27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National University of Computer and Emerging Sciences - Wikipedia" id="207" name="Google Shape;20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2823" y="51720"/>
            <a:ext cx="1472478" cy="147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National University of Computer and Emerging Sciences - Wikipedia" id="213" name="Google Shape;21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32705" y="90221"/>
            <a:ext cx="1472478" cy="1472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0085" y="2159250"/>
            <a:ext cx="2375024" cy="3658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24746" y="2162203"/>
            <a:ext cx="2391730" cy="3655158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8"/>
          <p:cNvSpPr txBox="1"/>
          <p:nvPr/>
        </p:nvSpPr>
        <p:spPr>
          <a:xfrm>
            <a:off x="3890506" y="1553074"/>
            <a:ext cx="284400" cy="30777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16113" y="2178065"/>
            <a:ext cx="2344173" cy="3639296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8"/>
          <p:cNvSpPr txBox="1"/>
          <p:nvPr/>
        </p:nvSpPr>
        <p:spPr>
          <a:xfrm>
            <a:off x="7162562" y="1553074"/>
            <a:ext cx="284052" cy="30777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8"/>
          <p:cNvSpPr txBox="1"/>
          <p:nvPr/>
        </p:nvSpPr>
        <p:spPr>
          <a:xfrm>
            <a:off x="563250" y="1553074"/>
            <a:ext cx="344262" cy="30777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8"/>
          <p:cNvSpPr txBox="1"/>
          <p:nvPr/>
        </p:nvSpPr>
        <p:spPr>
          <a:xfrm>
            <a:off x="1135781" y="1553074"/>
            <a:ext cx="1684421" cy="30777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FRONT SCREEN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8"/>
          <p:cNvSpPr txBox="1"/>
          <p:nvPr/>
        </p:nvSpPr>
        <p:spPr>
          <a:xfrm>
            <a:off x="4485373" y="1553074"/>
            <a:ext cx="1540042" cy="30777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LOGIN/OUT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8"/>
          <p:cNvSpPr txBox="1"/>
          <p:nvPr/>
        </p:nvSpPr>
        <p:spPr>
          <a:xfrm>
            <a:off x="7640855" y="1572288"/>
            <a:ext cx="1540042" cy="30777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DASHBORAD 1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 txBox="1"/>
          <p:nvPr>
            <p:ph idx="12" type="sldNum"/>
          </p:nvPr>
        </p:nvSpPr>
        <p:spPr>
          <a:xfrm>
            <a:off x="11277600" y="5816065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8" name="Google Shape;22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4663" y="1978614"/>
            <a:ext cx="2448421" cy="3655158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9"/>
          <p:cNvSpPr txBox="1"/>
          <p:nvPr/>
        </p:nvSpPr>
        <p:spPr>
          <a:xfrm>
            <a:off x="1014663" y="1371600"/>
            <a:ext cx="284400" cy="31763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75520" y="1978614"/>
            <a:ext cx="2543177" cy="3771149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9"/>
          <p:cNvSpPr txBox="1"/>
          <p:nvPr/>
        </p:nvSpPr>
        <p:spPr>
          <a:xfrm>
            <a:off x="4378692" y="1371599"/>
            <a:ext cx="284400" cy="31763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42721" y="1958211"/>
            <a:ext cx="2492068" cy="3791552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9"/>
          <p:cNvSpPr txBox="1"/>
          <p:nvPr/>
        </p:nvSpPr>
        <p:spPr>
          <a:xfrm>
            <a:off x="7742721" y="1371599"/>
            <a:ext cx="284400" cy="31763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9"/>
          <p:cNvSpPr txBox="1"/>
          <p:nvPr/>
        </p:nvSpPr>
        <p:spPr>
          <a:xfrm>
            <a:off x="1468852" y="1371599"/>
            <a:ext cx="1540042" cy="30777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DASHBOARD 2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9"/>
          <p:cNvSpPr txBox="1"/>
          <p:nvPr/>
        </p:nvSpPr>
        <p:spPr>
          <a:xfrm>
            <a:off x="4777086" y="1371598"/>
            <a:ext cx="1897231" cy="30777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CALORIES COUNT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9"/>
          <p:cNvSpPr txBox="1"/>
          <p:nvPr/>
        </p:nvSpPr>
        <p:spPr>
          <a:xfrm>
            <a:off x="8218734" y="1362056"/>
            <a:ext cx="1540042" cy="30777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POSTURE 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National University of Computer and Emerging Sciences - Wikipedia" id="237" name="Google Shape;237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732705" y="80596"/>
            <a:ext cx="1472478" cy="147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>
            <p:ph type="title"/>
          </p:nvPr>
        </p:nvSpPr>
        <p:spPr>
          <a:xfrm>
            <a:off x="906334" y="510040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Datasets</a:t>
            </a:r>
            <a:endParaRPr/>
          </a:p>
        </p:txBody>
      </p:sp>
      <p:sp>
        <p:nvSpPr>
          <p:cNvPr id="243" name="Google Shape;243;p30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National University of Computer and Emerging Sciences - Wikipedia" id="244" name="Google Shape;24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7650" y="287583"/>
            <a:ext cx="1472478" cy="1472478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0"/>
          <p:cNvSpPr txBox="1"/>
          <p:nvPr>
            <p:ph idx="1" type="body"/>
          </p:nvPr>
        </p:nvSpPr>
        <p:spPr>
          <a:xfrm>
            <a:off x="906440" y="1760052"/>
            <a:ext cx="9692400" cy="53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29464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04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USDA FoodData Central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4640" lvl="1" marL="9144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040"/>
              <a:buFont typeface="Arial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https://fdc.nal.usda.gov/food-search?type=Branded</a:t>
            </a:r>
            <a:endParaRPr sz="800"/>
          </a:p>
          <a:p>
            <a:pPr indent="-292100" lvl="1" marL="9144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000"/>
              <a:buChar char="●"/>
            </a:pPr>
            <a:r>
              <a:rPr lang="en-US" sz="1800" u="sng">
                <a:solidFill>
                  <a:schemeClr val="hlink"/>
                </a:solidFill>
                <a:hlinkClick r:id="rId5"/>
              </a:rPr>
              <a:t>https://fdc.nal.usda.gov/food-search?type=Foundation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Foundation Foods</a:t>
            </a:r>
            <a:br>
              <a:rPr b="1" lang="en-US"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latin typeface="Arial"/>
                <a:ea typeface="Arial"/>
                <a:cs typeface="Arial"/>
                <a:sym typeface="Arial"/>
              </a:rPr>
              <a:t> Scientifically analyzed natural foods like grains or legumes with detailed nutrient data (protein, vitamins, minerals).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latin typeface="Arial"/>
                <a:ea typeface="Arial"/>
                <a:cs typeface="Arial"/>
                <a:sym typeface="Arial"/>
              </a:rPr>
              <a:t> Example: 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Boiled Chickpeas (Chana)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— shows accurate protein, fiber, and iron per 100g, useful for traditional Pakistani meals.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Branded Foods</a:t>
            </a:r>
            <a:br>
              <a:rPr b="1" lang="en-US"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latin typeface="Arial"/>
                <a:ea typeface="Arial"/>
                <a:cs typeface="Arial"/>
                <a:sym typeface="Arial"/>
              </a:rPr>
              <a:t> Commercially packaged items with manufacturer-provided nutrition info (calories, fat, carbs, sugars).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latin typeface="Arial"/>
                <a:ea typeface="Arial"/>
                <a:cs typeface="Arial"/>
                <a:sym typeface="Arial"/>
              </a:rPr>
              <a:t> Example: 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Granola, Cinnamon Raisin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— 500 kcal, 57g carbs, 10.7g protein, 25g fat per serving; useful for processed food analysis.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/>
          <p:nvPr>
            <p:ph type="title"/>
          </p:nvPr>
        </p:nvSpPr>
        <p:spPr>
          <a:xfrm>
            <a:off x="906334" y="510040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Datasets</a:t>
            </a:r>
            <a:endParaRPr/>
          </a:p>
        </p:txBody>
      </p:sp>
      <p:sp>
        <p:nvSpPr>
          <p:cNvPr id="251" name="Google Shape;251;p31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National University of Computer and Emerging Sciences - Wikipedia" id="252" name="Google Shape;25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7650" y="287583"/>
            <a:ext cx="1472478" cy="1472478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1"/>
          <p:cNvSpPr txBox="1"/>
          <p:nvPr>
            <p:ph idx="1" type="body"/>
          </p:nvPr>
        </p:nvSpPr>
        <p:spPr>
          <a:xfrm>
            <a:off x="906440" y="1760052"/>
            <a:ext cx="9692400" cy="48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29464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04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Gym Related Datasets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4640" lvl="1" marL="9144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040"/>
              <a:buFont typeface="Arial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https://www.kaggle.com/datasets/niharika41298/gym-exercise-data</a:t>
            </a:r>
            <a:endParaRPr sz="800"/>
          </a:p>
          <a:p>
            <a:pPr indent="-292100" lvl="1" marL="9144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000"/>
              <a:buChar char="●"/>
            </a:pPr>
            <a:r>
              <a:rPr lang="en-US" sz="1800" u="sng">
                <a:solidFill>
                  <a:schemeClr val="hlink"/>
                </a:solidFill>
                <a:hlinkClick r:id="rId5"/>
              </a:rPr>
              <a:t>https://www.kaggle.com/datasets/aadarshvelu/gym-equipements-classification</a:t>
            </a:r>
            <a:endParaRPr sz="1800"/>
          </a:p>
          <a:p>
            <a:pPr indent="-292100" lvl="1" marL="9144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000"/>
              <a:buChar char="●"/>
            </a:pPr>
            <a:r>
              <a:rPr lang="en-US" sz="1800" u="sng">
                <a:solidFill>
                  <a:schemeClr val="hlink"/>
                </a:solidFill>
                <a:hlinkClick r:id="rId6"/>
              </a:rPr>
              <a:t>https://www.kaggle.com/datasets/ahrnishpdahal/gymshark-products-dataset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These datasets provide detailed information on gym exercises, equipment images, and fitness products.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latin typeface="Arial"/>
                <a:ea typeface="Arial"/>
                <a:cs typeface="Arial"/>
                <a:sym typeface="Arial"/>
              </a:rPr>
              <a:t> They’ll be used to train the virtual AI trainer for exercise recognition, equipment classification, and personalized workout planning.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latin typeface="Arial"/>
                <a:ea typeface="Arial"/>
                <a:cs typeface="Arial"/>
                <a:sym typeface="Arial"/>
              </a:rPr>
              <a:t> Together, they enable accurate responses to all gym-related queries within the Athletix system.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258919" y="287583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sz="4800"/>
              <a:t>Introduction</a:t>
            </a:r>
            <a:endParaRPr sz="4800"/>
          </a:p>
        </p:txBody>
      </p:sp>
      <p:pic>
        <p:nvPicPr>
          <p:cNvPr descr="National University of Computer and Emerging Sciences - Wikipedia" id="104" name="Google Shape;10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7650" y="287583"/>
            <a:ext cx="1472478" cy="147247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4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14"/>
          <p:cNvSpPr txBox="1"/>
          <p:nvPr>
            <p:ph idx="1" type="body"/>
          </p:nvPr>
        </p:nvSpPr>
        <p:spPr>
          <a:xfrm>
            <a:off x="258919" y="1778433"/>
            <a:ext cx="107940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Rising global interest in health &amp; fitness, but access to personal trainers is limited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cost, availability, and inclusivity.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fitness apps mostly provide generic workout &amp; diet templates, ignoring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body type, cultural diets, or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personal </a:t>
            </a:r>
            <a:r>
              <a:rPr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 human trainers often give advice based on what worked for them, not what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optimal for the client.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project introduces Fitness Intelligence Technology:</a:t>
            </a:r>
            <a:endParaRPr/>
          </a:p>
          <a:p>
            <a:pPr indent="-13970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Virtual AI Fitness Trainer that 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rovides personalized workouts, real-time form analysis, and culturally/medically adaptable diet plans.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Bridges the gap between human coaching and digital health technology, making fitness accessible, adaptive, and safe.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 txBox="1"/>
          <p:nvPr>
            <p:ph type="title"/>
          </p:nvPr>
        </p:nvSpPr>
        <p:spPr>
          <a:xfrm>
            <a:off x="906334" y="510040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Datasets</a:t>
            </a:r>
            <a:endParaRPr/>
          </a:p>
        </p:txBody>
      </p:sp>
      <p:sp>
        <p:nvSpPr>
          <p:cNvPr id="259" name="Google Shape;259;p32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National University of Computer and Emerging Sciences - Wikipedia" id="260" name="Google Shape;26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7650" y="287583"/>
            <a:ext cx="1472478" cy="1472478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2"/>
          <p:cNvSpPr txBox="1"/>
          <p:nvPr>
            <p:ph idx="1" type="body"/>
          </p:nvPr>
        </p:nvSpPr>
        <p:spPr>
          <a:xfrm>
            <a:off x="906440" y="1760052"/>
            <a:ext cx="9692400" cy="56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29464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04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Form Analysis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Dataset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Custom video dataset: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We collect exercise videos from multiple subjects (diverse body shapes/sizes) performing movements with both correct and incorrect form.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Pose keypoint extraction: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Use vision models (e.g. Google MediaPipe, MoveNet) to detect body landmarks in each frame (MediaPipe yields ~33 joint points; MoveNet yields 17 keypoints from head to ankle).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Form labeling: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Each rep is annotated “correct” or “incorrect” based on biomechanical criteria and expert rules (e.g. joint-angle thresholds derived from anatomy/physiotherapy).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Public data for augmentation: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Standard pose datasets may supplement training. For example, COCO-Pose offers ~200K images with 17-keypoint annotations, and MPII provides ~25K images (~40K annotated poses) for pre-training pose models.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3"/>
          <p:cNvSpPr txBox="1"/>
          <p:nvPr>
            <p:ph type="title"/>
          </p:nvPr>
        </p:nvSpPr>
        <p:spPr>
          <a:xfrm>
            <a:off x="347664" y="381802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Expected Result</a:t>
            </a:r>
            <a:endParaRPr/>
          </a:p>
        </p:txBody>
      </p:sp>
      <p:sp>
        <p:nvSpPr>
          <p:cNvPr id="267" name="Google Shape;267;p33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8" name="Google Shape;268;p33"/>
          <p:cNvSpPr txBox="1"/>
          <p:nvPr>
            <p:ph idx="1" type="body"/>
          </p:nvPr>
        </p:nvSpPr>
        <p:spPr>
          <a:xfrm>
            <a:off x="347664" y="1913147"/>
            <a:ext cx="103845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Personalized Fitness Companion: Onboarding with user profile generates tailored workout &amp; diet plans.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Smart Guidance: Real-time camera-based form analysis + conversational Virtual Trainer for Q&amp;A, modifications, and safe alternatives.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Progress Tracking: Dashboard showing adherence, deviations, and improvements.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Evaluation: Reports on form-analysis accuracy, trainer Q&amp;A accuracy, and pilot user adherence.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"/>
          <p:cNvSpPr txBox="1"/>
          <p:nvPr>
            <p:ph type="title"/>
          </p:nvPr>
        </p:nvSpPr>
        <p:spPr>
          <a:xfrm>
            <a:off x="713232" y="361041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Scope of the project</a:t>
            </a:r>
            <a:endParaRPr/>
          </a:p>
        </p:txBody>
      </p:sp>
      <p:sp>
        <p:nvSpPr>
          <p:cNvPr id="274" name="Google Shape;274;p34"/>
          <p:cNvSpPr txBox="1"/>
          <p:nvPr>
            <p:ph idx="1" type="body"/>
          </p:nvPr>
        </p:nvSpPr>
        <p:spPr>
          <a:xfrm>
            <a:off x="713232" y="1808375"/>
            <a:ext cx="85953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2004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In-Scope: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Personalized workout &amp; diet plans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Real-time Form analysis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Virtual fitness trainer (Q&amp;A, tips)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Progress tracking &amp; adaptive improvement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Mobile app access</a:t>
            </a:r>
            <a:endParaRPr/>
          </a:p>
          <a:p>
            <a:pPr indent="-32004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Out-of-Scope: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No wearable device support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No medical diagnosis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No heavy on-device processing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No social/community features</a:t>
            </a:r>
            <a:endParaRPr/>
          </a:p>
        </p:txBody>
      </p:sp>
      <p:sp>
        <p:nvSpPr>
          <p:cNvPr id="275" name="Google Shape;275;p34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National University of Computer and Emerging Sciences - Wikipedia" id="276" name="Google Shape;27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2823" y="287583"/>
            <a:ext cx="1472478" cy="147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5"/>
          <p:cNvSpPr txBox="1"/>
          <p:nvPr>
            <p:ph type="title"/>
          </p:nvPr>
        </p:nvSpPr>
        <p:spPr>
          <a:xfrm>
            <a:off x="520727" y="429928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Goals</a:t>
            </a:r>
            <a:endParaRPr/>
          </a:p>
        </p:txBody>
      </p:sp>
      <p:sp>
        <p:nvSpPr>
          <p:cNvPr id="282" name="Google Shape;282;p35"/>
          <p:cNvSpPr txBox="1"/>
          <p:nvPr>
            <p:ph idx="1" type="body"/>
          </p:nvPr>
        </p:nvSpPr>
        <p:spPr>
          <a:xfrm>
            <a:off x="716439" y="1820863"/>
            <a:ext cx="9692639" cy="4607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Build a Virtual AI Trainer that personalizes workouts and diet plans for each user.</a:t>
            </a:r>
            <a:endParaRPr/>
          </a:p>
          <a:p>
            <a:pPr indent="-32004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Provide real-time guidance to improve exercise form and prevent injuries.</a:t>
            </a:r>
            <a:endParaRPr/>
          </a:p>
          <a:p>
            <a:pPr indent="-32004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Adapt recommendations based on user progress and feedback.</a:t>
            </a:r>
            <a:endParaRPr/>
          </a:p>
          <a:p>
            <a:pPr indent="-32004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Act as a fitness companion to answer health, workout, and nutrition questions.</a:t>
            </a:r>
            <a:endParaRPr/>
          </a:p>
          <a:p>
            <a:pPr indent="-32004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Track user progress in workouts, calories, and nutrition.</a:t>
            </a:r>
            <a:endParaRPr/>
          </a:p>
          <a:p>
            <a:pPr indent="-32004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Deliver a simple, accessible mobile app for everyone.</a:t>
            </a:r>
            <a:endParaRPr/>
          </a:p>
          <a:p>
            <a:pPr indent="-9144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35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 txBox="1"/>
          <p:nvPr>
            <p:ph type="title"/>
          </p:nvPr>
        </p:nvSpPr>
        <p:spPr>
          <a:xfrm>
            <a:off x="304800" y="368968"/>
            <a:ext cx="9692641" cy="11940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289" name="Google Shape;289;p36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0" name="Google Shape;290;p36"/>
          <p:cNvSpPr txBox="1"/>
          <p:nvPr>
            <p:ph idx="1" type="body"/>
          </p:nvPr>
        </p:nvSpPr>
        <p:spPr>
          <a:xfrm>
            <a:off x="304800" y="1827207"/>
            <a:ext cx="1041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Objectives of the project FYP 1 and 2 preferred in Gant Chart based timeline</a:t>
            </a:r>
            <a:endParaRPr/>
          </a:p>
        </p:txBody>
      </p:sp>
      <p:pic>
        <p:nvPicPr>
          <p:cNvPr id="291" name="Google Shape;291;p36" title="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129285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Team Work</a:t>
            </a:r>
            <a:endParaRPr/>
          </a:p>
        </p:txBody>
      </p:sp>
      <p:sp>
        <p:nvSpPr>
          <p:cNvPr id="297" name="Google Shape;297;p37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You will be evaluated on the below component on two marks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This can also be shown in the timeline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How effective was the work distribution. Ideally there should be equal contribution from all group members in each of the major phase e.g. Requirements, design etc.</a:t>
            </a:r>
            <a:endParaRPr/>
          </a:p>
        </p:txBody>
      </p:sp>
      <p:sp>
        <p:nvSpPr>
          <p:cNvPr id="298" name="Google Shape;298;p37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9" name="Google Shape;299;p37" title="3.jp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30650" y="0"/>
            <a:ext cx="114235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Team Work</a:t>
            </a:r>
            <a:endParaRPr/>
          </a:p>
        </p:txBody>
      </p:sp>
      <p:sp>
        <p:nvSpPr>
          <p:cNvPr id="305" name="Google Shape;305;p38"/>
          <p:cNvSpPr txBox="1"/>
          <p:nvPr>
            <p:ph idx="1" type="body"/>
          </p:nvPr>
        </p:nvSpPr>
        <p:spPr>
          <a:xfrm>
            <a:off x="1261872" y="1828800"/>
            <a:ext cx="85953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You will be evaluated on the below component on two marks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This can also be shown in the timeline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How effective was the work distribution. Ideally there should be equal contribution from all group members in each of the major phase e.g. Requirements, design etc.</a:t>
            </a:r>
            <a:endParaRPr/>
          </a:p>
        </p:txBody>
      </p:sp>
      <p:sp>
        <p:nvSpPr>
          <p:cNvPr id="306" name="Google Shape;306;p38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7" name="Google Shape;307;p38" title="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129284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>
            <p:ph type="title"/>
          </p:nvPr>
        </p:nvSpPr>
        <p:spPr>
          <a:xfrm>
            <a:off x="264160" y="223520"/>
            <a:ext cx="9847135" cy="13053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Links</a:t>
            </a:r>
            <a:endParaRPr/>
          </a:p>
        </p:txBody>
      </p:sp>
      <p:sp>
        <p:nvSpPr>
          <p:cNvPr id="313" name="Google Shape;313;p39"/>
          <p:cNvSpPr txBox="1"/>
          <p:nvPr>
            <p:ph idx="1" type="body"/>
          </p:nvPr>
        </p:nvSpPr>
        <p:spPr>
          <a:xfrm>
            <a:off x="264160" y="1528890"/>
            <a:ext cx="10535920" cy="4973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Font typeface="Times New Roman"/>
              <a:buChar char="•"/>
            </a:pPr>
            <a:r>
              <a:rPr lang="en-US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github repo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p39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5" name="Google Shape;31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2625" y="2038125"/>
            <a:ext cx="8110203" cy="434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0"/>
          <p:cNvSpPr txBox="1"/>
          <p:nvPr>
            <p:ph type="title"/>
          </p:nvPr>
        </p:nvSpPr>
        <p:spPr>
          <a:xfrm>
            <a:off x="264160" y="223520"/>
            <a:ext cx="9847200" cy="130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321" name="Google Shape;321;p40"/>
          <p:cNvSpPr txBox="1"/>
          <p:nvPr>
            <p:ph idx="1" type="body"/>
          </p:nvPr>
        </p:nvSpPr>
        <p:spPr>
          <a:xfrm>
            <a:off x="264160" y="1528890"/>
            <a:ext cx="10536000" cy="49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9271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4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[1] E. Tumulty et al., “The effect of a physical activity intervention on long-term fitness outcomes: A systematic review and meta-analysis,”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J. Phys. Act. Health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 vol. 16, no. 12, pp. 1047–1058, Dec. 2019.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[2] F. Negreiros et al., “Standardization of physical fitness assessment: A review of current practices and future directions,”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Sports Med. Open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 vol. 8, no. 1, p. 132, Dec. 2022.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[3] H. Guo et al., “Improving data accuracy in fitness tracking: The role of automated data capture,” in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Proc. Int. Conf. Health Inf. Syst. Technol.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 2024, pp. 120–125.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[4] P. A. Appiah et al., “Real-time human pose estimation for accurate repetition counting and form analysis in mobile fitness applications,”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IEEE Access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 vol. 12, pp. 45678–45690, 2024.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[5] Gym Tracker System, “Reducing manual data entry errors in gym management systems,”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Tech. Rep. 2025-01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 2025.</a:t>
            </a:r>
            <a:endParaRPr/>
          </a:p>
          <a:p>
            <a:pPr indent="0" lvl="0" marL="9271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4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[6] R. Zhao et al., “Context-aware personalized recommendation in health and fitness,”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ACM Trans. Intell. Syst. Technol.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 vol. 11, no. 6, pp. 1–25, Nov. 2020.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[7] H. L. Tong et al., “The impact of goal-setting and social comparison on long-term adherence to physical activity programs,”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Psychol. Sport Exerc.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 vol. 64, p. 102319, Jul. 2022.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[8] M. Müller et al., “Accuracy in dietary assessment: Addressing local variations and portion size estimation errors,”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Nutrients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 vol. 13, no. 7, p. 2389, Jul. 2021.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2" name="Google Shape;322;p40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/>
          <p:cNvSpPr txBox="1"/>
          <p:nvPr>
            <p:ph type="title"/>
          </p:nvPr>
        </p:nvSpPr>
        <p:spPr>
          <a:xfrm>
            <a:off x="316992" y="22352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328" name="Google Shape;328;p41"/>
          <p:cNvSpPr txBox="1"/>
          <p:nvPr>
            <p:ph idx="1" type="body"/>
          </p:nvPr>
        </p:nvSpPr>
        <p:spPr>
          <a:xfrm>
            <a:off x="316992" y="1656080"/>
            <a:ext cx="10615168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9271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4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[9] C. Lewis et al., “Safety and reliability of large language models for health and medical guidance,”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JAMA Intern. Med.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 vol. 180, no. 10, pp. 1361–1363, Oct. 2020.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[10] V. Swaminathan and S. K. Pattanayak, “A critical analysis on the factors impacting the consumers adoption of fitness applications on smartphones,”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Int. J. Fin. Mark. Res.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(IJFMR), vol. 5, no. 1, Jan.–Feb. 2023. [Online]. Available: https://doi.org/10.36948/ijfmr.2023.v05i01.1316 </a:t>
            </a:r>
            <a:r>
              <a:rPr lang="en-US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IJFMR+1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[11] R. Riccio, “Real-time fitness exercise classification and counting from video frames,” Dept. of Mathematics, Univ. of Pavia, Italy, Nov. 2024. [Online]. Available: </a:t>
            </a:r>
            <a:r>
              <a:rPr lang="en-US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https://arxiv.org/abs/2411.11548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arXiv+1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[12] M. Ahmad, M. A. Khan, M. Bibi, Z. Ullah, and S. T. Shah, “Mobile apps for human nutrition: A review,” Univ. of Agriculture, Peshawar &amp; Bolan Univ. of Med. &amp; Health Sci., 2021.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[13] P. Lewis, E. Perez, A. Piktus, F. Petroni, V. Karpukhin, N. Goyal, … D. Kiela, “Retrieval-augmented generation for knowledge-intensive NLP tasks,” Facebook AI Research &amp; Univ. College London, 2020.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[14] U.S. Dept. of Agriculture,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USDA FoodData Central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 2023. [Online]. Available: https://fdc.nal.usda.gov/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[15] World Health Organization,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Physical Activity Guidelines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 2024. [Online]. Available: </a:t>
            </a:r>
            <a:r>
              <a:rPr lang="en-US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https://www.who.int/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[16] Z. Azam, personal communication, Fitness Trainer &amp; Nutritionist, Skinholics/Bodyholics, Rahim Yar Khan, Pakistan, 2025.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459767" y="495301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112" name="Google Shape;112;p15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" name="Google Shape;113;p15"/>
          <p:cNvSpPr txBox="1"/>
          <p:nvPr>
            <p:ph idx="1" type="body"/>
          </p:nvPr>
        </p:nvSpPr>
        <p:spPr>
          <a:xfrm>
            <a:off x="459767" y="1820863"/>
            <a:ext cx="10320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Current fitness apps lack true personalization, adaptability, and real-time form feedback, while human trainers are costly–creating a gap for an accessible, all-in-one intelligent fitness solution.</a:t>
            </a:r>
            <a:endParaRPr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537659" y="253540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Solution</a:t>
            </a:r>
            <a:endParaRPr/>
          </a:p>
        </p:txBody>
      </p:sp>
      <p:sp>
        <p:nvSpPr>
          <p:cNvPr id="119" name="Google Shape;119;p16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National University of Computer and Emerging Sciences - Wikipedia" id="120" name="Google Shape;12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7650" y="287583"/>
            <a:ext cx="1472478" cy="1472478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501440" y="1579102"/>
            <a:ext cx="96924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137160" rtl="0" algn="ctr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None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Fitness Intelligence Technology -  A Virtual AI Trainer that:</a:t>
            </a:r>
            <a:endParaRPr/>
          </a:p>
          <a:p>
            <a:pPr indent="-32004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Answers fitness &amp; nutrition queries.</a:t>
            </a:r>
            <a:endParaRPr/>
          </a:p>
          <a:p>
            <a:pPr indent="-32004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Provides personalized workouts &amp; diet plans.</a:t>
            </a:r>
            <a:endParaRPr/>
          </a:p>
          <a:p>
            <a:pPr indent="-32004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Performs real-time form analysis.</a:t>
            </a:r>
            <a:endParaRPr/>
          </a:p>
          <a:p>
            <a:pPr indent="-32004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Learns and adapts continuously.</a:t>
            </a:r>
            <a:endParaRPr/>
          </a:p>
          <a:p>
            <a:pPr indent="-320040" lvl="0" marL="4572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Delivered as a cross-platform mobile app (React Native) with FastAPI backend.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280095" y="221381"/>
            <a:ext cx="9692640" cy="8277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Literature Review</a:t>
            </a:r>
            <a:endParaRPr/>
          </a:p>
        </p:txBody>
      </p:sp>
      <p:sp>
        <p:nvSpPr>
          <p:cNvPr id="127" name="Google Shape;127;p17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28" name="Google Shape;128;p17"/>
          <p:cNvGraphicFramePr/>
          <p:nvPr/>
        </p:nvGraphicFramePr>
        <p:xfrm>
          <a:off x="280095" y="12138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{39029539-B666-4703-AAD4-2F729A1047E9}</a:tableStyleId>
              </a:tblPr>
              <a:tblGrid>
                <a:gridCol w="3634500"/>
                <a:gridCol w="5111025"/>
                <a:gridCol w="1476525"/>
              </a:tblGrid>
              <a:tr h="375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Existing Gap (Problem in Current Solutions)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</a:rPr>
                        <a:t>Athletix - Fitness Intelligence Technology (Our Solution)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</a:rPr>
                        <a:t>References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3366"/>
                    </a:solidFill>
                  </a:tcPr>
                </a:tc>
              </a:tr>
              <a:tr h="445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Lack of validated, long-term outcomes and standardized evaluation for fitness improvement.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Builds an evidence-first pipeline with real-user validation, adherence tracking, and standardized efficacy testing.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[1] Tumulty </a:t>
                      </a:r>
                      <a:r>
                        <a:rPr i="1" lang="en-US" sz="1100" u="none" cap="none" strike="noStrike"/>
                        <a:t>et al</a:t>
                      </a:r>
                      <a:r>
                        <a:rPr lang="en-US" sz="1100" u="none" cap="none" strike="noStrike"/>
                        <a:t>.; [2] Negreiros </a:t>
                      </a:r>
                      <a:r>
                        <a:rPr i="1" lang="en-US" sz="1100" u="none" cap="none" strike="noStrike"/>
                        <a:t>et al</a:t>
                      </a:r>
                      <a:r>
                        <a:rPr lang="en-US" sz="1100" u="none" cap="none" strike="noStrike"/>
                        <a:t>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1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Manual data entry for reps and form, leading to low accuracy and reduced engagement.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Integrates HRNet-based computer vision for automatic rep counting and real-time form analysis.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[3] Guo </a:t>
                      </a:r>
                      <a:r>
                        <a:rPr i="1" lang="en-US" sz="1100" u="none" cap="none" strike="noStrike">
                          <a:solidFill>
                            <a:srgbClr val="000000"/>
                          </a:solidFill>
                        </a:rPr>
                        <a:t>et a</a:t>
                      </a: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l.; [4] Appiah</a:t>
                      </a:r>
                      <a:r>
                        <a:rPr i="1" lang="en-US" sz="1100" u="none" cap="none" strike="noStrike">
                          <a:solidFill>
                            <a:srgbClr val="000000"/>
                          </a:solidFill>
                        </a:rPr>
                        <a:t> et al</a:t>
                      </a: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.; [5] Riccio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1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Lack of adaptive personalization and psychological/contextual reinforcement.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Implements contextual bandits, goal-setting, and social comparison models to personalize fitness feedback and maintain motivation.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[6] Zhao </a:t>
                      </a:r>
                      <a:r>
                        <a:rPr i="1" lang="en-US" sz="1100" u="none" cap="none" strike="noStrike">
                          <a:solidFill>
                            <a:srgbClr val="000000"/>
                          </a:solidFill>
                        </a:rPr>
                        <a:t>et a</a:t>
                      </a: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l.; [7] Tong </a:t>
                      </a:r>
                      <a:r>
                        <a:rPr i="1" lang="en-US" sz="1100" u="none" cap="none" strike="noStrike">
                          <a:solidFill>
                            <a:srgbClr val="000000"/>
                          </a:solidFill>
                        </a:rPr>
                        <a:t>et al</a:t>
                      </a: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.; [10] Swaminathan </a:t>
                      </a:r>
                      <a:r>
                        <a:rPr i="1" lang="en-US" sz="1100" u="none" cap="none" strike="noStrike">
                          <a:solidFill>
                            <a:srgbClr val="000000"/>
                          </a:solidFill>
                        </a:rPr>
                        <a:t>et a</a:t>
                      </a: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l.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45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Local dietary inaccuracies due to cultural and portion-size variations.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Uses constraint-based diet planning with culturally and regionally adapted food datasets.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[8] Müller </a:t>
                      </a:r>
                      <a:r>
                        <a:rPr i="1" lang="en-US" sz="1100" u="none" cap="none" strike="noStrike">
                          <a:solidFill>
                            <a:srgbClr val="000000"/>
                          </a:solidFill>
                        </a:rPr>
                        <a:t>et al</a:t>
                      </a: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.; [14] USDA; [15] WHO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45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Generic LLM-based guidance often produces unsafe or inaccurate health suggestions.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Fine-tunes a Domain-Specific RAG Model trained on verified sources and clinician-approved corpora for safe and accurate recommendations.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[9] Lewis </a:t>
                      </a:r>
                      <a:r>
                        <a:rPr i="1" lang="en-US" sz="1100" u="none" cap="none" strike="noStrike">
                          <a:solidFill>
                            <a:srgbClr val="000000"/>
                          </a:solidFill>
                        </a:rPr>
                        <a:t>et al</a:t>
                      </a: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.; [13] Lewis </a:t>
                      </a:r>
                      <a:r>
                        <a:rPr i="1" lang="en-US" sz="1100" u="none" cap="none" strike="noStrike">
                          <a:solidFill>
                            <a:srgbClr val="000000"/>
                          </a:solidFill>
                        </a:rPr>
                        <a:t>et al</a:t>
                      </a: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1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Few mobile fitness solutions achieve both low-latency and high-accuracy pose detection under real-world conditions.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Deploys lightweight CV inference optimized for mobile devices with dynamic error correction and latency control.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[4] Appiah </a:t>
                      </a:r>
                      <a:r>
                        <a:rPr i="1" lang="en-US" sz="1100" u="none" cap="none" strike="noStrike">
                          <a:solidFill>
                            <a:srgbClr val="000000"/>
                          </a:solidFill>
                        </a:rPr>
                        <a:t>et al</a:t>
                      </a: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.; [5] Gym Tracker System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1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Limited behavioral motivation and adherence mechanisms in current fitness apps.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Introduces gamified adherence monitoring and progress visualization using real-time performance analytics.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[7] Tong </a:t>
                      </a:r>
                      <a:r>
                        <a:rPr i="1" lang="en-US" sz="1100" u="none" cap="none" strike="noStrike">
                          <a:solidFill>
                            <a:srgbClr val="000000"/>
                          </a:solidFill>
                        </a:rPr>
                        <a:t>et al</a:t>
                      </a: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.; [10] Swaminathan</a:t>
                      </a:r>
                      <a:r>
                        <a:rPr i="1" lang="en-US" sz="1100" u="none" cap="none" strike="noStrike">
                          <a:solidFill>
                            <a:srgbClr val="000000"/>
                          </a:solidFill>
                        </a:rPr>
                        <a:t> et al</a:t>
                      </a: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.; [16] Azam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1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Lack of integrated dietary and exercise recommendation linking nutrition with physical activity metrics.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Integrates multi-modal data fusion between exercise metrics and nutrition intake for holistic fitness planning.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[11] Ahmad </a:t>
                      </a:r>
                      <a:r>
                        <a:rPr i="1" lang="en-US" sz="1100" u="none" cap="none" strike="noStrike">
                          <a:solidFill>
                            <a:srgbClr val="000000"/>
                          </a:solidFill>
                        </a:rPr>
                        <a:t>et al</a:t>
                      </a: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45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Existing systems fail to connect real-world experts for contextual validation.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rgbClr val="000000"/>
                          </a:solidFill>
                        </a:rPr>
                        <a:t>Incorporates expert feedback and local trainer data to validate recommendations for personalized fitness plans.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[16] Azam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713225" y="361047"/>
            <a:ext cx="9692700" cy="8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Use Case Diagram</a:t>
            </a:r>
            <a:endParaRPr/>
          </a:p>
        </p:txBody>
      </p:sp>
      <p:sp>
        <p:nvSpPr>
          <p:cNvPr id="134" name="Google Shape;134;p18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National University of Computer and Emerging Sciences - Wikipedia" id="135" name="Google Shape;13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2823" y="51720"/>
            <a:ext cx="1472478" cy="1472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 title="Copy of Simple Use case diagram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36475" y="1026000"/>
            <a:ext cx="5382300" cy="562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713225" y="361047"/>
            <a:ext cx="9692700" cy="8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Use Case Diagram</a:t>
            </a:r>
            <a:endParaRPr/>
          </a:p>
        </p:txBody>
      </p:sp>
      <p:sp>
        <p:nvSpPr>
          <p:cNvPr id="142" name="Google Shape;142;p19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National University of Computer and Emerging Sciences - Wikipedia" id="143" name="Google Shape;14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2823" y="51720"/>
            <a:ext cx="1472478" cy="1472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9" title="Copy of Progress Tracker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05400" y="1367247"/>
            <a:ext cx="6629004" cy="5338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713225" y="361047"/>
            <a:ext cx="9692700" cy="8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Use Case Diagram</a:t>
            </a:r>
            <a:endParaRPr/>
          </a:p>
        </p:txBody>
      </p:sp>
      <p:sp>
        <p:nvSpPr>
          <p:cNvPr id="150" name="Google Shape;150;p20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National University of Computer and Emerging Sciences - Wikipedia" id="151" name="Google Shape;15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2823" y="51720"/>
            <a:ext cx="1472478" cy="1472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0" title="Form Analysis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1400" y="1353747"/>
            <a:ext cx="6629004" cy="5338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713225" y="361047"/>
            <a:ext cx="9692700" cy="8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Use Case Diagram</a:t>
            </a:r>
            <a:endParaRPr/>
          </a:p>
        </p:txBody>
      </p:sp>
      <p:sp>
        <p:nvSpPr>
          <p:cNvPr id="158" name="Google Shape;158;p21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National University of Computer and Emerging Sciences - Wikipedia" id="159" name="Google Shape;15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2823" y="51720"/>
            <a:ext cx="1472478" cy="1472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1" title="Queries &amp; QnA with Virtual Trainer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56400" y="1367247"/>
            <a:ext cx="6618020" cy="5338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