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39"/>
  </p:notesMasterIdLst>
  <p:sldIdLst>
    <p:sldId id="256" r:id="rId3"/>
    <p:sldId id="257" r:id="rId4"/>
    <p:sldId id="290" r:id="rId5"/>
    <p:sldId id="266" r:id="rId6"/>
    <p:sldId id="262" r:id="rId7"/>
    <p:sldId id="258" r:id="rId8"/>
    <p:sldId id="291" r:id="rId9"/>
    <p:sldId id="259" r:id="rId10"/>
    <p:sldId id="260" r:id="rId11"/>
    <p:sldId id="267" r:id="rId12"/>
    <p:sldId id="263" r:id="rId13"/>
    <p:sldId id="268" r:id="rId14"/>
    <p:sldId id="271" r:id="rId15"/>
    <p:sldId id="269" r:id="rId16"/>
    <p:sldId id="272" r:id="rId17"/>
    <p:sldId id="273" r:id="rId18"/>
    <p:sldId id="274" r:id="rId19"/>
    <p:sldId id="275" r:id="rId20"/>
    <p:sldId id="286" r:id="rId21"/>
    <p:sldId id="287" r:id="rId22"/>
    <p:sldId id="288" r:id="rId23"/>
    <p:sldId id="276" r:id="rId24"/>
    <p:sldId id="289" r:id="rId25"/>
    <p:sldId id="277" r:id="rId26"/>
    <p:sldId id="278" r:id="rId27"/>
    <p:sldId id="279" r:id="rId28"/>
    <p:sldId id="280" r:id="rId29"/>
    <p:sldId id="302" r:id="rId30"/>
    <p:sldId id="281" r:id="rId31"/>
    <p:sldId id="282" r:id="rId32"/>
    <p:sldId id="303" r:id="rId33"/>
    <p:sldId id="283" r:id="rId34"/>
    <p:sldId id="284" r:id="rId35"/>
    <p:sldId id="285" r:id="rId36"/>
    <p:sldId id="264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377DB-F5DD-4CD4-9F41-C6B6925FCE58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A5225-91D0-417C-BCD4-579B61F53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86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EDCC0C0F-E7C2-1BA6-AC44-C03D41873B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AD950C4-3DF4-A10C-BA41-8C46AC62762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DE89668E-BD8D-8D2E-4C34-882525E2BB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5523F37E-E917-ED97-F381-58A344424F6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220BA91B-E5DC-8BFA-F784-75461814B2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D8EDECB-C943-5795-7BF0-0DA8A45DB6F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301C41AE-89A0-82BD-DC2D-4BE86D017F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2AACABE-BB76-3BD3-66BD-FFBC3560251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5891EC62-EB01-017D-2598-ADE60F3275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9330B25-B50C-9F72-E5B6-7B607F80161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9970-41E6-A8B2-E366-AF8D7918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8F71F2-8FC1-4F47-8093-839299EDF87C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E8B3-6941-14B3-369D-315B4BBB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219E3-39B6-BB7D-3E21-00918D43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47E57-B02B-41C3-BD28-8E5D46005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241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2EB87-340E-9C4B-172A-B72918E5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6F11C-176E-42BD-8EB4-298C9128705E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A936-02DD-70F9-316D-B6D9C094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19C2-C1BA-421C-7CE8-13477FCF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F5B63-CFAA-492F-AA45-810AE6CF6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043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E0060-F915-EDFA-6B28-12E4F40E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952320-2547-4951-802E-18BA25E8540A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D35B-2E0B-899D-6721-6CBB6A05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26F64-552F-4740-9E02-44B10069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692DD-00A2-4370-B4A5-42B70B10B9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95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9404F4-C0D5-EFA1-8FE5-936E3C1C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2D826-613C-47FD-B82C-4D041FD33B7E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D0F0214-AAC8-2954-6D6B-523C5805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59D59C-5599-C908-3CA5-9AA89043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97EDC-A4CE-4A14-9660-31486D7363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7412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DAD5A0-3569-51AD-C754-239BAB584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EB7D-FD73-4EBA-A2E6-643A48C773F3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4CBC4C-6416-404A-6919-A65A4EF9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373E0F-0C8C-7E4C-BC13-98D11ECC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3DF-2F1D-4429-8651-5C3FEC9BD9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25317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A376119-2276-92D0-0543-C4A4BB86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BC17-5C48-4F35-A7CD-F3CF57B0DDEB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C92970B-EE5D-F0FA-BA9E-5C1793E1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99D084B-581D-4BB9-4B9E-E747EC15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51F5-7B19-42BA-A24B-707AA1D6C0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117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F928177-B154-3C7D-302E-7BAF6DED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985AD-D48E-4518-BA08-93C633811DC1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787316E-D814-E1C8-3AEE-E686A6B5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64E551C-EEE9-C034-53B0-5AB912071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AB9EF-F930-469E-9409-7FBCEA17B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499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2EA7E4-5C09-E849-4FDD-6CA2A53F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213D7-C5D9-4E88-986E-803273718111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0A99DC-3971-68D6-E683-922594F6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667F28-1C05-DE4E-7E41-3E2FDB81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96B52-6332-4549-AF9E-63F198CA36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34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F146615-7994-22AE-2757-F7BC7123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1F023-9F27-42BD-99AF-AF412EECEAEE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B82852-9F0E-1BEC-1801-F4F972F1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9E7449B-5589-6A02-9A36-86953021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99A006-8DE7-4845-AEC9-7979EECBF1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7145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A0046C-61A8-4BB1-3ACF-7789F42E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8A611-F975-4C8B-A7DB-1E68E7D69834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67AC83-783E-85F4-60A2-A227C23D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C2323C-14A0-98D4-EE62-D1AEBADF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0CF77-DF3A-45B3-9E37-81D7D352B0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28933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3511-25C0-3BBD-4463-1179FA83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683C4-E556-428E-AC1F-8FF4AA1581F2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9BA5B-C1B0-AD84-4CDC-75391ABC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04382-F2C6-0346-D263-F448BE35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F3F8-B8D9-48A9-A4CF-B4804D31FA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05497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554194-7C56-B427-0C2F-48E33B126E32}"/>
              </a:ext>
            </a:extLst>
          </p:cNvPr>
          <p:cNvSpPr txBox="1"/>
          <p:nvPr/>
        </p:nvSpPr>
        <p:spPr>
          <a:xfrm>
            <a:off x="674688" y="971550"/>
            <a:ext cx="600075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E91B9-FAEB-E563-8B1F-DCD0914ACE80}"/>
              </a:ext>
            </a:extLst>
          </p:cNvPr>
          <p:cNvSpPr txBox="1"/>
          <p:nvPr/>
        </p:nvSpPr>
        <p:spPr>
          <a:xfrm>
            <a:off x="6999288" y="2613025"/>
            <a:ext cx="601662" cy="1970088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rtlCol="0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E7C3B88-08D0-AA89-3B61-EB1874140BA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FA86A-3A68-462F-AC16-5FE324E4A28E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8FA4BDC-33D9-AB6C-9663-1D9438C3AD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2651BEB-1882-B843-32C7-D67D56BA6B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6503D-DE8F-4861-A98C-866778910D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562301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128FA-8797-14CA-C582-F32264D8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285DD-2A6F-4035-9D53-B9968B5FAC55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8A8BD-DB7F-451F-93D3-34533E47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4D548-2ECD-F04C-315D-5399D3BD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C8090-D155-4C43-8041-A56FC7C56E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0832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B9A4C3-62A6-545C-3978-138D192DF916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EEAEF7-608D-48F9-6206-726565232A1D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5909F01-C5F8-7BC3-41F5-5C022E18A7A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D93AA-9895-4C7D-9B6B-DA345C86FAE1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3F839C-CF84-9D40-03AE-6399F77984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9CBDA741-5FE8-42F6-01BD-585C449D17A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E30F1-E8BC-4BDE-91F8-6A291BCACD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576534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BDB6F7-3EF1-FD61-B70C-46F595EB6793}"/>
              </a:ext>
            </a:extLst>
          </p:cNvPr>
          <p:cNvCxnSpPr/>
          <p:nvPr/>
        </p:nvCxnSpPr>
        <p:spPr>
          <a:xfrm>
            <a:off x="2795588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52FEB1-BFF8-DA1E-F87C-3F38A0F1AB13}"/>
              </a:ext>
            </a:extLst>
          </p:cNvPr>
          <p:cNvCxnSpPr/>
          <p:nvPr/>
        </p:nvCxnSpPr>
        <p:spPr>
          <a:xfrm>
            <a:off x="5222875" y="2133600"/>
            <a:ext cx="0" cy="396716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8AC9CDE-C3F8-6192-2C78-5EAEF389078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30461-564B-4DDF-BB3A-DCC1273908A3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B7EE490-04A0-F1D0-1C35-535EA3BAC23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8B31A92-B000-5B3A-000F-6F9D9C8488E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7DE88-D69F-4108-94FB-B83CD886C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179897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AC1D-7601-6EB5-8DEA-A70109CE7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84166-1AFF-49A0-9DA0-817DC2EB1070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EF5A3-AAB0-F815-ECB0-B72E832F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0B8C-4072-658A-7046-22C385B0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8EF43-1F82-4135-B5DF-C0D267B759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5287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D62A8-2756-1403-7B55-BFC046BA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F0B46-DBCD-4B2B-AE7F-772C00B8B42C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3F63-76E8-F327-1ABB-C173ECABC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390B-E1CC-717D-07F3-1952A982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F2408-4101-4807-A5CC-6925B42EC5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9333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22AEE-EC95-281C-3D9D-CCA815B4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1EB6A-0352-4845-B21C-D0A326CB2D9A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4C87E-251A-555E-2C73-43EF825C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F711A-8C0B-8AB8-8575-3B71D2D9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711A-AB3D-4195-B037-10FFD43880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9911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450EA-36CF-8738-0E71-2701773F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E3436-6218-4907-888C-CF6BEAA93366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16A77-6BED-2891-8D69-7A57AC7C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E33DB-4B5A-99BF-0400-2DD880D8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06382-0642-4C10-A437-463572CDE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132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B9143549-4C97-479E-BCC8-984B8F2D6DC5}"/>
              </a:ext>
            </a:extLst>
          </p:cNvPr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6E1EAA-AC7B-A678-C824-89EA252C155A}"/>
              </a:ext>
            </a:extLst>
          </p:cNvPr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5E6C5F-9945-0DB0-7F7C-3FCBEB1C7E53}"/>
              </a:ext>
            </a:extLst>
          </p:cNvPr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2235736-972F-F7AA-3DED-8DE38685E09D}"/>
              </a:ext>
            </a:extLst>
          </p:cNvPr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4E3428E-233B-99AE-5210-417F6CDE1A06}"/>
              </a:ext>
            </a:extLst>
          </p:cNvPr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DADBF2-3DC1-0C36-8ED7-5C7A177F860B}"/>
              </a:ext>
            </a:extLst>
          </p:cNvPr>
          <p:cNvSpPr/>
          <p:nvPr/>
        </p:nvSpPr>
        <p:spPr>
          <a:xfrm>
            <a:off x="7745413" y="0"/>
            <a:ext cx="685800" cy="1100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2" name="Title Placeholder 1">
            <a:extLst>
              <a:ext uri="{FF2B5EF4-FFF2-40B4-BE49-F238E27FC236}">
                <a16:creationId xmlns:a16="http://schemas.microsoft.com/office/drawing/2014/main" id="{F1AEC58C-3C5A-160F-B558-11F6D0DD6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452438"/>
            <a:ext cx="7056437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3" name="Text Placeholder 2">
            <a:extLst>
              <a:ext uri="{FF2B5EF4-FFF2-40B4-BE49-F238E27FC236}">
                <a16:creationId xmlns:a16="http://schemas.microsoft.com/office/drawing/2014/main" id="{547AA272-53AB-8D4F-46F6-FDD6D72C0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088" y="2052638"/>
            <a:ext cx="67119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83C32-3C33-DBE4-A6C7-798163BF4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 smtClean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081AD30-8F8E-4C1E-BC68-7D5193558279}" type="datetime1">
              <a:rPr lang="en-US"/>
              <a:pPr>
                <a:defRPr/>
              </a:pPr>
              <a:t>7/17/2022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A06B-CBEA-A197-CA84-94EE5126A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6233318" y="3263107"/>
            <a:ext cx="385921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58988-7F0B-7D91-0D8F-66D007ED2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7766050" y="295275"/>
            <a:ext cx="628650" cy="768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2801" b="0" i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4C75B52-9345-4648-97A2-D6A5A00545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3039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rgbClr val="8AD0D6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dford.edu/~nokie/classes/360/graphs-terms.html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7168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E02AFB-4104-42B4-96B2-D99DE3A0FF4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Directed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When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has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loops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has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multiple directed 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is called a simple directed 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 multigraph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graph with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may contain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multiple directed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directed multigraph.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Mixed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graph with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both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mixed graph. A mixed graph may contain loop(s).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edge that connect a vertex to itself is called a loop.</a:t>
            </a:r>
          </a:p>
        </p:txBody>
      </p:sp>
    </p:spTree>
    <p:extLst>
      <p:ext uri="{BB962C8B-B14F-4D97-AF65-F5344CB8AC3E}">
        <p14:creationId xmlns:p14="http://schemas.microsoft.com/office/powerpoint/2010/main" val="87804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0218EF5-D4C3-2D2B-E076-942A782FE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535988" cy="762000"/>
          </a:xfrm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Directed Multigraph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C757FF1-9A65-FF50-F228-D12659D78D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1524000"/>
          </a:xfrm>
        </p:spPr>
        <p:txBody>
          <a:bodyPr lIns="90000" tIns="46800" rIns="90000" bIns="46800" rtlCol="0">
            <a:normAutofit fontScale="92500" lnSpcReduction="10000"/>
          </a:bodyPr>
          <a:lstStyle/>
          <a:p>
            <a:pPr marL="342906" indent="-342906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latin typeface="Times New Roman" pitchFamily="18" charset="0"/>
              </a:rPr>
              <a:t>A directed multigraph is a directed graph with multiple edges between the same two distinct vertices.</a:t>
            </a:r>
          </a:p>
          <a:p>
            <a:pPr marL="742962" lvl="1" indent="-285755" defTabSz="457207" fontAlgn="auto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400" i="1" dirty="0">
                <a:latin typeface="Times New Roman" pitchFamily="18" charset="0"/>
              </a:rPr>
              <a:t>m</a:t>
            </a:r>
            <a:r>
              <a:rPr lang="en-GB" sz="2400" dirty="0">
                <a:latin typeface="Times New Roman" pitchFamily="18" charset="0"/>
              </a:rPr>
              <a:t> directed edges, associated with vertices (u, v), then (u, v) is an edge with </a:t>
            </a:r>
            <a:r>
              <a:rPr lang="en-GB" sz="2400" b="1" dirty="0">
                <a:latin typeface="Times New Roman" pitchFamily="18" charset="0"/>
              </a:rPr>
              <a:t>multiplicity</a:t>
            </a:r>
            <a:r>
              <a:rPr lang="en-GB" sz="2400" dirty="0">
                <a:latin typeface="Times New Roman" pitchFamily="18" charset="0"/>
              </a:rPr>
              <a:t> </a:t>
            </a:r>
            <a:r>
              <a:rPr lang="en-GB" sz="2400" i="1" dirty="0">
                <a:latin typeface="Times New Roman" pitchFamily="18" charset="0"/>
              </a:rPr>
              <a:t>m</a:t>
            </a:r>
            <a:r>
              <a:rPr lang="en-GB" sz="2400" dirty="0">
                <a:latin typeface="Times New Roman" pitchFamily="18" charset="0"/>
              </a:rPr>
              <a:t>.</a:t>
            </a: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F709498F-4A9D-B968-6D39-6BE5D16B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0C6B1A4-3DF6-4FCC-810A-76C13291247A}" type="slidenum">
              <a:rPr lang="en-US" altLang="en-US">
                <a:solidFill>
                  <a:srgbClr val="898989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11</a:t>
            </a:fld>
            <a:endParaRPr lang="en-US" altLang="en-US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22533" name="Text Box 45">
            <a:extLst>
              <a:ext uri="{FF2B5EF4-FFF2-40B4-BE49-F238E27FC236}">
                <a16:creationId xmlns:a16="http://schemas.microsoft.com/office/drawing/2014/main" id="{A779186D-8731-B009-87CC-6A63E40C1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38800"/>
            <a:ext cx="86868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Clr>
                <a:srgbClr val="FFFFFF"/>
              </a:buClr>
              <a:buSzPct val="100000"/>
              <a:buFont typeface="Tahoma" panose="020B0604030504040204" pitchFamily="34" charset="0"/>
              <a:buNone/>
            </a:pPr>
            <a:r>
              <a:rPr lang="en-GB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There may be several one-way lines in the same direction from one computer to another in the network.</a:t>
            </a:r>
          </a:p>
        </p:txBody>
      </p:sp>
      <p:grpSp>
        <p:nvGrpSpPr>
          <p:cNvPr id="22534" name="Group 48">
            <a:extLst>
              <a:ext uri="{FF2B5EF4-FFF2-40B4-BE49-F238E27FC236}">
                <a16:creationId xmlns:a16="http://schemas.microsoft.com/office/drawing/2014/main" id="{90169F8D-C4B8-4F8E-B523-414155BFBA4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0"/>
            <a:ext cx="8196263" cy="2344738"/>
            <a:chOff x="381000" y="2687638"/>
            <a:chExt cx="8196263" cy="2344737"/>
          </a:xfrm>
        </p:grpSpPr>
        <p:sp>
          <p:nvSpPr>
            <p:cNvPr id="22535" name="AutoShape 5">
              <a:extLst>
                <a:ext uri="{FF2B5EF4-FFF2-40B4-BE49-F238E27FC236}">
                  <a16:creationId xmlns:a16="http://schemas.microsoft.com/office/drawing/2014/main" id="{596DC29E-1C68-7DA5-B5E9-C7919B9E2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3311525"/>
              <a:ext cx="1731963" cy="369888"/>
            </a:xfrm>
            <a:prstGeom prst="roundRect">
              <a:avLst>
                <a:gd name="adj" fmla="val 47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22536" name="AutoShape 6">
              <a:extLst>
                <a:ext uri="{FF2B5EF4-FFF2-40B4-BE49-F238E27FC236}">
                  <a16:creationId xmlns:a16="http://schemas.microsoft.com/office/drawing/2014/main" id="{3E889DF7-123C-6E11-1D35-2B6CFA01A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325" y="4132263"/>
              <a:ext cx="993775" cy="369887"/>
            </a:xfrm>
            <a:prstGeom prst="roundRect">
              <a:avLst>
                <a:gd name="adj" fmla="val 47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Denver</a:t>
              </a:r>
            </a:p>
          </p:txBody>
        </p:sp>
        <p:sp>
          <p:nvSpPr>
            <p:cNvPr id="22537" name="AutoShape 7">
              <a:extLst>
                <a:ext uri="{FF2B5EF4-FFF2-40B4-BE49-F238E27FC236}">
                  <a16:creationId xmlns:a16="http://schemas.microsoft.com/office/drawing/2014/main" id="{9396784B-B1B1-2DC2-6563-5FA62B9C1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63" y="4662488"/>
              <a:ext cx="1522412" cy="369887"/>
            </a:xfrm>
            <a:prstGeom prst="roundRect">
              <a:avLst>
                <a:gd name="adj" fmla="val 47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Los Angeles</a:t>
              </a:r>
            </a:p>
          </p:txBody>
        </p:sp>
        <p:sp>
          <p:nvSpPr>
            <p:cNvPr id="22538" name="AutoShape 8">
              <a:extLst>
                <a:ext uri="{FF2B5EF4-FFF2-40B4-BE49-F238E27FC236}">
                  <a16:creationId xmlns:a16="http://schemas.microsoft.com/office/drawing/2014/main" id="{6D0A8A0C-2A10-D4C3-8A70-3A89E01D5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8850" y="2922588"/>
              <a:ext cx="1268413" cy="369887"/>
            </a:xfrm>
            <a:prstGeom prst="roundRect">
              <a:avLst>
                <a:gd name="adj" fmla="val 47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New York</a:t>
              </a:r>
            </a:p>
          </p:txBody>
        </p:sp>
        <p:sp>
          <p:nvSpPr>
            <p:cNvPr id="22539" name="AutoShape 9">
              <a:extLst>
                <a:ext uri="{FF2B5EF4-FFF2-40B4-BE49-F238E27FC236}">
                  <a16:creationId xmlns:a16="http://schemas.microsoft.com/office/drawing/2014/main" id="{837AC0E3-994F-0C6C-B8FE-40F776CC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250" y="3157538"/>
              <a:ext cx="1074738" cy="369887"/>
            </a:xfrm>
            <a:prstGeom prst="roundRect">
              <a:avLst>
                <a:gd name="adj" fmla="val 47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22540" name="AutoShape 10">
              <a:extLst>
                <a:ext uri="{FF2B5EF4-FFF2-40B4-BE49-F238E27FC236}">
                  <a16:creationId xmlns:a16="http://schemas.microsoft.com/office/drawing/2014/main" id="{CB5C7E06-E7D7-9E07-DE55-104C0B7E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175" y="4143375"/>
              <a:ext cx="1514475" cy="369888"/>
            </a:xfrm>
            <a:prstGeom prst="roundRect">
              <a:avLst>
                <a:gd name="adj" fmla="val 47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Washington</a:t>
              </a:r>
            </a:p>
          </p:txBody>
        </p:sp>
        <p:sp>
          <p:nvSpPr>
            <p:cNvPr id="22541" name="AutoShape 11">
              <a:extLst>
                <a:ext uri="{FF2B5EF4-FFF2-40B4-BE49-F238E27FC236}">
                  <a16:creationId xmlns:a16="http://schemas.microsoft.com/office/drawing/2014/main" id="{0AF57BBB-A782-CFEA-0BE4-9BA1B9DF9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888" y="2687638"/>
              <a:ext cx="960437" cy="369887"/>
            </a:xfrm>
            <a:prstGeom prst="roundRect">
              <a:avLst>
                <a:gd name="adj" fmla="val 47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Detroit</a:t>
              </a:r>
            </a:p>
          </p:txBody>
        </p:sp>
        <p:sp>
          <p:nvSpPr>
            <p:cNvPr id="22542" name="Line 12">
              <a:extLst>
                <a:ext uri="{FF2B5EF4-FFF2-40B4-BE49-F238E27FC236}">
                  <a16:creationId xmlns:a16="http://schemas.microsoft.com/office/drawing/2014/main" id="{2B7E4301-DC53-834D-FB4E-51C684E3A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0288" y="3748088"/>
              <a:ext cx="1009650" cy="10795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13">
              <a:extLst>
                <a:ext uri="{FF2B5EF4-FFF2-40B4-BE49-F238E27FC236}">
                  <a16:creationId xmlns:a16="http://schemas.microsoft.com/office/drawing/2014/main" id="{EDCC6762-693F-691B-6BB8-0AFC54DBB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3856038"/>
              <a:ext cx="938213" cy="11747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4">
              <a:extLst>
                <a:ext uri="{FF2B5EF4-FFF2-40B4-BE49-F238E27FC236}">
                  <a16:creationId xmlns:a16="http://schemas.microsoft.com/office/drawing/2014/main" id="{48F34DCE-5794-1095-70F2-9E58460756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8000" y="3705225"/>
              <a:ext cx="304800" cy="25717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5">
              <a:extLst>
                <a:ext uri="{FF2B5EF4-FFF2-40B4-BE49-F238E27FC236}">
                  <a16:creationId xmlns:a16="http://schemas.microsoft.com/office/drawing/2014/main" id="{01A1C98E-0A31-3E75-7DFB-27D0D4222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2800" y="3460750"/>
              <a:ext cx="288925" cy="24765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6">
              <a:extLst>
                <a:ext uri="{FF2B5EF4-FFF2-40B4-BE49-F238E27FC236}">
                  <a16:creationId xmlns:a16="http://schemas.microsoft.com/office/drawing/2014/main" id="{C4FDAB5E-8FEA-5F97-F6CC-2A1D062C6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6525" y="3475038"/>
              <a:ext cx="1204913" cy="8890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7">
              <a:extLst>
                <a:ext uri="{FF2B5EF4-FFF2-40B4-BE49-F238E27FC236}">
                  <a16:creationId xmlns:a16="http://schemas.microsoft.com/office/drawing/2014/main" id="{95BBFE00-ABD6-764B-F374-F5F872971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35713" y="3384550"/>
              <a:ext cx="1117600" cy="9525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8">
              <a:extLst>
                <a:ext uri="{FF2B5EF4-FFF2-40B4-BE49-F238E27FC236}">
                  <a16:creationId xmlns:a16="http://schemas.microsoft.com/office/drawing/2014/main" id="{F969F0F1-23B2-FCE0-A7D7-4E7B80B4EF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0650" y="4213225"/>
              <a:ext cx="839788" cy="22383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9">
              <a:extLst>
                <a:ext uri="{FF2B5EF4-FFF2-40B4-BE49-F238E27FC236}">
                  <a16:creationId xmlns:a16="http://schemas.microsoft.com/office/drawing/2014/main" id="{8EEFD5AB-F492-715D-E9CA-FB88DA4E0A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1700" y="3981450"/>
              <a:ext cx="779463" cy="2428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0">
              <a:extLst>
                <a:ext uri="{FF2B5EF4-FFF2-40B4-BE49-F238E27FC236}">
                  <a16:creationId xmlns:a16="http://schemas.microsoft.com/office/drawing/2014/main" id="{F19B90D0-7CC2-994E-9434-714F75D0D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7900" y="3751263"/>
              <a:ext cx="257175" cy="41433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1">
              <a:extLst>
                <a:ext uri="{FF2B5EF4-FFF2-40B4-BE49-F238E27FC236}">
                  <a16:creationId xmlns:a16="http://schemas.microsoft.com/office/drawing/2014/main" id="{68DF894A-0384-1CC3-7F97-6D96530F8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363" y="3987800"/>
              <a:ext cx="288925" cy="46990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22">
              <a:extLst>
                <a:ext uri="{FF2B5EF4-FFF2-40B4-BE49-F238E27FC236}">
                  <a16:creationId xmlns:a16="http://schemas.microsoft.com/office/drawing/2014/main" id="{40532A04-67C0-11A4-BAC9-1A45E46B3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0" y="3973513"/>
              <a:ext cx="866775" cy="411162"/>
            </a:xfrm>
            <a:custGeom>
              <a:avLst/>
              <a:gdLst>
                <a:gd name="T0" fmla="*/ 2147483646 w 2408"/>
                <a:gd name="T1" fmla="*/ 0 h 1142"/>
                <a:gd name="T2" fmla="*/ 2147483646 w 2408"/>
                <a:gd name="T3" fmla="*/ 2147483646 h 1142"/>
                <a:gd name="T4" fmla="*/ 0 w 2408"/>
                <a:gd name="T5" fmla="*/ 2147483646 h 1142"/>
                <a:gd name="T6" fmla="*/ 0 60000 65536"/>
                <a:gd name="T7" fmla="*/ 0 60000 65536"/>
                <a:gd name="T8" fmla="*/ 0 60000 65536"/>
                <a:gd name="T9" fmla="*/ 0 w 2408"/>
                <a:gd name="T10" fmla="*/ 0 h 1142"/>
                <a:gd name="T11" fmla="*/ 2408 w 2408"/>
                <a:gd name="T12" fmla="*/ 1142 h 114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8" h="1142">
                  <a:moveTo>
                    <a:pt x="2407" y="0"/>
                  </a:moveTo>
                  <a:cubicBezTo>
                    <a:pt x="1805" y="312"/>
                    <a:pt x="1203" y="625"/>
                    <a:pt x="802" y="816"/>
                  </a:cubicBezTo>
                  <a:cubicBezTo>
                    <a:pt x="401" y="1006"/>
                    <a:pt x="133" y="1087"/>
                    <a:pt x="0" y="1141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Freeform 23">
              <a:extLst>
                <a:ext uri="{FF2B5EF4-FFF2-40B4-BE49-F238E27FC236}">
                  <a16:creationId xmlns:a16="http://schemas.microsoft.com/office/drawing/2014/main" id="{47E7E53A-473B-A391-6272-F3D29B85C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650" y="4384675"/>
              <a:ext cx="793750" cy="136525"/>
            </a:xfrm>
            <a:custGeom>
              <a:avLst/>
              <a:gdLst>
                <a:gd name="T0" fmla="*/ 2147483646 w 2206"/>
                <a:gd name="T1" fmla="*/ 0 h 381"/>
                <a:gd name="T2" fmla="*/ 2147483646 w 2206"/>
                <a:gd name="T3" fmla="*/ 2147483646 h 381"/>
                <a:gd name="T4" fmla="*/ 0 w 2206"/>
                <a:gd name="T5" fmla="*/ 2147483646 h 381"/>
                <a:gd name="T6" fmla="*/ 0 60000 65536"/>
                <a:gd name="T7" fmla="*/ 0 60000 65536"/>
                <a:gd name="T8" fmla="*/ 0 60000 65536"/>
                <a:gd name="T9" fmla="*/ 0 w 2206"/>
                <a:gd name="T10" fmla="*/ 0 h 381"/>
                <a:gd name="T11" fmla="*/ 2206 w 2206"/>
                <a:gd name="T12" fmla="*/ 381 h 3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6" h="381">
                  <a:moveTo>
                    <a:pt x="2205" y="0"/>
                  </a:moveTo>
                  <a:cubicBezTo>
                    <a:pt x="1687" y="136"/>
                    <a:pt x="1169" y="272"/>
                    <a:pt x="802" y="326"/>
                  </a:cubicBezTo>
                  <a:cubicBezTo>
                    <a:pt x="434" y="380"/>
                    <a:pt x="133" y="326"/>
                    <a:pt x="0" y="326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Freeform 24">
              <a:extLst>
                <a:ext uri="{FF2B5EF4-FFF2-40B4-BE49-F238E27FC236}">
                  <a16:creationId xmlns:a16="http://schemas.microsoft.com/office/drawing/2014/main" id="{E5C4A3F2-C860-A036-7AE4-1C273EABB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363" y="3629025"/>
              <a:ext cx="1168400" cy="347663"/>
            </a:xfrm>
            <a:custGeom>
              <a:avLst/>
              <a:gdLst>
                <a:gd name="T0" fmla="*/ 2147483646 w 3244"/>
                <a:gd name="T1" fmla="*/ 0 h 965"/>
                <a:gd name="T2" fmla="*/ 2147483646 w 3244"/>
                <a:gd name="T3" fmla="*/ 2147483646 h 965"/>
                <a:gd name="T4" fmla="*/ 0 w 3244"/>
                <a:gd name="T5" fmla="*/ 2147483646 h 965"/>
                <a:gd name="T6" fmla="*/ 0 60000 65536"/>
                <a:gd name="T7" fmla="*/ 0 60000 65536"/>
                <a:gd name="T8" fmla="*/ 0 60000 65536"/>
                <a:gd name="T9" fmla="*/ 0 w 3244"/>
                <a:gd name="T10" fmla="*/ 0 h 965"/>
                <a:gd name="T11" fmla="*/ 3244 w 3244"/>
                <a:gd name="T12" fmla="*/ 965 h 9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4" h="965">
                  <a:moveTo>
                    <a:pt x="3243" y="0"/>
                  </a:moveTo>
                  <a:cubicBezTo>
                    <a:pt x="2423" y="277"/>
                    <a:pt x="1603" y="552"/>
                    <a:pt x="1062" y="714"/>
                  </a:cubicBezTo>
                  <a:cubicBezTo>
                    <a:pt x="522" y="874"/>
                    <a:pt x="176" y="922"/>
                    <a:pt x="0" y="964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Freeform 25">
              <a:extLst>
                <a:ext uri="{FF2B5EF4-FFF2-40B4-BE49-F238E27FC236}">
                  <a16:creationId xmlns:a16="http://schemas.microsoft.com/office/drawing/2014/main" id="{862195B0-47BF-4623-3780-1310A233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0" y="3962400"/>
              <a:ext cx="982663" cy="65088"/>
            </a:xfrm>
            <a:custGeom>
              <a:avLst/>
              <a:gdLst>
                <a:gd name="T0" fmla="*/ 2147483646 w 2730"/>
                <a:gd name="T1" fmla="*/ 2147483646 h 180"/>
                <a:gd name="T2" fmla="*/ 2147483646 w 2730"/>
                <a:gd name="T3" fmla="*/ 2147483646 h 180"/>
                <a:gd name="T4" fmla="*/ 0 w 2730"/>
                <a:gd name="T5" fmla="*/ 0 h 180"/>
                <a:gd name="T6" fmla="*/ 0 60000 65536"/>
                <a:gd name="T7" fmla="*/ 0 60000 65536"/>
                <a:gd name="T8" fmla="*/ 0 60000 65536"/>
                <a:gd name="T9" fmla="*/ 0 w 2730"/>
                <a:gd name="T10" fmla="*/ 0 h 180"/>
                <a:gd name="T11" fmla="*/ 2730 w 2730"/>
                <a:gd name="T12" fmla="*/ 180 h 1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0" h="180">
                  <a:moveTo>
                    <a:pt x="2729" y="50"/>
                  </a:moveTo>
                  <a:cubicBezTo>
                    <a:pt x="2069" y="114"/>
                    <a:pt x="1408" y="179"/>
                    <a:pt x="953" y="172"/>
                  </a:cubicBezTo>
                  <a:cubicBezTo>
                    <a:pt x="498" y="163"/>
                    <a:pt x="158" y="29"/>
                    <a:pt x="0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26">
              <a:extLst>
                <a:ext uri="{FF2B5EF4-FFF2-40B4-BE49-F238E27FC236}">
                  <a16:creationId xmlns:a16="http://schemas.microsoft.com/office/drawing/2014/main" id="{F664815A-07AC-D87C-FA79-72EA00B72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16525" y="3363913"/>
              <a:ext cx="427038" cy="20002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27">
              <a:extLst>
                <a:ext uri="{FF2B5EF4-FFF2-40B4-BE49-F238E27FC236}">
                  <a16:creationId xmlns:a16="http://schemas.microsoft.com/office/drawing/2014/main" id="{45756F01-650E-A90D-F5B0-40C4D0E57C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3400" y="3151188"/>
              <a:ext cx="396875" cy="21590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28">
              <a:extLst>
                <a:ext uri="{FF2B5EF4-FFF2-40B4-BE49-F238E27FC236}">
                  <a16:creationId xmlns:a16="http://schemas.microsoft.com/office/drawing/2014/main" id="{7B54D4DD-E2B8-48ED-105F-88276B914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8838" y="3101975"/>
              <a:ext cx="854075" cy="13493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29">
              <a:extLst>
                <a:ext uri="{FF2B5EF4-FFF2-40B4-BE49-F238E27FC236}">
                  <a16:creationId xmlns:a16="http://schemas.microsoft.com/office/drawing/2014/main" id="{9BEAB46B-52C1-53AB-3607-CA6A923DC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2588" y="3238500"/>
              <a:ext cx="793750" cy="14763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Freeform 30">
              <a:extLst>
                <a:ext uri="{FF2B5EF4-FFF2-40B4-BE49-F238E27FC236}">
                  <a16:creationId xmlns:a16="http://schemas.microsoft.com/office/drawing/2014/main" id="{B151EDDE-D671-1DF0-2C02-B0E2CF759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3613" y="3708400"/>
              <a:ext cx="898525" cy="279400"/>
            </a:xfrm>
            <a:custGeom>
              <a:avLst/>
              <a:gdLst>
                <a:gd name="T0" fmla="*/ 2147483646 w 2498"/>
                <a:gd name="T1" fmla="*/ 2147483646 h 778"/>
                <a:gd name="T2" fmla="*/ 2147483646 w 2498"/>
                <a:gd name="T3" fmla="*/ 2147483646 h 778"/>
                <a:gd name="T4" fmla="*/ 0 w 2498"/>
                <a:gd name="T5" fmla="*/ 0 h 778"/>
                <a:gd name="T6" fmla="*/ 0 60000 65536"/>
                <a:gd name="T7" fmla="*/ 0 60000 65536"/>
                <a:gd name="T8" fmla="*/ 0 60000 65536"/>
                <a:gd name="T9" fmla="*/ 0 w 2498"/>
                <a:gd name="T10" fmla="*/ 0 h 778"/>
                <a:gd name="T11" fmla="*/ 2498 w 2498"/>
                <a:gd name="T12" fmla="*/ 778 h 7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8" h="778">
                  <a:moveTo>
                    <a:pt x="2497" y="777"/>
                  </a:moveTo>
                  <a:cubicBezTo>
                    <a:pt x="1873" y="565"/>
                    <a:pt x="1249" y="354"/>
                    <a:pt x="833" y="224"/>
                  </a:cubicBezTo>
                  <a:cubicBezTo>
                    <a:pt x="417" y="95"/>
                    <a:pt x="138" y="37"/>
                    <a:pt x="0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Freeform 31">
              <a:extLst>
                <a:ext uri="{FF2B5EF4-FFF2-40B4-BE49-F238E27FC236}">
                  <a16:creationId xmlns:a16="http://schemas.microsoft.com/office/drawing/2014/main" id="{4C35C9DA-ED6F-6DCC-E4A2-4BE0FAB7C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525" y="3598863"/>
              <a:ext cx="827088" cy="100012"/>
            </a:xfrm>
            <a:custGeom>
              <a:avLst/>
              <a:gdLst>
                <a:gd name="T0" fmla="*/ 2147483646 w 2298"/>
                <a:gd name="T1" fmla="*/ 2147483646 h 278"/>
                <a:gd name="T2" fmla="*/ 2147483646 w 2298"/>
                <a:gd name="T3" fmla="*/ 2147483646 h 278"/>
                <a:gd name="T4" fmla="*/ 0 w 2298"/>
                <a:gd name="T5" fmla="*/ 2147483646 h 278"/>
                <a:gd name="T6" fmla="*/ 0 60000 65536"/>
                <a:gd name="T7" fmla="*/ 0 60000 65536"/>
                <a:gd name="T8" fmla="*/ 0 60000 65536"/>
                <a:gd name="T9" fmla="*/ 0 w 2298"/>
                <a:gd name="T10" fmla="*/ 0 h 278"/>
                <a:gd name="T11" fmla="*/ 2298 w 2298"/>
                <a:gd name="T12" fmla="*/ 278 h 2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8" h="278">
                  <a:moveTo>
                    <a:pt x="2297" y="277"/>
                  </a:moveTo>
                  <a:cubicBezTo>
                    <a:pt x="1759" y="180"/>
                    <a:pt x="1220" y="82"/>
                    <a:pt x="837" y="42"/>
                  </a:cubicBezTo>
                  <a:cubicBezTo>
                    <a:pt x="454" y="0"/>
                    <a:pt x="139" y="29"/>
                    <a:pt x="0" y="27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Freeform 32">
              <a:extLst>
                <a:ext uri="{FF2B5EF4-FFF2-40B4-BE49-F238E27FC236}">
                  <a16:creationId xmlns:a16="http://schemas.microsoft.com/office/drawing/2014/main" id="{7E4FD483-90E1-B569-78B5-020F75CC40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13" y="3898900"/>
              <a:ext cx="1022350" cy="98425"/>
            </a:xfrm>
            <a:custGeom>
              <a:avLst/>
              <a:gdLst>
                <a:gd name="T0" fmla="*/ 2147483646 w 2841"/>
                <a:gd name="T1" fmla="*/ 2147483646 h 272"/>
                <a:gd name="T2" fmla="*/ 2147483646 w 2841"/>
                <a:gd name="T3" fmla="*/ 2147483646 h 272"/>
                <a:gd name="T4" fmla="*/ 0 w 2841"/>
                <a:gd name="T5" fmla="*/ 0 h 272"/>
                <a:gd name="T6" fmla="*/ 0 60000 65536"/>
                <a:gd name="T7" fmla="*/ 0 60000 65536"/>
                <a:gd name="T8" fmla="*/ 0 60000 65536"/>
                <a:gd name="T9" fmla="*/ 0 w 2841"/>
                <a:gd name="T10" fmla="*/ 0 h 272"/>
                <a:gd name="T11" fmla="*/ 2841 w 2841"/>
                <a:gd name="T12" fmla="*/ 272 h 2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1" h="272">
                  <a:moveTo>
                    <a:pt x="2840" y="271"/>
                  </a:moveTo>
                  <a:cubicBezTo>
                    <a:pt x="2089" y="227"/>
                    <a:pt x="1338" y="185"/>
                    <a:pt x="865" y="139"/>
                  </a:cubicBezTo>
                  <a:cubicBezTo>
                    <a:pt x="391" y="93"/>
                    <a:pt x="143" y="22"/>
                    <a:pt x="0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Freeform 33">
              <a:extLst>
                <a:ext uri="{FF2B5EF4-FFF2-40B4-BE49-F238E27FC236}">
                  <a16:creationId xmlns:a16="http://schemas.microsoft.com/office/drawing/2014/main" id="{670619E0-EDFD-8405-A294-4197A4C02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338" y="3567113"/>
              <a:ext cx="552450" cy="325437"/>
            </a:xfrm>
            <a:custGeom>
              <a:avLst/>
              <a:gdLst>
                <a:gd name="T0" fmla="*/ 2147483646 w 1534"/>
                <a:gd name="T1" fmla="*/ 2147483646 h 904"/>
                <a:gd name="T2" fmla="*/ 2147483646 w 1534"/>
                <a:gd name="T3" fmla="*/ 2147483646 h 904"/>
                <a:gd name="T4" fmla="*/ 0 w 1534"/>
                <a:gd name="T5" fmla="*/ 0 h 904"/>
                <a:gd name="T6" fmla="*/ 0 60000 65536"/>
                <a:gd name="T7" fmla="*/ 0 60000 65536"/>
                <a:gd name="T8" fmla="*/ 0 60000 65536"/>
                <a:gd name="T9" fmla="*/ 0 w 1534"/>
                <a:gd name="T10" fmla="*/ 0 h 904"/>
                <a:gd name="T11" fmla="*/ 1534 w 1534"/>
                <a:gd name="T12" fmla="*/ 904 h 9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4" h="904">
                  <a:moveTo>
                    <a:pt x="1533" y="903"/>
                  </a:moveTo>
                  <a:cubicBezTo>
                    <a:pt x="1085" y="745"/>
                    <a:pt x="636" y="587"/>
                    <a:pt x="381" y="436"/>
                  </a:cubicBezTo>
                  <a:cubicBezTo>
                    <a:pt x="124" y="286"/>
                    <a:pt x="63" y="72"/>
                    <a:pt x="0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Freeform 34">
              <a:extLst>
                <a:ext uri="{FF2B5EF4-FFF2-40B4-BE49-F238E27FC236}">
                  <a16:creationId xmlns:a16="http://schemas.microsoft.com/office/drawing/2014/main" id="{69005872-615C-04A3-B5EC-1BCDAAAA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0200" y="3133725"/>
              <a:ext cx="609600" cy="128588"/>
            </a:xfrm>
            <a:custGeom>
              <a:avLst/>
              <a:gdLst>
                <a:gd name="T0" fmla="*/ 2147483646 w 1695"/>
                <a:gd name="T1" fmla="*/ 0 h 355"/>
                <a:gd name="T2" fmla="*/ 0 w 1695"/>
                <a:gd name="T3" fmla="*/ 2147483646 h 355"/>
                <a:gd name="T4" fmla="*/ 0 60000 65536"/>
                <a:gd name="T5" fmla="*/ 0 60000 65536"/>
                <a:gd name="T6" fmla="*/ 0 w 1695"/>
                <a:gd name="T7" fmla="*/ 0 h 355"/>
                <a:gd name="T8" fmla="*/ 1695 w 1695"/>
                <a:gd name="T9" fmla="*/ 355 h 3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95" h="355">
                  <a:moveTo>
                    <a:pt x="1694" y="0"/>
                  </a:moveTo>
                  <a:cubicBezTo>
                    <a:pt x="988" y="147"/>
                    <a:pt x="282" y="295"/>
                    <a:pt x="0" y="354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Freeform 35">
              <a:extLst>
                <a:ext uri="{FF2B5EF4-FFF2-40B4-BE49-F238E27FC236}">
                  <a16:creationId xmlns:a16="http://schemas.microsoft.com/office/drawing/2014/main" id="{4AEF95DD-0369-E4AF-5ED7-235C51016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0" y="3268663"/>
              <a:ext cx="288925" cy="352425"/>
            </a:xfrm>
            <a:custGeom>
              <a:avLst/>
              <a:gdLst>
                <a:gd name="T0" fmla="*/ 2147483646 w 804"/>
                <a:gd name="T1" fmla="*/ 0 h 981"/>
                <a:gd name="T2" fmla="*/ 2147483646 w 804"/>
                <a:gd name="T3" fmla="*/ 2147483646 h 981"/>
                <a:gd name="T4" fmla="*/ 0 w 804"/>
                <a:gd name="T5" fmla="*/ 2147483646 h 981"/>
                <a:gd name="T6" fmla="*/ 0 60000 65536"/>
                <a:gd name="T7" fmla="*/ 0 60000 65536"/>
                <a:gd name="T8" fmla="*/ 0 60000 65536"/>
                <a:gd name="T9" fmla="*/ 0 w 804"/>
                <a:gd name="T10" fmla="*/ 0 h 981"/>
                <a:gd name="T11" fmla="*/ 804 w 804"/>
                <a:gd name="T12" fmla="*/ 981 h 9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4" h="981">
                  <a:moveTo>
                    <a:pt x="803" y="0"/>
                  </a:moveTo>
                  <a:cubicBezTo>
                    <a:pt x="568" y="114"/>
                    <a:pt x="334" y="228"/>
                    <a:pt x="200" y="392"/>
                  </a:cubicBezTo>
                  <a:cubicBezTo>
                    <a:pt x="66" y="555"/>
                    <a:pt x="33" y="882"/>
                    <a:pt x="0" y="98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Oval 36">
              <a:extLst>
                <a:ext uri="{FF2B5EF4-FFF2-40B4-BE49-F238E27FC236}">
                  <a16:creationId xmlns:a16="http://schemas.microsoft.com/office/drawing/2014/main" id="{195E15EE-6FB8-4B9D-830F-CB404B49E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675" y="3560763"/>
              <a:ext cx="433388" cy="352425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67" name="Line 37">
              <a:extLst>
                <a:ext uri="{FF2B5EF4-FFF2-40B4-BE49-F238E27FC236}">
                  <a16:creationId xmlns:a16="http://schemas.microsoft.com/office/drawing/2014/main" id="{305D6FEC-0130-5671-5FE1-3D817BFCC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138" y="3571875"/>
              <a:ext cx="217487" cy="1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Freeform 38">
              <a:extLst>
                <a:ext uri="{FF2B5EF4-FFF2-40B4-BE49-F238E27FC236}">
                  <a16:creationId xmlns:a16="http://schemas.microsoft.com/office/drawing/2014/main" id="{A7D8B02A-C7F9-72C0-4273-197FFD03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038" y="3619500"/>
              <a:ext cx="1122362" cy="158750"/>
            </a:xfrm>
            <a:custGeom>
              <a:avLst/>
              <a:gdLst>
                <a:gd name="T0" fmla="*/ 2147483646 w 3117"/>
                <a:gd name="T1" fmla="*/ 0 h 443"/>
                <a:gd name="T2" fmla="*/ 2147483646 w 3117"/>
                <a:gd name="T3" fmla="*/ 2147483646 h 443"/>
                <a:gd name="T4" fmla="*/ 0 w 3117"/>
                <a:gd name="T5" fmla="*/ 2147483646 h 443"/>
                <a:gd name="T6" fmla="*/ 0 60000 65536"/>
                <a:gd name="T7" fmla="*/ 0 60000 65536"/>
                <a:gd name="T8" fmla="*/ 0 60000 65536"/>
                <a:gd name="T9" fmla="*/ 0 w 3117"/>
                <a:gd name="T10" fmla="*/ 0 h 443"/>
                <a:gd name="T11" fmla="*/ 3117 w 3117"/>
                <a:gd name="T12" fmla="*/ 443 h 4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17" h="443">
                  <a:moveTo>
                    <a:pt x="3116" y="0"/>
                  </a:moveTo>
                  <a:cubicBezTo>
                    <a:pt x="2336" y="109"/>
                    <a:pt x="1557" y="216"/>
                    <a:pt x="1036" y="289"/>
                  </a:cubicBezTo>
                  <a:cubicBezTo>
                    <a:pt x="517" y="363"/>
                    <a:pt x="172" y="416"/>
                    <a:pt x="0" y="442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Freeform 39">
              <a:extLst>
                <a:ext uri="{FF2B5EF4-FFF2-40B4-BE49-F238E27FC236}">
                  <a16:creationId xmlns:a16="http://schemas.microsoft.com/office/drawing/2014/main" id="{01CE30BD-74F9-FDB9-2396-E09645D29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2275" y="3771900"/>
              <a:ext cx="1020763" cy="171450"/>
            </a:xfrm>
            <a:custGeom>
              <a:avLst/>
              <a:gdLst>
                <a:gd name="T0" fmla="*/ 2147483646 w 2837"/>
                <a:gd name="T1" fmla="*/ 0 h 477"/>
                <a:gd name="T2" fmla="*/ 2147483646 w 2837"/>
                <a:gd name="T3" fmla="*/ 2147483646 h 477"/>
                <a:gd name="T4" fmla="*/ 0 w 2837"/>
                <a:gd name="T5" fmla="*/ 2147483646 h 477"/>
                <a:gd name="T6" fmla="*/ 0 60000 65536"/>
                <a:gd name="T7" fmla="*/ 0 60000 65536"/>
                <a:gd name="T8" fmla="*/ 0 60000 65536"/>
                <a:gd name="T9" fmla="*/ 0 w 2837"/>
                <a:gd name="T10" fmla="*/ 0 h 477"/>
                <a:gd name="T11" fmla="*/ 2837 w 2837"/>
                <a:gd name="T12" fmla="*/ 477 h 4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37" h="477">
                  <a:moveTo>
                    <a:pt x="2836" y="0"/>
                  </a:moveTo>
                  <a:cubicBezTo>
                    <a:pt x="2168" y="106"/>
                    <a:pt x="1501" y="212"/>
                    <a:pt x="1028" y="292"/>
                  </a:cubicBezTo>
                  <a:cubicBezTo>
                    <a:pt x="555" y="370"/>
                    <a:pt x="171" y="445"/>
                    <a:pt x="0" y="476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Oval 40">
              <a:extLst>
                <a:ext uri="{FF2B5EF4-FFF2-40B4-BE49-F238E27FC236}">
                  <a16:creationId xmlns:a16="http://schemas.microsoft.com/office/drawing/2014/main" id="{F28E817B-49DD-267A-A944-41072CA764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2905125" y="3898900"/>
              <a:ext cx="133350" cy="117475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71" name="Oval 41">
              <a:extLst>
                <a:ext uri="{FF2B5EF4-FFF2-40B4-BE49-F238E27FC236}">
                  <a16:creationId xmlns:a16="http://schemas.microsoft.com/office/drawing/2014/main" id="{2BDFB1C5-3412-570A-E7CA-8FC3CF5271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5114925" y="3530600"/>
              <a:ext cx="133350" cy="117475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72" name="Oval 42">
              <a:extLst>
                <a:ext uri="{FF2B5EF4-FFF2-40B4-BE49-F238E27FC236}">
                  <a16:creationId xmlns:a16="http://schemas.microsoft.com/office/drawing/2014/main" id="{E79C0340-C185-0E5F-AF03-5A34ED419E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5937250" y="3084513"/>
              <a:ext cx="133350" cy="117475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73" name="Oval 43">
              <a:extLst>
                <a:ext uri="{FF2B5EF4-FFF2-40B4-BE49-F238E27FC236}">
                  <a16:creationId xmlns:a16="http://schemas.microsoft.com/office/drawing/2014/main" id="{6C44B023-77DD-8AB8-1CE5-BE799461FA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6791325" y="3911600"/>
              <a:ext cx="133350" cy="117475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74" name="Oval 44">
              <a:extLst>
                <a:ext uri="{FF2B5EF4-FFF2-40B4-BE49-F238E27FC236}">
                  <a16:creationId xmlns:a16="http://schemas.microsoft.com/office/drawing/2014/main" id="{E9FD4382-7CD4-D941-2135-590600B93D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7400925" y="3340100"/>
              <a:ext cx="131763" cy="117475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75" name="Freeform 46">
              <a:extLst>
                <a:ext uri="{FF2B5EF4-FFF2-40B4-BE49-F238E27FC236}">
                  <a16:creationId xmlns:a16="http://schemas.microsoft.com/office/drawing/2014/main" id="{49D9B266-9FCD-45A7-587E-9321703D2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768725"/>
              <a:ext cx="514350" cy="701675"/>
            </a:xfrm>
            <a:custGeom>
              <a:avLst/>
              <a:gdLst>
                <a:gd name="T0" fmla="*/ 2147483646 w 1430"/>
                <a:gd name="T1" fmla="*/ 0 h 1947"/>
                <a:gd name="T2" fmla="*/ 2147483646 w 1430"/>
                <a:gd name="T3" fmla="*/ 2147483646 h 1947"/>
                <a:gd name="T4" fmla="*/ 2147483646 w 1430"/>
                <a:gd name="T5" fmla="*/ 2147483646 h 1947"/>
                <a:gd name="T6" fmla="*/ 2147483646 w 1430"/>
                <a:gd name="T7" fmla="*/ 2147483646 h 194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30"/>
                <a:gd name="T13" fmla="*/ 0 h 1947"/>
                <a:gd name="T14" fmla="*/ 1430 w 1430"/>
                <a:gd name="T15" fmla="*/ 1947 h 194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30" h="1947">
                  <a:moveTo>
                    <a:pt x="232" y="0"/>
                  </a:moveTo>
                  <a:cubicBezTo>
                    <a:pt x="116" y="254"/>
                    <a:pt x="0" y="507"/>
                    <a:pt x="33" y="800"/>
                  </a:cubicBezTo>
                  <a:cubicBezTo>
                    <a:pt x="66" y="1093"/>
                    <a:pt x="199" y="1573"/>
                    <a:pt x="432" y="1760"/>
                  </a:cubicBezTo>
                  <a:cubicBezTo>
                    <a:pt x="665" y="1946"/>
                    <a:pt x="1263" y="1893"/>
                    <a:pt x="1429" y="192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Line 47">
              <a:extLst>
                <a:ext uri="{FF2B5EF4-FFF2-40B4-BE49-F238E27FC236}">
                  <a16:creationId xmlns:a16="http://schemas.microsoft.com/office/drawing/2014/main" id="{EBC25262-893A-62A3-68F5-3DF5DA4E5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5513" y="4092575"/>
              <a:ext cx="73025" cy="16192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Oval 48">
              <a:extLst>
                <a:ext uri="{FF2B5EF4-FFF2-40B4-BE49-F238E27FC236}">
                  <a16:creationId xmlns:a16="http://schemas.microsoft.com/office/drawing/2014/main" id="{A05C2C4E-1B0E-B879-4B45-971617824A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923925" y="3686175"/>
              <a:ext cx="133350" cy="117475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578" name="Oval 49">
              <a:extLst>
                <a:ext uri="{FF2B5EF4-FFF2-40B4-BE49-F238E27FC236}">
                  <a16:creationId xmlns:a16="http://schemas.microsoft.com/office/drawing/2014/main" id="{896D1AB5-2932-47C3-2780-5182AFCC22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1304925" y="4408488"/>
              <a:ext cx="133350" cy="117475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FCF1E3-998C-4EF9-9BEF-BD927141A64E}"/>
              </a:ext>
            </a:extLst>
          </p:cNvPr>
          <p:cNvSpPr/>
          <p:nvPr/>
        </p:nvSpPr>
        <p:spPr>
          <a:xfrm>
            <a:off x="3175207" y="1226588"/>
            <a:ext cx="2793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Table 1: Graph Terminology</a:t>
            </a:r>
            <a:endParaRPr 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B3A1C7BF-A9C2-4BA0-933A-70E5757943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5734828"/>
              </p:ext>
            </p:extLst>
          </p:nvPr>
        </p:nvGraphicFramePr>
        <p:xfrm>
          <a:off x="202491" y="1610636"/>
          <a:ext cx="8675504" cy="4876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8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847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Edges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Multiple Edges Allowed?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</a:rPr>
                        <a:t>Loops Allowed?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Simple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51">
                <a:tc>
                  <a:txBody>
                    <a:bodyPr/>
                    <a:lstStyle/>
                    <a:p>
                      <a:r>
                        <a:rPr lang="en-US" sz="1800" dirty="0"/>
                        <a:t>Pseudograph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847">
                <a:tc>
                  <a:txBody>
                    <a:bodyPr/>
                    <a:lstStyle/>
                    <a:p>
                      <a:r>
                        <a:rPr lang="en-US" sz="1800" dirty="0"/>
                        <a:t>Simple directed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No</a:t>
                      </a:r>
                      <a:r>
                        <a:rPr lang="en-US" sz="18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709">
                <a:tc>
                  <a:txBody>
                    <a:bodyPr/>
                    <a:lstStyle/>
                    <a:p>
                      <a:r>
                        <a:rPr lang="en-US" sz="1800" dirty="0"/>
                        <a:t>Directed Multigraph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843">
                <a:tc>
                  <a:txBody>
                    <a:bodyPr/>
                    <a:lstStyle/>
                    <a:p>
                      <a:r>
                        <a:rPr lang="en-US" sz="1800" dirty="0"/>
                        <a:t>Mixed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FF"/>
                          </a:solidFill>
                        </a:rPr>
                        <a:t>Directed and Undirected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20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Terminology and </a:t>
            </a:r>
            <a:br>
              <a:rPr lang="en-US" dirty="0"/>
            </a:br>
            <a:r>
              <a:rPr lang="en-US" dirty="0"/>
              <a:t>Special Types of Graphs (8.2)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D42957-60DF-4A3D-B05E-BA4F4C3F8CCC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36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000" dirty="0">
                <a:solidFill>
                  <a:prstClr val="black"/>
                </a:solidFill>
              </a:rPr>
              <a:t>Basic terminology 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Adjacent vertices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Degree of a vertex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In-degree of a vertex</a:t>
            </a:r>
          </a:p>
          <a:p>
            <a:pPr lvl="1"/>
            <a:r>
              <a:rPr lang="en-US" sz="2000" dirty="0">
                <a:solidFill>
                  <a:prstClr val="black"/>
                </a:solidFill>
              </a:rPr>
              <a:t>Out-degree of a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Isolated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Pendant vertex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The Handshaking Theorem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Some Special Simple Graphs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Bipartite Graphs</a:t>
            </a:r>
          </a:p>
        </p:txBody>
      </p:sp>
    </p:spTree>
    <p:extLst>
      <p:ext uri="{BB962C8B-B14F-4D97-AF65-F5344CB8AC3E}">
        <p14:creationId xmlns:p14="http://schemas.microsoft.com/office/powerpoint/2010/main" val="380327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Basic Terminology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BB927-9A7E-41F0-882E-8E1CC695635C}"/>
              </a:ext>
            </a:extLst>
          </p:cNvPr>
          <p:cNvSpPr/>
          <p:nvPr/>
        </p:nvSpPr>
        <p:spPr>
          <a:xfrm>
            <a:off x="202491" y="1539765"/>
            <a:ext cx="8359618" cy="3778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cs typeface="Times New Roman" pitchFamily="18" charset="0"/>
              </a:rPr>
              <a:t>Definition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Two vertices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in an undirected graph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are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adjacent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(or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neighbors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)  in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and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v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are endpoints of an edge of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G.</a:t>
            </a: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If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is associated with {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u, 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}, the edge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is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incident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with the vertices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.</a:t>
            </a: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The edge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is also said to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connect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itchFamily="18" charset="0"/>
            </a:endParaRPr>
          </a:p>
          <a:p>
            <a:pPr marL="342900" marR="0" lvl="0" indent="-342900" defTabSz="914400" eaLnBrk="0" fontAlgn="base" latinLnBrk="0" hangingPunct="0">
              <a:lnSpc>
                <a:spcPct val="98000"/>
              </a:lnSpc>
              <a:spcBef>
                <a:spcPts val="763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The vertices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and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are called 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cs typeface="Times New Roman" pitchFamily="18" charset="0"/>
              </a:rPr>
              <a:t>endpoints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 of an edge associated with {</a:t>
            </a:r>
            <a:r>
              <a:rPr kumimoji="0" lang="en-US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u, v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4454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Basic Terminology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A488F0-F1BA-4666-82E2-B02714DBE0BF}"/>
              </a:ext>
            </a:extLst>
          </p:cNvPr>
          <p:cNvSpPr txBox="1">
            <a:spLocks/>
          </p:cNvSpPr>
          <p:nvPr/>
        </p:nvSpPr>
        <p:spPr bwMode="auto">
          <a:xfrm>
            <a:off x="457200" y="1524000"/>
            <a:ext cx="8229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degree of a vertex in an undirected graph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is the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number of edges incident with it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except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that a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loop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at a vertex contributes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twice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to the degree of that vertex.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degree of the vertex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is denoted by deg(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v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Isolated vertex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vertex of degree zero is called isolated.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Pendant vertex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vertex is pendant if and only if it has degree one.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952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F806E7-4EB0-48B4-9798-AD91370A8708}"/>
              </a:ext>
            </a:extLst>
          </p:cNvPr>
          <p:cNvSpPr txBox="1">
            <a:spLocks/>
          </p:cNvSpPr>
          <p:nvPr/>
        </p:nvSpPr>
        <p:spPr bwMode="auto">
          <a:xfrm>
            <a:off x="202490" y="1385455"/>
            <a:ext cx="8229600" cy="5347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degrees of the vertices in the graphs G and 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7D213CB6-6F2C-451F-B82D-B2683C65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2285999"/>
            <a:ext cx="7258639" cy="2459181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FCF8D5-97F0-4FDF-81EC-5258945E4520}"/>
              </a:ext>
            </a:extLst>
          </p:cNvPr>
          <p:cNvSpPr txBox="1"/>
          <p:nvPr/>
        </p:nvSpPr>
        <p:spPr>
          <a:xfrm>
            <a:off x="457200" y="4939145"/>
            <a:ext cx="8382000" cy="1600200"/>
          </a:xfrm>
          <a:prstGeom prst="rect">
            <a:avLst/>
          </a:prstGeom>
        </p:spPr>
        <p:txBody>
          <a:bodyPr lIns="0" tIns="0" rIns="0" bIns="0"/>
          <a:lstStyle/>
          <a:p>
            <a:pPr marL="325374">
              <a:lnSpc>
                <a:spcPct val="95825"/>
              </a:lnSpc>
              <a:defRPr/>
            </a:pPr>
            <a:r>
              <a:rPr sz="2400" b="1" u="sng" dirty="0">
                <a:solidFill>
                  <a:srgbClr val="0000FF"/>
                </a:solidFill>
                <a:cs typeface="Times New Roman"/>
              </a:rPr>
              <a:t>Solution</a:t>
            </a:r>
            <a:r>
              <a:rPr sz="2400" dirty="0">
                <a:solidFill>
                  <a:srgbClr val="0000FF"/>
                </a:solidFill>
                <a:cs typeface="Times New Roman"/>
              </a:rPr>
              <a:t>:</a:t>
            </a:r>
            <a:endParaRPr lang="en-US" sz="2400" dirty="0">
              <a:solidFill>
                <a:srgbClr val="0000FF"/>
              </a:solidFill>
              <a:cs typeface="Times New Roman"/>
            </a:endParaRPr>
          </a:p>
          <a:p>
            <a:pPr marL="325374">
              <a:lnSpc>
                <a:spcPct val="95825"/>
              </a:lnSpc>
              <a:defRPr/>
            </a:pPr>
            <a:r>
              <a:rPr lang="en-US" sz="2400" i="1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b="1" i="1" spc="-4" dirty="0">
                <a:solidFill>
                  <a:srgbClr val="0000FF"/>
                </a:solidFill>
                <a:cs typeface="Times New Roman"/>
              </a:rPr>
              <a:t>G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:   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a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2,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b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c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f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)=4, 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d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)=1, deg(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e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lang="en-US" sz="2400" spc="-4" dirty="0">
                <a:solidFill>
                  <a:prstClr val="black"/>
                </a:solidFill>
                <a:cs typeface="Times New Roman"/>
              </a:rPr>
              <a:t> 3,    	and 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deg</a:t>
            </a:r>
            <a:r>
              <a:rPr lang="en-US"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cs typeface="Times New Roman"/>
              </a:rPr>
              <a:t>g</a:t>
            </a:r>
            <a:r>
              <a:rPr lang="en-US" sz="2400" dirty="0">
                <a:solidFill>
                  <a:prstClr val="black"/>
                </a:solidFill>
                <a:cs typeface="Times New Roman"/>
              </a:rPr>
              <a:t>)=  0</a:t>
            </a:r>
            <a:endParaRPr lang="en-US" sz="2400" dirty="0">
              <a:solidFill>
                <a:prstClr val="black"/>
              </a:solidFill>
              <a:cs typeface="Cambria"/>
            </a:endParaRPr>
          </a:p>
          <a:p>
            <a:pPr marL="325374">
              <a:spcBef>
                <a:spcPts val="325"/>
              </a:spcBef>
              <a:defRPr/>
            </a:pPr>
            <a:r>
              <a:rPr sz="2400" b="1" i="1" spc="-4" dirty="0">
                <a:solidFill>
                  <a:srgbClr val="0000FF"/>
                </a:solidFill>
                <a:cs typeface="Times New Roman"/>
              </a:rPr>
              <a:t>H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:   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a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4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,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b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deg(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e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6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,  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c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9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1,</a:t>
            </a:r>
            <a:r>
              <a:rPr sz="2400" spc="29" dirty="0">
                <a:solidFill>
                  <a:prstClr val="black"/>
                </a:solidFill>
                <a:cs typeface="Cambria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deg</a:t>
            </a:r>
            <a:r>
              <a:rPr sz="2400" spc="4" dirty="0">
                <a:solidFill>
                  <a:prstClr val="black"/>
                </a:solidFill>
                <a:cs typeface="Times New Roman"/>
              </a:rPr>
              <a:t>(</a:t>
            </a:r>
            <a:r>
              <a:rPr sz="2400" i="1" dirty="0">
                <a:solidFill>
                  <a:prstClr val="black"/>
                </a:solidFill>
                <a:cs typeface="Times New Roman"/>
              </a:rPr>
              <a:t>d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)</a:t>
            </a:r>
            <a:r>
              <a:rPr sz="2400" spc="-4" dirty="0">
                <a:solidFill>
                  <a:prstClr val="black"/>
                </a:solidFill>
                <a:cs typeface="Times New Roman"/>
              </a:rPr>
              <a:t> </a:t>
            </a:r>
            <a:r>
              <a:rPr sz="2400" dirty="0">
                <a:solidFill>
                  <a:prstClr val="black"/>
                </a:solidFill>
                <a:cs typeface="Times New Roman"/>
              </a:rPr>
              <a:t>= </a:t>
            </a:r>
            <a:r>
              <a:rPr sz="2400" dirty="0">
                <a:solidFill>
                  <a:prstClr val="black"/>
                </a:solidFill>
                <a:cs typeface="Cambria"/>
              </a:rPr>
              <a:t>5.</a:t>
            </a:r>
            <a:r>
              <a:rPr sz="2400" spc="-4" dirty="0">
                <a:solidFill>
                  <a:prstClr val="black"/>
                </a:solidFill>
                <a:cs typeface="Cambria"/>
              </a:rPr>
              <a:t> </a:t>
            </a:r>
            <a:r>
              <a:rPr sz="2400" dirty="0">
                <a:solidFill>
                  <a:prstClr val="black"/>
                </a:solidFill>
                <a:cs typeface="Cambria"/>
              </a:rPr>
              <a:t> </a:t>
            </a:r>
            <a:endParaRPr sz="240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212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Handshaking Theorem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AC69A6-E531-4B26-AA3A-314758EBD98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(The Handshaking Theorem):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(V,E) be an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edges. Then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43">
            <a:extLst>
              <a:ext uri="{FF2B5EF4-FFF2-40B4-BE49-F238E27FC236}">
                <a16:creationId xmlns:a16="http://schemas.microsoft.com/office/drawing/2014/main" id="{A3D5B74D-8DDB-4634-8A84-F338E72D017D}"/>
              </a:ext>
            </a:extLst>
          </p:cNvPr>
          <p:cNvSpPr>
            <a:spLocks/>
          </p:cNvSpPr>
          <p:nvPr/>
        </p:nvSpPr>
        <p:spPr bwMode="auto">
          <a:xfrm>
            <a:off x="1676400" y="34290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object 44">
            <a:extLst>
              <a:ext uri="{FF2B5EF4-FFF2-40B4-BE49-F238E27FC236}">
                <a16:creationId xmlns:a16="http://schemas.microsoft.com/office/drawing/2014/main" id="{7F802344-A413-46ED-8DCC-C2F6DB3F8012}"/>
              </a:ext>
            </a:extLst>
          </p:cNvPr>
          <p:cNvSpPr>
            <a:spLocks/>
          </p:cNvSpPr>
          <p:nvPr/>
        </p:nvSpPr>
        <p:spPr bwMode="auto">
          <a:xfrm>
            <a:off x="1828800" y="4267200"/>
            <a:ext cx="198438" cy="185738"/>
          </a:xfrm>
          <a:custGeom>
            <a:avLst/>
            <a:gdLst>
              <a:gd name="T0" fmla="*/ 23834 w 198833"/>
              <a:gd name="T1" fmla="*/ 159296 h 185921"/>
              <a:gd name="T2" fmla="*/ 29409 w 198833"/>
              <a:gd name="T3" fmla="*/ 164512 h 185921"/>
              <a:gd name="T4" fmla="*/ 39154 w 198833"/>
              <a:gd name="T5" fmla="*/ 171499 h 185921"/>
              <a:gd name="T6" fmla="*/ 50028 w 198833"/>
              <a:gd name="T7" fmla="*/ 176932 h 185921"/>
              <a:gd name="T8" fmla="*/ 62035 w 198833"/>
              <a:gd name="T9" fmla="*/ 180813 h 185921"/>
              <a:gd name="T10" fmla="*/ 75171 w 198833"/>
              <a:gd name="T11" fmla="*/ 183141 h 185921"/>
              <a:gd name="T12" fmla="*/ 89440 w 198833"/>
              <a:gd name="T13" fmla="*/ 183918 h 185921"/>
              <a:gd name="T14" fmla="*/ 194531 w 198833"/>
              <a:gd name="T15" fmla="*/ 183918 h 185921"/>
              <a:gd name="T16" fmla="*/ 194531 w 198833"/>
              <a:gd name="T17" fmla="*/ 166716 h 185921"/>
              <a:gd name="T18" fmla="*/ 89440 w 198833"/>
              <a:gd name="T19" fmla="*/ 166716 h 185921"/>
              <a:gd name="T20" fmla="*/ 83520 w 198833"/>
              <a:gd name="T21" fmla="*/ 166579 h 185921"/>
              <a:gd name="T22" fmla="*/ 69573 w 198833"/>
              <a:gd name="T23" fmla="*/ 164974 h 185921"/>
              <a:gd name="T24" fmla="*/ 57276 w 198833"/>
              <a:gd name="T25" fmla="*/ 161572 h 185921"/>
              <a:gd name="T26" fmla="*/ 46629 w 198833"/>
              <a:gd name="T27" fmla="*/ 156371 h 185921"/>
              <a:gd name="T28" fmla="*/ 37635 w 198833"/>
              <a:gd name="T29" fmla="*/ 149373 h 185921"/>
              <a:gd name="T30" fmla="*/ 27262 w 198833"/>
              <a:gd name="T31" fmla="*/ 135639 h 185921"/>
              <a:gd name="T32" fmla="*/ 22308 w 198833"/>
              <a:gd name="T33" fmla="*/ 124390 h 185921"/>
              <a:gd name="T34" fmla="*/ 18827 w 198833"/>
              <a:gd name="T35" fmla="*/ 111375 h 185921"/>
              <a:gd name="T36" fmla="*/ 16818 w 198833"/>
              <a:gd name="T37" fmla="*/ 96590 h 185921"/>
              <a:gd name="T38" fmla="*/ 194531 w 198833"/>
              <a:gd name="T39" fmla="*/ 96590 h 185921"/>
              <a:gd name="T40" fmla="*/ 194531 w 198833"/>
              <a:gd name="T41" fmla="*/ 79388 h 185921"/>
              <a:gd name="T42" fmla="*/ 17088 w 198833"/>
              <a:gd name="T43" fmla="*/ 79388 h 185921"/>
              <a:gd name="T44" fmla="*/ 17244 w 198833"/>
              <a:gd name="T45" fmla="*/ 77978 h 185921"/>
              <a:gd name="T46" fmla="*/ 19897 w 198833"/>
              <a:gd name="T47" fmla="*/ 63830 h 185921"/>
              <a:gd name="T48" fmla="*/ 24297 w 198833"/>
              <a:gd name="T49" fmla="*/ 51563 h 185921"/>
              <a:gd name="T50" fmla="*/ 30445 w 198833"/>
              <a:gd name="T51" fmla="*/ 41175 h 185921"/>
              <a:gd name="T52" fmla="*/ 38342 w 198833"/>
              <a:gd name="T53" fmla="*/ 32678 h 185921"/>
              <a:gd name="T54" fmla="*/ 50533 w 198833"/>
              <a:gd name="T55" fmla="*/ 24758 h 185921"/>
              <a:gd name="T56" fmla="*/ 61853 w 198833"/>
              <a:gd name="T57" fmla="*/ 20564 h 185921"/>
              <a:gd name="T58" fmla="*/ 74821 w 198833"/>
              <a:gd name="T59" fmla="*/ 18039 h 185921"/>
              <a:gd name="T60" fmla="*/ 89440 w 198833"/>
              <a:gd name="T61" fmla="*/ 17201 h 185921"/>
              <a:gd name="T62" fmla="*/ 194531 w 198833"/>
              <a:gd name="T63" fmla="*/ 17201 h 185921"/>
              <a:gd name="T64" fmla="*/ 194531 w 198833"/>
              <a:gd name="T65" fmla="*/ 0 h 185921"/>
              <a:gd name="T66" fmla="*/ 89440 w 198833"/>
              <a:gd name="T67" fmla="*/ 0 h 185921"/>
              <a:gd name="T68" fmla="*/ 80289 w 198833"/>
              <a:gd name="T69" fmla="*/ 313 h 185921"/>
              <a:gd name="T70" fmla="*/ 66737 w 198833"/>
              <a:gd name="T71" fmla="*/ 2068 h 185921"/>
              <a:gd name="T72" fmla="*/ 54314 w 198833"/>
              <a:gd name="T73" fmla="*/ 5381 h 185921"/>
              <a:gd name="T74" fmla="*/ 43023 w 198833"/>
              <a:gd name="T75" fmla="*/ 10242 h 185921"/>
              <a:gd name="T76" fmla="*/ 32862 w 198833"/>
              <a:gd name="T77" fmla="*/ 16656 h 185921"/>
              <a:gd name="T78" fmla="*/ 23834 w 198833"/>
              <a:gd name="T79" fmla="*/ 24627 h 185921"/>
              <a:gd name="T80" fmla="*/ 18386 w 198833"/>
              <a:gd name="T81" fmla="*/ 30882 h 185921"/>
              <a:gd name="T82" fmla="*/ 11765 w 198833"/>
              <a:gd name="T83" fmla="*/ 40867 h 185921"/>
              <a:gd name="T84" fmla="*/ 6622 w 198833"/>
              <a:gd name="T85" fmla="*/ 51964 h 185921"/>
              <a:gd name="T86" fmla="*/ 2940 w 198833"/>
              <a:gd name="T87" fmla="*/ 64180 h 185921"/>
              <a:gd name="T88" fmla="*/ 740 w 198833"/>
              <a:gd name="T89" fmla="*/ 77510 h 185921"/>
              <a:gd name="T90" fmla="*/ 0 w 198833"/>
              <a:gd name="T91" fmla="*/ 91959 h 185921"/>
              <a:gd name="T92" fmla="*/ 349 w 198833"/>
              <a:gd name="T93" fmla="*/ 102086 h 185921"/>
              <a:gd name="T94" fmla="*/ 2109 w 198833"/>
              <a:gd name="T95" fmla="*/ 115760 h 185921"/>
              <a:gd name="T96" fmla="*/ 5329 w 198833"/>
              <a:gd name="T97" fmla="*/ 128318 h 185921"/>
              <a:gd name="T98" fmla="*/ 10030 w 198833"/>
              <a:gd name="T99" fmla="*/ 139760 h 185921"/>
              <a:gd name="T100" fmla="*/ 16196 w 198833"/>
              <a:gd name="T101" fmla="*/ 150087 h 185921"/>
              <a:gd name="T102" fmla="*/ 23834 w 198833"/>
              <a:gd name="T103" fmla="*/ 15929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BA0781-31C8-4836-B4A5-DEBF69ADA1F8}"/>
              </a:ext>
            </a:extLst>
          </p:cNvPr>
          <p:cNvSpPr txBox="1"/>
          <p:nvPr/>
        </p:nvSpPr>
        <p:spPr>
          <a:xfrm>
            <a:off x="2438400" y="3581400"/>
            <a:ext cx="9874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deg(</a:t>
            </a:r>
            <a:r>
              <a:rPr lang="en-US" sz="2400" b="1" i="1" dirty="0">
                <a:solidFill>
                  <a:prstClr val="black"/>
                </a:solidFill>
                <a:cs typeface="Arial" charset="0"/>
              </a:rPr>
              <a:t>v</a:t>
            </a:r>
            <a:r>
              <a:rPr lang="en-US" sz="2400" b="1" dirty="0">
                <a:solidFill>
                  <a:prstClr val="black"/>
                </a:solidFill>
                <a:cs typeface="Arial" charset="0"/>
              </a:rPr>
              <a:t>)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F7D28C02-2A1C-495F-A631-4A3C1A2E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u="sng" dirty="0">
                <a:solidFill>
                  <a:srgbClr val="FF0000"/>
                </a:solidFill>
                <a:latin typeface="Arial" charset="0"/>
                <a:cs typeface="Arial" charset="0"/>
              </a:rPr>
              <a:t>Note</a:t>
            </a:r>
            <a:r>
              <a:rPr lang="en-US" sz="2000" dirty="0">
                <a:solidFill>
                  <a:srgbClr val="FF0000"/>
                </a:solidFill>
                <a:latin typeface="Arial" charset="0"/>
                <a:cs typeface="Arial" charset="0"/>
              </a:rPr>
              <a:t>: This applies even if multiple edges and loops are present</a:t>
            </a:r>
          </a:p>
        </p:txBody>
      </p:sp>
    </p:spTree>
    <p:extLst>
      <p:ext uri="{BB962C8B-B14F-4D97-AF65-F5344CB8AC3E}">
        <p14:creationId xmlns:p14="http://schemas.microsoft.com/office/powerpoint/2010/main" val="174947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A54924-3E31-4A7B-BE84-297B1D34CB76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2: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How many edges are there in a graph with 10 vertices each of degree six?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Because the sum of the degrees of the vertices is 6.10 = 60, it follows that 2e=60.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Therefore, e = 30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606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Theorem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159186-9D45-4CDD-94AB-FC2E1418B2B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2: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undirected graph has an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 number of vertices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odd degree.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a graph has 5 vertices, can each vertex have degree 3?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This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possible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the Handshaking theorem, because the sum of the degrees of the vertices 3.5 = 15 is odd.</a:t>
            </a:r>
          </a:p>
        </p:txBody>
      </p:sp>
    </p:spTree>
    <p:extLst>
      <p:ext uri="{BB962C8B-B14F-4D97-AF65-F5344CB8AC3E}">
        <p14:creationId xmlns:p14="http://schemas.microsoft.com/office/powerpoint/2010/main" val="411662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83" y="2120993"/>
            <a:ext cx="4501661" cy="39703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Graphs and Graph Models  (8.1)</a:t>
            </a:r>
            <a:r>
              <a:rPr lang="en-US" sz="2400" b="1" dirty="0">
                <a:solidFill>
                  <a:srgbClr val="FFFFFF"/>
                </a:solidFill>
                <a:latin typeface="Calibri" panose="020F0502020204030204" pitchFamily="34" charset="0"/>
              </a:rPr>
              <a:t>l</a:t>
            </a:r>
            <a:endParaRPr lang="en-US" sz="2400" dirty="0">
              <a:latin typeface="Arial" panose="020B0604020202020204" pitchFamily="34" charset="0"/>
            </a:endParaRPr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Multigraph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Pseudograph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Simple directed 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Directed Multigraph</a:t>
            </a:r>
            <a:endParaRPr lang="en-US" dirty="0"/>
          </a:p>
          <a:p>
            <a:pPr marL="342900" indent="-342900" fontAlgn="t"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Mixed graph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418A8-6F1F-4C33-82C4-4C906513354D}"/>
              </a:ext>
            </a:extLst>
          </p:cNvPr>
          <p:cNvSpPr/>
          <p:nvPr/>
        </p:nvSpPr>
        <p:spPr>
          <a:xfrm>
            <a:off x="4726745" y="2120992"/>
            <a:ext cx="393055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Graph Terminology and Special Types of Graphs (8.2 )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Basic terminology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Adjacent vertices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In-degree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Out-degree of a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Isolated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Pendant vertex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Handshaking Theorem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Special Simple Graphs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Bipartite Graphs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 vertex &amp; Terminal Vertex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47CB63-6F27-4CEB-B132-795B3DE78B46}"/>
              </a:ext>
            </a:extLst>
          </p:cNvPr>
          <p:cNvSpPr txBox="1">
            <a:spLocks/>
          </p:cNvSpPr>
          <p:nvPr/>
        </p:nvSpPr>
        <p:spPr bwMode="auto">
          <a:xfrm>
            <a:off x="249382" y="2344188"/>
            <a:ext cx="8562109" cy="370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(u, v) is an edge of the graph G with directed edges,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said to be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adjacent to v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 is said to be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adjacent from 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vertex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 vertex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(u, v)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terminal/end vertex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(u, 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initial vertex and terminal vertex of a loop are the same.</a:t>
            </a:r>
          </a:p>
        </p:txBody>
      </p:sp>
    </p:spTree>
    <p:extLst>
      <p:ext uri="{BB962C8B-B14F-4D97-AF65-F5344CB8AC3E}">
        <p14:creationId xmlns:p14="http://schemas.microsoft.com/office/powerpoint/2010/main" val="212871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729" y="44900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In-degree &amp; Out-degree of a vertex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D1722F-C690-462B-80B0-DA06AF20C90F}"/>
              </a:ext>
            </a:extLst>
          </p:cNvPr>
          <p:cNvSpPr txBox="1">
            <a:spLocks/>
          </p:cNvSpPr>
          <p:nvPr/>
        </p:nvSpPr>
        <p:spPr bwMode="auto">
          <a:xfrm>
            <a:off x="421341" y="2319568"/>
            <a:ext cx="8229600" cy="373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 graph with directed edges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in-degree of a vertex 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number of edges with v as their terminal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out-degree of v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deg</a:t>
            </a:r>
            <a:r>
              <a:rPr kumimoji="0" lang="en-US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(v)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number of edges with v as their initial vertex.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at a vertex contributes 1 to both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in-degree and the out-degree of this vertex.</a:t>
            </a:r>
          </a:p>
        </p:txBody>
      </p:sp>
    </p:spTree>
    <p:extLst>
      <p:ext uri="{BB962C8B-B14F-4D97-AF65-F5344CB8AC3E}">
        <p14:creationId xmlns:p14="http://schemas.microsoft.com/office/powerpoint/2010/main" val="130337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869396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Example: In-degree &amp; Out-degree of vertices of a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4DD54F-C81D-4592-BDF2-E8EF838C8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90" y="1814732"/>
            <a:ext cx="8255710" cy="4662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Question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are in-degrees and out-degrees of all the vertices in the graph below?</a:t>
            </a:r>
          </a:p>
        </p:txBody>
      </p:sp>
      <p:grpSp>
        <p:nvGrpSpPr>
          <p:cNvPr id="16" name="Group 42">
            <a:extLst>
              <a:ext uri="{FF2B5EF4-FFF2-40B4-BE49-F238E27FC236}">
                <a16:creationId xmlns:a16="http://schemas.microsoft.com/office/drawing/2014/main" id="{A6C50E40-9CA1-4269-8527-22B933919F7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3048000"/>
            <a:ext cx="2743200" cy="1295400"/>
            <a:chOff x="2112" y="2448"/>
            <a:chExt cx="1728" cy="816"/>
          </a:xfrm>
        </p:grpSpPr>
        <p:sp>
          <p:nvSpPr>
            <p:cNvPr id="17" name="Oval 32">
              <a:extLst>
                <a:ext uri="{FF2B5EF4-FFF2-40B4-BE49-F238E27FC236}">
                  <a16:creationId xmlns:a16="http://schemas.microsoft.com/office/drawing/2014/main" id="{CDE549B9-9BB4-40BA-8F9B-D149C6702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E356FC40-991F-457C-A045-2A66C5FB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19" name="Oval 34">
              <a:extLst>
                <a:ext uri="{FF2B5EF4-FFF2-40B4-BE49-F238E27FC236}">
                  <a16:creationId xmlns:a16="http://schemas.microsoft.com/office/drawing/2014/main" id="{C25AC45D-32B8-4EB7-89E8-370CEB14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24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3</a:t>
              </a:r>
            </a:p>
          </p:txBody>
        </p:sp>
        <p:cxnSp>
          <p:nvCxnSpPr>
            <p:cNvPr id="20" name="AutoShape 35">
              <a:extLst>
                <a:ext uri="{FF2B5EF4-FFF2-40B4-BE49-F238E27FC236}">
                  <a16:creationId xmlns:a16="http://schemas.microsoft.com/office/drawing/2014/main" id="{40823A92-40CF-4CDD-9421-FB8411168206}"/>
                </a:ext>
              </a:extLst>
            </p:cNvPr>
            <p:cNvCxnSpPr>
              <a:cxnSpLocks noChangeShapeType="1"/>
              <a:stCxn id="17" idx="7"/>
              <a:endCxn id="18" idx="3"/>
            </p:cNvCxnSpPr>
            <p:nvPr/>
          </p:nvCxnSpPr>
          <p:spPr bwMode="auto">
            <a:xfrm flipV="1">
              <a:off x="2317" y="2653"/>
              <a:ext cx="598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6">
              <a:extLst>
                <a:ext uri="{FF2B5EF4-FFF2-40B4-BE49-F238E27FC236}">
                  <a16:creationId xmlns:a16="http://schemas.microsoft.com/office/drawing/2014/main" id="{78920DA7-991E-492B-BF2E-08AA1DE96F88}"/>
                </a:ext>
              </a:extLst>
            </p:cNvPr>
            <p:cNvCxnSpPr>
              <a:cxnSpLocks noChangeShapeType="1"/>
              <a:stCxn id="18" idx="5"/>
              <a:endCxn id="19" idx="1"/>
            </p:cNvCxnSpPr>
            <p:nvPr/>
          </p:nvCxnSpPr>
          <p:spPr bwMode="auto">
            <a:xfrm>
              <a:off x="3085" y="2653"/>
              <a:ext cx="550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7">
              <a:extLst>
                <a:ext uri="{FF2B5EF4-FFF2-40B4-BE49-F238E27FC236}">
                  <a16:creationId xmlns:a16="http://schemas.microsoft.com/office/drawing/2014/main" id="{F3EA28F0-3333-43A8-B82B-2864364E2761}"/>
                </a:ext>
              </a:extLst>
            </p:cNvPr>
            <p:cNvCxnSpPr>
              <a:cxnSpLocks noChangeShapeType="1"/>
              <a:stCxn id="19" idx="2"/>
              <a:endCxn id="19" idx="4"/>
            </p:cNvCxnSpPr>
            <p:nvPr/>
          </p:nvCxnSpPr>
          <p:spPr bwMode="auto">
            <a:xfrm rot="10800000" flipH="1" flipV="1">
              <a:off x="3600" y="3144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8">
              <a:extLst>
                <a:ext uri="{FF2B5EF4-FFF2-40B4-BE49-F238E27FC236}">
                  <a16:creationId xmlns:a16="http://schemas.microsoft.com/office/drawing/2014/main" id="{E3F595C6-D2EF-42CA-9D7A-0F76FA826BE2}"/>
                </a:ext>
              </a:extLst>
            </p:cNvPr>
            <p:cNvCxnSpPr>
              <a:cxnSpLocks noChangeShapeType="1"/>
              <a:stCxn id="18" idx="6"/>
              <a:endCxn id="18" idx="1"/>
            </p:cNvCxnSpPr>
            <p:nvPr/>
          </p:nvCxnSpPr>
          <p:spPr bwMode="auto">
            <a:xfrm flipH="1" flipV="1">
              <a:off x="2915" y="2483"/>
              <a:ext cx="205" cy="85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9">
              <a:extLst>
                <a:ext uri="{FF2B5EF4-FFF2-40B4-BE49-F238E27FC236}">
                  <a16:creationId xmlns:a16="http://schemas.microsoft.com/office/drawing/2014/main" id="{02CFE8D0-2CCF-478E-9D0C-9AD141690610}"/>
                </a:ext>
              </a:extLst>
            </p:cNvPr>
            <p:cNvCxnSpPr>
              <a:cxnSpLocks noChangeShapeType="1"/>
              <a:stCxn id="19" idx="6"/>
              <a:endCxn id="19" idx="7"/>
            </p:cNvCxnSpPr>
            <p:nvPr/>
          </p:nvCxnSpPr>
          <p:spPr bwMode="auto">
            <a:xfrm flipH="1" flipV="1">
              <a:off x="3805" y="3059"/>
              <a:ext cx="35" cy="85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40">
              <a:extLst>
                <a:ext uri="{FF2B5EF4-FFF2-40B4-BE49-F238E27FC236}">
                  <a16:creationId xmlns:a16="http://schemas.microsoft.com/office/drawing/2014/main" id="{C0C1A46F-6F11-41AD-B7B5-F07D77E8719E}"/>
                </a:ext>
              </a:extLst>
            </p:cNvPr>
            <p:cNvCxnSpPr>
              <a:cxnSpLocks noChangeShapeType="1"/>
              <a:stCxn id="18" idx="6"/>
              <a:endCxn id="19" idx="0"/>
            </p:cNvCxnSpPr>
            <p:nvPr/>
          </p:nvCxnSpPr>
          <p:spPr bwMode="auto">
            <a:xfrm>
              <a:off x="3120" y="2568"/>
              <a:ext cx="600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41">
              <a:extLst>
                <a:ext uri="{FF2B5EF4-FFF2-40B4-BE49-F238E27FC236}">
                  <a16:creationId xmlns:a16="http://schemas.microsoft.com/office/drawing/2014/main" id="{E5852E86-0EEF-42B7-BE76-B3ADDB5AED3E}"/>
                </a:ext>
              </a:extLst>
            </p:cNvPr>
            <p:cNvCxnSpPr>
              <a:cxnSpLocks noChangeShapeType="1"/>
              <a:stCxn id="17" idx="0"/>
              <a:endCxn id="18" idx="2"/>
            </p:cNvCxnSpPr>
            <p:nvPr/>
          </p:nvCxnSpPr>
          <p:spPr bwMode="auto">
            <a:xfrm flipV="1">
              <a:off x="2232" y="2568"/>
              <a:ext cx="648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42310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>
            <a:extLst>
              <a:ext uri="{FF2B5EF4-FFF2-40B4-BE49-F238E27FC236}">
                <a16:creationId xmlns:a16="http://schemas.microsoft.com/office/drawing/2014/main" id="{F83881A0-5404-46CB-BBFC-C54BAAC83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1219200"/>
            <a:ext cx="809244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 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(1)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(2) =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-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(3) = 4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(1) = 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(2) =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	deg</a:t>
            </a:r>
            <a:r>
              <a:rPr kumimoji="0" lang="en-US" altLang="ja-JP" sz="28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(3) = 2</a:t>
            </a: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Practice Yourself: Example 4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9" name="Group 14">
            <a:extLst>
              <a:ext uri="{FF2B5EF4-FFF2-40B4-BE49-F238E27FC236}">
                <a16:creationId xmlns:a16="http://schemas.microsoft.com/office/drawing/2014/main" id="{06B83563-BEBA-4FDE-B603-E26B2C426C4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819400"/>
            <a:ext cx="2743200" cy="1295400"/>
            <a:chOff x="2880" y="1776"/>
            <a:chExt cx="1728" cy="81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A1FA5603-5885-4959-982C-B958AAA8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352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1</a:t>
              </a:r>
            </a:p>
          </p:txBody>
        </p:sp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E04FAA59-5E1A-4E95-87A5-E7B8114DE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76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2</a:t>
              </a:r>
            </a:p>
          </p:txBody>
        </p:sp>
        <p:sp>
          <p:nvSpPr>
            <p:cNvPr id="42" name="Oval 6">
              <a:extLst>
                <a:ext uri="{FF2B5EF4-FFF2-40B4-BE49-F238E27FC236}">
                  <a16:creationId xmlns:a16="http://schemas.microsoft.com/office/drawing/2014/main" id="{3C0B7AB5-C3DA-496E-B1DB-47694E519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52"/>
              <a:ext cx="240" cy="240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3</a:t>
              </a:r>
            </a:p>
          </p:txBody>
        </p:sp>
        <p:cxnSp>
          <p:nvCxnSpPr>
            <p:cNvPr id="43" name="AutoShape 7">
              <a:extLst>
                <a:ext uri="{FF2B5EF4-FFF2-40B4-BE49-F238E27FC236}">
                  <a16:creationId xmlns:a16="http://schemas.microsoft.com/office/drawing/2014/main" id="{A6A906A3-93C8-49A3-9005-05819596123C}"/>
                </a:ext>
              </a:extLst>
            </p:cNvPr>
            <p:cNvCxnSpPr>
              <a:cxnSpLocks noChangeShapeType="1"/>
              <a:stCxn id="40" idx="7"/>
              <a:endCxn id="41" idx="3"/>
            </p:cNvCxnSpPr>
            <p:nvPr/>
          </p:nvCxnSpPr>
          <p:spPr bwMode="auto">
            <a:xfrm flipV="1">
              <a:off x="3085" y="1981"/>
              <a:ext cx="598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4" name="AutoShape 8">
              <a:extLst>
                <a:ext uri="{FF2B5EF4-FFF2-40B4-BE49-F238E27FC236}">
                  <a16:creationId xmlns:a16="http://schemas.microsoft.com/office/drawing/2014/main" id="{1A9C38DE-DC59-4DC3-A433-5B1E9D26B984}"/>
                </a:ext>
              </a:extLst>
            </p:cNvPr>
            <p:cNvCxnSpPr>
              <a:cxnSpLocks noChangeShapeType="1"/>
              <a:stCxn id="41" idx="5"/>
              <a:endCxn id="42" idx="1"/>
            </p:cNvCxnSpPr>
            <p:nvPr/>
          </p:nvCxnSpPr>
          <p:spPr bwMode="auto">
            <a:xfrm>
              <a:off x="3853" y="1981"/>
              <a:ext cx="550" cy="40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5" name="AutoShape 9">
              <a:extLst>
                <a:ext uri="{FF2B5EF4-FFF2-40B4-BE49-F238E27FC236}">
                  <a16:creationId xmlns:a16="http://schemas.microsoft.com/office/drawing/2014/main" id="{92BA5276-307A-47B5-9D09-69DF562AD872}"/>
                </a:ext>
              </a:extLst>
            </p:cNvPr>
            <p:cNvCxnSpPr>
              <a:cxnSpLocks noChangeShapeType="1"/>
              <a:stCxn id="42" idx="2"/>
              <a:endCxn id="42" idx="4"/>
            </p:cNvCxnSpPr>
            <p:nvPr/>
          </p:nvCxnSpPr>
          <p:spPr bwMode="auto">
            <a:xfrm rot="10800000" flipH="1" flipV="1">
              <a:off x="4368" y="2472"/>
              <a:ext cx="120" cy="120"/>
            </a:xfrm>
            <a:prstGeom prst="curvedConnector4">
              <a:avLst>
                <a:gd name="adj1" fmla="val -120000"/>
                <a:gd name="adj2" fmla="val 22000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AutoShape 10">
              <a:extLst>
                <a:ext uri="{FF2B5EF4-FFF2-40B4-BE49-F238E27FC236}">
                  <a16:creationId xmlns:a16="http://schemas.microsoft.com/office/drawing/2014/main" id="{D0252B14-3F85-4855-9B5B-1C330A4E7DFB}"/>
                </a:ext>
              </a:extLst>
            </p:cNvPr>
            <p:cNvCxnSpPr>
              <a:cxnSpLocks noChangeShapeType="1"/>
              <a:stCxn id="41" idx="6"/>
              <a:endCxn id="41" idx="1"/>
            </p:cNvCxnSpPr>
            <p:nvPr/>
          </p:nvCxnSpPr>
          <p:spPr bwMode="auto">
            <a:xfrm flipH="1" flipV="1">
              <a:off x="3683" y="1811"/>
              <a:ext cx="205" cy="85"/>
            </a:xfrm>
            <a:prstGeom prst="curvedConnector4">
              <a:avLst>
                <a:gd name="adj1" fmla="val -35611"/>
                <a:gd name="adj2" fmla="val 425880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7" name="AutoShape 11">
              <a:extLst>
                <a:ext uri="{FF2B5EF4-FFF2-40B4-BE49-F238E27FC236}">
                  <a16:creationId xmlns:a16="http://schemas.microsoft.com/office/drawing/2014/main" id="{12FBD4E9-203D-4A43-B442-4EF8DF999879}"/>
                </a:ext>
              </a:extLst>
            </p:cNvPr>
            <p:cNvCxnSpPr>
              <a:cxnSpLocks noChangeShapeType="1"/>
              <a:stCxn id="42" idx="6"/>
              <a:endCxn id="42" idx="7"/>
            </p:cNvCxnSpPr>
            <p:nvPr/>
          </p:nvCxnSpPr>
          <p:spPr bwMode="auto">
            <a:xfrm flipH="1" flipV="1">
              <a:off x="4573" y="2387"/>
              <a:ext cx="35" cy="85"/>
            </a:xfrm>
            <a:prstGeom prst="curvedConnector4">
              <a:avLst>
                <a:gd name="adj1" fmla="val -674287"/>
                <a:gd name="adj2" fmla="val 310588"/>
              </a:avLst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8" name="AutoShape 12">
              <a:extLst>
                <a:ext uri="{FF2B5EF4-FFF2-40B4-BE49-F238E27FC236}">
                  <a16:creationId xmlns:a16="http://schemas.microsoft.com/office/drawing/2014/main" id="{1F5B75AE-F4AB-4344-A909-E8FE292C4519}"/>
                </a:ext>
              </a:extLst>
            </p:cNvPr>
            <p:cNvCxnSpPr>
              <a:cxnSpLocks noChangeShapeType="1"/>
              <a:stCxn id="41" idx="6"/>
              <a:endCxn id="42" idx="0"/>
            </p:cNvCxnSpPr>
            <p:nvPr/>
          </p:nvCxnSpPr>
          <p:spPr bwMode="auto">
            <a:xfrm>
              <a:off x="3888" y="1896"/>
              <a:ext cx="600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  <p:cxnSp>
          <p:nvCxnSpPr>
            <p:cNvPr id="49" name="AutoShape 13">
              <a:extLst>
                <a:ext uri="{FF2B5EF4-FFF2-40B4-BE49-F238E27FC236}">
                  <a16:creationId xmlns:a16="http://schemas.microsoft.com/office/drawing/2014/main" id="{65F8BA7B-97C4-46AD-890E-3232D5C3D7BD}"/>
                </a:ext>
              </a:extLst>
            </p:cNvPr>
            <p:cNvCxnSpPr>
              <a:cxnSpLocks noChangeShapeType="1"/>
              <a:stCxn id="40" idx="0"/>
              <a:endCxn id="41" idx="2"/>
            </p:cNvCxnSpPr>
            <p:nvPr/>
          </p:nvCxnSpPr>
          <p:spPr bwMode="auto">
            <a:xfrm flipV="1">
              <a:off x="3000" y="1896"/>
              <a:ext cx="648" cy="456"/>
            </a:xfrm>
            <a:prstGeom prst="straightConnector1">
              <a:avLst/>
            </a:prstGeom>
            <a:noFill/>
            <a:ln w="254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7731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Theorem 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D9F411-DE8F-47F7-85A2-0BB1BA980294}"/>
              </a:ext>
            </a:extLst>
          </p:cNvPr>
          <p:cNvSpPr txBox="1">
            <a:spLocks/>
          </p:cNvSpPr>
          <p:nvPr/>
        </p:nvSpPr>
        <p:spPr bwMode="auto">
          <a:xfrm>
            <a:off x="202490" y="1600200"/>
            <a:ext cx="84843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Theorem 3: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G = ( V, E ) be a graph with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Then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     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Handshaking Theorem for directed graph	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43">
            <a:extLst>
              <a:ext uri="{FF2B5EF4-FFF2-40B4-BE49-F238E27FC236}">
                <a16:creationId xmlns:a16="http://schemas.microsoft.com/office/drawing/2014/main" id="{907F2D58-8E79-434D-AB90-43223FC49099}"/>
              </a:ext>
            </a:extLst>
          </p:cNvPr>
          <p:cNvSpPr>
            <a:spLocks/>
          </p:cNvSpPr>
          <p:nvPr/>
        </p:nvSpPr>
        <p:spPr bwMode="auto">
          <a:xfrm>
            <a:off x="1676400" y="28194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2" name="object 43">
            <a:extLst>
              <a:ext uri="{FF2B5EF4-FFF2-40B4-BE49-F238E27FC236}">
                <a16:creationId xmlns:a16="http://schemas.microsoft.com/office/drawing/2014/main" id="{DD7F2963-89AF-4A34-B51D-438DAAABC5AF}"/>
              </a:ext>
            </a:extLst>
          </p:cNvPr>
          <p:cNvSpPr>
            <a:spLocks/>
          </p:cNvSpPr>
          <p:nvPr/>
        </p:nvSpPr>
        <p:spPr bwMode="auto">
          <a:xfrm>
            <a:off x="3886200" y="2819400"/>
            <a:ext cx="484188" cy="739775"/>
          </a:xfrm>
          <a:custGeom>
            <a:avLst/>
            <a:gdLst>
              <a:gd name="T0" fmla="*/ 131046 w 483651"/>
              <a:gd name="T1" fmla="*/ 36169 h 739672"/>
              <a:gd name="T2" fmla="*/ 243882 w 483651"/>
              <a:gd name="T3" fmla="*/ 36254 h 739672"/>
              <a:gd name="T4" fmla="*/ 260127 w 483651"/>
              <a:gd name="T5" fmla="*/ 36819 h 739672"/>
              <a:gd name="T6" fmla="*/ 275494 w 483651"/>
              <a:gd name="T7" fmla="*/ 37915 h 739672"/>
              <a:gd name="T8" fmla="*/ 289980 w 483651"/>
              <a:gd name="T9" fmla="*/ 39555 h 739672"/>
              <a:gd name="T10" fmla="*/ 303588 w 483651"/>
              <a:gd name="T11" fmla="*/ 41715 h 739672"/>
              <a:gd name="T12" fmla="*/ 316317 w 483651"/>
              <a:gd name="T13" fmla="*/ 44408 h 739672"/>
              <a:gd name="T14" fmla="*/ 328168 w 483651"/>
              <a:gd name="T15" fmla="*/ 47643 h 739672"/>
              <a:gd name="T16" fmla="*/ 339141 w 483651"/>
              <a:gd name="T17" fmla="*/ 51399 h 739672"/>
              <a:gd name="T18" fmla="*/ 349236 w 483651"/>
              <a:gd name="T19" fmla="*/ 55697 h 739672"/>
              <a:gd name="T20" fmla="*/ 358453 w 483651"/>
              <a:gd name="T21" fmla="*/ 60517 h 739672"/>
              <a:gd name="T22" fmla="*/ 367978 w 483651"/>
              <a:gd name="T23" fmla="*/ 66737 h 739672"/>
              <a:gd name="T24" fmla="*/ 375990 w 483651"/>
              <a:gd name="T25" fmla="*/ 73242 h 739672"/>
              <a:gd name="T26" fmla="*/ 383676 w 483651"/>
              <a:gd name="T27" fmla="*/ 80746 h 739672"/>
              <a:gd name="T28" fmla="*/ 391033 w 483651"/>
              <a:gd name="T29" fmla="*/ 89250 h 739672"/>
              <a:gd name="T30" fmla="*/ 398067 w 483651"/>
              <a:gd name="T31" fmla="*/ 98765 h 739672"/>
              <a:gd name="T32" fmla="*/ 404767 w 483651"/>
              <a:gd name="T33" fmla="*/ 109268 h 739672"/>
              <a:gd name="T34" fmla="*/ 411145 w 483651"/>
              <a:gd name="T35" fmla="*/ 120781 h 739672"/>
              <a:gd name="T36" fmla="*/ 417198 w 483651"/>
              <a:gd name="T37" fmla="*/ 133295 h 739672"/>
              <a:gd name="T38" fmla="*/ 422920 w 483651"/>
              <a:gd name="T39" fmla="*/ 146797 h 739672"/>
              <a:gd name="T40" fmla="*/ 428315 w 483651"/>
              <a:gd name="T41" fmla="*/ 161310 h 739672"/>
              <a:gd name="T42" fmla="*/ 433385 w 483651"/>
              <a:gd name="T43" fmla="*/ 176834 h 739672"/>
              <a:gd name="T44" fmla="*/ 467831 w 483651"/>
              <a:gd name="T45" fmla="*/ 176834 h 739672"/>
              <a:gd name="T46" fmla="*/ 456336 w 483651"/>
              <a:gd name="T47" fmla="*/ 77554 h 739672"/>
              <a:gd name="T48" fmla="*/ 452209 w 483651"/>
              <a:gd name="T49" fmla="*/ 51109 h 739672"/>
              <a:gd name="T50" fmla="*/ 445075 w 483651"/>
              <a:gd name="T51" fmla="*/ 25112 h 739672"/>
              <a:gd name="T52" fmla="*/ 436245 w 483651"/>
              <a:gd name="T53" fmla="*/ 11057 h 739672"/>
              <a:gd name="T54" fmla="*/ 418715 w 483651"/>
              <a:gd name="T55" fmla="*/ 3800 h 739672"/>
              <a:gd name="T56" fmla="*/ 390092 w 483651"/>
              <a:gd name="T57" fmla="*/ 421 h 739672"/>
              <a:gd name="T58" fmla="*/ 371379 w 483651"/>
              <a:gd name="T59" fmla="*/ 0 h 739672"/>
              <a:gd name="T60" fmla="*/ 10880 w 483651"/>
              <a:gd name="T61" fmla="*/ 0 h 739672"/>
              <a:gd name="T62" fmla="*/ 304783 w 483651"/>
              <a:gd name="T63" fmla="*/ 396377 h 739672"/>
              <a:gd name="T64" fmla="*/ 0 w 483651"/>
              <a:gd name="T65" fmla="*/ 740805 h 739672"/>
              <a:gd name="T66" fmla="*/ 378621 w 483651"/>
              <a:gd name="T67" fmla="*/ 740802 h 739672"/>
              <a:gd name="T68" fmla="*/ 406596 w 483651"/>
              <a:gd name="T69" fmla="*/ 736884 h 739672"/>
              <a:gd name="T70" fmla="*/ 429524 w 483651"/>
              <a:gd name="T71" fmla="*/ 725483 h 739672"/>
              <a:gd name="T72" fmla="*/ 447402 w 483651"/>
              <a:gd name="T73" fmla="*/ 706599 h 739672"/>
              <a:gd name="T74" fmla="*/ 460228 w 483651"/>
              <a:gd name="T75" fmla="*/ 680248 h 739672"/>
              <a:gd name="T76" fmla="*/ 464749 w 483651"/>
              <a:gd name="T77" fmla="*/ 664256 h 739672"/>
              <a:gd name="T78" fmla="*/ 489591 w 483651"/>
              <a:gd name="T79" fmla="*/ 558621 h 739672"/>
              <a:gd name="T80" fmla="*/ 454804 w 483651"/>
              <a:gd name="T81" fmla="*/ 558621 h 739672"/>
              <a:gd name="T82" fmla="*/ 450555 w 483651"/>
              <a:gd name="T83" fmla="*/ 568998 h 739672"/>
              <a:gd name="T84" fmla="*/ 444213 w 483651"/>
              <a:gd name="T85" fmla="*/ 582782 h 739672"/>
              <a:gd name="T86" fmla="*/ 437497 w 483651"/>
              <a:gd name="T87" fmla="*/ 595467 h 739672"/>
              <a:gd name="T88" fmla="*/ 430407 w 483651"/>
              <a:gd name="T89" fmla="*/ 607047 h 739672"/>
              <a:gd name="T90" fmla="*/ 422943 w 483651"/>
              <a:gd name="T91" fmla="*/ 617527 h 739672"/>
              <a:gd name="T92" fmla="*/ 415106 w 483651"/>
              <a:gd name="T93" fmla="*/ 626902 h 739672"/>
              <a:gd name="T94" fmla="*/ 406896 w 483651"/>
              <a:gd name="T95" fmla="*/ 635179 h 739672"/>
              <a:gd name="T96" fmla="*/ 398312 w 483651"/>
              <a:gd name="T97" fmla="*/ 642355 h 739672"/>
              <a:gd name="T98" fmla="*/ 384315 w 483651"/>
              <a:gd name="T99" fmla="*/ 651273 h 739672"/>
              <a:gd name="T100" fmla="*/ 366161 w 483651"/>
              <a:gd name="T101" fmla="*/ 658910 h 739672"/>
              <a:gd name="T102" fmla="*/ 344117 w 483651"/>
              <a:gd name="T103" fmla="*/ 664850 h 739672"/>
              <a:gd name="T104" fmla="*/ 331637 w 483651"/>
              <a:gd name="T105" fmla="*/ 667183 h 739672"/>
              <a:gd name="T106" fmla="*/ 318185 w 483651"/>
              <a:gd name="T107" fmla="*/ 669090 h 739672"/>
              <a:gd name="T108" fmla="*/ 303761 w 483651"/>
              <a:gd name="T109" fmla="*/ 670573 h 739672"/>
              <a:gd name="T110" fmla="*/ 288364 w 483651"/>
              <a:gd name="T111" fmla="*/ 671635 h 739672"/>
              <a:gd name="T112" fmla="*/ 271995 w 483651"/>
              <a:gd name="T113" fmla="*/ 672277 h 739672"/>
              <a:gd name="T114" fmla="*/ 254654 w 483651"/>
              <a:gd name="T115" fmla="*/ 672490 h 739672"/>
              <a:gd name="T116" fmla="*/ 108075 w 483651"/>
              <a:gd name="T117" fmla="*/ 672490 h 739672"/>
              <a:gd name="T118" fmla="*/ 377882 w 483651"/>
              <a:gd name="T119" fmla="*/ 368474 h 739672"/>
              <a:gd name="T120" fmla="*/ 131046 w 483651"/>
              <a:gd name="T121" fmla="*/ 36169 h 739672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483651"/>
              <a:gd name="T184" fmla="*/ 0 h 739672"/>
              <a:gd name="T185" fmla="*/ 483651 w 483651"/>
              <a:gd name="T186" fmla="*/ 739672 h 739672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483651" h="739672">
                <a:moveTo>
                  <a:pt x="129456" y="36114"/>
                </a:moveTo>
                <a:lnTo>
                  <a:pt x="240924" y="36199"/>
                </a:lnTo>
                <a:lnTo>
                  <a:pt x="256971" y="36764"/>
                </a:lnTo>
                <a:lnTo>
                  <a:pt x="272150" y="37860"/>
                </a:lnTo>
                <a:lnTo>
                  <a:pt x="286461" y="39489"/>
                </a:lnTo>
                <a:lnTo>
                  <a:pt x="299904" y="41649"/>
                </a:lnTo>
                <a:lnTo>
                  <a:pt x="312479" y="44342"/>
                </a:lnTo>
                <a:lnTo>
                  <a:pt x="324186" y="47566"/>
                </a:lnTo>
                <a:lnTo>
                  <a:pt x="335026" y="51322"/>
                </a:lnTo>
                <a:lnTo>
                  <a:pt x="344998" y="55609"/>
                </a:lnTo>
                <a:lnTo>
                  <a:pt x="354103" y="60429"/>
                </a:lnTo>
                <a:lnTo>
                  <a:pt x="363513" y="66638"/>
                </a:lnTo>
                <a:lnTo>
                  <a:pt x="371428" y="73132"/>
                </a:lnTo>
                <a:lnTo>
                  <a:pt x="379020" y="80625"/>
                </a:lnTo>
                <a:lnTo>
                  <a:pt x="386289" y="89118"/>
                </a:lnTo>
                <a:lnTo>
                  <a:pt x="393235" y="98611"/>
                </a:lnTo>
                <a:lnTo>
                  <a:pt x="399858" y="109103"/>
                </a:lnTo>
                <a:lnTo>
                  <a:pt x="406158" y="120594"/>
                </a:lnTo>
                <a:lnTo>
                  <a:pt x="412135" y="133086"/>
                </a:lnTo>
                <a:lnTo>
                  <a:pt x="417789" y="146577"/>
                </a:lnTo>
                <a:lnTo>
                  <a:pt x="423119" y="161068"/>
                </a:lnTo>
                <a:lnTo>
                  <a:pt x="428127" y="176559"/>
                </a:lnTo>
                <a:lnTo>
                  <a:pt x="462155" y="176559"/>
                </a:lnTo>
                <a:lnTo>
                  <a:pt x="450799" y="77433"/>
                </a:lnTo>
                <a:lnTo>
                  <a:pt x="446722" y="51032"/>
                </a:lnTo>
                <a:lnTo>
                  <a:pt x="439675" y="25079"/>
                </a:lnTo>
                <a:lnTo>
                  <a:pt x="430951" y="11035"/>
                </a:lnTo>
                <a:lnTo>
                  <a:pt x="413636" y="3789"/>
                </a:lnTo>
                <a:lnTo>
                  <a:pt x="385359" y="421"/>
                </a:lnTo>
                <a:lnTo>
                  <a:pt x="366873" y="0"/>
                </a:lnTo>
                <a:lnTo>
                  <a:pt x="10748" y="0"/>
                </a:lnTo>
                <a:lnTo>
                  <a:pt x="301085" y="395772"/>
                </a:lnTo>
                <a:lnTo>
                  <a:pt x="0" y="739672"/>
                </a:lnTo>
                <a:lnTo>
                  <a:pt x="374027" y="739669"/>
                </a:lnTo>
                <a:lnTo>
                  <a:pt x="401665" y="735755"/>
                </a:lnTo>
                <a:lnTo>
                  <a:pt x="424313" y="724372"/>
                </a:lnTo>
                <a:lnTo>
                  <a:pt x="441974" y="705521"/>
                </a:lnTo>
                <a:lnTo>
                  <a:pt x="454645" y="679203"/>
                </a:lnTo>
                <a:lnTo>
                  <a:pt x="459111" y="663243"/>
                </a:lnTo>
                <a:lnTo>
                  <a:pt x="483651" y="557763"/>
                </a:lnTo>
                <a:lnTo>
                  <a:pt x="449286" y="557763"/>
                </a:lnTo>
                <a:lnTo>
                  <a:pt x="445089" y="568129"/>
                </a:lnTo>
                <a:lnTo>
                  <a:pt x="438824" y="581891"/>
                </a:lnTo>
                <a:lnTo>
                  <a:pt x="432189" y="594554"/>
                </a:lnTo>
                <a:lnTo>
                  <a:pt x="425185" y="606117"/>
                </a:lnTo>
                <a:lnTo>
                  <a:pt x="417812" y="616581"/>
                </a:lnTo>
                <a:lnTo>
                  <a:pt x="410071" y="625945"/>
                </a:lnTo>
                <a:lnTo>
                  <a:pt x="401960" y="634211"/>
                </a:lnTo>
                <a:lnTo>
                  <a:pt x="393480" y="641376"/>
                </a:lnTo>
                <a:lnTo>
                  <a:pt x="379653" y="650272"/>
                </a:lnTo>
                <a:lnTo>
                  <a:pt x="361718" y="657898"/>
                </a:lnTo>
                <a:lnTo>
                  <a:pt x="339942" y="663830"/>
                </a:lnTo>
                <a:lnTo>
                  <a:pt x="327613" y="666160"/>
                </a:lnTo>
                <a:lnTo>
                  <a:pt x="314324" y="668067"/>
                </a:lnTo>
                <a:lnTo>
                  <a:pt x="300075" y="669550"/>
                </a:lnTo>
                <a:lnTo>
                  <a:pt x="284865" y="670609"/>
                </a:lnTo>
                <a:lnTo>
                  <a:pt x="268695" y="671244"/>
                </a:lnTo>
                <a:lnTo>
                  <a:pt x="251565" y="671456"/>
                </a:lnTo>
                <a:lnTo>
                  <a:pt x="106763" y="671456"/>
                </a:lnTo>
                <a:lnTo>
                  <a:pt x="373297" y="367913"/>
                </a:lnTo>
                <a:lnTo>
                  <a:pt x="129456" y="361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3" name="object 44">
            <a:extLst>
              <a:ext uri="{FF2B5EF4-FFF2-40B4-BE49-F238E27FC236}">
                <a16:creationId xmlns:a16="http://schemas.microsoft.com/office/drawing/2014/main" id="{74DD5CB5-890A-42CF-A603-0AAD5377D198}"/>
              </a:ext>
            </a:extLst>
          </p:cNvPr>
          <p:cNvSpPr>
            <a:spLocks/>
          </p:cNvSpPr>
          <p:nvPr/>
        </p:nvSpPr>
        <p:spPr bwMode="auto">
          <a:xfrm>
            <a:off x="1782763" y="3657600"/>
            <a:ext cx="198437" cy="185738"/>
          </a:xfrm>
          <a:custGeom>
            <a:avLst/>
            <a:gdLst>
              <a:gd name="T0" fmla="*/ 23832 w 198833"/>
              <a:gd name="T1" fmla="*/ 159296 h 185921"/>
              <a:gd name="T2" fmla="*/ 29407 w 198833"/>
              <a:gd name="T3" fmla="*/ 164512 h 185921"/>
              <a:gd name="T4" fmla="*/ 39151 w 198833"/>
              <a:gd name="T5" fmla="*/ 171499 h 185921"/>
              <a:gd name="T6" fmla="*/ 50026 w 198833"/>
              <a:gd name="T7" fmla="*/ 176932 h 185921"/>
              <a:gd name="T8" fmla="*/ 62030 w 198833"/>
              <a:gd name="T9" fmla="*/ 180813 h 185921"/>
              <a:gd name="T10" fmla="*/ 75168 w 198833"/>
              <a:gd name="T11" fmla="*/ 183141 h 185921"/>
              <a:gd name="T12" fmla="*/ 89435 w 198833"/>
              <a:gd name="T13" fmla="*/ 183918 h 185921"/>
              <a:gd name="T14" fmla="*/ 194520 w 198833"/>
              <a:gd name="T15" fmla="*/ 183918 h 185921"/>
              <a:gd name="T16" fmla="*/ 194520 w 198833"/>
              <a:gd name="T17" fmla="*/ 166716 h 185921"/>
              <a:gd name="T18" fmla="*/ 89435 w 198833"/>
              <a:gd name="T19" fmla="*/ 166716 h 185921"/>
              <a:gd name="T20" fmla="*/ 83516 w 198833"/>
              <a:gd name="T21" fmla="*/ 166579 h 185921"/>
              <a:gd name="T22" fmla="*/ 69569 w 198833"/>
              <a:gd name="T23" fmla="*/ 164974 h 185921"/>
              <a:gd name="T24" fmla="*/ 57272 w 198833"/>
              <a:gd name="T25" fmla="*/ 161572 h 185921"/>
              <a:gd name="T26" fmla="*/ 46626 w 198833"/>
              <a:gd name="T27" fmla="*/ 156371 h 185921"/>
              <a:gd name="T28" fmla="*/ 37633 w 198833"/>
              <a:gd name="T29" fmla="*/ 149373 h 185921"/>
              <a:gd name="T30" fmla="*/ 27260 w 198833"/>
              <a:gd name="T31" fmla="*/ 135639 h 185921"/>
              <a:gd name="T32" fmla="*/ 22306 w 198833"/>
              <a:gd name="T33" fmla="*/ 124390 h 185921"/>
              <a:gd name="T34" fmla="*/ 18826 w 198833"/>
              <a:gd name="T35" fmla="*/ 111375 h 185921"/>
              <a:gd name="T36" fmla="*/ 16817 w 198833"/>
              <a:gd name="T37" fmla="*/ 96590 h 185921"/>
              <a:gd name="T38" fmla="*/ 194520 w 198833"/>
              <a:gd name="T39" fmla="*/ 96590 h 185921"/>
              <a:gd name="T40" fmla="*/ 194520 w 198833"/>
              <a:gd name="T41" fmla="*/ 79388 h 185921"/>
              <a:gd name="T42" fmla="*/ 17086 w 198833"/>
              <a:gd name="T43" fmla="*/ 79388 h 185921"/>
              <a:gd name="T44" fmla="*/ 17243 w 198833"/>
              <a:gd name="T45" fmla="*/ 77978 h 185921"/>
              <a:gd name="T46" fmla="*/ 19896 w 198833"/>
              <a:gd name="T47" fmla="*/ 63830 h 185921"/>
              <a:gd name="T48" fmla="*/ 24296 w 198833"/>
              <a:gd name="T49" fmla="*/ 51563 h 185921"/>
              <a:gd name="T50" fmla="*/ 30444 w 198833"/>
              <a:gd name="T51" fmla="*/ 41175 h 185921"/>
              <a:gd name="T52" fmla="*/ 38339 w 198833"/>
              <a:gd name="T53" fmla="*/ 32678 h 185921"/>
              <a:gd name="T54" fmla="*/ 50531 w 198833"/>
              <a:gd name="T55" fmla="*/ 24758 h 185921"/>
              <a:gd name="T56" fmla="*/ 61850 w 198833"/>
              <a:gd name="T57" fmla="*/ 20564 h 185921"/>
              <a:gd name="T58" fmla="*/ 74818 w 198833"/>
              <a:gd name="T59" fmla="*/ 18039 h 185921"/>
              <a:gd name="T60" fmla="*/ 89435 w 198833"/>
              <a:gd name="T61" fmla="*/ 17201 h 185921"/>
              <a:gd name="T62" fmla="*/ 194520 w 198833"/>
              <a:gd name="T63" fmla="*/ 17201 h 185921"/>
              <a:gd name="T64" fmla="*/ 194520 w 198833"/>
              <a:gd name="T65" fmla="*/ 0 h 185921"/>
              <a:gd name="T66" fmla="*/ 89435 w 198833"/>
              <a:gd name="T67" fmla="*/ 0 h 185921"/>
              <a:gd name="T68" fmla="*/ 80285 w 198833"/>
              <a:gd name="T69" fmla="*/ 313 h 185921"/>
              <a:gd name="T70" fmla="*/ 66733 w 198833"/>
              <a:gd name="T71" fmla="*/ 2068 h 185921"/>
              <a:gd name="T72" fmla="*/ 54311 w 198833"/>
              <a:gd name="T73" fmla="*/ 5381 h 185921"/>
              <a:gd name="T74" fmla="*/ 43020 w 198833"/>
              <a:gd name="T75" fmla="*/ 10242 h 185921"/>
              <a:gd name="T76" fmla="*/ 32860 w 198833"/>
              <a:gd name="T77" fmla="*/ 16656 h 185921"/>
              <a:gd name="T78" fmla="*/ 23832 w 198833"/>
              <a:gd name="T79" fmla="*/ 24627 h 185921"/>
              <a:gd name="T80" fmla="*/ 18386 w 198833"/>
              <a:gd name="T81" fmla="*/ 30882 h 185921"/>
              <a:gd name="T82" fmla="*/ 11764 w 198833"/>
              <a:gd name="T83" fmla="*/ 40867 h 185921"/>
              <a:gd name="T84" fmla="*/ 6622 w 198833"/>
              <a:gd name="T85" fmla="*/ 51964 h 185921"/>
              <a:gd name="T86" fmla="*/ 2940 w 198833"/>
              <a:gd name="T87" fmla="*/ 64180 h 185921"/>
              <a:gd name="T88" fmla="*/ 740 w 198833"/>
              <a:gd name="T89" fmla="*/ 77510 h 185921"/>
              <a:gd name="T90" fmla="*/ 0 w 198833"/>
              <a:gd name="T91" fmla="*/ 91959 h 185921"/>
              <a:gd name="T92" fmla="*/ 349 w 198833"/>
              <a:gd name="T93" fmla="*/ 102086 h 185921"/>
              <a:gd name="T94" fmla="*/ 2109 w 198833"/>
              <a:gd name="T95" fmla="*/ 115760 h 185921"/>
              <a:gd name="T96" fmla="*/ 5329 w 198833"/>
              <a:gd name="T97" fmla="*/ 128318 h 185921"/>
              <a:gd name="T98" fmla="*/ 10030 w 198833"/>
              <a:gd name="T99" fmla="*/ 139760 h 185921"/>
              <a:gd name="T100" fmla="*/ 16194 w 198833"/>
              <a:gd name="T101" fmla="*/ 150087 h 185921"/>
              <a:gd name="T102" fmla="*/ 23832 w 198833"/>
              <a:gd name="T103" fmla="*/ 15929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object 44">
            <a:extLst>
              <a:ext uri="{FF2B5EF4-FFF2-40B4-BE49-F238E27FC236}">
                <a16:creationId xmlns:a16="http://schemas.microsoft.com/office/drawing/2014/main" id="{B5E67EB2-4F0C-499F-BD2C-CD3086E0CC10}"/>
              </a:ext>
            </a:extLst>
          </p:cNvPr>
          <p:cNvSpPr>
            <a:spLocks/>
          </p:cNvSpPr>
          <p:nvPr/>
        </p:nvSpPr>
        <p:spPr bwMode="auto">
          <a:xfrm>
            <a:off x="4038600" y="3624263"/>
            <a:ext cx="198438" cy="185737"/>
          </a:xfrm>
          <a:custGeom>
            <a:avLst/>
            <a:gdLst>
              <a:gd name="T0" fmla="*/ 23834 w 198833"/>
              <a:gd name="T1" fmla="*/ 159286 h 185921"/>
              <a:gd name="T2" fmla="*/ 29409 w 198833"/>
              <a:gd name="T3" fmla="*/ 164503 h 185921"/>
              <a:gd name="T4" fmla="*/ 39154 w 198833"/>
              <a:gd name="T5" fmla="*/ 171488 h 185921"/>
              <a:gd name="T6" fmla="*/ 50028 w 198833"/>
              <a:gd name="T7" fmla="*/ 176922 h 185921"/>
              <a:gd name="T8" fmla="*/ 62035 w 198833"/>
              <a:gd name="T9" fmla="*/ 180802 h 185921"/>
              <a:gd name="T10" fmla="*/ 75171 w 198833"/>
              <a:gd name="T11" fmla="*/ 183131 h 185921"/>
              <a:gd name="T12" fmla="*/ 89440 w 198833"/>
              <a:gd name="T13" fmla="*/ 183907 h 185921"/>
              <a:gd name="T14" fmla="*/ 194531 w 198833"/>
              <a:gd name="T15" fmla="*/ 183907 h 185921"/>
              <a:gd name="T16" fmla="*/ 194531 w 198833"/>
              <a:gd name="T17" fmla="*/ 166707 h 185921"/>
              <a:gd name="T18" fmla="*/ 89440 w 198833"/>
              <a:gd name="T19" fmla="*/ 166707 h 185921"/>
              <a:gd name="T20" fmla="*/ 83520 w 198833"/>
              <a:gd name="T21" fmla="*/ 166570 h 185921"/>
              <a:gd name="T22" fmla="*/ 69573 w 198833"/>
              <a:gd name="T23" fmla="*/ 164964 h 185921"/>
              <a:gd name="T24" fmla="*/ 57276 w 198833"/>
              <a:gd name="T25" fmla="*/ 161562 h 185921"/>
              <a:gd name="T26" fmla="*/ 46629 w 198833"/>
              <a:gd name="T27" fmla="*/ 156362 h 185921"/>
              <a:gd name="T28" fmla="*/ 37635 w 198833"/>
              <a:gd name="T29" fmla="*/ 149364 h 185921"/>
              <a:gd name="T30" fmla="*/ 27262 w 198833"/>
              <a:gd name="T31" fmla="*/ 135632 h 185921"/>
              <a:gd name="T32" fmla="*/ 22308 w 198833"/>
              <a:gd name="T33" fmla="*/ 124385 h 185921"/>
              <a:gd name="T34" fmla="*/ 18827 w 198833"/>
              <a:gd name="T35" fmla="*/ 111369 h 185921"/>
              <a:gd name="T36" fmla="*/ 16818 w 198833"/>
              <a:gd name="T37" fmla="*/ 96584 h 185921"/>
              <a:gd name="T38" fmla="*/ 194531 w 198833"/>
              <a:gd name="T39" fmla="*/ 96584 h 185921"/>
              <a:gd name="T40" fmla="*/ 194531 w 198833"/>
              <a:gd name="T41" fmla="*/ 79384 h 185921"/>
              <a:gd name="T42" fmla="*/ 17088 w 198833"/>
              <a:gd name="T43" fmla="*/ 79384 h 185921"/>
              <a:gd name="T44" fmla="*/ 17244 w 198833"/>
              <a:gd name="T45" fmla="*/ 77973 h 185921"/>
              <a:gd name="T46" fmla="*/ 19897 w 198833"/>
              <a:gd name="T47" fmla="*/ 63825 h 185921"/>
              <a:gd name="T48" fmla="*/ 24297 w 198833"/>
              <a:gd name="T49" fmla="*/ 51561 h 185921"/>
              <a:gd name="T50" fmla="*/ 30445 w 198833"/>
              <a:gd name="T51" fmla="*/ 41175 h 185921"/>
              <a:gd name="T52" fmla="*/ 38342 w 198833"/>
              <a:gd name="T53" fmla="*/ 32673 h 185921"/>
              <a:gd name="T54" fmla="*/ 50533 w 198833"/>
              <a:gd name="T55" fmla="*/ 24753 h 185921"/>
              <a:gd name="T56" fmla="*/ 61853 w 198833"/>
              <a:gd name="T57" fmla="*/ 20560 h 185921"/>
              <a:gd name="T58" fmla="*/ 74821 w 198833"/>
              <a:gd name="T59" fmla="*/ 18039 h 185921"/>
              <a:gd name="T60" fmla="*/ 89440 w 198833"/>
              <a:gd name="T61" fmla="*/ 17201 h 185921"/>
              <a:gd name="T62" fmla="*/ 194531 w 198833"/>
              <a:gd name="T63" fmla="*/ 17201 h 185921"/>
              <a:gd name="T64" fmla="*/ 194531 w 198833"/>
              <a:gd name="T65" fmla="*/ 0 h 185921"/>
              <a:gd name="T66" fmla="*/ 89440 w 198833"/>
              <a:gd name="T67" fmla="*/ 0 h 185921"/>
              <a:gd name="T68" fmla="*/ 80289 w 198833"/>
              <a:gd name="T69" fmla="*/ 313 h 185921"/>
              <a:gd name="T70" fmla="*/ 66737 w 198833"/>
              <a:gd name="T71" fmla="*/ 2068 h 185921"/>
              <a:gd name="T72" fmla="*/ 54314 w 198833"/>
              <a:gd name="T73" fmla="*/ 5381 h 185921"/>
              <a:gd name="T74" fmla="*/ 43023 w 198833"/>
              <a:gd name="T75" fmla="*/ 10242 h 185921"/>
              <a:gd name="T76" fmla="*/ 32862 w 198833"/>
              <a:gd name="T77" fmla="*/ 16651 h 185921"/>
              <a:gd name="T78" fmla="*/ 23834 w 198833"/>
              <a:gd name="T79" fmla="*/ 24622 h 185921"/>
              <a:gd name="T80" fmla="*/ 18386 w 198833"/>
              <a:gd name="T81" fmla="*/ 30879 h 185921"/>
              <a:gd name="T82" fmla="*/ 11765 w 198833"/>
              <a:gd name="T83" fmla="*/ 40861 h 185921"/>
              <a:gd name="T84" fmla="*/ 6622 w 198833"/>
              <a:gd name="T85" fmla="*/ 51959 h 185921"/>
              <a:gd name="T86" fmla="*/ 2940 w 198833"/>
              <a:gd name="T87" fmla="*/ 64175 h 185921"/>
              <a:gd name="T88" fmla="*/ 740 w 198833"/>
              <a:gd name="T89" fmla="*/ 77507 h 185921"/>
              <a:gd name="T90" fmla="*/ 0 w 198833"/>
              <a:gd name="T91" fmla="*/ 91954 h 185921"/>
              <a:gd name="T92" fmla="*/ 349 w 198833"/>
              <a:gd name="T93" fmla="*/ 102080 h 185921"/>
              <a:gd name="T94" fmla="*/ 2109 w 198833"/>
              <a:gd name="T95" fmla="*/ 115753 h 185921"/>
              <a:gd name="T96" fmla="*/ 5329 w 198833"/>
              <a:gd name="T97" fmla="*/ 128311 h 185921"/>
              <a:gd name="T98" fmla="*/ 10030 w 198833"/>
              <a:gd name="T99" fmla="*/ 139752 h 185921"/>
              <a:gd name="T100" fmla="*/ 16196 w 198833"/>
              <a:gd name="T101" fmla="*/ 150077 h 185921"/>
              <a:gd name="T102" fmla="*/ 23834 w 198833"/>
              <a:gd name="T103" fmla="*/ 159286 h 18592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98833"/>
              <a:gd name="T157" fmla="*/ 0 h 185921"/>
              <a:gd name="T158" fmla="*/ 198833 w 198833"/>
              <a:gd name="T159" fmla="*/ 185921 h 18592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98833" h="185921">
                <a:moveTo>
                  <a:pt x="24361" y="161030"/>
                </a:moveTo>
                <a:lnTo>
                  <a:pt x="30060" y="166304"/>
                </a:lnTo>
                <a:lnTo>
                  <a:pt x="40019" y="173366"/>
                </a:lnTo>
                <a:lnTo>
                  <a:pt x="51135" y="178859"/>
                </a:lnTo>
                <a:lnTo>
                  <a:pt x="63406" y="182782"/>
                </a:lnTo>
                <a:lnTo>
                  <a:pt x="76834" y="185136"/>
                </a:lnTo>
                <a:lnTo>
                  <a:pt x="91418" y="185921"/>
                </a:lnTo>
                <a:lnTo>
                  <a:pt x="198833" y="185921"/>
                </a:lnTo>
                <a:lnTo>
                  <a:pt x="198833" y="168532"/>
                </a:lnTo>
                <a:lnTo>
                  <a:pt x="91418" y="168532"/>
                </a:lnTo>
                <a:lnTo>
                  <a:pt x="85368" y="168393"/>
                </a:lnTo>
                <a:lnTo>
                  <a:pt x="71111" y="166771"/>
                </a:lnTo>
                <a:lnTo>
                  <a:pt x="58542" y="163331"/>
                </a:lnTo>
                <a:lnTo>
                  <a:pt x="47660" y="158074"/>
                </a:lnTo>
                <a:lnTo>
                  <a:pt x="38467" y="150999"/>
                </a:lnTo>
                <a:lnTo>
                  <a:pt x="27864" y="137117"/>
                </a:lnTo>
                <a:lnTo>
                  <a:pt x="22801" y="125746"/>
                </a:lnTo>
                <a:lnTo>
                  <a:pt x="19244" y="112588"/>
                </a:lnTo>
                <a:lnTo>
                  <a:pt x="17191" y="97642"/>
                </a:lnTo>
                <a:lnTo>
                  <a:pt x="198833" y="97642"/>
                </a:lnTo>
                <a:lnTo>
                  <a:pt x="198833" y="80253"/>
                </a:lnTo>
                <a:lnTo>
                  <a:pt x="17465" y="80253"/>
                </a:lnTo>
                <a:lnTo>
                  <a:pt x="17626" y="78827"/>
                </a:lnTo>
                <a:lnTo>
                  <a:pt x="20337" y="64524"/>
                </a:lnTo>
                <a:lnTo>
                  <a:pt x="24834" y="52124"/>
                </a:lnTo>
                <a:lnTo>
                  <a:pt x="31119" y="41626"/>
                </a:lnTo>
                <a:lnTo>
                  <a:pt x="39190" y="33031"/>
                </a:lnTo>
                <a:lnTo>
                  <a:pt x="51651" y="25028"/>
                </a:lnTo>
                <a:lnTo>
                  <a:pt x="63221" y="20784"/>
                </a:lnTo>
                <a:lnTo>
                  <a:pt x="76476" y="18237"/>
                </a:lnTo>
                <a:lnTo>
                  <a:pt x="91418" y="17388"/>
                </a:lnTo>
                <a:lnTo>
                  <a:pt x="198833" y="17388"/>
                </a:lnTo>
                <a:lnTo>
                  <a:pt x="198833" y="0"/>
                </a:lnTo>
                <a:lnTo>
                  <a:pt x="91418" y="0"/>
                </a:lnTo>
                <a:lnTo>
                  <a:pt x="82064" y="313"/>
                </a:lnTo>
                <a:lnTo>
                  <a:pt x="68212" y="2090"/>
                </a:lnTo>
                <a:lnTo>
                  <a:pt x="55515" y="5436"/>
                </a:lnTo>
                <a:lnTo>
                  <a:pt x="43974" y="10352"/>
                </a:lnTo>
                <a:lnTo>
                  <a:pt x="33589" y="16837"/>
                </a:lnTo>
                <a:lnTo>
                  <a:pt x="24361" y="24892"/>
                </a:lnTo>
                <a:lnTo>
                  <a:pt x="18793" y="31220"/>
                </a:lnTo>
                <a:lnTo>
                  <a:pt x="12027" y="41311"/>
                </a:lnTo>
                <a:lnTo>
                  <a:pt x="6765" y="52530"/>
                </a:lnTo>
                <a:lnTo>
                  <a:pt x="3006" y="64879"/>
                </a:lnTo>
                <a:lnTo>
                  <a:pt x="751" y="78355"/>
                </a:lnTo>
                <a:lnTo>
                  <a:pt x="0" y="92961"/>
                </a:lnTo>
                <a:lnTo>
                  <a:pt x="360" y="103198"/>
                </a:lnTo>
                <a:lnTo>
                  <a:pt x="2153" y="117021"/>
                </a:lnTo>
                <a:lnTo>
                  <a:pt x="5450" y="129716"/>
                </a:lnTo>
                <a:lnTo>
                  <a:pt x="10250" y="141283"/>
                </a:lnTo>
                <a:lnTo>
                  <a:pt x="16554" y="151721"/>
                </a:lnTo>
                <a:lnTo>
                  <a:pt x="24361" y="1610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6F6F5-C8BD-4C6E-A857-C40B1030D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967038"/>
            <a:ext cx="1828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deg</a:t>
            </a:r>
            <a:r>
              <a:rPr lang="en-US" sz="2400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–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)   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CE5C4B-8770-4AC9-84DE-B495C3A4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971800"/>
            <a:ext cx="2209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deg</a:t>
            </a:r>
            <a:r>
              <a:rPr lang="en-US" sz="2400" baseline="30000" dirty="0">
                <a:solidFill>
                  <a:prstClr val="black"/>
                </a:solidFill>
                <a:latin typeface="Arial" charset="0"/>
                <a:cs typeface="Arial" charset="0"/>
              </a:rPr>
              <a:t>+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Arial" charset="0"/>
                <a:cs typeface="Arial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Arial" charset="0"/>
                <a:cs typeface="Arial" charset="0"/>
              </a:rPr>
              <a:t>)   = |E| </a:t>
            </a:r>
          </a:p>
        </p:txBody>
      </p:sp>
    </p:spTree>
    <p:extLst>
      <p:ext uri="{BB962C8B-B14F-4D97-AF65-F5344CB8AC3E}">
        <p14:creationId xmlns:p14="http://schemas.microsoft.com/office/powerpoint/2010/main" val="3195588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89" y="730804"/>
            <a:ext cx="733779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Some Special Simple Graphs: </a:t>
            </a:r>
            <a:r>
              <a:rPr lang="en-US" b="1" dirty="0">
                <a:solidFill>
                  <a:srgbClr val="FF0000"/>
                </a:solidFill>
              </a:rPr>
              <a:t>Complete Graph (</a:t>
            </a:r>
            <a:r>
              <a:rPr lang="en-US" b="1" i="1" dirty="0">
                <a:solidFill>
                  <a:srgbClr val="FF0000"/>
                </a:solidFill>
              </a:rPr>
              <a:t>K</a:t>
            </a:r>
            <a:r>
              <a:rPr lang="en-US" b="1" i="1" baseline="-25000" dirty="0">
                <a:solidFill>
                  <a:srgbClr val="FF0000"/>
                </a:solidFill>
              </a:rPr>
              <a:t>n </a:t>
            </a:r>
            <a:r>
              <a:rPr lang="en-US" b="1" dirty="0">
                <a:solidFill>
                  <a:srgbClr val="FF0000"/>
                </a:solidFill>
              </a:rPr>
              <a:t>)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BB5A82-6772-4B5C-891F-0F81A6F5D458}"/>
              </a:ext>
            </a:extLst>
          </p:cNvPr>
          <p:cNvSpPr txBox="1">
            <a:spLocks/>
          </p:cNvSpPr>
          <p:nvPr/>
        </p:nvSpPr>
        <p:spPr bwMode="auto">
          <a:xfrm>
            <a:off x="202490" y="1417637"/>
            <a:ext cx="848431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graph on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vertices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 denoted by </a:t>
            </a:r>
            <a:r>
              <a:rPr kumimoji="0" lang="en-US" altLang="ja-JP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K</a:t>
            </a:r>
            <a:r>
              <a:rPr kumimoji="0" lang="en-US" altLang="ja-JP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is the simple graph that contains exactly one edge between each pair of distinct vertices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graph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for n = 1, 2, 3, 4, 5, 6 are displayed in the following figure: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46" descr="09_2_03">
            <a:extLst>
              <a:ext uri="{FF2B5EF4-FFF2-40B4-BE49-F238E27FC236}">
                <a16:creationId xmlns:a16="http://schemas.microsoft.com/office/drawing/2014/main" id="{C118A4BD-626A-43B5-D9A9-A0A7FBA23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245" y="4214556"/>
            <a:ext cx="8686800" cy="19224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8708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>
                <a:solidFill>
                  <a:srgbClr val="FF0000"/>
                </a:solidFill>
              </a:rPr>
              <a:t>Cycles (</a:t>
            </a:r>
            <a:r>
              <a:rPr lang="en-US" sz="2600" b="1" i="1" dirty="0" err="1">
                <a:solidFill>
                  <a:srgbClr val="FF0000"/>
                </a:solidFill>
              </a:rPr>
              <a:t>C</a:t>
            </a:r>
            <a:r>
              <a:rPr lang="en-US" sz="2600" b="1" baseline="-25000" dirty="0" err="1">
                <a:solidFill>
                  <a:srgbClr val="FF0000"/>
                </a:solidFill>
              </a:rPr>
              <a:t>n</a:t>
            </a:r>
            <a:r>
              <a:rPr lang="en-US" sz="2600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84A2DC-4B45-4C03-B79C-B2726F4ABEE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Cycle </a:t>
            </a:r>
            <a:r>
              <a:rPr kumimoji="0" lang="en-US" altLang="ja-JP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8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n&gt;=3, consists of n vertices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….v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edges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1 ,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….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n-1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}, and {v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v</a:t>
            </a:r>
            <a:r>
              <a:rPr kumimoji="0" lang="en-US" sz="28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cycles for 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 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C</a:t>
            </a:r>
            <a:r>
              <a:rPr kumimoji="0" lang="en-US" altLang="ja-JP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6  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are</a:t>
            </a:r>
            <a:r>
              <a:rPr kumimoji="0" lang="en-US" altLang="ja-JP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displayed in the following figure: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9AC352-37F4-8DAE-C3F1-733B2A28A6DF}"/>
              </a:ext>
            </a:extLst>
          </p:cNvPr>
          <p:cNvGrpSpPr/>
          <p:nvPr/>
        </p:nvGrpSpPr>
        <p:grpSpPr>
          <a:xfrm>
            <a:off x="152400" y="3835400"/>
            <a:ext cx="8439150" cy="2093913"/>
            <a:chOff x="152400" y="3835400"/>
            <a:chExt cx="8439150" cy="2093913"/>
          </a:xfrm>
        </p:grpSpPr>
        <p:grpSp>
          <p:nvGrpSpPr>
            <p:cNvPr id="8" name="Group 4">
              <a:extLst>
                <a:ext uri="{FF2B5EF4-FFF2-40B4-BE49-F238E27FC236}">
                  <a16:creationId xmlns:a16="http://schemas.microsoft.com/office/drawing/2014/main" id="{1823588A-6576-FF5B-997D-09B50B505C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7900" y="3949700"/>
              <a:ext cx="1555750" cy="1963738"/>
              <a:chOff x="616" y="2488"/>
              <a:chExt cx="980" cy="1237"/>
            </a:xfrm>
          </p:grpSpPr>
          <p:sp>
            <p:nvSpPr>
              <p:cNvPr id="34" name="Oval 5">
                <a:extLst>
                  <a:ext uri="{FF2B5EF4-FFF2-40B4-BE49-F238E27FC236}">
                    <a16:creationId xmlns:a16="http://schemas.microsoft.com/office/drawing/2014/main" id="{5E583A8B-44D6-A6EA-43CF-A9658FD629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16" y="320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Oval 6">
                <a:extLst>
                  <a:ext uri="{FF2B5EF4-FFF2-40B4-BE49-F238E27FC236}">
                    <a16:creationId xmlns:a16="http://schemas.microsoft.com/office/drawing/2014/main" id="{1631F9DF-5159-CA00-E77F-9E5F448C13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072" y="248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Oval 7">
                <a:extLst>
                  <a:ext uri="{FF2B5EF4-FFF2-40B4-BE49-F238E27FC236}">
                    <a16:creationId xmlns:a16="http://schemas.microsoft.com/office/drawing/2014/main" id="{447A175B-A97C-358B-3CA1-A10280A18D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504" y="320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AutoShape 8">
                <a:extLst>
                  <a:ext uri="{FF2B5EF4-FFF2-40B4-BE49-F238E27FC236}">
                    <a16:creationId xmlns:a16="http://schemas.microsoft.com/office/drawing/2014/main" id="{3A96B991-AB94-FD13-079C-96BDD7394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2560"/>
                <a:ext cx="920" cy="720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 Box 9">
                <a:extLst>
                  <a:ext uri="{FF2B5EF4-FFF2-40B4-BE49-F238E27FC236}">
                    <a16:creationId xmlns:a16="http://schemas.microsoft.com/office/drawing/2014/main" id="{1086AFB8-D401-5BCC-413F-8151B28E0F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7" y="3437"/>
                <a:ext cx="3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bg1"/>
                    </a:solidFill>
                    <a:latin typeface="Bookman Old Style" panose="02050604050505020204" pitchFamily="18" charset="0"/>
                    <a:cs typeface="Arial" panose="020B0604020202020204" pitchFamily="34" charset="0"/>
                  </a:rPr>
                  <a:t>C</a:t>
                </a:r>
                <a:r>
                  <a:rPr lang="en-US" altLang="en-US" sz="2400" baseline="-25000">
                    <a:solidFill>
                      <a:schemeClr val="bg1"/>
                    </a:solidFill>
                    <a:latin typeface="Bookman Old Style" panose="02050604050505020204" pitchFamily="18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80634801-7C8C-7B1B-916C-73173F9812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1500" y="3949700"/>
              <a:ext cx="1301750" cy="1963738"/>
              <a:chOff x="1960" y="2488"/>
              <a:chExt cx="820" cy="1237"/>
            </a:xfrm>
          </p:grpSpPr>
          <p:sp>
            <p:nvSpPr>
              <p:cNvPr id="28" name="Oval 11">
                <a:extLst>
                  <a:ext uri="{FF2B5EF4-FFF2-40B4-BE49-F238E27FC236}">
                    <a16:creationId xmlns:a16="http://schemas.microsoft.com/office/drawing/2014/main" id="{2D5D0B0F-E4E1-6CB4-3C31-A60DB55625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0" y="320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Oval 12">
                <a:extLst>
                  <a:ext uri="{FF2B5EF4-FFF2-40B4-BE49-F238E27FC236}">
                    <a16:creationId xmlns:a16="http://schemas.microsoft.com/office/drawing/2014/main" id="{B40CE363-04AC-7C70-35A0-C3E603FAF93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960" y="248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Oval 13">
                <a:extLst>
                  <a:ext uri="{FF2B5EF4-FFF2-40B4-BE49-F238E27FC236}">
                    <a16:creationId xmlns:a16="http://schemas.microsoft.com/office/drawing/2014/main" id="{BA0D5881-EC04-197C-05A6-EE97BF2EF9D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88" y="248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14">
                <a:extLst>
                  <a:ext uri="{FF2B5EF4-FFF2-40B4-BE49-F238E27FC236}">
                    <a16:creationId xmlns:a16="http://schemas.microsoft.com/office/drawing/2014/main" id="{DA776FE0-4EC0-277B-F984-ED7395A856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680" y="320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15">
                <a:extLst>
                  <a:ext uri="{FF2B5EF4-FFF2-40B4-BE49-F238E27FC236}">
                    <a16:creationId xmlns:a16="http://schemas.microsoft.com/office/drawing/2014/main" id="{C9EB3478-5E34-72C0-42DC-104835F04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" y="2544"/>
                <a:ext cx="720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 Box 16">
                <a:extLst>
                  <a:ext uri="{FF2B5EF4-FFF2-40B4-BE49-F238E27FC236}">
                    <a16:creationId xmlns:a16="http://schemas.microsoft.com/office/drawing/2014/main" id="{FCA60096-2607-4857-0E97-E6358395D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3" y="3437"/>
                <a:ext cx="3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bg1"/>
                    </a:solidFill>
                    <a:latin typeface="Bookman Old Style" panose="02050604050505020204" pitchFamily="18" charset="0"/>
                    <a:cs typeface="Arial" panose="020B0604020202020204" pitchFamily="34" charset="0"/>
                  </a:rPr>
                  <a:t>C</a:t>
                </a:r>
                <a:r>
                  <a:rPr lang="en-US" altLang="en-US" sz="2400" baseline="-25000">
                    <a:solidFill>
                      <a:schemeClr val="bg1"/>
                    </a:solidFill>
                    <a:latin typeface="Bookman Old Style" panose="02050604050505020204" pitchFamily="18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C5800B63-9A68-6E81-C1DA-4BB71E6226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3150" y="3835400"/>
              <a:ext cx="1574800" cy="2090738"/>
              <a:chOff x="3076" y="2416"/>
              <a:chExt cx="992" cy="1317"/>
            </a:xfrm>
          </p:grpSpPr>
          <p:sp>
            <p:nvSpPr>
              <p:cNvPr id="21" name="AutoShape 18">
                <a:extLst>
                  <a:ext uri="{FF2B5EF4-FFF2-40B4-BE49-F238E27FC236}">
                    <a16:creationId xmlns:a16="http://schemas.microsoft.com/office/drawing/2014/main" id="{1FF67997-DB61-DF05-40B1-5B30B377B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2472"/>
                <a:ext cx="912" cy="867"/>
              </a:xfrm>
              <a:prstGeom prst="pentagon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19">
                <a:extLst>
                  <a:ext uri="{FF2B5EF4-FFF2-40B4-BE49-F238E27FC236}">
                    <a16:creationId xmlns:a16="http://schemas.microsoft.com/office/drawing/2014/main" id="{F187F00B-BEF0-9D68-AA05-07E0FB7117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520" y="2416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Oval 20">
                <a:extLst>
                  <a:ext uri="{FF2B5EF4-FFF2-40B4-BE49-F238E27FC236}">
                    <a16:creationId xmlns:a16="http://schemas.microsoft.com/office/drawing/2014/main" id="{5731D415-162A-8FDA-F3B5-8DCBE87EF2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976" y="2776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E3430D2F-A2B9-CC3F-1B68-B8AFBD22CDC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16" y="3272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00C3ED20-CDB2-A696-83CB-FFF39EF7D1D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56" y="328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23">
                <a:extLst>
                  <a:ext uri="{FF2B5EF4-FFF2-40B4-BE49-F238E27FC236}">
                    <a16:creationId xmlns:a16="http://schemas.microsoft.com/office/drawing/2014/main" id="{D228B452-B530-AF0A-BCE3-210B5B12239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6" y="2784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E08BE379-6E04-C4FE-9D69-9DB254091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" y="3445"/>
                <a:ext cx="3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bg1"/>
                    </a:solidFill>
                    <a:latin typeface="Bookman Old Style" panose="02050604050505020204" pitchFamily="18" charset="0"/>
                    <a:cs typeface="Arial" panose="020B0604020202020204" pitchFamily="34" charset="0"/>
                  </a:rPr>
                  <a:t>C</a:t>
                </a:r>
                <a:r>
                  <a:rPr lang="en-US" altLang="en-US" sz="2400" baseline="-25000">
                    <a:solidFill>
                      <a:schemeClr val="bg1"/>
                    </a:solidFill>
                    <a:latin typeface="Bookman Old Style" panose="02050604050505020204" pitchFamily="18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11" name="Group 25">
              <a:extLst>
                <a:ext uri="{FF2B5EF4-FFF2-40B4-BE49-F238E27FC236}">
                  <a16:creationId xmlns:a16="http://schemas.microsoft.com/office/drawing/2014/main" id="{F05285EB-2A20-E82F-E515-2CA962479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4350" y="3835400"/>
              <a:ext cx="1727200" cy="2090738"/>
              <a:chOff x="4324" y="2416"/>
              <a:chExt cx="1088" cy="1317"/>
            </a:xfrm>
          </p:grpSpPr>
          <p:sp>
            <p:nvSpPr>
              <p:cNvPr id="13" name="Oval 26">
                <a:extLst>
                  <a:ext uri="{FF2B5EF4-FFF2-40B4-BE49-F238E27FC236}">
                    <a16:creationId xmlns:a16="http://schemas.microsoft.com/office/drawing/2014/main" id="{4D096A3C-A1E9-5C53-9B55-2B854D7AA72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320" y="284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27">
                <a:extLst>
                  <a:ext uri="{FF2B5EF4-FFF2-40B4-BE49-F238E27FC236}">
                    <a16:creationId xmlns:a16="http://schemas.microsoft.com/office/drawing/2014/main" id="{7486F70C-FAF1-96CF-273E-5CC1705AD1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92" y="2416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AutoShape 28">
                <a:extLst>
                  <a:ext uri="{FF2B5EF4-FFF2-40B4-BE49-F238E27FC236}">
                    <a16:creationId xmlns:a16="http://schemas.microsoft.com/office/drawing/2014/main" id="{B2F5CABC-F586-4FA3-1EF0-581F19ACC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2472"/>
                <a:ext cx="1008" cy="872"/>
              </a:xfrm>
              <a:prstGeom prst="hexagon">
                <a:avLst>
                  <a:gd name="adj" fmla="val 28899"/>
                  <a:gd name="vf" fmla="val 11547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29">
                <a:extLst>
                  <a:ext uri="{FF2B5EF4-FFF2-40B4-BE49-F238E27FC236}">
                    <a16:creationId xmlns:a16="http://schemas.microsoft.com/office/drawing/2014/main" id="{31843ED8-FBD4-14EF-9D56-DC166DA2C5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092" y="328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Oval 30">
                <a:extLst>
                  <a:ext uri="{FF2B5EF4-FFF2-40B4-BE49-F238E27FC236}">
                    <a16:creationId xmlns:a16="http://schemas.microsoft.com/office/drawing/2014/main" id="{AF4E2B5F-00EE-6229-332C-9B01ECACEF9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76" y="328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Oval 31">
                <a:extLst>
                  <a:ext uri="{FF2B5EF4-FFF2-40B4-BE49-F238E27FC236}">
                    <a16:creationId xmlns:a16="http://schemas.microsoft.com/office/drawing/2014/main" id="{AC5D0A44-32FF-B633-42B4-FB94A9BF5E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324" y="2848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32">
                <a:extLst>
                  <a:ext uri="{FF2B5EF4-FFF2-40B4-BE49-F238E27FC236}">
                    <a16:creationId xmlns:a16="http://schemas.microsoft.com/office/drawing/2014/main" id="{C64BDB59-7E96-5115-7E67-2CBE3CECEF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4576" y="2416"/>
                <a:ext cx="92" cy="9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 Box 33">
                <a:extLst>
                  <a:ext uri="{FF2B5EF4-FFF2-40B4-BE49-F238E27FC236}">
                    <a16:creationId xmlns:a16="http://schemas.microsoft.com/office/drawing/2014/main" id="{93DE5727-E9CD-AC1F-7941-2C5933A62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1" y="3445"/>
                <a:ext cx="3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r>
                  <a:rPr lang="en-US" altLang="en-US" sz="2400" i="1">
                    <a:solidFill>
                      <a:schemeClr val="bg1"/>
                    </a:solidFill>
                    <a:latin typeface="Bookman Old Style" panose="02050604050505020204" pitchFamily="18" charset="0"/>
                    <a:cs typeface="Arial" panose="020B0604020202020204" pitchFamily="34" charset="0"/>
                  </a:rPr>
                  <a:t>C</a:t>
                </a:r>
                <a:r>
                  <a:rPr lang="en-US" altLang="en-US" sz="2400" baseline="-25000">
                    <a:solidFill>
                      <a:schemeClr val="bg1"/>
                    </a:solidFill>
                    <a:latin typeface="Bookman Old Style" panose="02050604050505020204" pitchFamily="18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12" name="Text Box 34">
              <a:extLst>
                <a:ext uri="{FF2B5EF4-FFF2-40B4-BE49-F238E27FC236}">
                  <a16:creationId xmlns:a16="http://schemas.microsoft.com/office/drawing/2014/main" id="{2ADA96A8-C65F-8F82-154B-CA8085481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5410200"/>
              <a:ext cx="14478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800">
                  <a:latin typeface="Times New Roman" panose="02020603050405020304" pitchFamily="18" charset="0"/>
                  <a:cs typeface="Arial" panose="020B0604020202020204" pitchFamily="34" charset="0"/>
                </a:rPr>
                <a:t>Cycles: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950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>
                <a:solidFill>
                  <a:srgbClr val="FF0000"/>
                </a:solidFill>
              </a:rPr>
              <a:t>Wheels (</a:t>
            </a:r>
            <a:r>
              <a:rPr lang="en-US" altLang="ja-JP" sz="2800" b="1" i="1" dirty="0" err="1">
                <a:solidFill>
                  <a:srgbClr val="FF0000"/>
                </a:solidFill>
              </a:rPr>
              <a:t>W</a:t>
            </a:r>
            <a:r>
              <a:rPr lang="en-US" altLang="ja-JP" sz="2800" b="1" i="1" baseline="-25000" dirty="0" err="1">
                <a:solidFill>
                  <a:srgbClr val="FF0000"/>
                </a:solidFill>
              </a:rPr>
              <a:t>n</a:t>
            </a:r>
            <a:r>
              <a:rPr lang="en-US" sz="2600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D1B7A2F9-FBA0-4B56-BE9E-C5E874823CB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717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obtain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Wheel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(W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we add an additional vertex to the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Cycle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4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for n&gt;=3, and connect this new vertex to each of the n vertices in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ja-JP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by new edges.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wheel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is just a cycle graph with an extra vertex in the middle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The Wheels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 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, W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5    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are displayed in the figure below:</a:t>
            </a:r>
            <a:endParaRPr kumimoji="0" lang="en-US" altLang="ja-JP" sz="2400" b="0" i="1" u="none" strike="noStrike" kern="1200" cap="none" spc="0" normalizeH="0" baseline="-2500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4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" name="Group 54">
            <a:extLst>
              <a:ext uri="{FF2B5EF4-FFF2-40B4-BE49-F238E27FC236}">
                <a16:creationId xmlns:a16="http://schemas.microsoft.com/office/drawing/2014/main" id="{868C046D-F0F6-40A0-9278-C7F34D88389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495800"/>
            <a:ext cx="6096000" cy="1509062"/>
            <a:chOff x="2256" y="2160"/>
            <a:chExt cx="2400" cy="624"/>
          </a:xfrm>
        </p:grpSpPr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EC3369B1-89A5-4941-92B8-B2CF254DF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47" name="Oval 5">
              <a:extLst>
                <a:ext uri="{FF2B5EF4-FFF2-40B4-BE49-F238E27FC236}">
                  <a16:creationId xmlns:a16="http://schemas.microsoft.com/office/drawing/2014/main" id="{60DE46CF-BAC6-4EB2-BDF3-CF217ED71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48" name="Oval 6">
              <a:extLst>
                <a:ext uri="{FF2B5EF4-FFF2-40B4-BE49-F238E27FC236}">
                  <a16:creationId xmlns:a16="http://schemas.microsoft.com/office/drawing/2014/main" id="{2DA0DFD7-27A0-48C7-BB70-A681198DF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4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49" name="AutoShape 7">
              <a:extLst>
                <a:ext uri="{FF2B5EF4-FFF2-40B4-BE49-F238E27FC236}">
                  <a16:creationId xmlns:a16="http://schemas.microsoft.com/office/drawing/2014/main" id="{59FB9101-2594-4ACF-AECC-D138CE511464}"/>
                </a:ext>
              </a:extLst>
            </p:cNvPr>
            <p:cNvCxnSpPr>
              <a:cxnSpLocks noChangeShapeType="1"/>
              <a:stCxn id="46" idx="6"/>
              <a:endCxn id="47" idx="2"/>
            </p:cNvCxnSpPr>
            <p:nvPr/>
          </p:nvCxnSpPr>
          <p:spPr bwMode="auto">
            <a:xfrm>
              <a:off x="230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" name="AutoShape 8">
              <a:extLst>
                <a:ext uri="{FF2B5EF4-FFF2-40B4-BE49-F238E27FC236}">
                  <a16:creationId xmlns:a16="http://schemas.microsoft.com/office/drawing/2014/main" id="{D34BBF91-AF9D-4965-8517-D457D8581C39}"/>
                </a:ext>
              </a:extLst>
            </p:cNvPr>
            <p:cNvCxnSpPr>
              <a:cxnSpLocks noChangeShapeType="1"/>
              <a:stCxn id="46" idx="4"/>
              <a:endCxn id="48" idx="1"/>
            </p:cNvCxnSpPr>
            <p:nvPr/>
          </p:nvCxnSpPr>
          <p:spPr bwMode="auto">
            <a:xfrm>
              <a:off x="228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1" name="AutoShape 9">
              <a:extLst>
                <a:ext uri="{FF2B5EF4-FFF2-40B4-BE49-F238E27FC236}">
                  <a16:creationId xmlns:a16="http://schemas.microsoft.com/office/drawing/2014/main" id="{285272D2-1293-46BD-A64A-C7B86F9E32AA}"/>
                </a:ext>
              </a:extLst>
            </p:cNvPr>
            <p:cNvCxnSpPr>
              <a:cxnSpLocks noChangeShapeType="1"/>
              <a:stCxn id="48" idx="7"/>
              <a:endCxn id="47" idx="4"/>
            </p:cNvCxnSpPr>
            <p:nvPr/>
          </p:nvCxnSpPr>
          <p:spPr bwMode="auto">
            <a:xfrm flipV="1">
              <a:off x="258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2" name="Oval 14">
              <a:extLst>
                <a:ext uri="{FF2B5EF4-FFF2-40B4-BE49-F238E27FC236}">
                  <a16:creationId xmlns:a16="http://schemas.microsoft.com/office/drawing/2014/main" id="{E47D35AF-62A1-444F-9EAA-BB859FEAB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53" name="Oval 15">
              <a:extLst>
                <a:ext uri="{FF2B5EF4-FFF2-40B4-BE49-F238E27FC236}">
                  <a16:creationId xmlns:a16="http://schemas.microsoft.com/office/drawing/2014/main" id="{0B111139-2E47-4E0A-B8BB-CD8DD58B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0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54" name="Oval 16">
              <a:extLst>
                <a:ext uri="{FF2B5EF4-FFF2-40B4-BE49-F238E27FC236}">
                  <a16:creationId xmlns:a16="http://schemas.microsoft.com/office/drawing/2014/main" id="{C7663B08-0136-4D94-8503-A17A0455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55" name="AutoShape 17">
              <a:extLst>
                <a:ext uri="{FF2B5EF4-FFF2-40B4-BE49-F238E27FC236}">
                  <a16:creationId xmlns:a16="http://schemas.microsoft.com/office/drawing/2014/main" id="{BA2A8E02-938D-4B6C-BB55-AD3FBAB74E17}"/>
                </a:ext>
              </a:extLst>
            </p:cNvPr>
            <p:cNvCxnSpPr>
              <a:cxnSpLocks noChangeShapeType="1"/>
              <a:stCxn id="52" idx="6"/>
              <a:endCxn id="53" idx="2"/>
            </p:cNvCxnSpPr>
            <p:nvPr/>
          </p:nvCxnSpPr>
          <p:spPr bwMode="auto">
            <a:xfrm>
              <a:off x="3216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8">
              <a:extLst>
                <a:ext uri="{FF2B5EF4-FFF2-40B4-BE49-F238E27FC236}">
                  <a16:creationId xmlns:a16="http://schemas.microsoft.com/office/drawing/2014/main" id="{C09B6C0C-A309-41D3-9EC8-9798698777C8}"/>
                </a:ext>
              </a:extLst>
            </p:cNvPr>
            <p:cNvCxnSpPr>
              <a:cxnSpLocks noChangeShapeType="1"/>
              <a:stCxn id="52" idx="4"/>
              <a:endCxn id="54" idx="0"/>
            </p:cNvCxnSpPr>
            <p:nvPr/>
          </p:nvCxnSpPr>
          <p:spPr bwMode="auto">
            <a:xfrm>
              <a:off x="3192" y="2256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7" name="Oval 19">
              <a:extLst>
                <a:ext uri="{FF2B5EF4-FFF2-40B4-BE49-F238E27FC236}">
                  <a16:creationId xmlns:a16="http://schemas.microsoft.com/office/drawing/2014/main" id="{1BF749E7-20C7-41BB-9955-0389DFAE0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58" name="AutoShape 20">
              <a:extLst>
                <a:ext uri="{FF2B5EF4-FFF2-40B4-BE49-F238E27FC236}">
                  <a16:creationId xmlns:a16="http://schemas.microsoft.com/office/drawing/2014/main" id="{26AAB0BC-793D-471A-8741-EEB4A8C53ED9}"/>
                </a:ext>
              </a:extLst>
            </p:cNvPr>
            <p:cNvCxnSpPr>
              <a:cxnSpLocks noChangeShapeType="1"/>
              <a:stCxn id="54" idx="6"/>
              <a:endCxn id="57" idx="2"/>
            </p:cNvCxnSpPr>
            <p:nvPr/>
          </p:nvCxnSpPr>
          <p:spPr bwMode="auto">
            <a:xfrm>
              <a:off x="3216" y="2760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9" name="AutoShape 21">
              <a:extLst>
                <a:ext uri="{FF2B5EF4-FFF2-40B4-BE49-F238E27FC236}">
                  <a16:creationId xmlns:a16="http://schemas.microsoft.com/office/drawing/2014/main" id="{B5B3FDF4-CAB7-46D0-92CF-73184A91B045}"/>
                </a:ext>
              </a:extLst>
            </p:cNvPr>
            <p:cNvCxnSpPr>
              <a:cxnSpLocks noChangeShapeType="1"/>
              <a:stCxn id="53" idx="4"/>
              <a:endCxn id="57" idx="0"/>
            </p:cNvCxnSpPr>
            <p:nvPr/>
          </p:nvCxnSpPr>
          <p:spPr bwMode="auto">
            <a:xfrm>
              <a:off x="3768" y="2256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0" name="Oval 22">
              <a:extLst>
                <a:ext uri="{FF2B5EF4-FFF2-40B4-BE49-F238E27FC236}">
                  <a16:creationId xmlns:a16="http://schemas.microsoft.com/office/drawing/2014/main" id="{EB8AA4E8-702E-4FA1-B2E8-F9BF4BF35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61" name="Oval 23">
              <a:extLst>
                <a:ext uri="{FF2B5EF4-FFF2-40B4-BE49-F238E27FC236}">
                  <a16:creationId xmlns:a16="http://schemas.microsoft.com/office/drawing/2014/main" id="{A1D0F722-50B4-4E0A-8E84-C28FF0BC2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62" name="Oval 24">
              <a:extLst>
                <a:ext uri="{FF2B5EF4-FFF2-40B4-BE49-F238E27FC236}">
                  <a16:creationId xmlns:a16="http://schemas.microsoft.com/office/drawing/2014/main" id="{E8BC29FA-39DC-4BBC-9FB3-89F0023BE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3" name="AutoShape 25">
              <a:extLst>
                <a:ext uri="{FF2B5EF4-FFF2-40B4-BE49-F238E27FC236}">
                  <a16:creationId xmlns:a16="http://schemas.microsoft.com/office/drawing/2014/main" id="{948C783B-F7AF-4DEF-9719-D59991165216}"/>
                </a:ext>
              </a:extLst>
            </p:cNvPr>
            <p:cNvCxnSpPr>
              <a:cxnSpLocks noChangeShapeType="1"/>
              <a:stCxn id="60" idx="4"/>
              <a:endCxn id="62" idx="1"/>
            </p:cNvCxnSpPr>
            <p:nvPr/>
          </p:nvCxnSpPr>
          <p:spPr bwMode="auto">
            <a:xfrm>
              <a:off x="4056" y="2400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4" name="Oval 26">
              <a:extLst>
                <a:ext uri="{FF2B5EF4-FFF2-40B4-BE49-F238E27FC236}">
                  <a16:creationId xmlns:a16="http://schemas.microsoft.com/office/drawing/2014/main" id="{74B11B76-5E15-4D79-9CDE-47C75039E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736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5" name="AutoShape 27">
              <a:extLst>
                <a:ext uri="{FF2B5EF4-FFF2-40B4-BE49-F238E27FC236}">
                  <a16:creationId xmlns:a16="http://schemas.microsoft.com/office/drawing/2014/main" id="{7DBC2DF9-2547-4B4F-A6D4-6C76916E9134}"/>
                </a:ext>
              </a:extLst>
            </p:cNvPr>
            <p:cNvCxnSpPr>
              <a:cxnSpLocks noChangeShapeType="1"/>
              <a:stCxn id="62" idx="6"/>
              <a:endCxn id="64" idx="2"/>
            </p:cNvCxnSpPr>
            <p:nvPr/>
          </p:nvCxnSpPr>
          <p:spPr bwMode="auto">
            <a:xfrm>
              <a:off x="4176" y="2760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6" name="AutoShape 28">
              <a:extLst>
                <a:ext uri="{FF2B5EF4-FFF2-40B4-BE49-F238E27FC236}">
                  <a16:creationId xmlns:a16="http://schemas.microsoft.com/office/drawing/2014/main" id="{28DE9007-D510-4DA5-A308-7EA819640B1A}"/>
                </a:ext>
              </a:extLst>
            </p:cNvPr>
            <p:cNvCxnSpPr>
              <a:cxnSpLocks noChangeShapeType="1"/>
              <a:stCxn id="61" idx="4"/>
              <a:endCxn id="64" idx="7"/>
            </p:cNvCxnSpPr>
            <p:nvPr/>
          </p:nvCxnSpPr>
          <p:spPr bwMode="auto">
            <a:xfrm flipH="1">
              <a:off x="4553" y="2400"/>
              <a:ext cx="79" cy="34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7" name="Oval 29">
              <a:extLst>
                <a:ext uri="{FF2B5EF4-FFF2-40B4-BE49-F238E27FC236}">
                  <a16:creationId xmlns:a16="http://schemas.microsoft.com/office/drawing/2014/main" id="{AFBE3C25-62AF-4505-BAF2-B57186BC4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160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68" name="AutoShape 30">
              <a:extLst>
                <a:ext uri="{FF2B5EF4-FFF2-40B4-BE49-F238E27FC236}">
                  <a16:creationId xmlns:a16="http://schemas.microsoft.com/office/drawing/2014/main" id="{8C8E7BA2-768A-4D35-8528-7B0F89F97E7B}"/>
                </a:ext>
              </a:extLst>
            </p:cNvPr>
            <p:cNvCxnSpPr>
              <a:cxnSpLocks noChangeShapeType="1"/>
              <a:stCxn id="67" idx="2"/>
              <a:endCxn id="60" idx="7"/>
            </p:cNvCxnSpPr>
            <p:nvPr/>
          </p:nvCxnSpPr>
          <p:spPr bwMode="auto">
            <a:xfrm flipH="1">
              <a:off x="4073" y="2184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9" name="AutoShape 31">
              <a:extLst>
                <a:ext uri="{FF2B5EF4-FFF2-40B4-BE49-F238E27FC236}">
                  <a16:creationId xmlns:a16="http://schemas.microsoft.com/office/drawing/2014/main" id="{7D32475D-1217-4AE0-8A67-211BDD896DC5}"/>
                </a:ext>
              </a:extLst>
            </p:cNvPr>
            <p:cNvCxnSpPr>
              <a:cxnSpLocks noChangeShapeType="1"/>
              <a:stCxn id="67" idx="6"/>
              <a:endCxn id="61" idx="1"/>
            </p:cNvCxnSpPr>
            <p:nvPr/>
          </p:nvCxnSpPr>
          <p:spPr bwMode="auto">
            <a:xfrm>
              <a:off x="4368" y="2184"/>
              <a:ext cx="247" cy="1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0" name="Oval 36">
              <a:extLst>
                <a:ext uri="{FF2B5EF4-FFF2-40B4-BE49-F238E27FC236}">
                  <a16:creationId xmlns:a16="http://schemas.microsoft.com/office/drawing/2014/main" id="{74FB34AA-CDC1-4642-B3EF-51852D7D7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52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71" name="Oval 37">
              <a:extLst>
                <a:ext uri="{FF2B5EF4-FFF2-40B4-BE49-F238E27FC236}">
                  <a16:creationId xmlns:a16="http://schemas.microsoft.com/office/drawing/2014/main" id="{93D6647D-884B-479E-9415-C87FEF213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sp>
          <p:nvSpPr>
            <p:cNvPr id="72" name="Oval 38">
              <a:extLst>
                <a:ext uri="{FF2B5EF4-FFF2-40B4-BE49-F238E27FC236}">
                  <a16:creationId xmlns:a16="http://schemas.microsoft.com/office/drawing/2014/main" id="{D38DBB95-D6B0-4A4C-8EE1-097D809B0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478"/>
              <a:ext cx="48" cy="4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ＭＳ Ｐゴシック" panose="020B0600070205080204" pitchFamily="34" charset="-128"/>
                <a:cs typeface="Arial" charset="0"/>
              </a:endParaRPr>
            </a:p>
          </p:txBody>
        </p:sp>
        <p:cxnSp>
          <p:nvCxnSpPr>
            <p:cNvPr id="73" name="AutoShape 42">
              <a:extLst>
                <a:ext uri="{FF2B5EF4-FFF2-40B4-BE49-F238E27FC236}">
                  <a16:creationId xmlns:a16="http://schemas.microsoft.com/office/drawing/2014/main" id="{BF22CF09-90CD-4A3B-8112-C7CB54B842D2}"/>
                </a:ext>
              </a:extLst>
            </p:cNvPr>
            <p:cNvCxnSpPr>
              <a:cxnSpLocks noChangeShapeType="1"/>
              <a:stCxn id="70" idx="2"/>
              <a:endCxn id="46" idx="5"/>
            </p:cNvCxnSpPr>
            <p:nvPr/>
          </p:nvCxnSpPr>
          <p:spPr bwMode="auto">
            <a:xfrm flipH="1" flipV="1">
              <a:off x="2297" y="2249"/>
              <a:ext cx="247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4" name="AutoShape 43">
              <a:extLst>
                <a:ext uri="{FF2B5EF4-FFF2-40B4-BE49-F238E27FC236}">
                  <a16:creationId xmlns:a16="http://schemas.microsoft.com/office/drawing/2014/main" id="{A82D9330-A43D-47FB-8F1F-EA4594A8FFFD}"/>
                </a:ext>
              </a:extLst>
            </p:cNvPr>
            <p:cNvCxnSpPr>
              <a:cxnSpLocks noChangeShapeType="1"/>
              <a:stCxn id="70" idx="4"/>
              <a:endCxn id="48" idx="0"/>
            </p:cNvCxnSpPr>
            <p:nvPr/>
          </p:nvCxnSpPr>
          <p:spPr bwMode="auto">
            <a:xfrm>
              <a:off x="2568" y="2400"/>
              <a:ext cx="0" cy="24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5" name="AutoShape 44">
              <a:extLst>
                <a:ext uri="{FF2B5EF4-FFF2-40B4-BE49-F238E27FC236}">
                  <a16:creationId xmlns:a16="http://schemas.microsoft.com/office/drawing/2014/main" id="{BE059BEA-2E4B-43FF-97E4-82400777D8BF}"/>
                </a:ext>
              </a:extLst>
            </p:cNvPr>
            <p:cNvCxnSpPr>
              <a:cxnSpLocks noChangeShapeType="1"/>
              <a:stCxn id="70" idx="6"/>
              <a:endCxn id="47" idx="3"/>
            </p:cNvCxnSpPr>
            <p:nvPr/>
          </p:nvCxnSpPr>
          <p:spPr bwMode="auto">
            <a:xfrm flipV="1">
              <a:off x="2592" y="2249"/>
              <a:ext cx="247" cy="12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6" name="AutoShape 45">
              <a:extLst>
                <a:ext uri="{FF2B5EF4-FFF2-40B4-BE49-F238E27FC236}">
                  <a16:creationId xmlns:a16="http://schemas.microsoft.com/office/drawing/2014/main" id="{73F72BDB-7093-4C7B-8E0E-F89D4E1696B0}"/>
                </a:ext>
              </a:extLst>
            </p:cNvPr>
            <p:cNvCxnSpPr>
              <a:cxnSpLocks noChangeShapeType="1"/>
              <a:stCxn id="71" idx="7"/>
              <a:endCxn id="53" idx="3"/>
            </p:cNvCxnSpPr>
            <p:nvPr/>
          </p:nvCxnSpPr>
          <p:spPr bwMode="auto">
            <a:xfrm flipV="1">
              <a:off x="3497" y="2249"/>
              <a:ext cx="254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7" name="AutoShape 46">
              <a:extLst>
                <a:ext uri="{FF2B5EF4-FFF2-40B4-BE49-F238E27FC236}">
                  <a16:creationId xmlns:a16="http://schemas.microsoft.com/office/drawing/2014/main" id="{9D5707C5-97C1-410F-8819-AC1BC7799CCC}"/>
                </a:ext>
              </a:extLst>
            </p:cNvPr>
            <p:cNvCxnSpPr>
              <a:cxnSpLocks noChangeShapeType="1"/>
              <a:stCxn id="71" idx="5"/>
              <a:endCxn id="57" idx="1"/>
            </p:cNvCxnSpPr>
            <p:nvPr/>
          </p:nvCxnSpPr>
          <p:spPr bwMode="auto">
            <a:xfrm>
              <a:off x="3497" y="2489"/>
              <a:ext cx="254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8" name="AutoShape 47">
              <a:extLst>
                <a:ext uri="{FF2B5EF4-FFF2-40B4-BE49-F238E27FC236}">
                  <a16:creationId xmlns:a16="http://schemas.microsoft.com/office/drawing/2014/main" id="{6F0F417A-9C4E-4E14-BC75-4CE63E7D0692}"/>
                </a:ext>
              </a:extLst>
            </p:cNvPr>
            <p:cNvCxnSpPr>
              <a:cxnSpLocks noChangeShapeType="1"/>
              <a:stCxn id="71" idx="3"/>
              <a:endCxn id="54" idx="7"/>
            </p:cNvCxnSpPr>
            <p:nvPr/>
          </p:nvCxnSpPr>
          <p:spPr bwMode="auto">
            <a:xfrm flipH="1">
              <a:off x="3209" y="2489"/>
              <a:ext cx="254" cy="2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9" name="AutoShape 48">
              <a:extLst>
                <a:ext uri="{FF2B5EF4-FFF2-40B4-BE49-F238E27FC236}">
                  <a16:creationId xmlns:a16="http://schemas.microsoft.com/office/drawing/2014/main" id="{F5F70DB9-AE5C-4747-B3B4-7FC98E5D9A6F}"/>
                </a:ext>
              </a:extLst>
            </p:cNvPr>
            <p:cNvCxnSpPr>
              <a:cxnSpLocks noChangeShapeType="1"/>
              <a:stCxn id="71" idx="1"/>
              <a:endCxn id="52" idx="5"/>
            </p:cNvCxnSpPr>
            <p:nvPr/>
          </p:nvCxnSpPr>
          <p:spPr bwMode="auto">
            <a:xfrm flipH="1" flipV="1">
              <a:off x="3209" y="2249"/>
              <a:ext cx="254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0" name="AutoShape 49">
              <a:extLst>
                <a:ext uri="{FF2B5EF4-FFF2-40B4-BE49-F238E27FC236}">
                  <a16:creationId xmlns:a16="http://schemas.microsoft.com/office/drawing/2014/main" id="{17712204-8A8E-4745-B2F8-98D3F166B2C6}"/>
                </a:ext>
              </a:extLst>
            </p:cNvPr>
            <p:cNvCxnSpPr>
              <a:cxnSpLocks noChangeShapeType="1"/>
              <a:stCxn id="72" idx="2"/>
              <a:endCxn id="60" idx="6"/>
            </p:cNvCxnSpPr>
            <p:nvPr/>
          </p:nvCxnSpPr>
          <p:spPr bwMode="auto">
            <a:xfrm flipH="1" flipV="1">
              <a:off x="4080" y="2376"/>
              <a:ext cx="240" cy="12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1" name="AutoShape 50">
              <a:extLst>
                <a:ext uri="{FF2B5EF4-FFF2-40B4-BE49-F238E27FC236}">
                  <a16:creationId xmlns:a16="http://schemas.microsoft.com/office/drawing/2014/main" id="{873DF938-A5BB-44B8-AEE9-AEB1A92F13A4}"/>
                </a:ext>
              </a:extLst>
            </p:cNvPr>
            <p:cNvCxnSpPr>
              <a:cxnSpLocks noChangeShapeType="1"/>
              <a:stCxn id="72" idx="5"/>
              <a:endCxn id="64" idx="1"/>
            </p:cNvCxnSpPr>
            <p:nvPr/>
          </p:nvCxnSpPr>
          <p:spPr bwMode="auto">
            <a:xfrm>
              <a:off x="4361" y="2519"/>
              <a:ext cx="158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2" name="AutoShape 51">
              <a:extLst>
                <a:ext uri="{FF2B5EF4-FFF2-40B4-BE49-F238E27FC236}">
                  <a16:creationId xmlns:a16="http://schemas.microsoft.com/office/drawing/2014/main" id="{B9C8AFAD-318A-4E91-B7E0-2FAD209A3BB7}"/>
                </a:ext>
              </a:extLst>
            </p:cNvPr>
            <p:cNvCxnSpPr>
              <a:cxnSpLocks noChangeShapeType="1"/>
              <a:stCxn id="72" idx="3"/>
              <a:endCxn id="62" idx="7"/>
            </p:cNvCxnSpPr>
            <p:nvPr/>
          </p:nvCxnSpPr>
          <p:spPr bwMode="auto">
            <a:xfrm flipH="1">
              <a:off x="4169" y="2519"/>
              <a:ext cx="158" cy="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3" name="AutoShape 52">
              <a:extLst>
                <a:ext uri="{FF2B5EF4-FFF2-40B4-BE49-F238E27FC236}">
                  <a16:creationId xmlns:a16="http://schemas.microsoft.com/office/drawing/2014/main" id="{2C87A3D3-7D24-4060-A51C-FC5078E32352}"/>
                </a:ext>
              </a:extLst>
            </p:cNvPr>
            <p:cNvCxnSpPr>
              <a:cxnSpLocks noChangeShapeType="1"/>
              <a:stCxn id="61" idx="3"/>
              <a:endCxn id="72" idx="6"/>
            </p:cNvCxnSpPr>
            <p:nvPr/>
          </p:nvCxnSpPr>
          <p:spPr bwMode="auto">
            <a:xfrm flipH="1">
              <a:off x="4368" y="2393"/>
              <a:ext cx="247" cy="10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84" name="AutoShape 53">
              <a:extLst>
                <a:ext uri="{FF2B5EF4-FFF2-40B4-BE49-F238E27FC236}">
                  <a16:creationId xmlns:a16="http://schemas.microsoft.com/office/drawing/2014/main" id="{76477AC8-2724-4828-AF50-511DA6144B7E}"/>
                </a:ext>
              </a:extLst>
            </p:cNvPr>
            <p:cNvCxnSpPr>
              <a:cxnSpLocks noChangeShapeType="1"/>
              <a:stCxn id="67" idx="4"/>
              <a:endCxn id="72" idx="0"/>
            </p:cNvCxnSpPr>
            <p:nvPr/>
          </p:nvCxnSpPr>
          <p:spPr bwMode="auto">
            <a:xfrm>
              <a:off x="4344" y="2208"/>
              <a:ext cx="0" cy="27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468749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8E0CC12-E3A1-3C14-7B6F-FF3413C8E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-Cubes(Self study)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50D2ECF-AFDF-EAFA-0EED-ECABC5F04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305800" cy="4038600"/>
          </a:xfrm>
        </p:spPr>
        <p:txBody>
          <a:bodyPr/>
          <a:lstStyle/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hypercube, or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-cube denoted by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the graph that has vertices representing the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bit strings of length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Two vertices are adjacent iff the bit string that they represent differ in exactly one bit position.</a:t>
            </a: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altLang="en-US" sz="2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US" sz="2800" i="1" baseline="-25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is shown here, where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Bit string of length 3 is represented</a:t>
            </a:r>
          </a:p>
          <a:p>
            <a:pPr lvl="1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= 8 vertices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6F576-F049-56D0-F1B3-1A27EF61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A818E9-072D-4DD7-A064-981AFC323022}" type="slidenum">
              <a:rPr kumimoji="0" lang="en-US" altLang="en-US" sz="2801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2801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9397" name="Group 76">
            <a:extLst>
              <a:ext uri="{FF2B5EF4-FFF2-40B4-BE49-F238E27FC236}">
                <a16:creationId xmlns:a16="http://schemas.microsoft.com/office/drawing/2014/main" id="{C89866EE-0675-BA05-FB0A-55886C4D66F4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657600"/>
            <a:ext cx="2667000" cy="2655888"/>
            <a:chOff x="762000" y="3733800"/>
            <a:chExt cx="2667000" cy="265533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C10058-6D75-A50D-622A-E48CF1F9309B}"/>
                </a:ext>
              </a:extLst>
            </p:cNvPr>
            <p:cNvSpPr/>
            <p:nvPr/>
          </p:nvSpPr>
          <p:spPr>
            <a:xfrm>
              <a:off x="1600200" y="4114720"/>
              <a:ext cx="152400" cy="152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174082-F8B0-FA28-D20F-7F1419AB8193}"/>
                </a:ext>
              </a:extLst>
            </p:cNvPr>
            <p:cNvSpPr/>
            <p:nvPr/>
          </p:nvSpPr>
          <p:spPr>
            <a:xfrm>
              <a:off x="2819400" y="4114720"/>
              <a:ext cx="152400" cy="152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341597-303A-72E8-249E-027AE5D6929B}"/>
                </a:ext>
              </a:extLst>
            </p:cNvPr>
            <p:cNvSpPr/>
            <p:nvPr/>
          </p:nvSpPr>
          <p:spPr>
            <a:xfrm>
              <a:off x="1219200" y="4724193"/>
              <a:ext cx="152400" cy="152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321C6B-B12D-D139-8F3A-E07F38989B96}"/>
                </a:ext>
              </a:extLst>
            </p:cNvPr>
            <p:cNvSpPr/>
            <p:nvPr/>
          </p:nvSpPr>
          <p:spPr>
            <a:xfrm>
              <a:off x="2362200" y="4724193"/>
              <a:ext cx="152400" cy="152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DBD0BA9-A967-005C-AD33-2EB797F3D751}"/>
                </a:ext>
              </a:extLst>
            </p:cNvPr>
            <p:cNvSpPr/>
            <p:nvPr/>
          </p:nvSpPr>
          <p:spPr>
            <a:xfrm>
              <a:off x="1219200" y="5790769"/>
              <a:ext cx="152400" cy="152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FF18E42-1AE7-CAA9-5F59-A6178E10ACF2}"/>
                </a:ext>
              </a:extLst>
            </p:cNvPr>
            <p:cNvSpPr/>
            <p:nvPr/>
          </p:nvSpPr>
          <p:spPr>
            <a:xfrm>
              <a:off x="2362200" y="5790769"/>
              <a:ext cx="152400" cy="152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34D3C7-612F-A95C-D2DE-45D8C6B268B3}"/>
                </a:ext>
              </a:extLst>
            </p:cNvPr>
            <p:cNvSpPr/>
            <p:nvPr/>
          </p:nvSpPr>
          <p:spPr>
            <a:xfrm>
              <a:off x="1600200" y="5257481"/>
              <a:ext cx="152400" cy="152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2D9CAF-EA32-8AA3-2A27-E096201982BE}"/>
                </a:ext>
              </a:extLst>
            </p:cNvPr>
            <p:cNvSpPr/>
            <p:nvPr/>
          </p:nvSpPr>
          <p:spPr>
            <a:xfrm>
              <a:off x="2819400" y="5257481"/>
              <a:ext cx="152400" cy="1523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C12DD05-07B1-F240-33CF-94D61047AA4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752600" y="4190904"/>
              <a:ext cx="10668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AFBE71-147C-D515-4EAA-9D8BA912D168}"/>
                </a:ext>
              </a:extLst>
            </p:cNvPr>
            <p:cNvCxnSpPr>
              <a:stCxn id="6" idx="4"/>
              <a:endCxn id="8" idx="7"/>
            </p:cNvCxnSpPr>
            <p:nvPr/>
          </p:nvCxnSpPr>
          <p:spPr>
            <a:xfrm rot="5400000">
              <a:off x="1273225" y="4343238"/>
              <a:ext cx="479325" cy="32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9E1595-4112-CE2F-811B-F87BABC3D12B}"/>
                </a:ext>
              </a:extLst>
            </p:cNvPr>
            <p:cNvCxnSpPr>
              <a:stCxn id="9" idx="7"/>
              <a:endCxn id="7" idx="3"/>
            </p:cNvCxnSpPr>
            <p:nvPr/>
          </p:nvCxnSpPr>
          <p:spPr>
            <a:xfrm rot="5400000" flipH="1" flipV="1">
              <a:off x="2416228" y="4321015"/>
              <a:ext cx="501545" cy="3492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7754974-3DD1-2852-BD3D-814430C10078}"/>
                </a:ext>
              </a:extLst>
            </p:cNvPr>
            <p:cNvCxnSpPr>
              <a:stCxn id="8" idx="7"/>
              <a:endCxn id="9" idx="7"/>
            </p:cNvCxnSpPr>
            <p:nvPr/>
          </p:nvCxnSpPr>
          <p:spPr>
            <a:xfrm rot="5400000" flipH="1" flipV="1">
              <a:off x="1920081" y="4175707"/>
              <a:ext cx="1588" cy="1143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C995FD-DB84-A9C2-8162-119CC1E3C30E}"/>
                </a:ext>
              </a:extLst>
            </p:cNvPr>
            <p:cNvCxnSpPr>
              <a:stCxn id="6" idx="4"/>
              <a:endCxn id="12" idx="0"/>
            </p:cNvCxnSpPr>
            <p:nvPr/>
          </p:nvCxnSpPr>
          <p:spPr>
            <a:xfrm rot="5400000">
              <a:off x="1181205" y="4762284"/>
              <a:ext cx="990393" cy="3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8A13A02-F294-78E4-35CB-954F240A4F1B}"/>
                </a:ext>
              </a:extLst>
            </p:cNvPr>
            <p:cNvCxnSpPr>
              <a:stCxn id="13" idx="0"/>
              <a:endCxn id="7" idx="4"/>
            </p:cNvCxnSpPr>
            <p:nvPr/>
          </p:nvCxnSpPr>
          <p:spPr>
            <a:xfrm rot="5400000" flipH="1" flipV="1">
              <a:off x="2400405" y="4762284"/>
              <a:ext cx="990393" cy="3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59818BF-A2FA-FABF-78D6-5E176AC8E11E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 rot="5400000">
              <a:off x="838297" y="5333665"/>
              <a:ext cx="914209" cy="3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4705FE-0679-0FB0-0F91-2E537E7739C8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 rot="5400000">
              <a:off x="1981297" y="5333665"/>
              <a:ext cx="914209" cy="3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52D1E54-3E81-54FB-B4A5-7A785C21BBB6}"/>
                </a:ext>
              </a:extLst>
            </p:cNvPr>
            <p:cNvCxnSpPr>
              <a:stCxn id="12" idx="7"/>
              <a:endCxn id="13" idx="1"/>
            </p:cNvCxnSpPr>
            <p:nvPr/>
          </p:nvCxnSpPr>
          <p:spPr>
            <a:xfrm rot="5400000" flipH="1" flipV="1">
              <a:off x="2286000" y="4724076"/>
              <a:ext cx="1588" cy="11128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499CB24-43F6-0229-B504-1CF2E50A8253}"/>
                </a:ext>
              </a:extLst>
            </p:cNvPr>
            <p:cNvCxnSpPr>
              <a:stCxn id="12" idx="4"/>
              <a:endCxn id="10" idx="3"/>
            </p:cNvCxnSpPr>
            <p:nvPr/>
          </p:nvCxnSpPr>
          <p:spPr>
            <a:xfrm rot="5400000">
              <a:off x="1203379" y="5447896"/>
              <a:ext cx="511068" cy="4349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2EA2FD-5D7D-B3F3-6951-65DC69156573}"/>
                </a:ext>
              </a:extLst>
            </p:cNvPr>
            <p:cNvCxnSpPr>
              <a:stCxn id="11" idx="1"/>
              <a:endCxn id="13" idx="3"/>
            </p:cNvCxnSpPr>
            <p:nvPr/>
          </p:nvCxnSpPr>
          <p:spPr>
            <a:xfrm rot="5400000" flipH="1" flipV="1">
              <a:off x="2400345" y="5371709"/>
              <a:ext cx="425361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516429F-12D1-9A14-02EE-153EA1831E49}"/>
                </a:ext>
              </a:extLst>
            </p:cNvPr>
            <p:cNvCxnSpPr>
              <a:stCxn id="10" idx="7"/>
              <a:endCxn id="11" idx="2"/>
            </p:cNvCxnSpPr>
            <p:nvPr/>
          </p:nvCxnSpPr>
          <p:spPr>
            <a:xfrm rot="16200000" flipH="1">
              <a:off x="1828806" y="5333559"/>
              <a:ext cx="53964" cy="1012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18" name="TextBox 68">
              <a:extLst>
                <a:ext uri="{FF2B5EF4-FFF2-40B4-BE49-F238E27FC236}">
                  <a16:creationId xmlns:a16="http://schemas.microsoft.com/office/drawing/2014/main" id="{207E9E51-786E-3A46-E5D1-4D468E4196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6019800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000</a:t>
              </a:r>
            </a:p>
          </p:txBody>
        </p:sp>
        <p:sp>
          <p:nvSpPr>
            <p:cNvPr id="59419" name="TextBox 69">
              <a:extLst>
                <a:ext uri="{FF2B5EF4-FFF2-40B4-BE49-F238E27FC236}">
                  <a16:creationId xmlns:a16="http://schemas.microsoft.com/office/drawing/2014/main" id="{6D44EF70-B458-241E-20B0-A9E97ED8A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6019800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001</a:t>
              </a:r>
            </a:p>
          </p:txBody>
        </p:sp>
        <p:sp>
          <p:nvSpPr>
            <p:cNvPr id="59420" name="TextBox 70">
              <a:extLst>
                <a:ext uri="{FF2B5EF4-FFF2-40B4-BE49-F238E27FC236}">
                  <a16:creationId xmlns:a16="http://schemas.microsoft.com/office/drawing/2014/main" id="{7BFD9748-499F-2FCE-FCDA-4F9A8777E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" y="4343400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100</a:t>
              </a:r>
            </a:p>
          </p:txBody>
        </p:sp>
        <p:sp>
          <p:nvSpPr>
            <p:cNvPr id="59421" name="TextBox 71">
              <a:extLst>
                <a:ext uri="{FF2B5EF4-FFF2-40B4-BE49-F238E27FC236}">
                  <a16:creationId xmlns:a16="http://schemas.microsoft.com/office/drawing/2014/main" id="{21954971-C869-2ACB-ADEE-602CB52EE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400" y="4267200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101</a:t>
              </a:r>
            </a:p>
          </p:txBody>
        </p:sp>
        <p:sp>
          <p:nvSpPr>
            <p:cNvPr id="59422" name="TextBox 72">
              <a:extLst>
                <a:ext uri="{FF2B5EF4-FFF2-40B4-BE49-F238E27FC236}">
                  <a16:creationId xmlns:a16="http://schemas.microsoft.com/office/drawing/2014/main" id="{EE43C3D3-BE2B-C080-8883-CDE5704F02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5410200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011</a:t>
              </a:r>
            </a:p>
          </p:txBody>
        </p:sp>
        <p:sp>
          <p:nvSpPr>
            <p:cNvPr id="59423" name="TextBox 73">
              <a:extLst>
                <a:ext uri="{FF2B5EF4-FFF2-40B4-BE49-F238E27FC236}">
                  <a16:creationId xmlns:a16="http://schemas.microsoft.com/office/drawing/2014/main" id="{A58CB92E-D025-7C42-11A8-5D6D0F763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4876800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010</a:t>
              </a:r>
            </a:p>
          </p:txBody>
        </p:sp>
        <p:sp>
          <p:nvSpPr>
            <p:cNvPr id="59424" name="TextBox 74">
              <a:extLst>
                <a:ext uri="{FF2B5EF4-FFF2-40B4-BE49-F238E27FC236}">
                  <a16:creationId xmlns:a16="http://schemas.microsoft.com/office/drawing/2014/main" id="{9AB3F985-83D8-85C3-0DBD-11D4FAC86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733800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111</a:t>
              </a:r>
            </a:p>
          </p:txBody>
        </p:sp>
        <p:sp>
          <p:nvSpPr>
            <p:cNvPr id="59425" name="TextBox 75">
              <a:extLst>
                <a:ext uri="{FF2B5EF4-FFF2-40B4-BE49-F238E27FC236}">
                  <a16:creationId xmlns:a16="http://schemas.microsoft.com/office/drawing/2014/main" id="{39F45221-BDFB-655D-1A66-1D3B694E0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733800"/>
              <a:ext cx="609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110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Special Simple Graphs: </a:t>
            </a:r>
            <a:r>
              <a:rPr lang="en-US" sz="2600" b="1" dirty="0">
                <a:solidFill>
                  <a:srgbClr val="FF0000"/>
                </a:solidFill>
              </a:rPr>
              <a:t>n-Cubes(</a:t>
            </a:r>
            <a:r>
              <a:rPr lang="en-US" altLang="ja-JP" sz="2800" b="1" i="1" dirty="0" err="1">
                <a:solidFill>
                  <a:srgbClr val="FF0000"/>
                </a:solidFill>
              </a:rPr>
              <a:t>Q</a:t>
            </a:r>
            <a:r>
              <a:rPr lang="en-US" altLang="ja-JP" sz="2800" b="1" i="1" baseline="-25000" dirty="0" err="1">
                <a:solidFill>
                  <a:srgbClr val="FF0000"/>
                </a:solidFill>
              </a:rPr>
              <a:t>n</a:t>
            </a:r>
            <a:r>
              <a:rPr lang="en-US" sz="2600" b="1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8F655F-1C0A-482D-8995-BB8242DE516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-dimensional hypercube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-cube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denoted by </a:t>
            </a:r>
            <a:r>
              <a:rPr kumimoji="0" lang="en-US" altLang="ja-JP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ja-JP" sz="24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is the graph that has vertices representing the 2</a:t>
            </a:r>
            <a:r>
              <a:rPr kumimoji="0" lang="en-US" altLang="ja-JP" sz="2400" b="0" i="0" u="none" strike="noStrike" kern="1200" cap="none" spc="0" normalizeH="0" baseline="30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bit strings of length </a:t>
            </a:r>
            <a:r>
              <a:rPr kumimoji="0" lang="en-US" altLang="ja-JP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Two vertices are adjacent iff the bit strings that they represent differ in exactly one bit position.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The graphs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,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, and </a:t>
            </a:r>
            <a:r>
              <a:rPr kumimoji="0" lang="en-US" altLang="ja-JP" sz="20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ja-JP" sz="2000" b="1" i="1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are displayed in the following figure: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F7C2AC6-04CE-48CF-9210-217D9D0BE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886200"/>
            <a:ext cx="68580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375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EE9D3-88D2-4F0F-9B45-FFC9CC3B83CB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understand basic terminologies of graph with examples, Handshaking theorem for undirected and directed graphs, some special types of graphs, bipartite graph and complete bipartite graph.</a:t>
            </a:r>
          </a:p>
          <a:p>
            <a:r>
              <a:rPr lang="en-US" sz="2400" u="sng" dirty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The students are expected to be able explain graph terminologies, be able to find out degree of vertices and prove Handshaking theorem, be able to draw Complete graph, Cycle, Wheel, n-cube, be able to determine whether a graph is bipartite using graph coloring.  </a:t>
            </a:r>
          </a:p>
        </p:txBody>
      </p:sp>
    </p:spTree>
    <p:extLst>
      <p:ext uri="{BB962C8B-B14F-4D97-AF65-F5344CB8AC3E}">
        <p14:creationId xmlns:p14="http://schemas.microsoft.com/office/powerpoint/2010/main" val="40756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Bipartite graphs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0444E02-346E-4E13-BCD3-41D9887158D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 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simple graph G is called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bipartite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its vertex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can be partitioned into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disjoint sets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such that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every edge in the graph connects a vertex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 vertex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If each vertex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connected to each vertex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it is called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bipartite graph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it is denoted by </a:t>
            </a: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</a:t>
            </a:r>
            <a:r>
              <a:rPr kumimoji="0" lang="en-US" sz="2800" b="1" i="0" u="none" strike="noStrike" kern="1200" cap="none" spc="0" normalizeH="0" baseline="-30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m,n</a:t>
            </a:r>
            <a:r>
              <a:rPr kumimoji="0" lang="en-US" sz="2800" b="1" i="0" u="none" strike="noStrike" kern="1200" cap="none" spc="0" normalizeH="0" baseline="-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where m is the number of vertices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n is the number of vertices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496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704C55A-250C-6ECF-CF9B-36FDE36F0C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Bipartite Graph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CE07FB10-B35A-792B-A709-AA4E4B3D0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2895600"/>
          </a:xfrm>
        </p:spPr>
        <p:txBody>
          <a:bodyPr lIns="0" rIns="0"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A simple graph is called </a:t>
            </a:r>
            <a:r>
              <a:rPr lang="en-US" altLang="en-US" sz="28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bipartite</a:t>
            </a:r>
            <a:r>
              <a:rPr lang="en-US" altLang="en-US" sz="2800" dirty="0">
                <a:latin typeface="Times New Roman" panose="02020603050405020304" pitchFamily="18" charset="0"/>
              </a:rPr>
              <a:t> if its vertex set </a:t>
            </a:r>
            <a:r>
              <a:rPr lang="en-US" altLang="en-US" sz="2800" i="1" dirty="0">
                <a:latin typeface="Times New Roman" panose="02020603050405020304" pitchFamily="18" charset="0"/>
              </a:rPr>
              <a:t>V</a:t>
            </a:r>
            <a:r>
              <a:rPr lang="en-US" altLang="en-US" sz="2800" dirty="0">
                <a:latin typeface="Times New Roman" panose="02020603050405020304" pitchFamily="18" charset="0"/>
              </a:rPr>
              <a:t> can be partitioned into two disjoint nonempty sets </a:t>
            </a:r>
            <a:r>
              <a:rPr lang="en-US" altLang="en-US" sz="2800" i="1" dirty="0"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</a:rPr>
              <a:t> and </a:t>
            </a:r>
            <a:r>
              <a:rPr lang="en-US" altLang="en-US" sz="2800" i="1" dirty="0"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</a:rPr>
              <a:t> such that every edge in the graph connects a vertex in </a:t>
            </a:r>
            <a:r>
              <a:rPr lang="en-US" altLang="en-US" sz="2800" i="1" dirty="0"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</a:rPr>
              <a:t> and a vertex in </a:t>
            </a:r>
            <a:r>
              <a:rPr lang="en-US" altLang="en-US" sz="2800" i="1" dirty="0"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</a:rPr>
              <a:t> (so that no edge in </a:t>
            </a:r>
            <a:r>
              <a:rPr lang="en-US" altLang="en-US" sz="2800" i="1" dirty="0">
                <a:latin typeface="Times New Roman" panose="02020603050405020304" pitchFamily="18" charset="0"/>
              </a:rPr>
              <a:t>G</a:t>
            </a:r>
            <a:r>
              <a:rPr lang="en-US" altLang="en-US" sz="2800" dirty="0">
                <a:latin typeface="Times New Roman" panose="02020603050405020304" pitchFamily="18" charset="0"/>
              </a:rPr>
              <a:t> connects either two vertices in </a:t>
            </a:r>
            <a:r>
              <a:rPr lang="en-US" altLang="en-US" sz="2800" i="1" dirty="0"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1</a:t>
            </a:r>
            <a:r>
              <a:rPr lang="en-US" altLang="en-US" sz="2800" dirty="0">
                <a:latin typeface="Times New Roman" panose="02020603050405020304" pitchFamily="18" charset="0"/>
              </a:rPr>
              <a:t> or two vertices in </a:t>
            </a:r>
            <a:r>
              <a:rPr lang="en-US" altLang="en-US" sz="2800" i="1" dirty="0">
                <a:latin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latin typeface="Times New Roman" panose="02020603050405020304" pitchFamily="18" charset="0"/>
              </a:rPr>
              <a:t>2</a:t>
            </a:r>
            <a:r>
              <a:rPr lang="en-US" altLang="en-US" sz="2800" dirty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DE781F43-63BD-0877-D33F-DC470E1E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82428C-579A-484B-9E70-B8DB69345D7E}" type="slidenum">
              <a:rPr kumimoji="0" lang="en-US" altLang="en-US" sz="2801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2801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D514AD5-3274-C715-0E0A-DD991BD0476F}"/>
              </a:ext>
            </a:extLst>
          </p:cNvPr>
          <p:cNvGrpSpPr>
            <a:grpSpLocks/>
          </p:cNvGrpSpPr>
          <p:nvPr/>
        </p:nvGrpSpPr>
        <p:grpSpPr bwMode="auto">
          <a:xfrm>
            <a:off x="1406525" y="4314825"/>
            <a:ext cx="2919413" cy="1917700"/>
            <a:chOff x="886" y="2718"/>
            <a:chExt cx="1839" cy="1208"/>
          </a:xfrm>
        </p:grpSpPr>
        <p:grpSp>
          <p:nvGrpSpPr>
            <p:cNvPr id="60439" name="Group 5">
              <a:extLst>
                <a:ext uri="{FF2B5EF4-FFF2-40B4-BE49-F238E27FC236}">
                  <a16:creationId xmlns:a16="http://schemas.microsoft.com/office/drawing/2014/main" id="{7DD9822E-CB00-25BC-1D58-062261D2F6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2952"/>
              <a:ext cx="1344" cy="768"/>
              <a:chOff x="816" y="2976"/>
              <a:chExt cx="1344" cy="768"/>
            </a:xfrm>
          </p:grpSpPr>
          <p:sp>
            <p:nvSpPr>
              <p:cNvPr id="60441" name="AutoShape 6">
                <a:extLst>
                  <a:ext uri="{FF2B5EF4-FFF2-40B4-BE49-F238E27FC236}">
                    <a16:creationId xmlns:a16="http://schemas.microsoft.com/office/drawing/2014/main" id="{592A99C2-3A0B-F668-4556-0B7073BB3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864" y="3024"/>
                <a:ext cx="1248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442" name="Oval 7">
                <a:extLst>
                  <a:ext uri="{FF2B5EF4-FFF2-40B4-BE49-F238E27FC236}">
                    <a16:creationId xmlns:a16="http://schemas.microsoft.com/office/drawing/2014/main" id="{B80CF6D5-49A4-6432-16CD-68631822E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976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443" name="Oval 8">
                <a:extLst>
                  <a:ext uri="{FF2B5EF4-FFF2-40B4-BE49-F238E27FC236}">
                    <a16:creationId xmlns:a16="http://schemas.microsoft.com/office/drawing/2014/main" id="{2AC778A9-C5A2-C77F-22CC-3201892BD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444" name="Oval 9">
                <a:extLst>
                  <a:ext uri="{FF2B5EF4-FFF2-40B4-BE49-F238E27FC236}">
                    <a16:creationId xmlns:a16="http://schemas.microsoft.com/office/drawing/2014/main" id="{79641FB0-9686-01B1-4376-CF29FAD94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429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445" name="Oval 10">
                <a:extLst>
                  <a:ext uri="{FF2B5EF4-FFF2-40B4-BE49-F238E27FC236}">
                    <a16:creationId xmlns:a16="http://schemas.microsoft.com/office/drawing/2014/main" id="{C00B519D-F618-F67F-0899-E44171040E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5" y="3408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446" name="Oval 11">
                <a:extLst>
                  <a:ext uri="{FF2B5EF4-FFF2-40B4-BE49-F238E27FC236}">
                    <a16:creationId xmlns:a16="http://schemas.microsoft.com/office/drawing/2014/main" id="{5E3009F2-182E-96A9-B272-BEE5A93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1" y="3669"/>
                <a:ext cx="75" cy="7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60447" name="Line 12">
                <a:extLst>
                  <a:ext uri="{FF2B5EF4-FFF2-40B4-BE49-F238E27FC236}">
                    <a16:creationId xmlns:a16="http://schemas.microsoft.com/office/drawing/2014/main" id="{0717658C-1B28-3307-1C81-524CDC29B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024"/>
                <a:ext cx="96" cy="6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0448" name="Line 13">
                <a:extLst>
                  <a:ext uri="{FF2B5EF4-FFF2-40B4-BE49-F238E27FC236}">
                    <a16:creationId xmlns:a16="http://schemas.microsoft.com/office/drawing/2014/main" id="{F007764B-BFCB-BB37-DF0F-AA0C78DA4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64" y="3456"/>
                <a:ext cx="864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0440" name="Text Box 14">
              <a:extLst>
                <a:ext uri="{FF2B5EF4-FFF2-40B4-BE49-F238E27FC236}">
                  <a16:creationId xmlns:a16="http://schemas.microsoft.com/office/drawing/2014/main" id="{B4B9144B-B961-C0DB-F0EE-B4A6BDBD5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" y="2718"/>
              <a:ext cx="1839" cy="1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+mn-ea"/>
                  <a:cs typeface="Arial" panose="020B0604020202020204" pitchFamily="34" charset="0"/>
                </a:rPr>
                <a:t>       a             b</a:t>
              </a:r>
            </a:p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+mn-ea"/>
                  <a:cs typeface="Arial" panose="020B0604020202020204" pitchFamily="34" charset="0"/>
                </a:rPr>
                <a:t>  c                       d </a:t>
              </a:r>
            </a:p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+mn-ea"/>
                  <a:cs typeface="Arial" panose="020B0604020202020204" pitchFamily="34" charset="0"/>
                </a:rPr>
                <a:t>                    e      </a:t>
              </a: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CF551A0C-0F3D-4337-0A5E-FE1BB5F85B7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4267200"/>
            <a:ext cx="2133600" cy="1981200"/>
            <a:chOff x="3408" y="2688"/>
            <a:chExt cx="1344" cy="1248"/>
          </a:xfrm>
        </p:grpSpPr>
        <p:sp>
          <p:nvSpPr>
            <p:cNvPr id="60424" name="Oval 16">
              <a:extLst>
                <a:ext uri="{FF2B5EF4-FFF2-40B4-BE49-F238E27FC236}">
                  <a16:creationId xmlns:a16="http://schemas.microsoft.com/office/drawing/2014/main" id="{DB53928E-85EB-A00D-77B9-992354EE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688"/>
              <a:ext cx="528" cy="124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25" name="Oval 17">
              <a:extLst>
                <a:ext uri="{FF2B5EF4-FFF2-40B4-BE49-F238E27FC236}">
                  <a16:creationId xmlns:a16="http://schemas.microsoft.com/office/drawing/2014/main" id="{980544EC-81CB-67D1-4BC8-F8A345E54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88"/>
              <a:ext cx="528" cy="1248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26" name="Oval 18">
              <a:extLst>
                <a:ext uri="{FF2B5EF4-FFF2-40B4-BE49-F238E27FC236}">
                  <a16:creationId xmlns:a16="http://schemas.microsoft.com/office/drawing/2014/main" id="{C048A1D7-6AEF-469E-4F5B-604AECCB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04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27" name="Oval 19">
              <a:extLst>
                <a:ext uri="{FF2B5EF4-FFF2-40B4-BE49-F238E27FC236}">
                  <a16:creationId xmlns:a16="http://schemas.microsoft.com/office/drawing/2014/main" id="{68F31328-CF80-9F51-0D4C-657C47B5E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509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28" name="Oval 20">
              <a:extLst>
                <a:ext uri="{FF2B5EF4-FFF2-40B4-BE49-F238E27FC236}">
                  <a16:creationId xmlns:a16="http://schemas.microsoft.com/office/drawing/2014/main" id="{AAFC93C6-8B62-A8B6-C888-0317E1F19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960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29" name="Oval 21">
              <a:extLst>
                <a:ext uri="{FF2B5EF4-FFF2-40B4-BE49-F238E27FC236}">
                  <a16:creationId xmlns:a16="http://schemas.microsoft.com/office/drawing/2014/main" id="{54CF2BBA-0438-06A0-86EB-F1017D987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20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30" name="Oval 22">
              <a:extLst>
                <a:ext uri="{FF2B5EF4-FFF2-40B4-BE49-F238E27FC236}">
                  <a16:creationId xmlns:a16="http://schemas.microsoft.com/office/drawing/2014/main" id="{8187ABCC-DF14-391E-97DC-D6E913C11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680"/>
              <a:ext cx="75" cy="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431" name="Text Box 23">
              <a:extLst>
                <a:ext uri="{FF2B5EF4-FFF2-40B4-BE49-F238E27FC236}">
                  <a16:creationId xmlns:a16="http://schemas.microsoft.com/office/drawing/2014/main" id="{A3A82514-E8EF-536B-559E-0D13CD42B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971"/>
              <a:ext cx="289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+mn-ea"/>
                  <a:cs typeface="Arial" panose="020B0604020202020204" pitchFamily="34" charset="0"/>
                </a:rPr>
                <a:t>b </a:t>
              </a:r>
            </a:p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+mn-ea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0432" name="Text Box 24">
              <a:extLst>
                <a:ext uri="{FF2B5EF4-FFF2-40B4-BE49-F238E27FC236}">
                  <a16:creationId xmlns:a16="http://schemas.microsoft.com/office/drawing/2014/main" id="{20D5B9D1-3826-C8F2-4F34-F9A7770E8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6" y="2795"/>
              <a:ext cx="239" cy="1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+mn-ea"/>
                  <a:cs typeface="Arial" panose="020B0604020202020204" pitchFamily="34" charset="0"/>
                </a:rPr>
                <a:t>a</a:t>
              </a:r>
            </a:p>
            <a:p>
              <a:pPr marL="0" marR="0" lvl="0" indent="0" algn="l" defTabSz="457200" rtl="0" eaLnBrk="0" fontAlgn="base" latinLnBrk="0" hangingPunct="0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+mn-ea"/>
                  <a:cs typeface="Arial" panose="020B0604020202020204" pitchFamily="34" charset="0"/>
                </a:rPr>
                <a:t>d</a:t>
              </a:r>
            </a:p>
            <a:p>
              <a:pPr marL="0" marR="0" lvl="0" indent="0" algn="l" defTabSz="457200" rtl="0" eaLnBrk="0" fontAlgn="base" latinLnBrk="0" hangingPunct="0">
                <a:lnSpc>
                  <a:spcPct val="6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okman Old Style" panose="02050604050505020204" pitchFamily="18" charset="0"/>
                  <a:ea typeface="+mn-ea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0433" name="Line 25">
              <a:extLst>
                <a:ext uri="{FF2B5EF4-FFF2-40B4-BE49-F238E27FC236}">
                  <a16:creationId xmlns:a16="http://schemas.microsoft.com/office/drawing/2014/main" id="{9E49600B-877B-08E1-07DB-CE8CA110C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976"/>
              <a:ext cx="62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60434" name="Line 26">
              <a:extLst>
                <a:ext uri="{FF2B5EF4-FFF2-40B4-BE49-F238E27FC236}">
                  <a16:creationId xmlns:a16="http://schemas.microsoft.com/office/drawing/2014/main" id="{3AE104D6-578F-26DA-5B0F-D53E4B46A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68"/>
              <a:ext cx="62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60435" name="Line 27">
              <a:extLst>
                <a:ext uri="{FF2B5EF4-FFF2-40B4-BE49-F238E27FC236}">
                  <a16:creationId xmlns:a16="http://schemas.microsoft.com/office/drawing/2014/main" id="{089298B2-DC2B-A7C7-FF12-498613A1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120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60436" name="Line 28">
              <a:extLst>
                <a:ext uri="{FF2B5EF4-FFF2-40B4-BE49-F238E27FC236}">
                  <a16:creationId xmlns:a16="http://schemas.microsoft.com/office/drawing/2014/main" id="{0A816473-A94F-7145-5A51-AF9EE61697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976"/>
              <a:ext cx="62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60437" name="Line 29">
              <a:extLst>
                <a:ext uri="{FF2B5EF4-FFF2-40B4-BE49-F238E27FC236}">
                  <a16:creationId xmlns:a16="http://schemas.microsoft.com/office/drawing/2014/main" id="{F06D5918-7BF4-3B66-FF68-34BE4B413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552"/>
              <a:ext cx="576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60438" name="Line 30">
              <a:extLst>
                <a:ext uri="{FF2B5EF4-FFF2-40B4-BE49-F238E27FC236}">
                  <a16:creationId xmlns:a16="http://schemas.microsoft.com/office/drawing/2014/main" id="{77355293-CF5B-7602-4693-2768EC6EC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360"/>
              <a:ext cx="62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6895" name="AutoShape 31">
            <a:extLst>
              <a:ext uri="{FF2B5EF4-FFF2-40B4-BE49-F238E27FC236}">
                <a16:creationId xmlns:a16="http://schemas.microsoft.com/office/drawing/2014/main" id="{4FF4F0EA-8B7E-2C80-34BA-2A46DA208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1816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Examples of Complete Bipartite graphs  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69A30A0-BB0F-4534-9F7C-1583BADD3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" y="1524000"/>
            <a:ext cx="811530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54011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Example 11: Are the graphs G and H are Bipartite?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64F4265-D9F7-4129-A3BB-64131B4BE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775" y="1304200"/>
            <a:ext cx="7949225" cy="5146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379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Practice @ Home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ACC1D4-BAAF-4F7E-B5DE-88188E22E5A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from text book</a:t>
            </a:r>
          </a:p>
        </p:txBody>
      </p:sp>
    </p:spTree>
    <p:extLst>
      <p:ext uri="{BB962C8B-B14F-4D97-AF65-F5344CB8AC3E}">
        <p14:creationId xmlns:p14="http://schemas.microsoft.com/office/powerpoint/2010/main" val="996336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4807E6-CD60-4A10-A08B-7CB9513EF72B}"/>
              </a:ext>
            </a:extLst>
          </p:cNvPr>
          <p:cNvSpPr/>
          <p:nvPr/>
        </p:nvSpPr>
        <p:spPr>
          <a:xfrm>
            <a:off x="562707" y="1767006"/>
            <a:ext cx="78919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Rosen, K. H., &amp; </a:t>
            </a:r>
            <a:r>
              <a:rPr lang="en-US" b="1" dirty="0" err="1"/>
              <a:t>Krithivasan</a:t>
            </a:r>
            <a:r>
              <a:rPr lang="en-US" b="1" dirty="0"/>
              <a:t>, K. (2012). Discrete mathematics and its applications: with combinatorics and graph theory. Tata McGraw-Hill Education. (7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Liu, C. L. (1986). Elements of discrete mathematics. Tata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46146" y="1493361"/>
            <a:ext cx="7333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Mathematics, </a:t>
            </a:r>
            <a:r>
              <a:rPr lang="en-US" i="1" dirty="0"/>
              <a:t>Richard</a:t>
            </a:r>
            <a:r>
              <a:rPr lang="en-US" dirty="0"/>
              <a:t> </a:t>
            </a:r>
            <a:r>
              <a:rPr lang="en-US" i="1" dirty="0" err="1"/>
              <a:t>Johnsonbaugh</a:t>
            </a:r>
            <a:r>
              <a:rPr lang="en-US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Mathematical Structures, </a:t>
            </a:r>
            <a:r>
              <a:rPr lang="en-US" i="1" dirty="0"/>
              <a:t>Bernard</a:t>
            </a:r>
            <a:r>
              <a:rPr lang="en-US" dirty="0"/>
              <a:t> </a:t>
            </a:r>
            <a:r>
              <a:rPr lang="en-US" i="1" dirty="0" err="1"/>
              <a:t>Kolman</a:t>
            </a:r>
            <a:r>
              <a:rPr lang="en-US" dirty="0"/>
              <a:t>, </a:t>
            </a:r>
            <a:r>
              <a:rPr lang="en-US" i="1" dirty="0"/>
              <a:t>Robert C. Busby</a:t>
            </a:r>
            <a:r>
              <a:rPr lang="en-US" dirty="0"/>
              <a:t>, </a:t>
            </a:r>
            <a:r>
              <a:rPr lang="en-US" i="1" dirty="0"/>
              <a:t>Sharon</a:t>
            </a:r>
            <a:r>
              <a:rPr lang="en-US" dirty="0"/>
              <a:t> </a:t>
            </a:r>
            <a:r>
              <a:rPr lang="en-US" i="1" dirty="0"/>
              <a:t>Ross, </a:t>
            </a:r>
            <a:r>
              <a:rPr lang="en-US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SCHAUM’S  outlines Discrete Mathematics(2</a:t>
            </a:r>
            <a:r>
              <a:rPr lang="en-US" i="1" baseline="30000" dirty="0"/>
              <a:t>nd</a:t>
            </a:r>
            <a:r>
              <a:rPr lang="en-US" i="1" dirty="0"/>
              <a:t> edition)</a:t>
            </a:r>
            <a:r>
              <a:rPr lang="en-US" dirty="0"/>
              <a:t>, by </a:t>
            </a:r>
            <a:r>
              <a:rPr lang="en-US" i="1" dirty="0"/>
              <a:t>Seymour</a:t>
            </a:r>
            <a:r>
              <a:rPr lang="en-US" dirty="0"/>
              <a:t> </a:t>
            </a:r>
            <a:r>
              <a:rPr lang="en-US" i="1" dirty="0" err="1"/>
              <a:t>Lipschutz</a:t>
            </a:r>
            <a:r>
              <a:rPr lang="en-US" dirty="0"/>
              <a:t>, </a:t>
            </a:r>
            <a:r>
              <a:rPr lang="en-US" i="1" dirty="0"/>
              <a:t>Marc</a:t>
            </a:r>
            <a:r>
              <a:rPr lang="en-US" dirty="0"/>
              <a:t> </a:t>
            </a:r>
            <a:r>
              <a:rPr lang="en-US" i="1" dirty="0"/>
              <a:t>Lipson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Deo</a:t>
            </a:r>
            <a:r>
              <a:rPr lang="en-US" dirty="0"/>
              <a:t>, N. (2017). Graph theory with applications to engineering and computer science. Courier Dover Publications.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Radford University Lecture: </a:t>
            </a:r>
            <a:r>
              <a:rPr lang="en-US" dirty="0">
                <a:hlinkClick r:id="rId2"/>
              </a:rPr>
              <a:t>https://www.radford.edu/~nokie/classes/360/graphs-terms.html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2D42957-60DF-4A3D-B05E-BA4F4C3F8CCC}"/>
              </a:ext>
            </a:extLst>
          </p:cNvPr>
          <p:cNvSpPr txBox="1">
            <a:spLocks/>
          </p:cNvSpPr>
          <p:nvPr/>
        </p:nvSpPr>
        <p:spPr bwMode="auto">
          <a:xfrm>
            <a:off x="282633" y="2028306"/>
            <a:ext cx="8404167" cy="436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Definition 2</a:t>
            </a:r>
            <a:r>
              <a:rPr lang="en-US" sz="2800" dirty="0">
                <a:solidFill>
                  <a:prstClr val="black"/>
                </a:solidFill>
              </a:rPr>
              <a:t>: </a:t>
            </a:r>
            <a:r>
              <a:rPr lang="en-US" sz="2800" dirty="0">
                <a:solidFill>
                  <a:srgbClr val="0000FF"/>
                </a:solidFill>
              </a:rPr>
              <a:t>A directed graph(or </a:t>
            </a:r>
            <a:r>
              <a:rPr lang="en-US" sz="2800" b="1" i="1" dirty="0">
                <a:solidFill>
                  <a:srgbClr val="0000FF"/>
                </a:solidFill>
              </a:rPr>
              <a:t>digraph</a:t>
            </a:r>
            <a:r>
              <a:rPr lang="en-US" sz="2800" dirty="0">
                <a:solidFill>
                  <a:srgbClr val="0000FF"/>
                </a:solidFill>
              </a:rPr>
              <a:t>) (</a:t>
            </a:r>
            <a:r>
              <a:rPr lang="en-US" sz="2800" i="1" dirty="0">
                <a:solidFill>
                  <a:srgbClr val="0000FF"/>
                </a:solidFill>
              </a:rPr>
              <a:t>V,E</a:t>
            </a:r>
            <a:r>
              <a:rPr lang="en-US" sz="2800" dirty="0">
                <a:solidFill>
                  <a:srgbClr val="0000FF"/>
                </a:solidFill>
              </a:rPr>
              <a:t>) consists of a nonempty set of vertices </a:t>
            </a:r>
            <a:r>
              <a:rPr lang="en-US" sz="2800" i="1" dirty="0">
                <a:solidFill>
                  <a:srgbClr val="0000FF"/>
                </a:solidFill>
              </a:rPr>
              <a:t>V</a:t>
            </a:r>
            <a:r>
              <a:rPr lang="en-US" sz="2800" dirty="0">
                <a:solidFill>
                  <a:srgbClr val="0000FF"/>
                </a:solidFill>
              </a:rPr>
              <a:t> and a set of directed edges </a:t>
            </a:r>
            <a:r>
              <a:rPr lang="en-US" sz="2800" i="1" dirty="0">
                <a:solidFill>
                  <a:srgbClr val="0000FF"/>
                </a:solidFill>
              </a:rPr>
              <a:t>E</a:t>
            </a:r>
            <a:r>
              <a:rPr lang="en-US" sz="2800" dirty="0">
                <a:solidFill>
                  <a:srgbClr val="0000FF"/>
                </a:solidFill>
              </a:rPr>
              <a:t>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Each directed edge is associated with an ordered pair of vertices. </a:t>
            </a:r>
          </a:p>
          <a:p>
            <a:pPr lvl="0"/>
            <a:r>
              <a:rPr lang="en-US" sz="2800" dirty="0">
                <a:solidFill>
                  <a:prstClr val="black"/>
                </a:solidFill>
              </a:rPr>
              <a:t>The directed edge associated with the ordered pair (</a:t>
            </a:r>
            <a:r>
              <a:rPr lang="en-US" sz="2800" i="1" dirty="0" err="1">
                <a:solidFill>
                  <a:prstClr val="black"/>
                </a:solidFill>
              </a:rPr>
              <a:t>u,v</a:t>
            </a:r>
            <a:r>
              <a:rPr lang="en-US" sz="2800" dirty="0">
                <a:solidFill>
                  <a:prstClr val="black"/>
                </a:solidFill>
              </a:rPr>
              <a:t>) is said to </a:t>
            </a:r>
            <a:r>
              <a:rPr lang="en-US" sz="2800" i="1" dirty="0">
                <a:solidFill>
                  <a:srgbClr val="0000FF"/>
                </a:solidFill>
              </a:rPr>
              <a:t>start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at </a:t>
            </a:r>
            <a:r>
              <a:rPr lang="en-US" sz="2800" b="1" i="1" dirty="0">
                <a:solidFill>
                  <a:srgbClr val="0000FF"/>
                </a:solidFill>
              </a:rPr>
              <a:t>u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and </a:t>
            </a:r>
            <a:r>
              <a:rPr lang="en-US" sz="2800" i="1" dirty="0">
                <a:solidFill>
                  <a:srgbClr val="FF0000"/>
                </a:solidFill>
              </a:rPr>
              <a:t>end</a:t>
            </a:r>
            <a:r>
              <a:rPr lang="en-US" sz="2800" dirty="0">
                <a:solidFill>
                  <a:srgbClr val="FF0000"/>
                </a:solidFill>
              </a:rPr>
              <a:t> at </a:t>
            </a:r>
            <a:r>
              <a:rPr lang="en-US" sz="2800" b="1" i="1" dirty="0">
                <a:solidFill>
                  <a:srgbClr val="FF0000"/>
                </a:solidFill>
              </a:rPr>
              <a:t>v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1868AA0-7BFB-D65B-F2A1-45AD1D796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31188" cy="914400"/>
          </a:xfrm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Directed Graph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87DE050-4CE0-3292-40A3-F57D6C76B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534400" cy="838200"/>
          </a:xfrm>
        </p:spPr>
        <p:txBody>
          <a:bodyPr lIns="0" tIns="46800" rIns="0" bIns="46800" rtlCol="0">
            <a:normAutofit fontScale="92500" lnSpcReduction="10000"/>
          </a:bodyPr>
          <a:lstStyle/>
          <a:p>
            <a:pPr marL="342906" indent="-342906" defTabSz="457207" fontAlgn="auto">
              <a:spcBef>
                <a:spcPct val="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sz="2800" dirty="0">
                <a:latin typeface="Times New Roman" pitchFamily="18" charset="0"/>
              </a:rPr>
              <a:t>The edges are ordered pairs of (not necessarily distinct) vertices.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D55BEFE5-4DFA-7018-A577-8420237B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2B71610F-8A9C-4503-95A4-2569886B06DC}" type="slidenum">
              <a:rPr lang="en-US" altLang="en-US">
                <a:solidFill>
                  <a:srgbClr val="898989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5</a:t>
            </a:fld>
            <a:endParaRPr lang="en-US" altLang="en-US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20485" name="Text Box 41">
            <a:extLst>
              <a:ext uri="{FF2B5EF4-FFF2-40B4-BE49-F238E27FC236}">
                <a16:creationId xmlns:a16="http://schemas.microsoft.com/office/drawing/2014/main" id="{479F1AD6-B024-919B-542B-AF761810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76800"/>
            <a:ext cx="86106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Some telephone lines in the network may operate in only one direction. </a:t>
            </a:r>
          </a:p>
          <a:p>
            <a:pPr>
              <a:buClr>
                <a:srgbClr val="FFFF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Those that operate in two directions are represented by pairs of edges in opposite directions.</a:t>
            </a:r>
          </a:p>
        </p:txBody>
      </p:sp>
      <p:grpSp>
        <p:nvGrpSpPr>
          <p:cNvPr id="20486" name="Group 47">
            <a:extLst>
              <a:ext uri="{FF2B5EF4-FFF2-40B4-BE49-F238E27FC236}">
                <a16:creationId xmlns:a16="http://schemas.microsoft.com/office/drawing/2014/main" id="{CCD9A906-E332-A76D-4536-74B156A1A0B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8347075" cy="2327275"/>
            <a:chOff x="533400" y="2286000"/>
            <a:chExt cx="8347075" cy="2327275"/>
          </a:xfrm>
        </p:grpSpPr>
        <p:sp>
          <p:nvSpPr>
            <p:cNvPr id="20487" name="Oval 5">
              <a:extLst>
                <a:ext uri="{FF2B5EF4-FFF2-40B4-BE49-F238E27FC236}">
                  <a16:creationId xmlns:a16="http://schemas.microsoft.com/office/drawing/2014/main" id="{561382BF-7FAF-D603-A8F3-F3FAEBE90A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1076325" y="3278187"/>
              <a:ext cx="131763" cy="115888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488" name="AutoShape 6">
              <a:extLst>
                <a:ext uri="{FF2B5EF4-FFF2-40B4-BE49-F238E27FC236}">
                  <a16:creationId xmlns:a16="http://schemas.microsoft.com/office/drawing/2014/main" id="{5DFFE012-9EFD-BBC1-8C84-0716BC7BE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2903537"/>
              <a:ext cx="1624013" cy="369888"/>
            </a:xfrm>
            <a:prstGeom prst="roundRect">
              <a:avLst>
                <a:gd name="adj" fmla="val 4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20489" name="AutoShape 7">
              <a:extLst>
                <a:ext uri="{FF2B5EF4-FFF2-40B4-BE49-F238E27FC236}">
                  <a16:creationId xmlns:a16="http://schemas.microsoft.com/office/drawing/2014/main" id="{5A2A1F53-5F05-2F19-544C-CE71F90B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725" y="3719512"/>
              <a:ext cx="941388" cy="369888"/>
            </a:xfrm>
            <a:prstGeom prst="roundRect">
              <a:avLst>
                <a:gd name="adj" fmla="val 4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Denver</a:t>
              </a:r>
            </a:p>
          </p:txBody>
        </p:sp>
        <p:sp>
          <p:nvSpPr>
            <p:cNvPr id="20490" name="AutoShape 8">
              <a:extLst>
                <a:ext uri="{FF2B5EF4-FFF2-40B4-BE49-F238E27FC236}">
                  <a16:creationId xmlns:a16="http://schemas.microsoft.com/office/drawing/2014/main" id="{A7534759-9149-6E83-A6C6-65A1F3DC1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863" y="4243387"/>
              <a:ext cx="1470025" cy="369888"/>
            </a:xfrm>
            <a:prstGeom prst="roundRect">
              <a:avLst>
                <a:gd name="adj" fmla="val 4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Los Angeles</a:t>
              </a:r>
            </a:p>
          </p:txBody>
        </p:sp>
        <p:sp>
          <p:nvSpPr>
            <p:cNvPr id="20491" name="AutoShape 9">
              <a:extLst>
                <a:ext uri="{FF2B5EF4-FFF2-40B4-BE49-F238E27FC236}">
                  <a16:creationId xmlns:a16="http://schemas.microsoft.com/office/drawing/2014/main" id="{0C0E23CB-C991-9576-C263-588A43AC5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590800"/>
              <a:ext cx="1260475" cy="369888"/>
            </a:xfrm>
            <a:prstGeom prst="roundRect">
              <a:avLst>
                <a:gd name="adj" fmla="val 4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New York</a:t>
              </a:r>
            </a:p>
          </p:txBody>
        </p:sp>
        <p:sp>
          <p:nvSpPr>
            <p:cNvPr id="20492" name="AutoShape 10">
              <a:extLst>
                <a:ext uri="{FF2B5EF4-FFF2-40B4-BE49-F238E27FC236}">
                  <a16:creationId xmlns:a16="http://schemas.microsoft.com/office/drawing/2014/main" id="{FB9F8807-A960-9DCB-05E0-496545698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650" y="2751137"/>
              <a:ext cx="1039813" cy="369888"/>
            </a:xfrm>
            <a:prstGeom prst="roundRect">
              <a:avLst>
                <a:gd name="adj" fmla="val 4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20493" name="AutoShape 11">
              <a:extLst>
                <a:ext uri="{FF2B5EF4-FFF2-40B4-BE49-F238E27FC236}">
                  <a16:creationId xmlns:a16="http://schemas.microsoft.com/office/drawing/2014/main" id="{70A0A8B1-01F6-8CB5-6C10-68043A2F5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8575" y="3730625"/>
              <a:ext cx="1419225" cy="369887"/>
            </a:xfrm>
            <a:prstGeom prst="roundRect">
              <a:avLst>
                <a:gd name="adj" fmla="val 4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Washington</a:t>
              </a:r>
            </a:p>
          </p:txBody>
        </p:sp>
        <p:sp>
          <p:nvSpPr>
            <p:cNvPr id="20494" name="AutoShape 12">
              <a:extLst>
                <a:ext uri="{FF2B5EF4-FFF2-40B4-BE49-F238E27FC236}">
                  <a16:creationId xmlns:a16="http://schemas.microsoft.com/office/drawing/2014/main" id="{1C0479D6-8954-A9FB-2580-35CD0A651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88" y="2286000"/>
              <a:ext cx="911225" cy="369887"/>
            </a:xfrm>
            <a:prstGeom prst="roundRect">
              <a:avLst>
                <a:gd name="adj" fmla="val 48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Detroit</a:t>
              </a:r>
            </a:p>
          </p:txBody>
        </p:sp>
        <p:sp>
          <p:nvSpPr>
            <p:cNvPr id="20495" name="Line 13">
              <a:extLst>
                <a:ext uri="{FF2B5EF4-FFF2-40B4-BE49-F238E27FC236}">
                  <a16:creationId xmlns:a16="http://schemas.microsoft.com/office/drawing/2014/main" id="{18F73169-0564-02F1-1A27-D18DEA710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688" y="3338512"/>
              <a:ext cx="1009650" cy="106363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4">
              <a:extLst>
                <a:ext uri="{FF2B5EF4-FFF2-40B4-BE49-F238E27FC236}">
                  <a16:creationId xmlns:a16="http://schemas.microsoft.com/office/drawing/2014/main" id="{DA1FCEAC-01D3-0E2B-A2B0-30889EC7C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900" y="3444875"/>
              <a:ext cx="938213" cy="11747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5">
              <a:extLst>
                <a:ext uri="{FF2B5EF4-FFF2-40B4-BE49-F238E27FC236}">
                  <a16:creationId xmlns:a16="http://schemas.microsoft.com/office/drawing/2014/main" id="{A12AE975-C918-C6E5-E5F4-6CBAD236A1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10400" y="3294062"/>
              <a:ext cx="304800" cy="255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16">
              <a:extLst>
                <a:ext uri="{FF2B5EF4-FFF2-40B4-BE49-F238E27FC236}">
                  <a16:creationId xmlns:a16="http://schemas.microsoft.com/office/drawing/2014/main" id="{E6F0C764-5116-CD03-A62A-7C59D5D16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200" y="3051175"/>
              <a:ext cx="288925" cy="246062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7">
              <a:extLst>
                <a:ext uri="{FF2B5EF4-FFF2-40B4-BE49-F238E27FC236}">
                  <a16:creationId xmlns:a16="http://schemas.microsoft.com/office/drawing/2014/main" id="{9F81CA4E-042D-83F3-0F1D-119E4A929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68925" y="3068637"/>
              <a:ext cx="1204913" cy="87313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8">
              <a:extLst>
                <a:ext uri="{FF2B5EF4-FFF2-40B4-BE49-F238E27FC236}">
                  <a16:creationId xmlns:a16="http://schemas.microsoft.com/office/drawing/2014/main" id="{77E6E569-AE92-B25F-676E-0B82E4904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8113" y="2978150"/>
              <a:ext cx="1117600" cy="93662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21">
              <a:extLst>
                <a:ext uri="{FF2B5EF4-FFF2-40B4-BE49-F238E27FC236}">
                  <a16:creationId xmlns:a16="http://schemas.microsoft.com/office/drawing/2014/main" id="{425FF973-7F2F-F537-3D95-9635978F5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300" y="3340100"/>
              <a:ext cx="257175" cy="40957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2" name="Line 22">
              <a:extLst>
                <a:ext uri="{FF2B5EF4-FFF2-40B4-BE49-F238E27FC236}">
                  <a16:creationId xmlns:a16="http://schemas.microsoft.com/office/drawing/2014/main" id="{FC47359C-63E7-B96A-8ED6-B6E8449F8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4763" y="3575050"/>
              <a:ext cx="288925" cy="46513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3" name="Freeform 23">
              <a:extLst>
                <a:ext uri="{FF2B5EF4-FFF2-40B4-BE49-F238E27FC236}">
                  <a16:creationId xmlns:a16="http://schemas.microsoft.com/office/drawing/2014/main" id="{34F9F03F-DDA0-18FC-ECB8-0700518E0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6800" y="3560762"/>
              <a:ext cx="866775" cy="407988"/>
            </a:xfrm>
            <a:custGeom>
              <a:avLst/>
              <a:gdLst>
                <a:gd name="T0" fmla="*/ 2147483646 w 2408"/>
                <a:gd name="T1" fmla="*/ 0 h 1133"/>
                <a:gd name="T2" fmla="*/ 2147483646 w 2408"/>
                <a:gd name="T3" fmla="*/ 2147483646 h 1133"/>
                <a:gd name="T4" fmla="*/ 0 w 2408"/>
                <a:gd name="T5" fmla="*/ 2147483646 h 1133"/>
                <a:gd name="T6" fmla="*/ 0 60000 65536"/>
                <a:gd name="T7" fmla="*/ 0 60000 65536"/>
                <a:gd name="T8" fmla="*/ 0 60000 65536"/>
                <a:gd name="T9" fmla="*/ 0 w 2408"/>
                <a:gd name="T10" fmla="*/ 0 h 1133"/>
                <a:gd name="T11" fmla="*/ 2408 w 2408"/>
                <a:gd name="T12" fmla="*/ 1133 h 1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8" h="1133">
                  <a:moveTo>
                    <a:pt x="2407" y="0"/>
                  </a:moveTo>
                  <a:cubicBezTo>
                    <a:pt x="1805" y="310"/>
                    <a:pt x="1203" y="620"/>
                    <a:pt x="802" y="809"/>
                  </a:cubicBezTo>
                  <a:cubicBezTo>
                    <a:pt x="401" y="998"/>
                    <a:pt x="133" y="1078"/>
                    <a:pt x="0" y="1132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Freeform 24">
              <a:extLst>
                <a:ext uri="{FF2B5EF4-FFF2-40B4-BE49-F238E27FC236}">
                  <a16:creationId xmlns:a16="http://schemas.microsoft.com/office/drawing/2014/main" id="{73DAA8AB-EB7E-CE09-392F-8DE920461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050" y="3968750"/>
              <a:ext cx="793750" cy="136525"/>
            </a:xfrm>
            <a:custGeom>
              <a:avLst/>
              <a:gdLst>
                <a:gd name="T0" fmla="*/ 2147483646 w 2206"/>
                <a:gd name="T1" fmla="*/ 0 h 378"/>
                <a:gd name="T2" fmla="*/ 2147483646 w 2206"/>
                <a:gd name="T3" fmla="*/ 2147483646 h 378"/>
                <a:gd name="T4" fmla="*/ 0 w 2206"/>
                <a:gd name="T5" fmla="*/ 2147483646 h 378"/>
                <a:gd name="T6" fmla="*/ 0 60000 65536"/>
                <a:gd name="T7" fmla="*/ 0 60000 65536"/>
                <a:gd name="T8" fmla="*/ 0 60000 65536"/>
                <a:gd name="T9" fmla="*/ 0 w 2206"/>
                <a:gd name="T10" fmla="*/ 0 h 378"/>
                <a:gd name="T11" fmla="*/ 2206 w 2206"/>
                <a:gd name="T12" fmla="*/ 378 h 3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6" h="378">
                  <a:moveTo>
                    <a:pt x="2205" y="0"/>
                  </a:moveTo>
                  <a:cubicBezTo>
                    <a:pt x="1687" y="134"/>
                    <a:pt x="1169" y="269"/>
                    <a:pt x="802" y="323"/>
                  </a:cubicBezTo>
                  <a:cubicBezTo>
                    <a:pt x="434" y="377"/>
                    <a:pt x="133" y="323"/>
                    <a:pt x="0" y="323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Freeform 25">
              <a:extLst>
                <a:ext uri="{FF2B5EF4-FFF2-40B4-BE49-F238E27FC236}">
                  <a16:creationId xmlns:a16="http://schemas.microsoft.com/office/drawing/2014/main" id="{02E3E5FA-ABF0-A970-AA8C-D9DF5C42D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3219450"/>
              <a:ext cx="1168400" cy="344487"/>
            </a:xfrm>
            <a:custGeom>
              <a:avLst/>
              <a:gdLst>
                <a:gd name="T0" fmla="*/ 2147483646 w 3244"/>
                <a:gd name="T1" fmla="*/ 0 h 957"/>
                <a:gd name="T2" fmla="*/ 2147483646 w 3244"/>
                <a:gd name="T3" fmla="*/ 2147483646 h 957"/>
                <a:gd name="T4" fmla="*/ 0 w 3244"/>
                <a:gd name="T5" fmla="*/ 2147483646 h 957"/>
                <a:gd name="T6" fmla="*/ 0 60000 65536"/>
                <a:gd name="T7" fmla="*/ 0 60000 65536"/>
                <a:gd name="T8" fmla="*/ 0 60000 65536"/>
                <a:gd name="T9" fmla="*/ 0 w 3244"/>
                <a:gd name="T10" fmla="*/ 0 h 957"/>
                <a:gd name="T11" fmla="*/ 3244 w 3244"/>
                <a:gd name="T12" fmla="*/ 957 h 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44" h="957">
                  <a:moveTo>
                    <a:pt x="3243" y="0"/>
                  </a:moveTo>
                  <a:cubicBezTo>
                    <a:pt x="2423" y="275"/>
                    <a:pt x="1603" y="548"/>
                    <a:pt x="1062" y="708"/>
                  </a:cubicBezTo>
                  <a:cubicBezTo>
                    <a:pt x="522" y="867"/>
                    <a:pt x="176" y="915"/>
                    <a:pt x="0" y="956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Freeform 26">
              <a:extLst>
                <a:ext uri="{FF2B5EF4-FFF2-40B4-BE49-F238E27FC236}">
                  <a16:creationId xmlns:a16="http://schemas.microsoft.com/office/drawing/2014/main" id="{5409000E-3069-0AF6-9B57-C53A82185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688" y="3544887"/>
              <a:ext cx="982662" cy="63500"/>
            </a:xfrm>
            <a:custGeom>
              <a:avLst/>
              <a:gdLst>
                <a:gd name="T0" fmla="*/ 2147483646 w 2730"/>
                <a:gd name="T1" fmla="*/ 2147483646 h 178"/>
                <a:gd name="T2" fmla="*/ 2147483646 w 2730"/>
                <a:gd name="T3" fmla="*/ 2147483646 h 178"/>
                <a:gd name="T4" fmla="*/ 0 w 2730"/>
                <a:gd name="T5" fmla="*/ 0 h 178"/>
                <a:gd name="T6" fmla="*/ 0 60000 65536"/>
                <a:gd name="T7" fmla="*/ 0 60000 65536"/>
                <a:gd name="T8" fmla="*/ 0 60000 65536"/>
                <a:gd name="T9" fmla="*/ 0 w 2730"/>
                <a:gd name="T10" fmla="*/ 0 h 178"/>
                <a:gd name="T11" fmla="*/ 2730 w 2730"/>
                <a:gd name="T12" fmla="*/ 178 h 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30" h="178">
                  <a:moveTo>
                    <a:pt x="2729" y="49"/>
                  </a:moveTo>
                  <a:cubicBezTo>
                    <a:pt x="2069" y="113"/>
                    <a:pt x="1408" y="177"/>
                    <a:pt x="953" y="170"/>
                  </a:cubicBezTo>
                  <a:cubicBezTo>
                    <a:pt x="498" y="162"/>
                    <a:pt x="158" y="28"/>
                    <a:pt x="0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9">
              <a:extLst>
                <a:ext uri="{FF2B5EF4-FFF2-40B4-BE49-F238E27FC236}">
                  <a16:creationId xmlns:a16="http://schemas.microsoft.com/office/drawing/2014/main" id="{54980CAD-F0E0-2807-CC18-C36705930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1238" y="2697162"/>
              <a:ext cx="854075" cy="13493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30">
              <a:extLst>
                <a:ext uri="{FF2B5EF4-FFF2-40B4-BE49-F238E27FC236}">
                  <a16:creationId xmlns:a16="http://schemas.microsoft.com/office/drawing/2014/main" id="{3AEE2998-9721-5386-A61C-9207E4094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4988" y="2832100"/>
              <a:ext cx="793750" cy="14763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Freeform 33">
              <a:extLst>
                <a:ext uri="{FF2B5EF4-FFF2-40B4-BE49-F238E27FC236}">
                  <a16:creationId xmlns:a16="http://schemas.microsoft.com/office/drawing/2014/main" id="{F9422D6A-E5AE-BEEE-A3C1-FDB7B1450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713" y="3486150"/>
              <a:ext cx="1022350" cy="96837"/>
            </a:xfrm>
            <a:custGeom>
              <a:avLst/>
              <a:gdLst>
                <a:gd name="T0" fmla="*/ 2147483646 w 2841"/>
                <a:gd name="T1" fmla="*/ 2147483646 h 269"/>
                <a:gd name="T2" fmla="*/ 2147483646 w 2841"/>
                <a:gd name="T3" fmla="*/ 2147483646 h 269"/>
                <a:gd name="T4" fmla="*/ 0 w 2841"/>
                <a:gd name="T5" fmla="*/ 0 h 269"/>
                <a:gd name="T6" fmla="*/ 0 60000 65536"/>
                <a:gd name="T7" fmla="*/ 0 60000 65536"/>
                <a:gd name="T8" fmla="*/ 0 60000 65536"/>
                <a:gd name="T9" fmla="*/ 0 w 2841"/>
                <a:gd name="T10" fmla="*/ 0 h 269"/>
                <a:gd name="T11" fmla="*/ 2841 w 2841"/>
                <a:gd name="T12" fmla="*/ 269 h 26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1" h="269">
                  <a:moveTo>
                    <a:pt x="2840" y="268"/>
                  </a:moveTo>
                  <a:cubicBezTo>
                    <a:pt x="2089" y="225"/>
                    <a:pt x="1338" y="183"/>
                    <a:pt x="865" y="137"/>
                  </a:cubicBezTo>
                  <a:cubicBezTo>
                    <a:pt x="391" y="93"/>
                    <a:pt x="143" y="22"/>
                    <a:pt x="0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Freeform 34">
              <a:extLst>
                <a:ext uri="{FF2B5EF4-FFF2-40B4-BE49-F238E27FC236}">
                  <a16:creationId xmlns:a16="http://schemas.microsoft.com/office/drawing/2014/main" id="{E3FF781F-403F-1597-8FCB-96FF5C486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2738" y="3157537"/>
              <a:ext cx="552450" cy="322263"/>
            </a:xfrm>
            <a:custGeom>
              <a:avLst/>
              <a:gdLst>
                <a:gd name="T0" fmla="*/ 2147483646 w 1534"/>
                <a:gd name="T1" fmla="*/ 2147483646 h 896"/>
                <a:gd name="T2" fmla="*/ 2147483646 w 1534"/>
                <a:gd name="T3" fmla="*/ 2147483646 h 896"/>
                <a:gd name="T4" fmla="*/ 0 w 1534"/>
                <a:gd name="T5" fmla="*/ 0 h 896"/>
                <a:gd name="T6" fmla="*/ 0 60000 65536"/>
                <a:gd name="T7" fmla="*/ 0 60000 65536"/>
                <a:gd name="T8" fmla="*/ 0 60000 65536"/>
                <a:gd name="T9" fmla="*/ 0 w 1534"/>
                <a:gd name="T10" fmla="*/ 0 h 896"/>
                <a:gd name="T11" fmla="*/ 1534 w 1534"/>
                <a:gd name="T12" fmla="*/ 896 h 8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4" h="896">
                  <a:moveTo>
                    <a:pt x="1533" y="895"/>
                  </a:moveTo>
                  <a:cubicBezTo>
                    <a:pt x="1085" y="738"/>
                    <a:pt x="636" y="581"/>
                    <a:pt x="381" y="432"/>
                  </a:cubicBezTo>
                  <a:cubicBezTo>
                    <a:pt x="124" y="283"/>
                    <a:pt x="63" y="71"/>
                    <a:pt x="0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1" name="Freeform 35">
              <a:extLst>
                <a:ext uri="{FF2B5EF4-FFF2-40B4-BE49-F238E27FC236}">
                  <a16:creationId xmlns:a16="http://schemas.microsoft.com/office/drawing/2014/main" id="{BC0DD4F7-6A1F-9180-D0D0-A2E4735B5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2727325"/>
              <a:ext cx="609600" cy="127000"/>
            </a:xfrm>
            <a:custGeom>
              <a:avLst/>
              <a:gdLst>
                <a:gd name="T0" fmla="*/ 2147483646 w 1695"/>
                <a:gd name="T1" fmla="*/ 0 h 352"/>
                <a:gd name="T2" fmla="*/ 0 w 1695"/>
                <a:gd name="T3" fmla="*/ 2147483646 h 352"/>
                <a:gd name="T4" fmla="*/ 0 60000 65536"/>
                <a:gd name="T5" fmla="*/ 0 60000 65536"/>
                <a:gd name="T6" fmla="*/ 0 w 1695"/>
                <a:gd name="T7" fmla="*/ 0 h 352"/>
                <a:gd name="T8" fmla="*/ 1695 w 1695"/>
                <a:gd name="T9" fmla="*/ 352 h 35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95" h="352">
                  <a:moveTo>
                    <a:pt x="1694" y="0"/>
                  </a:moveTo>
                  <a:cubicBezTo>
                    <a:pt x="988" y="145"/>
                    <a:pt x="282" y="292"/>
                    <a:pt x="0" y="351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2" name="Freeform 36">
              <a:extLst>
                <a:ext uri="{FF2B5EF4-FFF2-40B4-BE49-F238E27FC236}">
                  <a16:creationId xmlns:a16="http://schemas.microsoft.com/office/drawing/2014/main" id="{1636300F-9E32-C262-6673-BBE5B5188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900" y="2862262"/>
              <a:ext cx="288925" cy="349250"/>
            </a:xfrm>
            <a:custGeom>
              <a:avLst/>
              <a:gdLst>
                <a:gd name="T0" fmla="*/ 2147483646 w 804"/>
                <a:gd name="T1" fmla="*/ 0 h 972"/>
                <a:gd name="T2" fmla="*/ 2147483646 w 804"/>
                <a:gd name="T3" fmla="*/ 2147483646 h 972"/>
                <a:gd name="T4" fmla="*/ 0 w 804"/>
                <a:gd name="T5" fmla="*/ 2147483646 h 972"/>
                <a:gd name="T6" fmla="*/ 0 60000 65536"/>
                <a:gd name="T7" fmla="*/ 0 60000 65536"/>
                <a:gd name="T8" fmla="*/ 0 60000 65536"/>
                <a:gd name="T9" fmla="*/ 0 w 804"/>
                <a:gd name="T10" fmla="*/ 0 h 972"/>
                <a:gd name="T11" fmla="*/ 804 w 804"/>
                <a:gd name="T12" fmla="*/ 972 h 9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04" h="972">
                  <a:moveTo>
                    <a:pt x="803" y="0"/>
                  </a:moveTo>
                  <a:cubicBezTo>
                    <a:pt x="568" y="112"/>
                    <a:pt x="334" y="226"/>
                    <a:pt x="200" y="388"/>
                  </a:cubicBezTo>
                  <a:cubicBezTo>
                    <a:pt x="66" y="550"/>
                    <a:pt x="33" y="874"/>
                    <a:pt x="0" y="971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3" name="Oval 37">
              <a:extLst>
                <a:ext uri="{FF2B5EF4-FFF2-40B4-BE49-F238E27FC236}">
                  <a16:creationId xmlns:a16="http://schemas.microsoft.com/office/drawing/2014/main" id="{F8C63113-2750-61AE-EF96-C75FE7A90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075" y="3151187"/>
              <a:ext cx="433388" cy="349250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4" name="Line 38">
              <a:extLst>
                <a:ext uri="{FF2B5EF4-FFF2-40B4-BE49-F238E27FC236}">
                  <a16:creationId xmlns:a16="http://schemas.microsoft.com/office/drawing/2014/main" id="{800DEA8B-2D90-99AE-CD57-E6911BEE6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0538" y="3162300"/>
              <a:ext cx="217487" cy="158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5" name="Oval 42">
              <a:extLst>
                <a:ext uri="{FF2B5EF4-FFF2-40B4-BE49-F238E27FC236}">
                  <a16:creationId xmlns:a16="http://schemas.microsoft.com/office/drawing/2014/main" id="{4A1C0FD8-18E8-9E8B-230C-0D3FF48135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1517650" y="3994150"/>
              <a:ext cx="131763" cy="115887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6" name="Oval 43">
              <a:extLst>
                <a:ext uri="{FF2B5EF4-FFF2-40B4-BE49-F238E27FC236}">
                  <a16:creationId xmlns:a16="http://schemas.microsoft.com/office/drawing/2014/main" id="{6096E475-714F-5FD3-D1A1-9647D0F4B4D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3057525" y="3486150"/>
              <a:ext cx="133350" cy="117475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7" name="Oval 44">
              <a:extLst>
                <a:ext uri="{FF2B5EF4-FFF2-40B4-BE49-F238E27FC236}">
                  <a16:creationId xmlns:a16="http://schemas.microsoft.com/office/drawing/2014/main" id="{D89F89A3-1D41-5D0E-1B33-BE3A9674F0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5267325" y="3122612"/>
              <a:ext cx="131763" cy="115888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8" name="Oval 45">
              <a:extLst>
                <a:ext uri="{FF2B5EF4-FFF2-40B4-BE49-F238E27FC236}">
                  <a16:creationId xmlns:a16="http://schemas.microsoft.com/office/drawing/2014/main" id="{41D37955-B43D-8229-C4AD-97B189E849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6089650" y="2681287"/>
              <a:ext cx="131763" cy="117475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19" name="Oval 46">
              <a:extLst>
                <a:ext uri="{FF2B5EF4-FFF2-40B4-BE49-F238E27FC236}">
                  <a16:creationId xmlns:a16="http://schemas.microsoft.com/office/drawing/2014/main" id="{51FCC98E-8CE8-6A12-9852-42C1789504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6943725" y="3500437"/>
              <a:ext cx="133350" cy="115888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20" name="Oval 47">
              <a:extLst>
                <a:ext uri="{FF2B5EF4-FFF2-40B4-BE49-F238E27FC236}">
                  <a16:creationId xmlns:a16="http://schemas.microsoft.com/office/drawing/2014/main" id="{4128B2C0-5C40-8C5A-E8BF-DFC7234CBE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20000">
              <a:off x="7553325" y="2933700"/>
              <a:ext cx="131763" cy="115887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2490" y="73080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Graph Terminology : Different Types of Graphs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304583-E9D1-4282-8D1D-498EFFCBBE33}"/>
              </a:ext>
            </a:extLst>
          </p:cNvPr>
          <p:cNvSpPr txBox="1">
            <a:spLocks/>
          </p:cNvSpPr>
          <p:nvPr/>
        </p:nvSpPr>
        <p:spPr bwMode="auto">
          <a:xfrm>
            <a:off x="215279" y="160123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Simple 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multiple edges or loops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called a simple graph.</a:t>
            </a:r>
          </a:p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contain multiple edges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connecting the same vertices but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loops.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65125" lvl="0" indent="-365125" eaLnBrk="1" hangingPunct="1">
              <a:spcBef>
                <a:spcPts val="60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Pseudograph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undirected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graph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contain multiple edges and loops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pseudograh</a:t>
            </a:r>
            <a:r>
              <a:rPr lang="en-US" sz="2400" dirty="0">
                <a:solidFill>
                  <a:sysClr val="windowText" lastClr="000000"/>
                </a:solidFill>
              </a:rPr>
              <a:t>. p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F72E16E-7E31-9507-AD5A-B5D5B6F4A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781050"/>
          </a:xfrm>
        </p:spPr>
        <p:txBody>
          <a:bodyPr lIns="92160" tIns="46080" rIns="92160" bIns="46080" anchor="b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Simple Graph 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AE19542-2F69-CA95-8D5D-8B22BDB6A8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4267200"/>
            <a:ext cx="8686800" cy="2057400"/>
          </a:xfrm>
        </p:spPr>
        <p:txBody>
          <a:bodyPr lIns="0" tIns="46080" rIns="0" bIns="46080"/>
          <a:lstStyle/>
          <a:p>
            <a:pPr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</a:rPr>
              <a:t>This simple graph represents a network.</a:t>
            </a:r>
          </a:p>
          <a:p>
            <a:pPr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</a:rPr>
              <a:t>The network is made up of computers and telephone links between computers.</a:t>
            </a:r>
          </a:p>
          <a:p>
            <a:pPr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400">
                <a:latin typeface="Times New Roman" panose="02020603050405020304" pitchFamily="18" charset="0"/>
              </a:rPr>
              <a:t>In a simple graph each edge is connected with a pair of vertices and no two edges are connected with same pair of vertices.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FEFEC536-08B8-A834-7D39-CC0AECFC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5B32D-EE0B-4F6C-8CE6-CC4804D4BBAC}" type="slidenum">
              <a:rPr kumimoji="0" lang="en-US" altLang="en-US" sz="2801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2801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AC75BCF1-5B43-8B26-7E61-B24481CA8EB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524000"/>
            <a:ext cx="6272213" cy="2338388"/>
            <a:chOff x="1104" y="1190"/>
            <a:chExt cx="3483" cy="1250"/>
          </a:xfrm>
        </p:grpSpPr>
        <p:sp>
          <p:nvSpPr>
            <p:cNvPr id="11270" name="Oval 5">
              <a:extLst>
                <a:ext uri="{FF2B5EF4-FFF2-40B4-BE49-F238E27FC236}">
                  <a16:creationId xmlns:a16="http://schemas.microsoft.com/office/drawing/2014/main" id="{0A98E2A5-084B-547A-F31C-B82CD3254C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60000">
              <a:off x="1321" y="1768"/>
              <a:ext cx="86" cy="86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71" name="Line 6">
              <a:extLst>
                <a:ext uri="{FF2B5EF4-FFF2-40B4-BE49-F238E27FC236}">
                  <a16:creationId xmlns:a16="http://schemas.microsoft.com/office/drawing/2014/main" id="{F68F12AE-13AE-CDD0-24D9-0CEEACCCE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0" y="1855"/>
              <a:ext cx="125" cy="259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72" name="Oval 7">
              <a:extLst>
                <a:ext uri="{FF2B5EF4-FFF2-40B4-BE49-F238E27FC236}">
                  <a16:creationId xmlns:a16="http://schemas.microsoft.com/office/drawing/2014/main" id="{E6E300C0-89E7-16EA-6E1B-F06FFFB42A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60000">
              <a:off x="1484" y="2105"/>
              <a:ext cx="86" cy="86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73" name="Oval 8">
              <a:extLst>
                <a:ext uri="{FF2B5EF4-FFF2-40B4-BE49-F238E27FC236}">
                  <a16:creationId xmlns:a16="http://schemas.microsoft.com/office/drawing/2014/main" id="{89DC5D98-FB6C-BB8A-05A6-820E2A9671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00000">
              <a:off x="3327" y="1469"/>
              <a:ext cx="86" cy="86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74" name="Line 9">
              <a:extLst>
                <a:ext uri="{FF2B5EF4-FFF2-40B4-BE49-F238E27FC236}">
                  <a16:creationId xmlns:a16="http://schemas.microsoft.com/office/drawing/2014/main" id="{2AC89FF5-45C4-45C5-1E04-7B7BAA0F85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7" y="1526"/>
              <a:ext cx="240" cy="164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75" name="Oval 10">
              <a:extLst>
                <a:ext uri="{FF2B5EF4-FFF2-40B4-BE49-F238E27FC236}">
                  <a16:creationId xmlns:a16="http://schemas.microsoft.com/office/drawing/2014/main" id="{098C0BEF-9186-EAC6-9F69-16D10D970F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00000">
              <a:off x="3020" y="1682"/>
              <a:ext cx="86" cy="86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76" name="Line 11">
              <a:extLst>
                <a:ext uri="{FF2B5EF4-FFF2-40B4-BE49-F238E27FC236}">
                  <a16:creationId xmlns:a16="http://schemas.microsoft.com/office/drawing/2014/main" id="{46C12815-8725-DE6E-20D7-48ECB903C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3" y="1807"/>
              <a:ext cx="806" cy="11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77" name="Line 12">
              <a:extLst>
                <a:ext uri="{FF2B5EF4-FFF2-40B4-BE49-F238E27FC236}">
                  <a16:creationId xmlns:a16="http://schemas.microsoft.com/office/drawing/2014/main" id="{4DA39FB9-F88D-2F42-BD38-08C81BEB72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7" y="1922"/>
              <a:ext cx="664" cy="259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78" name="Line 13">
              <a:extLst>
                <a:ext uri="{FF2B5EF4-FFF2-40B4-BE49-F238E27FC236}">
                  <a16:creationId xmlns:a16="http://schemas.microsoft.com/office/drawing/2014/main" id="{F861F149-8FFF-0ACF-FFDC-0C3F885F6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1494"/>
              <a:ext cx="619" cy="134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79" name="Line 14">
              <a:extLst>
                <a:ext uri="{FF2B5EF4-FFF2-40B4-BE49-F238E27FC236}">
                  <a16:creationId xmlns:a16="http://schemas.microsoft.com/office/drawing/2014/main" id="{E7E0D475-0C29-935D-9E19-9952A67B3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3" y="1662"/>
              <a:ext cx="892" cy="59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80" name="Oval 15">
              <a:extLst>
                <a:ext uri="{FF2B5EF4-FFF2-40B4-BE49-F238E27FC236}">
                  <a16:creationId xmlns:a16="http://schemas.microsoft.com/office/drawing/2014/main" id="{16BBD3C5-408A-2751-5F88-9ADCD422D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1864"/>
              <a:ext cx="86" cy="87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81" name="Line 16">
              <a:extLst>
                <a:ext uri="{FF2B5EF4-FFF2-40B4-BE49-F238E27FC236}">
                  <a16:creationId xmlns:a16="http://schemas.microsoft.com/office/drawing/2014/main" id="{9D470F39-CDC1-9FA2-D825-D81D76718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3" y="1749"/>
              <a:ext cx="719" cy="173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82" name="Line 17">
              <a:extLst>
                <a:ext uri="{FF2B5EF4-FFF2-40B4-BE49-F238E27FC236}">
                  <a16:creationId xmlns:a16="http://schemas.microsoft.com/office/drawing/2014/main" id="{7F3FAC0B-711F-A984-1403-505B8C7DB3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720"/>
              <a:ext cx="836" cy="173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83" name="Line 18">
              <a:extLst>
                <a:ext uri="{FF2B5EF4-FFF2-40B4-BE49-F238E27FC236}">
                  <a16:creationId xmlns:a16="http://schemas.microsoft.com/office/drawing/2014/main" id="{6C60A03C-4CD9-E127-350F-E1CFDC8069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7" y="1663"/>
              <a:ext cx="225" cy="266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  <p:sp>
          <p:nvSpPr>
            <p:cNvPr id="11284" name="Oval 19">
              <a:extLst>
                <a:ext uri="{FF2B5EF4-FFF2-40B4-BE49-F238E27FC236}">
                  <a16:creationId xmlns:a16="http://schemas.microsoft.com/office/drawing/2014/main" id="{8F388414-6305-0474-8C2D-35B33BDE6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0000">
              <a:off x="3939" y="1605"/>
              <a:ext cx="86" cy="86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285" name="AutoShape 20">
              <a:extLst>
                <a:ext uri="{FF2B5EF4-FFF2-40B4-BE49-F238E27FC236}">
                  <a16:creationId xmlns:a16="http://schemas.microsoft.com/office/drawing/2014/main" id="{7665B389-8912-3D44-462D-80DB0FFE9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26"/>
              <a:ext cx="903" cy="194"/>
            </a:xfrm>
            <a:prstGeom prst="roundRect">
              <a:avLst>
                <a:gd name="adj" fmla="val 39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11286" name="AutoShape 21">
              <a:extLst>
                <a:ext uri="{FF2B5EF4-FFF2-40B4-BE49-F238E27FC236}">
                  <a16:creationId xmlns:a16="http://schemas.microsoft.com/office/drawing/2014/main" id="{BB3C688B-78FD-96C6-606C-DEB89EA57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958"/>
              <a:ext cx="520" cy="194"/>
            </a:xfrm>
            <a:prstGeom prst="roundRect">
              <a:avLst>
                <a:gd name="adj" fmla="val 39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Denver</a:t>
              </a:r>
            </a:p>
          </p:txBody>
        </p:sp>
        <p:sp>
          <p:nvSpPr>
            <p:cNvPr id="11287" name="AutoShape 22">
              <a:extLst>
                <a:ext uri="{FF2B5EF4-FFF2-40B4-BE49-F238E27FC236}">
                  <a16:creationId xmlns:a16="http://schemas.microsoft.com/office/drawing/2014/main" id="{84CAD275-3E0D-B8A7-B308-F5C1A5B52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46"/>
              <a:ext cx="809" cy="194"/>
            </a:xfrm>
            <a:prstGeom prst="roundRect">
              <a:avLst>
                <a:gd name="adj" fmla="val 39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Los Angeles</a:t>
              </a:r>
            </a:p>
          </p:txBody>
        </p:sp>
        <p:sp>
          <p:nvSpPr>
            <p:cNvPr id="11288" name="AutoShape 23">
              <a:extLst>
                <a:ext uri="{FF2B5EF4-FFF2-40B4-BE49-F238E27FC236}">
                  <a16:creationId xmlns:a16="http://schemas.microsoft.com/office/drawing/2014/main" id="{86915C77-C455-1156-F8DF-024FB1AC0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1401"/>
              <a:ext cx="680" cy="194"/>
            </a:xfrm>
            <a:prstGeom prst="roundRect">
              <a:avLst>
                <a:gd name="adj" fmla="val 39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New York</a:t>
              </a:r>
            </a:p>
          </p:txBody>
        </p:sp>
        <p:sp>
          <p:nvSpPr>
            <p:cNvPr id="11289" name="AutoShape 24">
              <a:extLst>
                <a:ext uri="{FF2B5EF4-FFF2-40B4-BE49-F238E27FC236}">
                  <a16:creationId xmlns:a16="http://schemas.microsoft.com/office/drawing/2014/main" id="{4445B685-E2F9-2171-6553-7286528E0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1833"/>
              <a:ext cx="575" cy="194"/>
            </a:xfrm>
            <a:prstGeom prst="roundRect">
              <a:avLst>
                <a:gd name="adj" fmla="val 39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11290" name="AutoShape 25">
              <a:extLst>
                <a:ext uri="{FF2B5EF4-FFF2-40B4-BE49-F238E27FC236}">
                  <a16:creationId xmlns:a16="http://schemas.microsoft.com/office/drawing/2014/main" id="{FB6281AE-AB6F-01CE-2934-58FA6E740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2006"/>
              <a:ext cx="777" cy="194"/>
            </a:xfrm>
            <a:prstGeom prst="roundRect">
              <a:avLst>
                <a:gd name="adj" fmla="val 39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Washington</a:t>
              </a:r>
            </a:p>
          </p:txBody>
        </p:sp>
        <p:sp>
          <p:nvSpPr>
            <p:cNvPr id="11291" name="AutoShape 26">
              <a:extLst>
                <a:ext uri="{FF2B5EF4-FFF2-40B4-BE49-F238E27FC236}">
                  <a16:creationId xmlns:a16="http://schemas.microsoft.com/office/drawing/2014/main" id="{449A6F5E-471C-26C2-B29B-3FCB7167E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90"/>
              <a:ext cx="503" cy="194"/>
            </a:xfrm>
            <a:prstGeom prst="roundRect">
              <a:avLst>
                <a:gd name="adj" fmla="val 398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87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en-GB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Detroit</a:t>
              </a:r>
            </a:p>
          </p:txBody>
        </p:sp>
        <p:sp>
          <p:nvSpPr>
            <p:cNvPr id="11292" name="Oval 27">
              <a:extLst>
                <a:ext uri="{FF2B5EF4-FFF2-40B4-BE49-F238E27FC236}">
                  <a16:creationId xmlns:a16="http://schemas.microsoft.com/office/drawing/2014/main" id="{DC086FA9-6B0B-FBC5-FF48-1A6E03BE46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00000">
              <a:off x="2125" y="1857"/>
              <a:ext cx="86" cy="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65449BD-2E62-1A71-3410-40D995E4F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Multigraph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1C9996D-ABA3-191D-A5EB-8197B231C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1066800"/>
          </a:xfrm>
        </p:spPr>
        <p:txBody>
          <a:bodyPr lIns="0" tIns="46800" rIns="0" bIns="46800"/>
          <a:lstStyle/>
          <a:p>
            <a:pPr>
              <a:lnSpc>
                <a:spcPct val="90000"/>
              </a:lnSpc>
              <a:spcBef>
                <a:spcPct val="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latin typeface="Times New Roman" panose="02020603050405020304" pitchFamily="18" charset="0"/>
              </a:rPr>
              <a:t>A </a:t>
            </a:r>
            <a:r>
              <a:rPr lang="en-GB" altLang="en-US" sz="2800" i="1">
                <a:latin typeface="Times New Roman" panose="02020603050405020304" pitchFamily="18" charset="0"/>
              </a:rPr>
              <a:t>multigraph</a:t>
            </a:r>
            <a:r>
              <a:rPr lang="en-GB" altLang="en-US" sz="2800">
                <a:latin typeface="Times New Roman" panose="02020603050405020304" pitchFamily="18" charset="0"/>
              </a:rPr>
              <a:t> can have </a:t>
            </a:r>
            <a:r>
              <a:rPr lang="en-GB" altLang="en-US" sz="2800" i="1">
                <a:latin typeface="Times New Roman" panose="02020603050405020304" pitchFamily="18" charset="0"/>
              </a:rPr>
              <a:t>multiple edges</a:t>
            </a:r>
            <a:r>
              <a:rPr lang="en-GB" altLang="en-US" sz="2800">
                <a:latin typeface="Times New Roman" panose="02020603050405020304" pitchFamily="18" charset="0"/>
              </a:rPr>
              <a:t> (two or more edges connecting the same pair of vertices).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8E92E350-31A7-CE6C-39FB-DA8AA571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7EEB493-CCB3-493C-A258-082FECCDD267}" type="slidenum">
              <a:rPr lang="en-US" altLang="en-US">
                <a:solidFill>
                  <a:srgbClr val="898989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8</a:t>
            </a:fld>
            <a:endParaRPr lang="en-US" altLang="en-US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3317" name="AutoShape 28">
            <a:extLst>
              <a:ext uri="{FF2B5EF4-FFF2-40B4-BE49-F238E27FC236}">
                <a16:creationId xmlns:a16="http://schemas.microsoft.com/office/drawing/2014/main" id="{07DA8C65-B1B8-EEAB-8A2C-0C6D17AB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562600"/>
            <a:ext cx="8077200" cy="1017588"/>
          </a:xfrm>
          <a:prstGeom prst="roundRect">
            <a:avLst>
              <a:gd name="adj" fmla="val 199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3318" name="Group 34">
            <a:extLst>
              <a:ext uri="{FF2B5EF4-FFF2-40B4-BE49-F238E27FC236}">
                <a16:creationId xmlns:a16="http://schemas.microsoft.com/office/drawing/2014/main" id="{72238869-B75C-2031-65D6-899B7EB2454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7618413" cy="2108200"/>
            <a:chOff x="457200" y="3048000"/>
            <a:chExt cx="7618413" cy="2108200"/>
          </a:xfrm>
        </p:grpSpPr>
        <p:sp>
          <p:nvSpPr>
            <p:cNvPr id="13320" name="Oval 5">
              <a:extLst>
                <a:ext uri="{FF2B5EF4-FFF2-40B4-BE49-F238E27FC236}">
                  <a16:creationId xmlns:a16="http://schemas.microsoft.com/office/drawing/2014/main" id="{A67D0673-01F1-74B8-F4FB-0F114B751E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885825" y="3930650"/>
              <a:ext cx="119063" cy="11430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21" name="Line 6">
              <a:extLst>
                <a:ext uri="{FF2B5EF4-FFF2-40B4-BE49-F238E27FC236}">
                  <a16:creationId xmlns:a16="http://schemas.microsoft.com/office/drawing/2014/main" id="{BEF2B940-7798-28AF-EA8D-9516444E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1550" y="4014788"/>
              <a:ext cx="323850" cy="59213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Line 7">
              <a:extLst>
                <a:ext uri="{FF2B5EF4-FFF2-40B4-BE49-F238E27FC236}">
                  <a16:creationId xmlns:a16="http://schemas.microsoft.com/office/drawing/2014/main" id="{03A77A64-B0AB-557A-ED69-FE3EB6A9A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7750" y="3438525"/>
              <a:ext cx="547688" cy="3571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Line 8">
              <a:extLst>
                <a:ext uri="{FF2B5EF4-FFF2-40B4-BE49-F238E27FC236}">
                  <a16:creationId xmlns:a16="http://schemas.microsoft.com/office/drawing/2014/main" id="{EAA799EE-26F4-FAA7-895E-23AE981B0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3984625"/>
              <a:ext cx="1852613" cy="20637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Line 9">
              <a:extLst>
                <a:ext uri="{FF2B5EF4-FFF2-40B4-BE49-F238E27FC236}">
                  <a16:creationId xmlns:a16="http://schemas.microsoft.com/office/drawing/2014/main" id="{E07248D9-1CEE-DB60-FA94-4C4BD6CF7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16038" y="4191000"/>
              <a:ext cx="1524000" cy="46672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Line 10">
              <a:extLst>
                <a:ext uri="{FF2B5EF4-FFF2-40B4-BE49-F238E27FC236}">
                  <a16:creationId xmlns:a16="http://schemas.microsoft.com/office/drawing/2014/main" id="{54EAB228-BA3F-CFBA-F852-1E7E7DBB6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3375" y="3441700"/>
              <a:ext cx="1409700" cy="2174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Line 11">
              <a:extLst>
                <a:ext uri="{FF2B5EF4-FFF2-40B4-BE49-F238E27FC236}">
                  <a16:creationId xmlns:a16="http://schemas.microsoft.com/office/drawing/2014/main" id="{F590F4B7-7CBE-8821-86E4-2D3C7464E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2825" y="3702050"/>
              <a:ext cx="2035175" cy="128588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Line 12">
              <a:extLst>
                <a:ext uri="{FF2B5EF4-FFF2-40B4-BE49-F238E27FC236}">
                  <a16:creationId xmlns:a16="http://schemas.microsoft.com/office/drawing/2014/main" id="{01E65FC6-78E3-4919-E740-72DF2C37C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4413" y="3848100"/>
              <a:ext cx="1652587" cy="31115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8" name="Line 13">
              <a:extLst>
                <a:ext uri="{FF2B5EF4-FFF2-40B4-BE49-F238E27FC236}">
                  <a16:creationId xmlns:a16="http://schemas.microsoft.com/office/drawing/2014/main" id="{D5FDEFA6-59BE-492C-1FD1-813C001E44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4013" y="3848100"/>
              <a:ext cx="1920875" cy="31115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29" name="AutoShape 14">
              <a:extLst>
                <a:ext uri="{FF2B5EF4-FFF2-40B4-BE49-F238E27FC236}">
                  <a16:creationId xmlns:a16="http://schemas.microsoft.com/office/drawing/2014/main" id="{61D918C2-710D-0511-909C-F6AB63352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598863"/>
              <a:ext cx="1731963" cy="369887"/>
            </a:xfrm>
            <a:prstGeom prst="roundRect">
              <a:avLst>
                <a:gd name="adj" fmla="val 41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13330" name="AutoShape 15">
              <a:extLst>
                <a:ext uri="{FF2B5EF4-FFF2-40B4-BE49-F238E27FC236}">
                  <a16:creationId xmlns:a16="http://schemas.microsoft.com/office/drawing/2014/main" id="{B4401691-E10C-51A1-192C-F40CA58D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450" y="4322763"/>
              <a:ext cx="993775" cy="369887"/>
            </a:xfrm>
            <a:prstGeom prst="roundRect">
              <a:avLst>
                <a:gd name="adj" fmla="val 41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Denver</a:t>
              </a:r>
            </a:p>
          </p:txBody>
        </p:sp>
        <p:sp>
          <p:nvSpPr>
            <p:cNvPr id="13331" name="AutoShape 16">
              <a:extLst>
                <a:ext uri="{FF2B5EF4-FFF2-40B4-BE49-F238E27FC236}">
                  <a16:creationId xmlns:a16="http://schemas.microsoft.com/office/drawing/2014/main" id="{A46048EC-DF22-3CCD-5212-AECD0882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3" y="4786313"/>
              <a:ext cx="1522412" cy="369887"/>
            </a:xfrm>
            <a:prstGeom prst="roundRect">
              <a:avLst>
                <a:gd name="adj" fmla="val 41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Los Angeles</a:t>
              </a:r>
            </a:p>
          </p:txBody>
        </p:sp>
        <p:sp>
          <p:nvSpPr>
            <p:cNvPr id="13332" name="AutoShape 17">
              <a:extLst>
                <a:ext uri="{FF2B5EF4-FFF2-40B4-BE49-F238E27FC236}">
                  <a16:creationId xmlns:a16="http://schemas.microsoft.com/office/drawing/2014/main" id="{0889071F-79BE-9C4A-3918-D6716A35C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3255963"/>
              <a:ext cx="1268413" cy="369887"/>
            </a:xfrm>
            <a:prstGeom prst="roundRect">
              <a:avLst>
                <a:gd name="adj" fmla="val 41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New York</a:t>
              </a:r>
            </a:p>
          </p:txBody>
        </p:sp>
        <p:sp>
          <p:nvSpPr>
            <p:cNvPr id="13333" name="AutoShape 18">
              <a:extLst>
                <a:ext uri="{FF2B5EF4-FFF2-40B4-BE49-F238E27FC236}">
                  <a16:creationId xmlns:a16="http://schemas.microsoft.com/office/drawing/2014/main" id="{6924A1BE-5462-9E45-50C8-21F69C6F5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4030663"/>
              <a:ext cx="1074737" cy="369887"/>
            </a:xfrm>
            <a:prstGeom prst="roundRect">
              <a:avLst>
                <a:gd name="adj" fmla="val 41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13334" name="AutoShape 19">
              <a:extLst>
                <a:ext uri="{FF2B5EF4-FFF2-40B4-BE49-F238E27FC236}">
                  <a16:creationId xmlns:a16="http://schemas.microsoft.com/office/drawing/2014/main" id="{A56C5AB2-FA73-0C1C-D82E-37B2A181A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5013" y="4330700"/>
              <a:ext cx="1514475" cy="369888"/>
            </a:xfrm>
            <a:prstGeom prst="roundRect">
              <a:avLst>
                <a:gd name="adj" fmla="val 41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Washington</a:t>
              </a:r>
            </a:p>
          </p:txBody>
        </p:sp>
        <p:sp>
          <p:nvSpPr>
            <p:cNvPr id="13335" name="AutoShape 20">
              <a:extLst>
                <a:ext uri="{FF2B5EF4-FFF2-40B4-BE49-F238E27FC236}">
                  <a16:creationId xmlns:a16="http://schemas.microsoft.com/office/drawing/2014/main" id="{31CCFAF2-639C-AC0A-B122-987105F21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3048000"/>
              <a:ext cx="960438" cy="369888"/>
            </a:xfrm>
            <a:prstGeom prst="roundRect">
              <a:avLst>
                <a:gd name="adj" fmla="val 41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Detroit</a:t>
              </a:r>
            </a:p>
          </p:txBody>
        </p:sp>
        <p:sp>
          <p:nvSpPr>
            <p:cNvPr id="13336" name="Freeform 21">
              <a:extLst>
                <a:ext uri="{FF2B5EF4-FFF2-40B4-BE49-F238E27FC236}">
                  <a16:creationId xmlns:a16="http://schemas.microsoft.com/office/drawing/2014/main" id="{C904FAC7-E187-4BB5-360F-B5F224848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4210050"/>
              <a:ext cx="1525588" cy="508000"/>
            </a:xfrm>
            <a:custGeom>
              <a:avLst/>
              <a:gdLst>
                <a:gd name="T0" fmla="*/ 0 w 4236"/>
                <a:gd name="T1" fmla="*/ 2147483646 h 1410"/>
                <a:gd name="T2" fmla="*/ 2147483646 w 4236"/>
                <a:gd name="T3" fmla="*/ 2147483646 h 1410"/>
                <a:gd name="T4" fmla="*/ 2147483646 w 4236"/>
                <a:gd name="T5" fmla="*/ 2147483646 h 1410"/>
                <a:gd name="T6" fmla="*/ 2147483646 w 4236"/>
                <a:gd name="T7" fmla="*/ 2147483646 h 1410"/>
                <a:gd name="T8" fmla="*/ 2147483646 w 4236"/>
                <a:gd name="T9" fmla="*/ 2147483646 h 1410"/>
                <a:gd name="T10" fmla="*/ 2147483646 w 4236"/>
                <a:gd name="T11" fmla="*/ 2147483646 h 1410"/>
                <a:gd name="T12" fmla="*/ 2147483646 w 4236"/>
                <a:gd name="T13" fmla="*/ 0 h 1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36"/>
                <a:gd name="T22" fmla="*/ 0 h 1410"/>
                <a:gd name="T23" fmla="*/ 4236 w 4236"/>
                <a:gd name="T24" fmla="*/ 1410 h 141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36" h="1410">
                  <a:moveTo>
                    <a:pt x="0" y="1208"/>
                  </a:moveTo>
                  <a:cubicBezTo>
                    <a:pt x="176" y="1279"/>
                    <a:pt x="352" y="1351"/>
                    <a:pt x="577" y="1380"/>
                  </a:cubicBezTo>
                  <a:cubicBezTo>
                    <a:pt x="802" y="1409"/>
                    <a:pt x="1090" y="1409"/>
                    <a:pt x="1347" y="1380"/>
                  </a:cubicBezTo>
                  <a:cubicBezTo>
                    <a:pt x="1604" y="1351"/>
                    <a:pt x="1860" y="1293"/>
                    <a:pt x="2117" y="1208"/>
                  </a:cubicBezTo>
                  <a:cubicBezTo>
                    <a:pt x="2374" y="1121"/>
                    <a:pt x="2598" y="1006"/>
                    <a:pt x="2887" y="862"/>
                  </a:cubicBezTo>
                  <a:cubicBezTo>
                    <a:pt x="3176" y="718"/>
                    <a:pt x="3625" y="489"/>
                    <a:pt x="3850" y="345"/>
                  </a:cubicBezTo>
                  <a:cubicBezTo>
                    <a:pt x="4074" y="201"/>
                    <a:pt x="4170" y="57"/>
                    <a:pt x="4235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7" name="Freeform 22">
              <a:extLst>
                <a:ext uri="{FF2B5EF4-FFF2-40B4-BE49-F238E27FC236}">
                  <a16:creationId xmlns:a16="http://schemas.microsoft.com/office/drawing/2014/main" id="{19FC3CB6-3159-CF0A-9882-7912D2437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3829050"/>
              <a:ext cx="2052638" cy="482600"/>
            </a:xfrm>
            <a:custGeom>
              <a:avLst/>
              <a:gdLst>
                <a:gd name="T0" fmla="*/ 0 w 5700"/>
                <a:gd name="T1" fmla="*/ 2147483646 h 1342"/>
                <a:gd name="T2" fmla="*/ 2147483646 w 5700"/>
                <a:gd name="T3" fmla="*/ 2147483646 h 1342"/>
                <a:gd name="T4" fmla="*/ 2147483646 w 5700"/>
                <a:gd name="T5" fmla="*/ 2147483646 h 1342"/>
                <a:gd name="T6" fmla="*/ 2147483646 w 5700"/>
                <a:gd name="T7" fmla="*/ 2147483646 h 1342"/>
                <a:gd name="T8" fmla="*/ 2147483646 w 5700"/>
                <a:gd name="T9" fmla="*/ 2147483646 h 1342"/>
                <a:gd name="T10" fmla="*/ 2147483646 w 5700"/>
                <a:gd name="T11" fmla="*/ 2147483646 h 1342"/>
                <a:gd name="T12" fmla="*/ 2147483646 w 5700"/>
                <a:gd name="T13" fmla="*/ 0 h 13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00"/>
                <a:gd name="T22" fmla="*/ 0 h 1342"/>
                <a:gd name="T23" fmla="*/ 5700 w 5700"/>
                <a:gd name="T24" fmla="*/ 1342 h 13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00" h="1342">
                  <a:moveTo>
                    <a:pt x="0" y="1006"/>
                  </a:moveTo>
                  <a:cubicBezTo>
                    <a:pt x="214" y="1126"/>
                    <a:pt x="428" y="1245"/>
                    <a:pt x="735" y="1293"/>
                  </a:cubicBezTo>
                  <a:cubicBezTo>
                    <a:pt x="1041" y="1341"/>
                    <a:pt x="1378" y="1341"/>
                    <a:pt x="1838" y="1293"/>
                  </a:cubicBezTo>
                  <a:cubicBezTo>
                    <a:pt x="2297" y="1245"/>
                    <a:pt x="3033" y="1101"/>
                    <a:pt x="3492" y="1006"/>
                  </a:cubicBezTo>
                  <a:cubicBezTo>
                    <a:pt x="3952" y="910"/>
                    <a:pt x="4289" y="814"/>
                    <a:pt x="4595" y="718"/>
                  </a:cubicBezTo>
                  <a:cubicBezTo>
                    <a:pt x="4902" y="622"/>
                    <a:pt x="5147" y="550"/>
                    <a:pt x="5331" y="430"/>
                  </a:cubicBezTo>
                  <a:cubicBezTo>
                    <a:pt x="5515" y="311"/>
                    <a:pt x="5637" y="71"/>
                    <a:pt x="5699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8" name="Freeform 23">
              <a:extLst>
                <a:ext uri="{FF2B5EF4-FFF2-40B4-BE49-F238E27FC236}">
                  <a16:creationId xmlns:a16="http://schemas.microsoft.com/office/drawing/2014/main" id="{CF052EBE-A823-CF63-869F-3CBB12136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703638"/>
              <a:ext cx="1981200" cy="434975"/>
            </a:xfrm>
            <a:custGeom>
              <a:avLst/>
              <a:gdLst>
                <a:gd name="T0" fmla="*/ 0 w 5505"/>
                <a:gd name="T1" fmla="*/ 2147483646 h 1209"/>
                <a:gd name="T2" fmla="*/ 2147483646 w 5505"/>
                <a:gd name="T3" fmla="*/ 2147483646 h 1209"/>
                <a:gd name="T4" fmla="*/ 2147483646 w 5505"/>
                <a:gd name="T5" fmla="*/ 2147483646 h 1209"/>
                <a:gd name="T6" fmla="*/ 2147483646 w 5505"/>
                <a:gd name="T7" fmla="*/ 2147483646 h 1209"/>
                <a:gd name="T8" fmla="*/ 2147483646 w 5505"/>
                <a:gd name="T9" fmla="*/ 0 h 1209"/>
                <a:gd name="T10" fmla="*/ 2147483646 w 5505"/>
                <a:gd name="T11" fmla="*/ 2147483646 h 1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05"/>
                <a:gd name="T19" fmla="*/ 0 h 1209"/>
                <a:gd name="T20" fmla="*/ 5505 w 5505"/>
                <a:gd name="T21" fmla="*/ 1209 h 1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05" h="1209">
                  <a:moveTo>
                    <a:pt x="0" y="1208"/>
                  </a:moveTo>
                  <a:cubicBezTo>
                    <a:pt x="229" y="1043"/>
                    <a:pt x="458" y="880"/>
                    <a:pt x="733" y="755"/>
                  </a:cubicBezTo>
                  <a:cubicBezTo>
                    <a:pt x="1009" y="628"/>
                    <a:pt x="1192" y="553"/>
                    <a:pt x="1651" y="452"/>
                  </a:cubicBezTo>
                  <a:cubicBezTo>
                    <a:pt x="2109" y="352"/>
                    <a:pt x="2966" y="226"/>
                    <a:pt x="3485" y="150"/>
                  </a:cubicBezTo>
                  <a:cubicBezTo>
                    <a:pt x="4005" y="75"/>
                    <a:pt x="4433" y="0"/>
                    <a:pt x="4770" y="0"/>
                  </a:cubicBezTo>
                  <a:cubicBezTo>
                    <a:pt x="5106" y="0"/>
                    <a:pt x="5305" y="75"/>
                    <a:pt x="5504" y="15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9" name="Freeform 24">
              <a:extLst>
                <a:ext uri="{FF2B5EF4-FFF2-40B4-BE49-F238E27FC236}">
                  <a16:creationId xmlns:a16="http://schemas.microsoft.com/office/drawing/2014/main" id="{3CC27596-C35A-0B55-5ACE-B500EC2CB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673475"/>
              <a:ext cx="508000" cy="473075"/>
            </a:xfrm>
            <a:custGeom>
              <a:avLst/>
              <a:gdLst>
                <a:gd name="T0" fmla="*/ 2147483646 w 1412"/>
                <a:gd name="T1" fmla="*/ 0 h 1316"/>
                <a:gd name="T2" fmla="*/ 2147483646 w 1412"/>
                <a:gd name="T3" fmla="*/ 2147483646 h 1316"/>
                <a:gd name="T4" fmla="*/ 2147483646 w 1412"/>
                <a:gd name="T5" fmla="*/ 2147483646 h 1316"/>
                <a:gd name="T6" fmla="*/ 2147483646 w 1412"/>
                <a:gd name="T7" fmla="*/ 2147483646 h 1316"/>
                <a:gd name="T8" fmla="*/ 0 w 1412"/>
                <a:gd name="T9" fmla="*/ 2147483646 h 1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12"/>
                <a:gd name="T16" fmla="*/ 0 h 1316"/>
                <a:gd name="T17" fmla="*/ 1412 w 1412"/>
                <a:gd name="T18" fmla="*/ 1316 h 13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12" h="1316">
                  <a:moveTo>
                    <a:pt x="1289" y="0"/>
                  </a:moveTo>
                  <a:cubicBezTo>
                    <a:pt x="1350" y="191"/>
                    <a:pt x="1411" y="382"/>
                    <a:pt x="1289" y="573"/>
                  </a:cubicBezTo>
                  <a:cubicBezTo>
                    <a:pt x="1166" y="765"/>
                    <a:pt x="736" y="1029"/>
                    <a:pt x="552" y="1148"/>
                  </a:cubicBezTo>
                  <a:cubicBezTo>
                    <a:pt x="368" y="1268"/>
                    <a:pt x="276" y="1268"/>
                    <a:pt x="184" y="1292"/>
                  </a:cubicBezTo>
                  <a:cubicBezTo>
                    <a:pt x="92" y="1315"/>
                    <a:pt x="46" y="1304"/>
                    <a:pt x="0" y="1292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0" name="Freeform 25">
              <a:extLst>
                <a:ext uri="{FF2B5EF4-FFF2-40B4-BE49-F238E27FC236}">
                  <a16:creationId xmlns:a16="http://schemas.microsoft.com/office/drawing/2014/main" id="{991398B6-9D8D-BD35-2973-416E06C0B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3724275"/>
              <a:ext cx="1984375" cy="196850"/>
            </a:xfrm>
            <a:custGeom>
              <a:avLst/>
              <a:gdLst>
                <a:gd name="T0" fmla="*/ 0 w 5513"/>
                <a:gd name="T1" fmla="*/ 2147483646 h 547"/>
                <a:gd name="T2" fmla="*/ 2147483646 w 5513"/>
                <a:gd name="T3" fmla="*/ 2147483646 h 547"/>
                <a:gd name="T4" fmla="*/ 2147483646 w 5513"/>
                <a:gd name="T5" fmla="*/ 2147483646 h 547"/>
                <a:gd name="T6" fmla="*/ 2147483646 w 5513"/>
                <a:gd name="T7" fmla="*/ 2147483646 h 547"/>
                <a:gd name="T8" fmla="*/ 2147483646 w 5513"/>
                <a:gd name="T9" fmla="*/ 2147483646 h 547"/>
                <a:gd name="T10" fmla="*/ 2147483646 w 5513"/>
                <a:gd name="T11" fmla="*/ 2147483646 h 547"/>
                <a:gd name="T12" fmla="*/ 2147483646 w 5513"/>
                <a:gd name="T13" fmla="*/ 0 h 5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13"/>
                <a:gd name="T22" fmla="*/ 0 h 547"/>
                <a:gd name="T23" fmla="*/ 5513 w 5513"/>
                <a:gd name="T24" fmla="*/ 547 h 5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13" h="547">
                  <a:moveTo>
                    <a:pt x="0" y="345"/>
                  </a:moveTo>
                  <a:cubicBezTo>
                    <a:pt x="382" y="416"/>
                    <a:pt x="765" y="488"/>
                    <a:pt x="1102" y="517"/>
                  </a:cubicBezTo>
                  <a:cubicBezTo>
                    <a:pt x="1439" y="546"/>
                    <a:pt x="1776" y="517"/>
                    <a:pt x="2021" y="517"/>
                  </a:cubicBezTo>
                  <a:cubicBezTo>
                    <a:pt x="2266" y="517"/>
                    <a:pt x="2235" y="546"/>
                    <a:pt x="2572" y="517"/>
                  </a:cubicBezTo>
                  <a:cubicBezTo>
                    <a:pt x="2909" y="488"/>
                    <a:pt x="3644" y="402"/>
                    <a:pt x="4042" y="345"/>
                  </a:cubicBezTo>
                  <a:cubicBezTo>
                    <a:pt x="4441" y="287"/>
                    <a:pt x="4716" y="230"/>
                    <a:pt x="4961" y="172"/>
                  </a:cubicBezTo>
                  <a:cubicBezTo>
                    <a:pt x="5206" y="115"/>
                    <a:pt x="5359" y="57"/>
                    <a:pt x="5512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1" name="Line 26">
              <a:extLst>
                <a:ext uri="{FF2B5EF4-FFF2-40B4-BE49-F238E27FC236}">
                  <a16:creationId xmlns:a16="http://schemas.microsoft.com/office/drawing/2014/main" id="{51BD1684-9D72-BC47-7332-BCE505039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0800" y="3724275"/>
              <a:ext cx="463550" cy="417513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2" name="Oval 30">
              <a:extLst>
                <a:ext uri="{FF2B5EF4-FFF2-40B4-BE49-F238E27FC236}">
                  <a16:creationId xmlns:a16="http://schemas.microsoft.com/office/drawing/2014/main" id="{65FF7448-15D5-52C6-1499-C8C5A75BD7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1249363" y="4605338"/>
              <a:ext cx="119062" cy="11430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43" name="Oval 31">
              <a:extLst>
                <a:ext uri="{FF2B5EF4-FFF2-40B4-BE49-F238E27FC236}">
                  <a16:creationId xmlns:a16="http://schemas.microsoft.com/office/drawing/2014/main" id="{F2213011-EF02-A2A6-222C-135F1D52B0F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2774950" y="4140200"/>
              <a:ext cx="117475" cy="11430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44" name="Oval 32">
              <a:extLst>
                <a:ext uri="{FF2B5EF4-FFF2-40B4-BE49-F238E27FC236}">
                  <a16:creationId xmlns:a16="http://schemas.microsoft.com/office/drawing/2014/main" id="{841342EB-3E44-2946-E6F1-45B7E7F0A5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4756150" y="3778250"/>
              <a:ext cx="119063" cy="11430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45" name="Oval 33">
              <a:extLst>
                <a:ext uri="{FF2B5EF4-FFF2-40B4-BE49-F238E27FC236}">
                  <a16:creationId xmlns:a16="http://schemas.microsoft.com/office/drawing/2014/main" id="{0B08BA4D-65E7-0BEB-4290-B3E0C8A576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6813550" y="3633788"/>
              <a:ext cx="119063" cy="11430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46" name="Oval 34">
              <a:extLst>
                <a:ext uri="{FF2B5EF4-FFF2-40B4-BE49-F238E27FC236}">
                  <a16:creationId xmlns:a16="http://schemas.microsoft.com/office/drawing/2014/main" id="{B9C9F080-F2D2-0609-1805-A069516F6F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5364163" y="3375025"/>
              <a:ext cx="119062" cy="11430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47" name="Oval 35">
              <a:extLst>
                <a:ext uri="{FF2B5EF4-FFF2-40B4-BE49-F238E27FC236}">
                  <a16:creationId xmlns:a16="http://schemas.microsoft.com/office/drawing/2014/main" id="{7E840679-F38E-A1EE-193C-F71818D836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00000">
              <a:off x="6321425" y="4098925"/>
              <a:ext cx="119063" cy="114300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319" name="Rectangle 35">
            <a:extLst>
              <a:ext uri="{FF2B5EF4-FFF2-40B4-BE49-F238E27FC236}">
                <a16:creationId xmlns:a16="http://schemas.microsoft.com/office/drawing/2014/main" id="{B77F29E4-9505-6B7B-FDC4-0A950AFF4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257800"/>
            <a:ext cx="8001000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ct val="87000"/>
              </a:lnSpc>
              <a:spcBef>
                <a:spcPts val="600"/>
              </a:spcBef>
              <a:buClr>
                <a:srgbClr val="FFFFFF"/>
              </a:buClr>
              <a:buSzPct val="100000"/>
            </a:pPr>
            <a:r>
              <a:rPr lang="en-GB" altLang="en-US" sz="2800">
                <a:latin typeface="Times New Roman" panose="02020603050405020304" pitchFamily="18" charset="0"/>
                <a:cs typeface="Arial" panose="020B0604020202020204" pitchFamily="34" charset="0"/>
              </a:rPr>
              <a:t>There can be multiple telephone lines between two computers in the network.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370AAE2-BBA3-2C67-C9E3-2AD93E555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</p:spPr>
        <p:txBody>
          <a:bodyPr lIns="90000" tIns="46800" rIns="90000" bIns="46800"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Times New Roman" panose="02020603050405020304" pitchFamily="18" charset="0"/>
              </a:rPr>
              <a:t>Pseudograph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BC22EC0-21F0-91BA-54E7-EF5199A4B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96300" cy="1295400"/>
          </a:xfrm>
        </p:spPr>
        <p:txBody>
          <a:bodyPr lIns="0" tIns="46800" rIns="0" bIns="46800"/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800">
                <a:latin typeface="Times New Roman" panose="02020603050405020304" pitchFamily="18" charset="0"/>
              </a:rPr>
              <a:t>A </a:t>
            </a:r>
            <a:r>
              <a:rPr lang="en-GB" altLang="en-US" sz="2800" i="1">
                <a:latin typeface="Times New Roman" panose="02020603050405020304" pitchFamily="18" charset="0"/>
              </a:rPr>
              <a:t>Pseudograph</a:t>
            </a:r>
            <a:r>
              <a:rPr lang="en-GB" altLang="en-US" sz="2800">
                <a:latin typeface="Times New Roman" panose="02020603050405020304" pitchFamily="18" charset="0"/>
              </a:rPr>
              <a:t> can have multiple edges and </a:t>
            </a:r>
            <a:r>
              <a:rPr lang="en-GB" altLang="en-US" sz="2800" i="1">
                <a:latin typeface="Times New Roman" panose="02020603050405020304" pitchFamily="18" charset="0"/>
              </a:rPr>
              <a:t>loops</a:t>
            </a:r>
            <a:r>
              <a:rPr lang="en-GB" altLang="en-US" sz="2800">
                <a:latin typeface="Times New Roman" panose="02020603050405020304" pitchFamily="18" charset="0"/>
              </a:rPr>
              <a:t> (an edge connecting a vertex to itself).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BD3300EF-B263-5267-2631-D636AA30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B62D4426-3BA6-490D-9B07-AD6259BA911C}" type="slidenum">
              <a:rPr lang="en-US" altLang="en-US">
                <a:solidFill>
                  <a:srgbClr val="898989"/>
                </a:solidFill>
                <a:latin typeface="Verdana" panose="020B0604030504040204" pitchFamily="34" charset="0"/>
              </a:rPr>
              <a:pPr eaLnBrk="1" hangingPunct="1">
                <a:defRPr/>
              </a:pPr>
              <a:t>9</a:t>
            </a:fld>
            <a:endParaRPr lang="en-US" altLang="en-US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53F709E5-8529-628A-8A71-3336AE609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62600"/>
            <a:ext cx="6248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>
              <a:lnSpc>
                <a:spcPts val="2863"/>
              </a:lnSpc>
              <a:buClr>
                <a:srgbClr val="FFFFFF"/>
              </a:buClr>
              <a:buSzPct val="100000"/>
              <a:buFont typeface="Tahoma" panose="020B0604030504040204" pitchFamily="34" charset="0"/>
              <a:buNone/>
            </a:pPr>
            <a:r>
              <a:rPr lang="en-GB" altLang="en-US" sz="2400">
                <a:latin typeface="Times New Roman" panose="02020603050405020304" pitchFamily="18" charset="0"/>
                <a:cs typeface="Arial" panose="020B0604020202020204" pitchFamily="34" charset="0"/>
              </a:rPr>
              <a:t>There can be telephone lines in the network from a computer to itself.</a:t>
            </a:r>
          </a:p>
        </p:txBody>
      </p:sp>
      <p:grpSp>
        <p:nvGrpSpPr>
          <p:cNvPr id="15366" name="Group 39">
            <a:extLst>
              <a:ext uri="{FF2B5EF4-FFF2-40B4-BE49-F238E27FC236}">
                <a16:creationId xmlns:a16="http://schemas.microsoft.com/office/drawing/2014/main" id="{32C90DDD-D928-9F1C-8807-B3DFAAE253C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438400"/>
            <a:ext cx="7593013" cy="3341688"/>
            <a:chOff x="533400" y="2590800"/>
            <a:chExt cx="7593013" cy="3341688"/>
          </a:xfrm>
        </p:grpSpPr>
        <p:sp>
          <p:nvSpPr>
            <p:cNvPr id="15367" name="Oval 6">
              <a:extLst>
                <a:ext uri="{FF2B5EF4-FFF2-40B4-BE49-F238E27FC236}">
                  <a16:creationId xmlns:a16="http://schemas.microsoft.com/office/drawing/2014/main" id="{A4414936-3DD5-BF8D-F8D4-247E42919B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60000">
              <a:off x="1035050" y="4079875"/>
              <a:ext cx="120650" cy="182563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68" name="Line 7">
              <a:extLst>
                <a:ext uri="{FF2B5EF4-FFF2-40B4-BE49-F238E27FC236}">
                  <a16:creationId xmlns:a16="http://schemas.microsoft.com/office/drawing/2014/main" id="{EAEEF956-F25A-08DD-EC23-05DF9C970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1088" y="4159250"/>
              <a:ext cx="385762" cy="1028700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Line 8">
              <a:extLst>
                <a:ext uri="{FF2B5EF4-FFF2-40B4-BE49-F238E27FC236}">
                  <a16:creationId xmlns:a16="http://schemas.microsoft.com/office/drawing/2014/main" id="{82D4F3EE-D351-256A-A2DE-6D03EAFF1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5225" y="3505200"/>
              <a:ext cx="720725" cy="65087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0" name="Line 9">
              <a:extLst>
                <a:ext uri="{FF2B5EF4-FFF2-40B4-BE49-F238E27FC236}">
                  <a16:creationId xmlns:a16="http://schemas.microsoft.com/office/drawing/2014/main" id="{52CBED0B-8854-A765-E979-E8D8D0945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2213" y="4162425"/>
              <a:ext cx="1779587" cy="33337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Line 10">
              <a:extLst>
                <a:ext uri="{FF2B5EF4-FFF2-40B4-BE49-F238E27FC236}">
                  <a16:creationId xmlns:a16="http://schemas.microsoft.com/office/drawing/2014/main" id="{2F8C153B-6204-F3BF-8165-8B8CB6ED7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975" y="4413250"/>
              <a:ext cx="1585913" cy="777875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2" name="Line 11">
              <a:extLst>
                <a:ext uri="{FF2B5EF4-FFF2-40B4-BE49-F238E27FC236}">
                  <a16:creationId xmlns:a16="http://schemas.microsoft.com/office/drawing/2014/main" id="{C999736F-2C3E-3FED-9815-C012C4A7A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5938" y="3487738"/>
              <a:ext cx="1473200" cy="38258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3" name="Line 12">
              <a:extLst>
                <a:ext uri="{FF2B5EF4-FFF2-40B4-BE49-F238E27FC236}">
                  <a16:creationId xmlns:a16="http://schemas.microsoft.com/office/drawing/2014/main" id="{56F7170A-4F8A-34AA-C157-F3D111236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6325" y="3810000"/>
              <a:ext cx="2124075" cy="239713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Line 13">
              <a:extLst>
                <a:ext uri="{FF2B5EF4-FFF2-40B4-BE49-F238E27FC236}">
                  <a16:creationId xmlns:a16="http://schemas.microsoft.com/office/drawing/2014/main" id="{125097A7-D74F-E4E9-7308-4BC319071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325" y="4038600"/>
              <a:ext cx="1722438" cy="519113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14">
              <a:extLst>
                <a:ext uri="{FF2B5EF4-FFF2-40B4-BE49-F238E27FC236}">
                  <a16:creationId xmlns:a16="http://schemas.microsoft.com/office/drawing/2014/main" id="{041375D1-2637-0AC0-A794-F15C31372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5138" y="4027488"/>
              <a:ext cx="2001837" cy="446087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6" name="AutoShape 15">
              <a:extLst>
                <a:ext uri="{FF2B5EF4-FFF2-40B4-BE49-F238E27FC236}">
                  <a16:creationId xmlns:a16="http://schemas.microsoft.com/office/drawing/2014/main" id="{BAB7BD9A-6A53-0722-4DF7-8C14BEEC6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3200400"/>
              <a:ext cx="1731963" cy="369888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San Francisco</a:t>
              </a:r>
            </a:p>
          </p:txBody>
        </p:sp>
        <p:sp>
          <p:nvSpPr>
            <p:cNvPr id="15377" name="AutoShape 16">
              <a:extLst>
                <a:ext uri="{FF2B5EF4-FFF2-40B4-BE49-F238E27FC236}">
                  <a16:creationId xmlns:a16="http://schemas.microsoft.com/office/drawing/2014/main" id="{327AC225-5EF9-7BF0-A85A-394E0FDCE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505200"/>
              <a:ext cx="993775" cy="369888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Denver</a:t>
              </a:r>
            </a:p>
          </p:txBody>
        </p:sp>
        <p:sp>
          <p:nvSpPr>
            <p:cNvPr id="15378" name="AutoShape 17">
              <a:extLst>
                <a:ext uri="{FF2B5EF4-FFF2-40B4-BE49-F238E27FC236}">
                  <a16:creationId xmlns:a16="http://schemas.microsoft.com/office/drawing/2014/main" id="{5442785F-6EEC-5075-709A-0574D06F4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5562600"/>
              <a:ext cx="1522413" cy="369888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Los Angeles</a:t>
              </a:r>
            </a:p>
          </p:txBody>
        </p:sp>
        <p:sp>
          <p:nvSpPr>
            <p:cNvPr id="15379" name="AutoShape 18">
              <a:extLst>
                <a:ext uri="{FF2B5EF4-FFF2-40B4-BE49-F238E27FC236}">
                  <a16:creationId xmlns:a16="http://schemas.microsoft.com/office/drawing/2014/main" id="{25B42BC5-6715-16C7-C372-13992752B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124200"/>
              <a:ext cx="1268413" cy="369888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New York</a:t>
              </a:r>
            </a:p>
          </p:txBody>
        </p:sp>
        <p:sp>
          <p:nvSpPr>
            <p:cNvPr id="15380" name="AutoShape 19">
              <a:extLst>
                <a:ext uri="{FF2B5EF4-FFF2-40B4-BE49-F238E27FC236}">
                  <a16:creationId xmlns:a16="http://schemas.microsoft.com/office/drawing/2014/main" id="{71D46639-F5B0-F64D-3FE7-6B0D7E105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124200"/>
              <a:ext cx="1074738" cy="369888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Chicago</a:t>
              </a:r>
            </a:p>
          </p:txBody>
        </p:sp>
        <p:sp>
          <p:nvSpPr>
            <p:cNvPr id="15381" name="AutoShape 20">
              <a:extLst>
                <a:ext uri="{FF2B5EF4-FFF2-40B4-BE49-F238E27FC236}">
                  <a16:creationId xmlns:a16="http://schemas.microsoft.com/office/drawing/2014/main" id="{EF118D80-F623-17D1-F96C-4E4DA1C7F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4953000"/>
              <a:ext cx="1514475" cy="369888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Washington</a:t>
              </a:r>
            </a:p>
          </p:txBody>
        </p:sp>
        <p:sp>
          <p:nvSpPr>
            <p:cNvPr id="15382" name="AutoShape 21">
              <a:extLst>
                <a:ext uri="{FF2B5EF4-FFF2-40B4-BE49-F238E27FC236}">
                  <a16:creationId xmlns:a16="http://schemas.microsoft.com/office/drawing/2014/main" id="{C5204882-3E5E-A33A-FB95-B2CD45AB1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2590800"/>
              <a:ext cx="960438" cy="369888"/>
            </a:xfrm>
            <a:prstGeom prst="roundRect">
              <a:avLst>
                <a:gd name="adj" fmla="val 403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>
                <a:lnSpc>
                  <a:spcPct val="87000"/>
                </a:lnSpc>
                <a:buClr>
                  <a:srgbClr val="FFFFB7"/>
                </a:buClr>
                <a:buSzPct val="100000"/>
                <a:buFont typeface="Tahoma" panose="020B0604030504040204" pitchFamily="34" charset="0"/>
                <a:buNone/>
              </a:pPr>
              <a:r>
                <a:rPr lang="en-GB" altLang="en-US" sz="2000">
                  <a:solidFill>
                    <a:schemeClr val="bg1"/>
                  </a:solidFill>
                  <a:latin typeface="Tahoma" panose="020B0604030504040204" pitchFamily="34" charset="0"/>
                  <a:cs typeface="Arial" panose="020B0604020202020204" pitchFamily="34" charset="0"/>
                </a:rPr>
                <a:t>Detroit</a:t>
              </a:r>
            </a:p>
          </p:txBody>
        </p:sp>
        <p:sp>
          <p:nvSpPr>
            <p:cNvPr id="15383" name="Freeform 22">
              <a:extLst>
                <a:ext uri="{FF2B5EF4-FFF2-40B4-BE49-F238E27FC236}">
                  <a16:creationId xmlns:a16="http://schemas.microsoft.com/office/drawing/2014/main" id="{EABDD711-D960-8696-3ECA-1EE053BDD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429125"/>
              <a:ext cx="1616075" cy="771525"/>
            </a:xfrm>
            <a:custGeom>
              <a:avLst/>
              <a:gdLst>
                <a:gd name="T0" fmla="*/ 0 w 4221"/>
                <a:gd name="T1" fmla="*/ 2147483646 h 1551"/>
                <a:gd name="T2" fmla="*/ 2147483646 w 4221"/>
                <a:gd name="T3" fmla="*/ 2147483646 h 1551"/>
                <a:gd name="T4" fmla="*/ 2147483646 w 4221"/>
                <a:gd name="T5" fmla="*/ 2147483646 h 1551"/>
                <a:gd name="T6" fmla="*/ 2147483646 w 4221"/>
                <a:gd name="T7" fmla="*/ 2147483646 h 1551"/>
                <a:gd name="T8" fmla="*/ 2147483646 w 4221"/>
                <a:gd name="T9" fmla="*/ 2147483646 h 1551"/>
                <a:gd name="T10" fmla="*/ 2147483646 w 4221"/>
                <a:gd name="T11" fmla="*/ 2147483646 h 1551"/>
                <a:gd name="T12" fmla="*/ 2147483646 w 4221"/>
                <a:gd name="T13" fmla="*/ 0 h 15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221"/>
                <a:gd name="T22" fmla="*/ 0 h 1551"/>
                <a:gd name="T23" fmla="*/ 4221 w 4221"/>
                <a:gd name="T24" fmla="*/ 1551 h 155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221" h="1551">
                  <a:moveTo>
                    <a:pt x="0" y="1328"/>
                  </a:moveTo>
                  <a:cubicBezTo>
                    <a:pt x="175" y="1408"/>
                    <a:pt x="351" y="1487"/>
                    <a:pt x="575" y="1518"/>
                  </a:cubicBezTo>
                  <a:cubicBezTo>
                    <a:pt x="799" y="1550"/>
                    <a:pt x="1087" y="1550"/>
                    <a:pt x="1343" y="1518"/>
                  </a:cubicBezTo>
                  <a:cubicBezTo>
                    <a:pt x="1598" y="1487"/>
                    <a:pt x="1854" y="1423"/>
                    <a:pt x="2110" y="1328"/>
                  </a:cubicBezTo>
                  <a:cubicBezTo>
                    <a:pt x="2366" y="1233"/>
                    <a:pt x="2590" y="1107"/>
                    <a:pt x="2877" y="949"/>
                  </a:cubicBezTo>
                  <a:cubicBezTo>
                    <a:pt x="3165" y="790"/>
                    <a:pt x="3613" y="537"/>
                    <a:pt x="3837" y="379"/>
                  </a:cubicBezTo>
                  <a:cubicBezTo>
                    <a:pt x="4061" y="221"/>
                    <a:pt x="4157" y="63"/>
                    <a:pt x="4220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Freeform 23">
              <a:extLst>
                <a:ext uri="{FF2B5EF4-FFF2-40B4-BE49-F238E27FC236}">
                  <a16:creationId xmlns:a16="http://schemas.microsoft.com/office/drawing/2014/main" id="{A529E4DD-266D-437E-D841-DB6C8CA9C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4038600"/>
              <a:ext cx="2138362" cy="590550"/>
            </a:xfrm>
            <a:custGeom>
              <a:avLst/>
              <a:gdLst>
                <a:gd name="T0" fmla="*/ 0 w 5585"/>
                <a:gd name="T1" fmla="*/ 2147483646 h 1189"/>
                <a:gd name="T2" fmla="*/ 2147483646 w 5585"/>
                <a:gd name="T3" fmla="*/ 2147483646 h 1189"/>
                <a:gd name="T4" fmla="*/ 2147483646 w 5585"/>
                <a:gd name="T5" fmla="*/ 2147483646 h 1189"/>
                <a:gd name="T6" fmla="*/ 2147483646 w 5585"/>
                <a:gd name="T7" fmla="*/ 2147483646 h 1189"/>
                <a:gd name="T8" fmla="*/ 2147483646 w 5585"/>
                <a:gd name="T9" fmla="*/ 2147483646 h 1189"/>
                <a:gd name="T10" fmla="*/ 2147483646 w 5585"/>
                <a:gd name="T11" fmla="*/ 2147483646 h 1189"/>
                <a:gd name="T12" fmla="*/ 2147483646 w 5585"/>
                <a:gd name="T13" fmla="*/ 0 h 11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585"/>
                <a:gd name="T22" fmla="*/ 0 h 1189"/>
                <a:gd name="T23" fmla="*/ 5585 w 5585"/>
                <a:gd name="T24" fmla="*/ 1189 h 11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585" h="1189">
                  <a:moveTo>
                    <a:pt x="0" y="891"/>
                  </a:moveTo>
                  <a:cubicBezTo>
                    <a:pt x="210" y="996"/>
                    <a:pt x="420" y="1103"/>
                    <a:pt x="720" y="1146"/>
                  </a:cubicBezTo>
                  <a:cubicBezTo>
                    <a:pt x="1020" y="1188"/>
                    <a:pt x="1350" y="1188"/>
                    <a:pt x="1801" y="1146"/>
                  </a:cubicBezTo>
                  <a:cubicBezTo>
                    <a:pt x="2251" y="1103"/>
                    <a:pt x="2972" y="976"/>
                    <a:pt x="3422" y="891"/>
                  </a:cubicBezTo>
                  <a:cubicBezTo>
                    <a:pt x="3872" y="805"/>
                    <a:pt x="4203" y="721"/>
                    <a:pt x="4503" y="636"/>
                  </a:cubicBezTo>
                  <a:cubicBezTo>
                    <a:pt x="4803" y="551"/>
                    <a:pt x="5043" y="488"/>
                    <a:pt x="5223" y="382"/>
                  </a:cubicBezTo>
                  <a:cubicBezTo>
                    <a:pt x="5403" y="275"/>
                    <a:pt x="5523" y="64"/>
                    <a:pt x="5584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Freeform 24">
              <a:extLst>
                <a:ext uri="{FF2B5EF4-FFF2-40B4-BE49-F238E27FC236}">
                  <a16:creationId xmlns:a16="http://schemas.microsoft.com/office/drawing/2014/main" id="{2FC5DEAB-A7F0-DC7E-88AF-9493A3381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3965575"/>
              <a:ext cx="2066925" cy="534988"/>
            </a:xfrm>
            <a:custGeom>
              <a:avLst/>
              <a:gdLst>
                <a:gd name="T0" fmla="*/ 0 w 5403"/>
                <a:gd name="T1" fmla="*/ 2147483646 h 1075"/>
                <a:gd name="T2" fmla="*/ 2147483646 w 5403"/>
                <a:gd name="T3" fmla="*/ 2147483646 h 1075"/>
                <a:gd name="T4" fmla="*/ 2147483646 w 5403"/>
                <a:gd name="T5" fmla="*/ 2147483646 h 1075"/>
                <a:gd name="T6" fmla="*/ 2147483646 w 5403"/>
                <a:gd name="T7" fmla="*/ 2147483646 h 1075"/>
                <a:gd name="T8" fmla="*/ 2147483646 w 5403"/>
                <a:gd name="T9" fmla="*/ 0 h 1075"/>
                <a:gd name="T10" fmla="*/ 2147483646 w 5403"/>
                <a:gd name="T11" fmla="*/ 2147483646 h 10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403"/>
                <a:gd name="T19" fmla="*/ 0 h 1075"/>
                <a:gd name="T20" fmla="*/ 5403 w 5403"/>
                <a:gd name="T21" fmla="*/ 1075 h 10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403" h="1075">
                  <a:moveTo>
                    <a:pt x="0" y="1074"/>
                  </a:moveTo>
                  <a:cubicBezTo>
                    <a:pt x="225" y="927"/>
                    <a:pt x="450" y="782"/>
                    <a:pt x="720" y="670"/>
                  </a:cubicBezTo>
                  <a:cubicBezTo>
                    <a:pt x="990" y="559"/>
                    <a:pt x="1170" y="491"/>
                    <a:pt x="1620" y="402"/>
                  </a:cubicBezTo>
                  <a:cubicBezTo>
                    <a:pt x="2071" y="312"/>
                    <a:pt x="2911" y="201"/>
                    <a:pt x="3421" y="133"/>
                  </a:cubicBezTo>
                  <a:cubicBezTo>
                    <a:pt x="3932" y="66"/>
                    <a:pt x="4352" y="0"/>
                    <a:pt x="4682" y="0"/>
                  </a:cubicBezTo>
                  <a:cubicBezTo>
                    <a:pt x="5012" y="0"/>
                    <a:pt x="5207" y="66"/>
                    <a:pt x="5402" y="133"/>
                  </a:cubicBezTo>
                </a:path>
              </a:pathLst>
            </a:custGeom>
            <a:noFill/>
            <a:ln w="2844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Freeform 25">
              <a:extLst>
                <a:ext uri="{FF2B5EF4-FFF2-40B4-BE49-F238E27FC236}">
                  <a16:creationId xmlns:a16="http://schemas.microsoft.com/office/drawing/2014/main" id="{21DD53E1-09FE-1568-60AF-93DBF3BD1B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5575" y="3787775"/>
              <a:ext cx="528638" cy="792163"/>
            </a:xfrm>
            <a:custGeom>
              <a:avLst/>
              <a:gdLst>
                <a:gd name="T0" fmla="*/ 2147483646 w 1381"/>
                <a:gd name="T1" fmla="*/ 0 h 1597"/>
                <a:gd name="T2" fmla="*/ 2147483646 w 1381"/>
                <a:gd name="T3" fmla="*/ 2147483646 h 1597"/>
                <a:gd name="T4" fmla="*/ 2147483646 w 1381"/>
                <a:gd name="T5" fmla="*/ 2147483646 h 1597"/>
                <a:gd name="T6" fmla="*/ 2147483646 w 1381"/>
                <a:gd name="T7" fmla="*/ 2147483646 h 1597"/>
                <a:gd name="T8" fmla="*/ 0 w 1381"/>
                <a:gd name="T9" fmla="*/ 2147483646 h 15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1"/>
                <a:gd name="T16" fmla="*/ 0 h 1597"/>
                <a:gd name="T17" fmla="*/ 1381 w 1381"/>
                <a:gd name="T18" fmla="*/ 1597 h 159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1" h="1597">
                  <a:moveTo>
                    <a:pt x="1260" y="0"/>
                  </a:moveTo>
                  <a:cubicBezTo>
                    <a:pt x="1320" y="232"/>
                    <a:pt x="1380" y="464"/>
                    <a:pt x="1260" y="697"/>
                  </a:cubicBezTo>
                  <a:cubicBezTo>
                    <a:pt x="1140" y="929"/>
                    <a:pt x="720" y="1248"/>
                    <a:pt x="540" y="1394"/>
                  </a:cubicBezTo>
                  <a:cubicBezTo>
                    <a:pt x="360" y="1539"/>
                    <a:pt x="270" y="1539"/>
                    <a:pt x="180" y="1568"/>
                  </a:cubicBezTo>
                  <a:cubicBezTo>
                    <a:pt x="90" y="1596"/>
                    <a:pt x="45" y="1583"/>
                    <a:pt x="0" y="1568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Freeform 26">
              <a:extLst>
                <a:ext uri="{FF2B5EF4-FFF2-40B4-BE49-F238E27FC236}">
                  <a16:creationId xmlns:a16="http://schemas.microsoft.com/office/drawing/2014/main" id="{56CBA89E-B660-9162-4DCB-0E0D1C12F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1413" y="3849688"/>
              <a:ext cx="2065337" cy="260350"/>
            </a:xfrm>
            <a:custGeom>
              <a:avLst/>
              <a:gdLst>
                <a:gd name="T0" fmla="*/ 0 w 5398"/>
                <a:gd name="T1" fmla="*/ 2147483646 h 525"/>
                <a:gd name="T2" fmla="*/ 2147483646 w 5398"/>
                <a:gd name="T3" fmla="*/ 2147483646 h 525"/>
                <a:gd name="T4" fmla="*/ 2147483646 w 5398"/>
                <a:gd name="T5" fmla="*/ 2147483646 h 525"/>
                <a:gd name="T6" fmla="*/ 2147483646 w 5398"/>
                <a:gd name="T7" fmla="*/ 2147483646 h 525"/>
                <a:gd name="T8" fmla="*/ 2147483646 w 5398"/>
                <a:gd name="T9" fmla="*/ 2147483646 h 525"/>
                <a:gd name="T10" fmla="*/ 2147483646 w 5398"/>
                <a:gd name="T11" fmla="*/ 2147483646 h 525"/>
                <a:gd name="T12" fmla="*/ 2147483646 w 5398"/>
                <a:gd name="T13" fmla="*/ 0 h 5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98"/>
                <a:gd name="T22" fmla="*/ 0 h 525"/>
                <a:gd name="T23" fmla="*/ 5398 w 5398"/>
                <a:gd name="T24" fmla="*/ 525 h 5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98" h="525">
                  <a:moveTo>
                    <a:pt x="0" y="331"/>
                  </a:moveTo>
                  <a:cubicBezTo>
                    <a:pt x="374" y="400"/>
                    <a:pt x="749" y="469"/>
                    <a:pt x="1079" y="497"/>
                  </a:cubicBezTo>
                  <a:cubicBezTo>
                    <a:pt x="1409" y="524"/>
                    <a:pt x="1739" y="497"/>
                    <a:pt x="1979" y="497"/>
                  </a:cubicBezTo>
                  <a:cubicBezTo>
                    <a:pt x="2219" y="497"/>
                    <a:pt x="2189" y="524"/>
                    <a:pt x="2519" y="497"/>
                  </a:cubicBezTo>
                  <a:cubicBezTo>
                    <a:pt x="2848" y="469"/>
                    <a:pt x="3568" y="386"/>
                    <a:pt x="3958" y="331"/>
                  </a:cubicBezTo>
                  <a:cubicBezTo>
                    <a:pt x="4348" y="275"/>
                    <a:pt x="4618" y="221"/>
                    <a:pt x="4858" y="166"/>
                  </a:cubicBezTo>
                  <a:cubicBezTo>
                    <a:pt x="5098" y="110"/>
                    <a:pt x="5248" y="55"/>
                    <a:pt x="5397" y="0"/>
                  </a:cubicBezTo>
                </a:path>
              </a:pathLst>
            </a:cu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7">
              <a:extLst>
                <a:ext uri="{FF2B5EF4-FFF2-40B4-BE49-F238E27FC236}">
                  <a16:creationId xmlns:a16="http://schemas.microsoft.com/office/drawing/2014/main" id="{55EAAA32-6E20-A5A2-9250-0469388C9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05575" y="3848100"/>
              <a:ext cx="482600" cy="696913"/>
            </a:xfrm>
            <a:prstGeom prst="lin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Oval 28">
              <a:extLst>
                <a:ext uri="{FF2B5EF4-FFF2-40B4-BE49-F238E27FC236}">
                  <a16:creationId xmlns:a16="http://schemas.microsoft.com/office/drawing/2014/main" id="{0C5FBDDD-50E1-0133-D2AE-ACDE07D1D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1900" y="4402138"/>
              <a:ext cx="412750" cy="520700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0" name="Oval 29">
              <a:extLst>
                <a:ext uri="{FF2B5EF4-FFF2-40B4-BE49-F238E27FC236}">
                  <a16:creationId xmlns:a16="http://schemas.microsoft.com/office/drawing/2014/main" id="{B5E35B99-264B-0DFA-BAE8-F6B230712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048000"/>
              <a:ext cx="412750" cy="519113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1" name="Oval 30">
              <a:extLst>
                <a:ext uri="{FF2B5EF4-FFF2-40B4-BE49-F238E27FC236}">
                  <a16:creationId xmlns:a16="http://schemas.microsoft.com/office/drawing/2014/main" id="{28372C2E-F93F-4FD4-D837-C39F7996F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688" y="3589338"/>
              <a:ext cx="412750" cy="519112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2" name="Oval 31">
              <a:extLst>
                <a:ext uri="{FF2B5EF4-FFF2-40B4-BE49-F238E27FC236}">
                  <a16:creationId xmlns:a16="http://schemas.microsoft.com/office/drawing/2014/main" id="{05628F39-CA8A-A2FE-0BCA-B68CC9C9F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657600"/>
              <a:ext cx="412750" cy="519113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3" name="Oval 32">
              <a:extLst>
                <a:ext uri="{FF2B5EF4-FFF2-40B4-BE49-F238E27FC236}">
                  <a16:creationId xmlns:a16="http://schemas.microsoft.com/office/drawing/2014/main" id="{D892B63A-1A8E-309A-8148-9486B4C9F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953000"/>
              <a:ext cx="412750" cy="519113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4" name="Oval 33">
              <a:extLst>
                <a:ext uri="{FF2B5EF4-FFF2-40B4-BE49-F238E27FC236}">
                  <a16:creationId xmlns:a16="http://schemas.microsoft.com/office/drawing/2014/main" id="{0F85E25F-61FF-C76A-F56C-AAFCD4A91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505200"/>
              <a:ext cx="412750" cy="519113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5" name="Oval 34">
              <a:extLst>
                <a:ext uri="{FF2B5EF4-FFF2-40B4-BE49-F238E27FC236}">
                  <a16:creationId xmlns:a16="http://schemas.microsoft.com/office/drawing/2014/main" id="{2CF4B963-F49D-CC03-6583-6BD332CF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2875" y="3965575"/>
              <a:ext cx="412750" cy="519113"/>
            </a:xfrm>
            <a:prstGeom prst="ellipse">
              <a:avLst/>
            </a:prstGeom>
            <a:noFill/>
            <a:ln w="2844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6" name="Oval 35">
              <a:extLst>
                <a:ext uri="{FF2B5EF4-FFF2-40B4-BE49-F238E27FC236}">
                  <a16:creationId xmlns:a16="http://schemas.microsoft.com/office/drawing/2014/main" id="{D371E747-24AE-21D8-8C69-681E374D02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60000">
              <a:off x="1447800" y="5029200"/>
              <a:ext cx="120650" cy="182563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7" name="Oval 36">
              <a:extLst>
                <a:ext uri="{FF2B5EF4-FFF2-40B4-BE49-F238E27FC236}">
                  <a16:creationId xmlns:a16="http://schemas.microsoft.com/office/drawing/2014/main" id="{67E01B68-4523-A925-20B8-D0023C9EAD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60000">
              <a:off x="2905125" y="4279900"/>
              <a:ext cx="120650" cy="182563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8" name="Oval 37">
              <a:extLst>
                <a:ext uri="{FF2B5EF4-FFF2-40B4-BE49-F238E27FC236}">
                  <a16:creationId xmlns:a16="http://schemas.microsoft.com/office/drawing/2014/main" id="{ABEEEC7C-DA89-3E5F-66CD-EA324CD7DE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60000">
              <a:off x="4886325" y="3919538"/>
              <a:ext cx="120650" cy="182562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99" name="Oval 38">
              <a:extLst>
                <a:ext uri="{FF2B5EF4-FFF2-40B4-BE49-F238E27FC236}">
                  <a16:creationId xmlns:a16="http://schemas.microsoft.com/office/drawing/2014/main" id="{45342F4B-5051-5E74-A412-09A7C366D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60000">
              <a:off x="5572125" y="3451225"/>
              <a:ext cx="120650" cy="182563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00" name="Oval 39">
              <a:extLst>
                <a:ext uri="{FF2B5EF4-FFF2-40B4-BE49-F238E27FC236}">
                  <a16:creationId xmlns:a16="http://schemas.microsoft.com/office/drawing/2014/main" id="{8782D49E-8436-2363-9540-EA6FAFF61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60000">
              <a:off x="6959600" y="3752850"/>
              <a:ext cx="120650" cy="185738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01" name="Oval 40">
              <a:extLst>
                <a:ext uri="{FF2B5EF4-FFF2-40B4-BE49-F238E27FC236}">
                  <a16:creationId xmlns:a16="http://schemas.microsoft.com/office/drawing/2014/main" id="{DD78DDF6-B915-A19F-BAE9-3D1ED3DF4F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60000">
              <a:off x="6426200" y="4356100"/>
              <a:ext cx="120650" cy="182563"/>
            </a:xfrm>
            <a:prstGeom prst="ellipse">
              <a:avLst/>
            </a:prstGeom>
            <a:solidFill>
              <a:srgbClr val="FFFFFF"/>
            </a:solidFill>
            <a:ln w="2844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random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312</TotalTime>
  <Words>2194</Words>
  <Application>Microsoft Office PowerPoint</Application>
  <PresentationFormat>On-screen Show (4:3)</PresentationFormat>
  <Paragraphs>291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Bookman Old Style</vt:lpstr>
      <vt:lpstr>Calibri</vt:lpstr>
      <vt:lpstr>Century Gothic</vt:lpstr>
      <vt:lpstr>Corbel</vt:lpstr>
      <vt:lpstr>Tahoma</vt:lpstr>
      <vt:lpstr>Times New Roman</vt:lpstr>
      <vt:lpstr>Verdana</vt:lpstr>
      <vt:lpstr>Wingdings</vt:lpstr>
      <vt:lpstr>Wingdings 3</vt:lpstr>
      <vt:lpstr>Spectrum</vt:lpstr>
      <vt:lpstr>Ion</vt:lpstr>
      <vt:lpstr>Graphs</vt:lpstr>
      <vt:lpstr>Lecture Outline</vt:lpstr>
      <vt:lpstr>Objectives and Outcomes</vt:lpstr>
      <vt:lpstr>Directed Graph</vt:lpstr>
      <vt:lpstr>Directed Graph</vt:lpstr>
      <vt:lpstr>PowerPoint Presentation</vt:lpstr>
      <vt:lpstr>Simple Graph Example</vt:lpstr>
      <vt:lpstr>Multigraph</vt:lpstr>
      <vt:lpstr>Pseudograph</vt:lpstr>
      <vt:lpstr>PowerPoint Presentation</vt:lpstr>
      <vt:lpstr>Directed Multigraph</vt:lpstr>
      <vt:lpstr>PowerPoint Presentation</vt:lpstr>
      <vt:lpstr>Graph Terminology and  Special Types of Graphs (8.2)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vertex &amp; Terminal Vertex</vt:lpstr>
      <vt:lpstr>In-degree &amp; Out-degree of a vertex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n-Cubes(Self study)</vt:lpstr>
      <vt:lpstr>PowerPoint Presentation</vt:lpstr>
      <vt:lpstr>PowerPoint Presentation</vt:lpstr>
      <vt:lpstr>Bipartite Graph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ISRAT JAHAN MOURI</cp:lastModifiedBy>
  <cp:revision>59</cp:revision>
  <dcterms:created xsi:type="dcterms:W3CDTF">2018-12-10T17:20:29Z</dcterms:created>
  <dcterms:modified xsi:type="dcterms:W3CDTF">2022-07-17T07:23:01Z</dcterms:modified>
</cp:coreProperties>
</file>