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emf" ContentType="image/x-emf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7" r:id="rId5"/>
    <p:sldId id="258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8" r:id="rId19"/>
    <p:sldId id="304" r:id="rId20"/>
    <p:sldId id="305" r:id="rId21"/>
    <p:sldId id="309" r:id="rId22"/>
    <p:sldId id="306" r:id="rId23"/>
    <p:sldId id="307" r:id="rId24"/>
    <p:sldId id="311" r:id="rId25"/>
    <p:sldId id="310" r:id="rId26"/>
    <p:sldId id="312" r:id="rId27"/>
    <p:sldId id="313" r:id="rId28"/>
    <p:sldId id="314" r:id="rId29"/>
    <p:sldId id="316" r:id="rId30"/>
    <p:sldId id="317" r:id="rId31"/>
    <p:sldId id="318" r:id="rId32"/>
    <p:sldId id="319" r:id="rId33"/>
    <p:sldId id="321" r:id="rId34"/>
    <p:sldId id="320" r:id="rId35"/>
    <p:sldId id="264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graph-isomorphism/" TargetMode="External"/><Relationship Id="rId2" Type="http://schemas.openxmlformats.org/officeDocument/2006/relationships/hyperlink" Target="https://www.geeksforgeeks.org/graph-and-its-representation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rogerfhouse.com/math-articles/graph-isomorphis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Graphs and Graph Isomorphism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7261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Given an Adjacency matrix, draw the graph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xmlns="" id="{5D22DFD2-4DF7-4CC1-8089-4E2975264C8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: Draw a graph with the adjacency matrix below.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0	1	1	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1	0	0	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1	0	0	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	0	1	1	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                           b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                        c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71552D25-3CE6-4DFC-BCF2-F93DB7D5E4B5}"/>
              </a:ext>
            </a:extLst>
          </p:cNvPr>
          <p:cNvCxnSpPr/>
          <p:nvPr/>
        </p:nvCxnSpPr>
        <p:spPr>
          <a:xfrm>
            <a:off x="1219200" y="2133600"/>
            <a:ext cx="0" cy="137160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A9C1781-9372-4CFB-9A4A-EB862E726FD1}"/>
              </a:ext>
            </a:extLst>
          </p:cNvPr>
          <p:cNvCxnSpPr/>
          <p:nvPr/>
        </p:nvCxnSpPr>
        <p:spPr>
          <a:xfrm>
            <a:off x="4724400" y="2133600"/>
            <a:ext cx="0" cy="1371600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C439AC3-8446-4F77-B43B-BC796722E595}"/>
              </a:ext>
            </a:extLst>
          </p:cNvPr>
          <p:cNvCxnSpPr/>
          <p:nvPr/>
        </p:nvCxnSpPr>
        <p:spPr>
          <a:xfrm>
            <a:off x="1219200" y="4114800"/>
            <a:ext cx="15240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A1938BB0-04D5-4ACC-8570-66044957C901}"/>
              </a:ext>
            </a:extLst>
          </p:cNvPr>
          <p:cNvCxnSpPr/>
          <p:nvPr/>
        </p:nvCxnSpPr>
        <p:spPr>
          <a:xfrm>
            <a:off x="1295400" y="5334000"/>
            <a:ext cx="1371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E86825B-3BC3-4146-9F9D-B1F2C0376058}"/>
              </a:ext>
            </a:extLst>
          </p:cNvPr>
          <p:cNvCxnSpPr/>
          <p:nvPr/>
        </p:nvCxnSpPr>
        <p:spPr>
          <a:xfrm flipV="1">
            <a:off x="1295400" y="4114800"/>
            <a:ext cx="1447800" cy="12192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7AAFC3C-998C-4C6B-926D-B0F5570AC191}"/>
              </a:ext>
            </a:extLst>
          </p:cNvPr>
          <p:cNvCxnSpPr/>
          <p:nvPr/>
        </p:nvCxnSpPr>
        <p:spPr>
          <a:xfrm>
            <a:off x="1219200" y="4114800"/>
            <a:ext cx="1447800" cy="12192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1AB270C-62A0-4E8B-AFE3-88DB31B296FF}"/>
              </a:ext>
            </a:extLst>
          </p:cNvPr>
          <p:cNvCxnSpPr/>
          <p:nvPr/>
        </p:nvCxnSpPr>
        <p:spPr>
          <a:xfrm>
            <a:off x="1219200" y="21336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056CF8E-5ADF-4BE2-B574-48927F582D5D}"/>
              </a:ext>
            </a:extLst>
          </p:cNvPr>
          <p:cNvCxnSpPr/>
          <p:nvPr/>
        </p:nvCxnSpPr>
        <p:spPr>
          <a:xfrm>
            <a:off x="1219200" y="35052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6178290-F796-41B1-A4E5-B407FBE6A1D0}"/>
              </a:ext>
            </a:extLst>
          </p:cNvPr>
          <p:cNvCxnSpPr/>
          <p:nvPr/>
        </p:nvCxnSpPr>
        <p:spPr>
          <a:xfrm>
            <a:off x="4572000" y="21336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4F77042-A227-4EED-9625-B949F5B9F482}"/>
              </a:ext>
            </a:extLst>
          </p:cNvPr>
          <p:cNvCxnSpPr/>
          <p:nvPr/>
        </p:nvCxnSpPr>
        <p:spPr>
          <a:xfrm>
            <a:off x="4572000" y="3505200"/>
            <a:ext cx="1524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xmlns="" id="{9DEE1AFE-3033-4E08-ABE3-C92B90485946}"/>
              </a:ext>
            </a:extLst>
          </p:cNvPr>
          <p:cNvSpPr/>
          <p:nvPr/>
        </p:nvSpPr>
        <p:spPr>
          <a:xfrm>
            <a:off x="1143000" y="40386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xmlns="" id="{785D66BF-7897-4BDB-931C-39C7262CA3D3}"/>
              </a:ext>
            </a:extLst>
          </p:cNvPr>
          <p:cNvSpPr/>
          <p:nvPr/>
        </p:nvSpPr>
        <p:spPr>
          <a:xfrm>
            <a:off x="2667000" y="40386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xmlns="" id="{11D5D8E9-EEE4-4D35-9CDC-42DF00EA2B86}"/>
              </a:ext>
            </a:extLst>
          </p:cNvPr>
          <p:cNvSpPr/>
          <p:nvPr/>
        </p:nvSpPr>
        <p:spPr>
          <a:xfrm>
            <a:off x="1219200" y="5257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xmlns="" id="{26507944-4FAE-4F9A-BA12-32A28A2DE998}"/>
              </a:ext>
            </a:extLst>
          </p:cNvPr>
          <p:cNvSpPr/>
          <p:nvPr/>
        </p:nvSpPr>
        <p:spPr>
          <a:xfrm>
            <a:off x="2590800" y="5257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19">
            <a:extLst>
              <a:ext uri="{FF2B5EF4-FFF2-40B4-BE49-F238E27FC236}">
                <a16:creationId xmlns:a16="http://schemas.microsoft.com/office/drawing/2014/main" xmlns="" id="{432F320F-15C9-4A2F-953D-04B58E6C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85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Solution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37249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BEE9A614-D78F-4DC4-87A6-3002028FCDC0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 can also be used to 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loop at the vertex 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represented by 1 at the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i,j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)th position of the adjacency matrix.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multiple edges are present, the adjacency matrix is no longer zero-one matrix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because the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i,j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)th entry of this matrix equals the number of edges that are associated to {a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including multigraphs and pseudographs,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symmetric adjacency matrices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70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720839B-CC72-4278-98D5-B1A40D74B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What’s the adjacency matrix of the following graph?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B78B3833-3D35-4730-B588-5291B526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xmlns="" id="{3306E35F-F295-4646-8AF2-3B10827D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xmlns="" id="{051B5645-25F1-4DFF-8CF9-44FAE6AA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xmlns="" id="{FD860CB3-7D9B-4BCF-9155-E9733A2D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26" name="AutoShape 8">
            <a:extLst>
              <a:ext uri="{FF2B5EF4-FFF2-40B4-BE49-F238E27FC236}">
                <a16:creationId xmlns:a16="http://schemas.microsoft.com/office/drawing/2014/main" xmlns="" id="{FACF80BF-3E92-4760-B1D3-4DA82FA50AE1}"/>
              </a:ext>
            </a:extLst>
          </p:cNvPr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3048000" y="2933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" name="AutoShape 9">
            <a:extLst>
              <a:ext uri="{FF2B5EF4-FFF2-40B4-BE49-F238E27FC236}">
                <a16:creationId xmlns:a16="http://schemas.microsoft.com/office/drawing/2014/main" xmlns="" id="{7627CBCC-32C5-4B4E-9DCF-A0787C611F5A}"/>
              </a:ext>
            </a:extLst>
          </p:cNvPr>
          <p:cNvCxnSpPr>
            <a:cxnSpLocks noChangeShapeType="1"/>
            <a:stCxn id="21" idx="5"/>
            <a:endCxn id="24" idx="1"/>
          </p:cNvCxnSpPr>
          <p:nvPr/>
        </p:nvCxnSpPr>
        <p:spPr bwMode="auto">
          <a:xfrm>
            <a:off x="2992438" y="3068638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8" name="AutoShape 10">
            <a:extLst>
              <a:ext uri="{FF2B5EF4-FFF2-40B4-BE49-F238E27FC236}">
                <a16:creationId xmlns:a16="http://schemas.microsoft.com/office/drawing/2014/main" xmlns="" id="{54A964AB-A5D6-4E9C-865A-BED6ABEF8396}"/>
              </a:ext>
            </a:extLst>
          </p:cNvPr>
          <p:cNvCxnSpPr>
            <a:cxnSpLocks noChangeShapeType="1"/>
            <a:stCxn id="24" idx="7"/>
            <a:endCxn id="22" idx="3"/>
          </p:cNvCxnSpPr>
          <p:nvPr/>
        </p:nvCxnSpPr>
        <p:spPr bwMode="auto">
          <a:xfrm flipV="1">
            <a:off x="4287838" y="3068638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" name="AutoShape 11">
            <a:extLst>
              <a:ext uri="{FF2B5EF4-FFF2-40B4-BE49-F238E27FC236}">
                <a16:creationId xmlns:a16="http://schemas.microsoft.com/office/drawing/2014/main" xmlns="" id="{315C631D-84DE-492B-B6F9-BA41288DAEFF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>
            <a:off x="2992438" y="2798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" name="AutoShape 12">
            <a:extLst>
              <a:ext uri="{FF2B5EF4-FFF2-40B4-BE49-F238E27FC236}">
                <a16:creationId xmlns:a16="http://schemas.microsoft.com/office/drawing/2014/main" xmlns="" id="{BD5FD00C-F34D-4197-BFC3-B37CC3C50310}"/>
              </a:ext>
            </a:extLst>
          </p:cNvPr>
          <p:cNvCxnSpPr>
            <a:cxnSpLocks noChangeShapeType="1"/>
            <a:stCxn id="22" idx="4"/>
            <a:endCxn id="22" idx="6"/>
          </p:cNvCxnSpPr>
          <p:nvPr/>
        </p:nvCxnSpPr>
        <p:spPr bwMode="auto">
          <a:xfrm rot="5400000" flipH="1" flipV="1">
            <a:off x="5372100" y="29337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xmlns="" id="{84ED63D5-8719-4C09-963B-DF9E16BB00C0}"/>
              </a:ext>
            </a:extLst>
          </p:cNvPr>
          <p:cNvCxnSpPr>
            <a:cxnSpLocks noChangeShapeType="1"/>
            <a:stCxn id="22" idx="6"/>
            <a:endCxn id="22" idx="0"/>
          </p:cNvCxnSpPr>
          <p:nvPr/>
        </p:nvCxnSpPr>
        <p:spPr bwMode="auto">
          <a:xfrm flipH="1" flipV="1">
            <a:off x="5372100" y="2743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32" name="AutoShape 14">
            <a:extLst>
              <a:ext uri="{FF2B5EF4-FFF2-40B4-BE49-F238E27FC236}">
                <a16:creationId xmlns:a16="http://schemas.microsoft.com/office/drawing/2014/main" xmlns="" id="{A64E16C2-D693-4CFE-A364-96B34AAA9E1D}"/>
              </a:ext>
            </a:extLst>
          </p:cNvPr>
          <p:cNvCxnSpPr>
            <a:cxnSpLocks noChangeShapeType="1"/>
            <a:stCxn id="25" idx="6"/>
            <a:endCxn id="25" idx="0"/>
          </p:cNvCxnSpPr>
          <p:nvPr/>
        </p:nvCxnSpPr>
        <p:spPr bwMode="auto">
          <a:xfrm flipH="1" flipV="1">
            <a:off x="5372100" y="3886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326750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C62D2910-EEA0-4CF1-BE51-5BCFC744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xmlns="" id="{E471619B-F29E-4CC0-8927-ED119828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00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xmlns="" id="{9FE57F71-09FE-414B-BB66-3466CA63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xmlns="" id="{9AB1B1A0-5CF9-4166-8FA3-BDEDE609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xmlns="" id="{9019F547-7861-4D6F-B5BD-06A4C3AF0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49" name="AutoShape 8">
            <a:extLst>
              <a:ext uri="{FF2B5EF4-FFF2-40B4-BE49-F238E27FC236}">
                <a16:creationId xmlns:a16="http://schemas.microsoft.com/office/drawing/2014/main" xmlns="" id="{944B08D8-7616-45C2-A3B8-B8C334644B65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3200400" y="1790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0" name="AutoShape 9">
            <a:extLst>
              <a:ext uri="{FF2B5EF4-FFF2-40B4-BE49-F238E27FC236}">
                <a16:creationId xmlns:a16="http://schemas.microsoft.com/office/drawing/2014/main" xmlns="" id="{2082E45B-8608-4D5C-A5D4-4131A491D6A4}"/>
              </a:ext>
            </a:extLst>
          </p:cNvPr>
          <p:cNvCxnSpPr>
            <a:cxnSpLocks noChangeShapeType="1"/>
            <a:stCxn id="45" idx="5"/>
            <a:endCxn id="47" idx="1"/>
          </p:cNvCxnSpPr>
          <p:nvPr/>
        </p:nvCxnSpPr>
        <p:spPr bwMode="auto">
          <a:xfrm>
            <a:off x="3144838" y="1925638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xmlns="" id="{95941F09-B190-46C8-97ED-BB8045EC52C0}"/>
              </a:ext>
            </a:extLst>
          </p:cNvPr>
          <p:cNvCxnSpPr>
            <a:cxnSpLocks noChangeShapeType="1"/>
            <a:stCxn id="47" idx="7"/>
            <a:endCxn id="46" idx="3"/>
          </p:cNvCxnSpPr>
          <p:nvPr/>
        </p:nvCxnSpPr>
        <p:spPr bwMode="auto">
          <a:xfrm flipV="1">
            <a:off x="4440238" y="1925638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2" name="AutoShape 11">
            <a:extLst>
              <a:ext uri="{FF2B5EF4-FFF2-40B4-BE49-F238E27FC236}">
                <a16:creationId xmlns:a16="http://schemas.microsoft.com/office/drawing/2014/main" xmlns="" id="{8DE4AC93-C5AE-4A8F-B920-8934AAF74101}"/>
              </a:ext>
            </a:extLst>
          </p:cNvPr>
          <p:cNvCxnSpPr>
            <a:cxnSpLocks noChangeShapeType="1"/>
            <a:stCxn id="45" idx="7"/>
            <a:endCxn id="46" idx="1"/>
          </p:cNvCxnSpPr>
          <p:nvPr/>
        </p:nvCxnSpPr>
        <p:spPr bwMode="auto">
          <a:xfrm>
            <a:off x="3144838" y="1655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3" name="AutoShape 12">
            <a:extLst>
              <a:ext uri="{FF2B5EF4-FFF2-40B4-BE49-F238E27FC236}">
                <a16:creationId xmlns:a16="http://schemas.microsoft.com/office/drawing/2014/main" xmlns="" id="{B9DEAD2A-ECE8-43F6-AED1-1C3B78C51056}"/>
              </a:ext>
            </a:extLst>
          </p:cNvPr>
          <p:cNvCxnSpPr>
            <a:cxnSpLocks noChangeShapeType="1"/>
            <a:stCxn id="46" idx="4"/>
            <a:endCxn id="46" idx="6"/>
          </p:cNvCxnSpPr>
          <p:nvPr/>
        </p:nvCxnSpPr>
        <p:spPr bwMode="auto">
          <a:xfrm rot="5400000" flipH="1" flipV="1">
            <a:off x="5524500" y="17907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54" name="AutoShape 13">
            <a:extLst>
              <a:ext uri="{FF2B5EF4-FFF2-40B4-BE49-F238E27FC236}">
                <a16:creationId xmlns:a16="http://schemas.microsoft.com/office/drawing/2014/main" xmlns="" id="{62ED0DE5-E50E-4ACF-A595-42FB26559922}"/>
              </a:ext>
            </a:extLst>
          </p:cNvPr>
          <p:cNvCxnSpPr>
            <a:cxnSpLocks noChangeShapeType="1"/>
            <a:stCxn id="46" idx="6"/>
            <a:endCxn id="46" idx="0"/>
          </p:cNvCxnSpPr>
          <p:nvPr/>
        </p:nvCxnSpPr>
        <p:spPr bwMode="auto">
          <a:xfrm flipH="1" flipV="1">
            <a:off x="5524500" y="1600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55" name="AutoShape 14">
            <a:extLst>
              <a:ext uri="{FF2B5EF4-FFF2-40B4-BE49-F238E27FC236}">
                <a16:creationId xmlns:a16="http://schemas.microsoft.com/office/drawing/2014/main" xmlns="" id="{AC4073A5-CD67-4532-AC2E-770AD46E4489}"/>
              </a:ext>
            </a:extLst>
          </p:cNvPr>
          <p:cNvCxnSpPr>
            <a:cxnSpLocks noChangeShapeType="1"/>
            <a:stCxn id="48" idx="6"/>
            <a:endCxn id="48" idx="0"/>
          </p:cNvCxnSpPr>
          <p:nvPr/>
        </p:nvCxnSpPr>
        <p:spPr bwMode="auto">
          <a:xfrm flipH="1" flipV="1">
            <a:off x="5524500" y="27432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graphicFrame>
        <p:nvGraphicFramePr>
          <p:cNvPr id="56" name="Object 2">
            <a:extLst>
              <a:ext uri="{FF2B5EF4-FFF2-40B4-BE49-F238E27FC236}">
                <a16:creationId xmlns:a16="http://schemas.microsoft.com/office/drawing/2014/main" xmlns="" id="{AE1DACED-5F60-4AE0-843B-BC0AC08D6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429000"/>
          <a:ext cx="2867025" cy="2362200"/>
        </p:xfrm>
        <a:graphic>
          <a:graphicData uri="http://schemas.openxmlformats.org/presentationml/2006/ole">
            <p:oleObj spid="_x0000_s1061" name="Equation" r:id="rId3" imgW="21936209" imgH="2193587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391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Practice at Home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2DB57A51-70B5-4C15-817F-6DF44D5017C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5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Use an adjacency matrix to represent the pseudograph shown in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28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069" y="57561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 matrices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Directed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3EDDE76-DC1B-4485-992E-8B1BB41E62E7}"/>
              </a:ext>
            </a:extLst>
          </p:cNvPr>
          <p:cNvSpPr txBox="1">
            <a:spLocks/>
          </p:cNvSpPr>
          <p:nvPr/>
        </p:nvSpPr>
        <p:spPr bwMode="auto">
          <a:xfrm>
            <a:off x="421341" y="230638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Adjacency matrices can also be used to represent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directed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multigraphs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However, such matrices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not zero-one matrices when there are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the same direction connecting two vertices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the adjacency matrix for a directed graph,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equals the number of edges that are associated to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,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36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Adjacency matrices for directed </a:t>
            </a:r>
            <a:r>
              <a:rPr lang="en-US" sz="2800" b="1" dirty="0" smtClean="0">
                <a:cs typeface="Times New Roman" pitchFamily="18" charset="0"/>
              </a:rPr>
              <a:t>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C2E1AE5-10C0-43D3-8B12-484E91E2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is the adjacency matrix?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16">
            <a:extLst>
              <a:ext uri="{FF2B5EF4-FFF2-40B4-BE49-F238E27FC236}">
                <a16:creationId xmlns:a16="http://schemas.microsoft.com/office/drawing/2014/main" xmlns="" id="{A645F396-265C-4419-A650-55D94B65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xmlns="" id="{8BA7D5C2-FCF0-4958-92B2-5CBCA50D6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xmlns="" id="{43DEE352-6299-4F56-852B-D23B3EF6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cxnSp>
        <p:nvCxnSpPr>
          <p:cNvPr id="28" name="AutoShape 19">
            <a:extLst>
              <a:ext uri="{FF2B5EF4-FFF2-40B4-BE49-F238E27FC236}">
                <a16:creationId xmlns:a16="http://schemas.microsoft.com/office/drawing/2014/main" xmlns="" id="{5EF30F6F-DB3B-4FA3-8007-A430E0191451}"/>
              </a:ext>
            </a:extLst>
          </p:cNvPr>
          <p:cNvCxnSpPr>
            <a:cxnSpLocks noChangeShapeType="1"/>
            <a:stCxn id="25" idx="7"/>
            <a:endCxn id="26" idx="3"/>
          </p:cNvCxnSpPr>
          <p:nvPr/>
        </p:nvCxnSpPr>
        <p:spPr bwMode="auto">
          <a:xfrm flipV="1">
            <a:off x="3297238" y="3373438"/>
            <a:ext cx="9493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xmlns="" id="{7FC2C213-F642-421C-A262-501431B2AB9D}"/>
              </a:ext>
            </a:extLst>
          </p:cNvPr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516438" y="3373438"/>
            <a:ext cx="8731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xmlns="" id="{F15D8348-7EAD-47A8-BA3D-9DFA3CC2AF11}"/>
              </a:ext>
            </a:extLst>
          </p:cNvPr>
          <p:cNvCxnSpPr>
            <a:cxnSpLocks noChangeShapeType="1"/>
            <a:stCxn id="27" idx="2"/>
            <a:endCxn id="27" idx="4"/>
          </p:cNvCxnSpPr>
          <p:nvPr/>
        </p:nvCxnSpPr>
        <p:spPr bwMode="auto">
          <a:xfrm rot="10800000" flipH="1" flipV="1">
            <a:off x="5334000" y="4152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xmlns="" id="{4272751C-C828-42CB-B994-FB8DBA48D53F}"/>
              </a:ext>
            </a:extLst>
          </p:cNvPr>
          <p:cNvCxnSpPr>
            <a:cxnSpLocks noChangeShapeType="1"/>
            <a:stCxn id="26" idx="6"/>
            <a:endCxn id="26" idx="1"/>
          </p:cNvCxnSpPr>
          <p:nvPr/>
        </p:nvCxnSpPr>
        <p:spPr bwMode="auto">
          <a:xfrm flipH="1" flipV="1">
            <a:off x="4246563" y="3103563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xmlns="" id="{AFF9F252-EF88-4357-A211-B64FD812E2B7}"/>
              </a:ext>
            </a:extLst>
          </p:cNvPr>
          <p:cNvCxnSpPr>
            <a:cxnSpLocks noChangeShapeType="1"/>
            <a:stCxn id="27" idx="6"/>
            <a:endCxn id="27" idx="7"/>
          </p:cNvCxnSpPr>
          <p:nvPr/>
        </p:nvCxnSpPr>
        <p:spPr bwMode="auto">
          <a:xfrm flipH="1" flipV="1">
            <a:off x="5659438" y="4017963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xmlns="" id="{63C30524-D26D-40F1-B6EA-21FBEC7B4A97}"/>
              </a:ext>
            </a:extLst>
          </p:cNvPr>
          <p:cNvCxnSpPr>
            <a:cxnSpLocks noChangeShapeType="1"/>
            <a:stCxn id="26" idx="6"/>
            <a:endCxn id="27" idx="0"/>
          </p:cNvCxnSpPr>
          <p:nvPr/>
        </p:nvCxnSpPr>
        <p:spPr bwMode="auto">
          <a:xfrm>
            <a:off x="4572000" y="32385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25">
            <a:extLst>
              <a:ext uri="{FF2B5EF4-FFF2-40B4-BE49-F238E27FC236}">
                <a16:creationId xmlns:a16="http://schemas.microsoft.com/office/drawing/2014/main" xmlns="" id="{9E626F5A-3992-4DD8-92DA-5F105FE3E30A}"/>
              </a:ext>
            </a:extLst>
          </p:cNvPr>
          <p:cNvCxnSpPr>
            <a:cxnSpLocks noChangeShapeType="1"/>
            <a:stCxn id="25" idx="0"/>
            <a:endCxn id="26" idx="2"/>
          </p:cNvCxnSpPr>
          <p:nvPr/>
        </p:nvCxnSpPr>
        <p:spPr bwMode="auto">
          <a:xfrm flipV="1">
            <a:off x="3162300" y="32385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26">
            <a:extLst>
              <a:ext uri="{FF2B5EF4-FFF2-40B4-BE49-F238E27FC236}">
                <a16:creationId xmlns:a16="http://schemas.microsoft.com/office/drawing/2014/main" xmlns="" id="{AAC58C89-351C-451F-938D-BDAF2E71BA97}"/>
              </a:ext>
            </a:extLst>
          </p:cNvPr>
          <p:cNvCxnSpPr>
            <a:cxnSpLocks noChangeShapeType="1"/>
            <a:stCxn id="25" idx="6"/>
            <a:endCxn id="26" idx="4"/>
          </p:cNvCxnSpPr>
          <p:nvPr/>
        </p:nvCxnSpPr>
        <p:spPr bwMode="auto">
          <a:xfrm flipV="1">
            <a:off x="3352800" y="34290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27">
            <a:extLst>
              <a:ext uri="{FF2B5EF4-FFF2-40B4-BE49-F238E27FC236}">
                <a16:creationId xmlns:a16="http://schemas.microsoft.com/office/drawing/2014/main" xmlns="" id="{4CF652DC-C089-4E54-A54E-6A0B96B86703}"/>
              </a:ext>
            </a:extLst>
          </p:cNvPr>
          <p:cNvCxnSpPr>
            <a:cxnSpLocks noChangeShapeType="1"/>
            <a:stCxn id="27" idx="2"/>
            <a:endCxn id="26" idx="4"/>
          </p:cNvCxnSpPr>
          <p:nvPr/>
        </p:nvCxnSpPr>
        <p:spPr bwMode="auto">
          <a:xfrm flipH="1" flipV="1">
            <a:off x="4381500" y="34290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7" name="Oval 28">
            <a:extLst>
              <a:ext uri="{FF2B5EF4-FFF2-40B4-BE49-F238E27FC236}">
                <a16:creationId xmlns:a16="http://schemas.microsoft.com/office/drawing/2014/main" xmlns="" id="{DC4DC7A9-B190-49CC-8AB0-48196031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38" name="AutoShape 29">
            <a:extLst>
              <a:ext uri="{FF2B5EF4-FFF2-40B4-BE49-F238E27FC236}">
                <a16:creationId xmlns:a16="http://schemas.microsoft.com/office/drawing/2014/main" xmlns="" id="{E066F109-AB8E-4982-9C8B-56D9DC724DAE}"/>
              </a:ext>
            </a:extLst>
          </p:cNvPr>
          <p:cNvCxnSpPr>
            <a:cxnSpLocks noChangeShapeType="1"/>
            <a:stCxn id="25" idx="6"/>
            <a:endCxn id="37" idx="2"/>
          </p:cNvCxnSpPr>
          <p:nvPr/>
        </p:nvCxnSpPr>
        <p:spPr bwMode="auto">
          <a:xfrm>
            <a:off x="3352800" y="4152900"/>
            <a:ext cx="838200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77693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ABBA5552-2420-453A-98B3-DEBE35A97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xmlns="" id="{F9A80951-0324-4FBE-9ABD-0AD79160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a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xmlns="" id="{F5FE4872-19F4-4754-AA2B-A9EF26ED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b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xmlns="" id="{F965AC23-A2EC-484E-97F2-463D58E8C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c</a:t>
            </a:r>
          </a:p>
        </p:txBody>
      </p:sp>
      <p:cxnSp>
        <p:nvCxnSpPr>
          <p:cNvPr id="27" name="AutoShape 7">
            <a:extLst>
              <a:ext uri="{FF2B5EF4-FFF2-40B4-BE49-F238E27FC236}">
                <a16:creationId xmlns:a16="http://schemas.microsoft.com/office/drawing/2014/main" xmlns="" id="{E225B3CE-2076-48A2-8A0D-7A96ABFB16D2}"/>
              </a:ext>
            </a:extLst>
          </p:cNvPr>
          <p:cNvCxnSpPr>
            <a:cxnSpLocks noChangeShapeType="1"/>
            <a:stCxn id="24" idx="7"/>
            <a:endCxn id="25" idx="3"/>
          </p:cNvCxnSpPr>
          <p:nvPr/>
        </p:nvCxnSpPr>
        <p:spPr bwMode="auto">
          <a:xfrm flipV="1">
            <a:off x="3297238" y="2230438"/>
            <a:ext cx="9493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8" name="AutoShape 8">
            <a:extLst>
              <a:ext uri="{FF2B5EF4-FFF2-40B4-BE49-F238E27FC236}">
                <a16:creationId xmlns:a16="http://schemas.microsoft.com/office/drawing/2014/main" xmlns="" id="{0D45386F-09B3-42D3-871B-DCABEB10E82C}"/>
              </a:ext>
            </a:extLst>
          </p:cNvPr>
          <p:cNvCxnSpPr>
            <a:cxnSpLocks noChangeShapeType="1"/>
            <a:stCxn id="25" idx="5"/>
            <a:endCxn id="26" idx="1"/>
          </p:cNvCxnSpPr>
          <p:nvPr/>
        </p:nvCxnSpPr>
        <p:spPr bwMode="auto">
          <a:xfrm>
            <a:off x="4516438" y="2230438"/>
            <a:ext cx="873125" cy="644525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29" name="AutoShape 9">
            <a:extLst>
              <a:ext uri="{FF2B5EF4-FFF2-40B4-BE49-F238E27FC236}">
                <a16:creationId xmlns:a16="http://schemas.microsoft.com/office/drawing/2014/main" xmlns="" id="{277283F2-48B0-4B5C-848F-BC4C5E7C1127}"/>
              </a:ext>
            </a:extLst>
          </p:cNvPr>
          <p:cNvCxnSpPr>
            <a:cxnSpLocks noChangeShapeType="1"/>
            <a:stCxn id="26" idx="2"/>
            <a:endCxn id="26" idx="4"/>
          </p:cNvCxnSpPr>
          <p:nvPr/>
        </p:nvCxnSpPr>
        <p:spPr bwMode="auto">
          <a:xfrm rot="10800000" flipH="1" flipV="1">
            <a:off x="5334000" y="3009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0" name="AutoShape 10">
            <a:extLst>
              <a:ext uri="{FF2B5EF4-FFF2-40B4-BE49-F238E27FC236}">
                <a16:creationId xmlns:a16="http://schemas.microsoft.com/office/drawing/2014/main" xmlns="" id="{78CE40FF-5E2F-4F5B-B8B4-C722E3351537}"/>
              </a:ext>
            </a:extLst>
          </p:cNvPr>
          <p:cNvCxnSpPr>
            <a:cxnSpLocks noChangeShapeType="1"/>
            <a:stCxn id="25" idx="6"/>
            <a:endCxn id="25" idx="1"/>
          </p:cNvCxnSpPr>
          <p:nvPr/>
        </p:nvCxnSpPr>
        <p:spPr bwMode="auto">
          <a:xfrm flipH="1" flipV="1">
            <a:off x="4246563" y="1960563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1" name="AutoShape 11">
            <a:extLst>
              <a:ext uri="{FF2B5EF4-FFF2-40B4-BE49-F238E27FC236}">
                <a16:creationId xmlns:a16="http://schemas.microsoft.com/office/drawing/2014/main" xmlns="" id="{2CDC84FE-89D6-46A3-BA05-B5D62636ACC7}"/>
              </a:ext>
            </a:extLst>
          </p:cNvPr>
          <p:cNvCxnSpPr>
            <a:cxnSpLocks noChangeShapeType="1"/>
            <a:stCxn id="26" idx="6"/>
            <a:endCxn id="26" idx="7"/>
          </p:cNvCxnSpPr>
          <p:nvPr/>
        </p:nvCxnSpPr>
        <p:spPr bwMode="auto">
          <a:xfrm flipH="1" flipV="1">
            <a:off x="5659438" y="2874963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2" name="AutoShape 12">
            <a:extLst>
              <a:ext uri="{FF2B5EF4-FFF2-40B4-BE49-F238E27FC236}">
                <a16:creationId xmlns:a16="http://schemas.microsoft.com/office/drawing/2014/main" xmlns="" id="{9C25D217-20D6-4361-893E-DC61F4F86F88}"/>
              </a:ext>
            </a:extLst>
          </p:cNvPr>
          <p:cNvCxnSpPr>
            <a:cxnSpLocks noChangeShapeType="1"/>
            <a:stCxn id="25" idx="6"/>
            <a:endCxn id="26" idx="0"/>
          </p:cNvCxnSpPr>
          <p:nvPr/>
        </p:nvCxnSpPr>
        <p:spPr bwMode="auto">
          <a:xfrm>
            <a:off x="4572000" y="20955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3" name="AutoShape 13">
            <a:extLst>
              <a:ext uri="{FF2B5EF4-FFF2-40B4-BE49-F238E27FC236}">
                <a16:creationId xmlns:a16="http://schemas.microsoft.com/office/drawing/2014/main" xmlns="" id="{0F2C62BB-95EA-46AD-B260-96AE4CC61BB2}"/>
              </a:ext>
            </a:extLst>
          </p:cNvPr>
          <p:cNvCxnSpPr>
            <a:cxnSpLocks noChangeShapeType="1"/>
            <a:stCxn id="24" idx="0"/>
            <a:endCxn id="25" idx="2"/>
          </p:cNvCxnSpPr>
          <p:nvPr/>
        </p:nvCxnSpPr>
        <p:spPr bwMode="auto">
          <a:xfrm flipV="1">
            <a:off x="3162300" y="20955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14">
            <a:extLst>
              <a:ext uri="{FF2B5EF4-FFF2-40B4-BE49-F238E27FC236}">
                <a16:creationId xmlns:a16="http://schemas.microsoft.com/office/drawing/2014/main" xmlns="" id="{909AB204-3562-4517-9D09-06051D1A8863}"/>
              </a:ext>
            </a:extLst>
          </p:cNvPr>
          <p:cNvCxnSpPr>
            <a:cxnSpLocks noChangeShapeType="1"/>
            <a:stCxn id="24" idx="6"/>
            <a:endCxn id="25" idx="4"/>
          </p:cNvCxnSpPr>
          <p:nvPr/>
        </p:nvCxnSpPr>
        <p:spPr bwMode="auto">
          <a:xfrm flipV="1">
            <a:off x="3352800" y="2286000"/>
            <a:ext cx="10287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15">
            <a:extLst>
              <a:ext uri="{FF2B5EF4-FFF2-40B4-BE49-F238E27FC236}">
                <a16:creationId xmlns:a16="http://schemas.microsoft.com/office/drawing/2014/main" xmlns="" id="{DA91CEAA-B61A-474B-A373-1DE412E0EE4B}"/>
              </a:ext>
            </a:extLst>
          </p:cNvPr>
          <p:cNvCxnSpPr>
            <a:cxnSpLocks noChangeShapeType="1"/>
            <a:stCxn id="26" idx="2"/>
            <a:endCxn id="25" idx="4"/>
          </p:cNvCxnSpPr>
          <p:nvPr/>
        </p:nvCxnSpPr>
        <p:spPr bwMode="auto">
          <a:xfrm flipH="1" flipV="1">
            <a:off x="4381500" y="2286000"/>
            <a:ext cx="952500" cy="7239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graphicFrame>
        <p:nvGraphicFramePr>
          <p:cNvPr id="36" name="Object 2">
            <a:extLst>
              <a:ext uri="{FF2B5EF4-FFF2-40B4-BE49-F238E27FC236}">
                <a16:creationId xmlns:a16="http://schemas.microsoft.com/office/drawing/2014/main" xmlns="" id="{E6B0DFAC-F858-4D8D-8DE8-EC1DDBD75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810000"/>
          <a:ext cx="2867025" cy="2362200"/>
        </p:xfrm>
        <a:graphic>
          <a:graphicData uri="http://schemas.openxmlformats.org/presentationml/2006/ole">
            <p:oleObj spid="_x0000_s2080" name="Equation" r:id="rId3" imgW="21936209" imgH="21935875" progId="">
              <p:embed/>
            </p:oleObj>
          </a:graphicData>
        </a:graphic>
      </p:graphicFrame>
      <p:sp>
        <p:nvSpPr>
          <p:cNvPr id="37" name="Oval 17">
            <a:extLst>
              <a:ext uri="{FF2B5EF4-FFF2-40B4-BE49-F238E27FC236}">
                <a16:creationId xmlns:a16="http://schemas.microsoft.com/office/drawing/2014/main" xmlns="" id="{E1810554-6CE7-4072-AEA8-5862998E0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19400"/>
            <a:ext cx="381000" cy="3810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rPr>
              <a:t>d</a:t>
            </a:r>
          </a:p>
        </p:txBody>
      </p:sp>
      <p:cxnSp>
        <p:nvCxnSpPr>
          <p:cNvPr id="38" name="AutoShape 18">
            <a:extLst>
              <a:ext uri="{FF2B5EF4-FFF2-40B4-BE49-F238E27FC236}">
                <a16:creationId xmlns:a16="http://schemas.microsoft.com/office/drawing/2014/main" xmlns="" id="{29A991F8-A453-451C-9358-2473B2D84120}"/>
              </a:ext>
            </a:extLst>
          </p:cNvPr>
          <p:cNvCxnSpPr>
            <a:cxnSpLocks noChangeShapeType="1"/>
            <a:stCxn id="24" idx="6"/>
            <a:endCxn id="37" idx="2"/>
          </p:cNvCxnSpPr>
          <p:nvPr/>
        </p:nvCxnSpPr>
        <p:spPr bwMode="auto">
          <a:xfrm>
            <a:off x="3352800" y="3009900"/>
            <a:ext cx="838200" cy="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289323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Incidence matrices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76D1D87-A77C-4F85-8EFA-AC91E590E9D0}"/>
              </a:ext>
            </a:extLst>
          </p:cNvPr>
          <p:cNvSpPr txBox="1">
            <a:spLocks/>
          </p:cNvSpPr>
          <p:nvPr/>
        </p:nvSpPr>
        <p:spPr bwMode="auto">
          <a:xfrm>
            <a:off x="421341" y="219551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matrix representing a graph using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(V, E) be an undirected graph. Suppose that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vertices and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edges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the incidence matrix with respect to this ordering of V and E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x m 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[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	1	when edge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incident with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0	otherwise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xmlns="" id="{689B577A-9740-494D-A71D-1D96AD31B7CD}"/>
              </a:ext>
            </a:extLst>
          </p:cNvPr>
          <p:cNvSpPr/>
          <p:nvPr/>
        </p:nvSpPr>
        <p:spPr>
          <a:xfrm>
            <a:off x="1945341" y="4710112"/>
            <a:ext cx="152400" cy="914400"/>
          </a:xfrm>
          <a:prstGeom prst="leftBrace">
            <a:avLst/>
          </a:prstGeom>
          <a:noFill/>
          <a:ln w="9525" cap="flat" cmpd="sng" algn="ctr">
            <a:solidFill>
              <a:sysClr val="windowText" lastClr="000000">
                <a:alpha val="9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83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3032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Example 6: Representing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graph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with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an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Incidence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Matrix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ED1BD73-8206-427C-9F07-04B3FD13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1600200"/>
            <a:ext cx="81200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52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051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Representing Graphs and Graph Isomorphism (8.3)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Representation: 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Adjacency </a:t>
            </a:r>
            <a:r>
              <a:rPr lang="en-US" sz="2400" dirty="0">
                <a:solidFill>
                  <a:schemeClr val="tx1"/>
                </a:solidFill>
              </a:rPr>
              <a:t>lists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Adjacency </a:t>
            </a:r>
            <a:r>
              <a:rPr lang="en-US" sz="2400" dirty="0">
                <a:solidFill>
                  <a:schemeClr val="tx1"/>
                </a:solidFill>
              </a:rPr>
              <a:t>matrices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400" dirty="0" smtClean="0">
                <a:solidFill>
                  <a:schemeClr val="tx1"/>
                </a:solidFill>
              </a:rPr>
              <a:t>Incidence matrices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</a:t>
            </a:r>
            <a:r>
              <a:rPr lang="en-US" sz="2400" dirty="0" smtClean="0">
                <a:solidFill>
                  <a:schemeClr val="tx1"/>
                </a:solidFill>
              </a:rPr>
              <a:t>Isomorphism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Example 7 : Representing a graph with an Incidence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B847E91-7193-4A58-83DE-CB055CCB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8" y="1981200"/>
            <a:ext cx="88503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21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Isomorphism of Graphs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54EDEB8-0946-4AEE-9538-48881DA17B42}"/>
              </a:ext>
            </a:extLst>
          </p:cNvPr>
          <p:cNvSpPr txBox="1">
            <a:spLocks/>
          </p:cNvSpPr>
          <p:nvPr/>
        </p:nvSpPr>
        <p:spPr bwMode="auto">
          <a:xfrm>
            <a:off x="421341" y="2057399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simple graphs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(V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are isomorphic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one-to-one and onto function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V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V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the property that a and b are adjacent in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(a)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(b) are adjacent in 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all a and b in V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function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two simple graphs are isomorphic, there is a one-to-one correspondence between vertices of the two graphs that preserves the adjacency relationship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graphs are isomorphic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they are identical except for their node names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Isomorphism of simple graphs is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4340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cs typeface="Times New Roman" pitchFamily="18" charset="0"/>
              </a:rPr>
              <a:t>Isomorphism of 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B60B9DBF-D002-4A60-B5A2-814BC38F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Intuitively, two graphs are isomorphic if can bend, stretch and reposition vertices of the first graph, until the second graph is formed.  Etymologically,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means “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shape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 Can twist or relabel: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obtain: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xmlns="" id="{C84A823A-0869-4399-89FC-5CBBF0E033B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05375"/>
            <a:ext cx="1295400" cy="1343025"/>
            <a:chOff x="3648" y="960"/>
            <a:chExt cx="1440" cy="1344"/>
          </a:xfrm>
        </p:grpSpPr>
        <p:sp>
          <p:nvSpPr>
            <p:cNvPr id="27" name="Oval 5">
              <a:extLst>
                <a:ext uri="{FF2B5EF4-FFF2-40B4-BE49-F238E27FC236}">
                  <a16:creationId xmlns:a16="http://schemas.microsoft.com/office/drawing/2014/main" xmlns="" id="{A04A417E-82E7-4764-A852-40AF16A5E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xmlns="" id="{A8C76B12-54CD-4403-9EE7-3B9237DC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xmlns="" id="{99D73ABD-5C4F-4DC0-BE72-3B85F59B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0" name="AutoShape 8">
              <a:extLst>
                <a:ext uri="{FF2B5EF4-FFF2-40B4-BE49-F238E27FC236}">
                  <a16:creationId xmlns:a16="http://schemas.microsoft.com/office/drawing/2014/main" xmlns="" id="{96CCCC55-6BD6-451A-96B1-51854DF821D5}"/>
                </a:ext>
              </a:extLst>
            </p:cNvPr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9">
              <a:extLst>
                <a:ext uri="{FF2B5EF4-FFF2-40B4-BE49-F238E27FC236}">
                  <a16:creationId xmlns:a16="http://schemas.microsoft.com/office/drawing/2014/main" xmlns="" id="{FC713FBA-E040-4E94-A0F7-A57C8B8D296C}"/>
                </a:ext>
              </a:extLst>
            </p:cNvPr>
            <p:cNvCxnSpPr>
              <a:cxnSpLocks noChangeShapeType="1"/>
              <a:stCxn id="27" idx="4"/>
              <a:endCxn id="29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" name="Oval 10">
              <a:extLst>
                <a:ext uri="{FF2B5EF4-FFF2-40B4-BE49-F238E27FC236}">
                  <a16:creationId xmlns:a16="http://schemas.microsoft.com/office/drawing/2014/main" xmlns="" id="{ADC62A71-3657-41B7-A540-CE5D330B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3" name="AutoShape 11">
              <a:extLst>
                <a:ext uri="{FF2B5EF4-FFF2-40B4-BE49-F238E27FC236}">
                  <a16:creationId xmlns:a16="http://schemas.microsoft.com/office/drawing/2014/main" xmlns="" id="{2E057FFB-0933-4F8E-A743-31DECC49C48F}"/>
                </a:ext>
              </a:extLst>
            </p:cNvPr>
            <p:cNvCxnSpPr>
              <a:cxnSpLocks noChangeShapeType="1"/>
              <a:stCxn id="29" idx="6"/>
              <a:endCxn id="32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AutoShape 12">
              <a:extLst>
                <a:ext uri="{FF2B5EF4-FFF2-40B4-BE49-F238E27FC236}">
                  <a16:creationId xmlns:a16="http://schemas.microsoft.com/office/drawing/2014/main" xmlns="" id="{2AF3BE28-69FE-4767-B374-AE69EAFCA3A0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5" name="Oval 13">
            <a:extLst>
              <a:ext uri="{FF2B5EF4-FFF2-40B4-BE49-F238E27FC236}">
                <a16:creationId xmlns:a16="http://schemas.microsoft.com/office/drawing/2014/main" xmlns="" id="{A0534F01-025B-4C0E-B38A-659A05F4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078288"/>
            <a:ext cx="100012" cy="112712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xmlns="" id="{D87FAB50-A4AF-4860-89E4-04F1AB38E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916488"/>
            <a:ext cx="100013" cy="112712"/>
          </a:xfrm>
          <a:prstGeom prst="ellipse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xmlns="" id="{4470548D-502B-4FDA-A849-9020CF6E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078288"/>
            <a:ext cx="100013" cy="112712"/>
          </a:xfrm>
          <a:prstGeom prst="ellipse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8" name="AutoShape 16">
            <a:extLst>
              <a:ext uri="{FF2B5EF4-FFF2-40B4-BE49-F238E27FC236}">
                <a16:creationId xmlns:a16="http://schemas.microsoft.com/office/drawing/2014/main" xmlns="" id="{B633419D-43D5-47C2-A523-BECD7F48C210}"/>
              </a:ext>
            </a:extLst>
          </p:cNvPr>
          <p:cNvCxnSpPr>
            <a:cxnSpLocks noChangeShapeType="1"/>
            <a:stCxn id="35" idx="3"/>
            <a:endCxn id="36" idx="7"/>
          </p:cNvCxnSpPr>
          <p:nvPr/>
        </p:nvCxnSpPr>
        <p:spPr bwMode="auto">
          <a:xfrm flipH="1">
            <a:off x="5524500" y="4175125"/>
            <a:ext cx="1552575" cy="757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AutoShape 17">
            <a:extLst>
              <a:ext uri="{FF2B5EF4-FFF2-40B4-BE49-F238E27FC236}">
                <a16:creationId xmlns:a16="http://schemas.microsoft.com/office/drawing/2014/main" xmlns="" id="{D1ADF7B5-0402-45A4-A580-D2CAB4C426FC}"/>
              </a:ext>
            </a:extLst>
          </p:cNvPr>
          <p:cNvCxnSpPr>
            <a:cxnSpLocks noChangeShapeType="1"/>
            <a:stCxn id="35" idx="2"/>
            <a:endCxn id="37" idx="6"/>
          </p:cNvCxnSpPr>
          <p:nvPr/>
        </p:nvCxnSpPr>
        <p:spPr bwMode="auto">
          <a:xfrm flipH="1">
            <a:off x="5538788" y="4135438"/>
            <a:ext cx="152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0" name="Oval 18">
            <a:extLst>
              <a:ext uri="{FF2B5EF4-FFF2-40B4-BE49-F238E27FC236}">
                <a16:creationId xmlns:a16="http://schemas.microsoft.com/office/drawing/2014/main" xmlns="" id="{129B27AE-54EA-4C97-B968-420F8E81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916488"/>
            <a:ext cx="100012" cy="112712"/>
          </a:xfrm>
          <a:prstGeom prst="ellips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1" name="AutoShape 19">
            <a:extLst>
              <a:ext uri="{FF2B5EF4-FFF2-40B4-BE49-F238E27FC236}">
                <a16:creationId xmlns:a16="http://schemas.microsoft.com/office/drawing/2014/main" xmlns="" id="{83A0553D-CFD0-444A-BE27-090BD3EC362D}"/>
              </a:ext>
            </a:extLst>
          </p:cNvPr>
          <p:cNvCxnSpPr>
            <a:cxnSpLocks noChangeShapeType="1"/>
            <a:stCxn id="37" idx="5"/>
            <a:endCxn id="40" idx="1"/>
          </p:cNvCxnSpPr>
          <p:nvPr/>
        </p:nvCxnSpPr>
        <p:spPr bwMode="auto">
          <a:xfrm>
            <a:off x="5524500" y="4175125"/>
            <a:ext cx="1552575" cy="757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2" name="AutoShape 20">
            <a:extLst>
              <a:ext uri="{FF2B5EF4-FFF2-40B4-BE49-F238E27FC236}">
                <a16:creationId xmlns:a16="http://schemas.microsoft.com/office/drawing/2014/main" xmlns="" id="{13C14E4F-B773-41BB-A226-5A3EDEB5BA68}"/>
              </a:ext>
            </a:extLst>
          </p:cNvPr>
          <p:cNvCxnSpPr>
            <a:cxnSpLocks noChangeShapeType="1"/>
            <a:stCxn id="36" idx="6"/>
            <a:endCxn id="40" idx="2"/>
          </p:cNvCxnSpPr>
          <p:nvPr/>
        </p:nvCxnSpPr>
        <p:spPr bwMode="auto">
          <a:xfrm>
            <a:off x="5538788" y="4973638"/>
            <a:ext cx="1524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131019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Example 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3B2B5CE4-BFCB-4077-B829-895C9592C0E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the graphs G=(V,E) and H=(W,F)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	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F65C488-75CA-4522-B37E-472E03DD9856}"/>
              </a:ext>
            </a:extLst>
          </p:cNvPr>
          <p:cNvCxnSpPr/>
          <p:nvPr/>
        </p:nvCxnSpPr>
        <p:spPr>
          <a:xfrm>
            <a:off x="990600" y="26670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FD8A2BF-90E3-4BA2-BFCA-ACD5D3BD7BDB}"/>
              </a:ext>
            </a:extLst>
          </p:cNvPr>
          <p:cNvCxnSpPr/>
          <p:nvPr/>
        </p:nvCxnSpPr>
        <p:spPr>
          <a:xfrm>
            <a:off x="990600" y="2667000"/>
            <a:ext cx="1066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2352E683-4371-48F7-A7CD-86B470EA7033}"/>
              </a:ext>
            </a:extLst>
          </p:cNvPr>
          <p:cNvCxnSpPr/>
          <p:nvPr/>
        </p:nvCxnSpPr>
        <p:spPr>
          <a:xfrm flipH="1">
            <a:off x="990600" y="3962400"/>
            <a:ext cx="1066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B3C30C6-0E55-4369-A3EC-10F28230518B}"/>
              </a:ext>
            </a:extLst>
          </p:cNvPr>
          <p:cNvCxnSpPr/>
          <p:nvPr/>
        </p:nvCxnSpPr>
        <p:spPr>
          <a:xfrm>
            <a:off x="2057400" y="26670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7A04CE0-3A5F-4A69-9209-99EA8BBC912D}"/>
              </a:ext>
            </a:extLst>
          </p:cNvPr>
          <p:cNvCxnSpPr/>
          <p:nvPr/>
        </p:nvCxnSpPr>
        <p:spPr>
          <a:xfrm>
            <a:off x="4343400" y="27432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B47D4F47-9F27-4697-8BB6-635C2D2A108F}"/>
              </a:ext>
            </a:extLst>
          </p:cNvPr>
          <p:cNvCxnSpPr/>
          <p:nvPr/>
        </p:nvCxnSpPr>
        <p:spPr>
          <a:xfrm>
            <a:off x="5486400" y="2743200"/>
            <a:ext cx="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23F336D-5231-475E-B2A2-93C0A439AD51}"/>
              </a:ext>
            </a:extLst>
          </p:cNvPr>
          <p:cNvCxnSpPr/>
          <p:nvPr/>
        </p:nvCxnSpPr>
        <p:spPr>
          <a:xfrm flipH="1">
            <a:off x="4343400" y="2743200"/>
            <a:ext cx="114300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85FDB23-BD1B-485E-8A4D-BA2345A97CCD}"/>
              </a:ext>
            </a:extLst>
          </p:cNvPr>
          <p:cNvCxnSpPr/>
          <p:nvPr/>
        </p:nvCxnSpPr>
        <p:spPr>
          <a:xfrm>
            <a:off x="4343400" y="2743200"/>
            <a:ext cx="1143000" cy="1295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xmlns="" id="{9B861A9C-50A8-418F-84EF-C24F474BD545}"/>
              </a:ext>
            </a:extLst>
          </p:cNvPr>
          <p:cNvSpPr/>
          <p:nvPr/>
        </p:nvSpPr>
        <p:spPr>
          <a:xfrm>
            <a:off x="914400" y="2590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C7C9606C-AB1E-470E-8C1E-078AD5127E44}"/>
              </a:ext>
            </a:extLst>
          </p:cNvPr>
          <p:cNvSpPr/>
          <p:nvPr/>
        </p:nvSpPr>
        <p:spPr>
          <a:xfrm>
            <a:off x="1981200" y="2590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xmlns="" id="{028DA661-756F-416A-90C6-22D8CD7D34FF}"/>
              </a:ext>
            </a:extLst>
          </p:cNvPr>
          <p:cNvSpPr/>
          <p:nvPr/>
        </p:nvSpPr>
        <p:spPr>
          <a:xfrm>
            <a:off x="914400" y="3886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xmlns="" id="{448B7124-6797-4AB9-A7D9-B90CB844CE1B}"/>
              </a:ext>
            </a:extLst>
          </p:cNvPr>
          <p:cNvSpPr/>
          <p:nvPr/>
        </p:nvSpPr>
        <p:spPr>
          <a:xfrm>
            <a:off x="1981200" y="3886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xmlns="" id="{407A1B8E-E39A-4F00-873B-B2327286435E}"/>
              </a:ext>
            </a:extLst>
          </p:cNvPr>
          <p:cNvSpPr/>
          <p:nvPr/>
        </p:nvSpPr>
        <p:spPr>
          <a:xfrm>
            <a:off x="4267200" y="2667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510D8766-4578-4673-88AF-EA2E5F5A0588}"/>
              </a:ext>
            </a:extLst>
          </p:cNvPr>
          <p:cNvSpPr/>
          <p:nvPr/>
        </p:nvSpPr>
        <p:spPr>
          <a:xfrm>
            <a:off x="5410200" y="2743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4BB69F24-C8E6-4EA3-9D25-B8F24B64DD9E}"/>
              </a:ext>
            </a:extLst>
          </p:cNvPr>
          <p:cNvSpPr/>
          <p:nvPr/>
        </p:nvSpPr>
        <p:spPr>
          <a:xfrm>
            <a:off x="4267200" y="3962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xmlns="" id="{EC88999E-99AD-4CB5-9278-58CF4A61EC81}"/>
              </a:ext>
            </a:extLst>
          </p:cNvPr>
          <p:cNvSpPr/>
          <p:nvPr/>
        </p:nvSpPr>
        <p:spPr>
          <a:xfrm>
            <a:off x="5410200" y="3962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81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Solution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of Example 8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A7A333E-987B-413F-B2AD-F82D8F3EFC8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one-to-one correspondence between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see that this correspondence preserves adjacency, note that adjacent vertices in G are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each of the pairs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f(u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)= v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adjacent in 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the graphs G and H are isomorphic.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69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Isomorphism of Graphs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61C3C8B-75A7-4D34-BB5C-6443F5D54083}"/>
              </a:ext>
            </a:extLst>
          </p:cNvPr>
          <p:cNvSpPr txBox="1">
            <a:spLocks/>
          </p:cNvSpPr>
          <p:nvPr/>
        </p:nvSpPr>
        <p:spPr bwMode="auto">
          <a:xfrm>
            <a:off x="421341" y="2061556"/>
            <a:ext cx="8265459" cy="434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often difficult to determine whether two simple graphs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it is not hard to show that two graphs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property preserved by isomorphism of graph is called 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invariant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 simple graphs must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same # of vertices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same # of edges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degrees of the vertices must be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 and degrees of adjacent vertices must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same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000" baseline="0" dirty="0" smtClean="0">
                <a:solidFill>
                  <a:sysClr val="windowText" lastClr="000000"/>
                </a:solidFill>
                <a:latin typeface="Calibri"/>
              </a:rPr>
              <a:t>Same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 length of simple circuit(s), if any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91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Example 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4C1A7459-9A1F-4907-A5FC-52DADCA4AEBC}"/>
              </a:ext>
            </a:extLst>
          </p:cNvPr>
          <p:cNvSpPr txBox="1">
            <a:spLocks/>
          </p:cNvSpPr>
          <p:nvPr/>
        </p:nvSpPr>
        <p:spPr bwMode="auto">
          <a:xfrm>
            <a:off x="304800" y="1295400"/>
            <a:ext cx="8382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 the following two graphs G and H are not isomorphic.                                        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 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b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                       c                           a                         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e                     d                            e                    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				     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EB722AF-CAC5-442A-8BE6-70D2EC3CB4F8}"/>
              </a:ext>
            </a:extLst>
          </p:cNvPr>
          <p:cNvCxnSpPr/>
          <p:nvPr/>
        </p:nvCxnSpPr>
        <p:spPr>
          <a:xfrm>
            <a:off x="990600" y="32004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213459CE-6E87-4BAC-A5CE-BCFFCC73BF66}"/>
              </a:ext>
            </a:extLst>
          </p:cNvPr>
          <p:cNvCxnSpPr/>
          <p:nvPr/>
        </p:nvCxnSpPr>
        <p:spPr>
          <a:xfrm>
            <a:off x="2286000" y="32004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93FB626-E077-4BAA-8967-90256BE1AC7D}"/>
              </a:ext>
            </a:extLst>
          </p:cNvPr>
          <p:cNvCxnSpPr/>
          <p:nvPr/>
        </p:nvCxnSpPr>
        <p:spPr>
          <a:xfrm flipH="1">
            <a:off x="990600" y="2743200"/>
            <a:ext cx="609600" cy="457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D8BD247-D2AF-4C99-B16E-80DE6B581686}"/>
              </a:ext>
            </a:extLst>
          </p:cNvPr>
          <p:cNvCxnSpPr/>
          <p:nvPr/>
        </p:nvCxnSpPr>
        <p:spPr>
          <a:xfrm>
            <a:off x="1600200" y="2743200"/>
            <a:ext cx="685800" cy="457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2652E0A4-75DA-4F9B-BFA7-049605F328B1}"/>
              </a:ext>
            </a:extLst>
          </p:cNvPr>
          <p:cNvCxnSpPr/>
          <p:nvPr/>
        </p:nvCxnSpPr>
        <p:spPr>
          <a:xfrm flipH="1">
            <a:off x="990600" y="4876800"/>
            <a:ext cx="12954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365C65E-A93C-414F-82FF-4CFBBCC9B48A}"/>
              </a:ext>
            </a:extLst>
          </p:cNvPr>
          <p:cNvCxnSpPr/>
          <p:nvPr/>
        </p:nvCxnSpPr>
        <p:spPr>
          <a:xfrm flipH="1">
            <a:off x="990600" y="3200400"/>
            <a:ext cx="129540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D5ADAAC-CA6B-443A-B8C7-9D26C40FE477}"/>
              </a:ext>
            </a:extLst>
          </p:cNvPr>
          <p:cNvCxnSpPr/>
          <p:nvPr/>
        </p:nvCxnSpPr>
        <p:spPr>
          <a:xfrm>
            <a:off x="6172200" y="30480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D6DAF954-1E20-4AAA-A17B-FB2151118BD2}"/>
              </a:ext>
            </a:extLst>
          </p:cNvPr>
          <p:cNvCxnSpPr/>
          <p:nvPr/>
        </p:nvCxnSpPr>
        <p:spPr>
          <a:xfrm>
            <a:off x="4648200" y="3048000"/>
            <a:ext cx="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2BDF853-68D0-4769-8F84-56091DAD86E3}"/>
              </a:ext>
            </a:extLst>
          </p:cNvPr>
          <p:cNvCxnSpPr/>
          <p:nvPr/>
        </p:nvCxnSpPr>
        <p:spPr>
          <a:xfrm>
            <a:off x="4648200" y="3048000"/>
            <a:ext cx="1524000" cy="16764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D32C6903-F49C-4DC7-8032-A7E6F421AE88}"/>
              </a:ext>
            </a:extLst>
          </p:cNvPr>
          <p:cNvCxnSpPr/>
          <p:nvPr/>
        </p:nvCxnSpPr>
        <p:spPr>
          <a:xfrm>
            <a:off x="4648200" y="3048000"/>
            <a:ext cx="1524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9A18417-345B-4BB8-9520-8EE10C22068B}"/>
              </a:ext>
            </a:extLst>
          </p:cNvPr>
          <p:cNvCxnSpPr/>
          <p:nvPr/>
        </p:nvCxnSpPr>
        <p:spPr>
          <a:xfrm>
            <a:off x="5410200" y="2362200"/>
            <a:ext cx="7620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1B4362E-1F9D-4C8A-95E0-D4CEE68B07AF}"/>
              </a:ext>
            </a:extLst>
          </p:cNvPr>
          <p:cNvCxnSpPr/>
          <p:nvPr/>
        </p:nvCxnSpPr>
        <p:spPr>
          <a:xfrm flipH="1">
            <a:off x="4648200" y="2362200"/>
            <a:ext cx="7620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4000"/>
              </a:sysClr>
            </a:solidFill>
            <a:prstDash val="solid"/>
          </a:ln>
          <a:effectLst/>
        </p:spPr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xmlns="" id="{A6520E7B-2330-4F1C-8007-F2EF89071109}"/>
              </a:ext>
            </a:extLst>
          </p:cNvPr>
          <p:cNvSpPr/>
          <p:nvPr/>
        </p:nvSpPr>
        <p:spPr>
          <a:xfrm>
            <a:off x="914400" y="3124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A54A9C8C-BD2E-4323-8BAB-CD49461CC8F6}"/>
              </a:ext>
            </a:extLst>
          </p:cNvPr>
          <p:cNvSpPr/>
          <p:nvPr/>
        </p:nvSpPr>
        <p:spPr>
          <a:xfrm>
            <a:off x="1524000" y="2667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CEFEEE45-C91A-481A-96AC-4974FDB57306}"/>
              </a:ext>
            </a:extLst>
          </p:cNvPr>
          <p:cNvSpPr/>
          <p:nvPr/>
        </p:nvSpPr>
        <p:spPr>
          <a:xfrm>
            <a:off x="5334000" y="2286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xmlns="" id="{75B2CD11-B387-4F7A-B94D-69355C665F6B}"/>
              </a:ext>
            </a:extLst>
          </p:cNvPr>
          <p:cNvSpPr/>
          <p:nvPr/>
        </p:nvSpPr>
        <p:spPr>
          <a:xfrm>
            <a:off x="2209800" y="3124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xmlns="" id="{8C592891-CA1C-40FA-BA77-8098220592CD}"/>
              </a:ext>
            </a:extLst>
          </p:cNvPr>
          <p:cNvSpPr/>
          <p:nvPr/>
        </p:nvSpPr>
        <p:spPr>
          <a:xfrm>
            <a:off x="914400" y="4724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2112C3B8-04FD-46FC-95F7-FDCFAD379633}"/>
              </a:ext>
            </a:extLst>
          </p:cNvPr>
          <p:cNvSpPr/>
          <p:nvPr/>
        </p:nvSpPr>
        <p:spPr>
          <a:xfrm>
            <a:off x="2209800" y="47244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188EDBAD-BB0A-418A-94E3-9660543AE73A}"/>
              </a:ext>
            </a:extLst>
          </p:cNvPr>
          <p:cNvSpPr/>
          <p:nvPr/>
        </p:nvSpPr>
        <p:spPr>
          <a:xfrm>
            <a:off x="4572000" y="2971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9A860FF6-3309-4B7E-A5DC-EBBAF3CCC0D5}"/>
              </a:ext>
            </a:extLst>
          </p:cNvPr>
          <p:cNvSpPr/>
          <p:nvPr/>
        </p:nvSpPr>
        <p:spPr>
          <a:xfrm>
            <a:off x="6096000" y="2971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FFC2B65B-E739-4E7E-B837-080EC1524AE5}"/>
              </a:ext>
            </a:extLst>
          </p:cNvPr>
          <p:cNvSpPr/>
          <p:nvPr/>
        </p:nvSpPr>
        <p:spPr>
          <a:xfrm>
            <a:off x="4572000" y="4572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F7472646-E461-4918-9682-1DAF157ACEDB}"/>
              </a:ext>
            </a:extLst>
          </p:cNvPr>
          <p:cNvSpPr/>
          <p:nvPr/>
        </p:nvSpPr>
        <p:spPr>
          <a:xfrm>
            <a:off x="6096000" y="46482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59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Solution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of Example 9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957EA70-427F-4E87-9E9F-12189BC59B45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G and H have five vertices and six edges. However, H has a vertex of degree one, namely e, whereas G has no vertices of degree 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It follows that G and H are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other answers too!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What are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other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18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Isomorphism of Graphs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2F37ADC-8DDE-4D28-86A3-4B81E83CC44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number of vertices, the number of edges, and the number of vertices of each degree are all invariants under isomorphism.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any of these quantities differ in two simple graphs, these graphs cannot be isomorphic.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However, when these invariants are the same, it does not necessarily mean that the two graphs are isomorphic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NO useful sets of invariants currently known that can be used to determine whether simple graphs are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14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</a:t>
            </a:r>
            <a:r>
              <a:rPr lang="en-US" sz="2800" b="1" dirty="0">
                <a:solidFill>
                  <a:srgbClr val="FF0000"/>
                </a:solidFill>
              </a:rPr>
              <a:t>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D5368179-3EB5-4466-AE33-F8C04A67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Q1: Why are the following graphs not 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xmlns="" id="{4AB36927-B38B-4B47-8E67-77867CDB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xmlns="" id="{9C3208D3-044E-45C6-B0B6-37BCB08E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xmlns="" id="{84D8E746-129B-4130-AFC6-2BBE3C69E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0" name="AutoShape 7">
            <a:extLst>
              <a:ext uri="{FF2B5EF4-FFF2-40B4-BE49-F238E27FC236}">
                <a16:creationId xmlns:a16="http://schemas.microsoft.com/office/drawing/2014/main" xmlns="" id="{C670D0EF-1771-4807-8E6A-A894D58FF640}"/>
              </a:ext>
            </a:extLst>
          </p:cNvPr>
          <p:cNvCxnSpPr>
            <a:cxnSpLocks noChangeShapeType="1"/>
            <a:stCxn id="37" idx="4"/>
            <a:endCxn id="39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1" name="Oval 8">
            <a:extLst>
              <a:ext uri="{FF2B5EF4-FFF2-40B4-BE49-F238E27FC236}">
                <a16:creationId xmlns:a16="http://schemas.microsoft.com/office/drawing/2014/main" xmlns="" id="{7DAF4061-40BE-418E-9D3D-2C5D36DFB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2" name="AutoShape 9">
            <a:extLst>
              <a:ext uri="{FF2B5EF4-FFF2-40B4-BE49-F238E27FC236}">
                <a16:creationId xmlns:a16="http://schemas.microsoft.com/office/drawing/2014/main" xmlns="" id="{B4E91EF0-873C-4356-A4AB-BBD07AF9074D}"/>
              </a:ext>
            </a:extLst>
          </p:cNvPr>
          <p:cNvCxnSpPr>
            <a:cxnSpLocks noChangeShapeType="1"/>
            <a:stCxn id="39" idx="6"/>
            <a:endCxn id="41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xmlns="" id="{B7FC615B-089E-406B-8EF6-E658DA59D4CD}"/>
              </a:ext>
            </a:extLst>
          </p:cNvPr>
          <p:cNvCxnSpPr>
            <a:cxnSpLocks noChangeShapeType="1"/>
            <a:stCxn id="38" idx="4"/>
            <a:endCxn id="41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4" name="Oval 11">
            <a:extLst>
              <a:ext uri="{FF2B5EF4-FFF2-40B4-BE49-F238E27FC236}">
                <a16:creationId xmlns:a16="http://schemas.microsoft.com/office/drawing/2014/main" xmlns="" id="{CE2731D5-CBF8-4DAD-9DD1-9B09EBFE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45" name="AutoShape 12">
            <a:extLst>
              <a:ext uri="{FF2B5EF4-FFF2-40B4-BE49-F238E27FC236}">
                <a16:creationId xmlns:a16="http://schemas.microsoft.com/office/drawing/2014/main" xmlns="" id="{84132428-85F3-482F-8BC8-2388DD9B080C}"/>
              </a:ext>
            </a:extLst>
          </p:cNvPr>
          <p:cNvCxnSpPr>
            <a:cxnSpLocks noChangeShapeType="1"/>
            <a:stCxn id="44" idx="2"/>
            <a:endCxn id="37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6" name="AutoShape 13">
            <a:extLst>
              <a:ext uri="{FF2B5EF4-FFF2-40B4-BE49-F238E27FC236}">
                <a16:creationId xmlns:a16="http://schemas.microsoft.com/office/drawing/2014/main" xmlns="" id="{018BBFB3-6508-43D5-BCBB-5A521B1EBA33}"/>
              </a:ext>
            </a:extLst>
          </p:cNvPr>
          <p:cNvCxnSpPr>
            <a:cxnSpLocks noChangeShapeType="1"/>
            <a:stCxn id="44" idx="6"/>
            <a:endCxn id="38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7" name="Text Box 14">
            <a:extLst>
              <a:ext uri="{FF2B5EF4-FFF2-40B4-BE49-F238E27FC236}">
                <a16:creationId xmlns:a16="http://schemas.microsoft.com/office/drawing/2014/main" xmlns="" id="{12F3EBF3-7C4D-459B-B616-8CB361808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xmlns="" id="{8A944D8F-7DC6-4C6E-92CB-6795A8211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xmlns="" id="{F41EE4DA-D5F7-4913-BFBB-E35B33FA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xmlns="" id="{A5069107-DAF3-4A31-A8C2-3FF4E9E64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xmlns="" id="{8684936B-C0FA-43E7-B85E-5577415F4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xmlns="" id="{9FD99752-E411-493B-A151-2BDA293B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20">
            <a:extLst>
              <a:ext uri="{FF2B5EF4-FFF2-40B4-BE49-F238E27FC236}">
                <a16:creationId xmlns:a16="http://schemas.microsoft.com/office/drawing/2014/main" xmlns="" id="{7D8705B7-E9EB-4194-B8D6-CFF62ED8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4" name="AutoShape 21">
            <a:extLst>
              <a:ext uri="{FF2B5EF4-FFF2-40B4-BE49-F238E27FC236}">
                <a16:creationId xmlns:a16="http://schemas.microsoft.com/office/drawing/2014/main" xmlns="" id="{8CFEA54D-7BF1-4EA5-9774-EBFC6B817952}"/>
              </a:ext>
            </a:extLst>
          </p:cNvPr>
          <p:cNvCxnSpPr>
            <a:cxnSpLocks noChangeShapeType="1"/>
            <a:stCxn id="52" idx="4"/>
            <a:endCxn id="55" idx="1"/>
          </p:cNvCxnSpPr>
          <p:nvPr/>
        </p:nvCxnSpPr>
        <p:spPr bwMode="auto">
          <a:xfrm>
            <a:off x="5715000" y="4267200"/>
            <a:ext cx="7350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5" name="Oval 22">
            <a:extLst>
              <a:ext uri="{FF2B5EF4-FFF2-40B4-BE49-F238E27FC236}">
                <a16:creationId xmlns:a16="http://schemas.microsoft.com/office/drawing/2014/main" xmlns="" id="{D46996F3-FCF2-47F1-9FB4-C2BB4B4B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6" name="AutoShape 23">
            <a:extLst>
              <a:ext uri="{FF2B5EF4-FFF2-40B4-BE49-F238E27FC236}">
                <a16:creationId xmlns:a16="http://schemas.microsoft.com/office/drawing/2014/main" xmlns="" id="{9AEBC2FF-0B1B-4FFA-8DC3-BE7D269C5D1E}"/>
              </a:ext>
            </a:extLst>
          </p:cNvPr>
          <p:cNvCxnSpPr>
            <a:cxnSpLocks noChangeShapeType="1"/>
            <a:stCxn id="53" idx="4"/>
            <a:endCxn id="55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7" name="Oval 24">
            <a:extLst>
              <a:ext uri="{FF2B5EF4-FFF2-40B4-BE49-F238E27FC236}">
                <a16:creationId xmlns:a16="http://schemas.microsoft.com/office/drawing/2014/main" xmlns="" id="{1600868A-8CDD-404D-B3ED-D0DCAA2D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58" name="AutoShape 25">
            <a:extLst>
              <a:ext uri="{FF2B5EF4-FFF2-40B4-BE49-F238E27FC236}">
                <a16:creationId xmlns:a16="http://schemas.microsoft.com/office/drawing/2014/main" xmlns="" id="{52484CF8-E0E3-4BD9-A4A8-C78738764A1F}"/>
              </a:ext>
            </a:extLst>
          </p:cNvPr>
          <p:cNvCxnSpPr>
            <a:cxnSpLocks noChangeShapeType="1"/>
            <a:stCxn id="57" idx="2"/>
            <a:endCxn id="52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9" name="AutoShape 26">
            <a:extLst>
              <a:ext uri="{FF2B5EF4-FFF2-40B4-BE49-F238E27FC236}">
                <a16:creationId xmlns:a16="http://schemas.microsoft.com/office/drawing/2014/main" xmlns="" id="{B9B9F78C-FC17-4565-ABC8-9775C2F68B74}"/>
              </a:ext>
            </a:extLst>
          </p:cNvPr>
          <p:cNvCxnSpPr>
            <a:cxnSpLocks noChangeShapeType="1"/>
            <a:stCxn id="57" idx="6"/>
            <a:endCxn id="53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0" name="Text Box 27">
            <a:extLst>
              <a:ext uri="{FF2B5EF4-FFF2-40B4-BE49-F238E27FC236}">
                <a16:creationId xmlns:a16="http://schemas.microsoft.com/office/drawing/2014/main" xmlns="" id="{479470A7-948B-4031-8672-E91209B2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xmlns="" id="{015D406D-7686-4152-A769-2AF61AB22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ext Box 29">
            <a:extLst>
              <a:ext uri="{FF2B5EF4-FFF2-40B4-BE49-F238E27FC236}">
                <a16:creationId xmlns:a16="http://schemas.microsoft.com/office/drawing/2014/main" xmlns="" id="{81069AAA-F8C6-48F8-85F0-D97D1527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3" name="Text Box 30">
            <a:extLst>
              <a:ext uri="{FF2B5EF4-FFF2-40B4-BE49-F238E27FC236}">
                <a16:creationId xmlns:a16="http://schemas.microsoft.com/office/drawing/2014/main" xmlns="" id="{56026DBC-712A-46EB-BA07-29CCCA41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64" name="AutoShape 31">
            <a:extLst>
              <a:ext uri="{FF2B5EF4-FFF2-40B4-BE49-F238E27FC236}">
                <a16:creationId xmlns:a16="http://schemas.microsoft.com/office/drawing/2014/main" xmlns="" id="{81AC8E4E-D375-4DC3-8B1D-11493DB71000}"/>
              </a:ext>
            </a:extLst>
          </p:cNvPr>
          <p:cNvCxnSpPr>
            <a:cxnSpLocks noChangeShapeType="1"/>
            <a:stCxn id="52" idx="6"/>
            <a:endCxn id="53" idx="4"/>
          </p:cNvCxnSpPr>
          <p:nvPr/>
        </p:nvCxnSpPr>
        <p:spPr bwMode="auto">
          <a:xfrm>
            <a:off x="5753100" y="4229100"/>
            <a:ext cx="876300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27135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5547D47-305F-4AEC-89B1-C03FB04CC6DB}"/>
              </a:ext>
            </a:extLst>
          </p:cNvPr>
          <p:cNvSpPr txBox="1">
            <a:spLocks/>
          </p:cNvSpPr>
          <p:nvPr/>
        </p:nvSpPr>
        <p:spPr bwMode="auto">
          <a:xfrm>
            <a:off x="0" y="2028306"/>
            <a:ext cx="914399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To </a:t>
            </a:r>
            <a:r>
              <a:rPr lang="en-US" sz="2800" dirty="0" smtClean="0"/>
              <a:t>understand three different representation </a:t>
            </a:r>
            <a:r>
              <a:rPr lang="en-US" sz="2800" dirty="0"/>
              <a:t>of </a:t>
            </a:r>
            <a:r>
              <a:rPr lang="en-US" sz="2800" dirty="0" smtClean="0"/>
              <a:t>a Graph, to understand graph invariants and graph isomorphism.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 This students are expected to be able to represent a graph using adjacency list, adjacency matrix, and incidence matrix; be able to determine whether two graphs are isomorphic.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</a:t>
            </a:r>
            <a:r>
              <a:rPr lang="en-US" sz="2800" b="1" dirty="0">
                <a:solidFill>
                  <a:srgbClr val="FF0000"/>
                </a:solidFill>
              </a:rPr>
              <a:t>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9F84B8B4-E824-48CD-8F70-880EA79D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A1:  1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more vertices than 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So the graphs are not isomorphic.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Q2:  Why are the following graphs not isomorphic?</a:t>
            </a:r>
          </a:p>
        </p:txBody>
      </p:sp>
      <p:sp>
        <p:nvSpPr>
          <p:cNvPr id="96" name="Oval 4">
            <a:extLst>
              <a:ext uri="{FF2B5EF4-FFF2-40B4-BE49-F238E27FC236}">
                <a16:creationId xmlns:a16="http://schemas.microsoft.com/office/drawing/2014/main" xmlns="" id="{2AD2DB5D-D635-431A-A7F9-38B3C83E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Oval 5">
            <a:extLst>
              <a:ext uri="{FF2B5EF4-FFF2-40B4-BE49-F238E27FC236}">
                <a16:creationId xmlns:a16="http://schemas.microsoft.com/office/drawing/2014/main" xmlns="" id="{5982B9C3-8713-4A95-86AD-F5158857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xmlns="" id="{5D9E746D-72DA-485F-9DE6-597A7A74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9" name="AutoShape 7">
            <a:extLst>
              <a:ext uri="{FF2B5EF4-FFF2-40B4-BE49-F238E27FC236}">
                <a16:creationId xmlns:a16="http://schemas.microsoft.com/office/drawing/2014/main" xmlns="" id="{F090F3AB-32A4-475D-A48D-B7F086F6A0E5}"/>
              </a:ext>
            </a:extLst>
          </p:cNvPr>
          <p:cNvCxnSpPr>
            <a:cxnSpLocks noChangeShapeType="1"/>
            <a:stCxn id="96" idx="4"/>
            <a:endCxn id="98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0" name="Oval 8">
            <a:extLst>
              <a:ext uri="{FF2B5EF4-FFF2-40B4-BE49-F238E27FC236}">
                <a16:creationId xmlns:a16="http://schemas.microsoft.com/office/drawing/2014/main" xmlns="" id="{3CA97DC1-3B4A-4E06-97C4-8E983B7D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1" name="AutoShape 9">
            <a:extLst>
              <a:ext uri="{FF2B5EF4-FFF2-40B4-BE49-F238E27FC236}">
                <a16:creationId xmlns:a16="http://schemas.microsoft.com/office/drawing/2014/main" xmlns="" id="{C58FCAB1-2580-430E-8F1B-8C8151EE6D9D}"/>
              </a:ext>
            </a:extLst>
          </p:cNvPr>
          <p:cNvCxnSpPr>
            <a:cxnSpLocks noChangeShapeType="1"/>
            <a:stCxn id="98" idx="6"/>
            <a:endCxn id="100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" name="AutoShape 10">
            <a:extLst>
              <a:ext uri="{FF2B5EF4-FFF2-40B4-BE49-F238E27FC236}">
                <a16:creationId xmlns:a16="http://schemas.microsoft.com/office/drawing/2014/main" xmlns="" id="{79A9A45B-1990-4542-944D-5F143E3C31A2}"/>
              </a:ext>
            </a:extLst>
          </p:cNvPr>
          <p:cNvCxnSpPr>
            <a:cxnSpLocks noChangeShapeType="1"/>
            <a:stCxn id="97" idx="4"/>
            <a:endCxn id="100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" name="Oval 11">
            <a:extLst>
              <a:ext uri="{FF2B5EF4-FFF2-40B4-BE49-F238E27FC236}">
                <a16:creationId xmlns:a16="http://schemas.microsoft.com/office/drawing/2014/main" xmlns="" id="{D525A488-26D7-4A47-AF2C-19F5A4687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4" name="AutoShape 12">
            <a:extLst>
              <a:ext uri="{FF2B5EF4-FFF2-40B4-BE49-F238E27FC236}">
                <a16:creationId xmlns:a16="http://schemas.microsoft.com/office/drawing/2014/main" xmlns="" id="{541B28BD-7CF3-4D5B-894B-E9A5F02DE272}"/>
              </a:ext>
            </a:extLst>
          </p:cNvPr>
          <p:cNvCxnSpPr>
            <a:cxnSpLocks noChangeShapeType="1"/>
            <a:stCxn id="103" idx="2"/>
            <a:endCxn id="96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5" name="AutoShape 13">
            <a:extLst>
              <a:ext uri="{FF2B5EF4-FFF2-40B4-BE49-F238E27FC236}">
                <a16:creationId xmlns:a16="http://schemas.microsoft.com/office/drawing/2014/main" xmlns="" id="{5B62DB51-FD9A-4AB9-93FC-44D96854D160}"/>
              </a:ext>
            </a:extLst>
          </p:cNvPr>
          <p:cNvCxnSpPr>
            <a:cxnSpLocks noChangeShapeType="1"/>
            <a:stCxn id="103" idx="6"/>
            <a:endCxn id="97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6" name="Text Box 14">
            <a:extLst>
              <a:ext uri="{FF2B5EF4-FFF2-40B4-BE49-F238E27FC236}">
                <a16:creationId xmlns:a16="http://schemas.microsoft.com/office/drawing/2014/main" xmlns="" id="{D062CE0E-63FD-4B0F-B202-4558F17A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7" name="Text Box 15">
            <a:extLst>
              <a:ext uri="{FF2B5EF4-FFF2-40B4-BE49-F238E27FC236}">
                <a16:creationId xmlns:a16="http://schemas.microsoft.com/office/drawing/2014/main" xmlns="" id="{0933FAEB-D569-4B87-B537-3C0AD40E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8" name="Text Box 16">
            <a:extLst>
              <a:ext uri="{FF2B5EF4-FFF2-40B4-BE49-F238E27FC236}">
                <a16:creationId xmlns:a16="http://schemas.microsoft.com/office/drawing/2014/main" xmlns="" id="{870BF243-CD0B-4107-9853-10C18679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9" name="Text Box 17">
            <a:extLst>
              <a:ext uri="{FF2B5EF4-FFF2-40B4-BE49-F238E27FC236}">
                <a16:creationId xmlns:a16="http://schemas.microsoft.com/office/drawing/2014/main" xmlns="" id="{2018353A-275D-493F-A041-659C088E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0" name="Text Box 18">
            <a:extLst>
              <a:ext uri="{FF2B5EF4-FFF2-40B4-BE49-F238E27FC236}">
                <a16:creationId xmlns:a16="http://schemas.microsoft.com/office/drawing/2014/main" xmlns="" id="{89AB5FAD-C4DA-41F0-809C-B5BD54AF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1" name="Oval 19">
            <a:extLst>
              <a:ext uri="{FF2B5EF4-FFF2-40B4-BE49-F238E27FC236}">
                <a16:creationId xmlns:a16="http://schemas.microsoft.com/office/drawing/2014/main" xmlns="" id="{564A02A6-2DC8-4BE0-B9D2-51E368CC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Oval 20">
            <a:extLst>
              <a:ext uri="{FF2B5EF4-FFF2-40B4-BE49-F238E27FC236}">
                <a16:creationId xmlns:a16="http://schemas.microsoft.com/office/drawing/2014/main" xmlns="" id="{62EBE55B-A58D-4E9A-93F9-EB2B48C5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xmlns="" id="{EB5415FF-0BA9-453D-B745-15BDA087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4" name="AutoShape 22">
            <a:extLst>
              <a:ext uri="{FF2B5EF4-FFF2-40B4-BE49-F238E27FC236}">
                <a16:creationId xmlns:a16="http://schemas.microsoft.com/office/drawing/2014/main" xmlns="" id="{6D40A2F7-A2C8-435F-B119-B4AD3A38A3B9}"/>
              </a:ext>
            </a:extLst>
          </p:cNvPr>
          <p:cNvCxnSpPr>
            <a:cxnSpLocks noChangeShapeType="1"/>
            <a:stCxn id="111" idx="4"/>
            <a:endCxn id="115" idx="2"/>
          </p:cNvCxnSpPr>
          <p:nvPr/>
        </p:nvCxnSpPr>
        <p:spPr bwMode="auto">
          <a:xfrm>
            <a:off x="5715000" y="4267200"/>
            <a:ext cx="723900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5" name="Oval 23">
            <a:extLst>
              <a:ext uri="{FF2B5EF4-FFF2-40B4-BE49-F238E27FC236}">
                <a16:creationId xmlns:a16="http://schemas.microsoft.com/office/drawing/2014/main" xmlns="" id="{98810E28-97D5-4790-8211-C094F83D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6" name="AutoShape 24">
            <a:extLst>
              <a:ext uri="{FF2B5EF4-FFF2-40B4-BE49-F238E27FC236}">
                <a16:creationId xmlns:a16="http://schemas.microsoft.com/office/drawing/2014/main" xmlns="" id="{06B1FE11-DD11-464C-8299-1C517100FDDB}"/>
              </a:ext>
            </a:extLst>
          </p:cNvPr>
          <p:cNvCxnSpPr>
            <a:cxnSpLocks noChangeShapeType="1"/>
            <a:stCxn id="112" idx="4"/>
            <a:endCxn id="115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7" name="Oval 25">
            <a:extLst>
              <a:ext uri="{FF2B5EF4-FFF2-40B4-BE49-F238E27FC236}">
                <a16:creationId xmlns:a16="http://schemas.microsoft.com/office/drawing/2014/main" xmlns="" id="{F163F2C3-76D9-45D2-87E6-A131CC08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18" name="AutoShape 26">
            <a:extLst>
              <a:ext uri="{FF2B5EF4-FFF2-40B4-BE49-F238E27FC236}">
                <a16:creationId xmlns:a16="http://schemas.microsoft.com/office/drawing/2014/main" xmlns="" id="{431CF5A6-B727-4021-9B58-8E56B1EFE412}"/>
              </a:ext>
            </a:extLst>
          </p:cNvPr>
          <p:cNvCxnSpPr>
            <a:cxnSpLocks noChangeShapeType="1"/>
            <a:stCxn id="117" idx="2"/>
            <a:endCxn id="111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9" name="AutoShape 27">
            <a:extLst>
              <a:ext uri="{FF2B5EF4-FFF2-40B4-BE49-F238E27FC236}">
                <a16:creationId xmlns:a16="http://schemas.microsoft.com/office/drawing/2014/main" xmlns="" id="{9648C2A0-4756-4095-A9A1-FC3E5491B262}"/>
              </a:ext>
            </a:extLst>
          </p:cNvPr>
          <p:cNvCxnSpPr>
            <a:cxnSpLocks noChangeShapeType="1"/>
            <a:stCxn id="117" idx="6"/>
            <a:endCxn id="112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0" name="Text Box 28">
            <a:extLst>
              <a:ext uri="{FF2B5EF4-FFF2-40B4-BE49-F238E27FC236}">
                <a16:creationId xmlns:a16="http://schemas.microsoft.com/office/drawing/2014/main" xmlns="" id="{2B76F99A-D827-49FC-B2EC-04DED1822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1" name="Text Box 29">
            <a:extLst>
              <a:ext uri="{FF2B5EF4-FFF2-40B4-BE49-F238E27FC236}">
                <a16:creationId xmlns:a16="http://schemas.microsoft.com/office/drawing/2014/main" xmlns="" id="{FFA3C430-14B9-48F6-B2AB-A2AFEAFAC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2" name="Text Box 30">
            <a:extLst>
              <a:ext uri="{FF2B5EF4-FFF2-40B4-BE49-F238E27FC236}">
                <a16:creationId xmlns:a16="http://schemas.microsoft.com/office/drawing/2014/main" xmlns="" id="{4FC58EB6-B772-4379-BC2E-746A64BC7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810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3" name="Text Box 31">
            <a:extLst>
              <a:ext uri="{FF2B5EF4-FFF2-40B4-BE49-F238E27FC236}">
                <a16:creationId xmlns:a16="http://schemas.microsoft.com/office/drawing/2014/main" xmlns="" id="{3737467C-9904-4EC9-8618-641B37D90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648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4" name="Text Box 32">
            <a:extLst>
              <a:ext uri="{FF2B5EF4-FFF2-40B4-BE49-F238E27FC236}">
                <a16:creationId xmlns:a16="http://schemas.microsoft.com/office/drawing/2014/main" xmlns="" id="{EB5B0E57-42E2-4987-A85F-DF90FAAB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09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9842CB0A-B129-4984-9A8F-02D38B2C2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A2:  1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more edges than 2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Q3:  Why are the following graphs not 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val 4">
            <a:extLst>
              <a:ext uri="{FF2B5EF4-FFF2-40B4-BE49-F238E27FC236}">
                <a16:creationId xmlns:a16="http://schemas.microsoft.com/office/drawing/2014/main" xmlns="" id="{85FE3785-50B0-49A8-B86B-62616F52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3" name="Oval 5">
            <a:extLst>
              <a:ext uri="{FF2B5EF4-FFF2-40B4-BE49-F238E27FC236}">
                <a16:creationId xmlns:a16="http://schemas.microsoft.com/office/drawing/2014/main" xmlns="" id="{08EC3D65-7A56-4BA9-B54A-9A21E0F9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4" name="Oval 6">
            <a:extLst>
              <a:ext uri="{FF2B5EF4-FFF2-40B4-BE49-F238E27FC236}">
                <a16:creationId xmlns:a16="http://schemas.microsoft.com/office/drawing/2014/main" xmlns="" id="{9829DD81-7E20-400B-B652-B8446843E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35" name="AutoShape 7">
            <a:extLst>
              <a:ext uri="{FF2B5EF4-FFF2-40B4-BE49-F238E27FC236}">
                <a16:creationId xmlns:a16="http://schemas.microsoft.com/office/drawing/2014/main" xmlns="" id="{5E3ADC32-F2F5-4FE4-B214-D4EB63A08B45}"/>
              </a:ext>
            </a:extLst>
          </p:cNvPr>
          <p:cNvCxnSpPr>
            <a:cxnSpLocks noChangeShapeType="1"/>
            <a:stCxn id="132" idx="4"/>
            <a:endCxn id="134" idx="1"/>
          </p:cNvCxnSpPr>
          <p:nvPr/>
        </p:nvCxnSpPr>
        <p:spPr bwMode="auto">
          <a:xfrm>
            <a:off x="2111375" y="4267200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6" name="Oval 8">
            <a:extLst>
              <a:ext uri="{FF2B5EF4-FFF2-40B4-BE49-F238E27FC236}">
                <a16:creationId xmlns:a16="http://schemas.microsoft.com/office/drawing/2014/main" xmlns="" id="{A59AB7BA-F748-4E6E-83F8-AEF40FF26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37" name="AutoShape 9">
            <a:extLst>
              <a:ext uri="{FF2B5EF4-FFF2-40B4-BE49-F238E27FC236}">
                <a16:creationId xmlns:a16="http://schemas.microsoft.com/office/drawing/2014/main" xmlns="" id="{BE9D778B-56B0-4132-BB30-D310076797FD}"/>
              </a:ext>
            </a:extLst>
          </p:cNvPr>
          <p:cNvCxnSpPr>
            <a:cxnSpLocks noChangeShapeType="1"/>
            <a:stCxn id="134" idx="6"/>
            <a:endCxn id="136" idx="2"/>
          </p:cNvCxnSpPr>
          <p:nvPr/>
        </p:nvCxnSpPr>
        <p:spPr bwMode="auto">
          <a:xfrm>
            <a:off x="2301875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8" name="AutoShape 10">
            <a:extLst>
              <a:ext uri="{FF2B5EF4-FFF2-40B4-BE49-F238E27FC236}">
                <a16:creationId xmlns:a16="http://schemas.microsoft.com/office/drawing/2014/main" xmlns="" id="{9966555F-D48B-4E3D-9427-55B077177400}"/>
              </a:ext>
            </a:extLst>
          </p:cNvPr>
          <p:cNvCxnSpPr>
            <a:cxnSpLocks noChangeShapeType="1"/>
            <a:stCxn id="133" idx="4"/>
            <a:endCxn id="136" idx="7"/>
          </p:cNvCxnSpPr>
          <p:nvPr/>
        </p:nvCxnSpPr>
        <p:spPr bwMode="auto">
          <a:xfrm flipH="1">
            <a:off x="2900363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9" name="Oval 11">
            <a:extLst>
              <a:ext uri="{FF2B5EF4-FFF2-40B4-BE49-F238E27FC236}">
                <a16:creationId xmlns:a16="http://schemas.microsoft.com/office/drawing/2014/main" xmlns="" id="{8D745D1A-6E24-4228-BD28-5A9BBF9D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40" name="AutoShape 12">
            <a:extLst>
              <a:ext uri="{FF2B5EF4-FFF2-40B4-BE49-F238E27FC236}">
                <a16:creationId xmlns:a16="http://schemas.microsoft.com/office/drawing/2014/main" xmlns="" id="{C2506399-D203-46AC-B035-C171B58138DF}"/>
              </a:ext>
            </a:extLst>
          </p:cNvPr>
          <p:cNvCxnSpPr>
            <a:cxnSpLocks noChangeShapeType="1"/>
            <a:stCxn id="139" idx="2"/>
            <a:endCxn id="132" idx="7"/>
          </p:cNvCxnSpPr>
          <p:nvPr/>
        </p:nvCxnSpPr>
        <p:spPr bwMode="auto">
          <a:xfrm flipH="1">
            <a:off x="2138363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1" name="AutoShape 13">
            <a:extLst>
              <a:ext uri="{FF2B5EF4-FFF2-40B4-BE49-F238E27FC236}">
                <a16:creationId xmlns:a16="http://schemas.microsoft.com/office/drawing/2014/main" xmlns="" id="{D9055CF8-3D3C-4442-BC18-38980D79C9C4}"/>
              </a:ext>
            </a:extLst>
          </p:cNvPr>
          <p:cNvCxnSpPr>
            <a:cxnSpLocks noChangeShapeType="1"/>
            <a:stCxn id="139" idx="6"/>
            <a:endCxn id="133" idx="1"/>
          </p:cNvCxnSpPr>
          <p:nvPr/>
        </p:nvCxnSpPr>
        <p:spPr bwMode="auto">
          <a:xfrm>
            <a:off x="2606675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42" name="Text Box 14">
            <a:extLst>
              <a:ext uri="{FF2B5EF4-FFF2-40B4-BE49-F238E27FC236}">
                <a16:creationId xmlns:a16="http://schemas.microsoft.com/office/drawing/2014/main" xmlns="" id="{73B19DB0-5451-47B2-B5C8-C62B1528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3" name="Text Box 15">
            <a:extLst>
              <a:ext uri="{FF2B5EF4-FFF2-40B4-BE49-F238E27FC236}">
                <a16:creationId xmlns:a16="http://schemas.microsoft.com/office/drawing/2014/main" xmlns="" id="{3B7595BF-876F-48F0-B421-67745ED6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505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4" name="Text Box 16">
            <a:extLst>
              <a:ext uri="{FF2B5EF4-FFF2-40B4-BE49-F238E27FC236}">
                <a16:creationId xmlns:a16="http://schemas.microsoft.com/office/drawing/2014/main" xmlns="" id="{BB9D959A-B196-4C36-B4DE-97036FCB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8100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5" name="Text Box 17">
            <a:extLst>
              <a:ext uri="{FF2B5EF4-FFF2-40B4-BE49-F238E27FC236}">
                <a16:creationId xmlns:a16="http://schemas.microsoft.com/office/drawing/2014/main" xmlns="" id="{C16183D0-7F2A-4149-98DA-E5277C8FE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648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6" name="Text Box 18">
            <a:extLst>
              <a:ext uri="{FF2B5EF4-FFF2-40B4-BE49-F238E27FC236}">
                <a16:creationId xmlns:a16="http://schemas.microsoft.com/office/drawing/2014/main" xmlns="" id="{A9533ABF-20B2-441F-9DC8-2A188CBF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7" name="Oval 19">
            <a:extLst>
              <a:ext uri="{FF2B5EF4-FFF2-40B4-BE49-F238E27FC236}">
                <a16:creationId xmlns:a16="http://schemas.microsoft.com/office/drawing/2014/main" xmlns="" id="{96DC2FA2-B830-4DF8-88B8-2941CAC3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8" name="Oval 20">
            <a:extLst>
              <a:ext uri="{FF2B5EF4-FFF2-40B4-BE49-F238E27FC236}">
                <a16:creationId xmlns:a16="http://schemas.microsoft.com/office/drawing/2014/main" xmlns="" id="{CEC910E4-14E2-4D4D-AB64-C8A38A60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1910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9" name="Oval 21">
            <a:extLst>
              <a:ext uri="{FF2B5EF4-FFF2-40B4-BE49-F238E27FC236}">
                <a16:creationId xmlns:a16="http://schemas.microsoft.com/office/drawing/2014/main" xmlns="" id="{8B6BAFD3-4D7D-473D-B6FB-C71E7106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0" name="AutoShape 22">
            <a:extLst>
              <a:ext uri="{FF2B5EF4-FFF2-40B4-BE49-F238E27FC236}">
                <a16:creationId xmlns:a16="http://schemas.microsoft.com/office/drawing/2014/main" xmlns="" id="{9AFA66C8-3C1D-41F5-B937-C65212598BD3}"/>
              </a:ext>
            </a:extLst>
          </p:cNvPr>
          <p:cNvCxnSpPr>
            <a:cxnSpLocks noChangeShapeType="1"/>
            <a:stCxn id="147" idx="4"/>
            <a:endCxn id="151" idx="1"/>
          </p:cNvCxnSpPr>
          <p:nvPr/>
        </p:nvCxnSpPr>
        <p:spPr bwMode="auto">
          <a:xfrm>
            <a:off x="5715000" y="4267200"/>
            <a:ext cx="7350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1" name="Oval 23">
            <a:extLst>
              <a:ext uri="{FF2B5EF4-FFF2-40B4-BE49-F238E27FC236}">
                <a16:creationId xmlns:a16="http://schemas.microsoft.com/office/drawing/2014/main" xmlns="" id="{56FDE618-0FB1-40B6-A157-BA89AFD5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00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2" name="AutoShape 24">
            <a:extLst>
              <a:ext uri="{FF2B5EF4-FFF2-40B4-BE49-F238E27FC236}">
                <a16:creationId xmlns:a16="http://schemas.microsoft.com/office/drawing/2014/main" xmlns="" id="{0F1078E9-D3F8-4AF8-9408-2D59B0137A4E}"/>
              </a:ext>
            </a:extLst>
          </p:cNvPr>
          <p:cNvCxnSpPr>
            <a:cxnSpLocks noChangeShapeType="1"/>
            <a:stCxn id="149" idx="6"/>
            <a:endCxn id="151" idx="2"/>
          </p:cNvCxnSpPr>
          <p:nvPr/>
        </p:nvCxnSpPr>
        <p:spPr bwMode="auto">
          <a:xfrm>
            <a:off x="5905500" y="48387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3" name="AutoShape 25">
            <a:extLst>
              <a:ext uri="{FF2B5EF4-FFF2-40B4-BE49-F238E27FC236}">
                <a16:creationId xmlns:a16="http://schemas.microsoft.com/office/drawing/2014/main" xmlns="" id="{7527E47B-560A-44B1-A9C9-7F2D2F6E74D9}"/>
              </a:ext>
            </a:extLst>
          </p:cNvPr>
          <p:cNvCxnSpPr>
            <a:cxnSpLocks noChangeShapeType="1"/>
            <a:stCxn id="148" idx="4"/>
            <a:endCxn id="151" idx="7"/>
          </p:cNvCxnSpPr>
          <p:nvPr/>
        </p:nvCxnSpPr>
        <p:spPr bwMode="auto">
          <a:xfrm flipH="1">
            <a:off x="6503988" y="4267200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4" name="Oval 26">
            <a:extLst>
              <a:ext uri="{FF2B5EF4-FFF2-40B4-BE49-F238E27FC236}">
                <a16:creationId xmlns:a16="http://schemas.microsoft.com/office/drawing/2014/main" xmlns="" id="{E09FF501-4FCC-4BBD-9164-6FE19071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86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55" name="AutoShape 27">
            <a:extLst>
              <a:ext uri="{FF2B5EF4-FFF2-40B4-BE49-F238E27FC236}">
                <a16:creationId xmlns:a16="http://schemas.microsoft.com/office/drawing/2014/main" xmlns="" id="{459682FD-A320-4CB2-AF67-211FD5C9C89C}"/>
              </a:ext>
            </a:extLst>
          </p:cNvPr>
          <p:cNvCxnSpPr>
            <a:cxnSpLocks noChangeShapeType="1"/>
            <a:stCxn id="154" idx="2"/>
            <a:endCxn id="147" idx="7"/>
          </p:cNvCxnSpPr>
          <p:nvPr/>
        </p:nvCxnSpPr>
        <p:spPr bwMode="auto">
          <a:xfrm flipH="1">
            <a:off x="5741988" y="3924300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6" name="AutoShape 28">
            <a:extLst>
              <a:ext uri="{FF2B5EF4-FFF2-40B4-BE49-F238E27FC236}">
                <a16:creationId xmlns:a16="http://schemas.microsoft.com/office/drawing/2014/main" xmlns="" id="{A725D373-3875-448A-96DB-95A63DE36EB5}"/>
              </a:ext>
            </a:extLst>
          </p:cNvPr>
          <p:cNvCxnSpPr>
            <a:cxnSpLocks noChangeShapeType="1"/>
            <a:stCxn id="154" idx="6"/>
            <a:endCxn id="148" idx="1"/>
          </p:cNvCxnSpPr>
          <p:nvPr/>
        </p:nvCxnSpPr>
        <p:spPr bwMode="auto">
          <a:xfrm>
            <a:off x="6210300" y="3924300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57" name="Text Box 29">
            <a:extLst>
              <a:ext uri="{FF2B5EF4-FFF2-40B4-BE49-F238E27FC236}">
                <a16:creationId xmlns:a16="http://schemas.microsoft.com/office/drawing/2014/main" xmlns="" id="{9B4CD13B-9E88-4D0B-BAB0-39291AB9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58" name="Text Box 30">
            <a:extLst>
              <a:ext uri="{FF2B5EF4-FFF2-40B4-BE49-F238E27FC236}">
                <a16:creationId xmlns:a16="http://schemas.microsoft.com/office/drawing/2014/main" xmlns="" id="{A5B9A270-0DCE-4F79-9712-F4B4AF13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505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9" name="Text Box 31">
            <a:extLst>
              <a:ext uri="{FF2B5EF4-FFF2-40B4-BE49-F238E27FC236}">
                <a16:creationId xmlns:a16="http://schemas.microsoft.com/office/drawing/2014/main" xmlns="" id="{BA82F311-2369-447D-A133-5DD829DD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810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0" name="Text Box 32">
            <a:extLst>
              <a:ext uri="{FF2B5EF4-FFF2-40B4-BE49-F238E27FC236}">
                <a16:creationId xmlns:a16="http://schemas.microsoft.com/office/drawing/2014/main" xmlns="" id="{6D2B8476-9692-4257-89C0-74F4B88D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4648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1" name="Text Box 33">
            <a:extLst>
              <a:ext uri="{FF2B5EF4-FFF2-40B4-BE49-F238E27FC236}">
                <a16:creationId xmlns:a16="http://schemas.microsoft.com/office/drawing/2014/main" xmlns="" id="{689B58D7-2A10-43BD-AC81-261B3DE59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45720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35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E93491DC-3CB3-4B95-8186-A0684A5B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A3:  2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vertex of degree 1, 1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doesn't. So the graphs are not isomorphic.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other answers?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Q4: Why are the following graphs non-isomorphic?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val 4">
            <a:extLst>
              <a:ext uri="{FF2B5EF4-FFF2-40B4-BE49-F238E27FC236}">
                <a16:creationId xmlns:a16="http://schemas.microsoft.com/office/drawing/2014/main" xmlns="" id="{05373B2B-12D7-4C74-BEC3-5E0AA04E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xmlns="" id="{429618A0-30DA-49D5-8A62-C7BC0B429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Oval 6">
            <a:extLst>
              <a:ext uri="{FF2B5EF4-FFF2-40B4-BE49-F238E27FC236}">
                <a16:creationId xmlns:a16="http://schemas.microsoft.com/office/drawing/2014/main" xmlns="" id="{17373BDC-4248-4044-803D-A80CEC9C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67" name="AutoShape 7">
            <a:extLst>
              <a:ext uri="{FF2B5EF4-FFF2-40B4-BE49-F238E27FC236}">
                <a16:creationId xmlns:a16="http://schemas.microsoft.com/office/drawing/2014/main" xmlns="" id="{CD3F7493-9FF6-46F8-890D-10CC144ABF9E}"/>
              </a:ext>
            </a:extLst>
          </p:cNvPr>
          <p:cNvCxnSpPr>
            <a:cxnSpLocks noChangeShapeType="1"/>
            <a:stCxn id="71" idx="4"/>
            <a:endCxn id="66" idx="0"/>
          </p:cNvCxnSpPr>
          <p:nvPr/>
        </p:nvCxnSpPr>
        <p:spPr bwMode="auto">
          <a:xfrm>
            <a:off x="10287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8" name="Oval 8">
            <a:extLst>
              <a:ext uri="{FF2B5EF4-FFF2-40B4-BE49-F238E27FC236}">
                <a16:creationId xmlns:a16="http://schemas.microsoft.com/office/drawing/2014/main" xmlns="" id="{790AB5DD-EC0E-4E4A-87D8-47816013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69" name="AutoShape 9">
            <a:extLst>
              <a:ext uri="{FF2B5EF4-FFF2-40B4-BE49-F238E27FC236}">
                <a16:creationId xmlns:a16="http://schemas.microsoft.com/office/drawing/2014/main" xmlns="" id="{47498718-20C9-4C6E-9F33-9CF20100D89F}"/>
              </a:ext>
            </a:extLst>
          </p:cNvPr>
          <p:cNvCxnSpPr>
            <a:cxnSpLocks noChangeShapeType="1"/>
            <a:stCxn id="79" idx="2"/>
            <a:endCxn id="68" idx="6"/>
          </p:cNvCxnSpPr>
          <p:nvPr/>
        </p:nvCxnSpPr>
        <p:spPr bwMode="auto">
          <a:xfrm flipH="1">
            <a:off x="2706688" y="4457700"/>
            <a:ext cx="7096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0" name="AutoShape 10">
            <a:extLst>
              <a:ext uri="{FF2B5EF4-FFF2-40B4-BE49-F238E27FC236}">
                <a16:creationId xmlns:a16="http://schemas.microsoft.com/office/drawing/2014/main" xmlns="" id="{908CF8DB-65CE-4BB1-B37A-919A6A8AFD55}"/>
              </a:ext>
            </a:extLst>
          </p:cNvPr>
          <p:cNvCxnSpPr>
            <a:cxnSpLocks noChangeShapeType="1"/>
            <a:stCxn id="65" idx="6"/>
            <a:endCxn id="68" idx="2"/>
          </p:cNvCxnSpPr>
          <p:nvPr/>
        </p:nvCxnSpPr>
        <p:spPr bwMode="auto">
          <a:xfrm>
            <a:off x="1868488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1" name="Oval 11">
            <a:extLst>
              <a:ext uri="{FF2B5EF4-FFF2-40B4-BE49-F238E27FC236}">
                <a16:creationId xmlns:a16="http://schemas.microsoft.com/office/drawing/2014/main" xmlns="" id="{459E2349-8AA4-4C65-B781-60E05CF8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72" name="AutoShape 12">
            <a:extLst>
              <a:ext uri="{FF2B5EF4-FFF2-40B4-BE49-F238E27FC236}">
                <a16:creationId xmlns:a16="http://schemas.microsoft.com/office/drawing/2014/main" xmlns="" id="{0200CB7D-8629-4F08-AEB1-2966FBA6CF3C}"/>
              </a:ext>
            </a:extLst>
          </p:cNvPr>
          <p:cNvCxnSpPr>
            <a:cxnSpLocks noChangeShapeType="1"/>
            <a:stCxn id="71" idx="2"/>
            <a:endCxn id="64" idx="6"/>
          </p:cNvCxnSpPr>
          <p:nvPr/>
        </p:nvCxnSpPr>
        <p:spPr bwMode="auto">
          <a:xfrm flipH="1">
            <a:off x="365125" y="4457700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3" name="AutoShape 13">
            <a:extLst>
              <a:ext uri="{FF2B5EF4-FFF2-40B4-BE49-F238E27FC236}">
                <a16:creationId xmlns:a16="http://schemas.microsoft.com/office/drawing/2014/main" xmlns="" id="{DF23E2E2-C183-448F-8E33-A8084C6777AD}"/>
              </a:ext>
            </a:extLst>
          </p:cNvPr>
          <p:cNvCxnSpPr>
            <a:cxnSpLocks noChangeShapeType="1"/>
            <a:stCxn id="71" idx="6"/>
            <a:endCxn id="65" idx="2"/>
          </p:cNvCxnSpPr>
          <p:nvPr/>
        </p:nvCxnSpPr>
        <p:spPr bwMode="auto">
          <a:xfrm>
            <a:off x="1066800" y="4457700"/>
            <a:ext cx="7254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4" name="Text Box 14">
            <a:extLst>
              <a:ext uri="{FF2B5EF4-FFF2-40B4-BE49-F238E27FC236}">
                <a16:creationId xmlns:a16="http://schemas.microsoft.com/office/drawing/2014/main" xmlns="" id="{4C6B1E18-E40A-48B0-B304-5C3F9F7D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xmlns="" id="{41D4E8F4-063F-45C1-A13A-37ED28717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xmlns="" id="{25F91B96-6A47-4367-BB10-3F2FF423E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7" name="Text Box 17">
            <a:extLst>
              <a:ext uri="{FF2B5EF4-FFF2-40B4-BE49-F238E27FC236}">
                <a16:creationId xmlns:a16="http://schemas.microsoft.com/office/drawing/2014/main" xmlns="" id="{55285BAC-7B48-4C8A-9D05-CC329E7A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xmlns="" id="{5CB56E53-90D1-43E7-AEEA-C3735F44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39624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Oval 19">
            <a:extLst>
              <a:ext uri="{FF2B5EF4-FFF2-40B4-BE49-F238E27FC236}">
                <a16:creationId xmlns:a16="http://schemas.microsoft.com/office/drawing/2014/main" xmlns="" id="{45DCF2B8-6EAF-4EFE-A9A4-63490DD3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80" name="AutoShape 20">
            <a:extLst>
              <a:ext uri="{FF2B5EF4-FFF2-40B4-BE49-F238E27FC236}">
                <a16:creationId xmlns:a16="http://schemas.microsoft.com/office/drawing/2014/main" xmlns="" id="{E8970321-6386-4B7D-B40D-E63D82734F75}"/>
              </a:ext>
            </a:extLst>
          </p:cNvPr>
          <p:cNvCxnSpPr>
            <a:cxnSpLocks noChangeShapeType="1"/>
            <a:stCxn id="81" idx="0"/>
            <a:endCxn id="79" idx="4"/>
          </p:cNvCxnSpPr>
          <p:nvPr/>
        </p:nvCxnSpPr>
        <p:spPr bwMode="auto">
          <a:xfrm flipV="1">
            <a:off x="34544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1" name="Oval 21">
            <a:extLst>
              <a:ext uri="{FF2B5EF4-FFF2-40B4-BE49-F238E27FC236}">
                <a16:creationId xmlns:a16="http://schemas.microsoft.com/office/drawing/2014/main" xmlns="" id="{606C0F4F-7D11-4BD3-9F65-B58E5D99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22">
            <a:extLst>
              <a:ext uri="{FF2B5EF4-FFF2-40B4-BE49-F238E27FC236}">
                <a16:creationId xmlns:a16="http://schemas.microsoft.com/office/drawing/2014/main" xmlns="" id="{06548259-423D-4C0D-8E0D-4CF4003E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83" name="AutoShape 23">
            <a:extLst>
              <a:ext uri="{FF2B5EF4-FFF2-40B4-BE49-F238E27FC236}">
                <a16:creationId xmlns:a16="http://schemas.microsoft.com/office/drawing/2014/main" xmlns="" id="{FC29429D-ED79-4BAA-A8B9-FEDCC807B20A}"/>
              </a:ext>
            </a:extLst>
          </p:cNvPr>
          <p:cNvCxnSpPr>
            <a:cxnSpLocks noChangeShapeType="1"/>
            <a:stCxn id="82" idx="2"/>
            <a:endCxn id="79" idx="6"/>
          </p:cNvCxnSpPr>
          <p:nvPr/>
        </p:nvCxnSpPr>
        <p:spPr bwMode="auto">
          <a:xfrm flipH="1">
            <a:off x="3492500" y="4457700"/>
            <a:ext cx="6619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4" name="Text Box 24">
            <a:extLst>
              <a:ext uri="{FF2B5EF4-FFF2-40B4-BE49-F238E27FC236}">
                <a16:creationId xmlns:a16="http://schemas.microsoft.com/office/drawing/2014/main" xmlns="" id="{B0FF4682-4D0C-4AE2-A567-006AB5BF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xmlns="" id="{8975C654-8ED2-4395-B549-1859C747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46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7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xmlns="" id="{78CB13FF-B66C-4CC2-840D-449D1E28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5029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9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7" name="Oval 27">
            <a:extLst>
              <a:ext uri="{FF2B5EF4-FFF2-40B4-BE49-F238E27FC236}">
                <a16:creationId xmlns:a16="http://schemas.microsoft.com/office/drawing/2014/main" xmlns="" id="{474816A8-5000-4F66-8909-ADA849F2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Oval 28">
            <a:extLst>
              <a:ext uri="{FF2B5EF4-FFF2-40B4-BE49-F238E27FC236}">
                <a16:creationId xmlns:a16="http://schemas.microsoft.com/office/drawing/2014/main" xmlns="" id="{AB90ED34-5464-46F7-A5A0-EE6BB532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Oval 29">
            <a:extLst>
              <a:ext uri="{FF2B5EF4-FFF2-40B4-BE49-F238E27FC236}">
                <a16:creationId xmlns:a16="http://schemas.microsoft.com/office/drawing/2014/main" xmlns="" id="{B3E9E2F4-88BA-4E55-A5F8-6FA0BD23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0" name="AutoShape 30">
            <a:extLst>
              <a:ext uri="{FF2B5EF4-FFF2-40B4-BE49-F238E27FC236}">
                <a16:creationId xmlns:a16="http://schemas.microsoft.com/office/drawing/2014/main" xmlns="" id="{E985770E-4EDD-4FA1-855A-C2AEBF80B9B5}"/>
              </a:ext>
            </a:extLst>
          </p:cNvPr>
          <p:cNvCxnSpPr>
            <a:cxnSpLocks noChangeShapeType="1"/>
            <a:stCxn id="94" idx="4"/>
            <a:endCxn id="89" idx="0"/>
          </p:cNvCxnSpPr>
          <p:nvPr/>
        </p:nvCxnSpPr>
        <p:spPr bwMode="auto">
          <a:xfrm>
            <a:off x="5637213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1" name="Oval 31">
            <a:extLst>
              <a:ext uri="{FF2B5EF4-FFF2-40B4-BE49-F238E27FC236}">
                <a16:creationId xmlns:a16="http://schemas.microsoft.com/office/drawing/2014/main" xmlns="" id="{B4D36ED5-E39A-43B7-B2EC-099BB133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2" name="AutoShape 32">
            <a:extLst>
              <a:ext uri="{FF2B5EF4-FFF2-40B4-BE49-F238E27FC236}">
                <a16:creationId xmlns:a16="http://schemas.microsoft.com/office/drawing/2014/main" xmlns="" id="{EA68061C-0B2C-492B-9CA6-59C77BD178D4}"/>
              </a:ext>
            </a:extLst>
          </p:cNvPr>
          <p:cNvCxnSpPr>
            <a:cxnSpLocks noChangeShapeType="1"/>
            <a:stCxn id="102" idx="2"/>
            <a:endCxn id="91" idx="6"/>
          </p:cNvCxnSpPr>
          <p:nvPr/>
        </p:nvCxnSpPr>
        <p:spPr bwMode="auto">
          <a:xfrm flipH="1">
            <a:off x="7315200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3" name="AutoShape 33">
            <a:extLst>
              <a:ext uri="{FF2B5EF4-FFF2-40B4-BE49-F238E27FC236}">
                <a16:creationId xmlns:a16="http://schemas.microsoft.com/office/drawing/2014/main" xmlns="" id="{D167ADCC-2C46-4767-A03D-0DF805CA4CAE}"/>
              </a:ext>
            </a:extLst>
          </p:cNvPr>
          <p:cNvCxnSpPr>
            <a:cxnSpLocks noChangeShapeType="1"/>
            <a:stCxn id="88" idx="6"/>
            <a:endCxn id="91" idx="2"/>
          </p:cNvCxnSpPr>
          <p:nvPr/>
        </p:nvCxnSpPr>
        <p:spPr bwMode="auto">
          <a:xfrm>
            <a:off x="6477000" y="44577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4" name="Oval 34">
            <a:extLst>
              <a:ext uri="{FF2B5EF4-FFF2-40B4-BE49-F238E27FC236}">
                <a16:creationId xmlns:a16="http://schemas.microsoft.com/office/drawing/2014/main" xmlns="" id="{F48FA228-E8F3-42D8-A9BF-BF83F28A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95" name="AutoShape 35">
            <a:extLst>
              <a:ext uri="{FF2B5EF4-FFF2-40B4-BE49-F238E27FC236}">
                <a16:creationId xmlns:a16="http://schemas.microsoft.com/office/drawing/2014/main" xmlns="" id="{FAFA8D1E-2D27-4386-8264-F041BCFD253B}"/>
              </a:ext>
            </a:extLst>
          </p:cNvPr>
          <p:cNvCxnSpPr>
            <a:cxnSpLocks noChangeShapeType="1"/>
            <a:stCxn id="94" idx="2"/>
            <a:endCxn id="87" idx="6"/>
          </p:cNvCxnSpPr>
          <p:nvPr/>
        </p:nvCxnSpPr>
        <p:spPr bwMode="auto">
          <a:xfrm flipH="1">
            <a:off x="4973638" y="4457700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6" name="AutoShape 36">
            <a:extLst>
              <a:ext uri="{FF2B5EF4-FFF2-40B4-BE49-F238E27FC236}">
                <a16:creationId xmlns:a16="http://schemas.microsoft.com/office/drawing/2014/main" xmlns="" id="{2FB88C60-7F35-4393-942B-B9E0C32B2697}"/>
              </a:ext>
            </a:extLst>
          </p:cNvPr>
          <p:cNvCxnSpPr>
            <a:cxnSpLocks noChangeShapeType="1"/>
            <a:stCxn id="94" idx="6"/>
            <a:endCxn id="88" idx="2"/>
          </p:cNvCxnSpPr>
          <p:nvPr/>
        </p:nvCxnSpPr>
        <p:spPr bwMode="auto">
          <a:xfrm>
            <a:off x="5675313" y="4457700"/>
            <a:ext cx="7254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7" name="Text Box 37">
            <a:extLst>
              <a:ext uri="{FF2B5EF4-FFF2-40B4-BE49-F238E27FC236}">
                <a16:creationId xmlns:a16="http://schemas.microsoft.com/office/drawing/2014/main" xmlns="" id="{6DE15B37-D382-443C-8C2C-7C47384F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98" name="Text Box 38">
            <a:extLst>
              <a:ext uri="{FF2B5EF4-FFF2-40B4-BE49-F238E27FC236}">
                <a16:creationId xmlns:a16="http://schemas.microsoft.com/office/drawing/2014/main" xmlns="" id="{3D40F459-6BD0-41FC-8E00-3FF48079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Text Box 39">
            <a:extLst>
              <a:ext uri="{FF2B5EF4-FFF2-40B4-BE49-F238E27FC236}">
                <a16:creationId xmlns:a16="http://schemas.microsoft.com/office/drawing/2014/main" xmlns="" id="{584E4844-DA78-433D-B9F6-3CB198D0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3962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0" name="Text Box 40">
            <a:extLst>
              <a:ext uri="{FF2B5EF4-FFF2-40B4-BE49-F238E27FC236}">
                <a16:creationId xmlns:a16="http://schemas.microsoft.com/office/drawing/2014/main" xmlns="" id="{672A9180-4A14-4191-9A9A-AA2A3B0E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6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1" name="Text Box 41">
            <a:extLst>
              <a:ext uri="{FF2B5EF4-FFF2-40B4-BE49-F238E27FC236}">
                <a16:creationId xmlns:a16="http://schemas.microsoft.com/office/drawing/2014/main" xmlns="" id="{D27B8B0B-B8A3-4240-9D5A-5825698E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2" name="Oval 42">
            <a:extLst>
              <a:ext uri="{FF2B5EF4-FFF2-40B4-BE49-F238E27FC236}">
                <a16:creationId xmlns:a16="http://schemas.microsoft.com/office/drawing/2014/main" xmlns="" id="{5F23A083-A007-4115-A396-BD4701A4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3" name="AutoShape 43">
            <a:extLst>
              <a:ext uri="{FF2B5EF4-FFF2-40B4-BE49-F238E27FC236}">
                <a16:creationId xmlns:a16="http://schemas.microsoft.com/office/drawing/2014/main" xmlns="" id="{1E490F4C-E14D-404D-A804-1FE9454C9737}"/>
              </a:ext>
            </a:extLst>
          </p:cNvPr>
          <p:cNvCxnSpPr>
            <a:cxnSpLocks noChangeShapeType="1"/>
            <a:stCxn id="104" idx="0"/>
            <a:endCxn id="91" idx="4"/>
          </p:cNvCxnSpPr>
          <p:nvPr/>
        </p:nvCxnSpPr>
        <p:spPr bwMode="auto">
          <a:xfrm flipV="1">
            <a:off x="72771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4" name="Oval 44">
            <a:extLst>
              <a:ext uri="{FF2B5EF4-FFF2-40B4-BE49-F238E27FC236}">
                <a16:creationId xmlns:a16="http://schemas.microsoft.com/office/drawing/2014/main" xmlns="" id="{1213DFDE-24F5-49AA-B0A5-DC6BD1E6C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xmlns="" id="{677D64A3-CCAF-4FB3-9996-D4BE4985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263" y="44196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106" name="AutoShape 46">
            <a:extLst>
              <a:ext uri="{FF2B5EF4-FFF2-40B4-BE49-F238E27FC236}">
                <a16:creationId xmlns:a16="http://schemas.microsoft.com/office/drawing/2014/main" xmlns="" id="{4911DA4A-CB3B-47AC-BD10-E250B2D9F07C}"/>
              </a:ext>
            </a:extLst>
          </p:cNvPr>
          <p:cNvCxnSpPr>
            <a:cxnSpLocks noChangeShapeType="1"/>
            <a:stCxn id="105" idx="2"/>
            <a:endCxn id="102" idx="6"/>
          </p:cNvCxnSpPr>
          <p:nvPr/>
        </p:nvCxnSpPr>
        <p:spPr bwMode="auto">
          <a:xfrm flipH="1">
            <a:off x="8153400" y="4457700"/>
            <a:ext cx="677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7" name="Text Box 47">
            <a:extLst>
              <a:ext uri="{FF2B5EF4-FFF2-40B4-BE49-F238E27FC236}">
                <a16:creationId xmlns:a16="http://schemas.microsoft.com/office/drawing/2014/main" xmlns="" id="{15944DDB-03E3-4DA9-980C-D79935442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3" y="39624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8" name="Text Box 48">
            <a:extLst>
              <a:ext uri="{FF2B5EF4-FFF2-40B4-BE49-F238E27FC236}">
                <a16:creationId xmlns:a16="http://schemas.microsoft.com/office/drawing/2014/main" xmlns="" id="{20F7C59D-477D-4942-B48C-9B7B8B384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7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9" name="Text Box 49">
            <a:extLst>
              <a:ext uri="{FF2B5EF4-FFF2-40B4-BE49-F238E27FC236}">
                <a16:creationId xmlns:a16="http://schemas.microsoft.com/office/drawing/2014/main" xmlns="" id="{5ACADCE2-440C-4219-8E39-7B1F502E7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8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0" name="AutoShape 50">
            <a:extLst>
              <a:ext uri="{FF2B5EF4-FFF2-40B4-BE49-F238E27FC236}">
                <a16:creationId xmlns:a16="http://schemas.microsoft.com/office/drawing/2014/main" xmlns="" id="{CCEFF4F1-56EA-45EF-B5E5-E1ED688AA01A}"/>
              </a:ext>
            </a:extLst>
          </p:cNvPr>
          <p:cNvCxnSpPr>
            <a:cxnSpLocks noChangeShapeType="1"/>
            <a:stCxn id="111" idx="0"/>
            <a:endCxn id="102" idx="4"/>
          </p:cNvCxnSpPr>
          <p:nvPr/>
        </p:nvCxnSpPr>
        <p:spPr bwMode="auto">
          <a:xfrm flipV="1">
            <a:off x="8115300" y="449580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1" name="Oval 51">
            <a:extLst>
              <a:ext uri="{FF2B5EF4-FFF2-40B4-BE49-F238E27FC236}">
                <a16:creationId xmlns:a16="http://schemas.microsoft.com/office/drawing/2014/main" xmlns="" id="{30003F73-1FD1-4D4E-8D3F-F363D064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76200" cy="76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Text Box 52">
            <a:extLst>
              <a:ext uri="{FF2B5EF4-FFF2-40B4-BE49-F238E27FC236}">
                <a16:creationId xmlns:a16="http://schemas.microsoft.com/office/drawing/2014/main" xmlns="" id="{BFEEF4A9-6C47-4C32-AE6F-D4A4D67AE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0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9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3" name="AutoShape 53">
            <a:extLst>
              <a:ext uri="{FF2B5EF4-FFF2-40B4-BE49-F238E27FC236}">
                <a16:creationId xmlns:a16="http://schemas.microsoft.com/office/drawing/2014/main" xmlns="" id="{650F8D9E-0C49-414B-8376-707F2352CF9F}"/>
              </a:ext>
            </a:extLst>
          </p:cNvPr>
          <p:cNvCxnSpPr>
            <a:cxnSpLocks noChangeShapeType="1"/>
            <a:stCxn id="104" idx="6"/>
            <a:endCxn id="111" idx="2"/>
          </p:cNvCxnSpPr>
          <p:nvPr/>
        </p:nvCxnSpPr>
        <p:spPr bwMode="auto">
          <a:xfrm>
            <a:off x="7315200" y="5067300"/>
            <a:ext cx="76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4" name="Oval 54">
            <a:extLst>
              <a:ext uri="{FF2B5EF4-FFF2-40B4-BE49-F238E27FC236}">
                <a16:creationId xmlns:a16="http://schemas.microsoft.com/office/drawing/2014/main" xmlns="" id="{48787C41-2D68-4E7A-BFF5-6C9EA923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5029200"/>
            <a:ext cx="76200" cy="8096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5" name="Text Box 55">
            <a:extLst>
              <a:ext uri="{FF2B5EF4-FFF2-40B4-BE49-F238E27FC236}">
                <a16:creationId xmlns:a16="http://schemas.microsoft.com/office/drawing/2014/main" xmlns="" id="{2823D676-D476-4FF6-B1C2-C755BC4F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50292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u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8</a:t>
            </a: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6" name="AutoShape 56">
            <a:extLst>
              <a:ext uri="{FF2B5EF4-FFF2-40B4-BE49-F238E27FC236}">
                <a16:creationId xmlns:a16="http://schemas.microsoft.com/office/drawing/2014/main" xmlns="" id="{1F916255-5A2D-49D3-A61A-E365362D335A}"/>
              </a:ext>
            </a:extLst>
          </p:cNvPr>
          <p:cNvCxnSpPr>
            <a:cxnSpLocks noChangeShapeType="1"/>
            <a:stCxn id="66" idx="6"/>
            <a:endCxn id="114" idx="2"/>
          </p:cNvCxnSpPr>
          <p:nvPr/>
        </p:nvCxnSpPr>
        <p:spPr bwMode="auto">
          <a:xfrm>
            <a:off x="1066800" y="5067300"/>
            <a:ext cx="723900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7" name="AutoShape 57">
            <a:extLst>
              <a:ext uri="{FF2B5EF4-FFF2-40B4-BE49-F238E27FC236}">
                <a16:creationId xmlns:a16="http://schemas.microsoft.com/office/drawing/2014/main" xmlns="" id="{8372F9BF-9706-449D-99D0-45865EEB61C6}"/>
              </a:ext>
            </a:extLst>
          </p:cNvPr>
          <p:cNvCxnSpPr>
            <a:cxnSpLocks noChangeShapeType="1"/>
            <a:stCxn id="86" idx="0"/>
            <a:endCxn id="82" idx="3"/>
          </p:cNvCxnSpPr>
          <p:nvPr/>
        </p:nvCxnSpPr>
        <p:spPr bwMode="auto">
          <a:xfrm flipV="1">
            <a:off x="3489325" y="4484688"/>
            <a:ext cx="676275" cy="544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xmlns="" val="345956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Graph Isomorphism : Negative Examples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xmlns="" id="{5875C2F3-3EC4-4D40-BA66-8D2BA178FB07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A4:  1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2 vertices of degree 1, whereas the 2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3 vertices of degree 1.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 the graphs are not isomorphic.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What are other answers?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336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Practice @ Home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AF2A5595-B5FF-4053-A4DE-AA768E9127D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11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your text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book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385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1DF020-DFF2-492F-B160-33927CAE9703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4A89747-DDDD-43E9-B535-AA47EA6C9A56}"/>
              </a:ext>
            </a:extLst>
          </p:cNvPr>
          <p:cNvSpPr/>
          <p:nvPr/>
        </p:nvSpPr>
        <p:spPr>
          <a:xfrm>
            <a:off x="335494" y="1745672"/>
            <a:ext cx="8459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online tutorial </a:t>
            </a:r>
            <a:r>
              <a:rPr lang="en-US" dirty="0">
                <a:hlinkClick r:id="rId2"/>
              </a:rPr>
              <a:t>https://www.geeksforgeeks.org/graph-and-its-representations/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online tutorial </a:t>
            </a:r>
            <a:r>
              <a:rPr lang="en-US" dirty="0">
                <a:hlinkClick r:id="rId3"/>
              </a:rPr>
              <a:t>https://www.gatevidyalay.com/graph-isomorphism/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blog </a:t>
            </a:r>
            <a:r>
              <a:rPr lang="en-US" dirty="0">
                <a:hlinkClick r:id="rId4"/>
              </a:rPr>
              <a:t>http://www.rogerfhouse.com/math-articles/graph-isomorphism.pdf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Graphs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590AADD-CD58-4F6F-BE3F-74565EC807EE}"/>
              </a:ext>
            </a:extLst>
          </p:cNvPr>
          <p:cNvSpPr txBox="1">
            <a:spLocks/>
          </p:cNvSpPr>
          <p:nvPr/>
        </p:nvSpPr>
        <p:spPr bwMode="auto">
          <a:xfrm>
            <a:off x="211029" y="2332038"/>
            <a:ext cx="8666964" cy="3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One way to represent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 graph without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is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all the edges of the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Another way to represent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a graph with no multiple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is to 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which specify the vertices that are adjacent to each vertex of the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: A table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 row per vertex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listing its adjacent vertices.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Directed Adjacency Lists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: A table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 row per 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listing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terminal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of each edge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incident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that 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</a:t>
            </a:r>
            <a:r>
              <a:rPr lang="en-US" sz="2600" b="1" dirty="0" smtClean="0">
                <a:solidFill>
                  <a:schemeClr val="tx1"/>
                </a:solidFill>
              </a:rPr>
              <a:t>a Graph with an Adjacency List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68F1153-153A-40DD-86EC-680044BD5D8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Use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describe the simple graph given in Figure 1.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B06718-F3C3-438F-A86E-263A29B4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3153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Representing a Graph with an Adjacency List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DE39CAC-B03D-4417-9004-B969E1456CC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the directed graph shown in Figure 2 by listing all the vertices that are the terminal vertices of edges starting at each vertex of the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4EEB366-F65C-4D07-9DE9-D1D3E37D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2971800"/>
            <a:ext cx="8512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377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</a:t>
            </a:r>
            <a:r>
              <a:rPr lang="en-US" sz="2600" b="1" dirty="0" smtClean="0">
                <a:solidFill>
                  <a:schemeClr val="tx1"/>
                </a:solidFill>
              </a:rPr>
              <a:t>Graphs using Matrices  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6B9B096-50B6-4704-856B-7352BD08C25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types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commonly used to represent graphs –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matrix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matrix</a:t>
            </a:r>
          </a:p>
          <a:p>
            <a:pPr marL="131445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matrix representing a graph using the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of vertices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matrix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matrix representing a graph using the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incidence of edges and vertices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9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matrices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D2652A6-ED04-4B09-A51B-3D2A6B9E554E}"/>
              </a:ext>
            </a:extLst>
          </p:cNvPr>
          <p:cNvSpPr txBox="1">
            <a:spLocks/>
          </p:cNvSpPr>
          <p:nvPr/>
        </p:nvSpPr>
        <p:spPr bwMode="auto">
          <a:xfrm>
            <a:off x="396403" y="203246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= (V, E) is a simple graph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|V|= n.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the vertices of G are listed arbitrarily as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adjacency matrix 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G, with respect to this listing of the vertices, is the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x 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zero-one matrix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1 as its (i,j)th entry when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adjacent, and 0 as its (i,j)th entry when they are not adjacent.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if its adjacency matrix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 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],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  1	if {v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is an edge of G,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  0	otherwise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xmlns="" id="{EE2E7659-0E50-4441-A6DF-F63F321C4236}"/>
              </a:ext>
            </a:extLst>
          </p:cNvPr>
          <p:cNvSpPr/>
          <p:nvPr/>
        </p:nvSpPr>
        <p:spPr>
          <a:xfrm>
            <a:off x="1307628" y="5309062"/>
            <a:ext cx="155575" cy="914400"/>
          </a:xfrm>
          <a:prstGeom prst="leftBrace">
            <a:avLst/>
          </a:prstGeom>
          <a:noFill/>
          <a:ln w="9525" cap="flat" cmpd="sng" algn="ctr">
            <a:solidFill>
              <a:sysClr val="windowText" lastClr="000000">
                <a:alpha val="98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70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16258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 3: Representing a graph using </a:t>
            </a:r>
            <a:r>
              <a:rPr lang="en-US" sz="2000" b="1" dirty="0" smtClean="0">
                <a:solidFill>
                  <a:srgbClr val="FF0000"/>
                </a:solidFill>
              </a:rPr>
              <a:t>an Adjacency </a:t>
            </a:r>
            <a:r>
              <a:rPr lang="en-US" sz="2000" b="1" dirty="0">
                <a:solidFill>
                  <a:srgbClr val="FF0000"/>
                </a:solidFill>
              </a:rPr>
              <a:t>Matrix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C33831F7-0797-46E3-B4AD-90D64700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471862"/>
            <a:ext cx="38100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425EE0DB-B009-4B2A-843B-DF8A0A73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11778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00766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2" ma:contentTypeDescription="Create a new document." ma:contentTypeScope="" ma:versionID="648a4dd6e9b234fe3d94fbe67c99e53a">
  <xsd:schema xmlns:xsd="http://www.w3.org/2001/XMLSchema" xmlns:xs="http://www.w3.org/2001/XMLSchema" xmlns:p="http://schemas.microsoft.com/office/2006/metadata/properties" xmlns:ns2="d82ac958-6ab5-4c83-b49a-d0162a1c16a3" targetNamespace="http://schemas.microsoft.com/office/2006/metadata/properties" ma:root="true" ma:fieldsID="076a8e42f573129a45be4623d163751c" ns2:_="">
    <xsd:import namespace="d82ac958-6ab5-4c83-b49a-d0162a1c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ac958-6ab5-4c83-b49a-d0162a1c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21A39C-31AA-463F-BE0C-FCC1F11B2FB2}"/>
</file>

<file path=customXml/itemProps2.xml><?xml version="1.0" encoding="utf-8"?>
<ds:datastoreItem xmlns:ds="http://schemas.openxmlformats.org/officeDocument/2006/customXml" ds:itemID="{52AEEC4C-6651-4B69-9458-7218A1907822}"/>
</file>

<file path=customXml/itemProps3.xml><?xml version="1.0" encoding="utf-8"?>
<ds:datastoreItem xmlns:ds="http://schemas.openxmlformats.org/officeDocument/2006/customXml" ds:itemID="{747379AC-459B-44AB-9CB4-C85BE06FAE5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250</TotalTime>
  <Words>1432</Words>
  <Application>Microsoft Office PowerPoint</Application>
  <PresentationFormat>On-screen Show (4:3)</PresentationFormat>
  <Paragraphs>250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Spectrum</vt:lpstr>
      <vt:lpstr>Equation</vt:lpstr>
      <vt:lpstr>Representing Graphs and Graph Isomorphism</vt:lpstr>
      <vt:lpstr>Lecture Outline</vt:lpstr>
      <vt:lpstr>Objectives and Outcomes</vt:lpstr>
      <vt:lpstr>Representing Graphs </vt:lpstr>
      <vt:lpstr>Slide 5</vt:lpstr>
      <vt:lpstr>Slide 6</vt:lpstr>
      <vt:lpstr>Slide 7</vt:lpstr>
      <vt:lpstr>Adjacency matrices </vt:lpstr>
      <vt:lpstr>Slide 9</vt:lpstr>
      <vt:lpstr>Slide 10</vt:lpstr>
      <vt:lpstr>Slide 11</vt:lpstr>
      <vt:lpstr>Slide 12</vt:lpstr>
      <vt:lpstr>Slide 13</vt:lpstr>
      <vt:lpstr>Slide 14</vt:lpstr>
      <vt:lpstr>Adjacency matrices for  Directed Graphs</vt:lpstr>
      <vt:lpstr>Slide 16</vt:lpstr>
      <vt:lpstr>Slide 17</vt:lpstr>
      <vt:lpstr>Incidence matrices</vt:lpstr>
      <vt:lpstr>Slide 19</vt:lpstr>
      <vt:lpstr>Slide 20</vt:lpstr>
      <vt:lpstr>Isomorphism of Graphs</vt:lpstr>
      <vt:lpstr>Slide 22</vt:lpstr>
      <vt:lpstr>Slide 23</vt:lpstr>
      <vt:lpstr>Slide 24</vt:lpstr>
      <vt:lpstr>Isomorphism of Graphs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57</cp:revision>
  <dcterms:created xsi:type="dcterms:W3CDTF">2018-12-10T17:20:29Z</dcterms:created>
  <dcterms:modified xsi:type="dcterms:W3CDTF">2020-04-30T13:35:13Z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