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66" r:id="rId5"/>
    <p:sldId id="299" r:id="rId6"/>
    <p:sldId id="300" r:id="rId7"/>
    <p:sldId id="301" r:id="rId8"/>
    <p:sldId id="302" r:id="rId9"/>
    <p:sldId id="303" r:id="rId10"/>
    <p:sldId id="296" r:id="rId11"/>
    <p:sldId id="291" r:id="rId12"/>
    <p:sldId id="307" r:id="rId13"/>
    <p:sldId id="308" r:id="rId14"/>
    <p:sldId id="309" r:id="rId15"/>
    <p:sldId id="310" r:id="rId16"/>
    <p:sldId id="304" r:id="rId17"/>
    <p:sldId id="311" r:id="rId18"/>
    <p:sldId id="312" r:id="rId19"/>
    <p:sldId id="313" r:id="rId20"/>
    <p:sldId id="314" r:id="rId21"/>
    <p:sldId id="315" r:id="rId22"/>
    <p:sldId id="318" r:id="rId23"/>
    <p:sldId id="316" r:id="rId24"/>
    <p:sldId id="325" r:id="rId25"/>
    <p:sldId id="317" r:id="rId26"/>
    <p:sldId id="324" r:id="rId27"/>
    <p:sldId id="326" r:id="rId28"/>
    <p:sldId id="32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cs.duke.edu/courses/spring11/cps102/notes/lec23.pdf" TargetMode="External"/><Relationship Id="rId2" Type="http://schemas.openxmlformats.org/officeDocument/2006/relationships/hyperlink" Target="https://www.csd.uoc.gr/~hy583/papers/ch17.pdf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Connectivity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8419458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315BED4-29C5-498F-80C2-B14D21227436}"/>
              </a:ext>
            </a:extLst>
          </p:cNvPr>
          <p:cNvSpPr txBox="1">
            <a:spLocks/>
          </p:cNvSpPr>
          <p:nvPr/>
        </p:nvSpPr>
        <p:spPr bwMode="auto">
          <a:xfrm>
            <a:off x="631653" y="2194560"/>
            <a:ext cx="8229600" cy="360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Connectivity is a basic concept of graph theory. It defines whether a graph is connected or disconnected. Without connectivity, it is not possible to traverse a graph from one vertex to another vertex.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graph is said to be connected graph if there is a path between every pair of vertex. From every vertex to any other vertex there must be some path to traverse. This is called the connectivity of a graph.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graph is said to be disconnected, if there exists multiple disconnected vertices and edges.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 connectivity theories are essential in network applications, routing transportation networks, network tolerance etc.</a:t>
            </a:r>
          </a:p>
        </p:txBody>
      </p:sp>
    </p:spTree>
    <p:extLst>
      <p:ext uri="{BB962C8B-B14F-4D97-AF65-F5344CB8AC3E}">
        <p14:creationId xmlns="" xmlns:p14="http://schemas.microsoft.com/office/powerpoint/2010/main" val="354581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Connectivity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8" name="Rectangle 3">
            <a:extLst>
              <a:ext uri="{FF2B5EF4-FFF2-40B4-BE49-F238E27FC236}">
                <a16:creationId xmlns="" xmlns:a16="http://schemas.microsoft.com/office/drawing/2014/main" id="{34706868-B5E6-49E8-B01E-4D216515B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24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Question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  Which of the following graphs are connected?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0" name="Group 51">
            <a:extLst>
              <a:ext uri="{FF2B5EF4-FFF2-40B4-BE49-F238E27FC236}">
                <a16:creationId xmlns="" xmlns:a16="http://schemas.microsoft.com/office/drawing/2014/main" id="{4846A6C1-E400-4187-B659-BD345EEBA774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2476500"/>
            <a:ext cx="7543800" cy="1905000"/>
            <a:chOff x="506" y="1968"/>
            <a:chExt cx="4006" cy="720"/>
          </a:xfrm>
        </p:grpSpPr>
        <p:sp>
          <p:nvSpPr>
            <p:cNvPr id="51" name="Oval 5">
              <a:extLst>
                <a:ext uri="{FF2B5EF4-FFF2-40B4-BE49-F238E27FC236}">
                  <a16:creationId xmlns="" xmlns:a16="http://schemas.microsoft.com/office/drawing/2014/main" id="{35698372-19D1-4E61-BD04-C882C2130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52" name="Oval 6">
              <a:extLst>
                <a:ext uri="{FF2B5EF4-FFF2-40B4-BE49-F238E27FC236}">
                  <a16:creationId xmlns="" xmlns:a16="http://schemas.microsoft.com/office/drawing/2014/main" id="{7FA8260A-3CFA-413A-A62A-C9AAA272E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53" name="Oval 7">
              <a:extLst>
                <a:ext uri="{FF2B5EF4-FFF2-40B4-BE49-F238E27FC236}">
                  <a16:creationId xmlns="" xmlns:a16="http://schemas.microsoft.com/office/drawing/2014/main" id="{111F80B3-FAAA-4B16-AA58-47C65C835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544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54" name="AutoShape 8">
              <a:extLst>
                <a:ext uri="{FF2B5EF4-FFF2-40B4-BE49-F238E27FC236}">
                  <a16:creationId xmlns="" xmlns:a16="http://schemas.microsoft.com/office/drawing/2014/main" id="{5F288A5F-89ED-4805-AEBE-E15811EBCA9C}"/>
                </a:ext>
              </a:extLst>
            </p:cNvPr>
            <p:cNvCxnSpPr>
              <a:cxnSpLocks noChangeShapeType="1"/>
              <a:stCxn id="51" idx="6"/>
              <a:endCxn id="52" idx="2"/>
            </p:cNvCxnSpPr>
            <p:nvPr/>
          </p:nvCxnSpPr>
          <p:spPr bwMode="auto">
            <a:xfrm>
              <a:off x="2448" y="213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5" name="AutoShape 9">
              <a:extLst>
                <a:ext uri="{FF2B5EF4-FFF2-40B4-BE49-F238E27FC236}">
                  <a16:creationId xmlns="" xmlns:a16="http://schemas.microsoft.com/office/drawing/2014/main" id="{FAA4CC1B-A9AD-4A95-B1D2-32C8F53F96EB}"/>
                </a:ext>
              </a:extLst>
            </p:cNvPr>
            <p:cNvCxnSpPr>
              <a:cxnSpLocks noChangeShapeType="1"/>
              <a:stCxn id="51" idx="4"/>
              <a:endCxn id="53" idx="1"/>
            </p:cNvCxnSpPr>
            <p:nvPr/>
          </p:nvCxnSpPr>
          <p:spPr bwMode="auto">
            <a:xfrm>
              <a:off x="2424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0">
              <a:extLst>
                <a:ext uri="{FF2B5EF4-FFF2-40B4-BE49-F238E27FC236}">
                  <a16:creationId xmlns="" xmlns:a16="http://schemas.microsoft.com/office/drawing/2014/main" id="{D7E62ACF-79F0-4C0B-AF47-D4E254B4F062}"/>
                </a:ext>
              </a:extLst>
            </p:cNvPr>
            <p:cNvCxnSpPr>
              <a:cxnSpLocks noChangeShapeType="1"/>
              <a:stCxn id="53" idx="7"/>
              <a:endCxn id="52" idx="4"/>
            </p:cNvCxnSpPr>
            <p:nvPr/>
          </p:nvCxnSpPr>
          <p:spPr bwMode="auto">
            <a:xfrm flipV="1">
              <a:off x="2729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57" name="Group 17">
              <a:extLst>
                <a:ext uri="{FF2B5EF4-FFF2-40B4-BE49-F238E27FC236}">
                  <a16:creationId xmlns="" xmlns:a16="http://schemas.microsoft.com/office/drawing/2014/main" id="{3636E85D-7A72-4678-AD60-BBFDBF5F7858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2400" y="1968"/>
              <a:ext cx="624" cy="480"/>
              <a:chOff x="1776" y="2208"/>
              <a:chExt cx="624" cy="480"/>
            </a:xfrm>
          </p:grpSpPr>
          <p:sp>
            <p:nvSpPr>
              <p:cNvPr id="83" name="Oval 11">
                <a:extLst>
                  <a:ext uri="{FF2B5EF4-FFF2-40B4-BE49-F238E27FC236}">
                    <a16:creationId xmlns="" xmlns:a16="http://schemas.microsoft.com/office/drawing/2014/main" id="{87D60A1F-0AFF-4471-8BE6-95C9F1076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sp>
            <p:nvSpPr>
              <p:cNvPr id="84" name="Oval 12">
                <a:extLst>
                  <a:ext uri="{FF2B5EF4-FFF2-40B4-BE49-F238E27FC236}">
                    <a16:creationId xmlns="" xmlns:a16="http://schemas.microsoft.com/office/drawing/2014/main" id="{A5B0705F-A1AC-44F1-A8BA-2F27D3460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sp>
            <p:nvSpPr>
              <p:cNvPr id="85" name="Oval 13">
                <a:extLst>
                  <a:ext uri="{FF2B5EF4-FFF2-40B4-BE49-F238E27FC236}">
                    <a16:creationId xmlns="" xmlns:a16="http://schemas.microsoft.com/office/drawing/2014/main" id="{72DBD13A-9A93-424E-A033-BB0598CE8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cxnSp>
            <p:nvCxnSpPr>
              <p:cNvPr id="86" name="AutoShape 14">
                <a:extLst>
                  <a:ext uri="{FF2B5EF4-FFF2-40B4-BE49-F238E27FC236}">
                    <a16:creationId xmlns="" xmlns:a16="http://schemas.microsoft.com/office/drawing/2014/main" id="{08DA6848-E99D-4EEF-9801-936CEC35DB86}"/>
                  </a:ext>
                </a:extLst>
              </p:cNvPr>
              <p:cNvCxnSpPr>
                <a:cxnSpLocks noChangeShapeType="1"/>
                <a:stCxn id="83" idx="6"/>
                <a:endCxn id="84" idx="2"/>
              </p:cNvCxnSpPr>
              <p:nvPr/>
            </p:nvCxnSpPr>
            <p:spPr bwMode="auto">
              <a:xfrm>
                <a:off x="1824" y="2232"/>
                <a:ext cx="52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7" name="AutoShape 15">
                <a:extLst>
                  <a:ext uri="{FF2B5EF4-FFF2-40B4-BE49-F238E27FC236}">
                    <a16:creationId xmlns="" xmlns:a16="http://schemas.microsoft.com/office/drawing/2014/main" id="{BA732870-D1B8-4CA3-BA80-0413E82F4CA8}"/>
                  </a:ext>
                </a:extLst>
              </p:cNvPr>
              <p:cNvCxnSpPr>
                <a:cxnSpLocks noChangeShapeType="1"/>
                <a:stCxn id="83" idx="4"/>
                <a:endCxn id="85" idx="1"/>
              </p:cNvCxnSpPr>
              <p:nvPr/>
            </p:nvCxnSpPr>
            <p:spPr bwMode="auto">
              <a:xfrm>
                <a:off x="1800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8" name="AutoShape 16">
                <a:extLst>
                  <a:ext uri="{FF2B5EF4-FFF2-40B4-BE49-F238E27FC236}">
                    <a16:creationId xmlns="" xmlns:a16="http://schemas.microsoft.com/office/drawing/2014/main" id="{9A0EBC8C-6DF1-44C1-9670-06255249D084}"/>
                  </a:ext>
                </a:extLst>
              </p:cNvPr>
              <p:cNvCxnSpPr>
                <a:cxnSpLocks noChangeShapeType="1"/>
                <a:stCxn id="85" idx="7"/>
                <a:endCxn id="84" idx="4"/>
              </p:cNvCxnSpPr>
              <p:nvPr/>
            </p:nvCxnSpPr>
            <p:spPr bwMode="auto">
              <a:xfrm flipV="1">
                <a:off x="2105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58" name="Oval 18">
              <a:extLst>
                <a:ext uri="{FF2B5EF4-FFF2-40B4-BE49-F238E27FC236}">
                  <a16:creationId xmlns="" xmlns:a16="http://schemas.microsoft.com/office/drawing/2014/main" id="{62CE1916-FA91-44B6-AB03-63048DC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59" name="Oval 19">
              <a:extLst>
                <a:ext uri="{FF2B5EF4-FFF2-40B4-BE49-F238E27FC236}">
                  <a16:creationId xmlns="" xmlns:a16="http://schemas.microsoft.com/office/drawing/2014/main" id="{CDAD0FCB-079B-464E-AEFC-513CC3E25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60" name="Oval 20">
              <a:extLst>
                <a:ext uri="{FF2B5EF4-FFF2-40B4-BE49-F238E27FC236}">
                  <a16:creationId xmlns="" xmlns:a16="http://schemas.microsoft.com/office/drawing/2014/main" id="{DF02A161-A9FE-4E87-A805-D0E91F11E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544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61" name="AutoShape 21">
              <a:extLst>
                <a:ext uri="{FF2B5EF4-FFF2-40B4-BE49-F238E27FC236}">
                  <a16:creationId xmlns="" xmlns:a16="http://schemas.microsoft.com/office/drawing/2014/main" id="{C127B2BB-FA53-45B5-BC9D-B4BDF81FEEBE}"/>
                </a:ext>
              </a:extLst>
            </p:cNvPr>
            <p:cNvCxnSpPr>
              <a:cxnSpLocks noChangeShapeType="1"/>
              <a:stCxn id="58" idx="6"/>
              <a:endCxn id="59" idx="2"/>
            </p:cNvCxnSpPr>
            <p:nvPr/>
          </p:nvCxnSpPr>
          <p:spPr bwMode="auto">
            <a:xfrm>
              <a:off x="3936" y="213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" name="AutoShape 22">
              <a:extLst>
                <a:ext uri="{FF2B5EF4-FFF2-40B4-BE49-F238E27FC236}">
                  <a16:creationId xmlns="" xmlns:a16="http://schemas.microsoft.com/office/drawing/2014/main" id="{F6AECE1F-BC0B-424A-BFA0-26B78B8A8BBD}"/>
                </a:ext>
              </a:extLst>
            </p:cNvPr>
            <p:cNvCxnSpPr>
              <a:cxnSpLocks noChangeShapeType="1"/>
              <a:stCxn id="58" idx="4"/>
              <a:endCxn id="60" idx="1"/>
            </p:cNvCxnSpPr>
            <p:nvPr/>
          </p:nvCxnSpPr>
          <p:spPr bwMode="auto">
            <a:xfrm>
              <a:off x="3912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3" name="AutoShape 23">
              <a:extLst>
                <a:ext uri="{FF2B5EF4-FFF2-40B4-BE49-F238E27FC236}">
                  <a16:creationId xmlns="" xmlns:a16="http://schemas.microsoft.com/office/drawing/2014/main" id="{867EFFFA-B3C9-47B4-858B-F76D987BC56E}"/>
                </a:ext>
              </a:extLst>
            </p:cNvPr>
            <p:cNvCxnSpPr>
              <a:cxnSpLocks noChangeShapeType="1"/>
              <a:stCxn id="60" idx="7"/>
              <a:endCxn id="59" idx="4"/>
            </p:cNvCxnSpPr>
            <p:nvPr/>
          </p:nvCxnSpPr>
          <p:spPr bwMode="auto">
            <a:xfrm flipV="1">
              <a:off x="4217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64" name="Group 24">
              <a:extLst>
                <a:ext uri="{FF2B5EF4-FFF2-40B4-BE49-F238E27FC236}">
                  <a16:creationId xmlns="" xmlns:a16="http://schemas.microsoft.com/office/drawing/2014/main" id="{11B30C60-A795-4E25-ABA8-3C26C4C39879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3888" y="1968"/>
              <a:ext cx="624" cy="480"/>
              <a:chOff x="1776" y="2208"/>
              <a:chExt cx="624" cy="480"/>
            </a:xfrm>
          </p:grpSpPr>
          <p:sp>
            <p:nvSpPr>
              <p:cNvPr id="77" name="Oval 25">
                <a:extLst>
                  <a:ext uri="{FF2B5EF4-FFF2-40B4-BE49-F238E27FC236}">
                    <a16:creationId xmlns="" xmlns:a16="http://schemas.microsoft.com/office/drawing/2014/main" id="{8ADC4153-1ECF-400E-B976-F245B0F67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sp>
            <p:nvSpPr>
              <p:cNvPr id="78" name="Oval 26">
                <a:extLst>
                  <a:ext uri="{FF2B5EF4-FFF2-40B4-BE49-F238E27FC236}">
                    <a16:creationId xmlns="" xmlns:a16="http://schemas.microsoft.com/office/drawing/2014/main" id="{ECA74B5C-4A20-4D94-8DAF-CDFB75ABD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sp>
            <p:nvSpPr>
              <p:cNvPr id="79" name="Oval 27">
                <a:extLst>
                  <a:ext uri="{FF2B5EF4-FFF2-40B4-BE49-F238E27FC236}">
                    <a16:creationId xmlns="" xmlns:a16="http://schemas.microsoft.com/office/drawing/2014/main" id="{AEC9B783-3DC7-49D5-A4BE-9A387104C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cxnSp>
            <p:nvCxnSpPr>
              <p:cNvPr id="80" name="AutoShape 28">
                <a:extLst>
                  <a:ext uri="{FF2B5EF4-FFF2-40B4-BE49-F238E27FC236}">
                    <a16:creationId xmlns="" xmlns:a16="http://schemas.microsoft.com/office/drawing/2014/main" id="{CD43872D-5E0D-4466-B6E9-AD2AE83BDC6D}"/>
                  </a:ext>
                </a:extLst>
              </p:cNvPr>
              <p:cNvCxnSpPr>
                <a:cxnSpLocks noChangeShapeType="1"/>
                <a:stCxn id="77" idx="6"/>
                <a:endCxn id="78" idx="2"/>
              </p:cNvCxnSpPr>
              <p:nvPr/>
            </p:nvCxnSpPr>
            <p:spPr bwMode="auto">
              <a:xfrm>
                <a:off x="1824" y="2232"/>
                <a:ext cx="52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1" name="AutoShape 29">
                <a:extLst>
                  <a:ext uri="{FF2B5EF4-FFF2-40B4-BE49-F238E27FC236}">
                    <a16:creationId xmlns="" xmlns:a16="http://schemas.microsoft.com/office/drawing/2014/main" id="{4118CEEB-C436-48F4-86A0-08B57B685EE7}"/>
                  </a:ext>
                </a:extLst>
              </p:cNvPr>
              <p:cNvCxnSpPr>
                <a:cxnSpLocks noChangeShapeType="1"/>
                <a:stCxn id="77" idx="4"/>
                <a:endCxn id="79" idx="1"/>
              </p:cNvCxnSpPr>
              <p:nvPr/>
            </p:nvCxnSpPr>
            <p:spPr bwMode="auto">
              <a:xfrm>
                <a:off x="1800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2" name="AutoShape 30">
                <a:extLst>
                  <a:ext uri="{FF2B5EF4-FFF2-40B4-BE49-F238E27FC236}">
                    <a16:creationId xmlns="" xmlns:a16="http://schemas.microsoft.com/office/drawing/2014/main" id="{6753217C-2315-4224-AC4F-AB2B31320084}"/>
                  </a:ext>
                </a:extLst>
              </p:cNvPr>
              <p:cNvCxnSpPr>
                <a:cxnSpLocks noChangeShapeType="1"/>
                <a:stCxn id="79" idx="7"/>
                <a:endCxn id="78" idx="4"/>
              </p:cNvCxnSpPr>
              <p:nvPr/>
            </p:nvCxnSpPr>
            <p:spPr bwMode="auto">
              <a:xfrm flipV="1">
                <a:off x="2105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65" name="Oval 31">
              <a:extLst>
                <a:ext uri="{FF2B5EF4-FFF2-40B4-BE49-F238E27FC236}">
                  <a16:creationId xmlns="" xmlns:a16="http://schemas.microsoft.com/office/drawing/2014/main" id="{AD235B30-83BF-4DC2-B2D8-0DB134D92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66" name="Oval 32">
              <a:extLst>
                <a:ext uri="{FF2B5EF4-FFF2-40B4-BE49-F238E27FC236}">
                  <a16:creationId xmlns="" xmlns:a16="http://schemas.microsoft.com/office/drawing/2014/main" id="{407003C7-F146-481F-A447-A68011BB4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2027"/>
              <a:ext cx="124" cy="12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1</a:t>
              </a:r>
            </a:p>
          </p:txBody>
        </p:sp>
        <p:sp>
          <p:nvSpPr>
            <p:cNvPr id="67" name="Oval 33">
              <a:extLst>
                <a:ext uri="{FF2B5EF4-FFF2-40B4-BE49-F238E27FC236}">
                  <a16:creationId xmlns="" xmlns:a16="http://schemas.microsoft.com/office/drawing/2014/main" id="{782B516E-1ADA-43FF-9783-AA4806624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" y="2027"/>
              <a:ext cx="123" cy="12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2</a:t>
              </a:r>
            </a:p>
          </p:txBody>
        </p:sp>
        <p:sp>
          <p:nvSpPr>
            <p:cNvPr id="68" name="Oval 34">
              <a:extLst>
                <a:ext uri="{FF2B5EF4-FFF2-40B4-BE49-F238E27FC236}">
                  <a16:creationId xmlns="" xmlns:a16="http://schemas.microsoft.com/office/drawing/2014/main" id="{867C7B6F-A5F6-47DE-A932-0968479A0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2415"/>
              <a:ext cx="124" cy="12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3</a:t>
              </a:r>
            </a:p>
          </p:txBody>
        </p:sp>
        <p:sp>
          <p:nvSpPr>
            <p:cNvPr id="69" name="Oval 35">
              <a:extLst>
                <a:ext uri="{FF2B5EF4-FFF2-40B4-BE49-F238E27FC236}">
                  <a16:creationId xmlns="" xmlns:a16="http://schemas.microsoft.com/office/drawing/2014/main" id="{3575BDB4-D856-433B-95B8-D358140AF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59"/>
              <a:ext cx="124" cy="12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4</a:t>
              </a:r>
            </a:p>
          </p:txBody>
        </p:sp>
        <p:cxnSp>
          <p:nvCxnSpPr>
            <p:cNvPr id="70" name="AutoShape 36">
              <a:extLst>
                <a:ext uri="{FF2B5EF4-FFF2-40B4-BE49-F238E27FC236}">
                  <a16:creationId xmlns="" xmlns:a16="http://schemas.microsoft.com/office/drawing/2014/main" id="{348BAC1F-BCD3-41AC-932D-EDB3EB0D4983}"/>
                </a:ext>
              </a:extLst>
            </p:cNvPr>
            <p:cNvCxnSpPr>
              <a:cxnSpLocks noChangeShapeType="1"/>
              <a:stCxn id="66" idx="6"/>
              <a:endCxn id="67" idx="2"/>
            </p:cNvCxnSpPr>
            <p:nvPr/>
          </p:nvCxnSpPr>
          <p:spPr bwMode="auto">
            <a:xfrm>
              <a:off x="630" y="2092"/>
              <a:ext cx="69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1" name="AutoShape 37">
              <a:extLst>
                <a:ext uri="{FF2B5EF4-FFF2-40B4-BE49-F238E27FC236}">
                  <a16:creationId xmlns="" xmlns:a16="http://schemas.microsoft.com/office/drawing/2014/main" id="{2C308710-B0C4-4AD9-AD25-1030B2EC0A41}"/>
                </a:ext>
              </a:extLst>
            </p:cNvPr>
            <p:cNvCxnSpPr>
              <a:cxnSpLocks noChangeShapeType="1"/>
              <a:stCxn id="66" idx="5"/>
              <a:endCxn id="68" idx="1"/>
            </p:cNvCxnSpPr>
            <p:nvPr/>
          </p:nvCxnSpPr>
          <p:spPr bwMode="auto">
            <a:xfrm>
              <a:off x="612" y="2137"/>
              <a:ext cx="332" cy="2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" name="AutoShape 38">
              <a:extLst>
                <a:ext uri="{FF2B5EF4-FFF2-40B4-BE49-F238E27FC236}">
                  <a16:creationId xmlns="" xmlns:a16="http://schemas.microsoft.com/office/drawing/2014/main" id="{BFCF902B-C9DC-476A-A71D-C3C8DC140211}"/>
                </a:ext>
              </a:extLst>
            </p:cNvPr>
            <p:cNvCxnSpPr>
              <a:cxnSpLocks noChangeShapeType="1"/>
              <a:stCxn id="68" idx="7"/>
              <a:endCxn id="67" idx="3"/>
            </p:cNvCxnSpPr>
            <p:nvPr/>
          </p:nvCxnSpPr>
          <p:spPr bwMode="auto">
            <a:xfrm flipV="1">
              <a:off x="1032" y="2137"/>
              <a:ext cx="308" cy="2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3" name="AutoShape 41">
              <a:extLst>
                <a:ext uri="{FF2B5EF4-FFF2-40B4-BE49-F238E27FC236}">
                  <a16:creationId xmlns="" xmlns:a16="http://schemas.microsoft.com/office/drawing/2014/main" id="{01E0A758-CDE0-4BB5-853B-B1CF6929B80B}"/>
                </a:ext>
              </a:extLst>
            </p:cNvPr>
            <p:cNvCxnSpPr>
              <a:cxnSpLocks noChangeShapeType="1"/>
              <a:stCxn id="66" idx="7"/>
              <a:endCxn id="67" idx="1"/>
            </p:cNvCxnSpPr>
            <p:nvPr/>
          </p:nvCxnSpPr>
          <p:spPr bwMode="auto">
            <a:xfrm>
              <a:off x="612" y="2046"/>
              <a:ext cx="7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4" name="AutoShape 46">
              <a:extLst>
                <a:ext uri="{FF2B5EF4-FFF2-40B4-BE49-F238E27FC236}">
                  <a16:creationId xmlns="" xmlns:a16="http://schemas.microsoft.com/office/drawing/2014/main" id="{3DDEB30E-3662-45C0-971B-F07A120FA017}"/>
                </a:ext>
              </a:extLst>
            </p:cNvPr>
            <p:cNvCxnSpPr>
              <a:cxnSpLocks noChangeShapeType="1"/>
              <a:stCxn id="67" idx="4"/>
              <a:endCxn id="67" idx="6"/>
            </p:cNvCxnSpPr>
            <p:nvPr/>
          </p:nvCxnSpPr>
          <p:spPr bwMode="auto">
            <a:xfrm rot="5400000" flipH="1" flipV="1">
              <a:off x="1383" y="2093"/>
              <a:ext cx="64" cy="61"/>
            </a:xfrm>
            <a:prstGeom prst="curvedConnector4">
              <a:avLst>
                <a:gd name="adj1" fmla="val -276565"/>
                <a:gd name="adj2" fmla="val 488523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75" name="AutoShape 47">
              <a:extLst>
                <a:ext uri="{FF2B5EF4-FFF2-40B4-BE49-F238E27FC236}">
                  <a16:creationId xmlns="" xmlns:a16="http://schemas.microsoft.com/office/drawing/2014/main" id="{A74EA194-CA6F-46B1-934C-C5E51DF8E804}"/>
                </a:ext>
              </a:extLst>
            </p:cNvPr>
            <p:cNvCxnSpPr>
              <a:cxnSpLocks noChangeShapeType="1"/>
              <a:stCxn id="67" idx="6"/>
              <a:endCxn id="67" idx="0"/>
            </p:cNvCxnSpPr>
            <p:nvPr/>
          </p:nvCxnSpPr>
          <p:spPr bwMode="auto">
            <a:xfrm flipH="1" flipV="1">
              <a:off x="1384" y="2027"/>
              <a:ext cx="61" cy="65"/>
            </a:xfrm>
            <a:prstGeom prst="curvedConnector4">
              <a:avLst>
                <a:gd name="adj1" fmla="val -345903"/>
                <a:gd name="adj2" fmla="val 344611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76" name="AutoShape 48">
              <a:extLst>
                <a:ext uri="{FF2B5EF4-FFF2-40B4-BE49-F238E27FC236}">
                  <a16:creationId xmlns="" xmlns:a16="http://schemas.microsoft.com/office/drawing/2014/main" id="{037A03E9-4FFD-4F00-937C-A61DF5A09F74}"/>
                </a:ext>
              </a:extLst>
            </p:cNvPr>
            <p:cNvCxnSpPr>
              <a:cxnSpLocks noChangeShapeType="1"/>
              <a:stCxn id="69" idx="6"/>
              <a:endCxn id="69" idx="0"/>
            </p:cNvCxnSpPr>
            <p:nvPr/>
          </p:nvCxnSpPr>
          <p:spPr bwMode="auto">
            <a:xfrm flipH="1" flipV="1">
              <a:off x="1262" y="2559"/>
              <a:ext cx="62" cy="64"/>
            </a:xfrm>
            <a:prstGeom prst="curvedConnector4">
              <a:avLst>
                <a:gd name="adj1" fmla="val -354843"/>
                <a:gd name="adj2" fmla="val 434375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="" xmlns:p14="http://schemas.microsoft.com/office/powerpoint/2010/main" val="370564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Connectivity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26" name="Rectangle 2">
            <a:extLst>
              <a:ext uri="{FF2B5EF4-FFF2-40B4-BE49-F238E27FC236}">
                <a16:creationId xmlns="" xmlns:a16="http://schemas.microsoft.com/office/drawing/2014/main" id="{625611EE-11EA-40B8-9A25-3DA44CA56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8610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Answer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  First and second are disconnected. Last one is connected.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28" name="Group 42">
            <a:extLst>
              <a:ext uri="{FF2B5EF4-FFF2-40B4-BE49-F238E27FC236}">
                <a16:creationId xmlns="" xmlns:a16="http://schemas.microsoft.com/office/drawing/2014/main" id="{A47611AE-77E3-4381-A20F-4529850764C9}"/>
              </a:ext>
            </a:extLst>
          </p:cNvPr>
          <p:cNvGrpSpPr>
            <a:grpSpLocks/>
          </p:cNvGrpSpPr>
          <p:nvPr/>
        </p:nvGrpSpPr>
        <p:grpSpPr bwMode="auto">
          <a:xfrm>
            <a:off x="803275" y="3124200"/>
            <a:ext cx="7807325" cy="1752600"/>
            <a:chOff x="506" y="1968"/>
            <a:chExt cx="4006" cy="720"/>
          </a:xfrm>
        </p:grpSpPr>
        <p:sp>
          <p:nvSpPr>
            <p:cNvPr id="129" name="Oval 4">
              <a:extLst>
                <a:ext uri="{FF2B5EF4-FFF2-40B4-BE49-F238E27FC236}">
                  <a16:creationId xmlns="" xmlns:a16="http://schemas.microsoft.com/office/drawing/2014/main" id="{BE198F9F-1416-4A71-9D02-FA4B39175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130" name="Oval 5">
              <a:extLst>
                <a:ext uri="{FF2B5EF4-FFF2-40B4-BE49-F238E27FC236}">
                  <a16:creationId xmlns="" xmlns:a16="http://schemas.microsoft.com/office/drawing/2014/main" id="{03EDBA07-01FD-4484-8E0B-D332BF226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131" name="Oval 6">
              <a:extLst>
                <a:ext uri="{FF2B5EF4-FFF2-40B4-BE49-F238E27FC236}">
                  <a16:creationId xmlns="" xmlns:a16="http://schemas.microsoft.com/office/drawing/2014/main" id="{9DD1E64C-EE29-4626-AAAD-663C88EA6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544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132" name="AutoShape 7">
              <a:extLst>
                <a:ext uri="{FF2B5EF4-FFF2-40B4-BE49-F238E27FC236}">
                  <a16:creationId xmlns="" xmlns:a16="http://schemas.microsoft.com/office/drawing/2014/main" id="{CA1AC178-E9B5-4BE0-A919-CF2B6F11B5F4}"/>
                </a:ext>
              </a:extLst>
            </p:cNvPr>
            <p:cNvCxnSpPr>
              <a:cxnSpLocks noChangeShapeType="1"/>
              <a:stCxn id="129" idx="6"/>
              <a:endCxn id="130" idx="2"/>
            </p:cNvCxnSpPr>
            <p:nvPr/>
          </p:nvCxnSpPr>
          <p:spPr bwMode="auto">
            <a:xfrm>
              <a:off x="2448" y="213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3" name="AutoShape 8">
              <a:extLst>
                <a:ext uri="{FF2B5EF4-FFF2-40B4-BE49-F238E27FC236}">
                  <a16:creationId xmlns="" xmlns:a16="http://schemas.microsoft.com/office/drawing/2014/main" id="{F5E04DFE-5936-47FB-9B43-8E4EDE708EEC}"/>
                </a:ext>
              </a:extLst>
            </p:cNvPr>
            <p:cNvCxnSpPr>
              <a:cxnSpLocks noChangeShapeType="1"/>
              <a:stCxn id="129" idx="4"/>
              <a:endCxn id="131" idx="1"/>
            </p:cNvCxnSpPr>
            <p:nvPr/>
          </p:nvCxnSpPr>
          <p:spPr bwMode="auto">
            <a:xfrm>
              <a:off x="2424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4" name="AutoShape 9">
              <a:extLst>
                <a:ext uri="{FF2B5EF4-FFF2-40B4-BE49-F238E27FC236}">
                  <a16:creationId xmlns="" xmlns:a16="http://schemas.microsoft.com/office/drawing/2014/main" id="{B97D8F5B-AB4D-465F-923D-796854FE2F7B}"/>
                </a:ext>
              </a:extLst>
            </p:cNvPr>
            <p:cNvCxnSpPr>
              <a:cxnSpLocks noChangeShapeType="1"/>
              <a:stCxn id="131" idx="7"/>
              <a:endCxn id="130" idx="4"/>
            </p:cNvCxnSpPr>
            <p:nvPr/>
          </p:nvCxnSpPr>
          <p:spPr bwMode="auto">
            <a:xfrm flipV="1">
              <a:off x="2729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35" name="Group 10">
              <a:extLst>
                <a:ext uri="{FF2B5EF4-FFF2-40B4-BE49-F238E27FC236}">
                  <a16:creationId xmlns="" xmlns:a16="http://schemas.microsoft.com/office/drawing/2014/main" id="{20657F82-6797-4AD3-B089-4C18FD44D617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2400" y="1968"/>
              <a:ext cx="624" cy="480"/>
              <a:chOff x="1776" y="2208"/>
              <a:chExt cx="624" cy="480"/>
            </a:xfrm>
          </p:grpSpPr>
          <p:sp>
            <p:nvSpPr>
              <p:cNvPr id="161" name="Oval 11">
                <a:extLst>
                  <a:ext uri="{FF2B5EF4-FFF2-40B4-BE49-F238E27FC236}">
                    <a16:creationId xmlns="" xmlns:a16="http://schemas.microsoft.com/office/drawing/2014/main" id="{0ABD0E3D-0A64-4854-AE93-BF23AF38B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sp>
            <p:nvSpPr>
              <p:cNvPr id="162" name="Oval 12">
                <a:extLst>
                  <a:ext uri="{FF2B5EF4-FFF2-40B4-BE49-F238E27FC236}">
                    <a16:creationId xmlns="" xmlns:a16="http://schemas.microsoft.com/office/drawing/2014/main" id="{81648DF8-A337-4328-877C-A8B659633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sp>
            <p:nvSpPr>
              <p:cNvPr id="163" name="Oval 13">
                <a:extLst>
                  <a:ext uri="{FF2B5EF4-FFF2-40B4-BE49-F238E27FC236}">
                    <a16:creationId xmlns="" xmlns:a16="http://schemas.microsoft.com/office/drawing/2014/main" id="{B6E43EF7-4AB2-454B-B1AC-5BB11D5C0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cxnSp>
            <p:nvCxnSpPr>
              <p:cNvPr id="164" name="AutoShape 14">
                <a:extLst>
                  <a:ext uri="{FF2B5EF4-FFF2-40B4-BE49-F238E27FC236}">
                    <a16:creationId xmlns="" xmlns:a16="http://schemas.microsoft.com/office/drawing/2014/main" id="{AF8204B9-9AE2-4F22-A223-AA74426560FE}"/>
                  </a:ext>
                </a:extLst>
              </p:cNvPr>
              <p:cNvCxnSpPr>
                <a:cxnSpLocks noChangeShapeType="1"/>
                <a:stCxn id="161" idx="6"/>
                <a:endCxn id="162" idx="2"/>
              </p:cNvCxnSpPr>
              <p:nvPr/>
            </p:nvCxnSpPr>
            <p:spPr bwMode="auto">
              <a:xfrm>
                <a:off x="1824" y="2232"/>
                <a:ext cx="52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5" name="AutoShape 15">
                <a:extLst>
                  <a:ext uri="{FF2B5EF4-FFF2-40B4-BE49-F238E27FC236}">
                    <a16:creationId xmlns="" xmlns:a16="http://schemas.microsoft.com/office/drawing/2014/main" id="{D7DB582F-A858-4467-A215-60C5C7DC9E7B}"/>
                  </a:ext>
                </a:extLst>
              </p:cNvPr>
              <p:cNvCxnSpPr>
                <a:cxnSpLocks noChangeShapeType="1"/>
                <a:stCxn id="161" idx="4"/>
                <a:endCxn id="163" idx="1"/>
              </p:cNvCxnSpPr>
              <p:nvPr/>
            </p:nvCxnSpPr>
            <p:spPr bwMode="auto">
              <a:xfrm>
                <a:off x="1800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6" name="AutoShape 16">
                <a:extLst>
                  <a:ext uri="{FF2B5EF4-FFF2-40B4-BE49-F238E27FC236}">
                    <a16:creationId xmlns="" xmlns:a16="http://schemas.microsoft.com/office/drawing/2014/main" id="{1A5F490B-8FFF-4ED4-8FD9-FE93E582EB3F}"/>
                  </a:ext>
                </a:extLst>
              </p:cNvPr>
              <p:cNvCxnSpPr>
                <a:cxnSpLocks noChangeShapeType="1"/>
                <a:stCxn id="163" idx="7"/>
                <a:endCxn id="162" idx="4"/>
              </p:cNvCxnSpPr>
              <p:nvPr/>
            </p:nvCxnSpPr>
            <p:spPr bwMode="auto">
              <a:xfrm flipV="1">
                <a:off x="2105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36" name="Oval 17">
              <a:extLst>
                <a:ext uri="{FF2B5EF4-FFF2-40B4-BE49-F238E27FC236}">
                  <a16:creationId xmlns="" xmlns:a16="http://schemas.microsoft.com/office/drawing/2014/main" id="{E3ACFBAB-2440-4D0A-A89B-979B47160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137" name="Oval 18">
              <a:extLst>
                <a:ext uri="{FF2B5EF4-FFF2-40B4-BE49-F238E27FC236}">
                  <a16:creationId xmlns="" xmlns:a16="http://schemas.microsoft.com/office/drawing/2014/main" id="{F2B35444-5A6C-413A-91D5-92D2C2424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138" name="Oval 19">
              <a:extLst>
                <a:ext uri="{FF2B5EF4-FFF2-40B4-BE49-F238E27FC236}">
                  <a16:creationId xmlns="" xmlns:a16="http://schemas.microsoft.com/office/drawing/2014/main" id="{4B85901F-BA02-49E0-B432-9D5AD46F2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544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139" name="AutoShape 20">
              <a:extLst>
                <a:ext uri="{FF2B5EF4-FFF2-40B4-BE49-F238E27FC236}">
                  <a16:creationId xmlns="" xmlns:a16="http://schemas.microsoft.com/office/drawing/2014/main" id="{C3A84B6F-6A99-4FAD-A505-46285882AE94}"/>
                </a:ext>
              </a:extLst>
            </p:cNvPr>
            <p:cNvCxnSpPr>
              <a:cxnSpLocks noChangeShapeType="1"/>
              <a:stCxn id="136" idx="6"/>
              <a:endCxn id="137" idx="2"/>
            </p:cNvCxnSpPr>
            <p:nvPr/>
          </p:nvCxnSpPr>
          <p:spPr bwMode="auto">
            <a:xfrm>
              <a:off x="3936" y="213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0" name="AutoShape 21">
              <a:extLst>
                <a:ext uri="{FF2B5EF4-FFF2-40B4-BE49-F238E27FC236}">
                  <a16:creationId xmlns="" xmlns:a16="http://schemas.microsoft.com/office/drawing/2014/main" id="{3ABDFA5E-DDD0-4060-AC4D-A57CCDE3CFA9}"/>
                </a:ext>
              </a:extLst>
            </p:cNvPr>
            <p:cNvCxnSpPr>
              <a:cxnSpLocks noChangeShapeType="1"/>
              <a:stCxn id="136" idx="4"/>
              <a:endCxn id="138" idx="1"/>
            </p:cNvCxnSpPr>
            <p:nvPr/>
          </p:nvCxnSpPr>
          <p:spPr bwMode="auto">
            <a:xfrm>
              <a:off x="3912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1" name="AutoShape 22">
              <a:extLst>
                <a:ext uri="{FF2B5EF4-FFF2-40B4-BE49-F238E27FC236}">
                  <a16:creationId xmlns="" xmlns:a16="http://schemas.microsoft.com/office/drawing/2014/main" id="{039ADC57-9F89-4444-9747-CD0F61101FA9}"/>
                </a:ext>
              </a:extLst>
            </p:cNvPr>
            <p:cNvCxnSpPr>
              <a:cxnSpLocks noChangeShapeType="1"/>
              <a:stCxn id="138" idx="7"/>
              <a:endCxn id="137" idx="4"/>
            </p:cNvCxnSpPr>
            <p:nvPr/>
          </p:nvCxnSpPr>
          <p:spPr bwMode="auto">
            <a:xfrm flipV="1">
              <a:off x="4217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42" name="Group 23">
              <a:extLst>
                <a:ext uri="{FF2B5EF4-FFF2-40B4-BE49-F238E27FC236}">
                  <a16:creationId xmlns="" xmlns:a16="http://schemas.microsoft.com/office/drawing/2014/main" id="{63441614-B1C5-4BD2-8F5A-A619E06A110F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3888" y="1968"/>
              <a:ext cx="624" cy="480"/>
              <a:chOff x="1776" y="2208"/>
              <a:chExt cx="624" cy="480"/>
            </a:xfrm>
          </p:grpSpPr>
          <p:sp>
            <p:nvSpPr>
              <p:cNvPr id="155" name="Oval 24">
                <a:extLst>
                  <a:ext uri="{FF2B5EF4-FFF2-40B4-BE49-F238E27FC236}">
                    <a16:creationId xmlns="" xmlns:a16="http://schemas.microsoft.com/office/drawing/2014/main" id="{B3251440-DFCF-437F-A47E-5AA1197B1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sp>
            <p:nvSpPr>
              <p:cNvPr id="156" name="Oval 25">
                <a:extLst>
                  <a:ext uri="{FF2B5EF4-FFF2-40B4-BE49-F238E27FC236}">
                    <a16:creationId xmlns="" xmlns:a16="http://schemas.microsoft.com/office/drawing/2014/main" id="{95092ACD-E7CD-4FDF-9EEA-90B411EBA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sp>
            <p:nvSpPr>
              <p:cNvPr id="157" name="Oval 26">
                <a:extLst>
                  <a:ext uri="{FF2B5EF4-FFF2-40B4-BE49-F238E27FC236}">
                    <a16:creationId xmlns="" xmlns:a16="http://schemas.microsoft.com/office/drawing/2014/main" id="{11C2291C-C979-4241-A3A2-FBB4A2E31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cxnSp>
            <p:nvCxnSpPr>
              <p:cNvPr id="158" name="AutoShape 27">
                <a:extLst>
                  <a:ext uri="{FF2B5EF4-FFF2-40B4-BE49-F238E27FC236}">
                    <a16:creationId xmlns="" xmlns:a16="http://schemas.microsoft.com/office/drawing/2014/main" id="{85EBEAA3-26BE-4942-92D1-D0317252A7DF}"/>
                  </a:ext>
                </a:extLst>
              </p:cNvPr>
              <p:cNvCxnSpPr>
                <a:cxnSpLocks noChangeShapeType="1"/>
                <a:stCxn id="155" idx="6"/>
                <a:endCxn id="156" idx="2"/>
              </p:cNvCxnSpPr>
              <p:nvPr/>
            </p:nvCxnSpPr>
            <p:spPr bwMode="auto">
              <a:xfrm>
                <a:off x="1824" y="2232"/>
                <a:ext cx="52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9" name="AutoShape 28">
                <a:extLst>
                  <a:ext uri="{FF2B5EF4-FFF2-40B4-BE49-F238E27FC236}">
                    <a16:creationId xmlns="" xmlns:a16="http://schemas.microsoft.com/office/drawing/2014/main" id="{3A233D95-89EE-424A-BB94-44799D4FA061}"/>
                  </a:ext>
                </a:extLst>
              </p:cNvPr>
              <p:cNvCxnSpPr>
                <a:cxnSpLocks noChangeShapeType="1"/>
                <a:stCxn id="155" idx="4"/>
                <a:endCxn id="157" idx="1"/>
              </p:cNvCxnSpPr>
              <p:nvPr/>
            </p:nvCxnSpPr>
            <p:spPr bwMode="auto">
              <a:xfrm>
                <a:off x="1800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0" name="AutoShape 29">
                <a:extLst>
                  <a:ext uri="{FF2B5EF4-FFF2-40B4-BE49-F238E27FC236}">
                    <a16:creationId xmlns="" xmlns:a16="http://schemas.microsoft.com/office/drawing/2014/main" id="{F8AB1C43-CEF7-41E8-B226-B7D29123C639}"/>
                  </a:ext>
                </a:extLst>
              </p:cNvPr>
              <p:cNvCxnSpPr>
                <a:cxnSpLocks noChangeShapeType="1"/>
                <a:stCxn id="157" idx="7"/>
                <a:endCxn id="156" idx="4"/>
              </p:cNvCxnSpPr>
              <p:nvPr/>
            </p:nvCxnSpPr>
            <p:spPr bwMode="auto">
              <a:xfrm flipV="1">
                <a:off x="2105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43" name="Oval 30">
              <a:extLst>
                <a:ext uri="{FF2B5EF4-FFF2-40B4-BE49-F238E27FC236}">
                  <a16:creationId xmlns="" xmlns:a16="http://schemas.microsoft.com/office/drawing/2014/main" id="{3DFFCEC8-7CF3-455C-94B9-A23239562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144" name="Oval 31">
              <a:extLst>
                <a:ext uri="{FF2B5EF4-FFF2-40B4-BE49-F238E27FC236}">
                  <a16:creationId xmlns="" xmlns:a16="http://schemas.microsoft.com/office/drawing/2014/main" id="{E45BB3E9-FD88-40CB-A737-91D27D88C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2027"/>
              <a:ext cx="124" cy="12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1</a:t>
              </a:r>
            </a:p>
          </p:txBody>
        </p:sp>
        <p:sp>
          <p:nvSpPr>
            <p:cNvPr id="145" name="Oval 32">
              <a:extLst>
                <a:ext uri="{FF2B5EF4-FFF2-40B4-BE49-F238E27FC236}">
                  <a16:creationId xmlns="" xmlns:a16="http://schemas.microsoft.com/office/drawing/2014/main" id="{92ED5FFF-E649-47BC-90DB-2E4D66049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" y="2027"/>
              <a:ext cx="123" cy="12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2</a:t>
              </a:r>
            </a:p>
          </p:txBody>
        </p:sp>
        <p:sp>
          <p:nvSpPr>
            <p:cNvPr id="146" name="Oval 33">
              <a:extLst>
                <a:ext uri="{FF2B5EF4-FFF2-40B4-BE49-F238E27FC236}">
                  <a16:creationId xmlns="" xmlns:a16="http://schemas.microsoft.com/office/drawing/2014/main" id="{15286A53-6F37-41F6-8CB3-F46858028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2415"/>
              <a:ext cx="124" cy="12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3</a:t>
              </a:r>
            </a:p>
          </p:txBody>
        </p:sp>
        <p:sp>
          <p:nvSpPr>
            <p:cNvPr id="147" name="Oval 34">
              <a:extLst>
                <a:ext uri="{FF2B5EF4-FFF2-40B4-BE49-F238E27FC236}">
                  <a16:creationId xmlns="" xmlns:a16="http://schemas.microsoft.com/office/drawing/2014/main" id="{8C973B4F-CFDF-4DC5-A7E8-9DA96209D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59"/>
              <a:ext cx="124" cy="12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4</a:t>
              </a:r>
            </a:p>
          </p:txBody>
        </p:sp>
        <p:cxnSp>
          <p:nvCxnSpPr>
            <p:cNvPr id="148" name="AutoShape 35">
              <a:extLst>
                <a:ext uri="{FF2B5EF4-FFF2-40B4-BE49-F238E27FC236}">
                  <a16:creationId xmlns="" xmlns:a16="http://schemas.microsoft.com/office/drawing/2014/main" id="{F6E3EF95-7C92-4BC4-802E-B119C5D91263}"/>
                </a:ext>
              </a:extLst>
            </p:cNvPr>
            <p:cNvCxnSpPr>
              <a:cxnSpLocks noChangeShapeType="1"/>
              <a:stCxn id="144" idx="6"/>
              <a:endCxn id="145" idx="2"/>
            </p:cNvCxnSpPr>
            <p:nvPr/>
          </p:nvCxnSpPr>
          <p:spPr bwMode="auto">
            <a:xfrm>
              <a:off x="630" y="2092"/>
              <a:ext cx="69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9" name="AutoShape 36">
              <a:extLst>
                <a:ext uri="{FF2B5EF4-FFF2-40B4-BE49-F238E27FC236}">
                  <a16:creationId xmlns="" xmlns:a16="http://schemas.microsoft.com/office/drawing/2014/main" id="{FB09C52B-92AC-4958-BC70-B2AEF36FE922}"/>
                </a:ext>
              </a:extLst>
            </p:cNvPr>
            <p:cNvCxnSpPr>
              <a:cxnSpLocks noChangeShapeType="1"/>
              <a:stCxn id="144" idx="5"/>
              <a:endCxn id="146" idx="1"/>
            </p:cNvCxnSpPr>
            <p:nvPr/>
          </p:nvCxnSpPr>
          <p:spPr bwMode="auto">
            <a:xfrm>
              <a:off x="612" y="2137"/>
              <a:ext cx="332" cy="2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0" name="AutoShape 37">
              <a:extLst>
                <a:ext uri="{FF2B5EF4-FFF2-40B4-BE49-F238E27FC236}">
                  <a16:creationId xmlns="" xmlns:a16="http://schemas.microsoft.com/office/drawing/2014/main" id="{B9AC4499-DA3E-42B1-B5FA-FFB4180DB5E4}"/>
                </a:ext>
              </a:extLst>
            </p:cNvPr>
            <p:cNvCxnSpPr>
              <a:cxnSpLocks noChangeShapeType="1"/>
              <a:stCxn id="146" idx="7"/>
              <a:endCxn id="145" idx="3"/>
            </p:cNvCxnSpPr>
            <p:nvPr/>
          </p:nvCxnSpPr>
          <p:spPr bwMode="auto">
            <a:xfrm flipV="1">
              <a:off x="1032" y="2137"/>
              <a:ext cx="308" cy="2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1" name="AutoShape 38">
              <a:extLst>
                <a:ext uri="{FF2B5EF4-FFF2-40B4-BE49-F238E27FC236}">
                  <a16:creationId xmlns="" xmlns:a16="http://schemas.microsoft.com/office/drawing/2014/main" id="{78079F26-879E-48E2-97BB-03D51888C424}"/>
                </a:ext>
              </a:extLst>
            </p:cNvPr>
            <p:cNvCxnSpPr>
              <a:cxnSpLocks noChangeShapeType="1"/>
              <a:stCxn id="144" idx="7"/>
              <a:endCxn id="145" idx="1"/>
            </p:cNvCxnSpPr>
            <p:nvPr/>
          </p:nvCxnSpPr>
          <p:spPr bwMode="auto">
            <a:xfrm>
              <a:off x="612" y="2046"/>
              <a:ext cx="7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2" name="AutoShape 39">
              <a:extLst>
                <a:ext uri="{FF2B5EF4-FFF2-40B4-BE49-F238E27FC236}">
                  <a16:creationId xmlns="" xmlns:a16="http://schemas.microsoft.com/office/drawing/2014/main" id="{3F8ACF98-64E2-4A8C-A85B-DD148E140BA1}"/>
                </a:ext>
              </a:extLst>
            </p:cNvPr>
            <p:cNvCxnSpPr>
              <a:cxnSpLocks noChangeShapeType="1"/>
              <a:stCxn id="145" idx="4"/>
              <a:endCxn id="145" idx="6"/>
            </p:cNvCxnSpPr>
            <p:nvPr/>
          </p:nvCxnSpPr>
          <p:spPr bwMode="auto">
            <a:xfrm rot="5400000" flipH="1" flipV="1">
              <a:off x="1383" y="2093"/>
              <a:ext cx="64" cy="61"/>
            </a:xfrm>
            <a:prstGeom prst="curvedConnector4">
              <a:avLst>
                <a:gd name="adj1" fmla="val -276565"/>
                <a:gd name="adj2" fmla="val 488523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153" name="AutoShape 40">
              <a:extLst>
                <a:ext uri="{FF2B5EF4-FFF2-40B4-BE49-F238E27FC236}">
                  <a16:creationId xmlns="" xmlns:a16="http://schemas.microsoft.com/office/drawing/2014/main" id="{6A5FF734-F9C5-470D-A524-E9C95B5A9D0E}"/>
                </a:ext>
              </a:extLst>
            </p:cNvPr>
            <p:cNvCxnSpPr>
              <a:cxnSpLocks noChangeShapeType="1"/>
              <a:stCxn id="145" idx="6"/>
              <a:endCxn id="145" idx="0"/>
            </p:cNvCxnSpPr>
            <p:nvPr/>
          </p:nvCxnSpPr>
          <p:spPr bwMode="auto">
            <a:xfrm flipH="1" flipV="1">
              <a:off x="1384" y="2027"/>
              <a:ext cx="61" cy="65"/>
            </a:xfrm>
            <a:prstGeom prst="curvedConnector4">
              <a:avLst>
                <a:gd name="adj1" fmla="val -345903"/>
                <a:gd name="adj2" fmla="val 344611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154" name="AutoShape 41">
              <a:extLst>
                <a:ext uri="{FF2B5EF4-FFF2-40B4-BE49-F238E27FC236}">
                  <a16:creationId xmlns="" xmlns:a16="http://schemas.microsoft.com/office/drawing/2014/main" id="{732F6606-2D18-4C5C-B162-8E92AA5047DB}"/>
                </a:ext>
              </a:extLst>
            </p:cNvPr>
            <p:cNvCxnSpPr>
              <a:cxnSpLocks noChangeShapeType="1"/>
              <a:stCxn id="147" idx="6"/>
              <a:endCxn id="147" idx="0"/>
            </p:cNvCxnSpPr>
            <p:nvPr/>
          </p:nvCxnSpPr>
          <p:spPr bwMode="auto">
            <a:xfrm flipH="1" flipV="1">
              <a:off x="1262" y="2559"/>
              <a:ext cx="62" cy="64"/>
            </a:xfrm>
            <a:prstGeom prst="curvedConnector4">
              <a:avLst>
                <a:gd name="adj1" fmla="val -354843"/>
                <a:gd name="adj2" fmla="val 434375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="" xmlns:p14="http://schemas.microsoft.com/office/powerpoint/2010/main" val="236614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Connected Components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4" name="Content Placeholder 2">
            <a:extLst>
              <a:ext uri="{FF2B5EF4-FFF2-40B4-BE49-F238E27FC236}">
                <a16:creationId xmlns="" xmlns:a16="http://schemas.microsoft.com/office/drawing/2014/main" id="{4505781C-9AFE-4F4D-8877-436D1ECDD906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connected component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a graph G is a connected subgraph of G that is not proper subgraph of another connected subgraph of G.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connected component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a graph G is a maximal connected subgraph of G.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graph G that is not connected has two or more connected components that are disjoint and have G as their union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323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Connected Components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6" name="Rectangle 3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A3792CF2-33E2-4BFA-8EA0-B4FF58D5C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555266"/>
            <a:ext cx="8293117" cy="469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 A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connected component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 graph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set of vertices such that all vertices in the set are connected to each other and every possible connected vertex is included.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 What are the connected components of the following graph?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4">
            <a:extLst>
              <a:ext uri="{FF2B5EF4-FFF2-40B4-BE49-F238E27FC236}">
                <a16:creationId xmlns="" xmlns:a16="http://schemas.microsoft.com/office/drawing/2014/main" id="{0461A6E8-F16A-4DB0-A51D-594C6AE2F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3767621"/>
            <a:ext cx="252412" cy="2413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6</a:t>
            </a:r>
          </a:p>
        </p:txBody>
      </p:sp>
      <p:sp>
        <p:nvSpPr>
          <p:cNvPr id="28" name="Oval 5">
            <a:extLst>
              <a:ext uri="{FF2B5EF4-FFF2-40B4-BE49-F238E27FC236}">
                <a16:creationId xmlns="" xmlns:a16="http://schemas.microsoft.com/office/drawing/2014/main" id="{505DDA14-FC13-45EC-A87E-43FC4769D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8" y="3767621"/>
            <a:ext cx="252412" cy="2413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2</a:t>
            </a:r>
          </a:p>
        </p:txBody>
      </p:sp>
      <p:sp>
        <p:nvSpPr>
          <p:cNvPr id="29" name="Oval 6">
            <a:extLst>
              <a:ext uri="{FF2B5EF4-FFF2-40B4-BE49-F238E27FC236}">
                <a16:creationId xmlns="" xmlns:a16="http://schemas.microsoft.com/office/drawing/2014/main" id="{8618754B-6962-4BB5-A9EA-F518BA08B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388" y="5063021"/>
            <a:ext cx="250825" cy="239713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4</a:t>
            </a:r>
          </a:p>
        </p:txBody>
      </p:sp>
      <p:cxnSp>
        <p:nvCxnSpPr>
          <p:cNvPr id="30" name="AutoShape 7">
            <a:extLst>
              <a:ext uri="{FF2B5EF4-FFF2-40B4-BE49-F238E27FC236}">
                <a16:creationId xmlns="" xmlns:a16="http://schemas.microsoft.com/office/drawing/2014/main" id="{4AB0C227-36F7-4B53-B64F-89226869F4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44800" y="3886200"/>
            <a:ext cx="14747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1" name="AutoShape 8">
            <a:extLst>
              <a:ext uri="{FF2B5EF4-FFF2-40B4-BE49-F238E27FC236}">
                <a16:creationId xmlns="" xmlns:a16="http://schemas.microsoft.com/office/drawing/2014/main" id="{9A35CC19-21D5-4026-887B-97B173E0BEED}"/>
              </a:ext>
            </a:extLst>
          </p:cNvPr>
          <p:cNvCxnSpPr>
            <a:cxnSpLocks noChangeShapeType="1"/>
            <a:stCxn id="27" idx="4"/>
            <a:endCxn id="29" idx="1"/>
          </p:cNvCxnSpPr>
          <p:nvPr/>
        </p:nvCxnSpPr>
        <p:spPr bwMode="auto">
          <a:xfrm>
            <a:off x="2719388" y="4008921"/>
            <a:ext cx="798512" cy="1089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2" name="AutoShape 9">
            <a:extLst>
              <a:ext uri="{FF2B5EF4-FFF2-40B4-BE49-F238E27FC236}">
                <a16:creationId xmlns="" xmlns:a16="http://schemas.microsoft.com/office/drawing/2014/main" id="{F80671B2-904B-4CA8-AA08-3D4EF8266E68}"/>
              </a:ext>
            </a:extLst>
          </p:cNvPr>
          <p:cNvCxnSpPr>
            <a:cxnSpLocks noChangeShapeType="1"/>
            <a:stCxn id="29" idx="7"/>
            <a:endCxn id="28" idx="4"/>
          </p:cNvCxnSpPr>
          <p:nvPr/>
        </p:nvCxnSpPr>
        <p:spPr bwMode="auto">
          <a:xfrm flipV="1">
            <a:off x="3695700" y="4008921"/>
            <a:ext cx="750888" cy="1089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3" name="Oval 11">
            <a:extLst>
              <a:ext uri="{FF2B5EF4-FFF2-40B4-BE49-F238E27FC236}">
                <a16:creationId xmlns="" xmlns:a16="http://schemas.microsoft.com/office/drawing/2014/main" id="{E498A25C-87CD-41F9-9217-300D9A9885EC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319588" y="4682021"/>
            <a:ext cx="252412" cy="239713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3</a:t>
            </a:r>
          </a:p>
        </p:txBody>
      </p:sp>
      <p:sp>
        <p:nvSpPr>
          <p:cNvPr id="34" name="Oval 12">
            <a:extLst>
              <a:ext uri="{FF2B5EF4-FFF2-40B4-BE49-F238E27FC236}">
                <a16:creationId xmlns="" xmlns:a16="http://schemas.microsoft.com/office/drawing/2014/main" id="{2A8D15A7-1837-4C73-91E6-66F4000744A7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719388" y="4682021"/>
            <a:ext cx="252412" cy="239713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5</a:t>
            </a:r>
          </a:p>
        </p:txBody>
      </p:sp>
      <p:sp>
        <p:nvSpPr>
          <p:cNvPr id="35" name="Oval 13">
            <a:extLst>
              <a:ext uri="{FF2B5EF4-FFF2-40B4-BE49-F238E27FC236}">
                <a16:creationId xmlns="" xmlns:a16="http://schemas.microsoft.com/office/drawing/2014/main" id="{9CC99942-71D4-47C0-AFB0-17A4599D62B0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481388" y="3386621"/>
            <a:ext cx="250825" cy="239713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1</a:t>
            </a:r>
          </a:p>
        </p:txBody>
      </p:sp>
      <p:cxnSp>
        <p:nvCxnSpPr>
          <p:cNvPr id="36" name="AutoShape 14">
            <a:extLst>
              <a:ext uri="{FF2B5EF4-FFF2-40B4-BE49-F238E27FC236}">
                <a16:creationId xmlns="" xmlns:a16="http://schemas.microsoft.com/office/drawing/2014/main" id="{39E37838-0B8E-4F61-8762-87093BFE7895}"/>
              </a:ext>
            </a:extLst>
          </p:cNvPr>
          <p:cNvCxnSpPr>
            <a:cxnSpLocks noChangeShapeType="1"/>
            <a:stCxn id="33" idx="6"/>
            <a:endCxn id="34" idx="2"/>
          </p:cNvCxnSpPr>
          <p:nvPr/>
        </p:nvCxnSpPr>
        <p:spPr bwMode="auto">
          <a:xfrm flipH="1">
            <a:off x="2973388" y="4802671"/>
            <a:ext cx="13477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" name="AutoShape 15">
            <a:extLst>
              <a:ext uri="{FF2B5EF4-FFF2-40B4-BE49-F238E27FC236}">
                <a16:creationId xmlns="" xmlns:a16="http://schemas.microsoft.com/office/drawing/2014/main" id="{6337BDF6-9446-4C61-8A01-4B6FCF356CB2}"/>
              </a:ext>
            </a:extLst>
          </p:cNvPr>
          <p:cNvCxnSpPr>
            <a:cxnSpLocks noChangeShapeType="1"/>
            <a:stCxn id="33" idx="4"/>
            <a:endCxn id="35" idx="1"/>
          </p:cNvCxnSpPr>
          <p:nvPr/>
        </p:nvCxnSpPr>
        <p:spPr bwMode="auto">
          <a:xfrm flipH="1" flipV="1">
            <a:off x="3694113" y="3591409"/>
            <a:ext cx="752475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" name="AutoShape 16">
            <a:extLst>
              <a:ext uri="{FF2B5EF4-FFF2-40B4-BE49-F238E27FC236}">
                <a16:creationId xmlns="" xmlns:a16="http://schemas.microsoft.com/office/drawing/2014/main" id="{04E96C65-152F-4769-BB3E-C4F51E81F2A6}"/>
              </a:ext>
            </a:extLst>
          </p:cNvPr>
          <p:cNvCxnSpPr>
            <a:cxnSpLocks noChangeShapeType="1"/>
            <a:stCxn id="35" idx="7"/>
            <a:endCxn id="34" idx="4"/>
          </p:cNvCxnSpPr>
          <p:nvPr/>
        </p:nvCxnSpPr>
        <p:spPr bwMode="auto">
          <a:xfrm flipH="1">
            <a:off x="2846388" y="3591409"/>
            <a:ext cx="671512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9" name="Oval 17">
            <a:extLst>
              <a:ext uri="{FF2B5EF4-FFF2-40B4-BE49-F238E27FC236}">
                <a16:creationId xmlns="" xmlns:a16="http://schemas.microsoft.com/office/drawing/2014/main" id="{9B782201-F9CA-4C1E-869A-FFBE693D3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938" y="4224821"/>
            <a:ext cx="271462" cy="268288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7</a:t>
            </a:r>
          </a:p>
        </p:txBody>
      </p:sp>
      <p:sp>
        <p:nvSpPr>
          <p:cNvPr id="40" name="Oval 18">
            <a:extLst>
              <a:ext uri="{FF2B5EF4-FFF2-40B4-BE49-F238E27FC236}">
                <a16:creationId xmlns="" xmlns:a16="http://schemas.microsoft.com/office/drawing/2014/main" id="{2E3178DC-427E-4A1F-94FD-67A6864A4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4377221"/>
            <a:ext cx="274637" cy="268288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8</a:t>
            </a:r>
          </a:p>
        </p:txBody>
      </p:sp>
      <p:cxnSp>
        <p:nvCxnSpPr>
          <p:cNvPr id="41" name="AutoShape 19">
            <a:extLst>
              <a:ext uri="{FF2B5EF4-FFF2-40B4-BE49-F238E27FC236}">
                <a16:creationId xmlns="" xmlns:a16="http://schemas.microsoft.com/office/drawing/2014/main" id="{2E8FAD0E-1DC6-4AB1-A14A-59040735AE32}"/>
              </a:ext>
            </a:extLst>
          </p:cNvPr>
          <p:cNvCxnSpPr>
            <a:cxnSpLocks noChangeShapeType="1"/>
            <a:stCxn id="39" idx="4"/>
            <a:endCxn id="39" idx="6"/>
          </p:cNvCxnSpPr>
          <p:nvPr/>
        </p:nvCxnSpPr>
        <p:spPr bwMode="auto">
          <a:xfrm rot="5400000" flipH="1" flipV="1">
            <a:off x="4971257" y="4358965"/>
            <a:ext cx="133350" cy="134937"/>
          </a:xfrm>
          <a:prstGeom prst="curvedConnector4">
            <a:avLst>
              <a:gd name="adj1" fmla="val -276565"/>
              <a:gd name="adj2" fmla="val 488523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42" name="AutoShape 20">
            <a:extLst>
              <a:ext uri="{FF2B5EF4-FFF2-40B4-BE49-F238E27FC236}">
                <a16:creationId xmlns="" xmlns:a16="http://schemas.microsoft.com/office/drawing/2014/main" id="{0024FFF7-64E1-44B9-91C8-828697E5EFD2}"/>
              </a:ext>
            </a:extLst>
          </p:cNvPr>
          <p:cNvCxnSpPr>
            <a:cxnSpLocks noChangeShapeType="1"/>
            <a:stCxn id="39" idx="6"/>
            <a:endCxn id="39" idx="0"/>
          </p:cNvCxnSpPr>
          <p:nvPr/>
        </p:nvCxnSpPr>
        <p:spPr bwMode="auto">
          <a:xfrm flipH="1" flipV="1">
            <a:off x="4970463" y="4224821"/>
            <a:ext cx="134937" cy="134938"/>
          </a:xfrm>
          <a:prstGeom prst="curvedConnector4">
            <a:avLst>
              <a:gd name="adj1" fmla="val -345903"/>
              <a:gd name="adj2" fmla="val 344611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43" name="AutoShape 21">
            <a:extLst>
              <a:ext uri="{FF2B5EF4-FFF2-40B4-BE49-F238E27FC236}">
                <a16:creationId xmlns="" xmlns:a16="http://schemas.microsoft.com/office/drawing/2014/main" id="{54E27721-88DA-4840-ACB9-2725CA7F4F96}"/>
              </a:ext>
            </a:extLst>
          </p:cNvPr>
          <p:cNvCxnSpPr>
            <a:cxnSpLocks noChangeShapeType="1"/>
            <a:stCxn id="40" idx="6"/>
            <a:endCxn id="40" idx="0"/>
          </p:cNvCxnSpPr>
          <p:nvPr/>
        </p:nvCxnSpPr>
        <p:spPr bwMode="auto">
          <a:xfrm flipH="1" flipV="1">
            <a:off x="3367088" y="4377221"/>
            <a:ext cx="138112" cy="133350"/>
          </a:xfrm>
          <a:prstGeom prst="curvedConnector4">
            <a:avLst>
              <a:gd name="adj1" fmla="val -354843"/>
              <a:gd name="adj2" fmla="val 434375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="" xmlns:p14="http://schemas.microsoft.com/office/powerpoint/2010/main" val="1407484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Connected Components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5" name="Rectangle 3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46800BE9-1060-4E25-8068-5865B5522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25424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The connected components are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{1,3,5}, {2,4,6}, {7}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{8}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as one can see visually by pulling components apart: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val 4">
            <a:extLst>
              <a:ext uri="{FF2B5EF4-FFF2-40B4-BE49-F238E27FC236}">
                <a16:creationId xmlns="" xmlns:a16="http://schemas.microsoft.com/office/drawing/2014/main" id="{D82899CE-A7F5-4570-BF8A-24D96D149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4428912"/>
            <a:ext cx="252412" cy="2413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6</a:t>
            </a:r>
          </a:p>
        </p:txBody>
      </p:sp>
      <p:sp>
        <p:nvSpPr>
          <p:cNvPr id="67" name="Oval 5">
            <a:extLst>
              <a:ext uri="{FF2B5EF4-FFF2-40B4-BE49-F238E27FC236}">
                <a16:creationId xmlns="" xmlns:a16="http://schemas.microsoft.com/office/drawing/2014/main" id="{61E4CE10-EE8A-4C27-897F-0DA2C785C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63" y="4428912"/>
            <a:ext cx="252412" cy="2413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2</a:t>
            </a:r>
          </a:p>
        </p:txBody>
      </p:sp>
      <p:sp>
        <p:nvSpPr>
          <p:cNvPr id="68" name="Oval 6">
            <a:extLst>
              <a:ext uri="{FF2B5EF4-FFF2-40B4-BE49-F238E27FC236}">
                <a16:creationId xmlns="" xmlns:a16="http://schemas.microsoft.com/office/drawing/2014/main" id="{9C71EF93-EE67-4CE7-A9BD-1A0A6A475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3" y="5724312"/>
            <a:ext cx="250825" cy="239712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4</a:t>
            </a:r>
          </a:p>
        </p:txBody>
      </p:sp>
      <p:cxnSp>
        <p:nvCxnSpPr>
          <p:cNvPr id="69" name="AutoShape 7">
            <a:extLst>
              <a:ext uri="{FF2B5EF4-FFF2-40B4-BE49-F238E27FC236}">
                <a16:creationId xmlns="" xmlns:a16="http://schemas.microsoft.com/office/drawing/2014/main" id="{175B9058-A3A9-404C-A9F9-ABB26BE2EDCF}"/>
              </a:ext>
            </a:extLst>
          </p:cNvPr>
          <p:cNvCxnSpPr>
            <a:cxnSpLocks noChangeShapeType="1"/>
            <a:stCxn id="66" idx="6"/>
            <a:endCxn id="67" idx="2"/>
          </p:cNvCxnSpPr>
          <p:nvPr/>
        </p:nvCxnSpPr>
        <p:spPr bwMode="auto">
          <a:xfrm>
            <a:off x="3482975" y="4549562"/>
            <a:ext cx="14747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0" name="AutoShape 8">
            <a:extLst>
              <a:ext uri="{FF2B5EF4-FFF2-40B4-BE49-F238E27FC236}">
                <a16:creationId xmlns="" xmlns:a16="http://schemas.microsoft.com/office/drawing/2014/main" id="{4D0F06F3-F3CB-4359-A2EB-6E63D97DC4D4}"/>
              </a:ext>
            </a:extLst>
          </p:cNvPr>
          <p:cNvCxnSpPr>
            <a:cxnSpLocks noChangeShapeType="1"/>
            <a:stCxn id="66" idx="4"/>
            <a:endCxn id="68" idx="1"/>
          </p:cNvCxnSpPr>
          <p:nvPr/>
        </p:nvCxnSpPr>
        <p:spPr bwMode="auto">
          <a:xfrm>
            <a:off x="3357563" y="4670212"/>
            <a:ext cx="798512" cy="1089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1" name="AutoShape 9">
            <a:extLst>
              <a:ext uri="{FF2B5EF4-FFF2-40B4-BE49-F238E27FC236}">
                <a16:creationId xmlns="" xmlns:a16="http://schemas.microsoft.com/office/drawing/2014/main" id="{180F81A2-AF14-4957-9F28-169DD60B8B52}"/>
              </a:ext>
            </a:extLst>
          </p:cNvPr>
          <p:cNvCxnSpPr>
            <a:cxnSpLocks noChangeShapeType="1"/>
            <a:stCxn id="68" idx="7"/>
            <a:endCxn id="67" idx="4"/>
          </p:cNvCxnSpPr>
          <p:nvPr/>
        </p:nvCxnSpPr>
        <p:spPr bwMode="auto">
          <a:xfrm flipV="1">
            <a:off x="4333875" y="4670212"/>
            <a:ext cx="750888" cy="1089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2" name="Oval 16">
            <a:extLst>
              <a:ext uri="{FF2B5EF4-FFF2-40B4-BE49-F238E27FC236}">
                <a16:creationId xmlns="" xmlns:a16="http://schemas.microsoft.com/office/drawing/2014/main" id="{4AF08D08-1625-403F-BE75-AA0E93EBA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5202024"/>
            <a:ext cx="271463" cy="268288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7</a:t>
            </a:r>
          </a:p>
        </p:txBody>
      </p:sp>
      <p:cxnSp>
        <p:nvCxnSpPr>
          <p:cNvPr id="73" name="AutoShape 18">
            <a:extLst>
              <a:ext uri="{FF2B5EF4-FFF2-40B4-BE49-F238E27FC236}">
                <a16:creationId xmlns="" xmlns:a16="http://schemas.microsoft.com/office/drawing/2014/main" id="{BBA0487D-BAD0-485C-B1BE-8CA5BBEEFC5A}"/>
              </a:ext>
            </a:extLst>
          </p:cNvPr>
          <p:cNvCxnSpPr>
            <a:cxnSpLocks noChangeShapeType="1"/>
            <a:stCxn id="72" idx="4"/>
            <a:endCxn id="72" idx="6"/>
          </p:cNvCxnSpPr>
          <p:nvPr/>
        </p:nvCxnSpPr>
        <p:spPr bwMode="auto">
          <a:xfrm rot="5400000" flipH="1" flipV="1">
            <a:off x="5915819" y="5336168"/>
            <a:ext cx="133350" cy="134938"/>
          </a:xfrm>
          <a:prstGeom prst="curvedConnector4">
            <a:avLst>
              <a:gd name="adj1" fmla="val -276565"/>
              <a:gd name="adj2" fmla="val 488523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4" name="AutoShape 19">
            <a:extLst>
              <a:ext uri="{FF2B5EF4-FFF2-40B4-BE49-F238E27FC236}">
                <a16:creationId xmlns="" xmlns:a16="http://schemas.microsoft.com/office/drawing/2014/main" id="{B8A757E2-7493-426E-954B-79110CAB50D0}"/>
              </a:ext>
            </a:extLst>
          </p:cNvPr>
          <p:cNvCxnSpPr>
            <a:cxnSpLocks noChangeShapeType="1"/>
            <a:stCxn id="72" idx="6"/>
            <a:endCxn id="72" idx="0"/>
          </p:cNvCxnSpPr>
          <p:nvPr/>
        </p:nvCxnSpPr>
        <p:spPr bwMode="auto">
          <a:xfrm flipH="1" flipV="1">
            <a:off x="5915025" y="5202024"/>
            <a:ext cx="134938" cy="134938"/>
          </a:xfrm>
          <a:prstGeom prst="curvedConnector4">
            <a:avLst>
              <a:gd name="adj1" fmla="val -345903"/>
              <a:gd name="adj2" fmla="val 344611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grpSp>
        <p:nvGrpSpPr>
          <p:cNvPr id="75" name="Group 34">
            <a:extLst>
              <a:ext uri="{FF2B5EF4-FFF2-40B4-BE49-F238E27FC236}">
                <a16:creationId xmlns="" xmlns:a16="http://schemas.microsoft.com/office/drawing/2014/main" id="{659BDE09-504C-48FC-94C3-729D7D6A45E6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125824"/>
            <a:ext cx="274638" cy="268288"/>
            <a:chOff x="4675" y="2999"/>
            <a:chExt cx="173" cy="169"/>
          </a:xfrm>
        </p:grpSpPr>
        <p:sp>
          <p:nvSpPr>
            <p:cNvPr id="76" name="Oval 17">
              <a:extLst>
                <a:ext uri="{FF2B5EF4-FFF2-40B4-BE49-F238E27FC236}">
                  <a16:creationId xmlns="" xmlns:a16="http://schemas.microsoft.com/office/drawing/2014/main" id="{AD2027C2-E4FB-4BC2-A033-BE7138E9C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" y="2999"/>
              <a:ext cx="173" cy="16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itchFamily="34" charset="0"/>
                </a:rPr>
                <a:t>8</a:t>
              </a:r>
            </a:p>
          </p:txBody>
        </p:sp>
        <p:cxnSp>
          <p:nvCxnSpPr>
            <p:cNvPr id="77" name="AutoShape 20">
              <a:extLst>
                <a:ext uri="{FF2B5EF4-FFF2-40B4-BE49-F238E27FC236}">
                  <a16:creationId xmlns="" xmlns:a16="http://schemas.microsoft.com/office/drawing/2014/main" id="{0C51AE14-9253-447C-A242-AC0FA326A8C8}"/>
                </a:ext>
              </a:extLst>
            </p:cNvPr>
            <p:cNvCxnSpPr>
              <a:cxnSpLocks noChangeShapeType="1"/>
              <a:stCxn id="76" idx="6"/>
              <a:endCxn id="76" idx="0"/>
            </p:cNvCxnSpPr>
            <p:nvPr/>
          </p:nvCxnSpPr>
          <p:spPr bwMode="auto">
            <a:xfrm flipH="1" flipV="1">
              <a:off x="4761" y="2999"/>
              <a:ext cx="87" cy="84"/>
            </a:xfrm>
            <a:prstGeom prst="curvedConnector4">
              <a:avLst>
                <a:gd name="adj1" fmla="val -354843"/>
                <a:gd name="adj2" fmla="val 434375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</p:cxnSp>
      </p:grpSp>
      <p:grpSp>
        <p:nvGrpSpPr>
          <p:cNvPr id="78" name="Group 33">
            <a:extLst>
              <a:ext uri="{FF2B5EF4-FFF2-40B4-BE49-F238E27FC236}">
                <a16:creationId xmlns="" xmlns:a16="http://schemas.microsoft.com/office/drawing/2014/main" id="{E10971AD-3C92-46EA-BE74-3EF5D731DFF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059024"/>
            <a:ext cx="1852613" cy="1535113"/>
            <a:chOff x="835" y="2496"/>
            <a:chExt cx="1167" cy="967"/>
          </a:xfrm>
        </p:grpSpPr>
        <p:sp>
          <p:nvSpPr>
            <p:cNvPr id="79" name="Oval 27">
              <a:extLst>
                <a:ext uri="{FF2B5EF4-FFF2-40B4-BE49-F238E27FC236}">
                  <a16:creationId xmlns="" xmlns:a16="http://schemas.microsoft.com/office/drawing/2014/main" id="{A14B020A-2262-4E01-9AB8-F8B2EAB1B3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843" y="3312"/>
              <a:ext cx="159" cy="151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itchFamily="34" charset="0"/>
                </a:rPr>
                <a:t>3</a:t>
              </a:r>
            </a:p>
          </p:txBody>
        </p:sp>
        <p:sp>
          <p:nvSpPr>
            <p:cNvPr id="80" name="Oval 28">
              <a:extLst>
                <a:ext uri="{FF2B5EF4-FFF2-40B4-BE49-F238E27FC236}">
                  <a16:creationId xmlns="" xmlns:a16="http://schemas.microsoft.com/office/drawing/2014/main" id="{2EC22A98-8B0D-4DE1-B7C4-D8D6F1234A5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835" y="3312"/>
              <a:ext cx="159" cy="151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itchFamily="34" charset="0"/>
                </a:rPr>
                <a:t>5</a:t>
              </a:r>
            </a:p>
          </p:txBody>
        </p:sp>
        <p:sp>
          <p:nvSpPr>
            <p:cNvPr id="81" name="Oval 29">
              <a:extLst>
                <a:ext uri="{FF2B5EF4-FFF2-40B4-BE49-F238E27FC236}">
                  <a16:creationId xmlns="" xmlns:a16="http://schemas.microsoft.com/office/drawing/2014/main" id="{45B7B825-A876-423D-9570-14628E34528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315" y="2496"/>
              <a:ext cx="158" cy="151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itchFamily="34" charset="0"/>
                </a:rPr>
                <a:t>1</a:t>
              </a:r>
            </a:p>
          </p:txBody>
        </p:sp>
        <p:cxnSp>
          <p:nvCxnSpPr>
            <p:cNvPr id="82" name="AutoShape 30">
              <a:extLst>
                <a:ext uri="{FF2B5EF4-FFF2-40B4-BE49-F238E27FC236}">
                  <a16:creationId xmlns="" xmlns:a16="http://schemas.microsoft.com/office/drawing/2014/main" id="{49449DF5-70BB-4D29-84EC-674FEE7D612C}"/>
                </a:ext>
              </a:extLst>
            </p:cNvPr>
            <p:cNvCxnSpPr>
              <a:cxnSpLocks noChangeShapeType="1"/>
              <a:stCxn id="79" idx="6"/>
              <a:endCxn id="80" idx="2"/>
            </p:cNvCxnSpPr>
            <p:nvPr/>
          </p:nvCxnSpPr>
          <p:spPr bwMode="auto">
            <a:xfrm flipH="1">
              <a:off x="995" y="3388"/>
              <a:ext cx="84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3" name="AutoShape 31">
              <a:extLst>
                <a:ext uri="{FF2B5EF4-FFF2-40B4-BE49-F238E27FC236}">
                  <a16:creationId xmlns="" xmlns:a16="http://schemas.microsoft.com/office/drawing/2014/main" id="{425EC575-AB14-4C8F-A45D-46B0442B7003}"/>
                </a:ext>
              </a:extLst>
            </p:cNvPr>
            <p:cNvCxnSpPr>
              <a:cxnSpLocks noChangeShapeType="1"/>
              <a:stCxn id="79" idx="4"/>
              <a:endCxn id="81" idx="1"/>
            </p:cNvCxnSpPr>
            <p:nvPr/>
          </p:nvCxnSpPr>
          <p:spPr bwMode="auto">
            <a:xfrm flipH="1" flipV="1">
              <a:off x="1449" y="2625"/>
              <a:ext cx="474" cy="6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4" name="AutoShape 32">
              <a:extLst>
                <a:ext uri="{FF2B5EF4-FFF2-40B4-BE49-F238E27FC236}">
                  <a16:creationId xmlns="" xmlns:a16="http://schemas.microsoft.com/office/drawing/2014/main" id="{995CADC8-3FA9-42CB-B24D-45076E95A277}"/>
                </a:ext>
              </a:extLst>
            </p:cNvPr>
            <p:cNvCxnSpPr>
              <a:cxnSpLocks noChangeShapeType="1"/>
              <a:stCxn id="81" idx="7"/>
              <a:endCxn id="80" idx="4"/>
            </p:cNvCxnSpPr>
            <p:nvPr/>
          </p:nvCxnSpPr>
          <p:spPr bwMode="auto">
            <a:xfrm flipH="1">
              <a:off x="915" y="2625"/>
              <a:ext cx="423" cy="6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="" xmlns:p14="http://schemas.microsoft.com/office/powerpoint/2010/main" val="2492650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5957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Connectedness in Directed </a:t>
            </a:r>
            <a:br>
              <a:rPr lang="en-US" dirty="0"/>
            </a:br>
            <a:r>
              <a:rPr lang="en-US" dirty="0"/>
              <a:t>Graphs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F6EC21D7-D508-40D7-8C55-FEE98D0E8BAE}"/>
              </a:ext>
            </a:extLst>
          </p:cNvPr>
          <p:cNvSpPr txBox="1">
            <a:spLocks/>
          </p:cNvSpPr>
          <p:nvPr/>
        </p:nvSpPr>
        <p:spPr bwMode="auto">
          <a:xfrm>
            <a:off x="421341" y="2332037"/>
            <a:ext cx="85205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strongly connected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there is a path 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whenever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vertices in the graph.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a directed graph to be strongly connected there must be a sequence of directed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any vertex in the graph to any other vertex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weakly connected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there is a path between every two vertices in the underlying undirected graph.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Any strongly connected directed graph is also weakly connected, but the opposite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204636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74850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EXAMPLE: Are the directed graphs G and H shown in Figure strongly connected? Are they weakly connected?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1" name="Rectangle 5">
            <a:extLst>
              <a:ext uri="{FF2B5EF4-FFF2-40B4-BE49-F238E27FC236}">
                <a16:creationId xmlns="" xmlns:a16="http://schemas.microsoft.com/office/drawing/2014/main" id="{DF285069-2563-4125-BD20-DE2BD5BA2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8305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Weakly		Strongly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Connected		Connected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1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1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1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G		               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Oval 6">
            <a:extLst>
              <a:ext uri="{FF2B5EF4-FFF2-40B4-BE49-F238E27FC236}">
                <a16:creationId xmlns="" xmlns:a16="http://schemas.microsoft.com/office/drawing/2014/main" id="{E26A4623-98DA-4592-825B-F48312EF1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87713"/>
            <a:ext cx="133350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sp>
        <p:nvSpPr>
          <p:cNvPr id="63" name="Oval 7">
            <a:extLst>
              <a:ext uri="{FF2B5EF4-FFF2-40B4-BE49-F238E27FC236}">
                <a16:creationId xmlns="" xmlns:a16="http://schemas.microsoft.com/office/drawing/2014/main" id="{A2E93C99-167E-4CF2-AC2B-FE71B4AE8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3287713"/>
            <a:ext cx="133350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sp>
        <p:nvSpPr>
          <p:cNvPr id="64" name="Oval 8">
            <a:extLst>
              <a:ext uri="{FF2B5EF4-FFF2-40B4-BE49-F238E27FC236}">
                <a16:creationId xmlns="" xmlns:a16="http://schemas.microsoft.com/office/drawing/2014/main" id="{EA27AE65-C211-4F10-BA90-32EFBAFA7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8" y="4225925"/>
            <a:ext cx="133350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85" name="AutoShape 9">
            <a:extLst>
              <a:ext uri="{FF2B5EF4-FFF2-40B4-BE49-F238E27FC236}">
                <a16:creationId xmlns="" xmlns:a16="http://schemas.microsoft.com/office/drawing/2014/main" id="{5E17BC65-997E-422A-9FE5-0D30358810F7}"/>
              </a:ext>
            </a:extLst>
          </p:cNvPr>
          <p:cNvCxnSpPr>
            <a:cxnSpLocks noChangeShapeType="1"/>
            <a:stCxn id="62" idx="4"/>
            <a:endCxn id="64" idx="1"/>
          </p:cNvCxnSpPr>
          <p:nvPr/>
        </p:nvCxnSpPr>
        <p:spPr bwMode="auto">
          <a:xfrm>
            <a:off x="752475" y="3405188"/>
            <a:ext cx="219075" cy="8382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6" name="Oval 10">
            <a:extLst>
              <a:ext uri="{FF2B5EF4-FFF2-40B4-BE49-F238E27FC236}">
                <a16:creationId xmlns="" xmlns:a16="http://schemas.microsoft.com/office/drawing/2014/main" id="{CBD419FC-C63E-45C2-9C3D-FB36F1BB2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4225925"/>
            <a:ext cx="133350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87" name="AutoShape 11">
            <a:extLst>
              <a:ext uri="{FF2B5EF4-FFF2-40B4-BE49-F238E27FC236}">
                <a16:creationId xmlns="" xmlns:a16="http://schemas.microsoft.com/office/drawing/2014/main" id="{297885D5-BAF0-47A2-A756-CEB4FE99C965}"/>
              </a:ext>
            </a:extLst>
          </p:cNvPr>
          <p:cNvCxnSpPr>
            <a:cxnSpLocks noChangeShapeType="1"/>
            <a:stCxn id="64" idx="6"/>
            <a:endCxn id="86" idx="2"/>
          </p:cNvCxnSpPr>
          <p:nvPr/>
        </p:nvCxnSpPr>
        <p:spPr bwMode="auto">
          <a:xfrm>
            <a:off x="1087438" y="4284663"/>
            <a:ext cx="93503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8" name="AutoShape 12">
            <a:extLst>
              <a:ext uri="{FF2B5EF4-FFF2-40B4-BE49-F238E27FC236}">
                <a16:creationId xmlns="" xmlns:a16="http://schemas.microsoft.com/office/drawing/2014/main" id="{0E5F322C-4371-4DB1-8F36-2EB6F43DDC53}"/>
              </a:ext>
            </a:extLst>
          </p:cNvPr>
          <p:cNvCxnSpPr>
            <a:cxnSpLocks noChangeShapeType="1"/>
            <a:stCxn id="63" idx="4"/>
            <a:endCxn id="86" idx="7"/>
          </p:cNvCxnSpPr>
          <p:nvPr/>
        </p:nvCxnSpPr>
        <p:spPr bwMode="auto">
          <a:xfrm flipH="1">
            <a:off x="2138363" y="3405188"/>
            <a:ext cx="219075" cy="8382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9" name="Oval 13">
            <a:extLst>
              <a:ext uri="{FF2B5EF4-FFF2-40B4-BE49-F238E27FC236}">
                <a16:creationId xmlns="" xmlns:a16="http://schemas.microsoft.com/office/drawing/2014/main" id="{9721FF96-475C-49B8-A4D3-A6A7C71E5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2819400"/>
            <a:ext cx="134937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90" name="AutoShape 14">
            <a:extLst>
              <a:ext uri="{FF2B5EF4-FFF2-40B4-BE49-F238E27FC236}">
                <a16:creationId xmlns="" xmlns:a16="http://schemas.microsoft.com/office/drawing/2014/main" id="{F8FA2E75-2CC6-4863-A4F1-726593EDE81D}"/>
              </a:ext>
            </a:extLst>
          </p:cNvPr>
          <p:cNvCxnSpPr>
            <a:cxnSpLocks noChangeShapeType="1"/>
            <a:stCxn id="89" idx="2"/>
            <a:endCxn id="62" idx="7"/>
          </p:cNvCxnSpPr>
          <p:nvPr/>
        </p:nvCxnSpPr>
        <p:spPr bwMode="auto">
          <a:xfrm flipH="1">
            <a:off x="800100" y="2878138"/>
            <a:ext cx="687388" cy="42703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91" name="AutoShape 15">
            <a:extLst>
              <a:ext uri="{FF2B5EF4-FFF2-40B4-BE49-F238E27FC236}">
                <a16:creationId xmlns="" xmlns:a16="http://schemas.microsoft.com/office/drawing/2014/main" id="{22D9EE5E-60F3-43B9-BDDA-A897755BD3EC}"/>
              </a:ext>
            </a:extLst>
          </p:cNvPr>
          <p:cNvCxnSpPr>
            <a:cxnSpLocks noChangeShapeType="1"/>
            <a:stCxn id="89" idx="6"/>
            <a:endCxn id="63" idx="1"/>
          </p:cNvCxnSpPr>
          <p:nvPr/>
        </p:nvCxnSpPr>
        <p:spPr bwMode="auto">
          <a:xfrm>
            <a:off x="1622425" y="2878138"/>
            <a:ext cx="687388" cy="42703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92" name="Oval 16">
            <a:extLst>
              <a:ext uri="{FF2B5EF4-FFF2-40B4-BE49-F238E27FC236}">
                <a16:creationId xmlns="" xmlns:a16="http://schemas.microsoft.com/office/drawing/2014/main" id="{E22D07CD-3F98-406C-8CC4-22DCA87D0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3595688"/>
            <a:ext cx="134937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93" name="AutoShape 17">
            <a:extLst>
              <a:ext uri="{FF2B5EF4-FFF2-40B4-BE49-F238E27FC236}">
                <a16:creationId xmlns="" xmlns:a16="http://schemas.microsoft.com/office/drawing/2014/main" id="{CDF30E3F-CB10-47B9-8F43-B7F2A85B9192}"/>
              </a:ext>
            </a:extLst>
          </p:cNvPr>
          <p:cNvCxnSpPr>
            <a:cxnSpLocks noChangeShapeType="1"/>
            <a:stCxn id="92" idx="2"/>
            <a:endCxn id="62" idx="6"/>
          </p:cNvCxnSpPr>
          <p:nvPr/>
        </p:nvCxnSpPr>
        <p:spPr bwMode="auto">
          <a:xfrm flipH="1" flipV="1">
            <a:off x="819150" y="3346450"/>
            <a:ext cx="668338" cy="3079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94" name="AutoShape 18">
            <a:extLst>
              <a:ext uri="{FF2B5EF4-FFF2-40B4-BE49-F238E27FC236}">
                <a16:creationId xmlns="" xmlns:a16="http://schemas.microsoft.com/office/drawing/2014/main" id="{4DC82FC4-E469-4388-8221-0D1B372691BC}"/>
              </a:ext>
            </a:extLst>
          </p:cNvPr>
          <p:cNvCxnSpPr>
            <a:cxnSpLocks noChangeShapeType="1"/>
            <a:stCxn id="92" idx="5"/>
            <a:endCxn id="86" idx="1"/>
          </p:cNvCxnSpPr>
          <p:nvPr/>
        </p:nvCxnSpPr>
        <p:spPr bwMode="auto">
          <a:xfrm>
            <a:off x="1601788" y="3695700"/>
            <a:ext cx="439737" cy="5476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5" name="AutoShape 19">
            <a:extLst>
              <a:ext uri="{FF2B5EF4-FFF2-40B4-BE49-F238E27FC236}">
                <a16:creationId xmlns="" xmlns:a16="http://schemas.microsoft.com/office/drawing/2014/main" id="{12F60394-045A-4A59-A3A9-04C3CAE5F0D1}"/>
              </a:ext>
            </a:extLst>
          </p:cNvPr>
          <p:cNvCxnSpPr>
            <a:cxnSpLocks noChangeShapeType="1"/>
            <a:stCxn id="92" idx="3"/>
            <a:endCxn id="64" idx="7"/>
          </p:cNvCxnSpPr>
          <p:nvPr/>
        </p:nvCxnSpPr>
        <p:spPr bwMode="auto">
          <a:xfrm flipH="1">
            <a:off x="1066800" y="3695700"/>
            <a:ext cx="441325" cy="5476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6" name="AutoShape 20">
            <a:extLst>
              <a:ext uri="{FF2B5EF4-FFF2-40B4-BE49-F238E27FC236}">
                <a16:creationId xmlns="" xmlns:a16="http://schemas.microsoft.com/office/drawing/2014/main" id="{D0C2653C-AF6C-45DC-B9E3-7431ADD05DC2}"/>
              </a:ext>
            </a:extLst>
          </p:cNvPr>
          <p:cNvCxnSpPr>
            <a:cxnSpLocks noChangeShapeType="1"/>
            <a:stCxn id="63" idx="3"/>
            <a:endCxn id="92" idx="6"/>
          </p:cNvCxnSpPr>
          <p:nvPr/>
        </p:nvCxnSpPr>
        <p:spPr bwMode="auto">
          <a:xfrm flipH="1">
            <a:off x="1622425" y="3389313"/>
            <a:ext cx="687388" cy="265112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7" name="AutoShape 21">
            <a:extLst>
              <a:ext uri="{FF2B5EF4-FFF2-40B4-BE49-F238E27FC236}">
                <a16:creationId xmlns="" xmlns:a16="http://schemas.microsoft.com/office/drawing/2014/main" id="{BF3C8DC2-F7CD-4059-B245-B418F11304D2}"/>
              </a:ext>
            </a:extLst>
          </p:cNvPr>
          <p:cNvCxnSpPr>
            <a:cxnSpLocks noChangeShapeType="1"/>
            <a:stCxn id="89" idx="4"/>
            <a:endCxn id="92" idx="0"/>
          </p:cNvCxnSpPr>
          <p:nvPr/>
        </p:nvCxnSpPr>
        <p:spPr bwMode="auto">
          <a:xfrm>
            <a:off x="1555750" y="2949575"/>
            <a:ext cx="0" cy="63341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98" name="Oval 22">
            <a:extLst>
              <a:ext uri="{FF2B5EF4-FFF2-40B4-BE49-F238E27FC236}">
                <a16:creationId xmlns="" xmlns:a16="http://schemas.microsoft.com/office/drawing/2014/main" id="{BD7489A4-7F70-463D-BB44-6679A7D78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287713"/>
            <a:ext cx="133350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sp>
        <p:nvSpPr>
          <p:cNvPr id="99" name="Oval 23">
            <a:extLst>
              <a:ext uri="{FF2B5EF4-FFF2-40B4-BE49-F238E27FC236}">
                <a16:creationId xmlns="" xmlns:a16="http://schemas.microsoft.com/office/drawing/2014/main" id="{23482EF6-24C2-4471-A142-FBC86B12C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287713"/>
            <a:ext cx="133350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sp>
        <p:nvSpPr>
          <p:cNvPr id="100" name="Oval 24">
            <a:extLst>
              <a:ext uri="{FF2B5EF4-FFF2-40B4-BE49-F238E27FC236}">
                <a16:creationId xmlns="" xmlns:a16="http://schemas.microsoft.com/office/drawing/2014/main" id="{3E7A608A-0ECA-4458-91F4-934CFB188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225925"/>
            <a:ext cx="134938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101" name="AutoShape 25">
            <a:extLst>
              <a:ext uri="{FF2B5EF4-FFF2-40B4-BE49-F238E27FC236}">
                <a16:creationId xmlns="" xmlns:a16="http://schemas.microsoft.com/office/drawing/2014/main" id="{AAA4E729-D14C-40A0-B11C-FC1C89959EB1}"/>
              </a:ext>
            </a:extLst>
          </p:cNvPr>
          <p:cNvCxnSpPr>
            <a:cxnSpLocks noChangeShapeType="1"/>
            <a:stCxn id="98" idx="4"/>
            <a:endCxn id="100" idx="1"/>
          </p:cNvCxnSpPr>
          <p:nvPr/>
        </p:nvCxnSpPr>
        <p:spPr bwMode="auto">
          <a:xfrm>
            <a:off x="3114675" y="3405188"/>
            <a:ext cx="220663" cy="8382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2" name="Oval 26">
            <a:extLst>
              <a:ext uri="{FF2B5EF4-FFF2-40B4-BE49-F238E27FC236}">
                <a16:creationId xmlns="" xmlns:a16="http://schemas.microsoft.com/office/drawing/2014/main" id="{9CDAE476-21EB-459C-B62C-C570934D9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5" y="4225925"/>
            <a:ext cx="134938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103" name="AutoShape 27">
            <a:extLst>
              <a:ext uri="{FF2B5EF4-FFF2-40B4-BE49-F238E27FC236}">
                <a16:creationId xmlns="" xmlns:a16="http://schemas.microsoft.com/office/drawing/2014/main" id="{72C7D35E-B364-49E9-A74F-24AF35D1CA9B}"/>
              </a:ext>
            </a:extLst>
          </p:cNvPr>
          <p:cNvCxnSpPr>
            <a:cxnSpLocks noChangeShapeType="1"/>
            <a:stCxn id="100" idx="6"/>
            <a:endCxn id="102" idx="2"/>
          </p:cNvCxnSpPr>
          <p:nvPr/>
        </p:nvCxnSpPr>
        <p:spPr bwMode="auto">
          <a:xfrm>
            <a:off x="3449638" y="4284663"/>
            <a:ext cx="93503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4" name="AutoShape 28">
            <a:extLst>
              <a:ext uri="{FF2B5EF4-FFF2-40B4-BE49-F238E27FC236}">
                <a16:creationId xmlns="" xmlns:a16="http://schemas.microsoft.com/office/drawing/2014/main" id="{4BF0681A-E5D8-4379-8D9F-02AF309174C9}"/>
              </a:ext>
            </a:extLst>
          </p:cNvPr>
          <p:cNvCxnSpPr>
            <a:cxnSpLocks noChangeShapeType="1"/>
            <a:stCxn id="99" idx="4"/>
            <a:endCxn id="102" idx="7"/>
          </p:cNvCxnSpPr>
          <p:nvPr/>
        </p:nvCxnSpPr>
        <p:spPr bwMode="auto">
          <a:xfrm flipH="1">
            <a:off x="4498975" y="3405188"/>
            <a:ext cx="220663" cy="8382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105" name="Oval 29">
            <a:extLst>
              <a:ext uri="{FF2B5EF4-FFF2-40B4-BE49-F238E27FC236}">
                <a16:creationId xmlns="" xmlns:a16="http://schemas.microsoft.com/office/drawing/2014/main" id="{4D58ADAD-A848-40B2-8B30-5E0C699A4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88" y="2819400"/>
            <a:ext cx="134937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106" name="AutoShape 30">
            <a:extLst>
              <a:ext uri="{FF2B5EF4-FFF2-40B4-BE49-F238E27FC236}">
                <a16:creationId xmlns="" xmlns:a16="http://schemas.microsoft.com/office/drawing/2014/main" id="{33BDA5A6-5165-4A90-B856-1795D60944D3}"/>
              </a:ext>
            </a:extLst>
          </p:cNvPr>
          <p:cNvCxnSpPr>
            <a:cxnSpLocks noChangeShapeType="1"/>
            <a:stCxn id="105" idx="2"/>
            <a:endCxn id="98" idx="7"/>
          </p:cNvCxnSpPr>
          <p:nvPr/>
        </p:nvCxnSpPr>
        <p:spPr bwMode="auto">
          <a:xfrm flipH="1">
            <a:off x="3162300" y="2878138"/>
            <a:ext cx="687388" cy="42703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7" name="AutoShape 31">
            <a:extLst>
              <a:ext uri="{FF2B5EF4-FFF2-40B4-BE49-F238E27FC236}">
                <a16:creationId xmlns="" xmlns:a16="http://schemas.microsoft.com/office/drawing/2014/main" id="{7CA19304-5397-41EA-A461-7E7A2F2D46F0}"/>
              </a:ext>
            </a:extLst>
          </p:cNvPr>
          <p:cNvCxnSpPr>
            <a:cxnSpLocks noChangeShapeType="1"/>
            <a:stCxn id="105" idx="6"/>
            <a:endCxn id="99" idx="1"/>
          </p:cNvCxnSpPr>
          <p:nvPr/>
        </p:nvCxnSpPr>
        <p:spPr bwMode="auto">
          <a:xfrm>
            <a:off x="3984625" y="2878138"/>
            <a:ext cx="687388" cy="42703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108" name="Oval 32">
            <a:extLst>
              <a:ext uri="{FF2B5EF4-FFF2-40B4-BE49-F238E27FC236}">
                <a16:creationId xmlns="" xmlns:a16="http://schemas.microsoft.com/office/drawing/2014/main" id="{F7AD1E17-836A-4457-9110-54D198087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88" y="3595688"/>
            <a:ext cx="134937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109" name="AutoShape 33">
            <a:extLst>
              <a:ext uri="{FF2B5EF4-FFF2-40B4-BE49-F238E27FC236}">
                <a16:creationId xmlns="" xmlns:a16="http://schemas.microsoft.com/office/drawing/2014/main" id="{B13275B8-FB06-45D1-85CD-34B863DBEE21}"/>
              </a:ext>
            </a:extLst>
          </p:cNvPr>
          <p:cNvCxnSpPr>
            <a:cxnSpLocks noChangeShapeType="1"/>
            <a:stCxn id="108" idx="2"/>
            <a:endCxn id="98" idx="6"/>
          </p:cNvCxnSpPr>
          <p:nvPr/>
        </p:nvCxnSpPr>
        <p:spPr bwMode="auto">
          <a:xfrm flipH="1" flipV="1">
            <a:off x="3181350" y="3346450"/>
            <a:ext cx="668338" cy="3079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0" name="AutoShape 34">
            <a:extLst>
              <a:ext uri="{FF2B5EF4-FFF2-40B4-BE49-F238E27FC236}">
                <a16:creationId xmlns="" xmlns:a16="http://schemas.microsoft.com/office/drawing/2014/main" id="{01FC459C-7AEB-4567-A4B9-5824EEF1005F}"/>
              </a:ext>
            </a:extLst>
          </p:cNvPr>
          <p:cNvCxnSpPr>
            <a:cxnSpLocks noChangeShapeType="1"/>
            <a:stCxn id="108" idx="5"/>
            <a:endCxn id="102" idx="1"/>
          </p:cNvCxnSpPr>
          <p:nvPr/>
        </p:nvCxnSpPr>
        <p:spPr bwMode="auto">
          <a:xfrm>
            <a:off x="3963988" y="3695700"/>
            <a:ext cx="441325" cy="5476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1" name="AutoShape 35">
            <a:extLst>
              <a:ext uri="{FF2B5EF4-FFF2-40B4-BE49-F238E27FC236}">
                <a16:creationId xmlns="" xmlns:a16="http://schemas.microsoft.com/office/drawing/2014/main" id="{121E2752-3DD2-424D-9904-951CFF0D7C9F}"/>
              </a:ext>
            </a:extLst>
          </p:cNvPr>
          <p:cNvCxnSpPr>
            <a:cxnSpLocks noChangeShapeType="1"/>
            <a:stCxn id="108" idx="3"/>
            <a:endCxn id="100" idx="7"/>
          </p:cNvCxnSpPr>
          <p:nvPr/>
        </p:nvCxnSpPr>
        <p:spPr bwMode="auto">
          <a:xfrm flipH="1">
            <a:off x="3429000" y="3695700"/>
            <a:ext cx="441325" cy="5476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2" name="AutoShape 36">
            <a:extLst>
              <a:ext uri="{FF2B5EF4-FFF2-40B4-BE49-F238E27FC236}">
                <a16:creationId xmlns="" xmlns:a16="http://schemas.microsoft.com/office/drawing/2014/main" id="{7B31DC5F-0369-4F11-9124-11147FF16CEA}"/>
              </a:ext>
            </a:extLst>
          </p:cNvPr>
          <p:cNvCxnSpPr>
            <a:cxnSpLocks noChangeShapeType="1"/>
            <a:stCxn id="99" idx="3"/>
            <a:endCxn id="108" idx="6"/>
          </p:cNvCxnSpPr>
          <p:nvPr/>
        </p:nvCxnSpPr>
        <p:spPr bwMode="auto">
          <a:xfrm flipH="1">
            <a:off x="3984625" y="3387725"/>
            <a:ext cx="687388" cy="266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3" name="AutoShape 37">
            <a:extLst>
              <a:ext uri="{FF2B5EF4-FFF2-40B4-BE49-F238E27FC236}">
                <a16:creationId xmlns="" xmlns:a16="http://schemas.microsoft.com/office/drawing/2014/main" id="{9DBF3858-DD8C-4FF1-B2C1-44D06BA93540}"/>
              </a:ext>
            </a:extLst>
          </p:cNvPr>
          <p:cNvCxnSpPr>
            <a:cxnSpLocks noChangeShapeType="1"/>
            <a:stCxn id="105" idx="4"/>
            <a:endCxn id="108" idx="0"/>
          </p:cNvCxnSpPr>
          <p:nvPr/>
        </p:nvCxnSpPr>
        <p:spPr bwMode="auto">
          <a:xfrm>
            <a:off x="3917950" y="2936875"/>
            <a:ext cx="0" cy="65881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14" name="Text Box 38">
            <a:extLst>
              <a:ext uri="{FF2B5EF4-FFF2-40B4-BE49-F238E27FC236}">
                <a16:creationId xmlns="" xmlns:a16="http://schemas.microsoft.com/office/drawing/2014/main" id="{21D15C06-C9BA-4F3D-A816-02A7211EB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1833563"/>
            <a:ext cx="3597275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H</a:t>
            </a:r>
            <a:r>
              <a:rPr lang="en-US" altLang="ja-JP" b="1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 </a:t>
            </a:r>
            <a:r>
              <a:rPr lang="en-US" altLang="ja-JP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is strongly connected </a:t>
            </a:r>
            <a:r>
              <a:rPr lang="en-US" altLang="ja-JP" b="1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because there is a path between any two vertices in this directed graph. </a:t>
            </a:r>
            <a:r>
              <a:rPr lang="en-US" altLang="ja-JP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Hence, H is also weakly connected.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b="1" dirty="0">
              <a:solidFill>
                <a:prstClr val="black"/>
              </a:solidFill>
              <a:ea typeface="ＭＳ Ｐゴシック" panose="020B0600070205080204" pitchFamily="34" charset="-128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solidFill>
                  <a:srgbClr val="FF0000"/>
                </a:solidFill>
                <a:ea typeface="ＭＳ Ｐゴシック" panose="020B0600070205080204" pitchFamily="34" charset="-128"/>
                <a:cs typeface="Arial" pitchFamily="34" charset="0"/>
              </a:rPr>
              <a:t>The graph G is not strongly connected.</a:t>
            </a:r>
            <a:r>
              <a:rPr lang="en-US" altLang="ja-JP" b="1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 There is no directed path from a vertex to other vertex in this graph.</a:t>
            </a:r>
            <a:endParaRPr lang="ja-JP" altLang="en-US" b="1" dirty="0">
              <a:solidFill>
                <a:prstClr val="black"/>
              </a:solidFill>
              <a:ea typeface="ＭＳ Ｐゴシック" panose="020B0600070205080204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6670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="" xmlns:a16="http://schemas.microsoft.com/office/drawing/2014/main" id="{8C94FA16-CAA9-4012-9222-043D8F8EDAAA}"/>
              </a:ext>
            </a:extLst>
          </p:cNvPr>
          <p:cNvSpPr txBox="1">
            <a:spLocks/>
          </p:cNvSpPr>
          <p:nvPr/>
        </p:nvSpPr>
        <p:spPr bwMode="auto">
          <a:xfrm>
            <a:off x="437373" y="700882"/>
            <a:ext cx="1961804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Example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="" xmlns:a16="http://schemas.microsoft.com/office/drawing/2014/main" id="{E2B0E52B-1B3C-43BB-BF9E-63CB1291CD47}"/>
              </a:ext>
            </a:extLst>
          </p:cNvPr>
          <p:cNvSpPr txBox="1">
            <a:spLocks/>
          </p:cNvSpPr>
          <p:nvPr/>
        </p:nvSpPr>
        <p:spPr bwMode="auto">
          <a:xfrm>
            <a:off x="457200" y="1479665"/>
            <a:ext cx="8229600" cy="528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strongly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(hence G is also weakly connected).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not strongly connected, however H is weakly connected.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            b                    a          b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          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                     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c                                     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                d	           e             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627E590B-5993-4D66-A505-C4D5E46CD15E}"/>
              </a:ext>
            </a:extLst>
          </p:cNvPr>
          <p:cNvCxnSpPr/>
          <p:nvPr/>
        </p:nvCxnSpPr>
        <p:spPr>
          <a:xfrm>
            <a:off x="1143000" y="3794125"/>
            <a:ext cx="12192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D6F49862-A838-402F-9AE7-0D03FFEDC3DD}"/>
              </a:ext>
            </a:extLst>
          </p:cNvPr>
          <p:cNvCxnSpPr/>
          <p:nvPr/>
        </p:nvCxnSpPr>
        <p:spPr>
          <a:xfrm>
            <a:off x="2362200" y="3794125"/>
            <a:ext cx="0" cy="1371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92AC08FC-9AD8-4092-AA63-AF2E4414BC1D}"/>
              </a:ext>
            </a:extLst>
          </p:cNvPr>
          <p:cNvCxnSpPr/>
          <p:nvPr/>
        </p:nvCxnSpPr>
        <p:spPr>
          <a:xfrm flipH="1">
            <a:off x="1143000" y="5165725"/>
            <a:ext cx="12192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C364407B-A7E2-4E4B-8892-9984EB4C8274}"/>
              </a:ext>
            </a:extLst>
          </p:cNvPr>
          <p:cNvCxnSpPr/>
          <p:nvPr/>
        </p:nvCxnSpPr>
        <p:spPr>
          <a:xfrm flipV="1">
            <a:off x="1143000" y="3794125"/>
            <a:ext cx="0" cy="1371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AB5E1188-1E6C-415C-B3EC-02E8BA8C4F3E}"/>
              </a:ext>
            </a:extLst>
          </p:cNvPr>
          <p:cNvCxnSpPr/>
          <p:nvPr/>
        </p:nvCxnSpPr>
        <p:spPr>
          <a:xfrm>
            <a:off x="2362200" y="3794125"/>
            <a:ext cx="457200" cy="685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B2B4F995-F258-4A0A-A853-7678FB0BBDB4}"/>
              </a:ext>
            </a:extLst>
          </p:cNvPr>
          <p:cNvCxnSpPr/>
          <p:nvPr/>
        </p:nvCxnSpPr>
        <p:spPr>
          <a:xfrm flipH="1">
            <a:off x="4191000" y="4937125"/>
            <a:ext cx="10668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4A3FA31F-6FD4-467D-8075-27979F8C990C}"/>
              </a:ext>
            </a:extLst>
          </p:cNvPr>
          <p:cNvCxnSpPr/>
          <p:nvPr/>
        </p:nvCxnSpPr>
        <p:spPr>
          <a:xfrm flipV="1">
            <a:off x="4191000" y="3641725"/>
            <a:ext cx="0" cy="12954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8E3D60A5-28BF-4040-A01C-150D698047D5}"/>
              </a:ext>
            </a:extLst>
          </p:cNvPr>
          <p:cNvCxnSpPr/>
          <p:nvPr/>
        </p:nvCxnSpPr>
        <p:spPr>
          <a:xfrm flipV="1">
            <a:off x="5257800" y="3641725"/>
            <a:ext cx="0" cy="12954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82D2ACA1-9702-4F59-8949-3D7D71551773}"/>
              </a:ext>
            </a:extLst>
          </p:cNvPr>
          <p:cNvCxnSpPr/>
          <p:nvPr/>
        </p:nvCxnSpPr>
        <p:spPr>
          <a:xfrm flipH="1">
            <a:off x="4191000" y="3641725"/>
            <a:ext cx="10668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="" xmlns:a16="http://schemas.microsoft.com/office/drawing/2014/main" id="{1E6BFE09-0EB5-456A-942B-CA3490A3B547}"/>
              </a:ext>
            </a:extLst>
          </p:cNvPr>
          <p:cNvCxnSpPr/>
          <p:nvPr/>
        </p:nvCxnSpPr>
        <p:spPr>
          <a:xfrm>
            <a:off x="5334000" y="3717925"/>
            <a:ext cx="457200" cy="457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6CCEB6AA-EFD2-444F-9A8D-3ED2D48E9276}"/>
              </a:ext>
            </a:extLst>
          </p:cNvPr>
          <p:cNvCxnSpPr/>
          <p:nvPr/>
        </p:nvCxnSpPr>
        <p:spPr>
          <a:xfrm flipH="1">
            <a:off x="5257800" y="4175125"/>
            <a:ext cx="533400" cy="7620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D626EE57-1BB5-4A43-842C-FFB4068A829E}"/>
              </a:ext>
            </a:extLst>
          </p:cNvPr>
          <p:cNvCxnSpPr/>
          <p:nvPr/>
        </p:nvCxnSpPr>
        <p:spPr>
          <a:xfrm flipH="1">
            <a:off x="2438400" y="4479925"/>
            <a:ext cx="381000" cy="609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2912692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419C84C-81A0-48B1-8F58-EF2653FF926B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Paths and Isomorphism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21384353-1E2F-47F3-A726-2BEFC2EAED5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several ways that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&amp;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circuits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can help determine whether two graphs are isomorphic.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example, the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existence of a simple circuit of a particular length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useful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invariant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that can be used to show that two graphs are not isomorphic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useful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isomorphic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invariant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simple graphs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existence of a simple circuit of length k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where k is a positive integer greater than 2.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655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Connectivity 8.4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Paths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Circuits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Simple path and Simple circuits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Connectedness in </a:t>
            </a:r>
            <a:r>
              <a:rPr lang="en-US" sz="2400" dirty="0" smtClean="0">
                <a:solidFill>
                  <a:schemeClr val="tx1"/>
                </a:solidFill>
              </a:rPr>
              <a:t>undirected Graph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Connectedness in directed Graph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Graph Isomorphism </a:t>
            </a:r>
            <a:r>
              <a:rPr lang="en-US" sz="2400" dirty="0" smtClean="0">
                <a:solidFill>
                  <a:schemeClr val="tx1"/>
                </a:solidFill>
              </a:rPr>
              <a:t>: checking simple circuit of certain length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419C84C-81A0-48B1-8F58-EF2653FF926B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Graph Isomorphism – Example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="" xmlns:a16="http://schemas.microsoft.com/office/drawing/2014/main" id="{E3A526DD-8082-4107-8CDE-D2F48CEFC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400"/>
            <a:ext cx="7467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Determine whether the graphs  G and H are isomorphic.</a:t>
            </a: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	    </a:t>
            </a: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	</a:t>
            </a: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                               </a:t>
            </a:r>
            <a:r>
              <a:rPr kumimoji="0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			H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</a:t>
            </a: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4" name="Group 25">
            <a:extLst>
              <a:ext uri="{FF2B5EF4-FFF2-40B4-BE49-F238E27FC236}">
                <a16:creationId xmlns="" xmlns:a16="http://schemas.microsoft.com/office/drawing/2014/main" id="{3B9BA81F-EF06-4B83-9A93-7E085B323FC0}"/>
              </a:ext>
            </a:extLst>
          </p:cNvPr>
          <p:cNvGrpSpPr>
            <a:grpSpLocks/>
          </p:cNvGrpSpPr>
          <p:nvPr/>
        </p:nvGrpSpPr>
        <p:grpSpPr bwMode="auto">
          <a:xfrm>
            <a:off x="2270126" y="2057402"/>
            <a:ext cx="1420813" cy="1665288"/>
            <a:chOff x="1574" y="3168"/>
            <a:chExt cx="895" cy="1049"/>
          </a:xfrm>
        </p:grpSpPr>
        <p:sp>
          <p:nvSpPr>
            <p:cNvPr id="45" name="Oval 26">
              <a:extLst>
                <a:ext uri="{FF2B5EF4-FFF2-40B4-BE49-F238E27FC236}">
                  <a16:creationId xmlns="" xmlns:a16="http://schemas.microsoft.com/office/drawing/2014/main" id="{BBEAF2DC-2977-46F4-A545-A723EF268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600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46" name="Oval 27">
              <a:extLst>
                <a:ext uri="{FF2B5EF4-FFF2-40B4-BE49-F238E27FC236}">
                  <a16:creationId xmlns="" xmlns:a16="http://schemas.microsoft.com/office/drawing/2014/main" id="{F3363C8E-7325-45A8-8142-52FBA10D1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600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47" name="Oval 28">
              <a:extLst>
                <a:ext uri="{FF2B5EF4-FFF2-40B4-BE49-F238E27FC236}">
                  <a16:creationId xmlns="" xmlns:a16="http://schemas.microsoft.com/office/drawing/2014/main" id="{111FA17A-4D38-4974-9AAD-CAF9AF2A6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984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48" name="AutoShape 29">
              <a:extLst>
                <a:ext uri="{FF2B5EF4-FFF2-40B4-BE49-F238E27FC236}">
                  <a16:creationId xmlns="" xmlns:a16="http://schemas.microsoft.com/office/drawing/2014/main" id="{41EDFF11-F640-4BA8-9D66-5AB92FB3C54D}"/>
                </a:ext>
              </a:extLst>
            </p:cNvPr>
            <p:cNvCxnSpPr>
              <a:cxnSpLocks noChangeShapeType="1"/>
              <a:stCxn id="45" idx="4"/>
              <a:endCxn id="47" idx="1"/>
            </p:cNvCxnSpPr>
            <p:nvPr/>
          </p:nvCxnSpPr>
          <p:spPr bwMode="auto">
            <a:xfrm>
              <a:off x="1704" y="3648"/>
              <a:ext cx="79" cy="3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9" name="Oval 30">
              <a:extLst>
                <a:ext uri="{FF2B5EF4-FFF2-40B4-BE49-F238E27FC236}">
                  <a16:creationId xmlns="" xmlns:a16="http://schemas.microsoft.com/office/drawing/2014/main" id="{BC46BDC7-6D06-4DA4-96C8-23173D4E4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984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50" name="AutoShape 31">
              <a:extLst>
                <a:ext uri="{FF2B5EF4-FFF2-40B4-BE49-F238E27FC236}">
                  <a16:creationId xmlns="" xmlns:a16="http://schemas.microsoft.com/office/drawing/2014/main" id="{C3668B8C-0119-4987-93C6-E965D75C1CE4}"/>
                </a:ext>
              </a:extLst>
            </p:cNvPr>
            <p:cNvCxnSpPr>
              <a:cxnSpLocks noChangeShapeType="1"/>
              <a:stCxn id="47" idx="6"/>
              <a:endCxn id="49" idx="2"/>
            </p:cNvCxnSpPr>
            <p:nvPr/>
          </p:nvCxnSpPr>
          <p:spPr bwMode="auto">
            <a:xfrm>
              <a:off x="1824" y="4008"/>
              <a:ext cx="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" name="AutoShape 32">
              <a:extLst>
                <a:ext uri="{FF2B5EF4-FFF2-40B4-BE49-F238E27FC236}">
                  <a16:creationId xmlns="" xmlns:a16="http://schemas.microsoft.com/office/drawing/2014/main" id="{4769E25C-6AE9-422B-AE10-A6827C8AF74C}"/>
                </a:ext>
              </a:extLst>
            </p:cNvPr>
            <p:cNvCxnSpPr>
              <a:cxnSpLocks noChangeShapeType="1"/>
              <a:stCxn id="46" idx="4"/>
              <a:endCxn id="49" idx="7"/>
            </p:cNvCxnSpPr>
            <p:nvPr/>
          </p:nvCxnSpPr>
          <p:spPr bwMode="auto">
            <a:xfrm flipH="1">
              <a:off x="2201" y="3648"/>
              <a:ext cx="79" cy="3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2" name="Oval 33">
              <a:extLst>
                <a:ext uri="{FF2B5EF4-FFF2-40B4-BE49-F238E27FC236}">
                  <a16:creationId xmlns="" xmlns:a16="http://schemas.microsoft.com/office/drawing/2014/main" id="{B009134E-D190-4E51-8C78-F93011AF3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40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53" name="AutoShape 34">
              <a:extLst>
                <a:ext uri="{FF2B5EF4-FFF2-40B4-BE49-F238E27FC236}">
                  <a16:creationId xmlns="" xmlns:a16="http://schemas.microsoft.com/office/drawing/2014/main" id="{892D5656-5704-4CD8-9048-E018671C2855}"/>
                </a:ext>
              </a:extLst>
            </p:cNvPr>
            <p:cNvCxnSpPr>
              <a:cxnSpLocks noChangeShapeType="1"/>
              <a:stCxn id="52" idx="2"/>
              <a:endCxn id="45" idx="7"/>
            </p:cNvCxnSpPr>
            <p:nvPr/>
          </p:nvCxnSpPr>
          <p:spPr bwMode="auto">
            <a:xfrm flipH="1">
              <a:off x="1721" y="3432"/>
              <a:ext cx="247" cy="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4" name="AutoShape 35">
              <a:extLst>
                <a:ext uri="{FF2B5EF4-FFF2-40B4-BE49-F238E27FC236}">
                  <a16:creationId xmlns="" xmlns:a16="http://schemas.microsoft.com/office/drawing/2014/main" id="{77C12DFD-C0AD-4826-B022-90919C4BF275}"/>
                </a:ext>
              </a:extLst>
            </p:cNvPr>
            <p:cNvCxnSpPr>
              <a:cxnSpLocks noChangeShapeType="1"/>
              <a:stCxn id="52" idx="6"/>
              <a:endCxn id="46" idx="1"/>
            </p:cNvCxnSpPr>
            <p:nvPr/>
          </p:nvCxnSpPr>
          <p:spPr bwMode="auto">
            <a:xfrm>
              <a:off x="2016" y="3432"/>
              <a:ext cx="247" cy="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5" name="Text Box 36">
              <a:extLst>
                <a:ext uri="{FF2B5EF4-FFF2-40B4-BE49-F238E27FC236}">
                  <a16:creationId xmlns="" xmlns:a16="http://schemas.microsoft.com/office/drawing/2014/main" id="{36818F32-BEE8-4F50-BE91-D0D620B91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3381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v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1</a:t>
              </a:r>
            </a:p>
          </p:txBody>
        </p:sp>
        <p:sp>
          <p:nvSpPr>
            <p:cNvPr id="56" name="Text Box 37">
              <a:extLst>
                <a:ext uri="{FF2B5EF4-FFF2-40B4-BE49-F238E27FC236}">
                  <a16:creationId xmlns="" xmlns:a16="http://schemas.microsoft.com/office/drawing/2014/main" id="{CC050CC8-FFAA-43E9-B21D-4930C4A81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3168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v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2</a:t>
              </a:r>
            </a:p>
          </p:txBody>
        </p:sp>
        <p:sp>
          <p:nvSpPr>
            <p:cNvPr id="57" name="Text Box 38">
              <a:extLst>
                <a:ext uri="{FF2B5EF4-FFF2-40B4-BE49-F238E27FC236}">
                  <a16:creationId xmlns="" xmlns:a16="http://schemas.microsoft.com/office/drawing/2014/main" id="{2472173F-001D-4B29-99B9-0AA0237C0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7" y="3360"/>
              <a:ext cx="24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v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3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58" name="Text Box 39">
              <a:extLst>
                <a:ext uri="{FF2B5EF4-FFF2-40B4-BE49-F238E27FC236}">
                  <a16:creationId xmlns="" xmlns:a16="http://schemas.microsoft.com/office/drawing/2014/main" id="{CB9E576C-945D-4D17-9275-EC184C51B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984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v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5</a:t>
              </a:r>
            </a:p>
          </p:txBody>
        </p:sp>
        <p:sp>
          <p:nvSpPr>
            <p:cNvPr id="59" name="Text Box 40">
              <a:extLst>
                <a:ext uri="{FF2B5EF4-FFF2-40B4-BE49-F238E27FC236}">
                  <a16:creationId xmlns="" xmlns:a16="http://schemas.microsoft.com/office/drawing/2014/main" id="{7D932BED-14B4-47F5-93FC-3B38FB09B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5" y="3984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v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60" name="Group 41">
            <a:extLst>
              <a:ext uri="{FF2B5EF4-FFF2-40B4-BE49-F238E27FC236}">
                <a16:creationId xmlns="" xmlns:a16="http://schemas.microsoft.com/office/drawing/2014/main" id="{032FED52-1CF7-4457-BD1B-B9C43EEC06BE}"/>
              </a:ext>
            </a:extLst>
          </p:cNvPr>
          <p:cNvGrpSpPr>
            <a:grpSpLocks/>
          </p:cNvGrpSpPr>
          <p:nvPr/>
        </p:nvGrpSpPr>
        <p:grpSpPr bwMode="auto">
          <a:xfrm>
            <a:off x="4800602" y="2133602"/>
            <a:ext cx="1433513" cy="1665288"/>
            <a:chOff x="3542" y="3168"/>
            <a:chExt cx="903" cy="1049"/>
          </a:xfrm>
        </p:grpSpPr>
        <p:sp>
          <p:nvSpPr>
            <p:cNvPr id="61" name="Oval 42">
              <a:extLst>
                <a:ext uri="{FF2B5EF4-FFF2-40B4-BE49-F238E27FC236}">
                  <a16:creationId xmlns="" xmlns:a16="http://schemas.microsoft.com/office/drawing/2014/main" id="{BDDC80B3-E121-47D2-BC1E-6AD544A8D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600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62" name="Oval 43">
              <a:extLst>
                <a:ext uri="{FF2B5EF4-FFF2-40B4-BE49-F238E27FC236}">
                  <a16:creationId xmlns="" xmlns:a16="http://schemas.microsoft.com/office/drawing/2014/main" id="{5686E8CB-333C-4808-B362-8BE84D970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600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63" name="Oval 44">
              <a:extLst>
                <a:ext uri="{FF2B5EF4-FFF2-40B4-BE49-F238E27FC236}">
                  <a16:creationId xmlns="" xmlns:a16="http://schemas.microsoft.com/office/drawing/2014/main" id="{69C5C79B-618D-4876-A19B-015C51308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984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64" name="AutoShape 45">
              <a:extLst>
                <a:ext uri="{FF2B5EF4-FFF2-40B4-BE49-F238E27FC236}">
                  <a16:creationId xmlns="" xmlns:a16="http://schemas.microsoft.com/office/drawing/2014/main" id="{0E2687F3-EC74-4F0B-8E24-E9D28F81F5D9}"/>
                </a:ext>
              </a:extLst>
            </p:cNvPr>
            <p:cNvCxnSpPr>
              <a:cxnSpLocks noChangeShapeType="1"/>
              <a:stCxn id="61" idx="6"/>
              <a:endCxn id="62" idx="2"/>
            </p:cNvCxnSpPr>
            <p:nvPr/>
          </p:nvCxnSpPr>
          <p:spPr bwMode="auto">
            <a:xfrm>
              <a:off x="3696" y="3624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5" name="AutoShape 46">
              <a:extLst>
                <a:ext uri="{FF2B5EF4-FFF2-40B4-BE49-F238E27FC236}">
                  <a16:creationId xmlns="" xmlns:a16="http://schemas.microsoft.com/office/drawing/2014/main" id="{35D40C09-3670-4242-B373-BA1EA30E2559}"/>
                </a:ext>
              </a:extLst>
            </p:cNvPr>
            <p:cNvCxnSpPr>
              <a:cxnSpLocks noChangeShapeType="1"/>
              <a:stCxn id="63" idx="7"/>
              <a:endCxn id="62" idx="3"/>
            </p:cNvCxnSpPr>
            <p:nvPr/>
          </p:nvCxnSpPr>
          <p:spPr bwMode="auto">
            <a:xfrm flipV="1">
              <a:off x="3785" y="3641"/>
              <a:ext cx="446" cy="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6" name="Oval 47">
              <a:extLst>
                <a:ext uri="{FF2B5EF4-FFF2-40B4-BE49-F238E27FC236}">
                  <a16:creationId xmlns="" xmlns:a16="http://schemas.microsoft.com/office/drawing/2014/main" id="{298345F2-4B32-4CC5-ACD0-0A9F8E8B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984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67" name="AutoShape 48">
              <a:extLst>
                <a:ext uri="{FF2B5EF4-FFF2-40B4-BE49-F238E27FC236}">
                  <a16:creationId xmlns="" xmlns:a16="http://schemas.microsoft.com/office/drawing/2014/main" id="{F7A21FC4-F9E9-4867-A373-F332CD7F602D}"/>
                </a:ext>
              </a:extLst>
            </p:cNvPr>
            <p:cNvCxnSpPr>
              <a:cxnSpLocks noChangeShapeType="1"/>
              <a:stCxn id="66" idx="1"/>
              <a:endCxn id="61" idx="5"/>
            </p:cNvCxnSpPr>
            <p:nvPr/>
          </p:nvCxnSpPr>
          <p:spPr bwMode="auto">
            <a:xfrm flipH="1" flipV="1">
              <a:off x="3689" y="3641"/>
              <a:ext cx="446" cy="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8" name="Oval 49">
              <a:extLst>
                <a:ext uri="{FF2B5EF4-FFF2-40B4-BE49-F238E27FC236}">
                  <a16:creationId xmlns="" xmlns:a16="http://schemas.microsoft.com/office/drawing/2014/main" id="{6B468C32-52BB-47B0-9C0A-3DB99AF0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40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69" name="AutoShape 50">
              <a:extLst>
                <a:ext uri="{FF2B5EF4-FFF2-40B4-BE49-F238E27FC236}">
                  <a16:creationId xmlns="" xmlns:a16="http://schemas.microsoft.com/office/drawing/2014/main" id="{43243743-D8D4-472A-A201-5ADAE33C52B3}"/>
                </a:ext>
              </a:extLst>
            </p:cNvPr>
            <p:cNvCxnSpPr>
              <a:cxnSpLocks noChangeShapeType="1"/>
              <a:stCxn id="68" idx="3"/>
              <a:endCxn id="63" idx="0"/>
            </p:cNvCxnSpPr>
            <p:nvPr/>
          </p:nvCxnSpPr>
          <p:spPr bwMode="auto">
            <a:xfrm flipH="1">
              <a:off x="3768" y="3449"/>
              <a:ext cx="175" cy="5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0" name="AutoShape 51">
              <a:extLst>
                <a:ext uri="{FF2B5EF4-FFF2-40B4-BE49-F238E27FC236}">
                  <a16:creationId xmlns="" xmlns:a16="http://schemas.microsoft.com/office/drawing/2014/main" id="{6431AC07-E688-40A3-A884-BE9BC2841A9D}"/>
                </a:ext>
              </a:extLst>
            </p:cNvPr>
            <p:cNvCxnSpPr>
              <a:cxnSpLocks noChangeShapeType="1"/>
              <a:stCxn id="68" idx="5"/>
              <a:endCxn id="66" idx="0"/>
            </p:cNvCxnSpPr>
            <p:nvPr/>
          </p:nvCxnSpPr>
          <p:spPr bwMode="auto">
            <a:xfrm>
              <a:off x="3977" y="3449"/>
              <a:ext cx="175" cy="5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1" name="Text Box 52">
              <a:extLst>
                <a:ext uri="{FF2B5EF4-FFF2-40B4-BE49-F238E27FC236}">
                  <a16:creationId xmlns="" xmlns:a16="http://schemas.microsoft.com/office/drawing/2014/main" id="{0EE24EDF-19B0-4D5F-B11D-96F7387DE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3381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u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1</a:t>
              </a:r>
            </a:p>
          </p:txBody>
        </p:sp>
        <p:sp>
          <p:nvSpPr>
            <p:cNvPr id="72" name="Text Box 53">
              <a:extLst>
                <a:ext uri="{FF2B5EF4-FFF2-40B4-BE49-F238E27FC236}">
                  <a16:creationId xmlns="" xmlns:a16="http://schemas.microsoft.com/office/drawing/2014/main" id="{01533943-056A-41CB-8169-8F7C7496D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9" y="316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u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2</a:t>
              </a:r>
            </a:p>
          </p:txBody>
        </p:sp>
        <p:sp>
          <p:nvSpPr>
            <p:cNvPr id="73" name="Text Box 54">
              <a:extLst>
                <a:ext uri="{FF2B5EF4-FFF2-40B4-BE49-F238E27FC236}">
                  <a16:creationId xmlns="" xmlns:a16="http://schemas.microsoft.com/office/drawing/2014/main" id="{BC379A33-E5DB-4EC4-B8FD-7B73A1B66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336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u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3</a:t>
              </a:r>
            </a:p>
          </p:txBody>
        </p:sp>
        <p:sp>
          <p:nvSpPr>
            <p:cNvPr id="74" name="Text Box 55">
              <a:extLst>
                <a:ext uri="{FF2B5EF4-FFF2-40B4-BE49-F238E27FC236}">
                  <a16:creationId xmlns="" xmlns:a16="http://schemas.microsoft.com/office/drawing/2014/main" id="{76B4230A-9809-4978-AEB5-86A092C03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3984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u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5</a:t>
              </a:r>
            </a:p>
          </p:txBody>
        </p:sp>
        <p:sp>
          <p:nvSpPr>
            <p:cNvPr id="75" name="Text Box 56">
              <a:extLst>
                <a:ext uri="{FF2B5EF4-FFF2-40B4-BE49-F238E27FC236}">
                  <a16:creationId xmlns="" xmlns:a16="http://schemas.microsoft.com/office/drawing/2014/main" id="{A2EF44DF-D741-4E6D-A852-3C61DAE62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3984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u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52491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419C84C-81A0-48B1-8F58-EF2653FF926B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B5A0DB3-CBC2-415D-9E28-B52055B5E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496290"/>
            <a:ext cx="8275106" cy="490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At first, you check all the graph invariants between </a:t>
            </a: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the two graphs you know so far. If there is any mismatch, then </a:t>
            </a: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the graphs are not isomorphic. </a:t>
            </a: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However, if all the graph invariants are same, then you go for </a:t>
            </a: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mapping  (i.e., mapping the vertices of one graph to another).</a:t>
            </a: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Here, all the graph invariants are same (you check it!). </a:t>
            </a: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Now you go for mapping…</a:t>
            </a: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function </a:t>
            </a:r>
            <a:r>
              <a:rPr kumimoji="0" lang="en-US" altLang="ja-JP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is </a:t>
            </a:r>
            <a:r>
              <a:rPr kumimoji="0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bijective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(i.e., </a:t>
            </a:r>
            <a:r>
              <a:rPr kumimoji="0" lang="en-US" altLang="ja-JP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one-to-one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as well as </a:t>
            </a:r>
            <a:r>
              <a:rPr kumimoji="0" lang="en-US" altLang="ja-JP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onto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).</a:t>
            </a: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So,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the graphs G and H are isomorphic.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1877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419C84C-81A0-48B1-8F58-EF2653FF926B}"/>
              </a:ext>
            </a:extLst>
          </p:cNvPr>
          <p:cNvSpPr txBox="1">
            <a:spLocks/>
          </p:cNvSpPr>
          <p:nvPr/>
        </p:nvSpPr>
        <p:spPr>
          <a:xfrm>
            <a:off x="335494" y="731161"/>
            <a:ext cx="7229088" cy="931383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14(p.565): Determine whether the graphs G and H shown in Figure 8  are isomorphic.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DBBF0725-1B6A-402D-A347-B8F6806F7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934200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xtBox 4">
            <a:extLst>
              <a:ext uri="{FF2B5EF4-FFF2-40B4-BE49-F238E27FC236}">
                <a16:creationId xmlns="" xmlns:a16="http://schemas.microsoft.com/office/drawing/2014/main" id="{6D390133-8D6E-403C-A263-FA401CB18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715000"/>
            <a:ext cx="13805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Figure 8</a:t>
            </a:r>
          </a:p>
        </p:txBody>
      </p:sp>
    </p:spTree>
    <p:extLst>
      <p:ext uri="{BB962C8B-B14F-4D97-AF65-F5344CB8AC3E}">
        <p14:creationId xmlns="" xmlns:p14="http://schemas.microsoft.com/office/powerpoint/2010/main" val="425918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419C84C-81A0-48B1-8F58-EF2653FF926B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A84E4E8-8B6C-45BF-B5EC-CA71BE0D3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47551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Both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G</a:t>
            </a:r>
            <a:r>
              <a:rPr lang="en-US" altLang="ja-JP" sz="2400">
                <a:cs typeface="Times New Roman" pitchFamily="18" charset="0"/>
              </a:rPr>
              <a:t> and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H</a:t>
            </a:r>
            <a:r>
              <a:rPr lang="en-US" altLang="ja-JP" sz="2400">
                <a:cs typeface="Times New Roman" pitchFamily="18" charset="0"/>
              </a:rPr>
              <a:t> have six vertices and eight edges.</a:t>
            </a:r>
          </a:p>
          <a:p>
            <a:pPr algn="just" eaLnBrk="1" hangingPunct="1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Each has four vertices of degree three, and two vertices of degree two.</a:t>
            </a:r>
          </a:p>
          <a:p>
            <a:pPr algn="just" eaLnBrk="1" hangingPunct="1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So, the three invariants –number of vertices, number of edges, and degrees of vertices —all agree for the two graphs. </a:t>
            </a:r>
            <a:r>
              <a:rPr lang="en-US" altLang="ja-JP" sz="2400">
                <a:solidFill>
                  <a:srgbClr val="FF0000"/>
                </a:solidFill>
                <a:cs typeface="Times New Roman" pitchFamily="18" charset="0"/>
              </a:rPr>
              <a:t>[</a:t>
            </a:r>
            <a:r>
              <a:rPr lang="en-US" altLang="ja-JP" sz="2400" b="1">
                <a:solidFill>
                  <a:srgbClr val="FF0000"/>
                </a:solidFill>
                <a:cs typeface="Times New Roman" pitchFamily="18" charset="0"/>
              </a:rPr>
              <a:t>Note</a:t>
            </a:r>
            <a:r>
              <a:rPr lang="en-US" altLang="ja-JP" sz="2400">
                <a:solidFill>
                  <a:srgbClr val="FF0000"/>
                </a:solidFill>
                <a:cs typeface="Times New Roman" pitchFamily="18" charset="0"/>
              </a:rPr>
              <a:t>: you must check other graph invariants too]</a:t>
            </a:r>
          </a:p>
          <a:p>
            <a:pPr algn="just" eaLnBrk="1" hangingPunct="1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However,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H has a simple circuit of length three</a:t>
            </a:r>
            <a:r>
              <a:rPr lang="en-US" altLang="ja-JP" sz="2400">
                <a:cs typeface="Times New Roman" pitchFamily="18" charset="0"/>
              </a:rPr>
              <a:t>, namely,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v</a:t>
            </a:r>
            <a:r>
              <a:rPr lang="en-US" altLang="ja-JP" sz="2400" baseline="-2500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, v</a:t>
            </a:r>
            <a:r>
              <a:rPr lang="en-US" altLang="ja-JP" sz="2400" baseline="-2500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, v</a:t>
            </a:r>
            <a:r>
              <a:rPr lang="en-US" altLang="ja-JP" sz="2400" baseline="-25000">
                <a:solidFill>
                  <a:srgbClr val="0000FF"/>
                </a:solidFill>
                <a:cs typeface="Times New Roman" pitchFamily="18" charset="0"/>
              </a:rPr>
              <a:t>6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, v</a:t>
            </a:r>
            <a:r>
              <a:rPr lang="en-US" altLang="ja-JP" sz="2400" baseline="-25000">
                <a:solidFill>
                  <a:srgbClr val="0000FF"/>
                </a:solidFill>
                <a:cs typeface="Times New Roman" pitchFamily="18" charset="0"/>
              </a:rPr>
              <a:t>1 </a:t>
            </a:r>
            <a:r>
              <a:rPr lang="en-US" altLang="ja-JP" sz="2400">
                <a:cs typeface="Times New Roman" pitchFamily="18" charset="0"/>
              </a:rPr>
              <a:t>, whereas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G</a:t>
            </a:r>
            <a:r>
              <a:rPr lang="en-US" altLang="ja-JP" sz="2400">
                <a:cs typeface="Times New Roman" pitchFamily="18" charset="0"/>
              </a:rPr>
              <a:t>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has no simple circuit of length three</a:t>
            </a:r>
            <a:r>
              <a:rPr lang="en-US" altLang="ja-JP" sz="2400">
                <a:cs typeface="Times New Roman" pitchFamily="18" charset="0"/>
              </a:rPr>
              <a:t>, as can be determined by inspection (all simple  circuits in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G</a:t>
            </a:r>
            <a:r>
              <a:rPr lang="en-US" altLang="ja-JP" sz="2400">
                <a:cs typeface="Times New Roman" pitchFamily="18" charset="0"/>
              </a:rPr>
              <a:t> have length at least four). </a:t>
            </a:r>
          </a:p>
          <a:p>
            <a:pPr algn="just" eaLnBrk="1" hangingPunct="1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Because the existence of a simple circuit of length three is an isomorphic invariant, </a:t>
            </a:r>
            <a:r>
              <a:rPr lang="en-US" altLang="ja-JP" sz="2400" b="1">
                <a:solidFill>
                  <a:srgbClr val="FF0000"/>
                </a:solidFill>
                <a:cs typeface="Times New Roman" pitchFamily="18" charset="0"/>
              </a:rPr>
              <a:t>G</a:t>
            </a:r>
            <a:r>
              <a:rPr lang="en-US" altLang="ja-JP" sz="2400">
                <a:cs typeface="Times New Roman" pitchFamily="18" charset="0"/>
              </a:rPr>
              <a:t> and </a:t>
            </a:r>
            <a:r>
              <a:rPr lang="en-US" altLang="ja-JP" sz="2400" b="1">
                <a:solidFill>
                  <a:srgbClr val="FF0000"/>
                </a:solidFill>
                <a:cs typeface="Times New Roman" pitchFamily="18" charset="0"/>
              </a:rPr>
              <a:t>H</a:t>
            </a:r>
            <a:r>
              <a:rPr lang="en-US" altLang="ja-JP" sz="2400">
                <a:cs typeface="Times New Roman" pitchFamily="18" charset="0"/>
              </a:rPr>
              <a:t> are </a:t>
            </a:r>
            <a:r>
              <a:rPr lang="en-US" altLang="ja-JP" sz="2400" b="1">
                <a:solidFill>
                  <a:srgbClr val="FF0000"/>
                </a:solidFill>
                <a:cs typeface="Times New Roman" pitchFamily="18" charset="0"/>
              </a:rPr>
              <a:t>not isomorphic</a:t>
            </a:r>
            <a:r>
              <a:rPr lang="en-US" altLang="ja-JP" sz="2400">
                <a:solidFill>
                  <a:srgbClr val="FF0000"/>
                </a:solidFill>
                <a:cs typeface="Times New Roman" pitchFamily="18" charset="0"/>
              </a:rPr>
              <a:t>.</a:t>
            </a:r>
            <a:endParaRPr lang="ja-JP" alt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1654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419C84C-81A0-48B1-8F58-EF2653FF926B}"/>
              </a:ext>
            </a:extLst>
          </p:cNvPr>
          <p:cNvSpPr txBox="1">
            <a:spLocks/>
          </p:cNvSpPr>
          <p:nvPr/>
        </p:nvSpPr>
        <p:spPr>
          <a:xfrm>
            <a:off x="335493" y="731162"/>
            <a:ext cx="7262339" cy="93138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100" b="1" dirty="0">
                <a:solidFill>
                  <a:srgbClr val="FF0000"/>
                </a:solidFill>
                <a:ea typeface="ＭＳ Ｐゴシック" panose="020B0600070205080204" pitchFamily="34" charset="-128"/>
                <a:cs typeface="Times New Roman" pitchFamily="18" charset="0"/>
              </a:rPr>
              <a:t>Example 15 (p.566) : </a:t>
            </a:r>
            <a:r>
              <a:rPr lang="en-US" altLang="en-US" sz="3100" dirty="0">
                <a:solidFill>
                  <a:srgbClr val="FF0000"/>
                </a:solidFill>
                <a:ea typeface="ＭＳ Ｐゴシック" pitchFamily="34" charset="-128"/>
                <a:cs typeface="Times New Roman" pitchFamily="18" charset="0"/>
              </a:rPr>
              <a:t>Determine whether the graphs G and H shown in Figure 9  are isomorphic.</a:t>
            </a:r>
            <a:endParaRPr lang="en-US" sz="31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36E072C2-1AF0-4A0E-9884-3A249E6E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91400"/>
            <a:ext cx="76962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31ADA6-443D-4867-98C8-180338D20155}"/>
              </a:ext>
            </a:extLst>
          </p:cNvPr>
          <p:cNvSpPr/>
          <p:nvPr/>
        </p:nvSpPr>
        <p:spPr>
          <a:xfrm>
            <a:off x="4056474" y="5574268"/>
            <a:ext cx="1266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  <a:ea typeface="ＭＳ Ｐゴシック" pitchFamily="34" charset="-128"/>
                <a:cs typeface="Times New Roman" pitchFamily="18" charset="0"/>
              </a:rPr>
              <a:t>Figure 9 </a:t>
            </a:r>
            <a:endParaRPr lang="en-US" sz="2400" b="1" dirty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3272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419C84C-81A0-48B1-8F58-EF2653FF926B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C5D9534-5C68-4DE5-8784-9C6D2D379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Both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G</a:t>
            </a:r>
            <a:r>
              <a:rPr lang="en-US" altLang="ja-JP" sz="2400">
                <a:cs typeface="Times New Roman" pitchFamily="18" charset="0"/>
              </a:rPr>
              <a:t> and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H</a:t>
            </a:r>
            <a:r>
              <a:rPr lang="en-US" altLang="ja-JP" sz="2400">
                <a:cs typeface="Times New Roman" pitchFamily="18" charset="0"/>
              </a:rPr>
              <a:t> have five vertices and six edges.</a:t>
            </a:r>
          </a:p>
          <a:p>
            <a:pPr algn="just"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Each has two vertices of degree three, and three vertices of degree two.</a:t>
            </a:r>
          </a:p>
          <a:p>
            <a:pPr algn="just"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Both have a simple circuit of length three, a simple circuit of length four, and a simple circuit of length five. </a:t>
            </a:r>
          </a:p>
          <a:p>
            <a:pPr algn="just"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Because all these isomorphic invariants agree here, so </a:t>
            </a:r>
          </a:p>
          <a:p>
            <a:pPr algn="just" eaLnBrk="1" hangingPunct="1">
              <a:buClr>
                <a:srgbClr val="0000CC"/>
              </a:buClr>
              <a:buFont typeface="Arial" pitchFamily="34" charset="0"/>
              <a:buNone/>
            </a:pP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	</a:t>
            </a:r>
            <a:r>
              <a:rPr lang="en-US" altLang="ja-JP" sz="2400" b="1">
                <a:solidFill>
                  <a:srgbClr val="0000FF"/>
                </a:solidFill>
                <a:cs typeface="Times New Roman" pitchFamily="18" charset="0"/>
              </a:rPr>
              <a:t>G</a:t>
            </a:r>
            <a:r>
              <a:rPr lang="en-US" altLang="ja-JP" sz="2400">
                <a:cs typeface="Times New Roman" pitchFamily="18" charset="0"/>
              </a:rPr>
              <a:t> and </a:t>
            </a:r>
            <a:r>
              <a:rPr lang="en-US" altLang="ja-JP" sz="2400" b="1">
                <a:solidFill>
                  <a:srgbClr val="0000FF"/>
                </a:solidFill>
                <a:cs typeface="Times New Roman" pitchFamily="18" charset="0"/>
              </a:rPr>
              <a:t>H </a:t>
            </a:r>
            <a:r>
              <a:rPr lang="en-US" altLang="ja-JP" sz="2400" b="1">
                <a:solidFill>
                  <a:srgbClr val="FF0000"/>
                </a:solidFill>
                <a:cs typeface="Times New Roman" pitchFamily="18" charset="0"/>
              </a:rPr>
              <a:t>may be isomorphic</a:t>
            </a:r>
            <a:r>
              <a:rPr lang="en-US" altLang="ja-JP" sz="2400">
                <a:cs typeface="Times New Roman" pitchFamily="18" charset="0"/>
              </a:rPr>
              <a:t>.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…..continued to next slide</a:t>
            </a:r>
            <a:endParaRPr lang="ja-JP" alt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718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419C84C-81A0-48B1-8F58-EF2653FF926B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>
                <a:solidFill>
                  <a:srgbClr val="FF0000"/>
                </a:solidFill>
              </a:rPr>
              <a:t>Finding of possible isomorphism: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9F7AE4EC-B4FC-41B7-98F5-D26D37D1A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24576"/>
            <a:ext cx="8610600" cy="54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………. we will follow paths that go through all vertices so that the corresponding vertices in the two graphs have the same degree.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For example, the paths 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u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,u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u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u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in G and v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v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v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v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v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 H both go through every vertex in the graph; start at a vertex of degree three; go through vertices of degrees two, three, and two, respectively; and end at a vertex of degree two.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By following these paths through the graphs, we can define the mapping 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 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with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(u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 = v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(u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 = v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(u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 = v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(u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 = v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(u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 = v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It shows that f is an isomorphism, so G and H are isomorphic.</a:t>
            </a:r>
            <a:r>
              <a:rPr kumimoji="0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6289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1DF020-DFF2-492F-B160-33927CAE9703}"/>
              </a:ext>
            </a:extLst>
          </p:cNvPr>
          <p:cNvSpPr/>
          <p:nvPr/>
        </p:nvSpPr>
        <p:spPr>
          <a:xfrm>
            <a:off x="562707" y="1767006"/>
            <a:ext cx="7891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Rosen, K. H., &amp; </a:t>
            </a:r>
            <a:r>
              <a:rPr lang="en-US" b="1" dirty="0" err="1"/>
              <a:t>Krithivasan</a:t>
            </a:r>
            <a:r>
              <a:rPr lang="en-US" b="1" dirty="0"/>
              <a:t>, K. (2012). Discrete mathematics and its applications: with combinatorics and graph theory. Tata McGraw-Hill Education. (7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Liu, C. L. (1986). Elements of discrete mathematics. Tata McGraw-Hill Education.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1777262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4A89747-DDDD-43E9-B535-AA47EA6C9A56}"/>
              </a:ext>
            </a:extLst>
          </p:cNvPr>
          <p:cNvSpPr/>
          <p:nvPr/>
        </p:nvSpPr>
        <p:spPr>
          <a:xfrm>
            <a:off x="335494" y="1745672"/>
            <a:ext cx="84593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Mathematics, </a:t>
            </a:r>
            <a:r>
              <a:rPr lang="en-US" i="1" dirty="0" smtClean="0"/>
              <a:t>Richard</a:t>
            </a:r>
            <a:r>
              <a:rPr lang="en-US" dirty="0" smtClean="0"/>
              <a:t> </a:t>
            </a:r>
            <a:r>
              <a:rPr lang="en-US" i="1" dirty="0" err="1" smtClean="0"/>
              <a:t>Johnsonbaugh</a:t>
            </a:r>
            <a:r>
              <a:rPr lang="en-US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Mathematical Structures, </a:t>
            </a:r>
            <a:r>
              <a:rPr lang="en-US" i="1" dirty="0" smtClean="0"/>
              <a:t>Bernard</a:t>
            </a:r>
            <a:r>
              <a:rPr lang="en-US" dirty="0" smtClean="0"/>
              <a:t> </a:t>
            </a:r>
            <a:r>
              <a:rPr lang="en-US" i="1" dirty="0" err="1" smtClean="0"/>
              <a:t>Kolman</a:t>
            </a:r>
            <a:r>
              <a:rPr lang="en-US" dirty="0" smtClean="0"/>
              <a:t>, </a:t>
            </a:r>
            <a:r>
              <a:rPr lang="en-US" i="1" dirty="0" smtClean="0"/>
              <a:t>Robert C. Busby</a:t>
            </a:r>
            <a:r>
              <a:rPr lang="en-US" dirty="0" smtClean="0"/>
              <a:t>, </a:t>
            </a:r>
            <a:r>
              <a:rPr lang="en-US" i="1" dirty="0" smtClean="0"/>
              <a:t>Sharon</a:t>
            </a:r>
            <a:r>
              <a:rPr lang="en-US" dirty="0" smtClean="0"/>
              <a:t> </a:t>
            </a:r>
            <a:r>
              <a:rPr lang="en-US" i="1" dirty="0" smtClean="0"/>
              <a:t>Ross, </a:t>
            </a:r>
            <a:r>
              <a:rPr lang="en-US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 smtClean="0"/>
              <a:t>SCHAUM’S  outlines Discrete Mathematics(2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edition)</a:t>
            </a:r>
            <a:r>
              <a:rPr lang="en-US" dirty="0" smtClean="0"/>
              <a:t>, by </a:t>
            </a:r>
            <a:r>
              <a:rPr lang="en-US" i="1" dirty="0" smtClean="0"/>
              <a:t>Seymour</a:t>
            </a:r>
            <a:r>
              <a:rPr lang="en-US" dirty="0" smtClean="0"/>
              <a:t> </a:t>
            </a:r>
            <a:r>
              <a:rPr lang="en-US" i="1" dirty="0" err="1" smtClean="0"/>
              <a:t>Lipschutz</a:t>
            </a:r>
            <a:r>
              <a:rPr lang="en-US" dirty="0" smtClean="0"/>
              <a:t>, </a:t>
            </a:r>
            <a:r>
              <a:rPr lang="en-US" i="1" dirty="0" smtClean="0"/>
              <a:t>Marc</a:t>
            </a:r>
            <a:r>
              <a:rPr lang="en-US" dirty="0" smtClean="0"/>
              <a:t> </a:t>
            </a:r>
            <a:r>
              <a:rPr lang="en-US" i="1" dirty="0" smtClean="0"/>
              <a:t>Lipson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</a:t>
            </a:r>
            <a:r>
              <a:rPr lang="en-US" dirty="0"/>
              <a:t>University Catalonia </a:t>
            </a:r>
            <a:r>
              <a:rPr lang="en-US" dirty="0">
                <a:hlinkClick r:id="rId2"/>
              </a:rPr>
              <a:t>https://www.csd.uoc.gr/~hy583/papers/ch17.pdf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Duke University </a:t>
            </a:r>
            <a:r>
              <a:rPr lang="en-US" dirty="0">
                <a:hlinkClick r:id="rId3"/>
              </a:rPr>
              <a:t>https://www2.cs.duke.edu/courses/spring11/cps102/notes/lec23.pdf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844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9785C5BC-269A-472D-B218-CC1841F379A5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6"/>
            <a:ext cx="890484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u="sng" dirty="0">
                <a:solidFill>
                  <a:srgbClr val="FF0000"/>
                </a:solidFill>
              </a:rPr>
              <a:t>Objectives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To </a:t>
            </a:r>
            <a:r>
              <a:rPr lang="en-US" sz="2400" dirty="0" smtClean="0"/>
              <a:t>understand the terms path, circuit, simple path, simple circuit; to understand connectedness in undirected and directed graphs, to determine whether two graphs are isomorphic.</a:t>
            </a:r>
          </a:p>
          <a:p>
            <a:pPr lvl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u="sng" dirty="0">
                <a:solidFill>
                  <a:srgbClr val="FF0000"/>
                </a:solidFill>
              </a:rPr>
              <a:t>Outcomes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The </a:t>
            </a:r>
            <a:r>
              <a:rPr lang="en-US" sz="2400" dirty="0"/>
              <a:t>students </a:t>
            </a:r>
            <a:r>
              <a:rPr lang="en-US" sz="2400" dirty="0" smtClean="0"/>
              <a:t>are expected to be able to explain path, circuit, simple path, simple circuit; be able to determine whether an undirected graph is connected or whether a directed graph is weakly or strongly connected; be able to determine whether two graphs are isomorphic.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075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D0773ED-CCA2-40FE-B6A2-5A7247CB1ACA}"/>
              </a:ext>
            </a:extLst>
          </p:cNvPr>
          <p:cNvSpPr txBox="1">
            <a:spLocks/>
          </p:cNvSpPr>
          <p:nvPr/>
        </p:nvSpPr>
        <p:spPr bwMode="auto">
          <a:xfrm>
            <a:off x="457200" y="2094807"/>
            <a:ext cx="8229600" cy="403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sequence of edges that begins at a vertex of a graph and travels from vertex to vertex along edges of the graph.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Paths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1ED6745B-7B75-4FB8-AF7B-AA23E75B6B0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67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a nonnegative integer and G an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 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length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G is a sequence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edges 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….,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G such that 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associated with {x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associated with {x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and so on, with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associated with {x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n-1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where 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=u and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=v.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path is a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circuit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it begins and ends at the same vertex,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 is, if u = v, and has length greater than zero.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path or circuit is said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 through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vertices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2, …,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n-1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traverses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….,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.   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path/circuit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it does not contain the same edge more than once.    </a:t>
            </a:r>
          </a:p>
        </p:txBody>
      </p:sp>
    </p:spTree>
    <p:extLst>
      <p:ext uri="{BB962C8B-B14F-4D97-AF65-F5344CB8AC3E}">
        <p14:creationId xmlns="" xmlns:p14="http://schemas.microsoft.com/office/powerpoint/2010/main" val="94303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Paths in Directed Graph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4E7CFBF-AEFD-4D88-B464-DABEDED5DDC8}"/>
              </a:ext>
            </a:extLst>
          </p:cNvPr>
          <p:cNvSpPr txBox="1">
            <a:spLocks/>
          </p:cNvSpPr>
          <p:nvPr/>
        </p:nvSpPr>
        <p:spPr bwMode="auto">
          <a:xfrm>
            <a:off x="457200" y="187483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36576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Same as</a:t>
            </a:r>
            <a:r>
              <a:rPr kumimoji="0" lang="en-US" sz="2800" b="0" i="0" u="none" strike="noStrike" kern="1200" cap="none" spc="-9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lang="en-US" sz="2800" b="0" i="0" u="none" strike="noStrike" kern="1200" cap="none" spc="19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</a:t>
            </a:r>
            <a:r>
              <a:rPr kumimoji="0" lang="en-US" sz="2800" b="0" i="0" u="none" strike="noStrike" kern="1200" cap="none" spc="-14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lang="en-US" sz="2800" b="0" i="0" u="none" strike="noStrike" kern="1200" cap="none" spc="-39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ec</a:t>
            </a:r>
            <a:r>
              <a:rPr kumimoji="0" lang="en-US" sz="2800" b="0" i="0" u="none" strike="noStrike" kern="1200" cap="none" spc="-39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ed g</a:t>
            </a:r>
            <a:r>
              <a:rPr kumimoji="0" lang="en-US" sz="2800" b="0" i="0" u="none" strike="noStrike" kern="1200" cap="none" spc="-54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aph</a:t>
            </a:r>
            <a:r>
              <a:rPr kumimoji="0" lang="en-US" sz="2800" b="0" i="0" u="none" strike="noStrike" kern="1200" cap="none" spc="-14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lang="en-US" sz="2800" b="0" i="0" u="none" strike="noStrike" kern="1200" cap="none" spc="9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but the</a:t>
            </a:r>
            <a:r>
              <a:rPr kumimoji="0" lang="en-US" sz="2800" b="0" i="0" u="none" strike="noStrike" kern="1200" cap="none" spc="-9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lang="en-US" sz="2800" b="0" i="0" u="none" strike="noStrike" kern="1200" cap="none" spc="-19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 must go    </a:t>
            </a:r>
          </a:p>
          <a:p>
            <a:pPr marL="365760" marR="0" lvl="0" indent="-36576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in the direction of the arrows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297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Connectedness in Undirected Graphs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6E42C41-7322-4F3C-8158-1D3FE053C4DD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 graph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connected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is a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between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every pair of distinct vertices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the graph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50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Example 2 (p.561)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6D57F900-04C8-41C3-A126-169B6EF8C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43200"/>
            <a:ext cx="7772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200">
                <a:cs typeface="Fd398836-Identity-H"/>
              </a:rPr>
              <a:t>In the simple graph shown in Figure</a:t>
            </a:r>
            <a:r>
              <a:rPr lang="en-US" altLang="ja-JP" sz="2200">
                <a:cs typeface="Fd492287-Identity-H"/>
              </a:rPr>
              <a:t>, </a:t>
            </a:r>
            <a:r>
              <a:rPr lang="en-US" altLang="ja-JP" sz="2200">
                <a:solidFill>
                  <a:srgbClr val="0000FF"/>
                </a:solidFill>
                <a:cs typeface="Fd725111-Identity-H"/>
              </a:rPr>
              <a:t>a , </a:t>
            </a:r>
            <a:r>
              <a:rPr lang="en-US" altLang="ja-JP" sz="2200">
                <a:solidFill>
                  <a:srgbClr val="0000FF"/>
                </a:solidFill>
                <a:cs typeface="Fd426424-Identity-H"/>
              </a:rPr>
              <a:t>d, c, f, e </a:t>
            </a:r>
            <a:r>
              <a:rPr lang="en-US" altLang="ja-JP" sz="2200">
                <a:cs typeface="Fd398836-Identity-H"/>
              </a:rPr>
              <a:t>is a </a:t>
            </a:r>
            <a:r>
              <a:rPr lang="en-US" altLang="ja-JP" sz="2200" b="1">
                <a:cs typeface="Fd398836-Identity-H"/>
              </a:rPr>
              <a:t>simple</a:t>
            </a:r>
            <a:r>
              <a:rPr lang="en-US" altLang="ja-JP" sz="2200">
                <a:cs typeface="Fd398836-Identity-H"/>
              </a:rPr>
              <a:t> </a:t>
            </a:r>
            <a:r>
              <a:rPr lang="en-US" altLang="ja-JP" sz="2200" b="1">
                <a:cs typeface="Fd398836-Identity-H"/>
              </a:rPr>
              <a:t>path</a:t>
            </a:r>
            <a:r>
              <a:rPr lang="en-US" altLang="ja-JP" sz="2200">
                <a:cs typeface="Fd398836-Identity-H"/>
              </a:rPr>
              <a:t> of </a:t>
            </a:r>
            <a:r>
              <a:rPr lang="en-US" altLang="ja-JP" sz="2200">
                <a:solidFill>
                  <a:srgbClr val="0000FF"/>
                </a:solidFill>
                <a:cs typeface="Fd398836-Identity-H"/>
              </a:rPr>
              <a:t>length 4</a:t>
            </a:r>
            <a:r>
              <a:rPr lang="en-US" altLang="ja-JP" sz="2200">
                <a:cs typeface="Fd398836-Identity-H"/>
              </a:rPr>
              <a:t>, because {a , d}, {d, c } , {c, f}, and { f, e} are all edges. 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200">
                <a:cs typeface="Fd398836-Identity-H"/>
              </a:rPr>
              <a:t>However, </a:t>
            </a:r>
            <a:r>
              <a:rPr lang="en-US" altLang="ja-JP" sz="2200">
                <a:solidFill>
                  <a:srgbClr val="0000FF"/>
                </a:solidFill>
                <a:cs typeface="Fd398836-Identity-H"/>
              </a:rPr>
              <a:t>d, e, c, a </a:t>
            </a:r>
            <a:r>
              <a:rPr lang="en-US" altLang="ja-JP" sz="2200">
                <a:cs typeface="Fd398836-Identity-H"/>
              </a:rPr>
              <a:t>is </a:t>
            </a:r>
            <a:r>
              <a:rPr lang="en-US" altLang="ja-JP" sz="2200">
                <a:solidFill>
                  <a:srgbClr val="C00000"/>
                </a:solidFill>
                <a:cs typeface="Fd398836-Identity-H"/>
              </a:rPr>
              <a:t>not a path</a:t>
            </a:r>
            <a:r>
              <a:rPr lang="en-US" altLang="ja-JP" sz="2200">
                <a:cs typeface="Fd398836-Identity-H"/>
              </a:rPr>
              <a:t>, </a:t>
            </a:r>
            <a:r>
              <a:rPr lang="en-US" altLang="ja-JP" sz="2200">
                <a:solidFill>
                  <a:srgbClr val="FF0000"/>
                </a:solidFill>
                <a:cs typeface="Fd398836-Identity-H"/>
              </a:rPr>
              <a:t>because {e, c} is not an edge</a:t>
            </a:r>
            <a:r>
              <a:rPr lang="en-US" altLang="ja-JP" sz="2200">
                <a:cs typeface="Fd398836-Identity-H"/>
              </a:rPr>
              <a:t>. 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200">
                <a:cs typeface="Fd398836-Identity-H"/>
              </a:rPr>
              <a:t>Note that </a:t>
            </a:r>
            <a:r>
              <a:rPr lang="en-US" altLang="ja-JP" sz="2200">
                <a:solidFill>
                  <a:srgbClr val="0000FF"/>
                </a:solidFill>
                <a:cs typeface="Fd398836-Identity-H"/>
              </a:rPr>
              <a:t>b, c, f, e, b </a:t>
            </a:r>
            <a:r>
              <a:rPr lang="en-US" altLang="ja-JP" sz="2200">
                <a:cs typeface="Fd398836-Identity-H"/>
              </a:rPr>
              <a:t>is a </a:t>
            </a:r>
            <a:r>
              <a:rPr lang="en-US" altLang="ja-JP" sz="2200">
                <a:solidFill>
                  <a:srgbClr val="0000FF"/>
                </a:solidFill>
                <a:cs typeface="Fd398836-Identity-H"/>
              </a:rPr>
              <a:t>circuit of length 4 </a:t>
            </a:r>
            <a:r>
              <a:rPr lang="en-US" altLang="ja-JP" sz="2200">
                <a:cs typeface="Fd398836-Identity-H"/>
              </a:rPr>
              <a:t>because {b, c}, {c, f}, {f, e}, and {e, b} are edges, and this path begins and ends at b. 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200">
                <a:cs typeface="Fd398836-Identity-H"/>
              </a:rPr>
              <a:t>The path </a:t>
            </a:r>
            <a:r>
              <a:rPr lang="en-US" altLang="ja-JP" sz="2200">
                <a:solidFill>
                  <a:srgbClr val="0000FF"/>
                </a:solidFill>
                <a:cs typeface="Fd398836-Identity-H"/>
              </a:rPr>
              <a:t>a, b, </a:t>
            </a:r>
            <a:r>
              <a:rPr lang="en-US" altLang="ja-JP" sz="2200">
                <a:solidFill>
                  <a:srgbClr val="0000FF"/>
                </a:solidFill>
                <a:cs typeface="Fd837929-Identity-H"/>
              </a:rPr>
              <a:t>e, </a:t>
            </a:r>
            <a:r>
              <a:rPr lang="en-US" altLang="ja-JP" sz="2200">
                <a:solidFill>
                  <a:srgbClr val="0000FF"/>
                </a:solidFill>
                <a:cs typeface="Fd398836-Identity-H"/>
              </a:rPr>
              <a:t>d, a, b</a:t>
            </a:r>
            <a:r>
              <a:rPr lang="en-US" altLang="ja-JP" sz="2200">
                <a:cs typeface="Fd398836-Identity-H"/>
              </a:rPr>
              <a:t>, which is of </a:t>
            </a:r>
            <a:r>
              <a:rPr lang="en-US" altLang="ja-JP" sz="2200">
                <a:solidFill>
                  <a:srgbClr val="0000FF"/>
                </a:solidFill>
                <a:cs typeface="Fd398836-Identity-H"/>
              </a:rPr>
              <a:t>length 5</a:t>
            </a:r>
            <a:r>
              <a:rPr lang="en-US" altLang="ja-JP" sz="2200">
                <a:cs typeface="Fd398836-Identity-H"/>
              </a:rPr>
              <a:t>, is </a:t>
            </a:r>
            <a:r>
              <a:rPr lang="en-US" altLang="ja-JP" sz="2200" b="1">
                <a:solidFill>
                  <a:srgbClr val="C00000"/>
                </a:solidFill>
                <a:cs typeface="Fd398836-Identity-H"/>
              </a:rPr>
              <a:t>not</a:t>
            </a:r>
            <a:r>
              <a:rPr lang="en-US" altLang="ja-JP" sz="2200">
                <a:solidFill>
                  <a:srgbClr val="C00000"/>
                </a:solidFill>
                <a:cs typeface="Fd398836-Identity-H"/>
              </a:rPr>
              <a:t> </a:t>
            </a:r>
            <a:r>
              <a:rPr lang="en-US" altLang="ja-JP" sz="2200" b="1">
                <a:solidFill>
                  <a:srgbClr val="C00000"/>
                </a:solidFill>
                <a:cs typeface="Fd398836-Identity-H"/>
              </a:rPr>
              <a:t>simple</a:t>
            </a:r>
            <a:r>
              <a:rPr lang="en-US" altLang="ja-JP" sz="2200">
                <a:solidFill>
                  <a:srgbClr val="C00000"/>
                </a:solidFill>
                <a:cs typeface="Fd398836-Identity-H"/>
              </a:rPr>
              <a:t> </a:t>
            </a:r>
            <a:r>
              <a:rPr lang="en-US" altLang="ja-JP" sz="2200">
                <a:cs typeface="Fd398836-Identity-H"/>
              </a:rPr>
              <a:t>because it contains the edge {a, b} twice.</a:t>
            </a:r>
            <a:endParaRPr lang="ja-JP" altLang="en-US" sz="2200" dirty="0">
              <a:cs typeface="Fd398836-Identity-H"/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="" xmlns:a16="http://schemas.microsoft.com/office/drawing/2014/main" id="{F1856BD5-FC3F-4197-AE60-1F739F247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573985"/>
            <a:ext cx="3200400" cy="209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5930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Example 6 (p.563)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="" xmlns:a16="http://schemas.microsoft.com/office/drawing/2014/main" id="{3CFCB987-3ECA-40BD-8B2B-836F2E462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8754" y="914400"/>
            <a:ext cx="424973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4">
            <a:extLst>
              <a:ext uri="{FF2B5EF4-FFF2-40B4-BE49-F238E27FC236}">
                <a16:creationId xmlns="" xmlns:a16="http://schemas.microsoft.com/office/drawing/2014/main" id="{24F4AF68-B79E-452C-8F84-41E9715AD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91" y="3657600"/>
            <a:ext cx="838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Figure 3:  The Graphs G</a:t>
            </a:r>
            <a:r>
              <a:rPr lang="en-US" altLang="ja-JP" sz="2400" b="1" baseline="-25000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 1</a:t>
            </a:r>
            <a:r>
              <a:rPr lang="en-US" altLang="ja-JP" sz="2400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 and G</a:t>
            </a:r>
            <a:r>
              <a:rPr lang="en-US" altLang="ja-JP" sz="2400" b="1" baseline="-25000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2</a:t>
            </a:r>
            <a:endParaRPr lang="ja-JP" altLang="en-US" sz="2400" b="1" baseline="-25000">
              <a:solidFill>
                <a:srgbClr val="0000FF"/>
              </a:solidFill>
              <a:ea typeface="ＭＳ Ｐゴシック" panose="020B0600070205080204" pitchFamily="34" charset="-128"/>
              <a:cs typeface="Arial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28C4A94B-3CB3-4095-B610-D1045603D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91" y="4572000"/>
            <a:ext cx="8077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The graph </a:t>
            </a:r>
            <a:r>
              <a:rPr lang="en-US" altLang="ja-JP" sz="2400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G</a:t>
            </a:r>
            <a:r>
              <a:rPr lang="en-US" altLang="ja-JP" sz="2400" b="1" baseline="-25000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 l</a:t>
            </a:r>
            <a:r>
              <a:rPr lang="en-US" altLang="ja-JP" sz="2400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 in Figure 3 is </a:t>
            </a:r>
            <a:r>
              <a:rPr lang="en-US" altLang="ja-JP" sz="2400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connected</a:t>
            </a:r>
            <a:r>
              <a:rPr lang="en-US" altLang="ja-JP" sz="2400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, because for every pair of distinct vertices there is a path between them.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However, the graph </a:t>
            </a:r>
            <a:r>
              <a:rPr lang="en-US" altLang="ja-JP" sz="2400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G</a:t>
            </a:r>
            <a:r>
              <a:rPr lang="en-US" altLang="ja-JP" sz="2400" b="1" baseline="-25000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 2</a:t>
            </a:r>
            <a:r>
              <a:rPr lang="en-US" altLang="ja-JP" sz="2400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 in Figure 3 is </a:t>
            </a:r>
            <a:r>
              <a:rPr lang="en-US" altLang="ja-JP" sz="2400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not connected</a:t>
            </a:r>
            <a:r>
              <a:rPr lang="en-US" altLang="ja-JP" sz="2400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. For instance, there is no path in G2 between vertices </a:t>
            </a:r>
            <a:r>
              <a:rPr lang="en-US" altLang="ja-JP" sz="2400" i="1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a</a:t>
            </a:r>
            <a:r>
              <a:rPr lang="en-US" altLang="ja-JP" sz="2400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 and </a:t>
            </a:r>
            <a:r>
              <a:rPr lang="en-US" altLang="ja-JP" sz="2400" i="1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d</a:t>
            </a:r>
            <a:r>
              <a:rPr lang="en-US" altLang="ja-JP" sz="2400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. </a:t>
            </a:r>
            <a:endParaRPr lang="ja-JP" altLang="en-US" sz="2400">
              <a:solidFill>
                <a:prstClr val="black"/>
              </a:solidFill>
              <a:ea typeface="ＭＳ Ｐゴシック" panose="020B0600070205080204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107881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0FDDC292596243A096BDFBE72856C6" ma:contentTypeVersion="2" ma:contentTypeDescription="Create a new document." ma:contentTypeScope="" ma:versionID="648a4dd6e9b234fe3d94fbe67c99e53a">
  <xsd:schema xmlns:xsd="http://www.w3.org/2001/XMLSchema" xmlns:xs="http://www.w3.org/2001/XMLSchema" xmlns:p="http://schemas.microsoft.com/office/2006/metadata/properties" xmlns:ns2="d82ac958-6ab5-4c83-b49a-d0162a1c16a3" targetNamespace="http://schemas.microsoft.com/office/2006/metadata/properties" ma:root="true" ma:fieldsID="076a8e42f573129a45be4623d163751c" ns2:_="">
    <xsd:import namespace="d82ac958-6ab5-4c83-b49a-d0162a1c16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2ac958-6ab5-4c83-b49a-d0162a1c16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0FDFCC-E28C-4CBE-9134-D969EF6AC48D}"/>
</file>

<file path=customXml/itemProps2.xml><?xml version="1.0" encoding="utf-8"?>
<ds:datastoreItem xmlns:ds="http://schemas.openxmlformats.org/officeDocument/2006/customXml" ds:itemID="{625FE027-0BC1-4982-A752-CD5CAAAAE85A}"/>
</file>

<file path=customXml/itemProps3.xml><?xml version="1.0" encoding="utf-8"?>
<ds:datastoreItem xmlns:ds="http://schemas.openxmlformats.org/officeDocument/2006/customXml" ds:itemID="{EAC960B7-6185-4F49-911C-2281CD9E94D0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164</TotalTime>
  <Words>1709</Words>
  <Application>Microsoft Office PowerPoint</Application>
  <PresentationFormat>On-screen Show (4:3)</PresentationFormat>
  <Paragraphs>193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Spectrum</vt:lpstr>
      <vt:lpstr>Connectivity </vt:lpstr>
      <vt:lpstr>Lecture Outline</vt:lpstr>
      <vt:lpstr>Objectives and Outcomes</vt:lpstr>
      <vt:lpstr>Paths</vt:lpstr>
      <vt:lpstr>Slide 5</vt:lpstr>
      <vt:lpstr>Slide 6</vt:lpstr>
      <vt:lpstr>Slide 7</vt:lpstr>
      <vt:lpstr>Slide 8</vt:lpstr>
      <vt:lpstr>Slide 9</vt:lpstr>
      <vt:lpstr>Connectivity</vt:lpstr>
      <vt:lpstr>Slide 11</vt:lpstr>
      <vt:lpstr>Slide 12</vt:lpstr>
      <vt:lpstr>Slide 13</vt:lpstr>
      <vt:lpstr>Slide 14</vt:lpstr>
      <vt:lpstr>Slide 15</vt:lpstr>
      <vt:lpstr>Connectedness in Directed  Graphs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56</cp:revision>
  <dcterms:created xsi:type="dcterms:W3CDTF">2018-12-10T17:20:29Z</dcterms:created>
  <dcterms:modified xsi:type="dcterms:W3CDTF">2020-04-30T13:35:33Z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0x0101007B0FDDC292596243A096BDFBE72856C6</vt:lpwstr>
  </property>
</Properties>
</file>