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91" r:id="rId7"/>
    <p:sldId id="292" r:id="rId8"/>
    <p:sldId id="293" r:id="rId9"/>
    <p:sldId id="294" r:id="rId10"/>
    <p:sldId id="295" r:id="rId11"/>
    <p:sldId id="299" r:id="rId12"/>
    <p:sldId id="302" r:id="rId13"/>
    <p:sldId id="301" r:id="rId14"/>
    <p:sldId id="300" r:id="rId15"/>
    <p:sldId id="303" r:id="rId16"/>
    <p:sldId id="296" r:id="rId17"/>
    <p:sldId id="304" r:id="rId18"/>
    <p:sldId id="305" r:id="rId19"/>
    <p:sldId id="297" r:id="rId20"/>
    <p:sldId id="306" r:id="rId21"/>
    <p:sldId id="298" r:id="rId22"/>
    <p:sldId id="307" r:id="rId23"/>
    <p:sldId id="308" r:id="rId24"/>
    <p:sldId id="309" r:id="rId25"/>
    <p:sldId id="310" r:id="rId26"/>
    <p:sldId id="267" r:id="rId27"/>
    <p:sldId id="311" r:id="rId28"/>
    <p:sldId id="312" r:id="rId29"/>
    <p:sldId id="313" r:id="rId30"/>
    <p:sldId id="314" r:id="rId31"/>
    <p:sldId id="315" r:id="rId32"/>
    <p:sldId id="316" r:id="rId33"/>
    <p:sldId id="32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openmathbooks.org/dmoi3/sec_planar.html" TargetMode="External"/><Relationship Id="rId2" Type="http://schemas.openxmlformats.org/officeDocument/2006/relationships/hyperlink" Target="https://www.cs.sfu.ca/~ggbaker/zju/math/plana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Planar Graphs &amp;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 </a:t>
            </a:r>
            <a:r>
              <a:rPr lang="en-US" dirty="0"/>
              <a:t>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07433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7FD5925B-D46F-4B9A-B28D-312763A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edges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form a closed curve that splits the plane into two regions,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,as shown in Figure 7(a).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="" xmlns:a16="http://schemas.microsoft.com/office/drawing/2014/main" id="{10761230-DEF7-4407-8EEF-703708F09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="" xmlns:a16="http://schemas.microsoft.com/office/drawing/2014/main" id="{068CA7AB-3929-4365-9F4B-315BC52E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="" xmlns:a16="http://schemas.microsoft.com/office/drawing/2014/main" id="{68763306-CA50-45ED-9D23-F14B66EF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="" xmlns:a16="http://schemas.microsoft.com/office/drawing/2014/main" id="{2DDC1DEB-C0A7-4759-9C1A-189DF0D4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="" xmlns:a16="http://schemas.microsoft.com/office/drawing/2014/main" id="{5173A26D-76F8-4D45-9399-F166E4DEB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="" xmlns:a16="http://schemas.microsoft.com/office/drawing/2014/main" id="{6F645340-99D4-4A40-8CE3-64EAD8A4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F398F363-3A63-45E2-B3DD-83E74B54B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E19FE77D-65E1-48BF-8B7B-D57AE20F1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="" xmlns:a16="http://schemas.microsoft.com/office/drawing/2014/main" id="{48719483-812F-42C0-AC1F-6278A687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 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7 (a)</a:t>
            </a:r>
            <a:endParaRPr lang="en-US" sz="2800" b="1" baseline="-25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04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3D959F7E-7972-49F1-B2FA-C79B07BB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16" y="1752600"/>
            <a:ext cx="8610600" cy="16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Next, we note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in either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">
            <a:extLst>
              <a:ext uri="{FF2B5EF4-FFF2-40B4-BE49-F238E27FC236}">
                <a16:creationId xmlns="" xmlns:a16="http://schemas.microsoft.com/office/drawing/2014/main" id="{63D36E84-354D-4C80-A6DA-48D45A439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="" xmlns:a16="http://schemas.microsoft.com/office/drawing/2014/main" id="{3B7E513A-E46F-4ACA-9882-33135EE8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="" xmlns:a16="http://schemas.microsoft.com/office/drawing/2014/main" id="{BA4DC285-2282-4A0D-BA7A-8489C70D8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="" xmlns:a16="http://schemas.microsoft.com/office/drawing/2014/main" id="{3653E0F0-D469-4583-B023-60C2264E4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="" xmlns:a16="http://schemas.microsoft.com/office/drawing/2014/main" id="{9B541A90-2C10-4FB0-90F1-7243CA504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Oval 9">
            <a:extLst>
              <a:ext uri="{FF2B5EF4-FFF2-40B4-BE49-F238E27FC236}">
                <a16:creationId xmlns="" xmlns:a16="http://schemas.microsoft.com/office/drawing/2014/main" id="{EECE0FF2-8F05-455F-A351-91A38ADB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="" xmlns:a16="http://schemas.microsoft.com/office/drawing/2014/main" id="{9BA98B08-B06E-4CC8-AE92-F088D326F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="" xmlns:a16="http://schemas.microsoft.com/office/drawing/2014/main" id="{C712B6DD-8178-4FA4-B76D-36B121BFF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="" xmlns:a16="http://schemas.microsoft.com/office/drawing/2014/main" id="{30444AEE-0DA6-41E7-B33C-B00BE4F5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			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		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→		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		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" name="Oval 13">
            <a:extLst>
              <a:ext uri="{FF2B5EF4-FFF2-40B4-BE49-F238E27FC236}">
                <a16:creationId xmlns="" xmlns:a16="http://schemas.microsoft.com/office/drawing/2014/main" id="{7CD8641C-D725-4993-B803-16978B3CB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="" xmlns:a16="http://schemas.microsoft.com/office/drawing/2014/main" id="{73C1C66F-0CDB-46AA-9FB7-89A5798C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="" xmlns:a16="http://schemas.microsoft.com/office/drawing/2014/main" id="{77188AB1-3575-4332-929B-A9F591AA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="" xmlns:a16="http://schemas.microsoft.com/office/drawing/2014/main" id="{3B11AB7D-B8AD-4870-A1BC-685172447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="" xmlns:a16="http://schemas.microsoft.com/office/drawing/2014/main" id="{8591ED35-0D2A-4002-A4D7-8CF50709DB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="" xmlns:a16="http://schemas.microsoft.com/office/drawing/2014/main" id="{9115D656-2D38-4E0B-99D6-CFF616142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="" xmlns:a16="http://schemas.microsoft.com/office/drawing/2014/main" id="{3CC2C2E5-0130-4ACB-864A-1FC7D5F7F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="" xmlns:a16="http://schemas.microsoft.com/office/drawing/2014/main" id="{1BED3F31-7F1E-4A0A-A20D-E7374665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="" xmlns:a16="http://schemas.microsoft.com/office/drawing/2014/main" id="{FF20D3FF-2A30-443B-869C-26F177915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="" xmlns:a16="http://schemas.microsoft.com/office/drawing/2014/main" id="{0E303515-60F7-4E52-AA31-F2F5A2471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4AC51C0-6DCE-48C5-98C0-925999868AA4}"/>
              </a:ext>
            </a:extLst>
          </p:cNvPr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F56D99D8-F7EB-465C-BD2F-DF19E788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29350"/>
            <a:ext cx="8610600" cy="26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36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="" xmlns:a16="http://schemas.microsoft.com/office/drawing/2014/main" id="{22E47F3F-98B6-4136-BBD7-1769537B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Oval 13">
            <a:extLst>
              <a:ext uri="{FF2B5EF4-FFF2-40B4-BE49-F238E27FC236}">
                <a16:creationId xmlns="" xmlns:a16="http://schemas.microsoft.com/office/drawing/2014/main" id="{E5C7C2EC-DC90-4279-B00F-B0641F863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="" xmlns:a16="http://schemas.microsoft.com/office/drawing/2014/main" id="{F0DF29FB-4E05-4E0A-B993-55D1C8DD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="" xmlns:a16="http://schemas.microsoft.com/office/drawing/2014/main" id="{3A43F023-4F92-4B69-9D0D-B79BE4E7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="" xmlns:a16="http://schemas.microsoft.com/office/drawing/2014/main" id="{9CB34644-ED81-4C0A-93E5-9F19A2505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="" xmlns:a16="http://schemas.microsoft.com/office/drawing/2014/main" id="{B81F042A-3768-44F1-AD19-5616F80F4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075CBD63-7761-422E-AD65-13E59446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="" xmlns:a16="http://schemas.microsoft.com/office/drawing/2014/main" id="{9373D03B-FB8B-4C60-BDF8-C718688E1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="" xmlns:a16="http://schemas.microsoft.com/office/drawing/2014/main" id="{5A887E80-A221-4163-82A3-1EC6CE8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="" xmlns:a16="http://schemas.microsoft.com/office/drawing/2014/main" id="{CEA98A2D-ABA8-4E39-8FD4-E310E7E08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="" xmlns:a16="http://schemas.microsoft.com/office/drawing/2014/main" id="{00E19C37-DEA9-408D-890A-37F8656D1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3D4DD88-F9FE-454F-BC68-FD6F6C05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450"/>
            <a:ext cx="8610600" cy="18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R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35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20B32074-5859-460D-8AC3-4F25B897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47EFE4FF-AC18-4AEC-B2C6-FF0B00D77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41142D8A-253D-49F5-8A07-FC466E6F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7F368E4E-10DA-4DC0-97FF-4BAD86C7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B03C3F27-577B-42B5-93F8-F7B341488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37395BCB-27FB-4EE1-B3E4-D620A3370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F55BC1C9-A1F4-4476-BB5B-29100963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B7966FC2-06A4-4B9B-95EA-DDDE63F6B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7F4F397-D516-4B5B-9B5E-543AB32DF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274B1FEB-08B6-4BD6-B0DA-6D2EDC44F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="" xmlns:a16="http://schemas.microsoft.com/office/drawing/2014/main" id="{81EB127F-9EB4-4182-A107-E18EEB15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8">
            <a:extLst>
              <a:ext uri="{FF2B5EF4-FFF2-40B4-BE49-F238E27FC236}">
                <a16:creationId xmlns="" xmlns:a16="http://schemas.microsoft.com/office/drawing/2014/main" id="{0A1D4D1A-2B11-4D3A-AC55-196ECDF3C9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563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82BC8C0B-18B0-4C10-B56D-688E60A7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2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90F1A63-BDB5-4E79-AD02-972DA66D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0C4EC5EC-714E-4875-814C-8E748370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6586A44C-4CD5-4490-8FD3-5E33221A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96CEFF40-09FB-47B6-A041-523050748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024B39F3-2639-4D74-9C6E-0EEBA619D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BD42C07A-C45B-4A0A-807F-B81C01A89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67CCF807-A22E-420E-948B-7B74AE283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79E160F2-F447-4B32-B9B3-A732BB3C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C49CA26-ED87-4EE0-9A81-1D64A2EB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5D5CD342-1579-47CF-8267-133B89FE3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="" xmlns:a16="http://schemas.microsoft.com/office/drawing/2014/main" id="{3B448E82-03C0-473D-A972-94CB2B41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5">
            <a:extLst>
              <a:ext uri="{FF2B5EF4-FFF2-40B4-BE49-F238E27FC236}">
                <a16:creationId xmlns="" xmlns:a16="http://schemas.microsoft.com/office/drawing/2014/main" id="{FBE0D546-0621-4C50-8098-BED63348BC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3564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C467B8B4-CC99-4BBD-BB20-3DD82EB3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Consequently, the graph 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nonplanar.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See an easier solution by Corollary 3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="" xmlns:a16="http://schemas.microsoft.com/office/drawing/2014/main" id="{09C52822-3B6B-4CC6-A8DB-B85EE698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3,3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="" xmlns:a16="http://schemas.microsoft.com/office/drawing/2014/main" id="{DA581883-1B71-4294-96F8-695F0679E7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038D7BA9-4C52-475B-AE4C-340689D7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="" xmlns:a16="http://schemas.microsoft.com/office/drawing/2014/main" id="{CDC2D46D-8ED6-4FCC-85F7-170144FF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="" xmlns:a16="http://schemas.microsoft.com/office/drawing/2014/main" id="{97FCFAB7-2E16-4B05-B927-DA896463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="" xmlns:a16="http://schemas.microsoft.com/office/drawing/2014/main" id="{F8FC3DF7-92D9-4FA6-BB36-5C506439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="" xmlns:a16="http://schemas.microsoft.com/office/drawing/2014/main" id="{9747EF16-B476-4A38-8413-D8498B99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="" xmlns:a16="http://schemas.microsoft.com/office/drawing/2014/main" id="{4BD8A454-03C3-4432-815A-626B972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Line 12">
              <a:extLst>
                <a:ext uri="{FF2B5EF4-FFF2-40B4-BE49-F238E27FC236}">
                  <a16:creationId xmlns="" xmlns:a16="http://schemas.microsoft.com/office/drawing/2014/main" id="{C53A0E44-F64D-4351-BAC7-25983133B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="" xmlns:a16="http://schemas.microsoft.com/office/drawing/2014/main" id="{D957BF72-2051-467D-9FFD-82AF8E74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="" xmlns:a16="http://schemas.microsoft.com/office/drawing/2014/main" id="{76AEDF70-AAE2-4142-8243-3EA9E68BF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="" xmlns:a16="http://schemas.microsoft.com/office/drawing/2014/main" id="{1B2D9903-BEBF-49F9-B221-B2FEED162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6">
              <a:extLst>
                <a:ext uri="{FF2B5EF4-FFF2-40B4-BE49-F238E27FC236}">
                  <a16:creationId xmlns="" xmlns:a16="http://schemas.microsoft.com/office/drawing/2014/main" id="{A6F6563F-9B51-4F8C-93A6-50BDD804F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="" xmlns:a16="http://schemas.microsoft.com/office/drawing/2014/main" id="{7AE4272C-7ECD-4673-B81E-8A63E9D97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="" xmlns:a16="http://schemas.microsoft.com/office/drawing/2014/main" id="{5BB28704-1F56-4D39-B280-20C27BFDD4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="" xmlns:a16="http://schemas.microsoft.com/office/drawing/2014/main" id="{F7F5F87A-AED7-4B21-8A63-2BE6D9827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="" xmlns:a16="http://schemas.microsoft.com/office/drawing/2014/main" id="{F7C25422-0515-4740-9359-50ADAD04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808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D04BCBD2-DD1F-4964-B24F-CB846C92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33378"/>
            <a:ext cx="8915400" cy="11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showed that all planar representations of a graph split the plane into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including an unbounded region.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="" xmlns:a16="http://schemas.microsoft.com/office/drawing/2014/main" id="{282076FD-3B5C-48EA-AEAE-EFBEE7FDB3A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9" name="Rectangle 5">
              <a:extLst>
                <a:ext uri="{FF2B5EF4-FFF2-40B4-BE49-F238E27FC236}">
                  <a16:creationId xmlns="" xmlns:a16="http://schemas.microsoft.com/office/drawing/2014/main" id="{CDD4C6C2-72F8-4B6A-8569-E41BE9FF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="" xmlns:a16="http://schemas.microsoft.com/office/drawing/2014/main" id="{844C6A29-887F-460B-A833-4C690F74F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="" xmlns:a16="http://schemas.microsoft.com/office/drawing/2014/main" id="{28702B5C-F764-470D-B182-40174A63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="" xmlns:a16="http://schemas.microsoft.com/office/drawing/2014/main" id="{3A750C6B-69AE-40B1-B70B-86EF2034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="" xmlns:a16="http://schemas.microsoft.com/office/drawing/2014/main" id="{B7828D95-72CF-478B-8DF0-A8C10FE1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="" xmlns:a16="http://schemas.microsoft.com/office/drawing/2014/main" id="{74D50DEA-C608-4814-ADF8-3B3BC9A2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111E2533-ECDF-45D2-A073-72FE6BA2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="" xmlns:a16="http://schemas.microsoft.com/office/drawing/2014/main" id="{7E637622-17DD-4877-BFA1-1DFE864F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4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3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D1139F6-6816-4546-8777-FA4B0AAFF58D}"/>
              </a:ext>
            </a:extLst>
          </p:cNvPr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Here,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is the unbounded region</a:t>
            </a:r>
          </a:p>
        </p:txBody>
      </p:sp>
    </p:spTree>
    <p:extLst>
      <p:ext uri="{BB962C8B-B14F-4D97-AF65-F5344CB8AC3E}">
        <p14:creationId xmlns="" xmlns:p14="http://schemas.microsoft.com/office/powerpoint/2010/main" val="19419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690B0531-88C7-471B-878E-AABD305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0148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devised a formula for expressing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between the number of vertices, edges, and regions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planar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="" xmlns:p14="http://schemas.microsoft.com/office/powerpoint/2010/main" val="191651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Euler’s Formula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E2EDA7C6-8CFD-4B93-9718-F2EE4438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5236"/>
            <a:ext cx="8534400" cy="1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connected planar simple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number of regions in a planar representation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EDE8ED3-79CC-4013-99A6-01109C75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edges,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vertices,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regions,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  <a:sym typeface="Symbol"/>
              </a:rPr>
              <a:t>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+ 2 = 4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="" xmlns:a16="http://schemas.microsoft.com/office/drawing/2014/main" id="{FCC7BF04-D1E0-44EC-A1E4-841BB37406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1" name="Rectangle 6">
              <a:extLst>
                <a:ext uri="{FF2B5EF4-FFF2-40B4-BE49-F238E27FC236}">
                  <a16:creationId xmlns="" xmlns:a16="http://schemas.microsoft.com/office/drawing/2014/main" id="{F02A8ABF-88C7-4380-B022-9B4C2029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="" xmlns:a16="http://schemas.microsoft.com/office/drawing/2014/main" id="{41CEBD09-5B7E-4765-BB74-5A96E46D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="" xmlns:a16="http://schemas.microsoft.com/office/drawing/2014/main" id="{5040B4B5-342D-4B96-AFDA-80D5AD6C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="" xmlns:a16="http://schemas.microsoft.com/office/drawing/2014/main" id="{D29C5FAA-1197-4EAA-9DDC-3039B04C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="" xmlns:a16="http://schemas.microsoft.com/office/drawing/2014/main" id="{ADBC928D-6C2C-4F68-8C6F-2C9AFBF3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3836C41E-12F7-43A2-8DAF-EF3A0384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="" xmlns:a16="http://schemas.microsoft.com/office/drawing/2014/main" id="{9FFC0BA3-7133-41D0-AC04-306A7C95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="" xmlns:a16="http://schemas.microsoft.com/office/drawing/2014/main" id="{F18280EF-75EE-4AE8-A344-603FD1D7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3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984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Example 4 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0873CFA-B325-44E6-869A-92BCA5FB37DF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a planar simple graph has 20 vertices, each of degree 3. Into how many regions does a representation of this planar graph split the plane?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20.3 = 60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[Since sum of the degrees of the vertices is equal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twice the number of edges]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Euler’s formula, the number of regions is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 + 2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= 30  20 + 2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12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4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8.7 Planar </a:t>
            </a:r>
            <a:r>
              <a:rPr lang="en-US" sz="2800" dirty="0">
                <a:solidFill>
                  <a:schemeClr val="tx1"/>
                </a:solidFill>
              </a:rPr>
              <a:t>Graphs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8.8 Graph </a:t>
            </a:r>
            <a:r>
              <a:rPr lang="en-US" sz="2800" dirty="0">
                <a:solidFill>
                  <a:schemeClr val="tx1"/>
                </a:solidFill>
              </a:rPr>
              <a:t>Coloring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Class Work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D29031-E294-4238-B0F9-4FF3BCCC861B}"/>
              </a:ext>
            </a:extLst>
          </p:cNvPr>
          <p:cNvSpPr txBox="1">
            <a:spLocks/>
          </p:cNvSpPr>
          <p:nvPr/>
        </p:nvSpPr>
        <p:spPr bwMode="auto">
          <a:xfrm>
            <a:off x="457200" y="1575582"/>
            <a:ext cx="8229600" cy="4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= 30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v =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So,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the graph has 12 vertices.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983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DA85C4-EF93-44C0-8109-2E06F4D1320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connected planar simple graph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where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3, then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l-SI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interpret the corollary as meaning: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a connected graph is planar, because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nonplanar graphs which also satisfy this equation!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6 vertices and 9 edges.  So when you substitute into the equation, you get: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9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3.6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holds.  However,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not planar.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6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E0585A77-E04A-400B-9AB6-5E987006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="" xmlns:a16="http://schemas.microsoft.com/office/drawing/2014/main" id="{8C085448-81E6-4B48-9E38-D2EC5C13FE7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3" name="Oval 5">
              <a:extLst>
                <a:ext uri="{FF2B5EF4-FFF2-40B4-BE49-F238E27FC236}">
                  <a16:creationId xmlns="" xmlns:a16="http://schemas.microsoft.com/office/drawing/2014/main" id="{FEB13F7D-73AF-4241-9E05-8C3374EB9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="" xmlns:a16="http://schemas.microsoft.com/office/drawing/2014/main" id="{8BD54FFA-9E81-46C4-8338-040AE682F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AutoShape 7">
              <a:extLst>
                <a:ext uri="{FF2B5EF4-FFF2-40B4-BE49-F238E27FC236}">
                  <a16:creationId xmlns="" xmlns:a16="http://schemas.microsoft.com/office/drawing/2014/main" id="{5A7299EC-1FBC-4519-B57B-241FAA5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C777B547-7689-470B-BCF0-6786B73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E61C6CF8-6503-49DA-B63F-806F28C0B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653C0996-A2C5-4536-B789-0B44D3BB7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="" xmlns:a16="http://schemas.microsoft.com/office/drawing/2014/main" id="{1754975F-E012-4456-94FF-DEDC266D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="" xmlns:a16="http://schemas.microsoft.com/office/drawing/2014/main" id="{9EBC8A43-167D-48DD-A2FA-58896D94B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="" xmlns:a16="http://schemas.microsoft.com/office/drawing/2014/main" id="{8785B3F6-379C-401D-8831-3C25C792D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="" xmlns:a16="http://schemas.microsoft.com/office/drawing/2014/main" id="{A2FAE05A-14E0-4CAB-A3EF-B5E9B2F82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="" xmlns:a16="http://schemas.microsoft.com/office/drawing/2014/main" id="{EE2D2FEA-2E82-4C86-B911-50E48842FB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="" xmlns:a16="http://schemas.microsoft.com/office/drawing/2014/main" id="{0E5B2432-A0C5-4B9D-AE95-61179C76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34212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5 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="" xmlns:a16="http://schemas.microsoft.com/office/drawing/2014/main" id="{AD0C2D41-0A08-43B9-BFEA-B51AD557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0488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5 vertices and 10 edges.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However, the inequality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is not satisfied for this graph,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10 and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 =  3*5 – 6 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 15 – 6  =  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not planar.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="" xmlns:a16="http://schemas.microsoft.com/office/drawing/2014/main" id="{0BB63289-6C3E-4B97-942D-A540BB2D53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26943ED3-D812-42F1-9021-EDABADC5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="" xmlns:a16="http://schemas.microsoft.com/office/drawing/2014/main" id="{F6843E02-D849-4ECE-9507-E806C7586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AutoShape 7">
              <a:extLst>
                <a:ext uri="{FF2B5EF4-FFF2-40B4-BE49-F238E27FC236}">
                  <a16:creationId xmlns="" xmlns:a16="http://schemas.microsoft.com/office/drawing/2014/main" id="{9AFB02A8-7DE8-48A0-B14B-3DCCB62D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DB2D77FA-88BD-4963-A0EB-4905D40E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="" xmlns:a16="http://schemas.microsoft.com/office/drawing/2014/main" id="{407EAF60-12E0-4B97-A34E-D329B0E73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4CAA2F5E-BBBF-44B5-9B80-E003ED75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="" xmlns:a16="http://schemas.microsoft.com/office/drawing/2014/main" id="{A4C0BB7F-25E7-48FE-86C2-C77A729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="" xmlns:a16="http://schemas.microsoft.com/office/drawing/2014/main" id="{217DB14C-2A29-4FA7-86DE-52E6E800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="" xmlns:a16="http://schemas.microsoft.com/office/drawing/2014/main" id="{40B7D751-A1DD-4DFC-9FA8-6C6761BF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="" xmlns:a16="http://schemas.microsoft.com/office/drawing/2014/main" id="{26715151-3C74-4AF5-A977-22B6CAE8A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="" xmlns:a16="http://schemas.microsoft.com/office/drawing/2014/main" id="{BFEDC466-2831-4CBD-956F-AEAD61837D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="" xmlns:a16="http://schemas.microsoft.com/office/drawing/2014/main" id="{27585DAC-F0AB-4163-A862-77DE9DE3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="" xmlns:a16="http://schemas.microsoft.com/office/drawing/2014/main" id="{943D1452-96AE-4656-BD55-344811A9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8" y="1674820"/>
            <a:ext cx="8915400" cy="21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Corollary 3: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If a connected planar simple graph has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vertices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no circuits of length 3,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show that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nonplanar.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="" xmlns:a16="http://schemas.microsoft.com/office/drawing/2014/main" id="{7DC4E45A-2386-490B-B3B3-58D7740504D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4156"/>
            <a:ext cx="2709863" cy="1739444"/>
            <a:chOff x="2198" y="3014"/>
            <a:chExt cx="1371" cy="863"/>
          </a:xfrm>
        </p:grpSpPr>
        <p:sp>
          <p:nvSpPr>
            <p:cNvPr id="38" name="Oval 5">
              <a:extLst>
                <a:ext uri="{FF2B5EF4-FFF2-40B4-BE49-F238E27FC236}">
                  <a16:creationId xmlns="" xmlns:a16="http://schemas.microsoft.com/office/drawing/2014/main" id="{B0A17BFE-C24C-49D0-A493-5947AB9CE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="" xmlns:a16="http://schemas.microsoft.com/office/drawing/2014/main" id="{06E8E83A-F869-41EE-B44D-EA544A8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="" xmlns:a16="http://schemas.microsoft.com/office/drawing/2014/main" id="{1A1D71EC-27C3-4FC0-8CDE-BD04D06A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="" xmlns:a16="http://schemas.microsoft.com/office/drawing/2014/main" id="{6B09F8E5-D2F3-42A4-AE47-79F00D3A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="" xmlns:a16="http://schemas.microsoft.com/office/drawing/2014/main" id="{CA733B20-E69C-49B0-ACD9-EAAA89EF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="" xmlns:a16="http://schemas.microsoft.com/office/drawing/2014/main" id="{82303DC3-4F60-437D-BD65-F1CF19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="" xmlns:a16="http://schemas.microsoft.com/office/drawing/2014/main" id="{DB644B5B-ABD9-4DCC-9EDB-FA7DB8624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="" xmlns:a16="http://schemas.microsoft.com/office/drawing/2014/main" id="{362234F1-6310-47C2-8D3F-178FE141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="" xmlns:a16="http://schemas.microsoft.com/office/drawing/2014/main" id="{2291F38C-F30C-4069-9196-50E8A896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="" xmlns:a16="http://schemas.microsoft.com/office/drawing/2014/main" id="{8C2D7C6F-53BF-4F6C-82CF-EC265430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="" xmlns:a16="http://schemas.microsoft.com/office/drawing/2014/main" id="{D3C6B59D-F233-48A8-954F-47948ECC5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6">
              <a:extLst>
                <a:ext uri="{FF2B5EF4-FFF2-40B4-BE49-F238E27FC236}">
                  <a16:creationId xmlns="" xmlns:a16="http://schemas.microsoft.com/office/drawing/2014/main" id="{69BF057F-34E3-4505-9DF8-7D1156680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7">
              <a:extLst>
                <a:ext uri="{FF2B5EF4-FFF2-40B4-BE49-F238E27FC236}">
                  <a16:creationId xmlns="" xmlns:a16="http://schemas.microsoft.com/office/drawing/2014/main" id="{589D0F66-77F6-46A2-935E-CA318C05B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="" xmlns:a16="http://schemas.microsoft.com/office/drawing/2014/main" id="{1537BAAC-D759-4BD3-B319-6386F293B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="" xmlns:a16="http://schemas.microsoft.com/office/drawing/2014/main" id="{B859134E-1EF8-42BB-AA45-1515ED531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73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6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031CB0E8-11E3-41D4-8EEA-1596CFA6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6 vertices and 9 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[ So,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6,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there is no circuit of length 3.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were planar,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would have to be true.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  = 2*6 – 4  = 8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must be  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9.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="" xmlns:a16="http://schemas.microsoft.com/office/drawing/2014/main" id="{DDB42DBD-A846-4C3F-8449-5A9891E0A5BD}"/>
              </a:ext>
            </a:extLst>
          </p:cNvPr>
          <p:cNvGrpSpPr>
            <a:grpSpLocks/>
          </p:cNvGrpSpPr>
          <p:nvPr/>
        </p:nvGrpSpPr>
        <p:grpSpPr bwMode="auto">
          <a:xfrm>
            <a:off x="4797083" y="3429000"/>
            <a:ext cx="3627780" cy="2667000"/>
            <a:chOff x="2198" y="3014"/>
            <a:chExt cx="1371" cy="863"/>
          </a:xfrm>
        </p:grpSpPr>
        <p:sp>
          <p:nvSpPr>
            <p:cNvPr id="25" name="Oval 5">
              <a:extLst>
                <a:ext uri="{FF2B5EF4-FFF2-40B4-BE49-F238E27FC236}">
                  <a16:creationId xmlns="" xmlns:a16="http://schemas.microsoft.com/office/drawing/2014/main" id="{6016C0DC-6722-4CDD-B9D5-163B654DD5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="" xmlns:a16="http://schemas.microsoft.com/office/drawing/2014/main" id="{3C18CE29-2680-4393-B88B-1CFCC20B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="" xmlns:a16="http://schemas.microsoft.com/office/drawing/2014/main" id="{C97101F1-8DD4-4B1E-A222-A99F9580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="" xmlns:a16="http://schemas.microsoft.com/office/drawing/2014/main" id="{81B7651E-624B-472D-AB27-436D43DA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="" xmlns:a16="http://schemas.microsoft.com/office/drawing/2014/main" id="{5C3A8C9F-ACD8-461B-846C-930F98DAD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="" xmlns:a16="http://schemas.microsoft.com/office/drawing/2014/main" id="{5A6CD21F-F1BD-465F-A521-A936FF47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="" xmlns:a16="http://schemas.microsoft.com/office/drawing/2014/main" id="{E56286C3-4A65-4900-86CB-E89DDDA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="" xmlns:a16="http://schemas.microsoft.com/office/drawing/2014/main" id="{DFDFA489-7476-4443-A488-9E5EC6E3A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="" xmlns:a16="http://schemas.microsoft.com/office/drawing/2014/main" id="{61548855-4306-448D-A399-48F667443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="" xmlns:a16="http://schemas.microsoft.com/office/drawing/2014/main" id="{14F4EF82-7186-464B-B616-161BA05C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="" xmlns:a16="http://schemas.microsoft.com/office/drawing/2014/main" id="{94875E4D-6167-4112-9293-315A8F5F6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="" xmlns:a16="http://schemas.microsoft.com/office/drawing/2014/main" id="{536C58CF-0B5C-4D64-A5A4-309883570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17">
              <a:extLst>
                <a:ext uri="{FF2B5EF4-FFF2-40B4-BE49-F238E27FC236}">
                  <a16:creationId xmlns="" xmlns:a16="http://schemas.microsoft.com/office/drawing/2014/main" id="{A11373BA-907C-48EF-A8B1-E65729EBD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="" xmlns:a16="http://schemas.microsoft.com/office/drawing/2014/main" id="{A74D0CAE-7019-4329-AB88-9CB39FA3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="" xmlns:a16="http://schemas.microsoft.com/office/drawing/2014/main" id="{29B441C5-CC43-4EAA-9960-F6476837D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="" xmlns:a16="http://schemas.microsoft.com/office/drawing/2014/main" id="{6D24F7A4-682E-4004-A4D1-37AE854E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3,3</a:t>
            </a:r>
          </a:p>
        </p:txBody>
      </p:sp>
    </p:spTree>
    <p:extLst>
      <p:ext uri="{BB962C8B-B14F-4D97-AF65-F5344CB8AC3E}">
        <p14:creationId xmlns="" xmlns:p14="http://schemas.microsoft.com/office/powerpoint/2010/main" val="2438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Coloring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53B525A9-9D86-4EB0-8633-2E103CF5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11184"/>
            <a:ext cx="8763000" cy="449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simple graph is the assignment of a color to each vertex of the graph so that no two adjacent vertices are assigned the same color.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2800" b="0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is the least number of colors needed for a coloring of this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chromatic number of a graph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denoted 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Euclid 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The Four Color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11AB00C-37E1-422B-AB0F-1F3BAB689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planar graph is no greater than four.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13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1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EE0C580-84E4-43F2-9931-5C152A5209AE}"/>
              </a:ext>
            </a:extLst>
          </p:cNvPr>
          <p:cNvSpPr txBox="1">
            <a:spLocks/>
          </p:cNvSpPr>
          <p:nvPr/>
        </p:nvSpPr>
        <p:spPr bwMode="auto">
          <a:xfrm>
            <a:off x="304800" y="1189039"/>
            <a:ext cx="8382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What are the chromatic numbers of the graphs G and H?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 We have done for the first graph in the last slide]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AD30DF6A-CF84-4B82-B1FF-EFF4FC1C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1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682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Solution of Example 1 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6216D6FE-5933-4B43-9351-E90F7296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3437"/>
            <a:ext cx="8229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3; 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="" xmlns:a16="http://schemas.microsoft.com/office/drawing/2014/main" id="{1385639D-C74A-4814-8C42-0A06097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="" xmlns:a16="http://schemas.microsoft.com/office/drawing/2014/main" id="{B2EC266B-91A8-4A50-8DB9-076606B6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="" xmlns:a16="http://schemas.microsoft.com/office/drawing/2014/main" id="{3383E27B-137D-43DD-B2B8-BE30C52A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300C3F2B-ED1C-44EE-92F2-B0962841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="" xmlns:a16="http://schemas.microsoft.com/office/drawing/2014/main" id="{E15467BA-315A-4949-97D5-0851E48E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Oval 9">
            <a:extLst>
              <a:ext uri="{FF2B5EF4-FFF2-40B4-BE49-F238E27FC236}">
                <a16:creationId xmlns="" xmlns:a16="http://schemas.microsoft.com/office/drawing/2014/main" id="{030A0BBD-B7BB-4247-9D51-75D5EDF9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Oval 10">
            <a:extLst>
              <a:ext uri="{FF2B5EF4-FFF2-40B4-BE49-F238E27FC236}">
                <a16:creationId xmlns="" xmlns:a16="http://schemas.microsoft.com/office/drawing/2014/main" id="{9D982E86-CE40-4B52-82BD-A17A03E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Oval 11">
            <a:extLst>
              <a:ext uri="{FF2B5EF4-FFF2-40B4-BE49-F238E27FC236}">
                <a16:creationId xmlns="" xmlns:a16="http://schemas.microsoft.com/office/drawing/2014/main" id="{E61EC407-E0B0-4CB0-802C-1010622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="" xmlns:a16="http://schemas.microsoft.com/office/drawing/2014/main" id="{5A936533-9BA5-4524-AAC7-C752D6B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="" xmlns:a16="http://schemas.microsoft.com/office/drawing/2014/main" id="{8BD7584C-82AF-4387-9E4D-937A386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4">
            <a:extLst>
              <a:ext uri="{FF2B5EF4-FFF2-40B4-BE49-F238E27FC236}">
                <a16:creationId xmlns="" xmlns:a16="http://schemas.microsoft.com/office/drawing/2014/main" id="{84DCC5B5-17F7-46D3-B69E-1C90FF28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="" xmlns:a16="http://schemas.microsoft.com/office/drawing/2014/main" id="{E015D0A1-9FBC-41B3-9EB6-3C949439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16">
            <a:extLst>
              <a:ext uri="{FF2B5EF4-FFF2-40B4-BE49-F238E27FC236}">
                <a16:creationId xmlns="" xmlns:a16="http://schemas.microsoft.com/office/drawing/2014/main" id="{19759C00-4EBA-46BE-BCAB-95842A7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17">
            <a:extLst>
              <a:ext uri="{FF2B5EF4-FFF2-40B4-BE49-F238E27FC236}">
                <a16:creationId xmlns="" xmlns:a16="http://schemas.microsoft.com/office/drawing/2014/main" id="{277FCC49-E7D5-469C-BC76-EDBDC86C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Line 18">
            <a:extLst>
              <a:ext uri="{FF2B5EF4-FFF2-40B4-BE49-F238E27FC236}">
                <a16:creationId xmlns="" xmlns:a16="http://schemas.microsoft.com/office/drawing/2014/main" id="{E3A0F915-35E8-41F9-943D-3F3990C8B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="" xmlns:a16="http://schemas.microsoft.com/office/drawing/2014/main" id="{D0C32DFC-90DE-453C-8801-BEA32DD1B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="" xmlns:a16="http://schemas.microsoft.com/office/drawing/2014/main" id="{0E7B8740-8EDD-4A18-A23B-D2A2B27A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1">
            <a:extLst>
              <a:ext uri="{FF2B5EF4-FFF2-40B4-BE49-F238E27FC236}">
                <a16:creationId xmlns="" xmlns:a16="http://schemas.microsoft.com/office/drawing/2014/main" id="{30268ED5-56A9-4F10-A9B4-D427367F3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="" xmlns:a16="http://schemas.microsoft.com/office/drawing/2014/main" id="{22A2F7DD-AF4D-4E97-B707-59428CFA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="" xmlns:a16="http://schemas.microsoft.com/office/drawing/2014/main" id="{2656A237-A181-43EA-B977-CC51272B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="" xmlns:a16="http://schemas.microsoft.com/office/drawing/2014/main" id="{5D677C2C-F940-42B9-915D-D698E1AE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="" xmlns:a16="http://schemas.microsoft.com/office/drawing/2014/main" id="{BFC378CA-18B7-4CC8-A53F-0D9D9B44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="" xmlns:a16="http://schemas.microsoft.com/office/drawing/2014/main" id="{C45AF51D-44C2-47E5-AFDF-7FF580F38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Line 27">
            <a:extLst>
              <a:ext uri="{FF2B5EF4-FFF2-40B4-BE49-F238E27FC236}">
                <a16:creationId xmlns="" xmlns:a16="http://schemas.microsoft.com/office/drawing/2014/main" id="{DAC36865-3F39-4463-A39C-AA3785E7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="" xmlns:a16="http://schemas.microsoft.com/office/drawing/2014/main" id="{CF89AA9A-B7DA-42C4-8C87-1762DCD4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="" xmlns:a16="http://schemas.microsoft.com/office/drawing/2014/main" id="{79D68BD2-6AC4-493A-ADDD-B0DB164B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Line 30">
            <a:extLst>
              <a:ext uri="{FF2B5EF4-FFF2-40B4-BE49-F238E27FC236}">
                <a16:creationId xmlns="" xmlns:a16="http://schemas.microsoft.com/office/drawing/2014/main" id="{6ABE288F-5AD2-43F1-BE01-AC966D387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Line 31">
            <a:extLst>
              <a:ext uri="{FF2B5EF4-FFF2-40B4-BE49-F238E27FC236}">
                <a16:creationId xmlns="" xmlns:a16="http://schemas.microsoft.com/office/drawing/2014/main" id="{653A2B3E-8088-4D8F-BFF2-38ED6C975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Line 32">
            <a:extLst>
              <a:ext uri="{FF2B5EF4-FFF2-40B4-BE49-F238E27FC236}">
                <a16:creationId xmlns="" xmlns:a16="http://schemas.microsoft.com/office/drawing/2014/main" id="{99643F80-1BE4-4D0B-BF1F-4318825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="" xmlns:a16="http://schemas.microsoft.com/office/drawing/2014/main" id="{B3505980-C664-4776-8062-A6D4E980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Line 34">
            <a:extLst>
              <a:ext uri="{FF2B5EF4-FFF2-40B4-BE49-F238E27FC236}">
                <a16:creationId xmlns="" xmlns:a16="http://schemas.microsoft.com/office/drawing/2014/main" id="{1683C8A6-27F5-4C42-AAB4-37A9F12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="" xmlns:a16="http://schemas.microsoft.com/office/drawing/2014/main" id="{BEE3CC49-D4E2-4839-8BF1-F63AD973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Line 36">
            <a:extLst>
              <a:ext uri="{FF2B5EF4-FFF2-40B4-BE49-F238E27FC236}">
                <a16:creationId xmlns="" xmlns:a16="http://schemas.microsoft.com/office/drawing/2014/main" id="{AB44A904-A6ED-4471-A151-C4DA45C2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Line 37">
            <a:extLst>
              <a:ext uri="{FF2B5EF4-FFF2-40B4-BE49-F238E27FC236}">
                <a16:creationId xmlns="" xmlns:a16="http://schemas.microsoft.com/office/drawing/2014/main" id="{2801578E-F357-4237-9686-268627B99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Line 38">
            <a:extLst>
              <a:ext uri="{FF2B5EF4-FFF2-40B4-BE49-F238E27FC236}">
                <a16:creationId xmlns="" xmlns:a16="http://schemas.microsoft.com/office/drawing/2014/main" id="{0C1F689E-31C9-46FD-AF41-E123B97D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="" xmlns:a16="http://schemas.microsoft.com/office/drawing/2014/main" id="{F164ACCE-B9EA-41DF-87FE-3CD5DBA0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Line 40">
            <a:extLst>
              <a:ext uri="{FF2B5EF4-FFF2-40B4-BE49-F238E27FC236}">
                <a16:creationId xmlns="" xmlns:a16="http://schemas.microsoft.com/office/drawing/2014/main" id="{E3129B7F-D9C5-4765-96C8-833EC914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Line 41">
            <a:extLst>
              <a:ext uri="{FF2B5EF4-FFF2-40B4-BE49-F238E27FC236}">
                <a16:creationId xmlns="" xmlns:a16="http://schemas.microsoft.com/office/drawing/2014/main" id="{893F113C-BC1D-4E77-8716-06C133C88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Freeform 43">
            <a:extLst>
              <a:ext uri="{FF2B5EF4-FFF2-40B4-BE49-F238E27FC236}">
                <a16:creationId xmlns="" xmlns:a16="http://schemas.microsoft.com/office/drawing/2014/main" id="{873F7B59-57C3-4650-8177-C2B4EB195B9D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="" xmlns:a16="http://schemas.microsoft.com/office/drawing/2014/main" id="{20FFA84A-A00B-429F-AAB5-72EC107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G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="" xmlns:a16="http://schemas.microsoft.com/office/drawing/2014/main" id="{34C6EF9B-55DE-4C34-B6FA-1B309E7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H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2CCEA04-5BB4-4379-ADB1-52B5AEEEA044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planar graph, graph coloring, chromatic number, Euler formula; to determine whether a graph is planar; to determine the chromatic number of a graph, to understand applications of graph coloring.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the terms planar graph, graph coloring, chromatic number, Euler formula; be able to determine whether a graph is planar; be able to determine the chromatic number of a graph, be able to solve the problem of  Scheduling Final Exams at a university using graph coloring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An </a:t>
            </a:r>
            <a:r>
              <a:rPr lang="en-US" sz="3200" b="1" dirty="0">
                <a:solidFill>
                  <a:srgbClr val="0000FF"/>
                </a:solidFill>
              </a:rPr>
              <a:t>Application of Graph </a:t>
            </a:r>
            <a:r>
              <a:rPr lang="en-US" sz="3200" b="1" dirty="0" smtClean="0">
                <a:solidFill>
                  <a:srgbClr val="0000FF"/>
                </a:solidFill>
              </a:rPr>
              <a:t>Coloring</a:t>
            </a:r>
            <a:r>
              <a:rPr lang="en-US" sz="3200" b="1" dirty="0">
                <a:solidFill>
                  <a:srgbClr val="0000FF"/>
                </a:solidFill>
              </a:rPr>
              <a:t>:</a:t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Scheduling Final </a:t>
            </a:r>
            <a:r>
              <a:rPr lang="en-US" sz="3200" b="1" dirty="0" smtClean="0">
                <a:solidFill>
                  <a:srgbClr val="0000FF"/>
                </a:solidFill>
              </a:rPr>
              <a:t>Exams at a university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FC64F7C1-E204-4AEC-A2A5-55CC8A8929FA}"/>
              </a:ext>
            </a:extLst>
          </p:cNvPr>
          <p:cNvSpPr txBox="1">
            <a:spLocks/>
          </p:cNvSpPr>
          <p:nvPr/>
        </p:nvSpPr>
        <p:spPr bwMode="auto">
          <a:xfrm>
            <a:off x="302452" y="1980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the final exams at a university be scheduled so that no student has two exams at the same time?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scheduling problem can be solved using a graph model,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two vertices if there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student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courses they represent.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time slot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final exam is represented by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color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scheduling of the exams corresponds to a coloring of the associated graph.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0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Example 5: Scheduling Final Exam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5E26C0E-5C21-4387-A0BA-46A863FF402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there are seven finals to be scheduled. Suppose that the following pairs of courses have common students: 1 and 2, 1 and 3, 1 and 4, 1 and 7, 2 and 3, 2 and 4, 2 and 5, 2 and 7, 3 and 4, 3 and 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and 7, 4 and 5, 4 and 6, 5 and 6, 5 and 7, and 6 and 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final exams can be scheduled so that 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 has two exams at the same time?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Solution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="" xmlns:a16="http://schemas.microsoft.com/office/drawing/2014/main" id="{4B74418D-9444-4989-97BE-993562AB90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600201"/>
            <a:ext cx="25741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CA1FB1-7D73-4705-959D-5712F9E90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1" y="1676399"/>
            <a:ext cx="3276599" cy="25993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5CA1D94-66ED-4CE3-8CBE-ECD2A9861B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639469"/>
            <a:ext cx="2362200" cy="1304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891F39-A5DC-41D5-B803-B8ECF0E948D2}"/>
              </a:ext>
            </a:extLst>
          </p:cNvPr>
          <p:cNvSpPr/>
          <p:nvPr/>
        </p:nvSpPr>
        <p:spPr>
          <a:xfrm>
            <a:off x="609601" y="465406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31F20"/>
                </a:solidFill>
                <a:cs typeface="Arial" charset="0"/>
              </a:rPr>
              <a:t>Because the chromatic number of this graph is 4, four time slots are needed</a:t>
            </a:r>
            <a:r>
              <a:rPr lang="en-US" sz="2400" b="1" dirty="0" smtClean="0">
                <a:solidFill>
                  <a:srgbClr val="231F20"/>
                </a:solidFill>
                <a:cs typeface="Arial" charset="0"/>
              </a:rPr>
              <a:t>. 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499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Simon </a:t>
            </a:r>
            <a:r>
              <a:rPr lang="en-US" dirty="0"/>
              <a:t>Fraser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https://www.cs.sfu.ca/~ggbaker/zju/math/planar.html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Mathematics: An Open Introduction, 3rd edition Oscar Levin </a:t>
            </a:r>
          </a:p>
          <a:p>
            <a:r>
              <a:rPr lang="en-US" dirty="0">
                <a:hlinkClick r:id="rId3"/>
              </a:rPr>
              <a:t>http://discrete.openmathbooks.org/dmoi3/sec_planar.html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160FFF7-47C1-418D-82D3-0E9CDF8D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4930"/>
            <a:ext cx="8610600" cy="42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called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can be drawn in the plane without any edges crossing.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="" xmlns:a16="http://schemas.microsoft.com/office/drawing/2014/main" id="{52BE69A0-F496-47B8-9DEF-A31623B9A4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28" name="Rectangle 4">
              <a:extLst>
                <a:ext uri="{FF2B5EF4-FFF2-40B4-BE49-F238E27FC236}">
                  <a16:creationId xmlns="" xmlns:a16="http://schemas.microsoft.com/office/drawing/2014/main" id="{1C9F1AD8-CACB-46FD-BC31-0A871668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="" xmlns:a16="http://schemas.microsoft.com/office/drawing/2014/main" id="{0C44876C-6DDC-47EF-9298-5D9B22F0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="" xmlns:a16="http://schemas.microsoft.com/office/drawing/2014/main" id="{57EB0078-730A-423A-A73E-BC13FB62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="" xmlns:a16="http://schemas.microsoft.com/office/drawing/2014/main" id="{2E370833-F831-4768-821F-36ED394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="" xmlns:a16="http://schemas.microsoft.com/office/drawing/2014/main" id="{EB1AB48E-9681-4F4E-A7BE-D90D17E5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="" xmlns:a16="http://schemas.microsoft.com/office/drawing/2014/main" id="{61D6425D-171C-4D08-A52D-40CED10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="" xmlns:a16="http://schemas.microsoft.com/office/drawing/2014/main" id="{BFFC4DC6-101F-455D-86C7-76C875EA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="" xmlns:a16="http://schemas.microsoft.com/office/drawing/2014/main" id="{5B47A416-2645-4413-9B4B-9FE4FAE1B1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87AC5CF-881D-4CFF-8226-30967A7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="" xmlns:a16="http://schemas.microsoft.com/office/drawing/2014/main" id="{6298AF93-0D0C-46B0-9533-E3F34A0C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="" xmlns:a16="http://schemas.microsoft.com/office/drawing/2014/main" id="{02AF658F-CC64-4128-B2EE-968C3AC6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="" xmlns:a16="http://schemas.microsoft.com/office/drawing/2014/main" id="{9EC2EC4D-DC74-4F5B-A69D-C25AB912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="" xmlns:a16="http://schemas.microsoft.com/office/drawing/2014/main" id="{B128AD1F-497A-412D-8F08-42E24267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="" xmlns:a16="http://schemas.microsoft.com/office/drawing/2014/main" id="{003C33B5-7F9B-4279-B789-554801A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="" xmlns:a16="http://schemas.microsoft.com/office/drawing/2014/main" id="{7EC15834-D6B4-45E9-9C7F-8301B5E5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AutoShape 19">
            <a:extLst>
              <a:ext uri="{FF2B5EF4-FFF2-40B4-BE49-F238E27FC236}">
                <a16:creationId xmlns="" xmlns:a16="http://schemas.microsoft.com/office/drawing/2014/main" id="{BC59DF7B-671C-4DB1-B683-5FCDB3B1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="" xmlns:a16="http://schemas.microsoft.com/office/drawing/2014/main" id="{35EEA590-6620-4839-8106-FCB0F6D2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Example 1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(shown in Figure 2 with two edges crossing)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planar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32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0C8DC4-6A2B-4557-AEC5-269225F155EE}"/>
              </a:ext>
            </a:extLst>
          </p:cNvPr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F269D76-32CB-4C0F-BB50-D1FE8106DCCF}"/>
              </a:ext>
            </a:extLst>
          </p:cNvPr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3</a:t>
            </a: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9EA73049-9FBB-4225-9F6C-2C07121E5DE3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(shown in Figure 4)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21" descr="09_7_04">
            <a:extLst>
              <a:ext uri="{FF2B5EF4-FFF2-40B4-BE49-F238E27FC236}">
                <a16:creationId xmlns="" xmlns:a16="http://schemas.microsoft.com/office/drawing/2014/main" id="{606DD772-7AEB-4657-B02C-B1057E2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0D5643-8002-4912-87B6-26F54775F2CA}"/>
              </a:ext>
            </a:extLst>
          </p:cNvPr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Figure 4 </a:t>
            </a:r>
          </a:p>
        </p:txBody>
      </p:sp>
    </p:spTree>
    <p:extLst>
      <p:ext uri="{BB962C8B-B14F-4D97-AF65-F5344CB8AC3E}">
        <p14:creationId xmlns="" xmlns:p14="http://schemas.microsoft.com/office/powerpoint/2010/main" val="5055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2</a:t>
            </a:r>
          </a:p>
        </p:txBody>
      </p:sp>
      <p:pic>
        <p:nvPicPr>
          <p:cNvPr id="11" name="Picture 21" descr="09_7_04">
            <a:extLst>
              <a:ext uri="{FF2B5EF4-FFF2-40B4-BE49-F238E27FC236}">
                <a16:creationId xmlns="" xmlns:a16="http://schemas.microsoft.com/office/drawing/2014/main" id="{C93C9F92-A816-4540-BB77-5425AAB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94" y="3942838"/>
            <a:ext cx="3429000" cy="20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9">
            <a:extLst>
              <a:ext uri="{FF2B5EF4-FFF2-40B4-BE49-F238E27FC236}">
                <a16:creationId xmlns="" xmlns:a16="http://schemas.microsoft.com/office/drawing/2014/main" id="{AFA57902-39A2-460F-894B-8516D3E4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894" y="4704838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="" xmlns:a16="http://schemas.microsoft.com/office/drawing/2014/main" id="{715971A7-D78E-42F6-B4B8-EF33A477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2114038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Q</a:t>
            </a:r>
            <a:r>
              <a:rPr lang="en-US" sz="3200" b="1" baseline="-25000" dirty="0">
                <a:solidFill>
                  <a:prstClr val="black"/>
                </a:solidFill>
                <a:cs typeface="Arial" charset="0"/>
              </a:rPr>
              <a:t>3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, because it can be drawn without any edges crossing, as shown in Figure 5.</a:t>
            </a:r>
          </a:p>
        </p:txBody>
      </p:sp>
      <p:pic>
        <p:nvPicPr>
          <p:cNvPr id="14" name="Picture 23" descr="09_7_05">
            <a:extLst>
              <a:ext uri="{FF2B5EF4-FFF2-40B4-BE49-F238E27FC236}">
                <a16:creationId xmlns="" xmlns:a16="http://schemas.microsoft.com/office/drawing/2014/main" id="{0AA69B6A-8A8E-467E-BA7A-7266E28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6094" y="3866638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5F9C070-885E-416F-9692-BB9A3A97B8C7}"/>
              </a:ext>
            </a:extLst>
          </p:cNvPr>
          <p:cNvSpPr txBox="1"/>
          <p:nvPr/>
        </p:nvSpPr>
        <p:spPr>
          <a:xfrm>
            <a:off x="1173694" y="61526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1B12B5-2C79-4833-B66D-F3A89CE6D733}"/>
              </a:ext>
            </a:extLst>
          </p:cNvPr>
          <p:cNvSpPr txBox="1"/>
          <p:nvPr/>
        </p:nvSpPr>
        <p:spPr>
          <a:xfrm>
            <a:off x="6072187" y="63050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5</a:t>
            </a:r>
          </a:p>
        </p:txBody>
      </p:sp>
    </p:spTree>
    <p:extLst>
      <p:ext uri="{BB962C8B-B14F-4D97-AF65-F5344CB8AC3E}">
        <p14:creationId xmlns="" xmlns:p14="http://schemas.microsoft.com/office/powerpoint/2010/main" val="22337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3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216F159A-E63A-4063-9EA5-9A8F58F1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shown in Figure 6,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="" xmlns:a16="http://schemas.microsoft.com/office/drawing/2014/main" id="{B515E1E7-3A20-411D-83E3-94370A533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6" name="Oval 14">
              <a:extLst>
                <a:ext uri="{FF2B5EF4-FFF2-40B4-BE49-F238E27FC236}">
                  <a16:creationId xmlns="" xmlns:a16="http://schemas.microsoft.com/office/drawing/2014/main" id="{58DA23B4-6814-498E-9728-8D063149C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="" xmlns:a16="http://schemas.microsoft.com/office/drawing/2014/main" id="{DE31AAC9-51C8-4C2D-9E71-DE9BC72F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="" xmlns:a16="http://schemas.microsoft.com/office/drawing/2014/main" id="{62E8BB54-EC5B-4459-80B3-2F201125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="" xmlns:a16="http://schemas.microsoft.com/office/drawing/2014/main" id="{7A09B8F4-2B18-469F-AC23-D7BD0FFA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="" xmlns:a16="http://schemas.microsoft.com/office/drawing/2014/main" id="{F4002523-513E-46B4-9888-AD78691F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="" xmlns:a16="http://schemas.microsoft.com/office/drawing/2014/main" id="{C6BCCE16-0570-4702-81E8-8BF18EB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="" xmlns:a16="http://schemas.microsoft.com/office/drawing/2014/main" id="{D5C4DFB8-2413-4A9C-908C-D52E5BA7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="" xmlns:a16="http://schemas.microsoft.com/office/drawing/2014/main" id="{7B36EBBB-2596-4BB5-9CB3-A5EAA38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="" xmlns:a16="http://schemas.microsoft.com/office/drawing/2014/main" id="{89C9165D-3FBE-4FD7-9B1C-14E7E93B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23">
              <a:extLst>
                <a:ext uri="{FF2B5EF4-FFF2-40B4-BE49-F238E27FC236}">
                  <a16:creationId xmlns="" xmlns:a16="http://schemas.microsoft.com/office/drawing/2014/main" id="{0C31F336-D96B-43C2-B856-1595813A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="" xmlns:a16="http://schemas.microsoft.com/office/drawing/2014/main" id="{C0A4A35A-32A4-4D24-B83D-6A6E360B2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="" xmlns:a16="http://schemas.microsoft.com/office/drawing/2014/main" id="{8D5F63E3-6D15-476C-8892-9305A4E89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="" xmlns:a16="http://schemas.microsoft.com/office/drawing/2014/main" id="{10A0B2E9-B08B-4DC0-B228-C2407A469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="" xmlns:a16="http://schemas.microsoft.com/office/drawing/2014/main" id="{40B64FF6-BEA8-45CC-B1AD-B0CB3AEC3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="" xmlns:a16="http://schemas.microsoft.com/office/drawing/2014/main" id="{0EF16C71-C8B8-4D5A-9D65-8DA220398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9">
            <a:extLst>
              <a:ext uri="{FF2B5EF4-FFF2-40B4-BE49-F238E27FC236}">
                <a16:creationId xmlns="" xmlns:a16="http://schemas.microsoft.com/office/drawing/2014/main" id="{3901B181-7782-486C-AD06-193199B8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B73E74-AABB-4777-B8B4-4A8302ABD7E1}"/>
              </a:ext>
            </a:extLst>
          </p:cNvPr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charset="0"/>
              </a:rPr>
              <a:t>Figure 6</a:t>
            </a:r>
          </a:p>
        </p:txBody>
      </p:sp>
    </p:spTree>
    <p:extLst>
      <p:ext uri="{BB962C8B-B14F-4D97-AF65-F5344CB8AC3E}">
        <p14:creationId xmlns="" xmlns:p14="http://schemas.microsoft.com/office/powerpoint/2010/main" val="45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90471BA8-7C70-43A7-8AD2-4ECF3268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planar representation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vertex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="" xmlns:a16="http://schemas.microsoft.com/office/drawing/2014/main" id="{62B110EA-CAC6-40F4-9876-4A503E1D55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5" name="Oval 14">
              <a:extLst>
                <a:ext uri="{FF2B5EF4-FFF2-40B4-BE49-F238E27FC236}">
                  <a16:creationId xmlns="" xmlns:a16="http://schemas.microsoft.com/office/drawing/2014/main" id="{A6708735-878B-4DD8-B49C-469327D9E2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="" xmlns:a16="http://schemas.microsoft.com/office/drawing/2014/main" id="{F5ABF5A3-4801-462E-B246-6BC0B5C1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="" xmlns:a16="http://schemas.microsoft.com/office/drawing/2014/main" id="{6123E9D9-29BA-4BB3-80AC-77F7B1AB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="" xmlns:a16="http://schemas.microsoft.com/office/drawing/2014/main" id="{9305E025-3905-4750-86E8-463BF1E4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="" xmlns:a16="http://schemas.microsoft.com/office/drawing/2014/main" id="{8C52ECD3-D41C-47DC-B58F-9E004695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="" xmlns:a16="http://schemas.microsoft.com/office/drawing/2014/main" id="{BDC9BDE9-48EA-4E44-9572-B6C71E3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="" xmlns:a16="http://schemas.microsoft.com/office/drawing/2014/main" id="{0BED6AAC-2CD8-4B8D-B4E0-FAEA61F1D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="" xmlns:a16="http://schemas.microsoft.com/office/drawing/2014/main" id="{20B8F532-AA4D-44A3-82EC-9979E2ED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="" xmlns:a16="http://schemas.microsoft.com/office/drawing/2014/main" id="{A17CE1FD-C210-492A-8FD8-DB51B4D8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="" xmlns:a16="http://schemas.microsoft.com/office/drawing/2014/main" id="{7F0415C9-7AE6-4A90-ADCC-756E449B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="" xmlns:a16="http://schemas.microsoft.com/office/drawing/2014/main" id="{BB42A7D1-1693-4C77-92B5-50C0FD087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5">
              <a:extLst>
                <a:ext uri="{FF2B5EF4-FFF2-40B4-BE49-F238E27FC236}">
                  <a16:creationId xmlns="" xmlns:a16="http://schemas.microsoft.com/office/drawing/2014/main" id="{D20F53E2-CD1F-4045-9683-C2DF9342A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="" xmlns:a16="http://schemas.microsoft.com/office/drawing/2014/main" id="{9AAC7EAB-FB98-4B34-A534-8536E1B73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7">
              <a:extLst>
                <a:ext uri="{FF2B5EF4-FFF2-40B4-BE49-F238E27FC236}">
                  <a16:creationId xmlns="" xmlns:a16="http://schemas.microsoft.com/office/drawing/2014/main" id="{755170CA-81BE-465E-8010-EAB7CF195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="" xmlns:a16="http://schemas.microsoft.com/office/drawing/2014/main" id="{15AB12C2-73AA-466B-B4D1-6B271A6C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9">
            <a:extLst>
              <a:ext uri="{FF2B5EF4-FFF2-40B4-BE49-F238E27FC236}">
                <a16:creationId xmlns="" xmlns:a16="http://schemas.microsoft.com/office/drawing/2014/main" id="{29AE2399-8E04-4B40-BF54-10BC26AD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3697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2" ma:contentTypeDescription="Create a new document." ma:contentTypeScope="" ma:versionID="648a4dd6e9b234fe3d94fbe67c99e53a">
  <xsd:schema xmlns:xsd="http://www.w3.org/2001/XMLSchema" xmlns:xs="http://www.w3.org/2001/XMLSchema" xmlns:p="http://schemas.microsoft.com/office/2006/metadata/properties" xmlns:ns2="d82ac958-6ab5-4c83-b49a-d0162a1c16a3" targetNamespace="http://schemas.microsoft.com/office/2006/metadata/properties" ma:root="true" ma:fieldsID="076a8e42f573129a45be4623d163751c" ns2:_="">
    <xsd:import namespace="d82ac958-6ab5-4c83-b49a-d0162a1c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ac958-6ab5-4c83-b49a-d0162a1c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14B56-2C26-4DCA-A960-3CD8B2BA1FB1}"/>
</file>

<file path=customXml/itemProps2.xml><?xml version="1.0" encoding="utf-8"?>
<ds:datastoreItem xmlns:ds="http://schemas.openxmlformats.org/officeDocument/2006/customXml" ds:itemID="{F2A3442C-9220-484B-A3DD-8853C0529DD2}"/>
</file>

<file path=customXml/itemProps3.xml><?xml version="1.0" encoding="utf-8"?>
<ds:datastoreItem xmlns:ds="http://schemas.openxmlformats.org/officeDocument/2006/customXml" ds:itemID="{28F7F0AF-08D0-4EA7-A010-790633403D2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173</TotalTime>
  <Words>1531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Planar Graphs &amp;   Graph Coloring</vt:lpstr>
      <vt:lpstr>Lecture Outline</vt:lpstr>
      <vt:lpstr>Objectives and Outcomes</vt:lpstr>
      <vt:lpstr>Planar Graphs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Graph Coloring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