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01" r:id="rId4"/>
    <p:sldId id="280" r:id="rId5"/>
    <p:sldId id="281" r:id="rId6"/>
    <p:sldId id="286" r:id="rId7"/>
    <p:sldId id="282" r:id="rId8"/>
    <p:sldId id="283" r:id="rId9"/>
    <p:sldId id="284" r:id="rId10"/>
    <p:sldId id="285" r:id="rId11"/>
    <p:sldId id="287" r:id="rId12"/>
    <p:sldId id="288" r:id="rId13"/>
    <p:sldId id="295" r:id="rId14"/>
    <p:sldId id="296" r:id="rId15"/>
    <p:sldId id="298" r:id="rId16"/>
    <p:sldId id="297" r:id="rId17"/>
    <p:sldId id="289" r:id="rId18"/>
    <p:sldId id="299" r:id="rId19"/>
    <p:sldId id="300" r:id="rId20"/>
    <p:sldId id="290" r:id="rId21"/>
    <p:sldId id="291" r:id="rId22"/>
    <p:sldId id="327" r:id="rId23"/>
    <p:sldId id="32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4/30/2020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4/30/2020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bradfieldcs.com/algos/trees/introduction/" TargetMode="External"/><Relationship Id="rId2" Type="http://schemas.openxmlformats.org/officeDocument/2006/relationships/hyperlink" Target="http://pages.cs.wisc.edu/~deppeler/cs367-common/readings/Trees/intro.html"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Introduction to </a:t>
            </a:r>
            <a:r>
              <a:rPr lang="en-US" b="1" dirty="0" smtClean="0"/>
              <a:t>Trees (Cont.)</a:t>
            </a:r>
            <a:endParaRPr lang="en-US" b="1"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xmlns="" val="137644047"/>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smtClean="0"/>
                        <a:t>21</a:t>
                      </a:r>
                      <a:endParaRPr lang="en-US" dirty="0"/>
                    </a:p>
                  </a:txBody>
                  <a:tcPr/>
                </a:tc>
                <a:tc>
                  <a:txBody>
                    <a:bodyPr/>
                    <a:lstStyle/>
                    <a:p>
                      <a:r>
                        <a:rPr lang="en-US" dirty="0"/>
                        <a:t>Week No:</a:t>
                      </a:r>
                    </a:p>
                  </a:txBody>
                  <a:tcPr/>
                </a:tc>
                <a:tc>
                  <a:txBody>
                    <a:bodyPr/>
                    <a:lstStyle/>
                    <a:p>
                      <a:r>
                        <a:rPr lang="en-US" smtClean="0"/>
                        <a:t>12</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p>
        </p:txBody>
      </p:sp>
    </p:spTree>
    <p:extLst>
      <p:ext uri="{BB962C8B-B14F-4D97-AF65-F5344CB8AC3E}">
        <p14:creationId xmlns:p14="http://schemas.microsoft.com/office/powerpoint/2010/main" xmlns=""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Properties of Trees</a:t>
            </a:r>
          </a:p>
        </p:txBody>
      </p:sp>
      <p:sp>
        <p:nvSpPr>
          <p:cNvPr id="4" name="Content Placeholder 2">
            <a:extLst>
              <a:ext uri="{FF2B5EF4-FFF2-40B4-BE49-F238E27FC236}">
                <a16:creationId xmlns:a16="http://schemas.microsoft.com/office/drawing/2014/main" xmlns="" id="{79EEEFE9-5A23-4164-9AF2-445F73A59726}"/>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1" i="0" u="sng" strike="noStrike" kern="1200" cap="none" spc="0" normalizeH="0" baseline="0" noProof="0">
                <a:ln>
                  <a:noFill/>
                </a:ln>
                <a:solidFill>
                  <a:srgbClr val="FF0000"/>
                </a:solidFill>
                <a:effectLst/>
                <a:uLnTx/>
                <a:uFillTx/>
                <a:latin typeface="Calibri"/>
                <a:ea typeface="+mn-ea"/>
                <a:cs typeface="+mn-cs"/>
              </a:rPr>
              <a:t>Theorem</a:t>
            </a:r>
            <a:r>
              <a:rPr kumimoji="0" lang="en-US" sz="2800" b="0" i="0" u="none" strike="noStrike" kern="1200" cap="none" spc="0" normalizeH="0" baseline="0" noProof="0">
                <a:ln>
                  <a:noFill/>
                </a:ln>
                <a:solidFill>
                  <a:srgbClr val="FF0000"/>
                </a:solidFill>
                <a:effectLst/>
                <a:uLnTx/>
                <a:uFillTx/>
                <a:latin typeface="Calibri"/>
                <a:ea typeface="+mn-ea"/>
                <a:cs typeface="+mn-cs"/>
              </a:rPr>
              <a:t>:</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A</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tree with </a:t>
            </a:r>
            <a:r>
              <a:rPr kumimoji="0" lang="en-US" sz="2800" b="0" i="1" u="none" strike="noStrike" kern="1200" cap="none" spc="0" normalizeH="0" baseline="0" noProof="0">
                <a:ln>
                  <a:noFill/>
                </a:ln>
                <a:solidFill>
                  <a:sysClr val="windowText" lastClr="000000"/>
                </a:solidFill>
                <a:effectLst/>
                <a:uLnTx/>
                <a:uFillTx/>
                <a:latin typeface="Calibri"/>
                <a:ea typeface="+mn-ea"/>
                <a:cs typeface="Times New Roman" pitchFamily="18" charset="0"/>
              </a:rPr>
              <a:t>n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vertices has </a:t>
            </a:r>
            <a:r>
              <a:rPr kumimoji="0" lang="en-US" sz="2800" b="0" i="1" u="none" strike="noStrike" kern="1200" cap="none" spc="0" normalizeH="0" baseline="0" noProof="0">
                <a:ln>
                  <a:noFill/>
                </a:ln>
                <a:solidFill>
                  <a:sysClr val="windowText" lastClr="000000"/>
                </a:solidFill>
                <a:effectLst/>
                <a:uLnTx/>
                <a:uFillTx/>
                <a:latin typeface="Calibri"/>
                <a:ea typeface="+mn-ea"/>
                <a:cs typeface="Times New Roman" pitchFamily="18" charset="0"/>
              </a:rPr>
              <a:t>n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− 1 edges.</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1" i="0" u="sng" strike="noStrike" kern="1200" cap="none" spc="0" normalizeH="0" baseline="0" noProof="0">
                <a:ln>
                  <a:noFill/>
                </a:ln>
                <a:solidFill>
                  <a:srgbClr val="FF0000"/>
                </a:solidFill>
                <a:effectLst/>
                <a:uLnTx/>
                <a:uFillTx/>
                <a:latin typeface="Calibri"/>
                <a:ea typeface="+mn-ea"/>
                <a:cs typeface="Times New Roman" pitchFamily="18" charset="0"/>
              </a:rPr>
              <a:t>Theorem</a:t>
            </a:r>
            <a:r>
              <a:rPr kumimoji="0" lang="en-US" sz="2800" b="0" i="0" u="none" strike="noStrike" kern="1200" cap="none" spc="0" normalizeH="0" baseline="0" noProof="0">
                <a:ln>
                  <a:noFill/>
                </a:ln>
                <a:solidFill>
                  <a:srgbClr val="FF0000"/>
                </a:solidFill>
                <a:effectLst/>
                <a:uLnTx/>
                <a:uFillTx/>
                <a:latin typeface="Calibri"/>
                <a:ea typeface="+mn-ea"/>
                <a:cs typeface="Times New Roman" pitchFamily="18" charset="0"/>
              </a:rPr>
              <a:t>:</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A full </a:t>
            </a:r>
            <a:r>
              <a:rPr kumimoji="0" lang="en-US" sz="2800" b="0" i="1" u="none" strike="noStrike" kern="1200" cap="none" spc="0" normalizeH="0" baseline="0" noProof="0">
                <a:ln>
                  <a:noFill/>
                </a:ln>
                <a:solidFill>
                  <a:sysClr val="windowText" lastClr="000000"/>
                </a:solidFill>
                <a:effectLst/>
                <a:uLnTx/>
                <a:uFillTx/>
                <a:latin typeface="Calibri"/>
                <a:ea typeface="+mn-ea"/>
                <a:cs typeface="Times New Roman" pitchFamily="18" charset="0"/>
              </a:rPr>
              <a:t>m</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-ary tree with </a:t>
            </a:r>
            <a:r>
              <a:rPr kumimoji="0" lang="en-US" sz="2800" b="0" i="1" u="none" strike="noStrike" kern="1200" cap="none" spc="0" normalizeH="0" baseline="0" noProof="0">
                <a:ln>
                  <a:noFill/>
                </a:ln>
                <a:solidFill>
                  <a:sysClr val="windowText" lastClr="000000"/>
                </a:solidFill>
                <a:effectLst/>
                <a:uLnTx/>
                <a:uFillTx/>
                <a:latin typeface="Calibri"/>
                <a:ea typeface="+mn-ea"/>
                <a:cs typeface="Times New Roman" pitchFamily="18" charset="0"/>
              </a:rPr>
              <a:t>i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internal vertices contains </a:t>
            </a:r>
            <a:r>
              <a:rPr kumimoji="0" lang="en-US" sz="2800" b="1" i="1" u="none" strike="noStrike" kern="1200" cap="none" spc="0" normalizeH="0" baseline="0" noProof="0">
                <a:ln>
                  <a:noFill/>
                </a:ln>
                <a:solidFill>
                  <a:srgbClr val="0000FF"/>
                </a:solidFill>
                <a:effectLst/>
                <a:uLnTx/>
                <a:uFillTx/>
                <a:latin typeface="Calibri"/>
                <a:ea typeface="+mn-ea"/>
                <a:cs typeface="Times New Roman" pitchFamily="18" charset="0"/>
              </a:rPr>
              <a:t>n</a:t>
            </a:r>
            <a:r>
              <a:rPr kumimoji="0" lang="en-US" sz="2800" b="1" i="0" u="none" strike="noStrike" kern="1200" cap="none" spc="0" normalizeH="0" baseline="0" noProof="0">
                <a:ln>
                  <a:noFill/>
                </a:ln>
                <a:solidFill>
                  <a:srgbClr val="0000FF"/>
                </a:solidFill>
                <a:effectLst/>
                <a:uLnTx/>
                <a:uFillTx/>
                <a:latin typeface="Calibri"/>
                <a:ea typeface="+mn-ea"/>
                <a:cs typeface="Times New Roman" pitchFamily="18" charset="0"/>
              </a:rPr>
              <a:t> = </a:t>
            </a:r>
            <a:r>
              <a:rPr kumimoji="0" lang="en-US" sz="2800" b="1" i="1" u="none" strike="noStrike" kern="1200" cap="none" spc="0" normalizeH="0" baseline="0" noProof="0">
                <a:ln>
                  <a:noFill/>
                </a:ln>
                <a:solidFill>
                  <a:srgbClr val="0000FF"/>
                </a:solidFill>
                <a:effectLst/>
                <a:uLnTx/>
                <a:uFillTx/>
                <a:latin typeface="Calibri"/>
                <a:ea typeface="+mn-ea"/>
                <a:cs typeface="Times New Roman" pitchFamily="18" charset="0"/>
              </a:rPr>
              <a:t>mi</a:t>
            </a:r>
            <a:r>
              <a:rPr kumimoji="0" lang="en-US" sz="2800" b="1" i="0" u="none" strike="noStrike" kern="1200" cap="none" spc="0" normalizeH="0" baseline="0" noProof="0">
                <a:ln>
                  <a:noFill/>
                </a:ln>
                <a:solidFill>
                  <a:srgbClr val="0000FF"/>
                </a:solidFill>
                <a:effectLst/>
                <a:uLnTx/>
                <a:uFillTx/>
                <a:latin typeface="Calibri"/>
                <a:ea typeface="+mn-ea"/>
                <a:cs typeface="Times New Roman" pitchFamily="18" charset="0"/>
              </a:rPr>
              <a:t> + 1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vertices.</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3554713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Properties of Trees</a:t>
            </a:r>
          </a:p>
        </p:txBody>
      </p:sp>
      <p:sp>
        <p:nvSpPr>
          <p:cNvPr id="6" name="Content Placeholder 2">
            <a:extLst>
              <a:ext uri="{FF2B5EF4-FFF2-40B4-BE49-F238E27FC236}">
                <a16:creationId xmlns:a16="http://schemas.microsoft.com/office/drawing/2014/main" xmlns="" id="{E9AEACEB-71B4-4524-ACED-5207DD607758}"/>
              </a:ext>
            </a:extLst>
          </p:cNvPr>
          <p:cNvSpPr txBox="1">
            <a:spLocks/>
          </p:cNvSpPr>
          <p:nvPr/>
        </p:nvSpPr>
        <p:spPr bwMode="auto">
          <a:xfrm>
            <a:off x="457200" y="1600200"/>
            <a:ext cx="8382000" cy="4525963"/>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sng" strike="noStrike" kern="1200" cap="none" spc="0" normalizeH="0" baseline="0" noProof="0">
                <a:ln>
                  <a:noFill/>
                </a:ln>
                <a:solidFill>
                  <a:srgbClr val="FF0000"/>
                </a:solidFill>
                <a:effectLst/>
                <a:uLnTx/>
                <a:uFillTx/>
                <a:latin typeface="Calibri"/>
                <a:ea typeface="+mn-ea"/>
                <a:cs typeface="Times New Roman" pitchFamily="18" charset="0"/>
              </a:rPr>
              <a:t>Theorem</a:t>
            </a:r>
            <a:r>
              <a:rPr kumimoji="0" lang="en-US" sz="2400" b="0" i="0" u="none" strike="noStrike" kern="1200" cap="none" spc="0" normalizeH="0" baseline="0" noProof="0">
                <a:ln>
                  <a:noFill/>
                </a:ln>
                <a:solidFill>
                  <a:srgbClr val="FF0000"/>
                </a:solidFill>
                <a:effectLst/>
                <a:uLnTx/>
                <a:uFillTx/>
                <a:latin typeface="Calibri"/>
                <a:ea typeface="+mn-ea"/>
                <a:cs typeface="Times New Roman" pitchFamily="18" charset="0"/>
              </a:rPr>
              <a:t>:</a:t>
            </a: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a:t>
            </a:r>
            <a:r>
              <a:rPr kumimoji="0" lang="en-US" sz="2400" b="1" i="0" u="none" strike="noStrike" kern="1200" cap="none" spc="0" normalizeH="0" baseline="0" noProof="0">
                <a:ln>
                  <a:noFill/>
                </a:ln>
                <a:solidFill>
                  <a:srgbClr val="0000FF"/>
                </a:solidFill>
                <a:effectLst/>
                <a:uLnTx/>
                <a:uFillTx/>
                <a:latin typeface="Calibri"/>
                <a:ea typeface="+mn-ea"/>
                <a:cs typeface="Times New Roman" pitchFamily="18" charset="0"/>
              </a:rPr>
              <a:t>A full </a:t>
            </a:r>
            <a:r>
              <a:rPr kumimoji="0" lang="en-US" sz="2400" b="1" i="1" u="none" strike="noStrike" kern="1200" cap="none" spc="0" normalizeH="0" baseline="0" noProof="0">
                <a:ln>
                  <a:noFill/>
                </a:ln>
                <a:solidFill>
                  <a:srgbClr val="0000FF"/>
                </a:solidFill>
                <a:effectLst/>
                <a:uLnTx/>
                <a:uFillTx/>
                <a:latin typeface="Calibri"/>
                <a:ea typeface="+mn-ea"/>
                <a:cs typeface="Times New Roman" pitchFamily="18" charset="0"/>
              </a:rPr>
              <a:t>m</a:t>
            </a:r>
            <a:r>
              <a:rPr kumimoji="0" lang="en-US" sz="2400" b="1" i="0" u="none" strike="noStrike" kern="1200" cap="none" spc="0" normalizeH="0" baseline="0" noProof="0">
                <a:ln>
                  <a:noFill/>
                </a:ln>
                <a:solidFill>
                  <a:srgbClr val="0000FF"/>
                </a:solidFill>
                <a:effectLst/>
                <a:uLnTx/>
                <a:uFillTx/>
                <a:latin typeface="Calibri"/>
                <a:ea typeface="+mn-ea"/>
                <a:cs typeface="Times New Roman" pitchFamily="18" charset="0"/>
              </a:rPr>
              <a:t>-ary tree with</a:t>
            </a:r>
          </a:p>
          <a:p>
            <a:pPr marL="514350" marR="0" lvl="0" indent="-514350" algn="l" defTabSz="914400" rtl="0" eaLnBrk="1" fontAlgn="auto" latinLnBrk="0" hangingPunct="1">
              <a:lnSpc>
                <a:spcPct val="100000"/>
              </a:lnSpc>
              <a:spcBef>
                <a:spcPct val="20000"/>
              </a:spcBef>
              <a:spcAft>
                <a:spcPts val="0"/>
              </a:spcAft>
              <a:buClr>
                <a:srgbClr val="FF0000"/>
              </a:buClr>
              <a:buSzTx/>
              <a:buFont typeface="+mj-lt"/>
              <a:buAutoNum type="romanLcPeriod"/>
              <a:tabLst/>
              <a:defRPr/>
            </a:pP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 n</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 vertices </a:t>
            </a: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has </a:t>
            </a:r>
            <a:r>
              <a:rPr kumimoji="0" lang="en-US" sz="2400" b="1" i="1" u="none" strike="noStrike" kern="1200" cap="none" spc="0" normalizeH="0" baseline="0" noProof="0">
                <a:ln>
                  <a:noFill/>
                </a:ln>
                <a:solidFill>
                  <a:srgbClr val="0000FF"/>
                </a:solidFill>
                <a:effectLst/>
                <a:uLnTx/>
                <a:uFillTx/>
                <a:latin typeface="Calibri"/>
                <a:ea typeface="+mn-ea"/>
                <a:cs typeface="Times New Roman" pitchFamily="18" charset="0"/>
              </a:rPr>
              <a:t>i</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 = (n − 1)/m </a:t>
            </a:r>
            <a:r>
              <a:rPr kumimoji="0" lang="en-US" sz="2400" b="1" i="0" u="none" strike="noStrike" kern="1200" cap="none" spc="0" normalizeH="0" baseline="0" noProof="0">
                <a:ln>
                  <a:noFill/>
                </a:ln>
                <a:solidFill>
                  <a:srgbClr val="0000FF"/>
                </a:solidFill>
                <a:effectLst/>
                <a:uLnTx/>
                <a:uFillTx/>
                <a:latin typeface="Calibri"/>
                <a:ea typeface="+mn-ea"/>
                <a:cs typeface="Times New Roman" pitchFamily="18" charset="0"/>
              </a:rPr>
              <a:t>internal</a:t>
            </a:r>
            <a:r>
              <a:rPr kumimoji="0" lang="en-US" sz="2400" b="0" i="0" u="none" strike="noStrike" kern="1200" cap="none" spc="0" normalizeH="0" baseline="0" noProof="0">
                <a:ln>
                  <a:noFill/>
                </a:ln>
                <a:solidFill>
                  <a:srgbClr val="0000FF"/>
                </a:solidFill>
                <a:effectLst/>
                <a:uLnTx/>
                <a:uFillTx/>
                <a:latin typeface="Calibri"/>
                <a:ea typeface="+mn-ea"/>
                <a:cs typeface="Times New Roman" pitchFamily="18" charset="0"/>
              </a:rPr>
              <a:t> </a:t>
            </a:r>
            <a:r>
              <a:rPr kumimoji="0" lang="en-US" sz="2400" b="1" i="0" u="none" strike="noStrike" kern="1200" cap="none" spc="0" normalizeH="0" baseline="0" noProof="0">
                <a:ln>
                  <a:noFill/>
                </a:ln>
                <a:solidFill>
                  <a:srgbClr val="0000FF"/>
                </a:solidFill>
                <a:effectLst/>
                <a:uLnTx/>
                <a:uFillTx/>
                <a:latin typeface="Calibri"/>
                <a:ea typeface="+mn-ea"/>
                <a:cs typeface="Times New Roman" pitchFamily="18" charset="0"/>
              </a:rPr>
              <a:t>vertices</a:t>
            </a:r>
            <a:r>
              <a:rPr kumimoji="0" lang="en-US" sz="2400" b="0" i="0" u="none" strike="noStrike" kern="1200" cap="none" spc="0" normalizeH="0" baseline="0" noProof="0">
                <a:ln>
                  <a:noFill/>
                </a:ln>
                <a:solidFill>
                  <a:srgbClr val="0000FF"/>
                </a:solidFill>
                <a:effectLst/>
                <a:uLnTx/>
                <a:uFillTx/>
                <a:latin typeface="Calibri"/>
                <a:ea typeface="+mn-ea"/>
                <a:cs typeface="Times New Roman" pitchFamily="18" charset="0"/>
              </a:rPr>
              <a:t> </a:t>
            </a: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and </a:t>
            </a:r>
          </a:p>
          <a:p>
            <a:pPr marL="514350" marR="0" lvl="0" indent="-514350" algn="l" defTabSz="914400" rtl="0" eaLnBrk="1" fontAlgn="auto" latinLnBrk="0" hangingPunct="1">
              <a:lnSpc>
                <a:spcPct val="100000"/>
              </a:lnSpc>
              <a:spcBef>
                <a:spcPct val="20000"/>
              </a:spcBef>
              <a:spcAft>
                <a:spcPts val="0"/>
              </a:spcAft>
              <a:buClr>
                <a:srgbClr val="FF0000"/>
              </a:buClr>
              <a:buSzTx/>
              <a:buFont typeface="Arial" pitchFamily="34"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a:t>
            </a:r>
            <a:r>
              <a:rPr kumimoji="0" lang="en-US" sz="2400" b="1" i="1" u="none" strike="noStrike" kern="1200" cap="none" spc="0" normalizeH="0" baseline="0" noProof="0">
                <a:ln>
                  <a:noFill/>
                </a:ln>
                <a:solidFill>
                  <a:srgbClr val="0000FF"/>
                </a:solidFill>
                <a:effectLst/>
                <a:uLnTx/>
                <a:uFillTx/>
                <a:latin typeface="Calibri"/>
                <a:ea typeface="+mn-ea"/>
                <a:cs typeface="Times New Roman" pitchFamily="18" charset="0"/>
              </a:rPr>
              <a:t>l</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 = [(</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m</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 − 1)</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n </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+ 1] / m </a:t>
            </a:r>
            <a:r>
              <a:rPr kumimoji="0" lang="en-US" sz="2400" b="1" i="0" u="none" strike="noStrike" kern="1200" cap="none" spc="0" normalizeH="0" baseline="0" noProof="0">
                <a:ln>
                  <a:noFill/>
                </a:ln>
                <a:solidFill>
                  <a:srgbClr val="0000FF"/>
                </a:solidFill>
                <a:effectLst/>
                <a:uLnTx/>
                <a:uFillTx/>
                <a:latin typeface="Calibri"/>
                <a:ea typeface="+mn-ea"/>
                <a:cs typeface="Times New Roman" pitchFamily="18" charset="0"/>
              </a:rPr>
              <a:t>leaves</a:t>
            </a: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t>
            </a:r>
          </a:p>
          <a:p>
            <a:pPr marL="514350" marR="0" lvl="0" indent="-514350" algn="l" defTabSz="914400" rtl="0" eaLnBrk="1" fontAlgn="auto" latinLnBrk="0" hangingPunct="1">
              <a:lnSpc>
                <a:spcPct val="100000"/>
              </a:lnSpc>
              <a:spcBef>
                <a:spcPct val="20000"/>
              </a:spcBef>
              <a:spcAft>
                <a:spcPts val="0"/>
              </a:spcAft>
              <a:buClr>
                <a:srgbClr val="FF0000"/>
              </a:buClr>
              <a:buSzTx/>
              <a:buFont typeface="Arial" pitchFamily="34" charset="0"/>
              <a:buNone/>
              <a:tabLst/>
              <a:defRPr/>
            </a:pPr>
            <a:endPar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endParaRPr>
          </a:p>
          <a:p>
            <a:pPr marL="514350" marR="0" lvl="0" indent="-514350" algn="l" defTabSz="914400" rtl="0" eaLnBrk="1" fontAlgn="auto" latinLnBrk="0" hangingPunct="1">
              <a:lnSpc>
                <a:spcPct val="100000"/>
              </a:lnSpc>
              <a:spcBef>
                <a:spcPct val="20000"/>
              </a:spcBef>
              <a:spcAft>
                <a:spcPts val="0"/>
              </a:spcAft>
              <a:buClr>
                <a:srgbClr val="FF0000"/>
              </a:buClr>
              <a:buSzTx/>
              <a:buFont typeface="Arial" pitchFamily="34" charset="0"/>
              <a:buAutoNum type="romanLcPeriod" startAt="2"/>
              <a:tabLst/>
              <a:defRPr/>
            </a:pP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i</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 internal vertices </a:t>
            </a: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has </a:t>
            </a:r>
            <a:r>
              <a:rPr kumimoji="0" lang="en-US" sz="2400" b="1" i="1" u="none" strike="noStrike" kern="1200" cap="none" spc="0" normalizeH="0" baseline="0" noProof="0">
                <a:ln>
                  <a:noFill/>
                </a:ln>
                <a:solidFill>
                  <a:srgbClr val="0000FF"/>
                </a:solidFill>
                <a:effectLst/>
                <a:uLnTx/>
                <a:uFillTx/>
                <a:latin typeface="Calibri"/>
                <a:ea typeface="+mn-ea"/>
                <a:cs typeface="Times New Roman" pitchFamily="18" charset="0"/>
              </a:rPr>
              <a:t>n</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 </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 mi + 1 </a:t>
            </a:r>
            <a:r>
              <a:rPr kumimoji="0" lang="en-US" sz="2400" b="1" i="0" u="none" strike="noStrike" kern="1200" cap="none" spc="0" normalizeH="0" baseline="0" noProof="0">
                <a:ln>
                  <a:noFill/>
                </a:ln>
                <a:solidFill>
                  <a:srgbClr val="0000FF"/>
                </a:solidFill>
                <a:effectLst/>
                <a:uLnTx/>
                <a:uFillTx/>
                <a:latin typeface="Calibri"/>
                <a:ea typeface="+mn-ea"/>
                <a:cs typeface="Times New Roman" pitchFamily="18" charset="0"/>
              </a:rPr>
              <a:t>vertices</a:t>
            </a: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and </a:t>
            </a:r>
          </a:p>
          <a:p>
            <a:pPr marL="514350" marR="0" lvl="0" indent="-514350" algn="l" defTabSz="914400" rtl="0" eaLnBrk="1" fontAlgn="auto" latinLnBrk="0" hangingPunct="1">
              <a:lnSpc>
                <a:spcPct val="100000"/>
              </a:lnSpc>
              <a:spcBef>
                <a:spcPct val="20000"/>
              </a:spcBef>
              <a:spcAft>
                <a:spcPts val="0"/>
              </a:spcAft>
              <a:buClr>
                <a:srgbClr val="FF0000"/>
              </a:buClr>
              <a:buSzTx/>
              <a:buFont typeface="Arial" pitchFamily="34"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a:t>
            </a:r>
            <a:r>
              <a:rPr kumimoji="0" lang="en-US" sz="2400" b="1" i="1" u="none" strike="noStrike" kern="1200" cap="none" spc="0" normalizeH="0" baseline="0" noProof="0">
                <a:ln>
                  <a:noFill/>
                </a:ln>
                <a:solidFill>
                  <a:srgbClr val="0000FF"/>
                </a:solidFill>
                <a:effectLst/>
                <a:uLnTx/>
                <a:uFillTx/>
                <a:latin typeface="Calibri"/>
                <a:ea typeface="+mn-ea"/>
                <a:cs typeface="Times New Roman" pitchFamily="18" charset="0"/>
              </a:rPr>
              <a:t>l</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 </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 (m − 1)i </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+ 1 </a:t>
            </a:r>
            <a:r>
              <a:rPr kumimoji="0" lang="en-US" sz="2400" b="1" i="0" u="none" strike="noStrike" kern="1200" cap="none" spc="0" normalizeH="0" baseline="0" noProof="0">
                <a:ln>
                  <a:noFill/>
                </a:ln>
                <a:solidFill>
                  <a:srgbClr val="0000FF"/>
                </a:solidFill>
                <a:effectLst/>
                <a:uLnTx/>
                <a:uFillTx/>
                <a:latin typeface="Calibri"/>
                <a:ea typeface="+mn-ea"/>
                <a:cs typeface="Times New Roman" pitchFamily="18" charset="0"/>
              </a:rPr>
              <a:t>leaves</a:t>
            </a: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t>
            </a:r>
          </a:p>
          <a:p>
            <a:pPr marL="514350" marR="0" lvl="0" indent="-514350" algn="l" defTabSz="914400" rtl="0" eaLnBrk="1" fontAlgn="auto" latinLnBrk="0" hangingPunct="1">
              <a:lnSpc>
                <a:spcPct val="100000"/>
              </a:lnSpc>
              <a:spcBef>
                <a:spcPct val="20000"/>
              </a:spcBef>
              <a:spcAft>
                <a:spcPts val="0"/>
              </a:spcAft>
              <a:buClr>
                <a:srgbClr val="FF0000"/>
              </a:buClr>
              <a:buSzTx/>
              <a:buFont typeface="Arial" pitchFamily="34" charset="0"/>
              <a:buNone/>
              <a:tabLst/>
              <a:defRPr/>
            </a:pPr>
            <a:endPar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endParaRPr>
          </a:p>
          <a:p>
            <a:pPr marL="514350" marR="0" lvl="0" indent="-514350" algn="l" defTabSz="914400" rtl="0" eaLnBrk="1" fontAlgn="auto" latinLnBrk="0" hangingPunct="1">
              <a:lnSpc>
                <a:spcPct val="100000"/>
              </a:lnSpc>
              <a:spcBef>
                <a:spcPct val="20000"/>
              </a:spcBef>
              <a:spcAft>
                <a:spcPts val="0"/>
              </a:spcAft>
              <a:buClr>
                <a:srgbClr val="FF0000"/>
              </a:buClr>
              <a:buSzTx/>
              <a:buFont typeface="Arial" pitchFamily="34" charset="0"/>
              <a:buNone/>
              <a:tabLst/>
              <a:defRPr/>
            </a:pPr>
            <a:r>
              <a:rPr kumimoji="0" lang="en-US" sz="2400" b="1" i="1" u="none" strike="noStrike" kern="1200" cap="none" spc="0" normalizeH="0" baseline="0" noProof="0">
                <a:ln>
                  <a:noFill/>
                </a:ln>
                <a:solidFill>
                  <a:srgbClr val="FF0000"/>
                </a:solidFill>
                <a:effectLst/>
                <a:uLnTx/>
                <a:uFillTx/>
                <a:latin typeface="Calibri"/>
                <a:ea typeface="+mn-ea"/>
                <a:cs typeface="Times New Roman" pitchFamily="18" charset="0"/>
              </a:rPr>
              <a:t>iii</a:t>
            </a:r>
            <a:r>
              <a:rPr kumimoji="0" lang="en-US" sz="2400" b="0" i="1" u="none" strike="noStrike" kern="1200" cap="none" spc="0" normalizeH="0" baseline="0" noProof="0">
                <a:ln>
                  <a:noFill/>
                </a:ln>
                <a:solidFill>
                  <a:srgbClr val="FF0000"/>
                </a:solidFill>
                <a:effectLst/>
                <a:uLnTx/>
                <a:uFillTx/>
                <a:latin typeface="Calibri"/>
                <a:ea typeface="+mn-ea"/>
                <a:cs typeface="Times New Roman" pitchFamily="18" charset="0"/>
              </a:rPr>
              <a:t>.	</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l</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 leaves </a:t>
            </a: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has </a:t>
            </a:r>
            <a:r>
              <a:rPr kumimoji="0" lang="en-US" sz="2400" b="1" i="1" u="none" strike="noStrike" kern="1200" cap="none" spc="0" normalizeH="0" baseline="0" noProof="0">
                <a:ln>
                  <a:noFill/>
                </a:ln>
                <a:solidFill>
                  <a:srgbClr val="0000FF"/>
                </a:solidFill>
                <a:effectLst/>
                <a:uLnTx/>
                <a:uFillTx/>
                <a:latin typeface="Calibri"/>
                <a:ea typeface="+mn-ea"/>
                <a:cs typeface="Times New Roman" pitchFamily="18" charset="0"/>
              </a:rPr>
              <a:t>n</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 </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 (</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ml</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 − 1)/(</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m</a:t>
            </a:r>
            <a:r>
              <a:rPr kumimoji="0" lang="en-US" sz="24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 − 1) </a:t>
            </a:r>
            <a:r>
              <a:rPr kumimoji="0" lang="en-US" sz="2400" b="1" i="0" u="none" strike="noStrike" kern="1200" cap="none" spc="0" normalizeH="0" baseline="0" noProof="0">
                <a:ln>
                  <a:noFill/>
                </a:ln>
                <a:solidFill>
                  <a:srgbClr val="0000FF"/>
                </a:solidFill>
                <a:effectLst/>
                <a:uLnTx/>
                <a:uFillTx/>
                <a:latin typeface="Calibri"/>
                <a:ea typeface="+mn-ea"/>
                <a:cs typeface="Times New Roman" pitchFamily="18" charset="0"/>
              </a:rPr>
              <a:t>vertices</a:t>
            </a: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and </a:t>
            </a:r>
          </a:p>
          <a:p>
            <a:pPr marL="514350" marR="0" lvl="0" indent="-514350" algn="l" defTabSz="914400" rtl="0" eaLnBrk="1" fontAlgn="auto" latinLnBrk="0" hangingPunct="1">
              <a:lnSpc>
                <a:spcPct val="100000"/>
              </a:lnSpc>
              <a:spcBef>
                <a:spcPct val="20000"/>
              </a:spcBef>
              <a:spcAft>
                <a:spcPts val="0"/>
              </a:spcAft>
              <a:buClr>
                <a:srgbClr val="FF0000"/>
              </a:buClr>
              <a:buSzTx/>
              <a:buFont typeface="Arial" pitchFamily="34"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a:t>
            </a:r>
            <a:r>
              <a:rPr kumimoji="0" lang="en-US" sz="2400" b="0" i="0" u="none" strike="noStrike" kern="1200" cap="none" spc="0" normalizeH="0" baseline="0" noProof="0">
                <a:ln>
                  <a:noFill/>
                </a:ln>
                <a:solidFill>
                  <a:srgbClr val="0000FF"/>
                </a:solidFill>
                <a:effectLst/>
                <a:uLnTx/>
                <a:uFillTx/>
                <a:latin typeface="Calibri"/>
                <a:ea typeface="+mn-ea"/>
                <a:cs typeface="Times New Roman" pitchFamily="18" charset="0"/>
              </a:rPr>
              <a:t>                      </a:t>
            </a:r>
            <a:r>
              <a:rPr kumimoji="0" lang="en-US" sz="2400" b="1" i="1" u="none" strike="noStrike" kern="1200" cap="none" spc="0" normalizeH="0" baseline="0" noProof="0">
                <a:ln>
                  <a:noFill/>
                </a:ln>
                <a:solidFill>
                  <a:srgbClr val="0000FF"/>
                </a:solidFill>
                <a:effectLst/>
                <a:uLnTx/>
                <a:uFillTx/>
                <a:latin typeface="Calibri"/>
                <a:ea typeface="+mn-ea"/>
                <a:cs typeface="Times New Roman" pitchFamily="18" charset="0"/>
              </a:rPr>
              <a:t>i </a:t>
            </a:r>
            <a:r>
              <a:rPr kumimoji="0" lang="en-US" sz="2400" b="1" i="1" u="none" strike="noStrike" kern="1200" cap="none" spc="0" normalizeH="0" baseline="0" noProof="0">
                <a:ln>
                  <a:noFill/>
                </a:ln>
                <a:solidFill>
                  <a:sysClr val="windowText" lastClr="000000"/>
                </a:solidFill>
                <a:effectLst/>
                <a:uLnTx/>
                <a:uFillTx/>
                <a:latin typeface="Calibri"/>
                <a:ea typeface="+mn-ea"/>
                <a:cs typeface="Times New Roman" pitchFamily="18" charset="0"/>
              </a:rPr>
              <a:t>= (l − 1)/(m − 1) </a:t>
            </a:r>
            <a:r>
              <a:rPr kumimoji="0" lang="en-US" sz="2400" b="1" i="0" u="none" strike="noStrike" kern="1200" cap="none" spc="0" normalizeH="0" baseline="0" noProof="0">
                <a:ln>
                  <a:noFill/>
                </a:ln>
                <a:solidFill>
                  <a:srgbClr val="0000FF"/>
                </a:solidFill>
                <a:effectLst/>
                <a:uLnTx/>
                <a:uFillTx/>
                <a:latin typeface="Calibri"/>
                <a:ea typeface="+mn-ea"/>
                <a:cs typeface="Times New Roman" pitchFamily="18" charset="0"/>
              </a:rPr>
              <a:t>internal vertices</a:t>
            </a:r>
          </a:p>
          <a:p>
            <a:pPr marL="514350" marR="0" lvl="0" indent="-514350" algn="l" defTabSz="914400" rtl="0" eaLnBrk="1" fontAlgn="auto" latinLnBrk="0" hangingPunct="1">
              <a:lnSpc>
                <a:spcPct val="100000"/>
              </a:lnSpc>
              <a:spcBef>
                <a:spcPct val="20000"/>
              </a:spcBef>
              <a:spcAft>
                <a:spcPts val="0"/>
              </a:spcAft>
              <a:buClrTx/>
              <a:buSzTx/>
              <a:buFont typeface="+mj-lt"/>
              <a:buAutoNum type="romanLcPeriod"/>
              <a:tabLst/>
              <a:defRPr/>
            </a:pPr>
            <a:endParaRPr kumimoji="0" lang="en-US" sz="2400" b="0" i="0" u="none" strike="noStrike" kern="1200" cap="none" spc="0" normalizeH="0" baseline="0" noProof="0">
              <a:ln>
                <a:noFill/>
              </a:ln>
              <a:solidFill>
                <a:sysClr val="windowText" lastClr="000000"/>
              </a:solidFill>
              <a:effectLst/>
              <a:uLnTx/>
              <a:uFillTx/>
              <a:latin typeface="Calibri"/>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1938754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Exercise</a:t>
            </a:r>
          </a:p>
        </p:txBody>
      </p:sp>
      <p:sp>
        <p:nvSpPr>
          <p:cNvPr id="5" name="Content Placeholder 2">
            <a:extLst>
              <a:ext uri="{FF2B5EF4-FFF2-40B4-BE49-F238E27FC236}">
                <a16:creationId xmlns:a16="http://schemas.microsoft.com/office/drawing/2014/main" xmlns="" id="{62742EDB-9912-4DCC-84AE-222B01FE33E7}"/>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17. How many </a:t>
            </a:r>
            <a:r>
              <a:rPr kumimoji="0" lang="en-US" sz="2400" b="1" i="0" u="none" strike="noStrike" kern="1200" cap="none" spc="0" normalizeH="0" baseline="0" noProof="0">
                <a:ln>
                  <a:noFill/>
                </a:ln>
                <a:solidFill>
                  <a:sysClr val="windowText" lastClr="000000"/>
                </a:solidFill>
                <a:effectLst/>
                <a:uLnTx/>
                <a:uFillTx/>
                <a:latin typeface="Calibri"/>
                <a:ea typeface="+mn-ea"/>
                <a:cs typeface="+mn-cs"/>
              </a:rPr>
              <a:t>edges</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does a tree with 10,000 vertices have?</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18. How many </a:t>
            </a:r>
            <a:r>
              <a:rPr kumimoji="0" lang="en-US" sz="2400" b="1" i="0" u="none" strike="noStrike" kern="1200" cap="none" spc="0" normalizeH="0" baseline="0" noProof="0">
                <a:ln>
                  <a:noFill/>
                </a:ln>
                <a:solidFill>
                  <a:sysClr val="windowText" lastClr="000000"/>
                </a:solidFill>
                <a:effectLst/>
                <a:uLnTx/>
                <a:uFillTx/>
                <a:latin typeface="Calibri"/>
                <a:ea typeface="+mn-ea"/>
                <a:cs typeface="+mn-cs"/>
              </a:rPr>
              <a:t>vertices</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does a full 5-ary tree with 100 internal</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vertices have?</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19. How many </a:t>
            </a:r>
            <a:r>
              <a:rPr kumimoji="0" lang="en-US" sz="2400" b="1" i="0" u="none" strike="noStrike" kern="1200" cap="none" spc="0" normalizeH="0" baseline="0" noProof="0">
                <a:ln>
                  <a:noFill/>
                </a:ln>
                <a:solidFill>
                  <a:sysClr val="windowText" lastClr="000000"/>
                </a:solidFill>
                <a:effectLst/>
                <a:uLnTx/>
                <a:uFillTx/>
                <a:latin typeface="Calibri"/>
                <a:ea typeface="+mn-ea"/>
                <a:cs typeface="+mn-cs"/>
              </a:rPr>
              <a:t>edges</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does a full binary tree with 1000 internal</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vertices have?</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20. How many </a:t>
            </a:r>
            <a:r>
              <a:rPr kumimoji="0" lang="en-US" sz="2400" b="1" i="0" u="none" strike="noStrike" kern="1200" cap="none" spc="0" normalizeH="0" baseline="0" noProof="0">
                <a:ln>
                  <a:noFill/>
                </a:ln>
                <a:solidFill>
                  <a:sysClr val="windowText" lastClr="000000"/>
                </a:solidFill>
                <a:effectLst/>
                <a:uLnTx/>
                <a:uFillTx/>
                <a:latin typeface="Calibri"/>
                <a:ea typeface="+mn-ea"/>
                <a:cs typeface="+mn-cs"/>
              </a:rPr>
              <a:t>leaves</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does a full 3-ary tree with 100 vertices        </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have?</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27. Construct a complete binary tree of height 4 and a complete 3-ary tree of height 3. </a:t>
            </a: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495513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Exercise</a:t>
            </a:r>
          </a:p>
        </p:txBody>
      </p:sp>
      <p:sp>
        <p:nvSpPr>
          <p:cNvPr id="6" name="Content Placeholder 2">
            <a:extLst>
              <a:ext uri="{FF2B5EF4-FFF2-40B4-BE49-F238E27FC236}">
                <a16:creationId xmlns:a16="http://schemas.microsoft.com/office/drawing/2014/main" xmlns="" id="{4F4B55E2-9E1E-4724-BC75-FAD030EA447F}"/>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rgbClr val="FF0000"/>
                </a:solidFill>
                <a:effectLst/>
                <a:uLnTx/>
                <a:uFillTx/>
                <a:latin typeface="Calibri"/>
                <a:ea typeface="+mn-ea"/>
                <a:cs typeface="+mn-cs"/>
              </a:rPr>
              <a:t>17. How many </a:t>
            </a:r>
            <a:r>
              <a:rPr kumimoji="0" lang="en-US" sz="2800" b="1" i="0" u="none" strike="noStrike" kern="1200" cap="none" spc="0" normalizeH="0" baseline="0" noProof="0">
                <a:ln>
                  <a:noFill/>
                </a:ln>
                <a:solidFill>
                  <a:srgbClr val="FF0000"/>
                </a:solidFill>
                <a:effectLst/>
                <a:uLnTx/>
                <a:uFillTx/>
                <a:latin typeface="Calibri"/>
                <a:ea typeface="+mn-ea"/>
                <a:cs typeface="+mn-cs"/>
              </a:rPr>
              <a:t>edges</a:t>
            </a:r>
            <a:r>
              <a:rPr kumimoji="0" lang="en-US" sz="2800" b="0" i="0" u="none" strike="noStrike" kern="1200" cap="none" spc="0" normalizeH="0" baseline="0" noProof="0">
                <a:ln>
                  <a:noFill/>
                </a:ln>
                <a:solidFill>
                  <a:srgbClr val="FF0000"/>
                </a:solidFill>
                <a:effectLst/>
                <a:uLnTx/>
                <a:uFillTx/>
                <a:latin typeface="Calibri"/>
                <a:ea typeface="+mn-ea"/>
                <a:cs typeface="+mn-cs"/>
              </a:rPr>
              <a:t> does a tree with 10,000 vertices  </a:t>
            </a:r>
          </a:p>
          <a:p>
            <a:pPr marL="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rgbClr val="FF0000"/>
                </a:solidFill>
                <a:effectLst/>
                <a:uLnTx/>
                <a:uFillTx/>
                <a:latin typeface="Calibri"/>
                <a:ea typeface="+mn-ea"/>
                <a:cs typeface="+mn-cs"/>
              </a:rPr>
              <a:t>       have?</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1" i="0" u="sng" strike="noStrike" kern="1200" cap="none" spc="0" normalizeH="0" baseline="0" noProof="0">
                <a:ln>
                  <a:noFill/>
                </a:ln>
                <a:solidFill>
                  <a:srgbClr val="0000FF"/>
                </a:solidFill>
                <a:effectLst/>
                <a:uLnTx/>
                <a:uFillTx/>
                <a:latin typeface="Calibri"/>
                <a:ea typeface="+mn-ea"/>
                <a:cs typeface="+mn-cs"/>
              </a:rPr>
              <a:t>Solution</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Here, n = 10000</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e = n –1 = 9999</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1989857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Exercise</a:t>
            </a:r>
          </a:p>
        </p:txBody>
      </p:sp>
      <p:sp>
        <p:nvSpPr>
          <p:cNvPr id="4" name="Content Placeholder 2">
            <a:extLst>
              <a:ext uri="{FF2B5EF4-FFF2-40B4-BE49-F238E27FC236}">
                <a16:creationId xmlns:a16="http://schemas.microsoft.com/office/drawing/2014/main" xmlns="" id="{B9092084-D863-4341-A7A6-152DE61F889D}"/>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rgbClr val="FF0000"/>
                </a:solidFill>
                <a:effectLst/>
                <a:uLnTx/>
                <a:uFillTx/>
                <a:latin typeface="Calibri"/>
                <a:ea typeface="+mn-ea"/>
                <a:cs typeface="+mn-cs"/>
              </a:rPr>
              <a:t>18. How many </a:t>
            </a:r>
            <a:r>
              <a:rPr kumimoji="0" lang="en-US" sz="2800" b="1" i="0" u="none" strike="noStrike" kern="1200" cap="none" spc="0" normalizeH="0" baseline="0" noProof="0">
                <a:ln>
                  <a:noFill/>
                </a:ln>
                <a:solidFill>
                  <a:srgbClr val="FF0000"/>
                </a:solidFill>
                <a:effectLst/>
                <a:uLnTx/>
                <a:uFillTx/>
                <a:latin typeface="Calibri"/>
                <a:ea typeface="+mn-ea"/>
                <a:cs typeface="+mn-cs"/>
              </a:rPr>
              <a:t>vertices</a:t>
            </a:r>
            <a:r>
              <a:rPr kumimoji="0" lang="en-US" sz="2800" b="0" i="0" u="none" strike="noStrike" kern="1200" cap="none" spc="0" normalizeH="0" baseline="0" noProof="0">
                <a:ln>
                  <a:noFill/>
                </a:ln>
                <a:solidFill>
                  <a:srgbClr val="FF0000"/>
                </a:solidFill>
                <a:effectLst/>
                <a:uLnTx/>
                <a:uFillTx/>
                <a:latin typeface="Calibri"/>
                <a:ea typeface="+mn-ea"/>
                <a:cs typeface="+mn-cs"/>
              </a:rPr>
              <a:t> does a full 5-ary tree with 100       </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rgbClr val="FF0000"/>
                </a:solidFill>
                <a:effectLst/>
                <a:uLnTx/>
                <a:uFillTx/>
                <a:latin typeface="Calibri"/>
                <a:ea typeface="+mn-ea"/>
                <a:cs typeface="+mn-cs"/>
              </a:rPr>
              <a:t>	   internal vertices have?</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1" i="0" u="sng" strike="noStrike" kern="1200" cap="none" spc="0" normalizeH="0" baseline="0" noProof="0">
                <a:ln>
                  <a:noFill/>
                </a:ln>
                <a:solidFill>
                  <a:srgbClr val="0000FF"/>
                </a:solidFill>
                <a:effectLst/>
                <a:uLnTx/>
                <a:uFillTx/>
                <a:latin typeface="Calibri"/>
                <a:ea typeface="+mn-ea"/>
                <a:cs typeface="+mn-cs"/>
              </a:rPr>
              <a:t>Solution</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Here, m = 5, i = 100</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Therefore, n = mi + 1 = 5.100 + 1 = 501</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3136898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Exercise</a:t>
            </a:r>
          </a:p>
        </p:txBody>
      </p:sp>
      <p:sp>
        <p:nvSpPr>
          <p:cNvPr id="4" name="Content Placeholder 2">
            <a:extLst>
              <a:ext uri="{FF2B5EF4-FFF2-40B4-BE49-F238E27FC236}">
                <a16:creationId xmlns:a16="http://schemas.microsoft.com/office/drawing/2014/main" xmlns="" id="{1C44BC5F-807F-4CAB-955C-B0C0D0F77610}"/>
              </a:ext>
            </a:extLst>
          </p:cNvPr>
          <p:cNvSpPr txBox="1">
            <a:spLocks/>
          </p:cNvSpPr>
          <p:nvPr/>
        </p:nvSpPr>
        <p:spPr bwMode="auto">
          <a:xfrm>
            <a:off x="457200" y="1447800"/>
            <a:ext cx="82296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rgbClr val="FF0000"/>
                </a:solidFill>
                <a:effectLst/>
                <a:uLnTx/>
                <a:uFillTx/>
                <a:latin typeface="Calibri"/>
                <a:ea typeface="+mn-ea"/>
                <a:cs typeface="+mn-cs"/>
              </a:rPr>
              <a:t>19. How many </a:t>
            </a:r>
            <a:r>
              <a:rPr kumimoji="0" lang="en-US" sz="2400" b="1" i="0" u="none" strike="noStrike" kern="1200" cap="none" spc="0" normalizeH="0" baseline="0" noProof="0">
                <a:ln>
                  <a:noFill/>
                </a:ln>
                <a:solidFill>
                  <a:srgbClr val="FF0000"/>
                </a:solidFill>
                <a:effectLst/>
                <a:uLnTx/>
                <a:uFillTx/>
                <a:latin typeface="Calibri"/>
                <a:ea typeface="+mn-ea"/>
                <a:cs typeface="+mn-cs"/>
              </a:rPr>
              <a:t>edges</a:t>
            </a:r>
            <a:r>
              <a:rPr kumimoji="0" lang="en-US" sz="2400" b="0" i="0" u="none" strike="noStrike" kern="1200" cap="none" spc="0" normalizeH="0" baseline="0" noProof="0">
                <a:ln>
                  <a:noFill/>
                </a:ln>
                <a:solidFill>
                  <a:srgbClr val="FF0000"/>
                </a:solidFill>
                <a:effectLst/>
                <a:uLnTx/>
                <a:uFillTx/>
                <a:latin typeface="Calibri"/>
                <a:ea typeface="+mn-ea"/>
                <a:cs typeface="+mn-cs"/>
              </a:rPr>
              <a:t> does a full binary tree with 1000 internal vertices have?</a:t>
            </a: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r>
              <a:rPr kumimoji="0" lang="en-US" sz="2400" b="1" i="0" u="sng" strike="noStrike" kern="1200" cap="none" spc="0" normalizeH="0" baseline="0" noProof="0">
                <a:ln>
                  <a:noFill/>
                </a:ln>
                <a:solidFill>
                  <a:srgbClr val="0000FF"/>
                </a:solidFill>
                <a:effectLst/>
                <a:uLnTx/>
                <a:uFillTx/>
                <a:latin typeface="Calibri"/>
                <a:ea typeface="+mn-ea"/>
                <a:cs typeface="+mn-cs"/>
              </a:rPr>
              <a:t>Solution</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Here, m = 2, i = 1000</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So, n = mi + 1 </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 2.1000 + 1</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 2001</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Therefore, e = n – 1 </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 2001 –1 </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 2000</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365669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Exercise</a:t>
            </a:r>
          </a:p>
        </p:txBody>
      </p:sp>
      <p:sp>
        <p:nvSpPr>
          <p:cNvPr id="4" name="Content Placeholder 2">
            <a:extLst>
              <a:ext uri="{FF2B5EF4-FFF2-40B4-BE49-F238E27FC236}">
                <a16:creationId xmlns:a16="http://schemas.microsoft.com/office/drawing/2014/main" xmlns="" id="{BF63B868-58DD-4F9C-B065-18FE36741E19}"/>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rgbClr val="FF0000"/>
                </a:solidFill>
                <a:effectLst/>
                <a:uLnTx/>
                <a:uFillTx/>
                <a:latin typeface="Calibri"/>
                <a:ea typeface="+mn-ea"/>
                <a:cs typeface="+mn-cs"/>
              </a:rPr>
              <a:t>20. How many </a:t>
            </a:r>
            <a:r>
              <a:rPr kumimoji="0" lang="en-US" sz="2800" b="1" i="0" u="none" strike="noStrike" kern="1200" cap="none" spc="0" normalizeH="0" baseline="0" noProof="0">
                <a:ln>
                  <a:noFill/>
                </a:ln>
                <a:solidFill>
                  <a:srgbClr val="FF0000"/>
                </a:solidFill>
                <a:effectLst/>
                <a:uLnTx/>
                <a:uFillTx/>
                <a:latin typeface="Calibri"/>
                <a:ea typeface="+mn-ea"/>
                <a:cs typeface="+mn-cs"/>
              </a:rPr>
              <a:t>leaves</a:t>
            </a:r>
            <a:r>
              <a:rPr kumimoji="0" lang="en-US" sz="2800" b="0" i="0" u="none" strike="noStrike" kern="1200" cap="none" spc="0" normalizeH="0" baseline="0" noProof="0">
                <a:ln>
                  <a:noFill/>
                </a:ln>
                <a:solidFill>
                  <a:srgbClr val="FF0000"/>
                </a:solidFill>
                <a:effectLst/>
                <a:uLnTx/>
                <a:uFillTx/>
                <a:latin typeface="Calibri"/>
                <a:ea typeface="+mn-ea"/>
                <a:cs typeface="+mn-cs"/>
              </a:rPr>
              <a:t> does a full 3-ary tree with 100 vertices have?</a:t>
            </a: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r>
              <a:rPr kumimoji="0" lang="en-US" sz="2800" b="1" i="0" u="none" strike="noStrike" kern="1200" cap="none" spc="0" normalizeH="0" baseline="0" noProof="0">
                <a:ln>
                  <a:noFill/>
                </a:ln>
                <a:solidFill>
                  <a:srgbClr val="0000FF"/>
                </a:solidFill>
                <a:effectLst/>
                <a:uLnTx/>
                <a:uFillTx/>
                <a:latin typeface="Calibri"/>
                <a:ea typeface="+mn-ea"/>
                <a:cs typeface="+mn-cs"/>
              </a:rPr>
              <a:t>Solution</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Here, m = 3, n = 100</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2800" b="1" i="0" u="none" strike="noStrike" kern="1200" cap="none" spc="0" normalizeH="0" baseline="0" noProof="0">
                <a:ln>
                  <a:noFill/>
                </a:ln>
                <a:solidFill>
                  <a:sysClr val="windowText" lastClr="000000"/>
                </a:solidFill>
                <a:effectLst/>
                <a:uLnTx/>
                <a:uFillTx/>
                <a:latin typeface="Calibri"/>
                <a:ea typeface="+mn-ea"/>
                <a:cs typeface="+mn-cs"/>
              </a:rPr>
              <a:t>l = [(m –1)n + 1 ]/m</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 [(3 –1)100 + 1 ]/ 3</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 201/3</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 67</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2635254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Level of vertices and height of Trees</a:t>
            </a:r>
          </a:p>
        </p:txBody>
      </p:sp>
      <p:sp>
        <p:nvSpPr>
          <p:cNvPr id="4" name="Content Placeholder 2">
            <a:extLst>
              <a:ext uri="{FF2B5EF4-FFF2-40B4-BE49-F238E27FC236}">
                <a16:creationId xmlns:a16="http://schemas.microsoft.com/office/drawing/2014/main" xmlns="" id="{DD0B4DC2-A692-418D-B61F-59D9CFD48779}"/>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When working with trees, we often want to have rooted trees where the subtrees at each vertex contain paths of approximately the same length.</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To make this idea precise we need some definitions:</a:t>
            </a: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The </a:t>
            </a:r>
            <a:r>
              <a:rPr kumimoji="0" lang="en-US" sz="2800" b="1" i="1" u="none" strike="noStrike" kern="1200" cap="none" spc="0" normalizeH="0" baseline="0" noProof="0">
                <a:ln>
                  <a:noFill/>
                </a:ln>
                <a:solidFill>
                  <a:sysClr val="windowText" lastClr="000000"/>
                </a:solidFill>
                <a:effectLst/>
                <a:uLnTx/>
                <a:uFillTx/>
                <a:latin typeface="Calibri"/>
                <a:ea typeface="+mn-ea"/>
                <a:cs typeface="+mn-cs"/>
              </a:rPr>
              <a:t>level</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of a </a:t>
            </a:r>
            <a:r>
              <a:rPr kumimoji="0" lang="en-US" sz="2800" b="1" i="0" u="none" strike="noStrike" kern="1200" cap="none" spc="0" normalizeH="0" baseline="0" noProof="0">
                <a:ln>
                  <a:noFill/>
                </a:ln>
                <a:solidFill>
                  <a:sysClr val="windowText" lastClr="000000"/>
                </a:solidFill>
                <a:effectLst/>
                <a:uLnTx/>
                <a:uFillTx/>
                <a:latin typeface="Calibri"/>
                <a:ea typeface="+mn-ea"/>
                <a:cs typeface="+mn-cs"/>
              </a:rPr>
              <a:t>vertex </a:t>
            </a:r>
            <a:r>
              <a:rPr kumimoji="0" lang="en-US" sz="2800" b="1" i="1" u="none" strike="noStrike" kern="1200" cap="none" spc="0" normalizeH="0" baseline="0" noProof="0">
                <a:ln>
                  <a:noFill/>
                </a:ln>
                <a:solidFill>
                  <a:sysClr val="windowText" lastClr="000000"/>
                </a:solidFill>
                <a:effectLst/>
                <a:uLnTx/>
                <a:uFillTx/>
                <a:latin typeface="Calibri"/>
                <a:ea typeface="+mn-ea"/>
                <a:cs typeface="+mn-cs"/>
              </a:rPr>
              <a:t>v</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in a rooted tree is the </a:t>
            </a:r>
            <a:r>
              <a:rPr kumimoji="0" lang="en-US" sz="2800" b="1" i="0" u="none" strike="noStrike" kern="1200" cap="none" spc="0" normalizeH="0" baseline="0" noProof="0">
                <a:ln>
                  <a:noFill/>
                </a:ln>
                <a:solidFill>
                  <a:sysClr val="windowText" lastClr="000000"/>
                </a:solidFill>
                <a:effectLst/>
                <a:uLnTx/>
                <a:uFillTx/>
                <a:latin typeface="Calibri"/>
                <a:ea typeface="+mn-ea"/>
                <a:cs typeface="+mn-cs"/>
              </a:rPr>
              <a:t>length of the unique path from the root to this vertex</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a:t>
            </a: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The </a:t>
            </a:r>
            <a:r>
              <a:rPr kumimoji="0" lang="en-US" sz="2800" b="1" i="1" u="none" strike="noStrike" kern="1200" cap="none" spc="0" normalizeH="0" baseline="0" noProof="0">
                <a:ln>
                  <a:noFill/>
                </a:ln>
                <a:solidFill>
                  <a:sysClr val="windowText" lastClr="000000"/>
                </a:solidFill>
                <a:effectLst/>
                <a:uLnTx/>
                <a:uFillTx/>
                <a:latin typeface="Calibri"/>
                <a:ea typeface="+mn-ea"/>
                <a:cs typeface="+mn-cs"/>
              </a:rPr>
              <a:t>height</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of a rooted tree is the </a:t>
            </a:r>
            <a:r>
              <a:rPr kumimoji="0" lang="en-US" sz="2800" b="1" i="0" u="none" strike="noStrike" kern="1200" cap="none" spc="0" normalizeH="0" baseline="0" noProof="0">
                <a:ln>
                  <a:noFill/>
                </a:ln>
                <a:solidFill>
                  <a:sysClr val="windowText" lastClr="000000"/>
                </a:solidFill>
                <a:effectLst/>
                <a:uLnTx/>
                <a:uFillTx/>
                <a:latin typeface="Calibri"/>
                <a:ea typeface="+mn-ea"/>
                <a:cs typeface="+mn-cs"/>
              </a:rPr>
              <a:t>maximum of the levels</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2800" b="1" i="0" u="none" strike="noStrike" kern="1200" cap="none" spc="0" normalizeH="0" baseline="0" noProof="0">
                <a:ln>
                  <a:noFill/>
                </a:ln>
                <a:solidFill>
                  <a:sysClr val="windowText" lastClr="000000"/>
                </a:solidFill>
                <a:effectLst/>
                <a:uLnTx/>
                <a:uFillTx/>
                <a:latin typeface="Calibri"/>
                <a:ea typeface="+mn-ea"/>
                <a:cs typeface="+mn-cs"/>
              </a:rPr>
              <a:t>of the vertices. </a:t>
            </a:r>
            <a:endParaRPr kumimoji="0" lang="en-US" sz="2800" b="1"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839058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Level of vertices and height of Trees</a:t>
            </a:r>
          </a:p>
        </p:txBody>
      </p:sp>
      <p:sp>
        <p:nvSpPr>
          <p:cNvPr id="10" name="Content Placeholder 2">
            <a:extLst>
              <a:ext uri="{FF2B5EF4-FFF2-40B4-BE49-F238E27FC236}">
                <a16:creationId xmlns:a16="http://schemas.microsoft.com/office/drawing/2014/main" xmlns="" id="{FE5E3A19-C892-41D3-9AA3-EFC3F2FA5253}"/>
              </a:ext>
            </a:extLst>
          </p:cNvPr>
          <p:cNvSpPr txBox="1">
            <a:spLocks/>
          </p:cNvSpPr>
          <p:nvPr/>
        </p:nvSpPr>
        <p:spPr bwMode="auto">
          <a:xfrm>
            <a:off x="228600" y="1371600"/>
            <a:ext cx="8610600" cy="4754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000" b="1" i="0" u="none" strike="noStrike" kern="1200" cap="none" spc="0" normalizeH="0" baseline="0" noProof="0">
                <a:ln>
                  <a:noFill/>
                </a:ln>
                <a:solidFill>
                  <a:srgbClr val="FF0000"/>
                </a:solidFill>
                <a:effectLst/>
                <a:uLnTx/>
                <a:uFillTx/>
                <a:latin typeface="Calibri"/>
                <a:ea typeface="+mn-ea"/>
                <a:cs typeface="+mn-cs"/>
              </a:rPr>
              <a:t>Example</a:t>
            </a:r>
            <a:r>
              <a:rPr kumimoji="0" lang="en-US" sz="2000" b="0" i="0" u="none" strike="noStrike" kern="1200" cap="none" spc="0" normalizeH="0" baseline="0" noProof="0">
                <a:ln>
                  <a:noFill/>
                </a:ln>
                <a:solidFill>
                  <a:srgbClr val="FF0000"/>
                </a:solidFill>
                <a:effectLst/>
                <a:uLnTx/>
                <a:uFillTx/>
                <a:latin typeface="Calibri"/>
                <a:ea typeface="+mn-ea"/>
                <a:cs typeface="+mn-cs"/>
              </a:rPr>
              <a:t>: </a:t>
            </a:r>
          </a:p>
          <a:p>
            <a:pPr marL="342900" marR="0" lvl="0" indent="0" algn="l" defTabSz="914400" rtl="0" eaLnBrk="0" fontAlgn="base" latinLnBrk="0" hangingPunct="0">
              <a:lnSpc>
                <a:spcPts val="12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2000" b="0" i="0" u="none" strike="noStrike" kern="1200" cap="none" spc="0" normalizeH="0" baseline="0" noProof="0">
                <a:ln>
                  <a:noFill/>
                </a:ln>
                <a:solidFill>
                  <a:srgbClr val="FF0000"/>
                </a:solidFill>
                <a:effectLst/>
                <a:uLnTx/>
                <a:uFillTx/>
                <a:latin typeface="Calibri"/>
                <a:ea typeface="+mn-ea"/>
                <a:cs typeface="+mn-cs"/>
              </a:rPr>
              <a:t>(</a:t>
            </a:r>
            <a:r>
              <a:rPr kumimoji="0" lang="en-US" sz="2000" b="0" i="1" u="none" strike="noStrike" kern="1200" cap="none" spc="0" normalizeH="0" baseline="0" noProof="0">
                <a:ln>
                  <a:noFill/>
                </a:ln>
                <a:solidFill>
                  <a:srgbClr val="FF0000"/>
                </a:solidFill>
                <a:effectLst/>
                <a:uLnTx/>
                <a:uFillTx/>
                <a:latin typeface="Calibri"/>
                <a:ea typeface="+mn-ea"/>
                <a:cs typeface="+mn-cs"/>
              </a:rPr>
              <a:t>i</a:t>
            </a:r>
            <a:r>
              <a:rPr kumimoji="0" lang="en-US" sz="2000" b="0" i="0" u="none" strike="noStrike" kern="1200" cap="none" spc="0" normalizeH="0" baseline="0" noProof="0">
                <a:ln>
                  <a:noFill/>
                </a:ln>
                <a:solidFill>
                  <a:srgbClr val="FF0000"/>
                </a:solidFill>
                <a:effectLst/>
                <a:uLnTx/>
                <a:uFillTx/>
                <a:latin typeface="Calibri"/>
                <a:ea typeface="+mn-ea"/>
                <a:cs typeface="+mn-cs"/>
              </a:rPr>
              <a:t>)  Find the level of each vertex in </a:t>
            </a:r>
          </a:p>
          <a:p>
            <a:pPr marL="342900" marR="0" lvl="0" indent="0" algn="l" defTabSz="914400" rtl="0" eaLnBrk="0" fontAlgn="base" latinLnBrk="0" hangingPunct="0">
              <a:lnSpc>
                <a:spcPts val="12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rgbClr val="FF0000"/>
                </a:solidFill>
                <a:effectLst/>
                <a:uLnTx/>
                <a:uFillTx/>
                <a:latin typeface="Calibri"/>
                <a:ea typeface="+mn-ea"/>
                <a:cs typeface="+mn-cs"/>
              </a:rPr>
              <a:t>        the tree to the right.                        </a:t>
            </a: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rgbClr val="FF0000"/>
                </a:solidFill>
                <a:effectLst/>
                <a:uLnTx/>
                <a:uFillTx/>
                <a:latin typeface="Calibri"/>
                <a:ea typeface="+mn-ea"/>
                <a:cs typeface="+mn-cs"/>
              </a:rPr>
              <a:t> (</a:t>
            </a:r>
            <a:r>
              <a:rPr kumimoji="0" lang="en-US" sz="2000" b="0" i="1" u="none" strike="noStrike" kern="1200" cap="none" spc="0" normalizeH="0" baseline="0" noProof="0">
                <a:ln>
                  <a:noFill/>
                </a:ln>
                <a:solidFill>
                  <a:srgbClr val="FF0000"/>
                </a:solidFill>
                <a:effectLst/>
                <a:uLnTx/>
                <a:uFillTx/>
                <a:latin typeface="Calibri"/>
                <a:ea typeface="+mn-ea"/>
                <a:cs typeface="+mn-cs"/>
              </a:rPr>
              <a:t>ii</a:t>
            </a:r>
            <a:r>
              <a:rPr kumimoji="0" lang="en-US" sz="2000" b="0" i="0" u="none" strike="noStrike" kern="1200" cap="none" spc="0" normalizeH="0" baseline="0" noProof="0">
                <a:ln>
                  <a:noFill/>
                </a:ln>
                <a:solidFill>
                  <a:srgbClr val="FF0000"/>
                </a:solidFill>
                <a:effectLst/>
                <a:uLnTx/>
                <a:uFillTx/>
                <a:latin typeface="Calibri"/>
                <a:ea typeface="+mn-ea"/>
                <a:cs typeface="+mn-cs"/>
              </a:rPr>
              <a:t>)  What is the height of the tree?</a:t>
            </a: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000" b="0" i="0" u="none" strike="noStrike" kern="1200" cap="none" spc="0" normalizeH="0" baseline="0" noProof="0">
              <a:ln>
                <a:noFill/>
              </a:ln>
              <a:solidFill>
                <a:sysClr val="windowText" lastClr="000000"/>
              </a:solidFill>
              <a:effectLst/>
              <a:uLnTx/>
              <a:uFillTx/>
              <a:latin typeface="Calibri"/>
              <a:ea typeface="+mn-ea"/>
              <a:cs typeface="+mn-cs"/>
            </a:endParaRP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000" b="0" i="0" u="none" strike="noStrike" kern="1200" cap="none" spc="0" normalizeH="0" baseline="0" noProof="0">
              <a:ln>
                <a:noFill/>
              </a:ln>
              <a:solidFill>
                <a:sysClr val="windowText" lastClr="000000"/>
              </a:solidFill>
              <a:effectLst/>
              <a:uLnTx/>
              <a:uFillTx/>
              <a:latin typeface="Calibri"/>
              <a:ea typeface="+mn-ea"/>
              <a:cs typeface="+mn-cs"/>
            </a:endParaRP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000" b="0" i="0" u="none" strike="noStrike" kern="1200" cap="none" spc="0" normalizeH="0" baseline="0" noProof="0">
              <a:ln>
                <a:noFill/>
              </a:ln>
              <a:solidFill>
                <a:sysClr val="windowText" lastClr="000000"/>
              </a:solidFill>
              <a:effectLst/>
              <a:uLnTx/>
              <a:uFillTx/>
              <a:latin typeface="Calibri"/>
              <a:ea typeface="+mn-ea"/>
              <a:cs typeface="+mn-cs"/>
            </a:endParaRPr>
          </a:p>
          <a:p>
            <a:pPr marL="342900" marR="0" lvl="0" indent="0" algn="l" defTabSz="914400" rtl="0" eaLnBrk="0" fontAlgn="base" latinLnBrk="0" hangingPunct="0">
              <a:lnSpc>
                <a:spcPts val="1700"/>
              </a:lnSpc>
              <a:spcBef>
                <a:spcPct val="20000"/>
              </a:spcBef>
              <a:spcAft>
                <a:spcPct val="0"/>
              </a:spcAft>
              <a:buClrTx/>
              <a:buSzTx/>
              <a:buFont typeface="Arial" charset="0"/>
              <a:buNone/>
              <a:tabLst/>
              <a:defRPr/>
            </a:pPr>
            <a:endParaRPr kumimoji="0" lang="en-US" sz="2000" b="1" i="0" u="none" strike="noStrike" kern="1200" cap="none" spc="0" normalizeH="0" baseline="0" noProof="0">
              <a:ln>
                <a:noFill/>
              </a:ln>
              <a:solidFill>
                <a:srgbClr val="0000FF"/>
              </a:solidFill>
              <a:effectLst/>
              <a:uLnTx/>
              <a:uFillTx/>
              <a:latin typeface="Calibri"/>
              <a:ea typeface="+mn-ea"/>
              <a:cs typeface="+mn-cs"/>
            </a:endParaRPr>
          </a:p>
          <a:p>
            <a:pPr marL="342900" marR="0" lvl="0" indent="0" algn="l" defTabSz="914400" rtl="0" eaLnBrk="0" fontAlgn="base" latinLnBrk="0" hangingPunct="0">
              <a:lnSpc>
                <a:spcPts val="1700"/>
              </a:lnSpc>
              <a:spcBef>
                <a:spcPct val="20000"/>
              </a:spcBef>
              <a:spcAft>
                <a:spcPct val="0"/>
              </a:spcAft>
              <a:buClrTx/>
              <a:buSzTx/>
              <a:buFont typeface="Arial" charset="0"/>
              <a:buNone/>
              <a:tabLst/>
              <a:defRPr/>
            </a:pPr>
            <a:r>
              <a:rPr kumimoji="0" lang="en-US" sz="2000" b="1" i="0" u="none" strike="noStrike" kern="1200" cap="none" spc="0" normalizeH="0" baseline="0" noProof="0">
                <a:ln>
                  <a:noFill/>
                </a:ln>
                <a:solidFill>
                  <a:srgbClr val="0000FF"/>
                </a:solidFill>
                <a:effectLst/>
                <a:uLnTx/>
                <a:uFillTx/>
                <a:latin typeface="Calibri"/>
                <a:ea typeface="+mn-ea"/>
                <a:cs typeface="+mn-cs"/>
              </a:rPr>
              <a:t>Solution</a:t>
            </a: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 </a:t>
            </a:r>
          </a:p>
          <a:p>
            <a:pPr marL="342900" marR="0" lvl="0" indent="0" algn="l" defTabSz="914400" rtl="0" eaLnBrk="0" fontAlgn="base" latinLnBrk="0" hangingPunct="0">
              <a:lnSpc>
                <a:spcPts val="1700"/>
              </a:lnSpc>
              <a:spcBef>
                <a:spcPct val="20000"/>
              </a:spcBef>
              <a:spcAft>
                <a:spcPct val="0"/>
              </a:spcAft>
              <a:buClrTx/>
              <a:buSzTx/>
              <a:buFont typeface="Arial" charset="0"/>
              <a:buNone/>
              <a:tabLst/>
              <a:defRPr/>
            </a:pPr>
            <a:endParaRPr kumimoji="0" lang="en-US" sz="2000" b="0" i="0" u="none" strike="noStrike" kern="1200" cap="none" spc="0" normalizeH="0" baseline="0" noProof="0">
              <a:ln>
                <a:noFill/>
              </a:ln>
              <a:solidFill>
                <a:sysClr val="windowText" lastClr="000000"/>
              </a:solidFill>
              <a:effectLst/>
              <a:uLnTx/>
              <a:uFillTx/>
              <a:latin typeface="Calibri"/>
              <a:ea typeface="+mn-ea"/>
              <a:cs typeface="+mn-cs"/>
            </a:endParaRPr>
          </a:p>
          <a:p>
            <a:pPr marL="342900" marR="0" lvl="0" indent="0" algn="l" defTabSz="914400" rtl="0" eaLnBrk="0" fontAlgn="base" latinLnBrk="0" hangingPunct="0">
              <a:lnSpc>
                <a:spcPts val="12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2000" b="0" i="0" u="none" strike="noStrike" kern="1200" cap="none" spc="0" normalizeH="0" baseline="0" noProof="0">
                <a:ln>
                  <a:noFill/>
                </a:ln>
                <a:solidFill>
                  <a:srgbClr val="0000FF"/>
                </a:solidFill>
                <a:effectLst/>
                <a:uLnTx/>
                <a:uFillTx/>
                <a:latin typeface="Calibri"/>
                <a:ea typeface="+mn-ea"/>
                <a:cs typeface="+mn-cs"/>
              </a:rPr>
              <a:t> (</a:t>
            </a:r>
            <a:r>
              <a:rPr kumimoji="0" lang="en-US" sz="2000" b="0" i="1" u="none" strike="noStrike" kern="1200" cap="none" spc="0" normalizeH="0" baseline="0" noProof="0">
                <a:ln>
                  <a:noFill/>
                </a:ln>
                <a:solidFill>
                  <a:srgbClr val="0000FF"/>
                </a:solidFill>
                <a:effectLst/>
                <a:uLnTx/>
                <a:uFillTx/>
                <a:latin typeface="Calibri"/>
                <a:ea typeface="+mn-ea"/>
                <a:cs typeface="+mn-cs"/>
              </a:rPr>
              <a:t>i</a:t>
            </a:r>
            <a:r>
              <a:rPr kumimoji="0" lang="en-US" sz="2000" b="0" i="0" u="none" strike="noStrike" kern="1200" cap="none" spc="0" normalizeH="0" baseline="0" noProof="0">
                <a:ln>
                  <a:noFill/>
                </a:ln>
                <a:solidFill>
                  <a:srgbClr val="0000FF"/>
                </a:solidFill>
                <a:effectLst/>
                <a:uLnTx/>
                <a:uFillTx/>
                <a:latin typeface="Calibri"/>
                <a:ea typeface="+mn-ea"/>
                <a:cs typeface="+mn-cs"/>
              </a:rPr>
              <a:t>)  The root </a:t>
            </a:r>
            <a:r>
              <a:rPr kumimoji="0" lang="en-US" sz="2000" b="0" i="1" u="none" strike="noStrike" kern="1200" cap="none" spc="0" normalizeH="0" baseline="0" noProof="0">
                <a:ln>
                  <a:noFill/>
                </a:ln>
                <a:solidFill>
                  <a:srgbClr val="0000FF"/>
                </a:solidFill>
                <a:effectLst/>
                <a:uLnTx/>
                <a:uFillTx/>
                <a:latin typeface="Calibri"/>
                <a:ea typeface="+mn-ea"/>
                <a:cs typeface="+mn-cs"/>
              </a:rPr>
              <a:t>a</a:t>
            </a:r>
            <a:r>
              <a:rPr kumimoji="0" lang="en-US" sz="2000" b="0" i="0" u="none" strike="noStrike" kern="1200" cap="none" spc="0" normalizeH="0" baseline="0" noProof="0">
                <a:ln>
                  <a:noFill/>
                </a:ln>
                <a:solidFill>
                  <a:srgbClr val="0000FF"/>
                </a:solidFill>
                <a:effectLst/>
                <a:uLnTx/>
                <a:uFillTx/>
                <a:latin typeface="Calibri"/>
                <a:ea typeface="+mn-ea"/>
                <a:cs typeface="+mn-cs"/>
              </a:rPr>
              <a:t> is at level </a:t>
            </a:r>
            <a:r>
              <a:rPr kumimoji="0" lang="en-US" sz="2000" b="0" i="0" u="none" strike="noStrike" kern="1200" cap="none" spc="0" normalizeH="0" baseline="0" noProof="0">
                <a:ln>
                  <a:noFill/>
                </a:ln>
                <a:solidFill>
                  <a:srgbClr val="0000FF"/>
                </a:solidFill>
                <a:effectLst/>
                <a:uLnTx/>
                <a:uFillTx/>
                <a:latin typeface="Calibri"/>
                <a:ea typeface="Cambria Math" pitchFamily="18" charset="0"/>
                <a:cs typeface="+mn-cs"/>
              </a:rPr>
              <a:t>0</a:t>
            </a:r>
            <a:r>
              <a:rPr kumimoji="0" lang="en-US" sz="2000" b="0" i="0" u="none" strike="noStrike" kern="1200" cap="none" spc="0" normalizeH="0" baseline="0" noProof="0">
                <a:ln>
                  <a:noFill/>
                </a:ln>
                <a:solidFill>
                  <a:srgbClr val="0000FF"/>
                </a:solidFill>
                <a:effectLst/>
                <a:uLnTx/>
                <a:uFillTx/>
                <a:latin typeface="Calibri"/>
                <a:ea typeface="+mn-ea"/>
                <a:cs typeface="+mn-cs"/>
              </a:rPr>
              <a:t>.  Vertices </a:t>
            </a:r>
            <a:r>
              <a:rPr kumimoji="0" lang="en-US" sz="2000" b="0" i="1" u="none" strike="noStrike" kern="1200" cap="none" spc="0" normalizeH="0" baseline="0" noProof="0">
                <a:ln>
                  <a:noFill/>
                </a:ln>
                <a:solidFill>
                  <a:srgbClr val="0000FF"/>
                </a:solidFill>
                <a:effectLst/>
                <a:uLnTx/>
                <a:uFillTx/>
                <a:latin typeface="Calibri"/>
                <a:ea typeface="+mn-ea"/>
                <a:cs typeface="+mn-cs"/>
              </a:rPr>
              <a:t>b</a:t>
            </a:r>
            <a:r>
              <a:rPr kumimoji="0" lang="en-US" sz="2000" b="0" i="0" u="none" strike="noStrike" kern="1200" cap="none" spc="0" normalizeH="0" baseline="0" noProof="0">
                <a:ln>
                  <a:noFill/>
                </a:ln>
                <a:solidFill>
                  <a:srgbClr val="0000FF"/>
                </a:solidFill>
                <a:effectLst/>
                <a:uLnTx/>
                <a:uFillTx/>
                <a:latin typeface="Calibri"/>
                <a:ea typeface="+mn-ea"/>
                <a:cs typeface="+mn-cs"/>
              </a:rPr>
              <a:t>, </a:t>
            </a:r>
            <a:r>
              <a:rPr kumimoji="0" lang="en-US" sz="2000" b="0" i="1" u="none" strike="noStrike" kern="1200" cap="none" spc="0" normalizeH="0" baseline="0" noProof="0">
                <a:ln>
                  <a:noFill/>
                </a:ln>
                <a:solidFill>
                  <a:srgbClr val="0000FF"/>
                </a:solidFill>
                <a:effectLst/>
                <a:uLnTx/>
                <a:uFillTx/>
                <a:latin typeface="Calibri"/>
                <a:ea typeface="+mn-ea"/>
                <a:cs typeface="+mn-cs"/>
              </a:rPr>
              <a:t>j</a:t>
            </a:r>
            <a:r>
              <a:rPr kumimoji="0" lang="en-US" sz="2000" b="0" i="0" u="none" strike="noStrike" kern="1200" cap="none" spc="0" normalizeH="0" baseline="0" noProof="0">
                <a:ln>
                  <a:noFill/>
                </a:ln>
                <a:solidFill>
                  <a:srgbClr val="0000FF"/>
                </a:solidFill>
                <a:effectLst/>
                <a:uLnTx/>
                <a:uFillTx/>
                <a:latin typeface="Calibri"/>
                <a:ea typeface="+mn-ea"/>
                <a:cs typeface="+mn-cs"/>
              </a:rPr>
              <a:t>, and </a:t>
            </a:r>
            <a:r>
              <a:rPr kumimoji="0" lang="en-US" sz="2000" b="0" i="1" u="none" strike="noStrike" kern="1200" cap="none" spc="0" normalizeH="0" baseline="0" noProof="0">
                <a:ln>
                  <a:noFill/>
                </a:ln>
                <a:solidFill>
                  <a:srgbClr val="0000FF"/>
                </a:solidFill>
                <a:effectLst/>
                <a:uLnTx/>
                <a:uFillTx/>
                <a:latin typeface="Calibri"/>
                <a:ea typeface="+mn-ea"/>
                <a:cs typeface="+mn-cs"/>
              </a:rPr>
              <a:t>k</a:t>
            </a:r>
            <a:r>
              <a:rPr kumimoji="0" lang="en-US" sz="2000" b="0" i="0" u="none" strike="noStrike" kern="1200" cap="none" spc="0" normalizeH="0" baseline="0" noProof="0">
                <a:ln>
                  <a:noFill/>
                </a:ln>
                <a:solidFill>
                  <a:srgbClr val="0000FF"/>
                </a:solidFill>
                <a:effectLst/>
                <a:uLnTx/>
                <a:uFillTx/>
                <a:latin typeface="Calibri"/>
                <a:ea typeface="+mn-ea"/>
                <a:cs typeface="+mn-cs"/>
              </a:rPr>
              <a:t> are at level </a:t>
            </a:r>
            <a:r>
              <a:rPr kumimoji="0" lang="en-US" sz="2000" b="0" i="0" u="none" strike="noStrike" kern="1200" cap="none" spc="0" normalizeH="0" baseline="0" noProof="0">
                <a:ln>
                  <a:noFill/>
                </a:ln>
                <a:solidFill>
                  <a:srgbClr val="0000FF"/>
                </a:solidFill>
                <a:effectLst/>
                <a:uLnTx/>
                <a:uFillTx/>
                <a:latin typeface="Calibri"/>
                <a:ea typeface="Cambria Math" pitchFamily="18" charset="0"/>
                <a:cs typeface="+mn-cs"/>
              </a:rPr>
              <a:t>1</a:t>
            </a:r>
            <a:r>
              <a:rPr kumimoji="0" lang="en-US" sz="2000" b="0" i="0" u="none" strike="noStrike" kern="1200" cap="none" spc="0" normalizeH="0" baseline="0" noProof="0">
                <a:ln>
                  <a:noFill/>
                </a:ln>
                <a:solidFill>
                  <a:srgbClr val="0000FF"/>
                </a:solidFill>
                <a:effectLst/>
                <a:uLnTx/>
                <a:uFillTx/>
                <a:latin typeface="Calibri"/>
                <a:ea typeface="+mn-ea"/>
                <a:cs typeface="+mn-cs"/>
              </a:rPr>
              <a:t>.  </a:t>
            </a:r>
          </a:p>
          <a:p>
            <a:pPr marL="342900" marR="0" lvl="0" indent="0" algn="l" defTabSz="914400" rtl="0" eaLnBrk="0" fontAlgn="base" latinLnBrk="0" hangingPunct="0">
              <a:lnSpc>
                <a:spcPts val="12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rgbClr val="0000FF"/>
                </a:solidFill>
                <a:effectLst/>
                <a:uLnTx/>
                <a:uFillTx/>
                <a:latin typeface="Calibri"/>
                <a:ea typeface="+mn-ea"/>
                <a:cs typeface="+mn-cs"/>
              </a:rPr>
              <a:t>         Vertices </a:t>
            </a:r>
            <a:r>
              <a:rPr kumimoji="0" lang="en-US" sz="2000" b="0" i="1" u="none" strike="noStrike" kern="1200" cap="none" spc="0" normalizeH="0" baseline="0" noProof="0">
                <a:ln>
                  <a:noFill/>
                </a:ln>
                <a:solidFill>
                  <a:srgbClr val="0000FF"/>
                </a:solidFill>
                <a:effectLst/>
                <a:uLnTx/>
                <a:uFillTx/>
                <a:latin typeface="Calibri"/>
                <a:ea typeface="+mn-ea"/>
                <a:cs typeface="+mn-cs"/>
              </a:rPr>
              <a:t>c</a:t>
            </a:r>
            <a:r>
              <a:rPr kumimoji="0" lang="en-US" sz="2000" b="0" i="0" u="none" strike="noStrike" kern="1200" cap="none" spc="0" normalizeH="0" baseline="0" noProof="0">
                <a:ln>
                  <a:noFill/>
                </a:ln>
                <a:solidFill>
                  <a:srgbClr val="0000FF"/>
                </a:solidFill>
                <a:effectLst/>
                <a:uLnTx/>
                <a:uFillTx/>
                <a:latin typeface="Calibri"/>
                <a:ea typeface="+mn-ea"/>
                <a:cs typeface="+mn-cs"/>
              </a:rPr>
              <a:t>, </a:t>
            </a:r>
            <a:r>
              <a:rPr kumimoji="0" lang="en-US" sz="2000" b="0" i="1" u="none" strike="noStrike" kern="1200" cap="none" spc="0" normalizeH="0" baseline="0" noProof="0">
                <a:ln>
                  <a:noFill/>
                </a:ln>
                <a:solidFill>
                  <a:srgbClr val="0000FF"/>
                </a:solidFill>
                <a:effectLst/>
                <a:uLnTx/>
                <a:uFillTx/>
                <a:latin typeface="Calibri"/>
                <a:ea typeface="+mn-ea"/>
                <a:cs typeface="+mn-cs"/>
              </a:rPr>
              <a:t>e</a:t>
            </a:r>
            <a:r>
              <a:rPr kumimoji="0" lang="en-US" sz="2000" b="0" i="0" u="none" strike="noStrike" kern="1200" cap="none" spc="0" normalizeH="0" baseline="0" noProof="0">
                <a:ln>
                  <a:noFill/>
                </a:ln>
                <a:solidFill>
                  <a:srgbClr val="0000FF"/>
                </a:solidFill>
                <a:effectLst/>
                <a:uLnTx/>
                <a:uFillTx/>
                <a:latin typeface="Calibri"/>
                <a:ea typeface="+mn-ea"/>
                <a:cs typeface="+mn-cs"/>
              </a:rPr>
              <a:t>, </a:t>
            </a:r>
            <a:r>
              <a:rPr kumimoji="0" lang="en-US" sz="2000" b="0" i="1" u="none" strike="noStrike" kern="1200" cap="none" spc="0" normalizeH="0" baseline="0" noProof="0">
                <a:ln>
                  <a:noFill/>
                </a:ln>
                <a:solidFill>
                  <a:srgbClr val="0000FF"/>
                </a:solidFill>
                <a:effectLst/>
                <a:uLnTx/>
                <a:uFillTx/>
                <a:latin typeface="Calibri"/>
                <a:ea typeface="+mn-ea"/>
                <a:cs typeface="+mn-cs"/>
              </a:rPr>
              <a:t>f</a:t>
            </a:r>
            <a:r>
              <a:rPr kumimoji="0" lang="en-US" sz="2000" b="0" i="0" u="none" strike="noStrike" kern="1200" cap="none" spc="0" normalizeH="0" baseline="0" noProof="0">
                <a:ln>
                  <a:noFill/>
                </a:ln>
                <a:solidFill>
                  <a:srgbClr val="0000FF"/>
                </a:solidFill>
                <a:effectLst/>
                <a:uLnTx/>
                <a:uFillTx/>
                <a:latin typeface="Calibri"/>
                <a:ea typeface="+mn-ea"/>
                <a:cs typeface="+mn-cs"/>
              </a:rPr>
              <a:t>, and </a:t>
            </a:r>
            <a:r>
              <a:rPr kumimoji="0" lang="en-US" sz="2000" b="0" i="1" u="none" strike="noStrike" kern="1200" cap="none" spc="0" normalizeH="0" baseline="0" noProof="0">
                <a:ln>
                  <a:noFill/>
                </a:ln>
                <a:solidFill>
                  <a:srgbClr val="0000FF"/>
                </a:solidFill>
                <a:effectLst/>
                <a:uLnTx/>
                <a:uFillTx/>
                <a:latin typeface="Calibri"/>
                <a:ea typeface="+mn-ea"/>
                <a:cs typeface="+mn-cs"/>
              </a:rPr>
              <a:t>l</a:t>
            </a:r>
            <a:r>
              <a:rPr kumimoji="0" lang="en-US" sz="2000" b="0" i="0" u="none" strike="noStrike" kern="1200" cap="none" spc="0" normalizeH="0" baseline="0" noProof="0">
                <a:ln>
                  <a:noFill/>
                </a:ln>
                <a:solidFill>
                  <a:srgbClr val="0000FF"/>
                </a:solidFill>
                <a:effectLst/>
                <a:uLnTx/>
                <a:uFillTx/>
                <a:latin typeface="Calibri"/>
                <a:ea typeface="+mn-ea"/>
                <a:cs typeface="+mn-cs"/>
              </a:rPr>
              <a:t> are at level </a:t>
            </a:r>
            <a:r>
              <a:rPr kumimoji="0" lang="en-US" sz="2000" b="0" i="0" u="none" strike="noStrike" kern="1200" cap="none" spc="0" normalizeH="0" baseline="0" noProof="0">
                <a:ln>
                  <a:noFill/>
                </a:ln>
                <a:solidFill>
                  <a:srgbClr val="0000FF"/>
                </a:solidFill>
                <a:effectLst/>
                <a:uLnTx/>
                <a:uFillTx/>
                <a:latin typeface="Calibri"/>
                <a:ea typeface="Cambria Math" pitchFamily="18" charset="0"/>
                <a:cs typeface="+mn-cs"/>
              </a:rPr>
              <a:t>2</a:t>
            </a:r>
            <a:r>
              <a:rPr kumimoji="0" lang="en-US" sz="2000" b="0" i="0" u="none" strike="noStrike" kern="1200" cap="none" spc="0" normalizeH="0" baseline="0" noProof="0">
                <a:ln>
                  <a:noFill/>
                </a:ln>
                <a:solidFill>
                  <a:srgbClr val="0000FF"/>
                </a:solidFill>
                <a:effectLst/>
                <a:uLnTx/>
                <a:uFillTx/>
                <a:latin typeface="Calibri"/>
                <a:ea typeface="+mn-ea"/>
                <a:cs typeface="+mn-cs"/>
              </a:rPr>
              <a:t>. Vertices </a:t>
            </a:r>
            <a:r>
              <a:rPr kumimoji="0" lang="en-US" sz="2000" b="0" i="1" u="none" strike="noStrike" kern="1200" cap="none" spc="0" normalizeH="0" baseline="0" noProof="0">
                <a:ln>
                  <a:noFill/>
                </a:ln>
                <a:solidFill>
                  <a:srgbClr val="0000FF"/>
                </a:solidFill>
                <a:effectLst/>
                <a:uLnTx/>
                <a:uFillTx/>
                <a:latin typeface="Calibri"/>
                <a:ea typeface="+mn-ea"/>
                <a:cs typeface="+mn-cs"/>
              </a:rPr>
              <a:t>d</a:t>
            </a:r>
            <a:r>
              <a:rPr kumimoji="0" lang="en-US" sz="2000" b="0" i="0" u="none" strike="noStrike" kern="1200" cap="none" spc="0" normalizeH="0" baseline="0" noProof="0">
                <a:ln>
                  <a:noFill/>
                </a:ln>
                <a:solidFill>
                  <a:srgbClr val="0000FF"/>
                </a:solidFill>
                <a:effectLst/>
                <a:uLnTx/>
                <a:uFillTx/>
                <a:latin typeface="Calibri"/>
                <a:ea typeface="+mn-ea"/>
                <a:cs typeface="+mn-cs"/>
              </a:rPr>
              <a:t>, </a:t>
            </a:r>
            <a:r>
              <a:rPr kumimoji="0" lang="en-US" sz="2000" b="0" i="1" u="none" strike="noStrike" kern="1200" cap="none" spc="0" normalizeH="0" baseline="0" noProof="0">
                <a:ln>
                  <a:noFill/>
                </a:ln>
                <a:solidFill>
                  <a:srgbClr val="0000FF"/>
                </a:solidFill>
                <a:effectLst/>
                <a:uLnTx/>
                <a:uFillTx/>
                <a:latin typeface="Calibri"/>
                <a:ea typeface="+mn-ea"/>
                <a:cs typeface="+mn-cs"/>
              </a:rPr>
              <a:t>g</a:t>
            </a:r>
            <a:r>
              <a:rPr kumimoji="0" lang="en-US" sz="2000" b="0" i="0" u="none" strike="noStrike" kern="1200" cap="none" spc="0" normalizeH="0" baseline="0" noProof="0">
                <a:ln>
                  <a:noFill/>
                </a:ln>
                <a:solidFill>
                  <a:srgbClr val="0000FF"/>
                </a:solidFill>
                <a:effectLst/>
                <a:uLnTx/>
                <a:uFillTx/>
                <a:latin typeface="Calibri"/>
                <a:ea typeface="+mn-ea"/>
                <a:cs typeface="+mn-cs"/>
              </a:rPr>
              <a:t>, </a:t>
            </a:r>
            <a:r>
              <a:rPr kumimoji="0" lang="en-US" sz="2000" b="0" i="1" u="none" strike="noStrike" kern="1200" cap="none" spc="0" normalizeH="0" baseline="0" noProof="0">
                <a:ln>
                  <a:noFill/>
                </a:ln>
                <a:solidFill>
                  <a:srgbClr val="0000FF"/>
                </a:solidFill>
                <a:effectLst/>
                <a:uLnTx/>
                <a:uFillTx/>
                <a:latin typeface="Calibri"/>
                <a:ea typeface="+mn-ea"/>
                <a:cs typeface="+mn-cs"/>
              </a:rPr>
              <a:t>i</a:t>
            </a:r>
            <a:r>
              <a:rPr kumimoji="0" lang="en-US" sz="2000" b="0" i="0" u="none" strike="noStrike" kern="1200" cap="none" spc="0" normalizeH="0" baseline="0" noProof="0">
                <a:ln>
                  <a:noFill/>
                </a:ln>
                <a:solidFill>
                  <a:srgbClr val="0000FF"/>
                </a:solidFill>
                <a:effectLst/>
                <a:uLnTx/>
                <a:uFillTx/>
                <a:latin typeface="Calibri"/>
                <a:ea typeface="+mn-ea"/>
                <a:cs typeface="+mn-cs"/>
              </a:rPr>
              <a:t>, </a:t>
            </a:r>
            <a:r>
              <a:rPr kumimoji="0" lang="en-US" sz="2000" b="0" i="1" u="none" strike="noStrike" kern="1200" cap="none" spc="0" normalizeH="0" baseline="0" noProof="0">
                <a:ln>
                  <a:noFill/>
                </a:ln>
                <a:solidFill>
                  <a:srgbClr val="0000FF"/>
                </a:solidFill>
                <a:effectLst/>
                <a:uLnTx/>
                <a:uFillTx/>
                <a:latin typeface="Calibri"/>
                <a:ea typeface="+mn-ea"/>
                <a:cs typeface="+mn-cs"/>
              </a:rPr>
              <a:t>m</a:t>
            </a:r>
            <a:r>
              <a:rPr kumimoji="0" lang="en-US" sz="2000" b="0" i="0" u="none" strike="noStrike" kern="1200" cap="none" spc="0" normalizeH="0" baseline="0" noProof="0">
                <a:ln>
                  <a:noFill/>
                </a:ln>
                <a:solidFill>
                  <a:srgbClr val="0000FF"/>
                </a:solidFill>
                <a:effectLst/>
                <a:uLnTx/>
                <a:uFillTx/>
                <a:latin typeface="Calibri"/>
                <a:ea typeface="+mn-ea"/>
                <a:cs typeface="+mn-cs"/>
              </a:rPr>
              <a:t>, and </a:t>
            </a:r>
            <a:r>
              <a:rPr kumimoji="0" lang="en-US" sz="2000" b="0" i="1" u="none" strike="noStrike" kern="1200" cap="none" spc="0" normalizeH="0" baseline="0" noProof="0">
                <a:ln>
                  <a:noFill/>
                </a:ln>
                <a:solidFill>
                  <a:srgbClr val="0000FF"/>
                </a:solidFill>
                <a:effectLst/>
                <a:uLnTx/>
                <a:uFillTx/>
                <a:latin typeface="Calibri"/>
                <a:ea typeface="+mn-ea"/>
                <a:cs typeface="+mn-cs"/>
              </a:rPr>
              <a:t>n</a:t>
            </a:r>
            <a:r>
              <a:rPr kumimoji="0" lang="en-US" sz="2000" b="0" i="0" u="none" strike="noStrike" kern="1200" cap="none" spc="0" normalizeH="0" baseline="0" noProof="0">
                <a:ln>
                  <a:noFill/>
                </a:ln>
                <a:solidFill>
                  <a:srgbClr val="0000FF"/>
                </a:solidFill>
                <a:effectLst/>
                <a:uLnTx/>
                <a:uFillTx/>
                <a:latin typeface="Calibri"/>
                <a:ea typeface="+mn-ea"/>
                <a:cs typeface="+mn-cs"/>
              </a:rPr>
              <a:t> are at level </a:t>
            </a:r>
            <a:r>
              <a:rPr kumimoji="0" lang="en-US" sz="2000" b="0" i="0" u="none" strike="noStrike" kern="1200" cap="none" spc="0" normalizeH="0" baseline="0" noProof="0">
                <a:ln>
                  <a:noFill/>
                </a:ln>
                <a:solidFill>
                  <a:srgbClr val="0000FF"/>
                </a:solidFill>
                <a:effectLst/>
                <a:uLnTx/>
                <a:uFillTx/>
                <a:latin typeface="Calibri"/>
                <a:ea typeface="Cambria Math" pitchFamily="18" charset="0"/>
                <a:cs typeface="+mn-cs"/>
              </a:rPr>
              <a:t>3</a:t>
            </a:r>
            <a:r>
              <a:rPr kumimoji="0" lang="en-US" sz="2000" b="0" i="0" u="none" strike="noStrike" kern="1200" cap="none" spc="0" normalizeH="0" baseline="0" noProof="0">
                <a:ln>
                  <a:noFill/>
                </a:ln>
                <a:solidFill>
                  <a:srgbClr val="0000FF"/>
                </a:solidFill>
                <a:effectLst/>
                <a:uLnTx/>
                <a:uFillTx/>
                <a:latin typeface="Calibri"/>
                <a:ea typeface="+mn-ea"/>
                <a:cs typeface="+mn-cs"/>
              </a:rPr>
              <a:t>. </a:t>
            </a:r>
          </a:p>
          <a:p>
            <a:pPr marL="342900" marR="0" lvl="0" indent="0" algn="l" defTabSz="914400" rtl="0" eaLnBrk="0" fontAlgn="base" latinLnBrk="0" hangingPunct="0">
              <a:lnSpc>
                <a:spcPts val="12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rgbClr val="0000FF"/>
                </a:solidFill>
                <a:effectLst/>
                <a:uLnTx/>
                <a:uFillTx/>
                <a:latin typeface="Calibri"/>
                <a:ea typeface="+mn-ea"/>
                <a:cs typeface="+mn-cs"/>
              </a:rPr>
              <a:t>         Vertex </a:t>
            </a:r>
            <a:r>
              <a:rPr kumimoji="0" lang="en-US" sz="2000" b="0" i="1" u="none" strike="noStrike" kern="1200" cap="none" spc="0" normalizeH="0" baseline="0" noProof="0">
                <a:ln>
                  <a:noFill/>
                </a:ln>
                <a:solidFill>
                  <a:srgbClr val="0000FF"/>
                </a:solidFill>
                <a:effectLst/>
                <a:uLnTx/>
                <a:uFillTx/>
                <a:latin typeface="Calibri"/>
                <a:ea typeface="+mn-ea"/>
                <a:cs typeface="+mn-cs"/>
              </a:rPr>
              <a:t>h</a:t>
            </a:r>
            <a:r>
              <a:rPr kumimoji="0" lang="en-US" sz="2000" b="0" i="0" u="none" strike="noStrike" kern="1200" cap="none" spc="0" normalizeH="0" baseline="0" noProof="0">
                <a:ln>
                  <a:noFill/>
                </a:ln>
                <a:solidFill>
                  <a:srgbClr val="0000FF"/>
                </a:solidFill>
                <a:effectLst/>
                <a:uLnTx/>
                <a:uFillTx/>
                <a:latin typeface="Calibri"/>
                <a:ea typeface="+mn-ea"/>
                <a:cs typeface="+mn-cs"/>
              </a:rPr>
              <a:t> is at level </a:t>
            </a:r>
            <a:r>
              <a:rPr kumimoji="0" lang="en-US" sz="2000" b="0" i="0" u="none" strike="noStrike" kern="1200" cap="none" spc="0" normalizeH="0" baseline="0" noProof="0">
                <a:ln>
                  <a:noFill/>
                </a:ln>
                <a:solidFill>
                  <a:srgbClr val="0000FF"/>
                </a:solidFill>
                <a:effectLst/>
                <a:uLnTx/>
                <a:uFillTx/>
                <a:latin typeface="Calibri"/>
                <a:ea typeface="Cambria Math" pitchFamily="18" charset="0"/>
                <a:cs typeface="+mn-cs"/>
              </a:rPr>
              <a:t>4</a:t>
            </a:r>
            <a:r>
              <a:rPr kumimoji="0" lang="en-US" sz="2000" b="0" i="0" u="none" strike="noStrike" kern="1200" cap="none" spc="0" normalizeH="0" baseline="0" noProof="0">
                <a:ln>
                  <a:noFill/>
                </a:ln>
                <a:solidFill>
                  <a:srgbClr val="0000FF"/>
                </a:solidFill>
                <a:effectLst/>
                <a:uLnTx/>
                <a:uFillTx/>
                <a:latin typeface="Calibri"/>
                <a:ea typeface="+mn-ea"/>
                <a:cs typeface="+mn-cs"/>
              </a:rPr>
              <a:t>. </a:t>
            </a:r>
          </a:p>
          <a:p>
            <a:pPr marL="342900" marR="0" lvl="0" indent="0" algn="l" defTabSz="914400" rtl="0" eaLnBrk="0" fontAlgn="base" latinLnBrk="0" hangingPunct="0">
              <a:lnSpc>
                <a:spcPts val="17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rgbClr val="0000FF"/>
                </a:solidFill>
                <a:effectLst/>
                <a:uLnTx/>
                <a:uFillTx/>
                <a:latin typeface="Calibri"/>
                <a:ea typeface="+mn-ea"/>
                <a:cs typeface="+mn-cs"/>
              </a:rPr>
              <a:t>  (</a:t>
            </a:r>
            <a:r>
              <a:rPr kumimoji="0" lang="en-US" sz="2000" b="0" i="1" u="none" strike="noStrike" kern="1200" cap="none" spc="0" normalizeH="0" baseline="0" noProof="0">
                <a:ln>
                  <a:noFill/>
                </a:ln>
                <a:solidFill>
                  <a:srgbClr val="0000FF"/>
                </a:solidFill>
                <a:effectLst/>
                <a:uLnTx/>
                <a:uFillTx/>
                <a:latin typeface="Calibri"/>
                <a:ea typeface="+mn-ea"/>
                <a:cs typeface="+mn-cs"/>
              </a:rPr>
              <a:t>ii</a:t>
            </a:r>
            <a:r>
              <a:rPr kumimoji="0" lang="en-US" sz="2000" b="0" i="0" u="none" strike="noStrike" kern="1200" cap="none" spc="0" normalizeH="0" baseline="0" noProof="0">
                <a:ln>
                  <a:noFill/>
                </a:ln>
                <a:solidFill>
                  <a:srgbClr val="0000FF"/>
                </a:solidFill>
                <a:effectLst/>
                <a:uLnTx/>
                <a:uFillTx/>
                <a:latin typeface="Calibri"/>
                <a:ea typeface="+mn-ea"/>
                <a:cs typeface="+mn-cs"/>
              </a:rPr>
              <a:t>) The height is </a:t>
            </a:r>
            <a:r>
              <a:rPr kumimoji="0" lang="en-US" sz="2000" b="0" i="0" u="none" strike="noStrike" kern="1200" cap="none" spc="0" normalizeH="0" baseline="0" noProof="0">
                <a:ln>
                  <a:noFill/>
                </a:ln>
                <a:solidFill>
                  <a:srgbClr val="0000FF"/>
                </a:solidFill>
                <a:effectLst/>
                <a:uLnTx/>
                <a:uFillTx/>
                <a:latin typeface="Calibri"/>
                <a:ea typeface="Cambria Math" pitchFamily="18" charset="0"/>
                <a:cs typeface="+mn-cs"/>
              </a:rPr>
              <a:t>4</a:t>
            </a:r>
            <a:r>
              <a:rPr kumimoji="0" lang="en-US" sz="2000" b="0" i="0" u="none" strike="noStrike" kern="1200" cap="none" spc="0" normalizeH="0" baseline="0" noProof="0">
                <a:ln>
                  <a:noFill/>
                </a:ln>
                <a:solidFill>
                  <a:srgbClr val="0000FF"/>
                </a:solidFill>
                <a:effectLst/>
                <a:uLnTx/>
                <a:uFillTx/>
                <a:latin typeface="Calibri"/>
                <a:ea typeface="+mn-ea"/>
                <a:cs typeface="+mn-cs"/>
              </a:rPr>
              <a:t>, since </a:t>
            </a:r>
            <a:r>
              <a:rPr kumimoji="0" lang="en-US" sz="2000" b="0" i="0" u="none" strike="noStrike" kern="1200" cap="none" spc="0" normalizeH="0" baseline="0" noProof="0">
                <a:ln>
                  <a:noFill/>
                </a:ln>
                <a:solidFill>
                  <a:srgbClr val="0000FF"/>
                </a:solidFill>
                <a:effectLst/>
                <a:uLnTx/>
                <a:uFillTx/>
                <a:latin typeface="Calibri"/>
                <a:ea typeface="Cambria Math" pitchFamily="18" charset="0"/>
                <a:cs typeface="+mn-cs"/>
              </a:rPr>
              <a:t>4</a:t>
            </a:r>
            <a:r>
              <a:rPr kumimoji="0" lang="en-US" sz="2000" b="0" i="0" u="none" strike="noStrike" kern="1200" cap="none" spc="0" normalizeH="0" baseline="0" noProof="0">
                <a:ln>
                  <a:noFill/>
                </a:ln>
                <a:solidFill>
                  <a:srgbClr val="0000FF"/>
                </a:solidFill>
                <a:effectLst/>
                <a:uLnTx/>
                <a:uFillTx/>
                <a:latin typeface="Calibri"/>
                <a:ea typeface="+mn-ea"/>
                <a:cs typeface="+mn-cs"/>
              </a:rPr>
              <a:t> is the largest level of the vertices in this tree  </a:t>
            </a:r>
          </a:p>
          <a:p>
            <a:pPr marL="342900" marR="0" lvl="0" indent="0" algn="l" defTabSz="914400" rtl="0" eaLnBrk="0" fontAlgn="base" latinLnBrk="0" hangingPunct="0">
              <a:lnSpc>
                <a:spcPts val="17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rgbClr val="0000FF"/>
                </a:solidFill>
                <a:effectLst/>
                <a:uLnTx/>
                <a:uFillTx/>
                <a:latin typeface="Calibri"/>
                <a:ea typeface="+mn-ea"/>
                <a:cs typeface="+mn-cs"/>
              </a:rPr>
              <a:t>        (vertex h). </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2000" b="0" i="0" u="none" strike="noStrike" kern="1200" cap="none" spc="0" normalizeH="0" baseline="0" noProof="0" dirty="0">
              <a:ln>
                <a:noFill/>
              </a:ln>
              <a:solidFill>
                <a:sysClr val="windowText" lastClr="000000"/>
              </a:solidFill>
              <a:effectLst/>
              <a:uLnTx/>
              <a:uFillTx/>
              <a:latin typeface="Calibri"/>
              <a:ea typeface="+mn-ea"/>
              <a:cs typeface="+mn-cs"/>
            </a:endParaRPr>
          </a:p>
        </p:txBody>
      </p:sp>
      <p:pic>
        <p:nvPicPr>
          <p:cNvPr id="12" name="Picture 11">
            <a:extLst>
              <a:ext uri="{FF2B5EF4-FFF2-40B4-BE49-F238E27FC236}">
                <a16:creationId xmlns:a16="http://schemas.microsoft.com/office/drawing/2014/main" xmlns="" id="{78B675D6-12B4-4DC4-ADB5-2BBE0554CE47}"/>
              </a:ext>
            </a:extLst>
          </p:cNvPr>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5562600" y="1599676"/>
            <a:ext cx="1752600" cy="2210324"/>
          </a:xfrm>
          <a:prstGeom prst="rect">
            <a:avLst/>
          </a:prstGeom>
        </p:spPr>
      </p:pic>
    </p:spTree>
    <p:extLst>
      <p:ext uri="{BB962C8B-B14F-4D97-AF65-F5344CB8AC3E}">
        <p14:creationId xmlns:p14="http://schemas.microsoft.com/office/powerpoint/2010/main" xmlns="" val="2984917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Illustration of Level of vertices</a:t>
            </a:r>
          </a:p>
        </p:txBody>
      </p:sp>
      <p:grpSp>
        <p:nvGrpSpPr>
          <p:cNvPr id="41" name="Group 4">
            <a:extLst>
              <a:ext uri="{FF2B5EF4-FFF2-40B4-BE49-F238E27FC236}">
                <a16:creationId xmlns:a16="http://schemas.microsoft.com/office/drawing/2014/main" xmlns="" id="{4A55A844-D069-4274-9011-4E6318062AD1}"/>
              </a:ext>
            </a:extLst>
          </p:cNvPr>
          <p:cNvGrpSpPr>
            <a:grpSpLocks/>
          </p:cNvGrpSpPr>
          <p:nvPr/>
        </p:nvGrpSpPr>
        <p:grpSpPr bwMode="auto">
          <a:xfrm>
            <a:off x="5181600" y="3352800"/>
            <a:ext cx="2286000" cy="2590800"/>
            <a:chOff x="3072" y="528"/>
            <a:chExt cx="1440" cy="1632"/>
          </a:xfrm>
        </p:grpSpPr>
        <p:sp>
          <p:nvSpPr>
            <p:cNvPr id="42" name="Oval 5">
              <a:extLst>
                <a:ext uri="{FF2B5EF4-FFF2-40B4-BE49-F238E27FC236}">
                  <a16:creationId xmlns:a16="http://schemas.microsoft.com/office/drawing/2014/main" xmlns="" id="{03C17E61-E407-4B6F-BFE5-0A57D91710B6}"/>
                </a:ext>
              </a:extLst>
            </p:cNvPr>
            <p:cNvSpPr>
              <a:spLocks noChangeArrowheads="1"/>
            </p:cNvSpPr>
            <p:nvPr/>
          </p:nvSpPr>
          <p:spPr bwMode="auto">
            <a:xfrm>
              <a:off x="3984" y="528"/>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43" name="Oval 6">
              <a:extLst>
                <a:ext uri="{FF2B5EF4-FFF2-40B4-BE49-F238E27FC236}">
                  <a16:creationId xmlns:a16="http://schemas.microsoft.com/office/drawing/2014/main" xmlns="" id="{131AFC83-9518-4C8C-990F-7A025F86017E}"/>
                </a:ext>
              </a:extLst>
            </p:cNvPr>
            <p:cNvSpPr>
              <a:spLocks noChangeArrowheads="1"/>
            </p:cNvSpPr>
            <p:nvPr/>
          </p:nvSpPr>
          <p:spPr bwMode="auto">
            <a:xfrm>
              <a:off x="3600" y="960"/>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44" name="Oval 7">
              <a:extLst>
                <a:ext uri="{FF2B5EF4-FFF2-40B4-BE49-F238E27FC236}">
                  <a16:creationId xmlns:a16="http://schemas.microsoft.com/office/drawing/2014/main" xmlns="" id="{583A7F86-DF57-4518-86F7-D2A506AE53EC}"/>
                </a:ext>
              </a:extLst>
            </p:cNvPr>
            <p:cNvSpPr>
              <a:spLocks noChangeArrowheads="1"/>
            </p:cNvSpPr>
            <p:nvPr/>
          </p:nvSpPr>
          <p:spPr bwMode="auto">
            <a:xfrm>
              <a:off x="4416" y="960"/>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45" name="Oval 8">
              <a:extLst>
                <a:ext uri="{FF2B5EF4-FFF2-40B4-BE49-F238E27FC236}">
                  <a16:creationId xmlns:a16="http://schemas.microsoft.com/office/drawing/2014/main" xmlns="" id="{C1C2A9D9-C84E-407B-A544-E53D2F4129B7}"/>
                </a:ext>
              </a:extLst>
            </p:cNvPr>
            <p:cNvSpPr>
              <a:spLocks noChangeArrowheads="1"/>
            </p:cNvSpPr>
            <p:nvPr/>
          </p:nvSpPr>
          <p:spPr bwMode="auto">
            <a:xfrm>
              <a:off x="3312" y="1536"/>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46" name="Oval 9">
              <a:extLst>
                <a:ext uri="{FF2B5EF4-FFF2-40B4-BE49-F238E27FC236}">
                  <a16:creationId xmlns:a16="http://schemas.microsoft.com/office/drawing/2014/main" xmlns="" id="{13FA486C-245E-4908-A1B1-B303280CDD34}"/>
                </a:ext>
              </a:extLst>
            </p:cNvPr>
            <p:cNvSpPr>
              <a:spLocks noChangeArrowheads="1"/>
            </p:cNvSpPr>
            <p:nvPr/>
          </p:nvSpPr>
          <p:spPr bwMode="auto">
            <a:xfrm>
              <a:off x="3888" y="1536"/>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47" name="Oval 10">
              <a:extLst>
                <a:ext uri="{FF2B5EF4-FFF2-40B4-BE49-F238E27FC236}">
                  <a16:creationId xmlns:a16="http://schemas.microsoft.com/office/drawing/2014/main" xmlns="" id="{BA521584-0547-4473-A1BA-2685CB5EBE75}"/>
                </a:ext>
              </a:extLst>
            </p:cNvPr>
            <p:cNvSpPr>
              <a:spLocks noChangeArrowheads="1"/>
            </p:cNvSpPr>
            <p:nvPr/>
          </p:nvSpPr>
          <p:spPr bwMode="auto">
            <a:xfrm>
              <a:off x="3072" y="2064"/>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48" name="Oval 11">
              <a:extLst>
                <a:ext uri="{FF2B5EF4-FFF2-40B4-BE49-F238E27FC236}">
                  <a16:creationId xmlns:a16="http://schemas.microsoft.com/office/drawing/2014/main" xmlns="" id="{34E059BD-126D-493A-9E62-5A7294EF5E35}"/>
                </a:ext>
              </a:extLst>
            </p:cNvPr>
            <p:cNvSpPr>
              <a:spLocks noChangeArrowheads="1"/>
            </p:cNvSpPr>
            <p:nvPr/>
          </p:nvSpPr>
          <p:spPr bwMode="auto">
            <a:xfrm>
              <a:off x="3504" y="2064"/>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49" name="Line 12">
              <a:extLst>
                <a:ext uri="{FF2B5EF4-FFF2-40B4-BE49-F238E27FC236}">
                  <a16:creationId xmlns:a16="http://schemas.microsoft.com/office/drawing/2014/main" xmlns="" id="{7956E036-77B9-426F-87F9-2DDE97BA631D}"/>
                </a:ext>
              </a:extLst>
            </p:cNvPr>
            <p:cNvSpPr>
              <a:spLocks noChangeShapeType="1"/>
            </p:cNvSpPr>
            <p:nvPr/>
          </p:nvSpPr>
          <p:spPr bwMode="auto">
            <a:xfrm flipH="1">
              <a:off x="3648" y="576"/>
              <a:ext cx="384" cy="432"/>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50" name="Line 13">
              <a:extLst>
                <a:ext uri="{FF2B5EF4-FFF2-40B4-BE49-F238E27FC236}">
                  <a16:creationId xmlns:a16="http://schemas.microsoft.com/office/drawing/2014/main" xmlns="" id="{50B799C7-561C-46B6-9F70-1CDA14247741}"/>
                </a:ext>
              </a:extLst>
            </p:cNvPr>
            <p:cNvSpPr>
              <a:spLocks noChangeShapeType="1"/>
            </p:cNvSpPr>
            <p:nvPr/>
          </p:nvSpPr>
          <p:spPr bwMode="auto">
            <a:xfrm>
              <a:off x="4032" y="576"/>
              <a:ext cx="432" cy="432"/>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51" name="Line 14">
              <a:extLst>
                <a:ext uri="{FF2B5EF4-FFF2-40B4-BE49-F238E27FC236}">
                  <a16:creationId xmlns:a16="http://schemas.microsoft.com/office/drawing/2014/main" xmlns="" id="{F19B8D60-7CBC-4DC0-9ACE-185CE3FDCB57}"/>
                </a:ext>
              </a:extLst>
            </p:cNvPr>
            <p:cNvSpPr>
              <a:spLocks noChangeShapeType="1"/>
            </p:cNvSpPr>
            <p:nvPr/>
          </p:nvSpPr>
          <p:spPr bwMode="auto">
            <a:xfrm flipH="1">
              <a:off x="3360" y="1008"/>
              <a:ext cx="288" cy="576"/>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52" name="Line 15">
              <a:extLst>
                <a:ext uri="{FF2B5EF4-FFF2-40B4-BE49-F238E27FC236}">
                  <a16:creationId xmlns:a16="http://schemas.microsoft.com/office/drawing/2014/main" xmlns="" id="{2332E168-629A-43E5-9866-D5AAB42DF71E}"/>
                </a:ext>
              </a:extLst>
            </p:cNvPr>
            <p:cNvSpPr>
              <a:spLocks noChangeShapeType="1"/>
            </p:cNvSpPr>
            <p:nvPr/>
          </p:nvSpPr>
          <p:spPr bwMode="auto">
            <a:xfrm>
              <a:off x="3648" y="1008"/>
              <a:ext cx="336" cy="576"/>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53" name="Line 16">
              <a:extLst>
                <a:ext uri="{FF2B5EF4-FFF2-40B4-BE49-F238E27FC236}">
                  <a16:creationId xmlns:a16="http://schemas.microsoft.com/office/drawing/2014/main" xmlns="" id="{5F6C7421-0F2F-400A-8459-5EB579502D3F}"/>
                </a:ext>
              </a:extLst>
            </p:cNvPr>
            <p:cNvSpPr>
              <a:spLocks noChangeShapeType="1"/>
            </p:cNvSpPr>
            <p:nvPr/>
          </p:nvSpPr>
          <p:spPr bwMode="auto">
            <a:xfrm flipH="1">
              <a:off x="3120" y="1584"/>
              <a:ext cx="240" cy="528"/>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54" name="Line 17">
              <a:extLst>
                <a:ext uri="{FF2B5EF4-FFF2-40B4-BE49-F238E27FC236}">
                  <a16:creationId xmlns:a16="http://schemas.microsoft.com/office/drawing/2014/main" xmlns="" id="{6DC20AAD-48C3-4F7F-88FC-135613059711}"/>
                </a:ext>
              </a:extLst>
            </p:cNvPr>
            <p:cNvSpPr>
              <a:spLocks noChangeShapeType="1"/>
            </p:cNvSpPr>
            <p:nvPr/>
          </p:nvSpPr>
          <p:spPr bwMode="auto">
            <a:xfrm>
              <a:off x="3360" y="1584"/>
              <a:ext cx="192" cy="528"/>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55" name="Oval 18">
              <a:extLst>
                <a:ext uri="{FF2B5EF4-FFF2-40B4-BE49-F238E27FC236}">
                  <a16:creationId xmlns:a16="http://schemas.microsoft.com/office/drawing/2014/main" xmlns="" id="{C108FF84-BA9E-493A-BB74-D978DC651809}"/>
                </a:ext>
              </a:extLst>
            </p:cNvPr>
            <p:cNvSpPr>
              <a:spLocks noChangeArrowheads="1"/>
            </p:cNvSpPr>
            <p:nvPr/>
          </p:nvSpPr>
          <p:spPr bwMode="auto">
            <a:xfrm>
              <a:off x="4032" y="960"/>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56" name="Line 19">
              <a:extLst>
                <a:ext uri="{FF2B5EF4-FFF2-40B4-BE49-F238E27FC236}">
                  <a16:creationId xmlns:a16="http://schemas.microsoft.com/office/drawing/2014/main" xmlns="" id="{72CB23F5-A02C-453A-B5EF-5F29A2758BB4}"/>
                </a:ext>
              </a:extLst>
            </p:cNvPr>
            <p:cNvSpPr>
              <a:spLocks noChangeShapeType="1"/>
            </p:cNvSpPr>
            <p:nvPr/>
          </p:nvSpPr>
          <p:spPr bwMode="auto">
            <a:xfrm flipH="1" flipV="1">
              <a:off x="4032" y="576"/>
              <a:ext cx="48" cy="432"/>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57" name="Oval 20">
              <a:extLst>
                <a:ext uri="{FF2B5EF4-FFF2-40B4-BE49-F238E27FC236}">
                  <a16:creationId xmlns:a16="http://schemas.microsoft.com/office/drawing/2014/main" xmlns="" id="{42B86AC1-468E-4E81-A548-3DE742B729B5}"/>
                </a:ext>
              </a:extLst>
            </p:cNvPr>
            <p:cNvSpPr>
              <a:spLocks noChangeArrowheads="1"/>
            </p:cNvSpPr>
            <p:nvPr/>
          </p:nvSpPr>
          <p:spPr bwMode="auto">
            <a:xfrm>
              <a:off x="3600" y="1488"/>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58" name="Oval 21">
              <a:extLst>
                <a:ext uri="{FF2B5EF4-FFF2-40B4-BE49-F238E27FC236}">
                  <a16:creationId xmlns:a16="http://schemas.microsoft.com/office/drawing/2014/main" xmlns="" id="{7E0E4F55-CFA8-43B2-9E7B-237A5ED8485D}"/>
                </a:ext>
              </a:extLst>
            </p:cNvPr>
            <p:cNvSpPr>
              <a:spLocks noChangeArrowheads="1"/>
            </p:cNvSpPr>
            <p:nvPr/>
          </p:nvSpPr>
          <p:spPr bwMode="auto">
            <a:xfrm>
              <a:off x="3264" y="2064"/>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59" name="Line 22">
              <a:extLst>
                <a:ext uri="{FF2B5EF4-FFF2-40B4-BE49-F238E27FC236}">
                  <a16:creationId xmlns:a16="http://schemas.microsoft.com/office/drawing/2014/main" xmlns="" id="{1E751C64-C5C8-4D15-9973-97C52BFA61C6}"/>
                </a:ext>
              </a:extLst>
            </p:cNvPr>
            <p:cNvSpPr>
              <a:spLocks noChangeShapeType="1"/>
            </p:cNvSpPr>
            <p:nvPr/>
          </p:nvSpPr>
          <p:spPr bwMode="auto">
            <a:xfrm flipH="1">
              <a:off x="3312" y="1584"/>
              <a:ext cx="48" cy="528"/>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60" name="Line 23">
              <a:extLst>
                <a:ext uri="{FF2B5EF4-FFF2-40B4-BE49-F238E27FC236}">
                  <a16:creationId xmlns:a16="http://schemas.microsoft.com/office/drawing/2014/main" xmlns="" id="{34E0290E-6D83-46BA-8985-E803769A2E7D}"/>
                </a:ext>
              </a:extLst>
            </p:cNvPr>
            <p:cNvSpPr>
              <a:spLocks noChangeShapeType="1"/>
            </p:cNvSpPr>
            <p:nvPr/>
          </p:nvSpPr>
          <p:spPr bwMode="auto">
            <a:xfrm>
              <a:off x="3648" y="1056"/>
              <a:ext cx="0" cy="528"/>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61" name="Oval 24">
              <a:extLst>
                <a:ext uri="{FF2B5EF4-FFF2-40B4-BE49-F238E27FC236}">
                  <a16:creationId xmlns:a16="http://schemas.microsoft.com/office/drawing/2014/main" xmlns="" id="{22A42CC7-10DC-4292-AD38-D7303A25B4BB}"/>
                </a:ext>
              </a:extLst>
            </p:cNvPr>
            <p:cNvSpPr>
              <a:spLocks noChangeArrowheads="1"/>
            </p:cNvSpPr>
            <p:nvPr/>
          </p:nvSpPr>
          <p:spPr bwMode="auto">
            <a:xfrm>
              <a:off x="3648" y="2064"/>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62" name="Oval 25">
              <a:extLst>
                <a:ext uri="{FF2B5EF4-FFF2-40B4-BE49-F238E27FC236}">
                  <a16:creationId xmlns:a16="http://schemas.microsoft.com/office/drawing/2014/main" xmlns="" id="{77293514-AC82-4883-A1A6-7DE77772EC19}"/>
                </a:ext>
              </a:extLst>
            </p:cNvPr>
            <p:cNvSpPr>
              <a:spLocks noChangeArrowheads="1"/>
            </p:cNvSpPr>
            <p:nvPr/>
          </p:nvSpPr>
          <p:spPr bwMode="auto">
            <a:xfrm>
              <a:off x="4080" y="2064"/>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63" name="Line 26">
              <a:extLst>
                <a:ext uri="{FF2B5EF4-FFF2-40B4-BE49-F238E27FC236}">
                  <a16:creationId xmlns:a16="http://schemas.microsoft.com/office/drawing/2014/main" xmlns="" id="{5B35877E-28F9-44C8-9D89-0287C57FF921}"/>
                </a:ext>
              </a:extLst>
            </p:cNvPr>
            <p:cNvSpPr>
              <a:spLocks noChangeShapeType="1"/>
            </p:cNvSpPr>
            <p:nvPr/>
          </p:nvSpPr>
          <p:spPr bwMode="auto">
            <a:xfrm flipH="1">
              <a:off x="3696" y="1584"/>
              <a:ext cx="240" cy="528"/>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64" name="Line 27">
              <a:extLst>
                <a:ext uri="{FF2B5EF4-FFF2-40B4-BE49-F238E27FC236}">
                  <a16:creationId xmlns:a16="http://schemas.microsoft.com/office/drawing/2014/main" xmlns="" id="{6506BAAD-7A37-45B5-9DB5-C57C652FD31B}"/>
                </a:ext>
              </a:extLst>
            </p:cNvPr>
            <p:cNvSpPr>
              <a:spLocks noChangeShapeType="1"/>
            </p:cNvSpPr>
            <p:nvPr/>
          </p:nvSpPr>
          <p:spPr bwMode="auto">
            <a:xfrm>
              <a:off x="3936" y="1584"/>
              <a:ext cx="192" cy="528"/>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65" name="Oval 28">
              <a:extLst>
                <a:ext uri="{FF2B5EF4-FFF2-40B4-BE49-F238E27FC236}">
                  <a16:creationId xmlns:a16="http://schemas.microsoft.com/office/drawing/2014/main" xmlns="" id="{880296B6-0E8F-41F1-B09E-3CF84B76B454}"/>
                </a:ext>
              </a:extLst>
            </p:cNvPr>
            <p:cNvSpPr>
              <a:spLocks noChangeArrowheads="1"/>
            </p:cNvSpPr>
            <p:nvPr/>
          </p:nvSpPr>
          <p:spPr bwMode="auto">
            <a:xfrm>
              <a:off x="3840" y="2064"/>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66" name="Line 29">
              <a:extLst>
                <a:ext uri="{FF2B5EF4-FFF2-40B4-BE49-F238E27FC236}">
                  <a16:creationId xmlns:a16="http://schemas.microsoft.com/office/drawing/2014/main" xmlns="" id="{D83BCCCD-097A-42CC-BF70-DDABC95184FF}"/>
                </a:ext>
              </a:extLst>
            </p:cNvPr>
            <p:cNvSpPr>
              <a:spLocks noChangeShapeType="1"/>
            </p:cNvSpPr>
            <p:nvPr/>
          </p:nvSpPr>
          <p:spPr bwMode="auto">
            <a:xfrm flipH="1">
              <a:off x="3888" y="1584"/>
              <a:ext cx="48" cy="528"/>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grpSp>
      <p:sp>
        <p:nvSpPr>
          <p:cNvPr id="67" name="Text Box 30">
            <a:extLst>
              <a:ext uri="{FF2B5EF4-FFF2-40B4-BE49-F238E27FC236}">
                <a16:creationId xmlns:a16="http://schemas.microsoft.com/office/drawing/2014/main" xmlns="" id="{7A9E2E49-C6A2-4967-AFFE-21286B2C08DB}"/>
              </a:ext>
            </a:extLst>
          </p:cNvPr>
          <p:cNvSpPr txBox="1">
            <a:spLocks noChangeArrowheads="1"/>
          </p:cNvSpPr>
          <p:nvPr/>
        </p:nvSpPr>
        <p:spPr bwMode="auto">
          <a:xfrm>
            <a:off x="2895600" y="4114800"/>
            <a:ext cx="1676400" cy="519113"/>
          </a:xfrm>
          <a:prstGeom prst="rect">
            <a:avLst/>
          </a:prstGeom>
          <a:noFill/>
          <a:ln w="9525">
            <a:noFill/>
            <a:miter lim="800000"/>
            <a:headEnd/>
            <a:tailEnd/>
          </a:ln>
        </p:spPr>
        <p:txBody>
          <a:bodyPr>
            <a:spAutoFit/>
          </a:bodyPr>
          <a:lstStyle/>
          <a:p>
            <a:pPr fontAlgn="base">
              <a:spcBef>
                <a:spcPct val="50000"/>
              </a:spcBef>
              <a:spcAft>
                <a:spcPct val="0"/>
              </a:spcAft>
            </a:pPr>
            <a:r>
              <a:rPr lang="en-US" sz="2800">
                <a:solidFill>
                  <a:srgbClr val="FF0000"/>
                </a:solidFill>
                <a:latin typeface="Times New Roman" pitchFamily="18" charset="0"/>
                <a:cs typeface="Arial" charset="0"/>
              </a:rPr>
              <a:t>level 2</a:t>
            </a:r>
            <a:endParaRPr lang="en-US" sz="3200">
              <a:solidFill>
                <a:srgbClr val="FF0000"/>
              </a:solidFill>
              <a:latin typeface="Times New Roman" pitchFamily="18" charset="0"/>
              <a:cs typeface="Arial" charset="0"/>
            </a:endParaRPr>
          </a:p>
        </p:txBody>
      </p:sp>
      <p:sp>
        <p:nvSpPr>
          <p:cNvPr id="68" name="Line 31">
            <a:extLst>
              <a:ext uri="{FF2B5EF4-FFF2-40B4-BE49-F238E27FC236}">
                <a16:creationId xmlns:a16="http://schemas.microsoft.com/office/drawing/2014/main" xmlns="" id="{3B123989-0DC6-49B0-8A81-D4CDF725561A}"/>
              </a:ext>
            </a:extLst>
          </p:cNvPr>
          <p:cNvSpPr>
            <a:spLocks noChangeShapeType="1"/>
          </p:cNvSpPr>
          <p:nvPr/>
        </p:nvSpPr>
        <p:spPr bwMode="auto">
          <a:xfrm>
            <a:off x="4038600" y="4419600"/>
            <a:ext cx="1524000" cy="609600"/>
          </a:xfrm>
          <a:prstGeom prst="line">
            <a:avLst/>
          </a:prstGeom>
          <a:noFill/>
          <a:ln w="9525">
            <a:solidFill>
              <a:srgbClr val="FF0000"/>
            </a:solidFill>
            <a:round/>
            <a:headEnd/>
            <a:tailEnd type="triangle" w="med" len="med"/>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grpSp>
        <p:nvGrpSpPr>
          <p:cNvPr id="69" name="Group 35">
            <a:extLst>
              <a:ext uri="{FF2B5EF4-FFF2-40B4-BE49-F238E27FC236}">
                <a16:creationId xmlns:a16="http://schemas.microsoft.com/office/drawing/2014/main" xmlns="" id="{4FD4950F-C913-4DF9-AE2C-27893B6BDF43}"/>
              </a:ext>
            </a:extLst>
          </p:cNvPr>
          <p:cNvGrpSpPr>
            <a:grpSpLocks/>
          </p:cNvGrpSpPr>
          <p:nvPr/>
        </p:nvGrpSpPr>
        <p:grpSpPr bwMode="auto">
          <a:xfrm>
            <a:off x="2133600" y="5105400"/>
            <a:ext cx="2971800" cy="685800"/>
            <a:chOff x="1296" y="3216"/>
            <a:chExt cx="1872" cy="432"/>
          </a:xfrm>
        </p:grpSpPr>
        <p:sp>
          <p:nvSpPr>
            <p:cNvPr id="70" name="Text Box 33">
              <a:extLst>
                <a:ext uri="{FF2B5EF4-FFF2-40B4-BE49-F238E27FC236}">
                  <a16:creationId xmlns:a16="http://schemas.microsoft.com/office/drawing/2014/main" xmlns="" id="{5D8570F3-1F86-44EC-8BCC-5F2EC61DF5D9}"/>
                </a:ext>
              </a:extLst>
            </p:cNvPr>
            <p:cNvSpPr txBox="1">
              <a:spLocks noChangeArrowheads="1"/>
            </p:cNvSpPr>
            <p:nvPr/>
          </p:nvSpPr>
          <p:spPr bwMode="auto">
            <a:xfrm>
              <a:off x="1296" y="3216"/>
              <a:ext cx="816" cy="327"/>
            </a:xfrm>
            <a:prstGeom prst="rect">
              <a:avLst/>
            </a:prstGeom>
            <a:noFill/>
            <a:ln w="9525">
              <a:noFill/>
              <a:miter lim="800000"/>
              <a:headEnd/>
              <a:tailEnd/>
            </a:ln>
          </p:spPr>
          <p:txBody>
            <a:bodyPr>
              <a:spAutoFit/>
            </a:bodyPr>
            <a:lstStyle/>
            <a:p>
              <a:pPr fontAlgn="base">
                <a:spcBef>
                  <a:spcPct val="50000"/>
                </a:spcBef>
                <a:spcAft>
                  <a:spcPct val="0"/>
                </a:spcAft>
              </a:pPr>
              <a:r>
                <a:rPr lang="en-US" sz="2800">
                  <a:solidFill>
                    <a:srgbClr val="FF0000"/>
                  </a:solidFill>
                  <a:latin typeface="Times New Roman" pitchFamily="18" charset="0"/>
                  <a:cs typeface="Arial" charset="0"/>
                </a:rPr>
                <a:t>level 3</a:t>
              </a:r>
              <a:endParaRPr lang="en-US" sz="3200">
                <a:solidFill>
                  <a:srgbClr val="FF0000"/>
                </a:solidFill>
                <a:latin typeface="Times New Roman" pitchFamily="18" charset="0"/>
                <a:cs typeface="Arial" charset="0"/>
              </a:endParaRPr>
            </a:p>
          </p:txBody>
        </p:sp>
        <p:sp>
          <p:nvSpPr>
            <p:cNvPr id="71" name="Line 34">
              <a:extLst>
                <a:ext uri="{FF2B5EF4-FFF2-40B4-BE49-F238E27FC236}">
                  <a16:creationId xmlns:a16="http://schemas.microsoft.com/office/drawing/2014/main" xmlns="" id="{020CC559-CE43-4EE9-AA40-2C7472546851}"/>
                </a:ext>
              </a:extLst>
            </p:cNvPr>
            <p:cNvSpPr>
              <a:spLocks noChangeShapeType="1"/>
            </p:cNvSpPr>
            <p:nvPr/>
          </p:nvSpPr>
          <p:spPr bwMode="auto">
            <a:xfrm>
              <a:off x="2016" y="3408"/>
              <a:ext cx="1152" cy="240"/>
            </a:xfrm>
            <a:prstGeom prst="line">
              <a:avLst/>
            </a:prstGeom>
            <a:noFill/>
            <a:ln w="9525">
              <a:solidFill>
                <a:srgbClr val="FF0000"/>
              </a:solidFill>
              <a:round/>
              <a:headEnd/>
              <a:tailEnd type="triangle" w="med" len="med"/>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grpSp>
      <p:sp>
        <p:nvSpPr>
          <p:cNvPr id="72" name="Text Box 30">
            <a:extLst>
              <a:ext uri="{FF2B5EF4-FFF2-40B4-BE49-F238E27FC236}">
                <a16:creationId xmlns:a16="http://schemas.microsoft.com/office/drawing/2014/main" xmlns="" id="{49AA72E1-2FE2-42FC-A25F-87729246D35B}"/>
              </a:ext>
            </a:extLst>
          </p:cNvPr>
          <p:cNvSpPr txBox="1">
            <a:spLocks noChangeArrowheads="1"/>
          </p:cNvSpPr>
          <p:nvPr/>
        </p:nvSpPr>
        <p:spPr bwMode="auto">
          <a:xfrm>
            <a:off x="3048000" y="3429000"/>
            <a:ext cx="1676400" cy="519113"/>
          </a:xfrm>
          <a:prstGeom prst="rect">
            <a:avLst/>
          </a:prstGeom>
          <a:noFill/>
          <a:ln w="9525">
            <a:noFill/>
            <a:miter lim="800000"/>
            <a:headEnd/>
            <a:tailEnd/>
          </a:ln>
        </p:spPr>
        <p:txBody>
          <a:bodyPr>
            <a:spAutoFit/>
          </a:bodyPr>
          <a:lstStyle/>
          <a:p>
            <a:pPr fontAlgn="base">
              <a:spcBef>
                <a:spcPct val="50000"/>
              </a:spcBef>
              <a:spcAft>
                <a:spcPct val="0"/>
              </a:spcAft>
            </a:pPr>
            <a:r>
              <a:rPr lang="en-US" sz="2800">
                <a:solidFill>
                  <a:srgbClr val="FF0000"/>
                </a:solidFill>
                <a:latin typeface="Times New Roman" pitchFamily="18" charset="0"/>
                <a:cs typeface="Arial" charset="0"/>
              </a:rPr>
              <a:t>level 1</a:t>
            </a:r>
            <a:endParaRPr lang="en-US" sz="3200">
              <a:solidFill>
                <a:srgbClr val="FF0000"/>
              </a:solidFill>
              <a:latin typeface="Times New Roman" pitchFamily="18" charset="0"/>
              <a:cs typeface="Arial" charset="0"/>
            </a:endParaRPr>
          </a:p>
        </p:txBody>
      </p:sp>
      <p:sp>
        <p:nvSpPr>
          <p:cNvPr id="73" name="Text Box 30">
            <a:extLst>
              <a:ext uri="{FF2B5EF4-FFF2-40B4-BE49-F238E27FC236}">
                <a16:creationId xmlns:a16="http://schemas.microsoft.com/office/drawing/2014/main" xmlns="" id="{3A81947C-2DF7-46A4-81E2-D79ED566756B}"/>
              </a:ext>
            </a:extLst>
          </p:cNvPr>
          <p:cNvSpPr txBox="1">
            <a:spLocks noChangeArrowheads="1"/>
          </p:cNvSpPr>
          <p:nvPr/>
        </p:nvSpPr>
        <p:spPr bwMode="auto">
          <a:xfrm>
            <a:off x="3581400" y="2743200"/>
            <a:ext cx="1676400" cy="519113"/>
          </a:xfrm>
          <a:prstGeom prst="rect">
            <a:avLst/>
          </a:prstGeom>
          <a:noFill/>
          <a:ln w="9525">
            <a:noFill/>
            <a:miter lim="800000"/>
            <a:headEnd/>
            <a:tailEnd/>
          </a:ln>
        </p:spPr>
        <p:txBody>
          <a:bodyPr>
            <a:spAutoFit/>
          </a:bodyPr>
          <a:lstStyle/>
          <a:p>
            <a:pPr fontAlgn="base">
              <a:spcBef>
                <a:spcPct val="50000"/>
              </a:spcBef>
              <a:spcAft>
                <a:spcPct val="0"/>
              </a:spcAft>
            </a:pPr>
            <a:r>
              <a:rPr lang="en-US" sz="2800">
                <a:solidFill>
                  <a:srgbClr val="FF0000"/>
                </a:solidFill>
                <a:latin typeface="Times New Roman" pitchFamily="18" charset="0"/>
                <a:cs typeface="Arial" charset="0"/>
              </a:rPr>
              <a:t>level 0</a:t>
            </a:r>
            <a:endParaRPr lang="en-US" sz="3200">
              <a:solidFill>
                <a:srgbClr val="FF0000"/>
              </a:solidFill>
              <a:latin typeface="Times New Roman" pitchFamily="18" charset="0"/>
              <a:cs typeface="Arial" charset="0"/>
            </a:endParaRPr>
          </a:p>
        </p:txBody>
      </p:sp>
      <p:sp>
        <p:nvSpPr>
          <p:cNvPr id="74" name="Line 31">
            <a:extLst>
              <a:ext uri="{FF2B5EF4-FFF2-40B4-BE49-F238E27FC236}">
                <a16:creationId xmlns:a16="http://schemas.microsoft.com/office/drawing/2014/main" xmlns="" id="{23B92394-B6EA-4C95-A8D1-D9368BB1DA10}"/>
              </a:ext>
            </a:extLst>
          </p:cNvPr>
          <p:cNvSpPr>
            <a:spLocks noChangeShapeType="1"/>
          </p:cNvSpPr>
          <p:nvPr/>
        </p:nvSpPr>
        <p:spPr bwMode="auto">
          <a:xfrm>
            <a:off x="4648200" y="3048000"/>
            <a:ext cx="1905000" cy="381000"/>
          </a:xfrm>
          <a:prstGeom prst="line">
            <a:avLst/>
          </a:prstGeom>
          <a:noFill/>
          <a:ln w="9525">
            <a:solidFill>
              <a:srgbClr val="FF0000"/>
            </a:solidFill>
            <a:round/>
            <a:headEnd/>
            <a:tailEnd type="triangle" w="med" len="med"/>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
        <p:nvSpPr>
          <p:cNvPr id="75" name="Line 31">
            <a:extLst>
              <a:ext uri="{FF2B5EF4-FFF2-40B4-BE49-F238E27FC236}">
                <a16:creationId xmlns:a16="http://schemas.microsoft.com/office/drawing/2014/main" xmlns="" id="{B6418311-D2E9-41DA-AA33-83B7F9C77EF1}"/>
              </a:ext>
            </a:extLst>
          </p:cNvPr>
          <p:cNvSpPr>
            <a:spLocks noChangeShapeType="1"/>
          </p:cNvSpPr>
          <p:nvPr/>
        </p:nvSpPr>
        <p:spPr bwMode="auto">
          <a:xfrm>
            <a:off x="4114800" y="3733800"/>
            <a:ext cx="1828800" cy="381000"/>
          </a:xfrm>
          <a:prstGeom prst="line">
            <a:avLst/>
          </a:prstGeom>
          <a:noFill/>
          <a:ln w="9525">
            <a:solidFill>
              <a:srgbClr val="FF0000"/>
            </a:solidFill>
            <a:round/>
            <a:headEnd/>
            <a:tailEnd type="triangle" w="med" len="med"/>
          </a:ln>
        </p:spPr>
        <p:txBody>
          <a:bodyPr wrap="none" anchor="ctr"/>
          <a:lstStyle/>
          <a:p>
            <a:pPr fontAlgn="base">
              <a:spcBef>
                <a:spcPct val="0"/>
              </a:spcBef>
              <a:spcAft>
                <a:spcPct val="0"/>
              </a:spcAft>
            </a:pPr>
            <a:endParaRPr lang="en-US">
              <a:solidFill>
                <a:prstClr val="black"/>
              </a:solidFill>
              <a:latin typeface="Arial" charset="0"/>
              <a:cs typeface="Arial" charset="0"/>
            </a:endParaRPr>
          </a:p>
        </p:txBody>
      </p:sp>
    </p:spTree>
    <p:extLst>
      <p:ext uri="{BB962C8B-B14F-4D97-AF65-F5344CB8AC3E}">
        <p14:creationId xmlns:p14="http://schemas.microsoft.com/office/powerpoint/2010/main" xmlns="" val="308799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dissolve">
                                      <p:cBhvr>
                                        <p:cTn id="1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r>
              <a:rPr lang="en-US" sz="2800" dirty="0" smtClean="0">
                <a:solidFill>
                  <a:schemeClr val="tx1"/>
                </a:solidFill>
              </a:rPr>
              <a:t>9.1 Introduction </a:t>
            </a:r>
            <a:r>
              <a:rPr lang="en-US" sz="2800" dirty="0">
                <a:solidFill>
                  <a:schemeClr val="tx1"/>
                </a:solidFill>
              </a:rPr>
              <a:t>to Trees </a:t>
            </a:r>
          </a:p>
          <a:p>
            <a:pPr marL="342900" indent="-342900">
              <a:buAutoNum type="arabicPeriod"/>
            </a:pPr>
            <a:endParaRPr lang="en-US" sz="2800" dirty="0">
              <a:solidFill>
                <a:schemeClr val="tx1"/>
              </a:solidFill>
            </a:endParaRPr>
          </a:p>
        </p:txBody>
      </p:sp>
    </p:spTree>
    <p:extLst>
      <p:ext uri="{BB962C8B-B14F-4D97-AF65-F5344CB8AC3E}">
        <p14:creationId xmlns:p14="http://schemas.microsoft.com/office/powerpoint/2010/main" xmlns=""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Balanced m-</a:t>
            </a:r>
            <a:r>
              <a:rPr lang="en-US" sz="2600" b="1" dirty="0" err="1">
                <a:solidFill>
                  <a:schemeClr val="tx1"/>
                </a:solidFill>
              </a:rPr>
              <a:t>ary</a:t>
            </a:r>
            <a:r>
              <a:rPr lang="en-US" sz="2600" b="1" dirty="0">
                <a:solidFill>
                  <a:schemeClr val="tx1"/>
                </a:solidFill>
              </a:rPr>
              <a:t> Trees</a:t>
            </a:r>
          </a:p>
        </p:txBody>
      </p:sp>
      <p:sp>
        <p:nvSpPr>
          <p:cNvPr id="8" name="Content Placeholder 2">
            <a:extLst>
              <a:ext uri="{FF2B5EF4-FFF2-40B4-BE49-F238E27FC236}">
                <a16:creationId xmlns:a16="http://schemas.microsoft.com/office/drawing/2014/main" xmlns="" id="{EF3771E6-0DC7-4D7B-B424-CE17E762BF80}"/>
              </a:ext>
            </a:extLst>
          </p:cNvPr>
          <p:cNvSpPr txBox="1">
            <a:spLocks/>
          </p:cNvSpPr>
          <p:nvPr/>
        </p:nvSpPr>
        <p:spPr bwMode="auto">
          <a:xfrm>
            <a:off x="457200" y="1600200"/>
            <a:ext cx="82296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400" b="1" i="0" u="none" strike="noStrike" kern="1200" cap="none" spc="0" normalizeH="0" baseline="0" noProof="0" dirty="0">
                <a:ln>
                  <a:noFill/>
                </a:ln>
                <a:solidFill>
                  <a:srgbClr val="0000FF"/>
                </a:solidFill>
                <a:effectLst/>
                <a:uLnTx/>
                <a:uFillTx/>
                <a:latin typeface="Calibri"/>
                <a:ea typeface="+mn-ea"/>
                <a:cs typeface="+mn-cs"/>
              </a:rPr>
              <a:t>Definition</a:t>
            </a:r>
            <a:r>
              <a:rPr kumimoji="0" lang="en-US" sz="2400" b="0" i="0" u="none" strike="noStrike" kern="1200" cap="none" spc="0" normalizeH="0" baseline="0" noProof="0" dirty="0">
                <a:ln>
                  <a:noFill/>
                </a:ln>
                <a:solidFill>
                  <a:srgbClr val="0000FF"/>
                </a:solidFill>
                <a:effectLst/>
                <a:uLnTx/>
                <a:uFillTx/>
                <a:latin typeface="Calibri"/>
                <a:ea typeface="+mn-ea"/>
                <a:cs typeface="+mn-cs"/>
              </a:rPr>
              <a:t>: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A rooted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m</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a:t>
            </a:r>
            <a:r>
              <a:rPr kumimoji="0" lang="en-US" sz="2400" b="0" i="0" u="none" strike="noStrike" kern="1200" cap="none" spc="0" normalizeH="0" baseline="0" noProof="0" dirty="0" err="1">
                <a:ln>
                  <a:noFill/>
                </a:ln>
                <a:solidFill>
                  <a:sysClr val="windowText" lastClr="000000"/>
                </a:solidFill>
                <a:effectLst/>
                <a:uLnTx/>
                <a:uFillTx/>
                <a:latin typeface="Calibri"/>
                <a:ea typeface="+mn-ea"/>
                <a:cs typeface="+mn-cs"/>
              </a:rPr>
              <a:t>ary</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tree of height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h</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is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balanced</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if all leaves are at levels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h</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or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h</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0" i="0" u="none" strike="noStrike" kern="1200" cap="none" spc="0" normalizeH="0" baseline="0" noProof="0" dirty="0">
                <a:ln>
                  <a:noFill/>
                </a:ln>
                <a:solidFill>
                  <a:sysClr val="windowText" lastClr="000000"/>
                </a:solidFill>
                <a:effectLst/>
                <a:uLnTx/>
                <a:uFillTx/>
                <a:latin typeface="Calibri"/>
                <a:ea typeface="Cambria Math"/>
                <a:cs typeface="+mn-cs"/>
              </a:rPr>
              <a:t>−</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0" i="0" u="none" strike="noStrike" kern="1200" cap="none" spc="0" normalizeH="0" baseline="0" noProof="0" dirty="0">
                <a:ln>
                  <a:noFill/>
                </a:ln>
                <a:solidFill>
                  <a:sysClr val="windowText" lastClr="000000"/>
                </a:solidFill>
                <a:effectLst/>
                <a:uLnTx/>
                <a:uFillTx/>
                <a:latin typeface="Calibri"/>
                <a:ea typeface="Cambria Math" pitchFamily="18" charset="0"/>
                <a:cs typeface="+mn-cs"/>
              </a:rPr>
              <a:t>1</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400" b="1" i="0" u="none" strike="noStrike" kern="1200" cap="none" spc="0" normalizeH="0" baseline="0" noProof="0" dirty="0">
                <a:ln>
                  <a:noFill/>
                </a:ln>
                <a:solidFill>
                  <a:srgbClr val="FF0000"/>
                </a:solidFill>
                <a:effectLst/>
                <a:uLnTx/>
                <a:uFillTx/>
                <a:latin typeface="Calibri"/>
                <a:ea typeface="+mn-ea"/>
                <a:cs typeface="+mn-cs"/>
              </a:rPr>
              <a:t>Example</a:t>
            </a:r>
            <a:r>
              <a:rPr kumimoji="0" lang="en-US" sz="2400" b="0" i="0" u="none" strike="noStrike" kern="1200" cap="none" spc="0" normalizeH="0" baseline="0" noProof="0" dirty="0">
                <a:ln>
                  <a:noFill/>
                </a:ln>
                <a:solidFill>
                  <a:srgbClr val="FF0000"/>
                </a:solidFill>
                <a:effectLst/>
                <a:uLnTx/>
                <a:uFillTx/>
                <a:latin typeface="Calibri"/>
                <a:ea typeface="+mn-ea"/>
                <a:cs typeface="+mn-cs"/>
              </a:rPr>
              <a:t>:</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Which of the rooted trees shown below is balanced?</a:t>
            </a: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1"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2400" b="1"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0" algn="l" defTabSz="914400" rtl="0" eaLnBrk="0" fontAlgn="base" latinLnBrk="0" hangingPunct="0">
              <a:lnSpc>
                <a:spcPct val="100000"/>
              </a:lnSpc>
              <a:spcBef>
                <a:spcPct val="20000"/>
              </a:spcBef>
              <a:spcAft>
                <a:spcPct val="0"/>
              </a:spcAft>
              <a:buClrTx/>
              <a:buSzTx/>
              <a:buFont typeface="Arial" charset="0"/>
              <a:buNone/>
              <a:tabLst/>
              <a:defRPr/>
            </a:pPr>
            <a:r>
              <a:rPr kumimoji="0" lang="en-US" sz="2400" b="1" i="0" u="none" strike="noStrike" kern="1200" cap="none" spc="0" normalizeH="0" baseline="0" noProof="0" dirty="0">
                <a:ln>
                  <a:noFill/>
                </a:ln>
                <a:solidFill>
                  <a:srgbClr val="0000FF"/>
                </a:solidFill>
                <a:effectLst/>
                <a:uLnTx/>
                <a:uFillTx/>
                <a:latin typeface="Calibri"/>
                <a:ea typeface="+mn-ea"/>
                <a:cs typeface="+mn-cs"/>
              </a:rPr>
              <a:t>Solution</a:t>
            </a:r>
            <a:r>
              <a:rPr kumimoji="0" lang="en-US" sz="2400" b="0" i="0" u="none" strike="noStrike" kern="1200" cap="none" spc="0" normalizeH="0" baseline="0" noProof="0" dirty="0">
                <a:ln>
                  <a:noFill/>
                </a:ln>
                <a:solidFill>
                  <a:srgbClr val="0000FF"/>
                </a:solidFill>
                <a:effectLst/>
                <a:uLnTx/>
                <a:uFillTx/>
                <a:latin typeface="Calibri"/>
                <a:ea typeface="+mn-ea"/>
                <a:cs typeface="+mn-cs"/>
              </a:rPr>
              <a:t>:</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T</a:t>
            </a:r>
            <a:r>
              <a:rPr kumimoji="0" lang="en-US" sz="2400" b="0" i="0" u="none" strike="noStrike" kern="1200" cap="none" spc="0" normalizeH="0" baseline="-25000" noProof="0" dirty="0">
                <a:ln>
                  <a:noFill/>
                </a:ln>
                <a:solidFill>
                  <a:sysClr val="windowText" lastClr="000000"/>
                </a:solidFill>
                <a:effectLst/>
                <a:uLnTx/>
                <a:uFillTx/>
                <a:latin typeface="Calibri"/>
                <a:ea typeface="Cambria Math" pitchFamily="18" charset="0"/>
                <a:cs typeface="+mn-cs"/>
              </a:rPr>
              <a:t>1</a:t>
            </a:r>
            <a:r>
              <a:rPr kumimoji="0" lang="en-US" sz="2400" b="0" i="0" u="none" strike="noStrike" kern="1200" cap="none" spc="0" normalizeH="0" baseline="0" noProof="0" dirty="0">
                <a:ln>
                  <a:noFill/>
                </a:ln>
                <a:solidFill>
                  <a:sysClr val="windowText" lastClr="000000"/>
                </a:solidFill>
                <a:effectLst/>
                <a:uLnTx/>
                <a:uFillTx/>
                <a:latin typeface="Calibri"/>
                <a:ea typeface="Cambria Math" pitchFamily="18" charset="0"/>
                <a:cs typeface="+mn-cs"/>
              </a:rPr>
              <a:t>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and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T</a:t>
            </a:r>
            <a:r>
              <a:rPr kumimoji="0" lang="en-US" sz="2400" b="0" i="0" u="none" strike="noStrike" kern="1200" cap="none" spc="0" normalizeH="0" baseline="-25000" noProof="0" dirty="0">
                <a:ln>
                  <a:noFill/>
                </a:ln>
                <a:solidFill>
                  <a:sysClr val="windowText" lastClr="000000"/>
                </a:solidFill>
                <a:effectLst/>
                <a:uLnTx/>
                <a:uFillTx/>
                <a:latin typeface="Calibri"/>
                <a:ea typeface="Cambria Math" pitchFamily="18" charset="0"/>
                <a:cs typeface="+mn-cs"/>
              </a:rPr>
              <a:t>3</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are balanced, but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T</a:t>
            </a:r>
            <a:r>
              <a:rPr kumimoji="0" lang="en-US" sz="2400" b="0" i="0" u="none" strike="noStrike" kern="1200" cap="none" spc="0" normalizeH="0" baseline="-25000" noProof="0" dirty="0">
                <a:ln>
                  <a:noFill/>
                </a:ln>
                <a:solidFill>
                  <a:sysClr val="windowText" lastClr="000000"/>
                </a:solidFill>
                <a:effectLst/>
                <a:uLnTx/>
                <a:uFillTx/>
                <a:latin typeface="Calibri"/>
                <a:ea typeface="Cambria Math" pitchFamily="18" charset="0"/>
                <a:cs typeface="+mn-cs"/>
              </a:rPr>
              <a:t>2</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is not because it has leaves at levels </a:t>
            </a:r>
            <a:r>
              <a:rPr kumimoji="0" lang="en-US" sz="2400" b="0" i="0" u="none" strike="noStrike" kern="1200" cap="none" spc="0" normalizeH="0" baseline="0" noProof="0" dirty="0">
                <a:ln>
                  <a:noFill/>
                </a:ln>
                <a:solidFill>
                  <a:sysClr val="windowText" lastClr="000000"/>
                </a:solidFill>
                <a:effectLst/>
                <a:uLnTx/>
                <a:uFillTx/>
                <a:latin typeface="Calibri"/>
                <a:ea typeface="Cambria Math" pitchFamily="18" charset="0"/>
                <a:cs typeface="+mn-cs"/>
              </a:rPr>
              <a:t>2</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0" i="0" u="none" strike="noStrike" kern="1200" cap="none" spc="0" normalizeH="0" baseline="0" noProof="0" dirty="0">
                <a:ln>
                  <a:noFill/>
                </a:ln>
                <a:solidFill>
                  <a:sysClr val="windowText" lastClr="000000"/>
                </a:solidFill>
                <a:effectLst/>
                <a:uLnTx/>
                <a:uFillTx/>
                <a:latin typeface="Calibri"/>
                <a:ea typeface="Cambria Math" pitchFamily="18" charset="0"/>
                <a:cs typeface="+mn-cs"/>
              </a:rPr>
              <a:t>3</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and </a:t>
            </a:r>
            <a:r>
              <a:rPr kumimoji="0" lang="en-US" sz="2400" b="0" i="0" u="none" strike="noStrike" kern="1200" cap="none" spc="0" normalizeH="0" baseline="0" noProof="0" dirty="0">
                <a:ln>
                  <a:noFill/>
                </a:ln>
                <a:solidFill>
                  <a:sysClr val="windowText" lastClr="000000"/>
                </a:solidFill>
                <a:effectLst/>
                <a:uLnTx/>
                <a:uFillTx/>
                <a:latin typeface="Calibri"/>
                <a:ea typeface="Cambria Math" pitchFamily="18" charset="0"/>
                <a:cs typeface="+mn-cs"/>
              </a:rPr>
              <a:t>4</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p>
        </p:txBody>
      </p:sp>
      <p:pic>
        <p:nvPicPr>
          <p:cNvPr id="9" name="Picture 8">
            <a:extLst>
              <a:ext uri="{FF2B5EF4-FFF2-40B4-BE49-F238E27FC236}">
                <a16:creationId xmlns:a16="http://schemas.microsoft.com/office/drawing/2014/main" xmlns="" id="{371AE226-6F16-4BA4-9F99-E84AF2CF012F}"/>
              </a:ext>
            </a:extLst>
          </p:cNvPr>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2438400" y="3276600"/>
            <a:ext cx="5734050" cy="1750314"/>
          </a:xfrm>
          <a:prstGeom prst="rect">
            <a:avLst/>
          </a:prstGeom>
        </p:spPr>
      </p:pic>
    </p:spTree>
    <p:extLst>
      <p:ext uri="{BB962C8B-B14F-4D97-AF65-F5344CB8AC3E}">
        <p14:creationId xmlns:p14="http://schemas.microsoft.com/office/powerpoint/2010/main" xmlns="" val="349027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Bound for the Number of Leaves in an m-</a:t>
            </a:r>
            <a:r>
              <a:rPr lang="en-US" sz="2600" b="1" dirty="0" err="1">
                <a:solidFill>
                  <a:schemeClr val="tx1"/>
                </a:solidFill>
              </a:rPr>
              <a:t>ary</a:t>
            </a:r>
            <a:r>
              <a:rPr lang="en-US" sz="2600" b="1" dirty="0">
                <a:solidFill>
                  <a:schemeClr val="tx1"/>
                </a:solidFill>
              </a:rPr>
              <a:t> Tree</a:t>
            </a:r>
          </a:p>
        </p:txBody>
      </p:sp>
      <p:sp>
        <p:nvSpPr>
          <p:cNvPr id="7" name="Content Placeholder 2">
            <a:extLst>
              <a:ext uri="{FF2B5EF4-FFF2-40B4-BE49-F238E27FC236}">
                <a16:creationId xmlns:a16="http://schemas.microsoft.com/office/drawing/2014/main" xmlns="" id="{92FB7E8B-3CAA-43B7-8F7C-A61178882665}"/>
              </a:ext>
            </a:extLst>
          </p:cNvPr>
          <p:cNvSpPr txBox="1">
            <a:spLocks/>
          </p:cNvSpPr>
          <p:nvPr/>
        </p:nvSpPr>
        <p:spPr bwMode="auto">
          <a:xfrm>
            <a:off x="457200" y="2209800"/>
            <a:ext cx="8229600" cy="3733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3200" b="1" i="0" u="none" strike="noStrike" kern="1200" cap="none" spc="0" normalizeH="0" baseline="0" noProof="0">
                <a:ln>
                  <a:noFill/>
                </a:ln>
                <a:solidFill>
                  <a:srgbClr val="FF0000"/>
                </a:solidFill>
                <a:effectLst/>
                <a:uLnTx/>
                <a:uFillTx/>
                <a:latin typeface="Calibri"/>
                <a:ea typeface="+mn-ea"/>
                <a:cs typeface="+mn-cs"/>
              </a:rPr>
              <a:t>Theorem </a:t>
            </a:r>
            <a:r>
              <a:rPr kumimoji="0" lang="en-US" sz="3200" b="1" i="0" u="none" strike="noStrike" kern="1200" cap="none" spc="0" normalizeH="0" baseline="0" noProof="0">
                <a:ln>
                  <a:noFill/>
                </a:ln>
                <a:solidFill>
                  <a:srgbClr val="FF0000"/>
                </a:solidFill>
                <a:effectLst/>
                <a:uLnTx/>
                <a:uFillTx/>
                <a:latin typeface="Cambria Math" pitchFamily="18" charset="0"/>
                <a:ea typeface="Cambria Math" pitchFamily="18" charset="0"/>
                <a:cs typeface="+mn-cs"/>
              </a:rPr>
              <a:t>5</a:t>
            </a:r>
            <a:r>
              <a:rPr kumimoji="0" lang="en-US" sz="3200" b="0" i="0" u="none" strike="noStrike" kern="1200" cap="none" spc="0" normalizeH="0" baseline="0" noProof="0">
                <a:ln>
                  <a:noFill/>
                </a:ln>
                <a:solidFill>
                  <a:srgbClr val="FF0000"/>
                </a:solidFill>
                <a:effectLst/>
                <a:uLnTx/>
                <a:uFillTx/>
                <a:latin typeface="Calibri"/>
                <a:ea typeface="+mn-ea"/>
                <a:cs typeface="+mn-cs"/>
              </a:rPr>
              <a:t>:</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 There are </a:t>
            </a:r>
            <a:r>
              <a:rPr kumimoji="0" lang="en-US" sz="3200" b="1" i="0" u="none" strike="noStrike" kern="1200" cap="none" spc="0" normalizeH="0" baseline="0" noProof="0">
                <a:ln>
                  <a:noFill/>
                </a:ln>
                <a:solidFill>
                  <a:sysClr val="windowText" lastClr="000000"/>
                </a:solidFill>
                <a:effectLst/>
                <a:uLnTx/>
                <a:uFillTx/>
                <a:latin typeface="Calibri"/>
                <a:ea typeface="+mn-ea"/>
                <a:cs typeface="+mn-cs"/>
              </a:rPr>
              <a:t>at</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3200" b="1" i="0" u="none" strike="noStrike" kern="1200" cap="none" spc="0" normalizeH="0" baseline="0" noProof="0">
                <a:ln>
                  <a:noFill/>
                </a:ln>
                <a:solidFill>
                  <a:sysClr val="windowText" lastClr="000000"/>
                </a:solidFill>
                <a:effectLst/>
                <a:uLnTx/>
                <a:uFillTx/>
                <a:latin typeface="Calibri"/>
                <a:ea typeface="+mn-ea"/>
                <a:cs typeface="+mn-cs"/>
              </a:rPr>
              <a:t>most</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3200" b="1" i="1" u="none" strike="noStrike" kern="1200" cap="none" spc="0" normalizeH="0" baseline="0" noProof="0">
                <a:ln>
                  <a:noFill/>
                </a:ln>
                <a:solidFill>
                  <a:sysClr val="windowText" lastClr="000000"/>
                </a:solidFill>
                <a:effectLst/>
                <a:uLnTx/>
                <a:uFillTx/>
                <a:latin typeface="Calibri"/>
                <a:ea typeface="+mn-ea"/>
                <a:cs typeface="+mn-cs"/>
              </a:rPr>
              <a:t>m</a:t>
            </a:r>
            <a:r>
              <a:rPr kumimoji="0" lang="en-US" sz="3200" b="1" i="1" u="none" strike="noStrike" kern="1200" cap="none" spc="0" normalizeH="0" baseline="30000" noProof="0">
                <a:ln>
                  <a:noFill/>
                </a:ln>
                <a:solidFill>
                  <a:sysClr val="windowText" lastClr="000000"/>
                </a:solidFill>
                <a:effectLst/>
                <a:uLnTx/>
                <a:uFillTx/>
                <a:latin typeface="Calibri"/>
                <a:ea typeface="+mn-ea"/>
                <a:cs typeface="+mn-cs"/>
              </a:rPr>
              <a:t>h</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3200" b="1" i="0" u="none" strike="noStrike" kern="1200" cap="none" spc="0" normalizeH="0" baseline="0" noProof="0">
                <a:ln>
                  <a:noFill/>
                </a:ln>
                <a:solidFill>
                  <a:sysClr val="windowText" lastClr="000000"/>
                </a:solidFill>
                <a:effectLst/>
                <a:uLnTx/>
                <a:uFillTx/>
                <a:latin typeface="Calibri"/>
                <a:ea typeface="+mn-ea"/>
                <a:cs typeface="+mn-cs"/>
              </a:rPr>
              <a:t>leaves</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 in an </a:t>
            </a:r>
            <a:r>
              <a:rPr kumimoji="0" lang="en-US" sz="3200" b="0" i="1" u="none" strike="noStrike" kern="1200" cap="none" spc="0" normalizeH="0" baseline="0" noProof="0">
                <a:ln>
                  <a:noFill/>
                </a:ln>
                <a:solidFill>
                  <a:sysClr val="windowText" lastClr="000000"/>
                </a:solidFill>
                <a:effectLst/>
                <a:uLnTx/>
                <a:uFillTx/>
                <a:latin typeface="Calibri"/>
                <a:ea typeface="+mn-ea"/>
                <a:cs typeface="+mn-cs"/>
              </a:rPr>
              <a:t>m</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-ary tree of height </a:t>
            </a:r>
            <a:r>
              <a:rPr kumimoji="0" lang="en-US" sz="3200" b="0" i="1" u="none" strike="noStrike" kern="1200" cap="none" spc="0" normalizeH="0" baseline="0" noProof="0">
                <a:ln>
                  <a:noFill/>
                </a:ln>
                <a:solidFill>
                  <a:sysClr val="windowText" lastClr="000000"/>
                </a:solidFill>
                <a:effectLst/>
                <a:uLnTx/>
                <a:uFillTx/>
                <a:latin typeface="Calibri"/>
                <a:ea typeface="+mn-ea"/>
                <a:cs typeface="+mn-cs"/>
              </a:rPr>
              <a:t>h</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4011005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Rectangle 5">
            <a:extLst>
              <a:ext uri="{FF2B5EF4-FFF2-40B4-BE49-F238E27FC236}">
                <a16:creationId xmlns:a16="http://schemas.microsoft.com/office/drawing/2014/main" xmlns="" id="{74D4C03A-E8EF-4A32-8E65-D1DF5EC3C2DF}"/>
              </a:ext>
            </a:extLst>
          </p:cNvPr>
          <p:cNvSpPr/>
          <p:nvPr/>
        </p:nvSpPr>
        <p:spPr>
          <a:xfrm>
            <a:off x="562707" y="1767006"/>
            <a:ext cx="7891975" cy="1200329"/>
          </a:xfrm>
          <a:prstGeom prst="rect">
            <a:avLst/>
          </a:prstGeom>
        </p:spPr>
        <p:txBody>
          <a:bodyPr wrap="square">
            <a:spAutoFit/>
          </a:bodyPr>
          <a:lstStyle/>
          <a:p>
            <a:pPr marL="285750" indent="-285750">
              <a:buFont typeface="Arial" panose="020B0604020202020204" pitchFamily="34" charset="0"/>
              <a:buChar char="•"/>
            </a:pPr>
            <a:r>
              <a:rPr lang="en-US" b="1" dirty="0"/>
              <a:t>Rosen, K. H., &amp; </a:t>
            </a:r>
            <a:r>
              <a:rPr lang="en-US" b="1" dirty="0" err="1"/>
              <a:t>Krithivasan</a:t>
            </a:r>
            <a:r>
              <a:rPr lang="en-US" b="1" dirty="0"/>
              <a:t>, K. (2012). Discrete mathematics and its applications: with combinatorics and graph theory. Tata McGraw-Hill Education. (7</a:t>
            </a:r>
            <a:r>
              <a:rPr lang="en-US" b="1" baseline="30000" dirty="0"/>
              <a:t>th</a:t>
            </a:r>
            <a:r>
              <a:rPr lang="en-US" b="1" dirty="0"/>
              <a:t> Edition)</a:t>
            </a:r>
          </a:p>
          <a:p>
            <a:pPr marL="285750" indent="-285750">
              <a:buFont typeface="Arial" panose="020B0604020202020204" pitchFamily="34" charset="0"/>
              <a:buChar char="•"/>
            </a:pPr>
            <a:r>
              <a:rPr lang="en-US" dirty="0"/>
              <a:t>Liu, C. L. (1986). Elements of discrete mathematics. Tata McGraw-Hill Education.</a:t>
            </a:r>
          </a:p>
        </p:txBody>
      </p:sp>
    </p:spTree>
    <p:extLst>
      <p:ext uri="{BB962C8B-B14F-4D97-AF65-F5344CB8AC3E}">
        <p14:creationId xmlns:p14="http://schemas.microsoft.com/office/powerpoint/2010/main" xmlns="" val="1088717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335494" y="1789566"/>
            <a:ext cx="8372408" cy="2862322"/>
          </a:xfrm>
          <a:prstGeom prst="rect">
            <a:avLst/>
          </a:prstGeom>
          <a:noFill/>
        </p:spPr>
        <p:txBody>
          <a:bodyPr wrap="square" rtlCol="0">
            <a:spAutoFit/>
          </a:bodyPr>
          <a:lstStyle/>
          <a:p>
            <a:pPr marL="457200" lvl="0" indent="-457200">
              <a:buFont typeface="+mj-lt"/>
              <a:buAutoNum type="arabicPeriod"/>
            </a:pPr>
            <a:r>
              <a:rPr lang="en-US" dirty="0" smtClean="0"/>
              <a:t>Discrete Mathematics, </a:t>
            </a:r>
            <a:r>
              <a:rPr lang="en-US" i="1" dirty="0" smtClean="0"/>
              <a:t>Richard</a:t>
            </a:r>
            <a:r>
              <a:rPr lang="en-US" dirty="0" smtClean="0"/>
              <a:t> </a:t>
            </a:r>
            <a:r>
              <a:rPr lang="en-US" i="1" dirty="0" err="1" smtClean="0"/>
              <a:t>Johnsonbaugh</a:t>
            </a:r>
            <a:r>
              <a:rPr lang="en-US" dirty="0" smtClean="0"/>
              <a:t>, Pearson education, Inc.</a:t>
            </a:r>
          </a:p>
          <a:p>
            <a:pPr marL="457200" lvl="0" indent="-457200">
              <a:buFont typeface="+mj-lt"/>
              <a:buAutoNum type="arabicPeriod"/>
            </a:pPr>
            <a:r>
              <a:rPr lang="en-US" dirty="0" smtClean="0"/>
              <a:t>Discrete Mathematical Structures, </a:t>
            </a:r>
            <a:r>
              <a:rPr lang="en-US" i="1" dirty="0" smtClean="0"/>
              <a:t>Bernard</a:t>
            </a:r>
            <a:r>
              <a:rPr lang="en-US" dirty="0" smtClean="0"/>
              <a:t> </a:t>
            </a:r>
            <a:r>
              <a:rPr lang="en-US" i="1" dirty="0" err="1" smtClean="0"/>
              <a:t>Kolman</a:t>
            </a:r>
            <a:r>
              <a:rPr lang="en-US" dirty="0" smtClean="0"/>
              <a:t>, </a:t>
            </a:r>
            <a:r>
              <a:rPr lang="en-US" i="1" dirty="0" smtClean="0"/>
              <a:t>Robert C. Busby</a:t>
            </a:r>
            <a:r>
              <a:rPr lang="en-US" dirty="0" smtClean="0"/>
              <a:t>, </a:t>
            </a:r>
            <a:r>
              <a:rPr lang="en-US" i="1" dirty="0" smtClean="0"/>
              <a:t>Sharon</a:t>
            </a:r>
            <a:r>
              <a:rPr lang="en-US" dirty="0" smtClean="0"/>
              <a:t> </a:t>
            </a:r>
            <a:r>
              <a:rPr lang="en-US" i="1" dirty="0" smtClean="0"/>
              <a:t>Ross, </a:t>
            </a:r>
            <a:r>
              <a:rPr lang="en-US" dirty="0" smtClean="0"/>
              <a:t>Prentice-Hall, Inc.</a:t>
            </a:r>
          </a:p>
          <a:p>
            <a:pPr marL="457200" lvl="0" indent="-457200">
              <a:buFont typeface="+mj-lt"/>
              <a:buAutoNum type="arabicPeriod"/>
            </a:pPr>
            <a:r>
              <a:rPr lang="en-US" i="1" dirty="0" smtClean="0"/>
              <a:t>SCHAUM’S  outlines Discrete Mathematics(2</a:t>
            </a:r>
            <a:r>
              <a:rPr lang="en-US" i="1" baseline="30000" dirty="0" smtClean="0"/>
              <a:t>nd</a:t>
            </a:r>
            <a:r>
              <a:rPr lang="en-US" i="1" dirty="0" smtClean="0"/>
              <a:t> edition)</a:t>
            </a:r>
            <a:r>
              <a:rPr lang="en-US" dirty="0" smtClean="0"/>
              <a:t>, by </a:t>
            </a:r>
            <a:r>
              <a:rPr lang="en-US" i="1" dirty="0" smtClean="0"/>
              <a:t>Seymour</a:t>
            </a:r>
            <a:r>
              <a:rPr lang="en-US" dirty="0" smtClean="0"/>
              <a:t> </a:t>
            </a:r>
            <a:r>
              <a:rPr lang="en-US" i="1" dirty="0" err="1" smtClean="0"/>
              <a:t>Lipschutz</a:t>
            </a:r>
            <a:r>
              <a:rPr lang="en-US" dirty="0" smtClean="0"/>
              <a:t>, </a:t>
            </a:r>
            <a:r>
              <a:rPr lang="en-US" i="1" dirty="0" smtClean="0"/>
              <a:t>Marc</a:t>
            </a:r>
            <a:r>
              <a:rPr lang="en-US" dirty="0" smtClean="0"/>
              <a:t> </a:t>
            </a:r>
            <a:r>
              <a:rPr lang="en-US" i="1" dirty="0" smtClean="0"/>
              <a:t>Lipson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University </a:t>
            </a:r>
            <a:r>
              <a:rPr lang="en-US" dirty="0"/>
              <a:t>of Wisconsin-Madison</a:t>
            </a:r>
          </a:p>
          <a:p>
            <a:r>
              <a:rPr lang="en-US" dirty="0"/>
              <a:t> </a:t>
            </a:r>
            <a:r>
              <a:rPr lang="en-US" dirty="0">
                <a:hlinkClick r:id="rId2"/>
              </a:rPr>
              <a:t>http://pages.cs.wisc.edu/~deppeler/cs367-common/readings/Trees/intro.html</a:t>
            </a:r>
            <a:endParaRPr lang="en-US" dirty="0"/>
          </a:p>
          <a:p>
            <a:pPr marL="285750" indent="-285750">
              <a:buFont typeface="Arial" panose="020B0604020202020204" pitchFamily="34" charset="0"/>
              <a:buChar char="•"/>
            </a:pPr>
            <a:r>
              <a:rPr lang="en-US" dirty="0"/>
              <a:t>Bradfield School of Computer Science</a:t>
            </a:r>
          </a:p>
          <a:p>
            <a:r>
              <a:rPr lang="en-US" dirty="0">
                <a:hlinkClick r:id="rId3"/>
              </a:rPr>
              <a:t>https://bradfieldcs.com/algos/trees/introduction/</a:t>
            </a:r>
            <a:endParaRPr lang="en-US" dirty="0"/>
          </a:p>
        </p:txBody>
      </p:sp>
    </p:spTree>
    <p:extLst>
      <p:ext uri="{BB962C8B-B14F-4D97-AF65-F5344CB8AC3E}">
        <p14:creationId xmlns:p14="http://schemas.microsoft.com/office/powerpoint/2010/main" xmlns="" val="3127302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3" name="Subtitle 2"/>
          <p:cNvSpPr>
            <a:spLocks noGrp="1"/>
          </p:cNvSpPr>
          <p:nvPr>
            <p:ph type="subTitle" idx="1"/>
          </p:nvPr>
        </p:nvSpPr>
        <p:spPr>
          <a:xfrm>
            <a:off x="486697" y="2363928"/>
            <a:ext cx="7754112" cy="3009930"/>
          </a:xfrm>
        </p:spPr>
        <p:txBody>
          <a:bodyPr>
            <a:normAutofit/>
          </a:bodyPr>
          <a:lstStyle/>
          <a:p>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
        <p:nvSpPr>
          <p:cNvPr id="6" name="Content Placeholder 2">
            <a:extLst>
              <a:ext uri="{FF2B5EF4-FFF2-40B4-BE49-F238E27FC236}">
                <a16:creationId xmlns:a16="http://schemas.microsoft.com/office/drawing/2014/main" xmlns="" id="{1EF7B7DB-1C61-4A31-9556-3F1709B5AB91}"/>
              </a:ext>
            </a:extLst>
          </p:cNvPr>
          <p:cNvSpPr txBox="1">
            <a:spLocks/>
          </p:cNvSpPr>
          <p:nvPr/>
        </p:nvSpPr>
        <p:spPr bwMode="auto">
          <a:xfrm>
            <a:off x="98474" y="2028306"/>
            <a:ext cx="8904849" cy="40898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800" u="sng" dirty="0">
                <a:solidFill>
                  <a:srgbClr val="FF0000"/>
                </a:solidFill>
              </a:rPr>
              <a:t>Objectives</a:t>
            </a:r>
            <a:r>
              <a:rPr lang="en-US" sz="2800" dirty="0">
                <a:solidFill>
                  <a:srgbClr val="FF0000"/>
                </a:solidFill>
              </a:rPr>
              <a:t>: </a:t>
            </a:r>
            <a:r>
              <a:rPr lang="en-US" sz="2800" dirty="0"/>
              <a:t>To introduce Tree and Forest and different jargons associated with that. To educate types of Trees and Forest to the student. Explain theorem related to tree. To demonstrate student how to solve mathematical problems by using different theorem and formula. </a:t>
            </a:r>
          </a:p>
          <a:p>
            <a:r>
              <a:rPr lang="en-US" sz="2800" u="sng" dirty="0">
                <a:solidFill>
                  <a:srgbClr val="FF0000"/>
                </a:solidFill>
              </a:rPr>
              <a:t>Outcomes</a:t>
            </a:r>
            <a:r>
              <a:rPr lang="en-US" sz="2800" dirty="0">
                <a:solidFill>
                  <a:srgbClr val="FF0000"/>
                </a:solidFill>
              </a:rPr>
              <a:t>: </a:t>
            </a:r>
            <a:r>
              <a:rPr lang="en-US" sz="2800" dirty="0"/>
              <a:t>After this class the student will be able to define different kind Tree and Forest. They will be capable of demonstrating theorems. Finally, by using Tree linked theorem they will be able to sort out math problems.     </a:t>
            </a:r>
          </a:p>
        </p:txBody>
      </p:sp>
    </p:spTree>
    <p:extLst>
      <p:ext uri="{BB962C8B-B14F-4D97-AF65-F5344CB8AC3E}">
        <p14:creationId xmlns:p14="http://schemas.microsoft.com/office/powerpoint/2010/main" xmlns="" val="407560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2 </a:t>
            </a:r>
          </a:p>
        </p:txBody>
      </p:sp>
      <p:sp>
        <p:nvSpPr>
          <p:cNvPr id="8" name="Content Placeholder 2">
            <a:extLst>
              <a:ext uri="{FF2B5EF4-FFF2-40B4-BE49-F238E27FC236}">
                <a16:creationId xmlns:a16="http://schemas.microsoft.com/office/drawing/2014/main" xmlns="" id="{21CAB3DB-9EBD-4140-9F17-A68AD304E564}"/>
              </a:ext>
            </a:extLst>
          </p:cNvPr>
          <p:cNvSpPr txBox="1">
            <a:spLocks/>
          </p:cNvSpPr>
          <p:nvPr/>
        </p:nvSpPr>
        <p:spPr bwMode="auto">
          <a:xfrm>
            <a:off x="457200" y="13716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en-US" sz="2400">
                <a:cs typeface="Times New Roman" pitchFamily="18" charset="0"/>
              </a:rPr>
              <a:t>In the rooted tree T (with root a) shown in Figure 5, find the </a:t>
            </a:r>
            <a:r>
              <a:rPr lang="en-US" sz="2400" b="1" i="1">
                <a:solidFill>
                  <a:srgbClr val="0000FF"/>
                </a:solidFill>
                <a:cs typeface="Times New Roman" pitchFamily="18" charset="0"/>
              </a:rPr>
              <a:t>parent</a:t>
            </a:r>
            <a:r>
              <a:rPr lang="en-US" sz="2400">
                <a:cs typeface="Times New Roman" pitchFamily="18" charset="0"/>
              </a:rPr>
              <a:t> of c, the </a:t>
            </a:r>
            <a:r>
              <a:rPr lang="en-US" sz="2400" b="1" i="1">
                <a:solidFill>
                  <a:srgbClr val="0000FF"/>
                </a:solidFill>
                <a:cs typeface="Times New Roman" pitchFamily="18" charset="0"/>
              </a:rPr>
              <a:t>children</a:t>
            </a:r>
            <a:r>
              <a:rPr lang="en-US" sz="2400">
                <a:cs typeface="Times New Roman" pitchFamily="18" charset="0"/>
              </a:rPr>
              <a:t> of g, the </a:t>
            </a:r>
            <a:r>
              <a:rPr lang="en-US" sz="2400" b="1" i="1">
                <a:solidFill>
                  <a:srgbClr val="0000FF"/>
                </a:solidFill>
                <a:cs typeface="Times New Roman" pitchFamily="18" charset="0"/>
              </a:rPr>
              <a:t>siblings</a:t>
            </a:r>
            <a:r>
              <a:rPr lang="en-US" sz="2400">
                <a:cs typeface="Times New Roman" pitchFamily="18" charset="0"/>
              </a:rPr>
              <a:t> of h, all </a:t>
            </a:r>
            <a:r>
              <a:rPr lang="en-US" sz="2400" b="1" i="1">
                <a:solidFill>
                  <a:srgbClr val="0000FF"/>
                </a:solidFill>
                <a:cs typeface="Times New Roman" pitchFamily="18" charset="0"/>
              </a:rPr>
              <a:t>internal</a:t>
            </a:r>
            <a:r>
              <a:rPr lang="en-US" sz="2400">
                <a:cs typeface="Times New Roman" pitchFamily="18" charset="0"/>
              </a:rPr>
              <a:t> </a:t>
            </a:r>
            <a:r>
              <a:rPr lang="en-US" sz="2400" b="1" i="1">
                <a:solidFill>
                  <a:srgbClr val="0000FF"/>
                </a:solidFill>
                <a:cs typeface="Times New Roman" pitchFamily="18" charset="0"/>
              </a:rPr>
              <a:t>vertices</a:t>
            </a:r>
            <a:r>
              <a:rPr lang="en-US" sz="2400">
                <a:cs typeface="Times New Roman" pitchFamily="18" charset="0"/>
              </a:rPr>
              <a:t>, and all </a:t>
            </a:r>
            <a:r>
              <a:rPr lang="en-US" sz="2400" b="1" i="1">
                <a:solidFill>
                  <a:srgbClr val="0000FF"/>
                </a:solidFill>
                <a:cs typeface="Times New Roman" pitchFamily="18" charset="0"/>
              </a:rPr>
              <a:t>leaves</a:t>
            </a:r>
            <a:r>
              <a:rPr lang="en-US" sz="2400">
                <a:cs typeface="Times New Roman" pitchFamily="18" charset="0"/>
              </a:rPr>
              <a:t>. What is the </a:t>
            </a:r>
            <a:r>
              <a:rPr lang="en-US" sz="2400" b="1" i="1">
                <a:solidFill>
                  <a:srgbClr val="0000FF"/>
                </a:solidFill>
                <a:cs typeface="Times New Roman" pitchFamily="18" charset="0"/>
              </a:rPr>
              <a:t>subtree</a:t>
            </a:r>
            <a:r>
              <a:rPr lang="en-US" sz="2400">
                <a:cs typeface="Times New Roman" pitchFamily="18" charset="0"/>
              </a:rPr>
              <a:t> rooted at g?</a:t>
            </a:r>
          </a:p>
          <a:p>
            <a:pPr eaLnBrk="1" hangingPunct="1"/>
            <a:endParaRPr lang="en-US" sz="2400">
              <a:cs typeface="Times New Roman" pitchFamily="18" charset="0"/>
            </a:endParaRPr>
          </a:p>
          <a:p>
            <a:pPr eaLnBrk="1" hangingPunct="1">
              <a:buFont typeface="Arial" charset="0"/>
              <a:buNone/>
            </a:pPr>
            <a:endParaRPr lang="en-US" sz="2400">
              <a:cs typeface="Times New Roman" pitchFamily="18" charset="0"/>
            </a:endParaRPr>
          </a:p>
        </p:txBody>
      </p:sp>
      <p:pic>
        <p:nvPicPr>
          <p:cNvPr id="10" name="Picture 2">
            <a:extLst>
              <a:ext uri="{FF2B5EF4-FFF2-40B4-BE49-F238E27FC236}">
                <a16:creationId xmlns:a16="http://schemas.microsoft.com/office/drawing/2014/main" xmlns="" id="{C00BAA98-CAE2-496F-B809-32B5F5C85F86}"/>
              </a:ext>
            </a:extLst>
          </p:cNvPr>
          <p:cNvPicPr>
            <a:picLocks noChangeAspect="1" noChangeArrowheads="1"/>
          </p:cNvPicPr>
          <p:nvPr/>
        </p:nvPicPr>
        <p:blipFill>
          <a:blip r:embed="rId2" cstate="print"/>
          <a:srcRect/>
          <a:stretch>
            <a:fillRect/>
          </a:stretch>
        </p:blipFill>
        <p:spPr bwMode="auto">
          <a:xfrm>
            <a:off x="1295400" y="2667000"/>
            <a:ext cx="5867400" cy="3733800"/>
          </a:xfrm>
          <a:prstGeom prst="rect">
            <a:avLst/>
          </a:prstGeom>
          <a:noFill/>
          <a:ln w="9525">
            <a:noFill/>
            <a:miter lim="800000"/>
            <a:headEnd/>
            <a:tailEnd/>
          </a:ln>
        </p:spPr>
      </p:pic>
    </p:spTree>
    <p:extLst>
      <p:ext uri="{BB962C8B-B14F-4D97-AF65-F5344CB8AC3E}">
        <p14:creationId xmlns:p14="http://schemas.microsoft.com/office/powerpoint/2010/main" xmlns="" val="172060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solidFill>
                  <a:srgbClr val="FF0000"/>
                </a:solidFill>
                <a:cs typeface="Times New Roman" pitchFamily="18" charset="0"/>
              </a:rPr>
              <a:t>Solution</a:t>
            </a:r>
            <a:r>
              <a:rPr lang="en-US" sz="2800" dirty="0">
                <a:solidFill>
                  <a:srgbClr val="FF0000"/>
                </a:solidFill>
                <a:cs typeface="Times New Roman" pitchFamily="18" charset="0"/>
              </a:rPr>
              <a:t> of EXAMPLE 2</a:t>
            </a:r>
            <a:r>
              <a:rPr lang="en-US" sz="2600" b="1" dirty="0">
                <a:solidFill>
                  <a:schemeClr val="tx1"/>
                </a:solidFill>
              </a:rPr>
              <a:t> </a:t>
            </a:r>
          </a:p>
        </p:txBody>
      </p:sp>
      <p:sp>
        <p:nvSpPr>
          <p:cNvPr id="4" name="Content Placeholder 2">
            <a:extLst>
              <a:ext uri="{FF2B5EF4-FFF2-40B4-BE49-F238E27FC236}">
                <a16:creationId xmlns:a16="http://schemas.microsoft.com/office/drawing/2014/main" xmlns="" id="{6447237C-6C72-4AB7-9284-5592AFA280CD}"/>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The </a:t>
            </a:r>
            <a:r>
              <a:rPr kumimoji="0" lang="en-US" sz="28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parent</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of c is b. </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The </a:t>
            </a:r>
            <a:r>
              <a:rPr kumimoji="0" lang="en-US" sz="28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children</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of g are h, i, and j . </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The siblings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of h are i and j . </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The internal vertices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are a, b, c, g, h, and j . </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The </a:t>
            </a:r>
            <a:r>
              <a:rPr kumimoji="0" lang="en-US" sz="28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leaves</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are d, e, f , i, k, l, and m. </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The </a:t>
            </a:r>
            <a:r>
              <a:rPr kumimoji="0" lang="en-US" sz="2800" b="1" i="0" u="none" strike="noStrike" kern="1200" cap="none" spc="0" normalizeH="0" baseline="0" noProof="0">
                <a:ln>
                  <a:noFill/>
                </a:ln>
                <a:solidFill>
                  <a:sysClr val="windowText" lastClr="000000"/>
                </a:solidFill>
                <a:effectLst/>
                <a:uLnTx/>
                <a:uFillTx/>
                <a:latin typeface="Calibri"/>
                <a:ea typeface="+mn-ea"/>
                <a:cs typeface="Times New Roman" pitchFamily="18" charset="0"/>
              </a:rPr>
              <a:t>subtree</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rooted at g is shown in Figure 6(next slide)</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a:ln>
                <a:noFill/>
              </a:ln>
              <a:solidFill>
                <a:sysClr val="windowText" lastClr="000000"/>
              </a:solidFill>
              <a:effectLst/>
              <a:uLnTx/>
              <a:uFillTx/>
              <a:latin typeface="Calibri"/>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1956414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solidFill>
                  <a:srgbClr val="FF0000"/>
                </a:solidFill>
                <a:cs typeface="Times New Roman" pitchFamily="18" charset="0"/>
              </a:rPr>
              <a:t>Solution</a:t>
            </a:r>
            <a:r>
              <a:rPr lang="en-US" sz="2800" dirty="0">
                <a:solidFill>
                  <a:srgbClr val="FF0000"/>
                </a:solidFill>
                <a:cs typeface="Times New Roman" pitchFamily="18" charset="0"/>
              </a:rPr>
              <a:t> of EXAMPLE 2</a:t>
            </a:r>
            <a:r>
              <a:rPr lang="en-US" sz="2600" b="1" dirty="0">
                <a:solidFill>
                  <a:schemeClr val="tx1"/>
                </a:solidFill>
              </a:rPr>
              <a:t> </a:t>
            </a:r>
          </a:p>
        </p:txBody>
      </p:sp>
      <p:pic>
        <p:nvPicPr>
          <p:cNvPr id="11" name="Picture 2">
            <a:extLst>
              <a:ext uri="{FF2B5EF4-FFF2-40B4-BE49-F238E27FC236}">
                <a16:creationId xmlns:a16="http://schemas.microsoft.com/office/drawing/2014/main" xmlns="" id="{7FC08C69-1612-49A7-B4CA-1DFE47362852}"/>
              </a:ext>
            </a:extLst>
          </p:cNvPr>
          <p:cNvPicPr>
            <a:picLocks noChangeAspect="1" noChangeArrowheads="1"/>
          </p:cNvPicPr>
          <p:nvPr/>
        </p:nvPicPr>
        <p:blipFill>
          <a:blip r:embed="rId2" cstate="print"/>
          <a:srcRect/>
          <a:stretch>
            <a:fillRect/>
          </a:stretch>
        </p:blipFill>
        <p:spPr bwMode="auto">
          <a:xfrm>
            <a:off x="522288" y="1447800"/>
            <a:ext cx="3897312" cy="4038600"/>
          </a:xfrm>
          <a:prstGeom prst="rect">
            <a:avLst/>
          </a:prstGeom>
          <a:noFill/>
          <a:ln w="9525">
            <a:noFill/>
            <a:miter lim="800000"/>
            <a:headEnd/>
            <a:tailEnd/>
          </a:ln>
        </p:spPr>
      </p:pic>
      <p:pic>
        <p:nvPicPr>
          <p:cNvPr id="12" name="Picture 3">
            <a:extLst>
              <a:ext uri="{FF2B5EF4-FFF2-40B4-BE49-F238E27FC236}">
                <a16:creationId xmlns:a16="http://schemas.microsoft.com/office/drawing/2014/main" xmlns="" id="{E83DA682-2344-42D8-AC76-E34B30488890}"/>
              </a:ext>
            </a:extLst>
          </p:cNvPr>
          <p:cNvPicPr>
            <a:picLocks noChangeAspect="1" noChangeArrowheads="1"/>
          </p:cNvPicPr>
          <p:nvPr/>
        </p:nvPicPr>
        <p:blipFill>
          <a:blip r:embed="rId3" cstate="print"/>
          <a:srcRect/>
          <a:stretch>
            <a:fillRect/>
          </a:stretch>
        </p:blipFill>
        <p:spPr bwMode="auto">
          <a:xfrm>
            <a:off x="4495800" y="2133600"/>
            <a:ext cx="3352800" cy="3400425"/>
          </a:xfrm>
          <a:prstGeom prst="rect">
            <a:avLst/>
          </a:prstGeom>
          <a:noFill/>
          <a:ln w="9525">
            <a:noFill/>
            <a:miter lim="800000"/>
            <a:headEnd/>
            <a:tailEnd/>
          </a:ln>
        </p:spPr>
      </p:pic>
      <p:sp>
        <p:nvSpPr>
          <p:cNvPr id="13" name="Rectangle 4">
            <a:extLst>
              <a:ext uri="{FF2B5EF4-FFF2-40B4-BE49-F238E27FC236}">
                <a16:creationId xmlns:a16="http://schemas.microsoft.com/office/drawing/2014/main" xmlns="" id="{4DACCF80-B56D-4FA8-8D44-9472C30F6B8B}"/>
              </a:ext>
            </a:extLst>
          </p:cNvPr>
          <p:cNvSpPr>
            <a:spLocks noChangeArrowheads="1"/>
          </p:cNvSpPr>
          <p:nvPr/>
        </p:nvSpPr>
        <p:spPr bwMode="auto">
          <a:xfrm>
            <a:off x="2057400" y="1143000"/>
            <a:ext cx="5727700" cy="461963"/>
          </a:xfrm>
          <a:prstGeom prst="rect">
            <a:avLst/>
          </a:prstGeom>
          <a:noFill/>
          <a:ln w="9525">
            <a:noFill/>
            <a:miter lim="800000"/>
            <a:headEnd/>
            <a:tailEnd/>
          </a:ln>
        </p:spPr>
        <p:txBody>
          <a:bodyPr wrap="none">
            <a:spAutoFit/>
          </a:bodyPr>
          <a:lstStyle/>
          <a:p>
            <a:pPr fontAlgn="base">
              <a:spcBef>
                <a:spcPct val="0"/>
              </a:spcBef>
              <a:spcAft>
                <a:spcPct val="0"/>
              </a:spcAft>
            </a:pPr>
            <a:r>
              <a:rPr lang="en-US" sz="2400">
                <a:solidFill>
                  <a:srgbClr val="0000FF"/>
                </a:solidFill>
                <a:cs typeface="Times New Roman" pitchFamily="18" charset="0"/>
              </a:rPr>
              <a:t>The </a:t>
            </a:r>
            <a:r>
              <a:rPr lang="en-US" sz="2400" b="1">
                <a:solidFill>
                  <a:srgbClr val="0000FF"/>
                </a:solidFill>
                <a:cs typeface="Times New Roman" pitchFamily="18" charset="0"/>
              </a:rPr>
              <a:t>subtree</a:t>
            </a:r>
            <a:r>
              <a:rPr lang="en-US" sz="2400">
                <a:solidFill>
                  <a:srgbClr val="0000FF"/>
                </a:solidFill>
                <a:cs typeface="Times New Roman" pitchFamily="18" charset="0"/>
              </a:rPr>
              <a:t> rooted at g is shown in Figure 6 </a:t>
            </a:r>
            <a:endParaRPr lang="en-US" sz="2400">
              <a:solidFill>
                <a:srgbClr val="0000FF"/>
              </a:solidFill>
              <a:cs typeface="Arial" charset="0"/>
            </a:endParaRPr>
          </a:p>
        </p:txBody>
      </p:sp>
    </p:spTree>
    <p:extLst>
      <p:ext uri="{BB962C8B-B14F-4D97-AF65-F5344CB8AC3E}">
        <p14:creationId xmlns:p14="http://schemas.microsoft.com/office/powerpoint/2010/main" xmlns="" val="2820696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i="1" dirty="0">
                <a:solidFill>
                  <a:srgbClr val="FF0000"/>
                </a:solidFill>
              </a:rPr>
              <a:t>m-</a:t>
            </a:r>
            <a:r>
              <a:rPr lang="en-US" sz="2800" b="1" i="1" dirty="0" err="1">
                <a:solidFill>
                  <a:srgbClr val="FF0000"/>
                </a:solidFill>
              </a:rPr>
              <a:t>ary</a:t>
            </a:r>
            <a:r>
              <a:rPr lang="en-US" sz="2800" b="1" i="1" dirty="0">
                <a:solidFill>
                  <a:srgbClr val="FF0000"/>
                </a:solidFill>
              </a:rPr>
              <a:t> tree,</a:t>
            </a:r>
            <a:r>
              <a:rPr lang="en-US" sz="2800" b="1" i="1" dirty="0">
                <a:solidFill>
                  <a:srgbClr val="FF0000"/>
                </a:solidFill>
                <a:cs typeface="Times New Roman" pitchFamily="18" charset="0"/>
              </a:rPr>
              <a:t> full m-</a:t>
            </a:r>
            <a:r>
              <a:rPr lang="en-US" sz="2800" b="1" i="1" dirty="0" err="1">
                <a:solidFill>
                  <a:srgbClr val="FF0000"/>
                </a:solidFill>
                <a:cs typeface="Times New Roman" pitchFamily="18" charset="0"/>
              </a:rPr>
              <a:t>ary</a:t>
            </a:r>
            <a:r>
              <a:rPr lang="en-US" sz="2800" b="1" i="1" dirty="0">
                <a:solidFill>
                  <a:srgbClr val="FF0000"/>
                </a:solidFill>
                <a:cs typeface="Times New Roman" pitchFamily="18" charset="0"/>
              </a:rPr>
              <a:t> tree, binary tree</a:t>
            </a:r>
            <a:r>
              <a:rPr lang="en-US" sz="2600" b="1" dirty="0">
                <a:solidFill>
                  <a:schemeClr val="tx1"/>
                </a:solidFill>
              </a:rPr>
              <a:t> </a:t>
            </a:r>
          </a:p>
        </p:txBody>
      </p:sp>
      <p:sp>
        <p:nvSpPr>
          <p:cNvPr id="7" name="Content Placeholder 2">
            <a:extLst>
              <a:ext uri="{FF2B5EF4-FFF2-40B4-BE49-F238E27FC236}">
                <a16:creationId xmlns:a16="http://schemas.microsoft.com/office/drawing/2014/main" xmlns="" id="{6313B890-7499-48B3-BF35-298A17DC2B69}"/>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 rooted tree is called an </a:t>
            </a:r>
            <a:r>
              <a:rPr kumimoji="0" lang="en-US" sz="2800" b="1" i="1" u="none" strike="noStrike" kern="1200" cap="none" spc="0" normalizeH="0" baseline="0" noProof="0">
                <a:ln>
                  <a:noFill/>
                </a:ln>
                <a:solidFill>
                  <a:srgbClr val="0000FF"/>
                </a:solidFill>
                <a:effectLst/>
                <a:uLnTx/>
                <a:uFillTx/>
                <a:latin typeface="Calibri"/>
                <a:ea typeface="+mn-ea"/>
                <a:cs typeface="Times New Roman" pitchFamily="18" charset="0"/>
              </a:rPr>
              <a:t>m-ary tree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if every internal vertex has no more than </a:t>
            </a:r>
            <a:r>
              <a:rPr kumimoji="0" lang="en-US" sz="2800" b="0" i="1" u="none" strike="noStrike" kern="1200" cap="none" spc="0" normalizeH="0" baseline="0" noProof="0">
                <a:ln>
                  <a:noFill/>
                </a:ln>
                <a:solidFill>
                  <a:sysClr val="windowText" lastClr="000000"/>
                </a:solidFill>
                <a:effectLst/>
                <a:uLnTx/>
                <a:uFillTx/>
                <a:latin typeface="Calibri"/>
                <a:ea typeface="+mn-ea"/>
                <a:cs typeface="Times New Roman" pitchFamily="18" charset="0"/>
              </a:rPr>
              <a:t>m</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children.</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The tree is called a </a:t>
            </a:r>
            <a:r>
              <a:rPr kumimoji="0" lang="en-US" sz="2800" b="1" i="1" u="none" strike="noStrike" kern="1200" cap="none" spc="0" normalizeH="0" baseline="0" noProof="0">
                <a:ln>
                  <a:noFill/>
                </a:ln>
                <a:solidFill>
                  <a:srgbClr val="0000FF"/>
                </a:solidFill>
                <a:effectLst/>
                <a:uLnTx/>
                <a:uFillTx/>
                <a:latin typeface="Calibri"/>
                <a:ea typeface="+mn-ea"/>
                <a:cs typeface="Times New Roman" pitchFamily="18" charset="0"/>
              </a:rPr>
              <a:t>full m-ary tree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if every internal</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vertex has </a:t>
            </a:r>
            <a:r>
              <a:rPr kumimoji="0" lang="en-US" sz="2800" b="1" i="0" u="none" strike="noStrike" kern="1200" cap="none" spc="0" normalizeH="0" baseline="0" noProof="0">
                <a:ln>
                  <a:noFill/>
                </a:ln>
                <a:solidFill>
                  <a:srgbClr val="0000FF"/>
                </a:solidFill>
                <a:effectLst/>
                <a:uLnTx/>
                <a:uFillTx/>
                <a:latin typeface="Calibri"/>
                <a:ea typeface="+mn-ea"/>
                <a:cs typeface="Times New Roman" pitchFamily="18" charset="0"/>
              </a:rPr>
              <a:t>exactly</a:t>
            </a:r>
            <a:r>
              <a:rPr kumimoji="0" lang="en-US" sz="2800" b="0" i="0" u="none" strike="noStrike" kern="1200" cap="none" spc="0" normalizeH="0" baseline="0" noProof="0">
                <a:ln>
                  <a:noFill/>
                </a:ln>
                <a:solidFill>
                  <a:srgbClr val="0000FF"/>
                </a:solidFill>
                <a:effectLst/>
                <a:uLnTx/>
                <a:uFillTx/>
                <a:latin typeface="Calibri"/>
                <a:ea typeface="+mn-ea"/>
                <a:cs typeface="Times New Roman" pitchFamily="18" charset="0"/>
              </a:rPr>
              <a:t> </a:t>
            </a:r>
            <a:r>
              <a:rPr kumimoji="0" lang="en-US" sz="2800" b="1" i="1" u="none" strike="noStrike" kern="1200" cap="none" spc="0" normalizeH="0" baseline="0" noProof="0">
                <a:ln>
                  <a:noFill/>
                </a:ln>
                <a:solidFill>
                  <a:srgbClr val="0000FF"/>
                </a:solidFill>
                <a:effectLst/>
                <a:uLnTx/>
                <a:uFillTx/>
                <a:latin typeface="Calibri"/>
                <a:ea typeface="+mn-ea"/>
                <a:cs typeface="Times New Roman" pitchFamily="18" charset="0"/>
              </a:rPr>
              <a:t>m</a:t>
            </a:r>
            <a:r>
              <a:rPr kumimoji="0" lang="en-US" sz="2800" b="1" i="0" u="none" strike="noStrike" kern="1200" cap="none" spc="0" normalizeH="0" baseline="0" noProof="0">
                <a:ln>
                  <a:noFill/>
                </a:ln>
                <a:solidFill>
                  <a:srgbClr val="0000FF"/>
                </a:solidFill>
                <a:effectLst/>
                <a:uLnTx/>
                <a:uFillTx/>
                <a:latin typeface="Calibri"/>
                <a:ea typeface="+mn-ea"/>
                <a:cs typeface="Times New Roman" pitchFamily="18" charset="0"/>
              </a:rPr>
              <a:t> children</a:t>
            </a:r>
            <a:r>
              <a:rPr kumimoji="0" lang="en-US" sz="2800" b="0" i="0" u="none" strike="noStrike" kern="1200" cap="none" spc="0" normalizeH="0" baseline="0" noProof="0">
                <a:ln>
                  <a:noFill/>
                </a:ln>
                <a:solidFill>
                  <a:srgbClr val="0000FF"/>
                </a:solidFill>
                <a:effectLst/>
                <a:uLnTx/>
                <a:uFillTx/>
                <a:latin typeface="Calibri"/>
                <a:ea typeface="+mn-ea"/>
                <a:cs typeface="Times New Roman" pitchFamily="18" charset="0"/>
              </a:rPr>
              <a:t>. </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endPar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An </a:t>
            </a:r>
            <a:r>
              <a:rPr kumimoji="0" lang="en-US" sz="2800" b="0" i="1" u="none" strike="noStrike" kern="1200" cap="none" spc="0" normalizeH="0" baseline="0" noProof="0">
                <a:ln>
                  <a:noFill/>
                </a:ln>
                <a:solidFill>
                  <a:sysClr val="windowText" lastClr="000000"/>
                </a:solidFill>
                <a:effectLst/>
                <a:uLnTx/>
                <a:uFillTx/>
                <a:latin typeface="Calibri"/>
                <a:ea typeface="+mn-ea"/>
                <a:cs typeface="Times New Roman" pitchFamily="18" charset="0"/>
              </a:rPr>
              <a:t>m</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-ary tree with </a:t>
            </a:r>
            <a:r>
              <a:rPr kumimoji="0" lang="en-US" sz="2800" b="1" i="1" u="none" strike="noStrike" kern="1200" cap="none" spc="0" normalizeH="0" baseline="0" noProof="0">
                <a:ln>
                  <a:noFill/>
                </a:ln>
                <a:solidFill>
                  <a:srgbClr val="0000FF"/>
                </a:solidFill>
                <a:effectLst/>
                <a:uLnTx/>
                <a:uFillTx/>
                <a:latin typeface="Calibri"/>
                <a:ea typeface="+mn-ea"/>
                <a:cs typeface="Times New Roman" pitchFamily="18" charset="0"/>
              </a:rPr>
              <a:t>m</a:t>
            </a:r>
            <a:r>
              <a:rPr kumimoji="0" lang="en-US" sz="2800" b="1" i="0" u="none" strike="noStrike" kern="1200" cap="none" spc="0" normalizeH="0" baseline="0" noProof="0">
                <a:ln>
                  <a:noFill/>
                </a:ln>
                <a:solidFill>
                  <a:srgbClr val="0000FF"/>
                </a:solidFill>
                <a:effectLst/>
                <a:uLnTx/>
                <a:uFillTx/>
                <a:latin typeface="Calibri"/>
                <a:ea typeface="+mn-ea"/>
                <a:cs typeface="Times New Roman" pitchFamily="18" charset="0"/>
              </a:rPr>
              <a:t> = 2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is called a </a:t>
            </a:r>
            <a:r>
              <a:rPr kumimoji="0" lang="en-US" sz="2800" b="1" i="1" u="none" strike="noStrike" kern="1200" cap="none" spc="0" normalizeH="0" baseline="0" noProof="0">
                <a:ln>
                  <a:noFill/>
                </a:ln>
                <a:solidFill>
                  <a:srgbClr val="0000FF"/>
                </a:solidFill>
                <a:effectLst/>
                <a:uLnTx/>
                <a:uFillTx/>
                <a:latin typeface="Calibri"/>
                <a:ea typeface="+mn-ea"/>
                <a:cs typeface="Times New Roman" pitchFamily="18" charset="0"/>
              </a:rPr>
              <a:t>binary tree</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t>
            </a: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386561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3 </a:t>
            </a:r>
          </a:p>
        </p:txBody>
      </p:sp>
      <p:sp>
        <p:nvSpPr>
          <p:cNvPr id="8" name="Content Placeholder 2">
            <a:extLst>
              <a:ext uri="{FF2B5EF4-FFF2-40B4-BE49-F238E27FC236}">
                <a16:creationId xmlns:a16="http://schemas.microsoft.com/office/drawing/2014/main" xmlns="" id="{4A40A0FA-A7A9-44FA-8986-A7B0D4A8B183}"/>
              </a:ext>
            </a:extLst>
          </p:cNvPr>
          <p:cNvSpPr txBox="1">
            <a:spLocks/>
          </p:cNvSpPr>
          <p:nvPr/>
        </p:nvSpPr>
        <p:spPr bwMode="auto">
          <a:xfrm>
            <a:off x="457200" y="1295400"/>
            <a:ext cx="8229600" cy="4830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rgbClr val="0000FF"/>
                </a:solidFill>
                <a:effectLst/>
                <a:uLnTx/>
                <a:uFillTx/>
                <a:latin typeface="Calibri"/>
                <a:ea typeface="+mn-ea"/>
                <a:cs typeface="Times New Roman" pitchFamily="18" charset="0"/>
              </a:rPr>
              <a:t>Are the rooted trees in </a:t>
            </a:r>
            <a:r>
              <a:rPr kumimoji="0" lang="en-US" sz="2800" b="0" i="0" u="sng" strike="noStrike" kern="1200" cap="none" spc="0" normalizeH="0" baseline="0" noProof="0">
                <a:ln>
                  <a:noFill/>
                </a:ln>
                <a:solidFill>
                  <a:srgbClr val="0000FF"/>
                </a:solidFill>
                <a:effectLst/>
                <a:uLnTx/>
                <a:uFillTx/>
                <a:latin typeface="Calibri"/>
                <a:ea typeface="+mn-ea"/>
                <a:cs typeface="Times New Roman" pitchFamily="18" charset="0"/>
              </a:rPr>
              <a:t>Figure 7</a:t>
            </a:r>
            <a:r>
              <a:rPr kumimoji="0" lang="en-US" sz="2800" b="0" i="0" u="none" strike="noStrike" kern="1200" cap="none" spc="0" normalizeH="0" baseline="0" noProof="0">
                <a:ln>
                  <a:noFill/>
                </a:ln>
                <a:solidFill>
                  <a:srgbClr val="0000FF"/>
                </a:solidFill>
                <a:effectLst/>
                <a:uLnTx/>
                <a:uFillTx/>
                <a:latin typeface="Calibri"/>
                <a:ea typeface="+mn-ea"/>
                <a:cs typeface="Times New Roman" pitchFamily="18" charset="0"/>
              </a:rPr>
              <a:t> </a:t>
            </a:r>
            <a:r>
              <a:rPr kumimoji="0" lang="en-US" sz="2800" b="1" i="0" u="none" strike="noStrike" kern="1200" cap="none" spc="0" normalizeH="0" baseline="0" noProof="0">
                <a:ln>
                  <a:noFill/>
                </a:ln>
                <a:solidFill>
                  <a:srgbClr val="0000FF"/>
                </a:solidFill>
                <a:effectLst/>
                <a:uLnTx/>
                <a:uFillTx/>
                <a:latin typeface="Calibri"/>
                <a:ea typeface="+mn-ea"/>
                <a:cs typeface="Times New Roman" pitchFamily="18" charset="0"/>
              </a:rPr>
              <a:t>full</a:t>
            </a:r>
            <a:r>
              <a:rPr kumimoji="0" lang="en-US" sz="2800" b="0" i="0" u="none" strike="noStrike" kern="1200" cap="none" spc="0" normalizeH="0" baseline="0" noProof="0">
                <a:ln>
                  <a:noFill/>
                </a:ln>
                <a:solidFill>
                  <a:srgbClr val="0000FF"/>
                </a:solidFill>
                <a:effectLst/>
                <a:uLnTx/>
                <a:uFillTx/>
                <a:latin typeface="Calibri"/>
                <a:ea typeface="+mn-ea"/>
                <a:cs typeface="Times New Roman" pitchFamily="18" charset="0"/>
              </a:rPr>
              <a:t> </a:t>
            </a:r>
            <a:r>
              <a:rPr kumimoji="0" lang="en-US" sz="2800" b="1" i="1" u="none" strike="noStrike" kern="1200" cap="none" spc="0" normalizeH="0" baseline="0" noProof="0">
                <a:ln>
                  <a:noFill/>
                </a:ln>
                <a:solidFill>
                  <a:srgbClr val="0000FF"/>
                </a:solidFill>
                <a:effectLst/>
                <a:uLnTx/>
                <a:uFillTx/>
                <a:latin typeface="Calibri"/>
                <a:ea typeface="+mn-ea"/>
                <a:cs typeface="Times New Roman" pitchFamily="18" charset="0"/>
              </a:rPr>
              <a:t>m-ary</a:t>
            </a:r>
            <a:r>
              <a:rPr kumimoji="0" lang="en-US" sz="2800" b="1" i="0" u="none" strike="noStrike" kern="1200" cap="none" spc="0" normalizeH="0" baseline="0" noProof="0">
                <a:ln>
                  <a:noFill/>
                </a:ln>
                <a:solidFill>
                  <a:srgbClr val="0000FF"/>
                </a:solidFill>
                <a:effectLst/>
                <a:uLnTx/>
                <a:uFillTx/>
                <a:latin typeface="Calibri"/>
                <a:ea typeface="+mn-ea"/>
                <a:cs typeface="Times New Roman" pitchFamily="18" charset="0"/>
              </a:rPr>
              <a:t> trees</a:t>
            </a:r>
            <a:r>
              <a:rPr kumimoji="0" lang="en-US" sz="2800" b="0" i="0" u="none" strike="noStrike" kern="1200" cap="none" spc="0" normalizeH="0" baseline="0" noProof="0">
                <a:ln>
                  <a:noFill/>
                </a:ln>
                <a:solidFill>
                  <a:srgbClr val="0000FF"/>
                </a:solidFill>
                <a:effectLst/>
                <a:uLnTx/>
                <a:uFillTx/>
                <a:latin typeface="Calibri"/>
                <a:ea typeface="+mn-ea"/>
                <a:cs typeface="Times New Roman" pitchFamily="18" charset="0"/>
              </a:rPr>
              <a:t> for some positive integer m?</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pic>
        <p:nvPicPr>
          <p:cNvPr id="10" name="Picture 2">
            <a:extLst>
              <a:ext uri="{FF2B5EF4-FFF2-40B4-BE49-F238E27FC236}">
                <a16:creationId xmlns:a16="http://schemas.microsoft.com/office/drawing/2014/main" xmlns="" id="{B55F3FA2-4417-4FA0-BFD7-3BD7AC02521B}"/>
              </a:ext>
            </a:extLst>
          </p:cNvPr>
          <p:cNvPicPr>
            <a:picLocks noChangeAspect="1" noChangeArrowheads="1"/>
          </p:cNvPicPr>
          <p:nvPr/>
        </p:nvPicPr>
        <p:blipFill>
          <a:blip r:embed="rId2" cstate="print"/>
          <a:srcRect/>
          <a:stretch>
            <a:fillRect/>
          </a:stretch>
        </p:blipFill>
        <p:spPr bwMode="auto">
          <a:xfrm>
            <a:off x="777875" y="2438400"/>
            <a:ext cx="7740650" cy="4114800"/>
          </a:xfrm>
          <a:prstGeom prst="rect">
            <a:avLst/>
          </a:prstGeom>
          <a:noFill/>
          <a:ln w="9525">
            <a:noFill/>
            <a:miter lim="800000"/>
            <a:headEnd/>
            <a:tailEnd/>
          </a:ln>
        </p:spPr>
      </p:pic>
    </p:spTree>
    <p:extLst>
      <p:ext uri="{BB962C8B-B14F-4D97-AF65-F5344CB8AC3E}">
        <p14:creationId xmlns:p14="http://schemas.microsoft.com/office/powerpoint/2010/main" xmlns="" val="646166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Solution of Example 3 </a:t>
            </a:r>
          </a:p>
        </p:txBody>
      </p:sp>
      <p:sp>
        <p:nvSpPr>
          <p:cNvPr id="4" name="Content Placeholder 2">
            <a:extLst>
              <a:ext uri="{FF2B5EF4-FFF2-40B4-BE49-F238E27FC236}">
                <a16:creationId xmlns:a16="http://schemas.microsoft.com/office/drawing/2014/main" xmlns="" id="{22C9AD33-3BF3-4492-8279-7CCC0C334883}"/>
              </a:ext>
            </a:extLst>
          </p:cNvPr>
          <p:cNvSpPr txBox="1">
            <a:spLocks/>
          </p:cNvSpPr>
          <p:nvPr/>
        </p:nvSpPr>
        <p:spPr bwMode="auto">
          <a:xfrm>
            <a:off x="457200" y="1371600"/>
            <a:ext cx="8229600" cy="4754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rgbClr val="0000FF"/>
                </a:solidFill>
                <a:effectLst/>
                <a:uLnTx/>
                <a:uFillTx/>
                <a:latin typeface="Calibri"/>
                <a:ea typeface="+mn-ea"/>
                <a:cs typeface="Times New Roman" pitchFamily="18" charset="0"/>
              </a:rPr>
              <a:t>T1</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is a </a:t>
            </a:r>
            <a:r>
              <a:rPr kumimoji="0" lang="en-US" sz="2400" b="0" i="0" u="none" strike="noStrike" kern="1200" cap="none" spc="0" normalizeH="0" baseline="0" noProof="0" dirty="0">
                <a:ln>
                  <a:noFill/>
                </a:ln>
                <a:solidFill>
                  <a:srgbClr val="0000FF"/>
                </a:solidFill>
                <a:effectLst/>
                <a:uLnTx/>
                <a:uFillTx/>
                <a:latin typeface="Calibri"/>
                <a:ea typeface="+mn-ea"/>
                <a:cs typeface="Times New Roman" pitchFamily="18" charset="0"/>
              </a:rPr>
              <a:t>full</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400" b="0" i="0" u="none" strike="noStrike" kern="1200" cap="none" spc="0" normalizeH="0" baseline="0" noProof="0" dirty="0">
                <a:ln>
                  <a:noFill/>
                </a:ln>
                <a:solidFill>
                  <a:srgbClr val="0000FF"/>
                </a:solidFill>
                <a:effectLst/>
                <a:uLnTx/>
                <a:uFillTx/>
                <a:latin typeface="Calibri"/>
                <a:ea typeface="+mn-ea"/>
                <a:cs typeface="Times New Roman" pitchFamily="18" charset="0"/>
              </a:rPr>
              <a:t>binary tree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because each of its internal vertices has</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two children. </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rgbClr val="0000FF"/>
                </a:solidFill>
                <a:effectLst/>
                <a:uLnTx/>
                <a:uFillTx/>
                <a:latin typeface="Calibri"/>
                <a:ea typeface="+mn-ea"/>
                <a:cs typeface="Times New Roman" pitchFamily="18" charset="0"/>
              </a:rPr>
              <a:t>T2</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is a </a:t>
            </a:r>
            <a:r>
              <a:rPr kumimoji="0" lang="en-US" sz="2400" b="0" i="0" u="none" strike="noStrike" kern="1200" cap="none" spc="0" normalizeH="0" baseline="0" noProof="0" dirty="0">
                <a:ln>
                  <a:noFill/>
                </a:ln>
                <a:solidFill>
                  <a:srgbClr val="0000FF"/>
                </a:solidFill>
                <a:effectLst/>
                <a:uLnTx/>
                <a:uFillTx/>
                <a:latin typeface="Calibri"/>
                <a:ea typeface="+mn-ea"/>
                <a:cs typeface="Times New Roman" pitchFamily="18" charset="0"/>
              </a:rPr>
              <a:t>full 3-ary tree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because each of its internal vertices has three children. </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In </a:t>
            </a:r>
            <a:r>
              <a:rPr kumimoji="0" lang="en-US" sz="2400" b="0" i="0" u="none" strike="noStrike" kern="1200" cap="none" spc="0" normalizeH="0" baseline="0" noProof="0" dirty="0">
                <a:ln>
                  <a:noFill/>
                </a:ln>
                <a:solidFill>
                  <a:srgbClr val="0000FF"/>
                </a:solidFill>
                <a:effectLst/>
                <a:uLnTx/>
                <a:uFillTx/>
                <a:latin typeface="Calibri"/>
                <a:ea typeface="+mn-ea"/>
                <a:cs typeface="Times New Roman" pitchFamily="18" charset="0"/>
              </a:rPr>
              <a:t>T3</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each internal vertex has five children, so </a:t>
            </a:r>
            <a:r>
              <a:rPr kumimoji="0" lang="en-US" sz="2400" b="0" i="0" u="none" strike="noStrike" kern="1200" cap="none" spc="0" normalizeH="0" baseline="0" noProof="0" dirty="0">
                <a:ln>
                  <a:noFill/>
                </a:ln>
                <a:solidFill>
                  <a:srgbClr val="0000FF"/>
                </a:solidFill>
                <a:effectLst/>
                <a:uLnTx/>
                <a:uFillTx/>
                <a:latin typeface="Calibri"/>
                <a:ea typeface="+mn-ea"/>
                <a:cs typeface="Times New Roman" pitchFamily="18" charset="0"/>
              </a:rPr>
              <a:t>T3 is a full 5-ary tree. </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rgbClr val="0000FF"/>
                </a:solidFill>
                <a:effectLst/>
                <a:uLnTx/>
                <a:uFillTx/>
                <a:latin typeface="Calibri"/>
                <a:ea typeface="+mn-ea"/>
                <a:cs typeface="Times New Roman" pitchFamily="18" charset="0"/>
              </a:rPr>
              <a:t>T4 is </a:t>
            </a:r>
            <a:r>
              <a:rPr kumimoji="0" lang="en-US" sz="2400" b="1" i="1" u="none" strike="noStrike" kern="1200" cap="none" spc="0" normalizeH="0" baseline="0" noProof="0" dirty="0">
                <a:ln>
                  <a:noFill/>
                </a:ln>
                <a:solidFill>
                  <a:srgbClr val="0000FF"/>
                </a:solidFill>
                <a:effectLst/>
                <a:uLnTx/>
                <a:uFillTx/>
                <a:latin typeface="Calibri"/>
                <a:ea typeface="+mn-ea"/>
                <a:cs typeface="Times New Roman" pitchFamily="18" charset="0"/>
              </a:rPr>
              <a:t>not</a:t>
            </a:r>
            <a:r>
              <a:rPr kumimoji="0" lang="en-US" sz="2400" b="0" i="0" u="none" strike="noStrike" kern="1200" cap="none" spc="0" normalizeH="0" baseline="0" noProof="0" dirty="0">
                <a:ln>
                  <a:noFill/>
                </a:ln>
                <a:solidFill>
                  <a:srgbClr val="0000FF"/>
                </a:solidFill>
                <a:effectLst/>
                <a:uLnTx/>
                <a:uFillTx/>
                <a:latin typeface="Calibri"/>
                <a:ea typeface="+mn-ea"/>
                <a:cs typeface="Times New Roman" pitchFamily="18" charset="0"/>
              </a:rPr>
              <a:t> a full m-</a:t>
            </a:r>
            <a:r>
              <a:rPr kumimoji="0" lang="en-US" sz="2400" b="0" i="0" u="none" strike="noStrike" kern="1200" cap="none" spc="0" normalizeH="0" baseline="0" noProof="0" dirty="0" err="1">
                <a:ln>
                  <a:noFill/>
                </a:ln>
                <a:solidFill>
                  <a:srgbClr val="0000FF"/>
                </a:solidFill>
                <a:effectLst/>
                <a:uLnTx/>
                <a:uFillTx/>
                <a:latin typeface="Calibri"/>
                <a:ea typeface="+mn-ea"/>
                <a:cs typeface="Times New Roman" pitchFamily="18" charset="0"/>
              </a:rPr>
              <a:t>ary</a:t>
            </a:r>
            <a:r>
              <a:rPr kumimoji="0" lang="en-US" sz="2400" b="0" i="0" u="none" strike="noStrike" kern="1200" cap="none" spc="0" normalizeH="0" baseline="0" noProof="0" dirty="0">
                <a:ln>
                  <a:noFill/>
                </a:ln>
                <a:solidFill>
                  <a:srgbClr val="0000FF"/>
                </a:solidFill>
                <a:effectLst/>
                <a:uLnTx/>
                <a:uFillTx/>
                <a:latin typeface="Calibri"/>
                <a:ea typeface="+mn-ea"/>
                <a:cs typeface="Times New Roman" pitchFamily="18" charset="0"/>
              </a:rPr>
              <a:t> tree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for any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m</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because some of its internal vertices have two children and others have three children.</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1" i="0" u="none" strike="noStrike" kern="1200" cap="none" spc="0" normalizeH="0" baseline="0" noProof="0" dirty="0">
                <a:ln>
                  <a:noFill/>
                </a:ln>
                <a:solidFill>
                  <a:srgbClr val="FF0000"/>
                </a:solidFill>
                <a:effectLst/>
                <a:uLnTx/>
                <a:uFillTx/>
                <a:latin typeface="Calibri"/>
                <a:ea typeface="+mn-ea"/>
                <a:cs typeface="Times New Roman" pitchFamily="18" charset="0"/>
              </a:rPr>
              <a:t>Example 4 : Practice @ Home</a:t>
            </a:r>
            <a:endParaRPr kumimoji="0" lang="en-US" sz="2400" b="1" i="0" u="none" strike="noStrike" kern="1200" cap="none" spc="0" normalizeH="0" baseline="0" noProof="0" dirty="0">
              <a:ln>
                <a:noFill/>
              </a:ln>
              <a:solidFill>
                <a:srgbClr val="FF0000"/>
              </a:solidFill>
              <a:effectLst/>
              <a:uLnTx/>
              <a:uFillTx/>
              <a:latin typeface="Calibri"/>
              <a:ea typeface="+mn-ea"/>
              <a:cs typeface="+mn-cs"/>
            </a:endParaRPr>
          </a:p>
        </p:txBody>
      </p:sp>
    </p:spTree>
    <p:extLst>
      <p:ext uri="{BB962C8B-B14F-4D97-AF65-F5344CB8AC3E}">
        <p14:creationId xmlns:p14="http://schemas.microsoft.com/office/powerpoint/2010/main" xmlns="" val="385135927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0FDDC292596243A096BDFBE72856C6" ma:contentTypeVersion="8" ma:contentTypeDescription="Create a new document." ma:contentTypeScope="" ma:versionID="32080ea5d004eebf4cd615e1837d2e5c">
  <xsd:schema xmlns:xsd="http://www.w3.org/2001/XMLSchema" xmlns:xs="http://www.w3.org/2001/XMLSchema" xmlns:p="http://schemas.microsoft.com/office/2006/metadata/properties" xmlns:ns2="d82ac958-6ab5-4c83-b49a-d0162a1c16a3" xmlns:ns3="db6dfedb-e37c-49c6-8d66-ea6160607f14" targetNamespace="http://schemas.microsoft.com/office/2006/metadata/properties" ma:root="true" ma:fieldsID="b39abd8b740ed883593a85e926226d6f" ns2:_="" ns3:_="">
    <xsd:import namespace="d82ac958-6ab5-4c83-b49a-d0162a1c16a3"/>
    <xsd:import namespace="db6dfedb-e37c-49c6-8d66-ea6160607f14"/>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2ac958-6ab5-4c83-b49a-d0162a1c16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c387e96-56ce-4293-9bf0-c5d3fd96f7ac"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b6dfedb-e37c-49c6-8d66-ea6160607f14"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01752be-22f4-4f5a-8b27-59f40705e40d}" ma:internalName="TaxCatchAll" ma:showField="CatchAllData" ma:web="db6dfedb-e37c-49c6-8d66-ea6160607f1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82ac958-6ab5-4c83-b49a-d0162a1c16a3">
      <Terms xmlns="http://schemas.microsoft.com/office/infopath/2007/PartnerControls"/>
    </lcf76f155ced4ddcb4097134ff3c332f>
    <TaxCatchAll xmlns="db6dfedb-e37c-49c6-8d66-ea6160607f14" xsi:nil="true"/>
  </documentManagement>
</p:properties>
</file>

<file path=customXml/itemProps1.xml><?xml version="1.0" encoding="utf-8"?>
<ds:datastoreItem xmlns:ds="http://schemas.openxmlformats.org/officeDocument/2006/customXml" ds:itemID="{DD6175E6-BEA4-46F0-848A-2A835007A51F}"/>
</file>

<file path=customXml/itemProps2.xml><?xml version="1.0" encoding="utf-8"?>
<ds:datastoreItem xmlns:ds="http://schemas.openxmlformats.org/officeDocument/2006/customXml" ds:itemID="{2301822C-FC6E-4AB0-A3F3-968D5ED02523}"/>
</file>

<file path=customXml/itemProps3.xml><?xml version="1.0" encoding="utf-8"?>
<ds:datastoreItem xmlns:ds="http://schemas.openxmlformats.org/officeDocument/2006/customXml" ds:itemID="{AF7D6CD7-2927-472E-B241-322D3B858D80}"/>
</file>

<file path=docProps/app.xml><?xml version="1.0" encoding="utf-8"?>
<Properties xmlns="http://schemas.openxmlformats.org/officeDocument/2006/extended-properties" xmlns:vt="http://schemas.openxmlformats.org/officeDocument/2006/docPropsVTypes">
  <Template>Spectrum.thmx</Template>
  <TotalTime>207</TotalTime>
  <Words>991</Words>
  <Application>Microsoft Office PowerPoint</Application>
  <PresentationFormat>On-screen Show (4:3)</PresentationFormat>
  <Paragraphs>148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Spectrum</vt:lpstr>
      <vt:lpstr>Introduction to Trees (Cont.)</vt:lpstr>
      <vt:lpstr>Lecture Outline</vt:lpstr>
      <vt:lpstr>Objectives and Outcomes</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ASUS</cp:lastModifiedBy>
  <cp:revision>56</cp:revision>
  <dcterms:created xsi:type="dcterms:W3CDTF">2018-12-10T17:20:29Z</dcterms:created>
  <dcterms:modified xsi:type="dcterms:W3CDTF">2020-04-30T13:37:00Z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0x0101007B0FDDC292596243A096BDFBE72856C6</vt:lpwstr>
  </property>
</Properties>
</file>