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05" r:id="rId4"/>
    <p:sldId id="329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27" r:id="rId22"/>
    <p:sldId id="3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6237" autoAdjust="0"/>
  </p:normalViewPr>
  <p:slideViewPr>
    <p:cSldViewPr snapToGrid="0" snapToObjects="1">
      <p:cViewPr varScale="1">
        <p:scale>
          <a:sx n="70" d="100"/>
          <a:sy n="70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32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fsu.edu/~lacher/lectures/Output/trees_intro/script.html" TargetMode="External"/><Relationship Id="rId2" Type="http://schemas.openxmlformats.org/officeDocument/2006/relationships/hyperlink" Target="http://courses.ics.hawaii.edu/ReviewICS241/morea/trees/TreeTraversal-QA.pdf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91209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/>
              <a:t>Tree </a:t>
            </a:r>
            <a:r>
              <a:rPr lang="en-US" sz="3600" dirty="0" smtClean="0"/>
              <a:t>Traversal (cont.) </a:t>
            </a:r>
            <a:br>
              <a:rPr lang="en-US" sz="3600" dirty="0" smtClean="0"/>
            </a:br>
            <a:r>
              <a:rPr lang="en-US" sz="3600" dirty="0" smtClean="0"/>
              <a:t>Infix, Prefix and Postfix Notations 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00090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1593827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Discrete Mathematics</a:t>
            </a:r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503EB786-9DCE-419E-930D-4EB5EEA3D18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8: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What is the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postfix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 (x + y)   2 ) +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1" i="0" u="sng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Solution: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The postfix form of the expression is obtained by carrying out a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postorder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traversal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of the binary tree (see slide # 43, Figure 10) for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This produces the postfix expression: 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x  y  +  2      x  4 – 3 / +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ADD7064-9763-485C-9639-16891B058FF5}"/>
              </a:ext>
            </a:extLst>
          </p:cNvPr>
          <p:cNvCxnSpPr/>
          <p:nvPr/>
        </p:nvCxnSpPr>
        <p:spPr>
          <a:xfrm flipV="1">
            <a:off x="2057400" y="22098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2436F1D9-3902-49B4-82A3-088F7F409E97}"/>
              </a:ext>
            </a:extLst>
          </p:cNvPr>
          <p:cNvCxnSpPr/>
          <p:nvPr/>
        </p:nvCxnSpPr>
        <p:spPr>
          <a:xfrm flipV="1">
            <a:off x="6781800" y="5029200"/>
            <a:ext cx="0" cy="304800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22350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34B1F42-40D9-4A0F-95F2-EFA2D0009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8" y="1676400"/>
            <a:ext cx="8277225" cy="395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prefix expression, a binary operator precedes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right to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5985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CE1DF49B-552D-4FB9-9904-B4A44118DB3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7: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is the value of the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expression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+ –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 *   2  3  5  /      2  3  4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working right to left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performing operations using the operands on the right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are shown in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Figure 12.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7EAD047A-73EF-4913-867E-F7B8CE8C80E0}"/>
              </a:ext>
            </a:extLst>
          </p:cNvPr>
          <p:cNvCxnSpPr/>
          <p:nvPr/>
        </p:nvCxnSpPr>
        <p:spPr>
          <a:xfrm flipV="1">
            <a:off x="3352800" y="21336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401946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116F03B-7191-4741-B3AC-B904ADBC0DA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 an postfix expression, a binary operator follows its two operands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expression is evaluated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from left to right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Look for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first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from the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 the corresponding operation with that operator with the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operands immediately to its left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642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Evaluating a </a:t>
            </a:r>
            <a:r>
              <a:rPr lang="en-US" sz="3200" b="1" dirty="0" smtClean="0">
                <a:solidFill>
                  <a:schemeClr val="tx1"/>
                </a:solidFill>
              </a:rPr>
              <a:t>Postfix </a:t>
            </a:r>
            <a:r>
              <a:rPr lang="en-US" sz="3200" b="1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xmlns="" id="{A7AC9FF1-9AD0-4849-91AB-FC30E25F17B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 9: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What is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value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of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expression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 2 3 * </a:t>
            </a:r>
            <a:r>
              <a:rPr kumimoji="0" lang="en-US" altLang="ja-JP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–  4     9  3  /  +  </a:t>
            </a: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ＭＳ Ｐゴシック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Solution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 The steps used to evaluate this expression by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starting at the left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and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carrying out operations when two operands are followed by an operator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are shown in Figure 13.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	The value of this expression 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4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rPr>
              <a:t>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89AEFDB5-86A5-47C1-8C9C-E3E57B56A472}"/>
              </a:ext>
            </a:extLst>
          </p:cNvPr>
          <p:cNvCxnSpPr/>
          <p:nvPr/>
        </p:nvCxnSpPr>
        <p:spPr>
          <a:xfrm flipV="1">
            <a:off x="4267200" y="2057400"/>
            <a:ext cx="0" cy="3810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22004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Evaluating a Prefix Expression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xmlns="" id="{C2736B24-4C58-40A3-B8B4-B9503662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379913"/>
            <a:ext cx="7317284" cy="524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63979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48EF693B-CDB6-496B-84D2-BDA43A7612EC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+   /   +   2   2   2   /   –   3   2  + 1  0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98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0" name="Text Box 3">
            <a:extLst>
              <a:ext uri="{FF2B5EF4-FFF2-40B4-BE49-F238E27FC236}">
                <a16:creationId xmlns:a16="http://schemas.microsoft.com/office/drawing/2014/main" xmlns="" id="{66C9428A-116E-4E50-9C3E-1FAD83E2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1841500"/>
            <a:ext cx="6410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+   1   0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xmlns="" id="{6D7E1C2F-CCD6-4FD5-8457-29C72E08E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2505075"/>
            <a:ext cx="524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–   3   2   1</a:t>
            </a:r>
          </a:p>
        </p:txBody>
      </p:sp>
      <p:sp>
        <p:nvSpPr>
          <p:cNvPr id="22" name="Text Box 5">
            <a:extLst>
              <a:ext uri="{FF2B5EF4-FFF2-40B4-BE49-F238E27FC236}">
                <a16:creationId xmlns:a16="http://schemas.microsoft.com/office/drawing/2014/main" xmlns="" id="{66ECC143-A02F-4577-B9C2-608AC782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8138" y="3209925"/>
            <a:ext cx="44307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/   1   1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xmlns="" id="{16051D64-5ABD-4340-8F46-7394B7FD4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057650"/>
            <a:ext cx="3475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+   2   2   2   1</a:t>
            </a:r>
          </a:p>
        </p:txBody>
      </p:sp>
      <p:sp>
        <p:nvSpPr>
          <p:cNvPr id="24" name="Text Box 7">
            <a:extLst>
              <a:ext uri="{FF2B5EF4-FFF2-40B4-BE49-F238E27FC236}">
                <a16:creationId xmlns:a16="http://schemas.microsoft.com/office/drawing/2014/main" xmlns="" id="{E2FA1709-BFD4-43C6-9792-C1265B193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743450"/>
            <a:ext cx="27209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/   4   2   1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xmlns="" id="{4CE2E72D-C334-4964-A761-929930F36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5429250"/>
            <a:ext cx="1793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+   2   1</a:t>
            </a:r>
          </a:p>
        </p:txBody>
      </p:sp>
      <p:sp>
        <p:nvSpPr>
          <p:cNvPr id="26" name="Text Box 9">
            <a:extLst>
              <a:ext uri="{FF2B5EF4-FFF2-40B4-BE49-F238E27FC236}">
                <a16:creationId xmlns:a16="http://schemas.microsoft.com/office/drawing/2014/main" xmlns="" id="{5663732C-E43C-41A7-B0B5-D06761479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6099175"/>
            <a:ext cx="3619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 sz="2000">
              <a:solidFill>
                <a:srgbClr val="1F497D"/>
              </a:solidFill>
              <a:latin typeface="Arial" charset="0"/>
              <a:cs typeface="Arial" charset="0"/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xmlns="" id="{76EEFCEB-6927-4474-8467-EEFB44FA3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8192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8" name="Oval 11">
            <a:extLst>
              <a:ext uri="{FF2B5EF4-FFF2-40B4-BE49-F238E27FC236}">
                <a16:creationId xmlns:a16="http://schemas.microsoft.com/office/drawing/2014/main" xmlns="" id="{259B396C-E48C-47EB-B24E-8B742AB00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5" y="2519363"/>
            <a:ext cx="1371600" cy="504825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29" name="Oval 12">
            <a:extLst>
              <a:ext uri="{FF2B5EF4-FFF2-40B4-BE49-F238E27FC236}">
                <a16:creationId xmlns:a16="http://schemas.microsoft.com/office/drawing/2014/main" xmlns="" id="{20C5C336-0C48-4792-8E93-A35ECF80B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7363" y="3221038"/>
            <a:ext cx="1471612" cy="547687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3">
            <a:extLst>
              <a:ext uri="{FF2B5EF4-FFF2-40B4-BE49-F238E27FC236}">
                <a16:creationId xmlns:a16="http://schemas.microsoft.com/office/drawing/2014/main" xmlns="" id="{622CD614-2EC6-4993-9469-0B6341932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9525" y="4044950"/>
            <a:ext cx="1428750" cy="53340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xmlns="" id="{8F491A13-D975-43D4-8AB2-BD6F95BD6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688" y="4779963"/>
            <a:ext cx="1614487" cy="5064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xmlns="" id="{D455968F-7E71-474C-A3A9-49D0E8270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5443538"/>
            <a:ext cx="1471612" cy="519112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9588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Class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35CFF210-7ADD-48EF-BC8D-269E45666F4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What is the value of the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expression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2   2   +   2   /   3   2   –   1   0   +   /   +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777306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u="sng" dirty="0" smtClean="0">
                <a:solidFill>
                  <a:schemeClr val="tx1"/>
                </a:solidFill>
              </a:rPr>
              <a:t>Solution:</a:t>
            </a:r>
            <a:endParaRPr lang="en-US" sz="3200" b="1" u="sng" dirty="0">
              <a:solidFill>
                <a:schemeClr val="tx1"/>
              </a:solidFill>
            </a:endParaRPr>
          </a:p>
        </p:txBody>
      </p:sp>
      <p:sp>
        <p:nvSpPr>
          <p:cNvPr id="22" name="Text Box 3">
            <a:extLst>
              <a:ext uri="{FF2B5EF4-FFF2-40B4-BE49-F238E27FC236}">
                <a16:creationId xmlns:a16="http://schemas.microsoft.com/office/drawing/2014/main" xmlns="" id="{96B45E11-DC7E-4658-9000-40A9BF10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908675"/>
            <a:ext cx="61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3</a:t>
            </a:r>
            <a:endParaRPr lang="en-US">
              <a:solidFill>
                <a:srgbClr val="1F497D"/>
              </a:solidFill>
              <a:cs typeface="Arial" charset="0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xmlns="" id="{E9BE59DC-4DB1-42FD-9E6F-99A85C562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890713"/>
            <a:ext cx="62658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2   +   2   /   3   2   –   1   0   +   /   +</a:t>
            </a: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xmlns="" id="{81AEBD8D-AC8E-4269-BA3F-3204191E2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225" y="2570163"/>
            <a:ext cx="529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4   2   /   3   2   –   1   0   +   /   +</a:t>
            </a:r>
          </a:p>
        </p:txBody>
      </p:sp>
      <p:sp>
        <p:nvSpPr>
          <p:cNvPr id="25" name="Text Box 6">
            <a:extLst>
              <a:ext uri="{FF2B5EF4-FFF2-40B4-BE49-F238E27FC236}">
                <a16:creationId xmlns:a16="http://schemas.microsoft.com/office/drawing/2014/main" xmlns="" id="{00AA4115-AF6A-4043-B576-3FF42F247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284538"/>
            <a:ext cx="4533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3   2   –   1   0   +   /   +</a:t>
            </a: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xmlns="" id="{0128878E-6061-4EFE-A476-84DF2EC8B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3935413"/>
            <a:ext cx="3652838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0   +   /   +</a:t>
            </a:r>
          </a:p>
        </p:txBody>
      </p:sp>
      <p:sp>
        <p:nvSpPr>
          <p:cNvPr id="27" name="Text Box 8">
            <a:extLst>
              <a:ext uri="{FF2B5EF4-FFF2-40B4-BE49-F238E27FC236}">
                <a16:creationId xmlns:a16="http://schemas.microsoft.com/office/drawing/2014/main" xmlns="" id="{C8674C54-FA24-438B-90F4-D3AF3BAE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6838" y="4613275"/>
            <a:ext cx="26717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1   /   +</a:t>
            </a: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xmlns="" id="{53113F39-C325-46FA-8BF1-C065D9BFF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67325"/>
            <a:ext cx="180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prstClr val="black"/>
              </a:buClr>
              <a:buSzPct val="75000"/>
            </a:pPr>
            <a:r>
              <a:rPr lang="en-US" sz="2800">
                <a:solidFill>
                  <a:srgbClr val="1F497D"/>
                </a:solidFill>
                <a:latin typeface="Book Antiqua" pitchFamily="18" charset="0"/>
                <a:cs typeface="Arial" charset="0"/>
              </a:rPr>
              <a:t>2   1   +</a:t>
            </a:r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xmlns="" id="{C7978E2F-DA3D-4586-BA0A-4B616C456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8" y="1878013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BE2D08D2-4947-4143-9BFC-702BE73DB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263" y="255587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xmlns="" id="{67E5AFF0-8C90-4B8C-B319-17B7F6B80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5700" y="3278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xmlns="" id="{CA625562-ECC7-4DE5-9300-39DE19298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7138" y="3913188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xmlns="" id="{7A850721-5FE2-41ED-86A4-D700A4DF6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388" y="4603750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xmlns="" id="{628A57AB-5B2E-4DC1-86F5-9A8BCBF7C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9638" y="5254625"/>
            <a:ext cx="1485900" cy="476250"/>
          </a:xfrm>
          <a:prstGeom prst="ellips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206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4" grpId="0" autoUpdateAnimBg="0"/>
      <p:bldP spid="25" grpId="0" autoUpdateAnimBg="0"/>
      <p:bldP spid="26" grpId="0" autoUpdateAnimBg="0"/>
      <p:bldP spid="27" grpId="0" autoUpdateAnimBg="0"/>
      <p:bldP spid="28" grpId="0" autoUpdateAnimBg="0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3200" dirty="0" smtClean="0">
                <a:solidFill>
                  <a:schemeClr val="tx1"/>
                </a:solidFill>
              </a:rPr>
              <a:t>8.3 Tree </a:t>
            </a:r>
            <a:r>
              <a:rPr lang="en-US" sz="3200" dirty="0">
                <a:solidFill>
                  <a:schemeClr val="tx1"/>
                </a:solidFill>
              </a:rPr>
              <a:t>Traversal </a:t>
            </a:r>
            <a:r>
              <a:rPr lang="en-US" sz="3200" dirty="0" smtClean="0">
                <a:solidFill>
                  <a:schemeClr val="tx1"/>
                </a:solidFill>
              </a:rPr>
              <a:t> (cont.)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Infix, Prefix and Postfix Notations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Representing arithmetic expressions using ordered rooted trees</a:t>
            </a:r>
          </a:p>
          <a:p>
            <a:pPr marL="640080" indent="-274320">
              <a:buClrTx/>
              <a:buFont typeface="Arial" pitchFamily="34" charset="0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Evaluating Prefix and Postfix Expressions</a:t>
            </a: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>
                <a:solidFill>
                  <a:schemeClr val="tx1"/>
                </a:solidFill>
              </a:rPr>
              <a:t>Practice @ Home 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xmlns="" id="{A8EF6934-2BCA-4ABB-A023-E582BF6C1FD8}"/>
              </a:ext>
            </a:extLst>
          </p:cNvPr>
          <p:cNvSpPr txBox="1">
            <a:spLocks/>
          </p:cNvSpPr>
          <p:nvPr/>
        </p:nvSpPr>
        <p:spPr bwMode="auto">
          <a:xfrm>
            <a:off x="609600" y="1752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Relevant odd-numbered exercises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Exercises: 7, 9 , 11, 13, 15, 17, 23, 25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1332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4D4C03A-E8EF-4A32-8E65-D1DF5EC3C2DF}"/>
              </a:ext>
            </a:extLst>
          </p:cNvPr>
          <p:cNvSpPr/>
          <p:nvPr/>
        </p:nvSpPr>
        <p:spPr>
          <a:xfrm>
            <a:off x="562707" y="1767006"/>
            <a:ext cx="78919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Rosen, K. H., &amp; </a:t>
            </a:r>
            <a:r>
              <a:rPr lang="en-US" sz="2400" b="1" dirty="0" err="1"/>
              <a:t>Krithivasan</a:t>
            </a:r>
            <a:r>
              <a:rPr lang="en-US" sz="2400" b="1" dirty="0"/>
              <a:t>, K. (2012). Discrete mathematics and its applications: with combinatorics and graph theory. Tata McGraw-Hill Education. (7</a:t>
            </a:r>
            <a:r>
              <a:rPr lang="en-US" sz="2400" b="1" baseline="30000" dirty="0"/>
              <a:t>th</a:t>
            </a:r>
            <a:r>
              <a:rPr lang="en-US" sz="2400" b="1" dirty="0"/>
              <a:t> Edition)</a:t>
            </a:r>
          </a:p>
          <a:p>
            <a:pPr marL="285750" indent="-2857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088717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789566"/>
            <a:ext cx="835834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Mathematics, </a:t>
            </a:r>
            <a:r>
              <a:rPr lang="en-US" i="1" dirty="0" smtClean="0"/>
              <a:t>Richard</a:t>
            </a:r>
            <a:r>
              <a:rPr lang="en-US" dirty="0" smtClean="0"/>
              <a:t> </a:t>
            </a:r>
            <a:r>
              <a:rPr lang="en-US" i="1" dirty="0" err="1" smtClean="0"/>
              <a:t>Johnsonbaugh</a:t>
            </a:r>
            <a:r>
              <a:rPr lang="en-US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 smtClean="0"/>
              <a:t>Discrete Mathematical Structures, </a:t>
            </a:r>
            <a:r>
              <a:rPr lang="en-US" i="1" dirty="0" smtClean="0"/>
              <a:t>Bernard</a:t>
            </a:r>
            <a:r>
              <a:rPr lang="en-US" dirty="0" smtClean="0"/>
              <a:t> </a:t>
            </a:r>
            <a:r>
              <a:rPr lang="en-US" i="1" dirty="0" err="1" smtClean="0"/>
              <a:t>Kolman</a:t>
            </a:r>
            <a:r>
              <a:rPr lang="en-US" dirty="0" smtClean="0"/>
              <a:t>, </a:t>
            </a:r>
            <a:r>
              <a:rPr lang="en-US" i="1" dirty="0" smtClean="0"/>
              <a:t>Robert C. Busby</a:t>
            </a:r>
            <a:r>
              <a:rPr lang="en-US" dirty="0" smtClean="0"/>
              <a:t>, </a:t>
            </a:r>
            <a:r>
              <a:rPr lang="en-US" i="1" dirty="0" smtClean="0"/>
              <a:t>Sharon</a:t>
            </a:r>
            <a:r>
              <a:rPr lang="en-US" dirty="0" smtClean="0"/>
              <a:t> </a:t>
            </a:r>
            <a:r>
              <a:rPr lang="en-US" i="1" dirty="0" smtClean="0"/>
              <a:t>Ross, </a:t>
            </a:r>
            <a:r>
              <a:rPr lang="en-US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i="1" dirty="0" smtClean="0"/>
              <a:t>SCHAUM’S  outlines Discrete Mathematics(2</a:t>
            </a:r>
            <a:r>
              <a:rPr lang="en-US" i="1" baseline="30000" dirty="0" smtClean="0"/>
              <a:t>nd</a:t>
            </a:r>
            <a:r>
              <a:rPr lang="en-US" i="1" dirty="0" smtClean="0"/>
              <a:t> edition)</a:t>
            </a:r>
            <a:r>
              <a:rPr lang="en-US" dirty="0" smtClean="0"/>
              <a:t>, by </a:t>
            </a:r>
            <a:r>
              <a:rPr lang="en-US" i="1" dirty="0" smtClean="0"/>
              <a:t>Seymour</a:t>
            </a:r>
            <a:r>
              <a:rPr lang="en-US" dirty="0" smtClean="0"/>
              <a:t> </a:t>
            </a:r>
            <a:r>
              <a:rPr lang="en-US" i="1" dirty="0" err="1" smtClean="0"/>
              <a:t>Lipschutz</a:t>
            </a:r>
            <a:r>
              <a:rPr lang="en-US" dirty="0" smtClean="0"/>
              <a:t>, </a:t>
            </a:r>
            <a:r>
              <a:rPr lang="en-US" i="1" dirty="0" smtClean="0"/>
              <a:t>Marc</a:t>
            </a:r>
            <a:r>
              <a:rPr lang="en-US" dirty="0" smtClean="0"/>
              <a:t> </a:t>
            </a:r>
            <a:r>
              <a:rPr lang="en-US" i="1" dirty="0" smtClean="0"/>
              <a:t>Lipson</a:t>
            </a:r>
          </a:p>
          <a:p>
            <a:pPr marL="285750" indent="-285750"/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University </a:t>
            </a:r>
            <a:r>
              <a:rPr lang="en-US" dirty="0"/>
              <a:t>of Hawaii</a:t>
            </a:r>
          </a:p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http://courses.ics.hawaii.edu/ReviewICS241/morea/trees/TreeTraversal-QA.pdf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Florida State University</a:t>
            </a:r>
          </a:p>
          <a:p>
            <a:r>
              <a:rPr lang="en-US" dirty="0"/>
              <a:t> </a:t>
            </a:r>
            <a:r>
              <a:rPr lang="en-US" dirty="0">
                <a:hlinkClick r:id="rId3"/>
              </a:rPr>
              <a:t>http://www.cs.fsu.edu/~lacher/lectures/Output/trees_intro/script.html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2730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1EF7B7DB-1C61-4A31-9556-3F1709B5AB91}"/>
              </a:ext>
            </a:extLst>
          </p:cNvPr>
          <p:cNvSpPr txBox="1">
            <a:spLocks/>
          </p:cNvSpPr>
          <p:nvPr/>
        </p:nvSpPr>
        <p:spPr bwMode="auto">
          <a:xfrm>
            <a:off x="98474" y="2028306"/>
            <a:ext cx="8904849" cy="4089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800" u="sng" dirty="0">
                <a:solidFill>
                  <a:srgbClr val="FF0000"/>
                </a:solidFill>
              </a:rPr>
              <a:t>Objectives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/>
              <a:t>To </a:t>
            </a:r>
            <a:r>
              <a:rPr lang="en-US" sz="2800" dirty="0" smtClean="0"/>
              <a:t>understand how to represent arithmetic expressions using ordered rooted trees, to evaluate the value of prefix and postfix expressions.</a:t>
            </a:r>
          </a:p>
          <a:p>
            <a:pPr lvl="0"/>
            <a:endParaRPr lang="en-US" sz="2800" dirty="0" smtClean="0"/>
          </a:p>
          <a:p>
            <a:r>
              <a:rPr lang="en-US" sz="2800" u="sng" dirty="0" smtClean="0">
                <a:solidFill>
                  <a:srgbClr val="FF0000"/>
                </a:solidFill>
              </a:rPr>
              <a:t>Outcomes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 smtClean="0"/>
              <a:t>The students are expected to be able to construct the ordered rooted tree for a given arithmetic expression, be able to evaluate the value of prefix and postfix expressions.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407560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015" y="449005"/>
            <a:ext cx="8019302" cy="1088136"/>
          </a:xfrm>
        </p:spPr>
        <p:txBody>
          <a:bodyPr>
            <a:normAutofit/>
          </a:bodyPr>
          <a:lstStyle/>
          <a:p>
            <a:r>
              <a:rPr lang="en-US" sz="3600" b="1" dirty="0"/>
              <a:t>Infix, Prefix and Postfix Notations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68630F1-A160-4F55-8B6C-EC4FACBDC244}"/>
              </a:ext>
            </a:extLst>
          </p:cNvPr>
          <p:cNvSpPr txBox="1">
            <a:spLocks/>
          </p:cNvSpPr>
          <p:nvPr/>
        </p:nvSpPr>
        <p:spPr bwMode="auto">
          <a:xfrm>
            <a:off x="457200" y="2166425"/>
            <a:ext cx="8229600" cy="395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expressions, such as compound propositions, combinations of sets, and arithmetic expressions can be represented using ordered rooted tree.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instance, consider the representation of an arithmetic expression involving the operators + (addition), – (subtraction), * (multiplication),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	/ (division),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and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exponentiation).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9778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9FDFF0E3-30BA-4472-A388-0F0EF2833EC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Complicated arithmetic expressions can be represented by an ordered rooted tree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 vertices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operators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Leaves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represent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operands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Parentheses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indicate the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 of the operations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the tree bottom-up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Construct smaller subtrees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the smaller subtrees as part of larger subtrees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327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3E513C32-B0B9-49D9-AB9F-BB844A692FF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preorder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an inorder traversal of the binary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Postfix notation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The form of an expression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obtained from a postorder traversal of the tree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representing this expression.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62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AC80904-A851-4767-826A-F79C1D370DE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2816" y="1672156"/>
            <a:ext cx="6480360" cy="42551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59121" y="2912007"/>
            <a:ext cx="3629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(also called  reverse Polish notation)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99311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EF1BF59A-348B-4251-AE12-7F2C83295412}"/>
              </a:ext>
            </a:extLst>
          </p:cNvPr>
          <p:cNvSpPr txBox="1">
            <a:spLocks/>
          </p:cNvSpPr>
          <p:nvPr/>
        </p:nvSpPr>
        <p:spPr bwMode="auto">
          <a:xfrm>
            <a:off x="457200" y="13716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5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ordered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rooted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tree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that represents the expression ((x + y)    2 )  +  ((x – 4) / 3) 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24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Solution</a:t>
            </a:r>
            <a:r>
              <a:rPr kumimoji="0" lang="en-US" altLang="ja-JP" sz="2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altLang="ja-JP" sz="24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9BA0656A-399E-4244-9951-DB8E3A96B3DD}"/>
              </a:ext>
            </a:extLst>
          </p:cNvPr>
          <p:cNvCxnSpPr/>
          <p:nvPr/>
        </p:nvCxnSpPr>
        <p:spPr>
          <a:xfrm flipV="1">
            <a:off x="3733800" y="1752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A4CAAE63-7FD2-4F62-BC07-C6E89F834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743200"/>
            <a:ext cx="8001000" cy="344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53B1142-CBDA-4F70-AB15-FC422A76697E}"/>
              </a:ext>
            </a:extLst>
          </p:cNvPr>
          <p:cNvSpPr txBox="1"/>
          <p:nvPr/>
        </p:nvSpPr>
        <p:spPr>
          <a:xfrm>
            <a:off x="3323798" y="624840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Figure 10</a:t>
            </a:r>
          </a:p>
        </p:txBody>
      </p:sp>
    </p:spTree>
    <p:extLst>
      <p:ext uri="{BB962C8B-B14F-4D97-AF65-F5344CB8AC3E}">
        <p14:creationId xmlns:p14="http://schemas.microsoft.com/office/powerpoint/2010/main" xmlns="" val="16371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</a:rPr>
              <a:t>Infix, Prefix and Postfix Notations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AAB5873F-BF8A-4A66-9498-71149520898D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ja-JP" sz="32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Example 6: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What is the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prefix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ja-JP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form</a:t>
            </a:r>
            <a:r>
              <a:rPr kumimoji="0" lang="en-US" altLang="ja-JP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for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altLang="ja-JP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	((x + y)   2 ) + ((x – 4) / 3) ?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Solution: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obtain the prefix form for this expression by traversing the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binary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tree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that represents it. This produces 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   + x y 2 / – x 4 3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3220D6C5-A16B-427B-92D5-58153F2CC24B}"/>
              </a:ext>
            </a:extLst>
          </p:cNvPr>
          <p:cNvCxnSpPr/>
          <p:nvPr/>
        </p:nvCxnSpPr>
        <p:spPr>
          <a:xfrm flipV="1">
            <a:off x="1981200" y="2133600"/>
            <a:ext cx="0" cy="38100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tailEnd type="arrow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786BD3F-6C3F-47A7-8DB6-78C240836758}"/>
              </a:ext>
            </a:extLst>
          </p:cNvPr>
          <p:cNvCxnSpPr/>
          <p:nvPr/>
        </p:nvCxnSpPr>
        <p:spPr>
          <a:xfrm flipV="1">
            <a:off x="5867400" y="4267200"/>
            <a:ext cx="0" cy="304800"/>
          </a:xfrm>
          <a:prstGeom prst="straightConnector1">
            <a:avLst/>
          </a:prstGeom>
          <a:noFill/>
          <a:ln w="25400" cap="flat" cmpd="sng" algn="ctr">
            <a:solidFill>
              <a:srgbClr val="0000FF"/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xmlns="" val="274456330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0FDDC292596243A096BDFBE72856C6" ma:contentTypeVersion="0" ma:contentTypeDescription="Create a new document." ma:contentTypeScope="" ma:versionID="d977574e96ceb91dea521fb1f516ae7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0752D9-BF2B-47F7-968E-7931B4B64A51}"/>
</file>

<file path=customXml/itemProps2.xml><?xml version="1.0" encoding="utf-8"?>
<ds:datastoreItem xmlns:ds="http://schemas.openxmlformats.org/officeDocument/2006/customXml" ds:itemID="{DF154696-4AC8-4A9A-A08A-41FA9315C8D4}"/>
</file>

<file path=customXml/itemProps3.xml><?xml version="1.0" encoding="utf-8"?>
<ds:datastoreItem xmlns:ds="http://schemas.openxmlformats.org/officeDocument/2006/customXml" ds:itemID="{EF80DFB9-E3EE-4C6B-8FFF-B0D76793B8CF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825</Words>
  <Application>Microsoft Office PowerPoint</Application>
  <PresentationFormat>On-screen Show (4:3)</PresentationFormat>
  <Paragraphs>118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Spectrum</vt:lpstr>
      <vt:lpstr>Tree Traversal (cont.)  Infix, Prefix and Postfix Notations </vt:lpstr>
      <vt:lpstr>Lecture Outline</vt:lpstr>
      <vt:lpstr>Objectives and Outcomes</vt:lpstr>
      <vt:lpstr>Infix, Prefix and Postfix Notations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72</cp:revision>
  <dcterms:created xsi:type="dcterms:W3CDTF">2018-12-10T17:20:29Z</dcterms:created>
  <dcterms:modified xsi:type="dcterms:W3CDTF">2020-04-30T13:38:05Z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0x0101007B0FDDC292596243A096BDFBE72856C6</vt:lpwstr>
  </property>
</Properties>
</file>