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8566" autoAdjust="0"/>
  </p:normalViewPr>
  <p:slideViewPr>
    <p:cSldViewPr snapToGrid="0" snapToObject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rat.mouri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75567"/>
              </p:ext>
            </p:extLst>
          </p:nvPr>
        </p:nvGraphicFramePr>
        <p:xfrm>
          <a:off x="272018" y="5079510"/>
          <a:ext cx="865891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071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45190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4574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Israt Jahan Mouri (</a:t>
                      </a:r>
                      <a:r>
                        <a:rPr lang="en-US" i="1" dirty="0">
                          <a:hlinkClick r:id="rId2"/>
                        </a:rPr>
                        <a:t>israt.mouri@aiub.edu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Cheating Policy (Official Rule)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505671"/>
            <a:ext cx="823134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/>
              <a:t>AIUB does not allow any kind of cheating.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/>
              <a:t>In case of cheating, you’ll get an 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en-US" sz="3200" dirty="0"/>
              <a:t> in the course.</a:t>
            </a:r>
          </a:p>
          <a:p>
            <a:pPr marL="274320" lvl="1" indent="-274320"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Course Requirements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95" y="2279177"/>
            <a:ext cx="859809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Must have at least 80% attendance to pass this course. </a:t>
            </a:r>
            <a:r>
              <a:rPr lang="en-US" sz="2800" dirty="0"/>
              <a:t>Failure to do so will result in an </a:t>
            </a:r>
            <a:r>
              <a:rPr lang="en-US" sz="2800" b="1" dirty="0">
                <a:solidFill>
                  <a:srgbClr val="FF0000"/>
                </a:solidFill>
              </a:rPr>
              <a:t>automatic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UW</a:t>
            </a:r>
            <a:r>
              <a:rPr lang="en-US" sz="2800" dirty="0"/>
              <a:t>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Must appear in the midterm and final term exam.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No make-up Quiz.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No request will be entertained for raising grade; but I will voluntarily give you bonus marks if you are eligible.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 reserve the right to be more lenient to those who deserve.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ABOUT</a:t>
            </a:r>
            <a:r>
              <a:rPr lang="en-US" sz="4000" dirty="0">
                <a:latin typeface="+mn-lt"/>
              </a:rPr>
              <a:t>  </a:t>
            </a:r>
            <a:r>
              <a:rPr lang="en-US" sz="4000" b="1" dirty="0">
                <a:latin typeface="+mn-lt"/>
              </a:rPr>
              <a:t>CLASS</a:t>
            </a:r>
            <a:r>
              <a:rPr lang="en-US" sz="4000" dirty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ATTENDANCE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73" y="2224586"/>
            <a:ext cx="872265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If you have 100% attendance, you will get bonus marks.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your attendance falls below 80%, you will get UW.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If you are absent for some reason, then you must submit an application with valid supporting documents when you come next time in the class.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If you are in probation</a:t>
            </a:r>
            <a:r>
              <a:rPr lang="en-US" sz="2400" dirty="0">
                <a:solidFill>
                  <a:srgbClr val="FF0000"/>
                </a:solidFill>
              </a:rPr>
              <a:t>, do NOT miss any class and you MUST come for consultation at least once a week.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 Probation student can NOT DROP course.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8" y="341193"/>
            <a:ext cx="8722659" cy="1359724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7" y="1955014"/>
            <a:ext cx="88454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dirty="0"/>
              <a:t>There are several important reasons for studying </a:t>
            </a:r>
            <a:r>
              <a:rPr lang="en-US" altLang="ja-JP" sz="2400" b="1" i="1" dirty="0"/>
              <a:t>discrete mathematics –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/>
              <a:t>Through this course you can develop your Mathematical Maturity, that is your ability to understand and create mathematical arguments.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/>
              <a:t>Discrete mathematics is the gateway to more advanced courses in all parts of the mathematical sciences. It provides the mathematical foundations for many Computer Science courses, including </a:t>
            </a:r>
            <a:r>
              <a:rPr lang="en-US" altLang="ja-JP" sz="2400" dirty="0">
                <a:solidFill>
                  <a:srgbClr val="0000FF"/>
                </a:solidFill>
              </a:rPr>
              <a:t>Algorithm, Data Structure, Database Theory, Formal Languages, Compiler Theory, Computer Security, Operating Systems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164818"/>
            <a:ext cx="82159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</a:rPr>
              <a:t>Discrete Mathematics can be applied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the design of computing machines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the specification of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artificial intelligence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programming languages, and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other areas of computer science, as well as, to many other fields of study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Text/Reference Books  &amp; 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Study Materials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53" y="2169995"/>
            <a:ext cx="8734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>
                <a:solidFill>
                  <a:srgbClr val="FF0000"/>
                </a:solidFill>
              </a:rPr>
              <a:t>Discrete Mathematics and its applications with </a:t>
            </a:r>
            <a:r>
              <a:rPr lang="en-US" sz="2000" i="1" dirty="0" err="1">
                <a:solidFill>
                  <a:srgbClr val="FF0000"/>
                </a:solidFill>
              </a:rPr>
              <a:t>combinatorics</a:t>
            </a:r>
            <a:r>
              <a:rPr lang="en-US" sz="2000" i="1" dirty="0">
                <a:solidFill>
                  <a:srgbClr val="FF0000"/>
                </a:solidFill>
              </a:rPr>
              <a:t> and graph theory (7</a:t>
            </a:r>
            <a:r>
              <a:rPr lang="en-US" sz="2000" i="1" baseline="30000" dirty="0">
                <a:solidFill>
                  <a:srgbClr val="FF0000"/>
                </a:solidFill>
              </a:rPr>
              <a:t>th</a:t>
            </a:r>
            <a:r>
              <a:rPr lang="en-US" sz="2000" i="1" dirty="0">
                <a:solidFill>
                  <a:srgbClr val="FF0000"/>
                </a:solidFill>
              </a:rPr>
              <a:t> edition) </a:t>
            </a:r>
            <a:r>
              <a:rPr lang="en-US" sz="2000" dirty="0">
                <a:solidFill>
                  <a:srgbClr val="FF0000"/>
                </a:solidFill>
              </a:rPr>
              <a:t>by Kenneth H. Rosen </a:t>
            </a:r>
            <a:r>
              <a:rPr lang="en-US" sz="2000" dirty="0">
                <a:solidFill>
                  <a:srgbClr val="0000FF"/>
                </a:solidFill>
              </a:rPr>
              <a:t>[Indian Adaptation by KAMALA KRITHIVASAN],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/>
              <a:t>published by </a:t>
            </a:r>
            <a:r>
              <a:rPr lang="en-US" altLang="ja-JP" sz="2000" dirty="0"/>
              <a:t>McGraw-Hill</a:t>
            </a:r>
            <a:r>
              <a:rPr lang="en-US" sz="2000" dirty="0"/>
              <a:t>, is the </a:t>
            </a:r>
            <a:r>
              <a:rPr lang="en-US" sz="2000" dirty="0">
                <a:solidFill>
                  <a:srgbClr val="FF0000"/>
                </a:solidFill>
              </a:rPr>
              <a:t>required text.  </a:t>
            </a:r>
            <a:endParaRPr lang="en-US" sz="2000" b="1" i="1" dirty="0">
              <a:solidFill>
                <a:srgbClr val="009900"/>
              </a:solidFill>
            </a:endParaRP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  <a:endParaRPr lang="en-US" sz="2000" i="1" dirty="0"/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/>
              <a:t>SCHAUM’S  </a:t>
            </a:r>
            <a:r>
              <a:rPr lang="en-US" sz="2000" i="1" dirty="0" err="1"/>
              <a:t>ouTlines</a:t>
            </a:r>
            <a:r>
              <a:rPr lang="en-US" sz="2000" i="1" dirty="0"/>
              <a:t>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Seymour </a:t>
            </a:r>
            <a:r>
              <a:rPr lang="en-US" sz="2000" dirty="0" err="1"/>
              <a:t>Lipschutz</a:t>
            </a:r>
            <a:r>
              <a:rPr lang="en-US" sz="2000" dirty="0"/>
              <a:t>, Marc Lipson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/>
              <a:t>Lecture slides </a:t>
            </a:r>
            <a:r>
              <a:rPr lang="en-US" sz="2000" dirty="0"/>
              <a:t>will be posted on VUES on a regular basis.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/>
              <a:t>Lecture</a:t>
            </a:r>
            <a:r>
              <a:rPr lang="en-US" sz="2000" dirty="0"/>
              <a:t> </a:t>
            </a:r>
            <a:r>
              <a:rPr lang="en-US" sz="2000" b="1" dirty="0"/>
              <a:t>Notes</a:t>
            </a:r>
            <a:r>
              <a:rPr lang="en-US" sz="2000" dirty="0"/>
              <a:t> will be provided by the Course Instructor.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02007"/>
            <a:ext cx="7808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Thanks a lot for your attention.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Any questions ??!!?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445" y="2661314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 </a:t>
            </a:r>
          </a:p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 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Vision and Mission of AIUB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Goals of AIUB 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Vision and Mission of CS Department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ja-JP" sz="2800" b="1" dirty="0">
                <a:solidFill>
                  <a:schemeClr val="tx1"/>
                </a:solidFill>
                <a:cs typeface="Arial" charset="0"/>
              </a:rPr>
              <a:t>Goals of CS Department </a:t>
            </a:r>
            <a:endParaRPr lang="en-US" sz="2800" b="1" dirty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+mn-lt"/>
                <a:cs typeface="Arial" charset="0"/>
              </a:rPr>
              <a:t>Vision &amp; Mission </a:t>
            </a:r>
            <a:r>
              <a:rPr lang="en-US" altLang="ja-JP" sz="4000" b="1" dirty="0">
                <a:latin typeface="+mn-lt"/>
              </a:rPr>
              <a:t>of AIUB 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16" y="2088107"/>
            <a:ext cx="89392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b="1" dirty="0">
                <a:solidFill>
                  <a:srgbClr val="0000FF"/>
                </a:solidFill>
              </a:rPr>
              <a:t>Vision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AMERICAN INTERNATIONAL UNIVERSITY-BANGLADESH (AIUB) envisions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promoting professionals and excellent leadership catering to the technological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progress and development needs of the country.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</a:rPr>
              <a:t>Mission: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AMERICAN INTERNATIONAL UNIVERSITY-BANGLADESH (AIUB) is committed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provide quality and excellent computer-based academic programs responsive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the emerging challenges of the time. It is dedicated to nurture and produce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competent world class professional imbued with strong sense of ethical values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ready to face the competitive world of arts, business, science, social science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technology.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Goals of AIUB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565" y="2093207"/>
            <a:ext cx="865442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Sustain development and progress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Continue to upgrade educational services and facilities responsive of the demands for change and needs of the society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Inculcate professional culture among management, faculty and personnel in the attainment of the institution's vision, mission and goals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Enhance research consciousness in discovering new dimensions for curriculum development and enrichment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Implement meaningful and relevant community outreach programs reflective of the available resources and expertise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Establish strong networking of programs, sharing of resources and expertise with local and international educational institutions and organizations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Accelerate the participation of alumni, students and professionals in the implementation of educational programs and development of projects designed to expand and improve global academic standards 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  <a:cs typeface="Arial" charset="0"/>
              </a:rPr>
              <a:t>Vision &amp; Mission of CS Department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29" y="2088108"/>
            <a:ext cx="88846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solidFill>
                  <a:srgbClr val="0000FF"/>
                </a:solidFill>
                <a:cs typeface="Arial" panose="020B0604020202020204" pitchFamily="34" charset="0"/>
              </a:rPr>
              <a:t>Vision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/>
              <a:t>Provides leadership in the pursuit of quality and excellent computer education and 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/>
              <a:t>produce highly skilled and globally competitive IT professionals.</a:t>
            </a:r>
          </a:p>
          <a:p>
            <a:pPr marL="274320" indent="-274320">
              <a:spcBef>
                <a:spcPts val="600"/>
              </a:spcBef>
              <a:defRPr/>
            </a:pPr>
            <a:endParaRPr lang="en-US" altLang="ja-JP" sz="2000" dirty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cs typeface="Arial" panose="020B0604020202020204" pitchFamily="34" charset="0"/>
              </a:rPr>
              <a:t>Mission</a:t>
            </a:r>
            <a:endParaRPr lang="en-US" sz="24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Committed to educate students to think analytically and communicate effectively;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train them to acquire technological, industry and research-oriented accepted skills;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keep them abreast of the new trends and progress in the world of information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communication technology; and inculcate in them the value of professional ethics.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000" dirty="0"/>
          </a:p>
          <a:p>
            <a:pPr marL="274320" indent="-274320">
              <a:spcBef>
                <a:spcPts val="600"/>
              </a:spcBef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+mn-lt"/>
                <a:cs typeface="Arial" charset="0"/>
              </a:rPr>
              <a:t>Goals of CS Department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301646"/>
            <a:ext cx="839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Enrich the computer education curriculum to suit the needs of the industry-wide standards for both domestic and international markets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Equip the faculty and staff with professional, modern technological and research skills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Upgrade continuously computer hardware, facilities and instructional materials to cope with the challenges of the information technology age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Initiate and conduct relevant research, software development and outreach services.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Establish linkage with industry and other IT-based organizations/institutions for sharing of resources and expertise, and better job opportunities for students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Schedule: Mid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08618"/>
            <a:ext cx="850429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1:	Class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2: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3:	Class +  </a:t>
            </a:r>
            <a:r>
              <a:rPr lang="en-US" sz="2800" dirty="0">
                <a:solidFill>
                  <a:srgbClr val="0000FF"/>
                </a:solidFill>
              </a:rPr>
              <a:t>Quiz 1 (on second class of week 3)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4: 	Class</a:t>
            </a:r>
            <a:endParaRPr lang="en-US" sz="2800" dirty="0">
              <a:solidFill>
                <a:srgbClr val="0099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5: 	Class +  </a:t>
            </a:r>
            <a:r>
              <a:rPr lang="en-US" sz="2800" dirty="0">
                <a:solidFill>
                  <a:srgbClr val="0000FF"/>
                </a:solidFill>
              </a:rPr>
              <a:t>Quiz 2 (on second class of week 5)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6: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Week 7: 	Mid Term Exam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Schedule: Final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274838"/>
            <a:ext cx="85588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8   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9  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10 : 	Class + </a:t>
            </a:r>
            <a:r>
              <a:rPr lang="en-US" sz="2800" b="1" dirty="0">
                <a:solidFill>
                  <a:srgbClr val="0000FF"/>
                </a:solidFill>
              </a:rPr>
              <a:t>Quiz 3 </a:t>
            </a:r>
            <a:r>
              <a:rPr lang="en-US" sz="2800" dirty="0">
                <a:solidFill>
                  <a:srgbClr val="0000FF"/>
                </a:solidFill>
              </a:rPr>
              <a:t>(on second class of week 10)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11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12 : 	Class + </a:t>
            </a:r>
            <a:r>
              <a:rPr lang="en-US" sz="2800" b="1" dirty="0">
                <a:solidFill>
                  <a:srgbClr val="0000FF"/>
                </a:solidFill>
              </a:rPr>
              <a:t>Quiz 4 </a:t>
            </a:r>
            <a:r>
              <a:rPr lang="en-US" sz="2800" dirty="0">
                <a:solidFill>
                  <a:srgbClr val="0000FF"/>
                </a:solidFill>
              </a:rPr>
              <a:t>(on second class of week 12) 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13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Week 14 : 	Final Exam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Course Evaluation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74838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Class Attendance : 	10%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Quizzes 		:	40%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Term Exam	:	50%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Grand Total = </a:t>
            </a:r>
            <a:r>
              <a:rPr lang="en-US" sz="2800" b="1" dirty="0">
                <a:solidFill>
                  <a:srgbClr val="FF0000"/>
                </a:solidFill>
              </a:rPr>
              <a:t>40%</a:t>
            </a:r>
            <a:r>
              <a:rPr lang="en-US" sz="2800" b="1" dirty="0">
                <a:solidFill>
                  <a:srgbClr val="0000FF"/>
                </a:solidFill>
              </a:rPr>
              <a:t> of Mid Term + </a:t>
            </a:r>
            <a:r>
              <a:rPr lang="en-US" sz="2800" b="1" dirty="0">
                <a:solidFill>
                  <a:srgbClr val="FF0000"/>
                </a:solidFill>
              </a:rPr>
              <a:t>60%</a:t>
            </a:r>
            <a:r>
              <a:rPr lang="en-US" sz="2800" b="1" dirty="0">
                <a:solidFill>
                  <a:srgbClr val="0000FF"/>
                </a:solidFill>
              </a:rPr>
              <a:t> of Final Term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624</TotalTime>
  <Words>1066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Introduction </vt:lpstr>
      <vt:lpstr>Lecture Outline</vt:lpstr>
      <vt:lpstr>Vision &amp; Mission of AIUB </vt:lpstr>
      <vt:lpstr>Goals of AIUB</vt:lpstr>
      <vt:lpstr>Vision &amp; Mission of CS Department</vt:lpstr>
      <vt:lpstr>Goals of CS Department</vt:lpstr>
      <vt:lpstr>Schedule: Mid Term Weeks</vt:lpstr>
      <vt:lpstr>Schedule: Final Term Weeks</vt:lpstr>
      <vt:lpstr>Course Evaluation</vt:lpstr>
      <vt:lpstr>Cheating Policy (Official Rule)</vt:lpstr>
      <vt:lpstr>Course Requirements</vt:lpstr>
      <vt:lpstr>ABOUT  CLASS ATTENDANCE</vt:lpstr>
      <vt:lpstr>Why Study Discrete Mathematics?</vt:lpstr>
      <vt:lpstr>Why Study Discrete Mathematics?</vt:lpstr>
      <vt:lpstr>Text/Reference Books  &amp;  Study Materials</vt:lpstr>
      <vt:lpstr>Summary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Israt Jahan Mouri</cp:lastModifiedBy>
  <cp:revision>25</cp:revision>
  <dcterms:created xsi:type="dcterms:W3CDTF">2018-12-10T17:20:29Z</dcterms:created>
  <dcterms:modified xsi:type="dcterms:W3CDTF">2022-05-26T07:47:34Z</dcterms:modified>
</cp:coreProperties>
</file>