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308" r:id="rId4"/>
    <p:sldId id="309" r:id="rId5"/>
    <p:sldId id="310" r:id="rId6"/>
    <p:sldId id="311" r:id="rId7"/>
    <p:sldId id="312" r:id="rId8"/>
    <p:sldId id="313" r:id="rId9"/>
    <p:sldId id="314" r:id="rId10"/>
    <p:sldId id="343" r:id="rId11"/>
    <p:sldId id="344" r:id="rId12"/>
    <p:sldId id="315" r:id="rId13"/>
    <p:sldId id="316" r:id="rId14"/>
    <p:sldId id="317" r:id="rId15"/>
    <p:sldId id="318" r:id="rId16"/>
    <p:sldId id="319" r:id="rId17"/>
    <p:sldId id="320" r:id="rId18"/>
    <p:sldId id="321" r:id="rId19"/>
    <p:sldId id="322" r:id="rId20"/>
    <p:sldId id="324" r:id="rId21"/>
    <p:sldId id="323" r:id="rId22"/>
    <p:sldId id="325" r:id="rId23"/>
    <p:sldId id="326" r:id="rId24"/>
    <p:sldId id="327" r:id="rId25"/>
    <p:sldId id="328" r:id="rId26"/>
    <p:sldId id="329" r:id="rId27"/>
    <p:sldId id="330" r:id="rId28"/>
    <p:sldId id="331" r:id="rId29"/>
    <p:sldId id="332" r:id="rId30"/>
    <p:sldId id="333" r:id="rId31"/>
    <p:sldId id="345" r:id="rId32"/>
    <p:sldId id="346" r:id="rId33"/>
    <p:sldId id="347" r:id="rId34"/>
    <p:sldId id="348" r:id="rId35"/>
    <p:sldId id="350" r:id="rId36"/>
    <p:sldId id="349" r:id="rId37"/>
    <p:sldId id="335" r:id="rId38"/>
    <p:sldId id="336" r:id="rId39"/>
    <p:sldId id="337" r:id="rId40"/>
    <p:sldId id="338" r:id="rId41"/>
    <p:sldId id="339" r:id="rId42"/>
    <p:sldId id="340" r:id="rId43"/>
    <p:sldId id="341" r:id="rId44"/>
    <p:sldId id="342" r:id="rId45"/>
    <p:sldId id="277"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varScale="1">
        <p:scale>
          <a:sx n="86" d="100"/>
          <a:sy n="86" d="100"/>
        </p:scale>
        <p:origin x="135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6/6/2022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6/6/2022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6/6/2022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srat.mouri@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a:xfrm>
            <a:off x="476205" y="1532427"/>
            <a:ext cx="2789509" cy="484632"/>
          </a:xfrm>
        </p:spPr>
        <p:txBody>
          <a:bodyPr/>
          <a:lstStyle/>
          <a:p>
            <a:r>
              <a:rPr lang="en-US" dirty="0"/>
              <a:t>Course Code: CSC 1204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13890687"/>
              </p:ext>
            </p:extLst>
          </p:nvPr>
        </p:nvGraphicFramePr>
        <p:xfrm>
          <a:off x="284085" y="5186042"/>
          <a:ext cx="8527917" cy="757472"/>
        </p:xfrm>
        <a:graphic>
          <a:graphicData uri="http://schemas.openxmlformats.org/drawingml/2006/table">
            <a:tbl>
              <a:tblPr firstRow="1" bandRow="1">
                <a:tableStyleId>{D7AC3CCA-C797-4891-BE02-D94E43425B78}</a:tableStyleId>
              </a:tblPr>
              <a:tblGrid>
                <a:gridCol w="1517409">
                  <a:extLst>
                    <a:ext uri="{9D8B030D-6E8A-4147-A177-3AD203B41FA5}">
                      <a16:colId xmlns:a16="http://schemas.microsoft.com/office/drawing/2014/main" val="3905988420"/>
                    </a:ext>
                  </a:extLst>
                </a:gridCol>
                <a:gridCol w="915073">
                  <a:extLst>
                    <a:ext uri="{9D8B030D-6E8A-4147-A177-3AD203B41FA5}">
                      <a16:colId xmlns:a16="http://schemas.microsoft.com/office/drawing/2014/main" val="2889894460"/>
                    </a:ext>
                  </a:extLst>
                </a:gridCol>
                <a:gridCol w="1251751">
                  <a:extLst>
                    <a:ext uri="{9D8B030D-6E8A-4147-A177-3AD203B41FA5}">
                      <a16:colId xmlns:a16="http://schemas.microsoft.com/office/drawing/2014/main" val="3023211198"/>
                    </a:ext>
                  </a:extLst>
                </a:gridCol>
                <a:gridCol w="1535837">
                  <a:extLst>
                    <a:ext uri="{9D8B030D-6E8A-4147-A177-3AD203B41FA5}">
                      <a16:colId xmlns:a16="http://schemas.microsoft.com/office/drawing/2014/main" val="1762131981"/>
                    </a:ext>
                  </a:extLst>
                </a:gridCol>
                <a:gridCol w="1464816">
                  <a:extLst>
                    <a:ext uri="{9D8B030D-6E8A-4147-A177-3AD203B41FA5}">
                      <a16:colId xmlns:a16="http://schemas.microsoft.com/office/drawing/2014/main" val="445458238"/>
                    </a:ext>
                  </a:extLst>
                </a:gridCol>
                <a:gridCol w="184303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dirty="0"/>
                        <a:t>Summer 2021-22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Israt Jahan Mouri (</a:t>
                      </a:r>
                      <a:r>
                        <a:rPr lang="en-US" i="1" dirty="0">
                          <a:hlinkClick r:id="rId2"/>
                        </a:rPr>
                        <a:t>israt.mouri@aiub.edu</a:t>
                      </a:r>
                      <a:r>
                        <a:rPr lang="en-US" i="1" dirty="0"/>
                        <a: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Discrete Mathematics</a:t>
            </a:r>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7C42-A753-0433-8E71-16361AB7A83C}"/>
              </a:ext>
            </a:extLst>
          </p:cNvPr>
          <p:cNvSpPr>
            <a:spLocks noGrp="1"/>
          </p:cNvSpPr>
          <p:nvPr>
            <p:ph type="title"/>
          </p:nvPr>
        </p:nvSpPr>
        <p:spPr/>
        <p:txBody>
          <a:bodyPr/>
          <a:lstStyle/>
          <a:p>
            <a:r>
              <a:rPr lang="en-US" dirty="0"/>
              <a:t>Examples of Propositional Functions</a:t>
            </a:r>
          </a:p>
        </p:txBody>
      </p:sp>
      <p:sp>
        <p:nvSpPr>
          <p:cNvPr id="4" name="Slide Number Placeholder 3">
            <a:extLst>
              <a:ext uri="{FF2B5EF4-FFF2-40B4-BE49-F238E27FC236}">
                <a16:creationId xmlns:a16="http://schemas.microsoft.com/office/drawing/2014/main" id="{4A0FE671-627A-3357-EFE7-58E48A61A8E6}"/>
              </a:ext>
            </a:extLst>
          </p:cNvPr>
          <p:cNvSpPr>
            <a:spLocks noGrp="1"/>
          </p:cNvSpPr>
          <p:nvPr>
            <p:ph type="sldNum" sz="quarter" idx="12"/>
          </p:nvPr>
        </p:nvSpPr>
        <p:spPr/>
        <p:txBody>
          <a:bodyPr/>
          <a:lstStyle/>
          <a:p>
            <a:fld id="{5FD889E0-CAB2-4699-909D-B9A88D47ACBE}" type="slidenum">
              <a:rPr lang="en-US" smtClean="0"/>
              <a:pPr/>
              <a:t>10</a:t>
            </a:fld>
            <a:endParaRPr lang="en-US"/>
          </a:p>
        </p:txBody>
      </p:sp>
      <p:sp>
        <p:nvSpPr>
          <p:cNvPr id="6" name="Content Placeholder 2">
            <a:extLst>
              <a:ext uri="{FF2B5EF4-FFF2-40B4-BE49-F238E27FC236}">
                <a16:creationId xmlns:a16="http://schemas.microsoft.com/office/drawing/2014/main" id="{A6E1A852-20CA-CE0A-0FBA-485E0BD7AE99}"/>
              </a:ext>
            </a:extLst>
          </p:cNvPr>
          <p:cNvSpPr txBox="1">
            <a:spLocks/>
          </p:cNvSpPr>
          <p:nvPr/>
        </p:nvSpPr>
        <p:spPr>
          <a:xfrm>
            <a:off x="457200" y="1935480"/>
            <a:ext cx="8229600" cy="4389120"/>
          </a:xfrm>
          <a:prstGeom prst="rect">
            <a:avLst/>
          </a:prstGeom>
        </p:spPr>
        <p:txBody>
          <a:bodyPr vert="horz">
            <a:normAutofit fontScale="77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Let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x</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 +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y</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 =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z” </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be denoted by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R</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x, y, z</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 </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and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U</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 (for all three variables) be the integers. Find these truth values:</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 </a:t>
            </a:r>
            <a:endParaRPr kumimoji="0" lang="en-US" sz="2600" b="0" i="0" u="none" strike="noStrike" kern="1200" cap="none" spc="0" normalizeH="0" baseline="0" noProof="0">
              <a:ln>
                <a:noFill/>
              </a:ln>
              <a:solidFill>
                <a:sysClr val="windowText" lastClr="000000"/>
              </a:solidFill>
              <a:effectLst/>
              <a:uLnTx/>
              <a:uFillTx/>
              <a:latin typeface="Constantia"/>
              <a:ea typeface="+mn-ea"/>
              <a:cs typeface="+mn-cs"/>
            </a:endParaRPr>
          </a:p>
          <a:p>
            <a:pPr marL="640080" marR="0" lvl="1" indent="-246888" algn="l" defTabSz="914400" rtl="0" eaLnBrk="1" fontAlgn="auto" latinLnBrk="0" hangingPunct="1">
              <a:lnSpc>
                <a:spcPct val="100000"/>
              </a:lnSpc>
              <a:spcBef>
                <a:spcPct val="20000"/>
              </a:spcBef>
              <a:spcAft>
                <a:spcPts val="0"/>
              </a:spcAft>
              <a:buClr>
                <a:srgbClr val="0F6FC6"/>
              </a:buClr>
              <a:buSzPct val="85000"/>
              <a:buFont typeface="Wingdings 2"/>
              <a:buNone/>
              <a:tabLst/>
              <a:defRPr/>
            </a:pP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R(</a:t>
            </a:r>
            <a:r>
              <a:rPr kumimoji="0" lang="en-US" sz="2400" b="0" i="0" u="none" strike="noStrike" kern="1200" cap="none" spc="0" normalizeH="0" baseline="0" noProof="0">
                <a:ln>
                  <a:noFill/>
                </a:ln>
                <a:solidFill>
                  <a:sysClr val="windowText" lastClr="000000"/>
                </a:solidFill>
                <a:effectLst/>
                <a:uLnTx/>
                <a:uFillTx/>
                <a:latin typeface="Cambria Math" pitchFamily="18" charset="0"/>
                <a:ea typeface="Cambria Math" pitchFamily="18" charset="0"/>
                <a:cs typeface="+mn-cs"/>
              </a:rPr>
              <a:t>2,-1</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a:t>
            </a:r>
            <a:r>
              <a:rPr kumimoji="0" lang="en-US" sz="2400" b="0" i="0" u="none" strike="noStrike" kern="1200" cap="none" spc="0" normalizeH="0" baseline="0" noProof="0">
                <a:ln>
                  <a:noFill/>
                </a:ln>
                <a:solidFill>
                  <a:sysClr val="windowText" lastClr="000000"/>
                </a:solidFill>
                <a:effectLst/>
                <a:uLnTx/>
                <a:uFillTx/>
                <a:latin typeface="Cambria Math" pitchFamily="18" charset="0"/>
                <a:ea typeface="Cambria Math" pitchFamily="18" charset="0"/>
                <a:cs typeface="+mn-cs"/>
              </a:rPr>
              <a:t>5</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a:t>
            </a:r>
          </a:p>
          <a:p>
            <a:pPr marL="914400" marR="0" lvl="2"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en-US" sz="2100" b="1" i="0" u="none" strike="noStrike" kern="1200" cap="none" spc="0" normalizeH="0" baseline="0" noProof="0">
                <a:ln>
                  <a:noFill/>
                </a:ln>
                <a:solidFill>
                  <a:sysClr val="windowText" lastClr="000000"/>
                </a:solidFill>
                <a:effectLst/>
                <a:uLnTx/>
                <a:uFillTx/>
                <a:latin typeface="Constantia"/>
                <a:ea typeface="+mn-ea"/>
                <a:cs typeface="+mn-cs"/>
              </a:rPr>
              <a:t>Solution:  F</a:t>
            </a:r>
          </a:p>
          <a:p>
            <a:pPr marL="640080" marR="0" lvl="1" indent="-246888" algn="l" defTabSz="914400" rtl="0" eaLnBrk="1" fontAlgn="auto" latinLnBrk="0" hangingPunct="1">
              <a:lnSpc>
                <a:spcPct val="100000"/>
              </a:lnSpc>
              <a:spcBef>
                <a:spcPct val="20000"/>
              </a:spcBef>
              <a:spcAft>
                <a:spcPts val="0"/>
              </a:spcAft>
              <a:buClr>
                <a:srgbClr val="0F6FC6"/>
              </a:buClr>
              <a:buSzPct val="85000"/>
              <a:buFont typeface="Wingdings 2"/>
              <a:buNone/>
              <a:tabLst/>
              <a:defRPr/>
            </a:pP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R(</a:t>
            </a:r>
            <a:r>
              <a:rPr kumimoji="0" lang="en-US" sz="2400" b="0" i="0" u="none" strike="noStrike" kern="1200" cap="none" spc="0" normalizeH="0" baseline="0" noProof="0">
                <a:ln>
                  <a:noFill/>
                </a:ln>
                <a:solidFill>
                  <a:sysClr val="windowText" lastClr="000000"/>
                </a:solidFill>
                <a:effectLst/>
                <a:uLnTx/>
                <a:uFillTx/>
                <a:latin typeface="Cambria Math" pitchFamily="18" charset="0"/>
                <a:ea typeface="Cambria Math" pitchFamily="18" charset="0"/>
                <a:cs typeface="+mn-cs"/>
              </a:rPr>
              <a:t>3,4,7</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a:t>
            </a:r>
          </a:p>
          <a:p>
            <a:pPr marL="914400" marR="0" lvl="2"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en-US" sz="2100" b="1" i="0" u="none" strike="noStrike" kern="1200" cap="none" spc="0" normalizeH="0" baseline="0" noProof="0">
                <a:ln>
                  <a:noFill/>
                </a:ln>
                <a:solidFill>
                  <a:sysClr val="windowText" lastClr="000000"/>
                </a:solidFill>
                <a:effectLst/>
                <a:uLnTx/>
                <a:uFillTx/>
                <a:latin typeface="Constantia"/>
                <a:ea typeface="+mn-ea"/>
                <a:cs typeface="+mn-cs"/>
              </a:rPr>
              <a:t>Solution: T</a:t>
            </a:r>
            <a:endParaRPr kumimoji="0" lang="en-US" sz="2100" b="0" i="0" u="none" strike="noStrike" kern="1200" cap="none" spc="0" normalizeH="0" baseline="0" noProof="0">
              <a:ln>
                <a:noFill/>
              </a:ln>
              <a:solidFill>
                <a:sysClr val="windowText" lastClr="000000"/>
              </a:solidFill>
              <a:effectLst/>
              <a:uLnTx/>
              <a:uFillTx/>
              <a:latin typeface="Constantia"/>
              <a:ea typeface="+mn-ea"/>
              <a:cs typeface="+mn-cs"/>
            </a:endParaRPr>
          </a:p>
          <a:p>
            <a:pPr marL="640080" marR="0" lvl="1" indent="-246888" algn="l" defTabSz="914400" rtl="0" eaLnBrk="1" fontAlgn="auto" latinLnBrk="0" hangingPunct="1">
              <a:lnSpc>
                <a:spcPct val="100000"/>
              </a:lnSpc>
              <a:spcBef>
                <a:spcPct val="20000"/>
              </a:spcBef>
              <a:spcAft>
                <a:spcPts val="0"/>
              </a:spcAft>
              <a:buClr>
                <a:srgbClr val="0F6FC6"/>
              </a:buClr>
              <a:buSzPct val="85000"/>
              <a:buFont typeface="Wingdings 2"/>
              <a:buNone/>
              <a:tabLst/>
              <a:defRPr/>
            </a:pP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R(</a:t>
            </a:r>
            <a:r>
              <a:rPr kumimoji="0" lang="en-US" sz="2400" b="0" i="1" u="none" strike="noStrike" kern="1200" cap="none" spc="0" normalizeH="0" baseline="0" noProof="0">
                <a:ln>
                  <a:noFill/>
                </a:ln>
                <a:solidFill>
                  <a:sysClr val="windowText" lastClr="000000"/>
                </a:solidFill>
                <a:effectLst/>
                <a:uLnTx/>
                <a:uFillTx/>
                <a:latin typeface="Constantia"/>
                <a:ea typeface="+mn-ea"/>
                <a:cs typeface="+mn-cs"/>
              </a:rPr>
              <a:t>x</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 </a:t>
            </a:r>
            <a:r>
              <a:rPr kumimoji="0" lang="en-US" sz="2400" b="0" i="0" u="none" strike="noStrike" kern="1200" cap="none" spc="0" normalizeH="0" baseline="0" noProof="0">
                <a:ln>
                  <a:noFill/>
                </a:ln>
                <a:solidFill>
                  <a:sysClr val="windowText" lastClr="000000"/>
                </a:solidFill>
                <a:effectLst/>
                <a:uLnTx/>
                <a:uFillTx/>
                <a:latin typeface="Cambria Math" pitchFamily="18" charset="0"/>
                <a:ea typeface="Cambria Math" pitchFamily="18" charset="0"/>
                <a:cs typeface="+mn-cs"/>
              </a:rPr>
              <a:t>3</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 </a:t>
            </a:r>
            <a:r>
              <a:rPr kumimoji="0" lang="en-US" sz="2400" b="0" i="1" u="none" strike="noStrike" kern="1200" cap="none" spc="0" normalizeH="0" baseline="0" noProof="0">
                <a:ln>
                  <a:noFill/>
                </a:ln>
                <a:solidFill>
                  <a:sysClr val="windowText" lastClr="000000"/>
                </a:solidFill>
                <a:effectLst/>
                <a:uLnTx/>
                <a:uFillTx/>
                <a:latin typeface="Constantia"/>
                <a:ea typeface="+mn-ea"/>
                <a:cs typeface="+mn-cs"/>
              </a:rPr>
              <a:t>z</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a:t>
            </a:r>
          </a:p>
          <a:p>
            <a:pPr marL="914400" marR="0" lvl="2"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en-US" sz="2100" b="1" i="0" u="none" strike="noStrike" kern="1200" cap="none" spc="0" normalizeH="0" baseline="0" noProof="0">
                <a:ln>
                  <a:noFill/>
                </a:ln>
                <a:solidFill>
                  <a:sysClr val="windowText" lastClr="000000"/>
                </a:solidFill>
                <a:effectLst/>
                <a:uLnTx/>
                <a:uFillTx/>
                <a:latin typeface="Constantia"/>
                <a:ea typeface="+mn-ea"/>
                <a:cs typeface="+mn-cs"/>
              </a:rPr>
              <a:t>Solution: Not a Proposition</a:t>
            </a: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Now let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x</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 -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y</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 =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z” </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be denoted by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Q</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x</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y</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 </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z</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 with U as the integers.</a:t>
            </a:r>
            <a:r>
              <a:rPr kumimoji="0" lang="en-US" sz="2600" b="0" i="1" u="none" strike="noStrike" kern="1200" cap="none" spc="0" normalizeH="0" baseline="0" noProof="0">
                <a:ln>
                  <a:noFill/>
                </a:ln>
                <a:solidFill>
                  <a:sysClr val="windowText" lastClr="000000"/>
                </a:solidFill>
                <a:effectLst/>
                <a:uLnTx/>
                <a:uFillTx/>
                <a:latin typeface="Constantia"/>
                <a:ea typeface="+mn-ea"/>
                <a:cs typeface="+mn-cs"/>
              </a:rPr>
              <a:t> </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Find</a:t>
            </a:r>
            <a:r>
              <a:rPr kumimoji="0" lang="en-US" sz="2600" b="1" i="0" u="none" strike="noStrike" kern="1200" cap="none" spc="0" normalizeH="0" baseline="0" noProof="0">
                <a:ln>
                  <a:noFill/>
                </a:ln>
                <a:solidFill>
                  <a:sysClr val="windowText" lastClr="000000"/>
                </a:solidFill>
                <a:effectLst/>
                <a:uLnTx/>
                <a:uFillTx/>
                <a:latin typeface="Constantia"/>
                <a:ea typeface="+mn-ea"/>
                <a:cs typeface="+mn-cs"/>
              </a:rPr>
              <a:t> </a:t>
            </a:r>
            <a:r>
              <a:rPr kumimoji="0" lang="en-US" sz="2600" b="0" i="0" u="none" strike="noStrike" kern="1200" cap="none" spc="0" normalizeH="0" baseline="0" noProof="0">
                <a:ln>
                  <a:noFill/>
                </a:ln>
                <a:solidFill>
                  <a:sysClr val="windowText" lastClr="000000"/>
                </a:solidFill>
                <a:effectLst/>
                <a:uLnTx/>
                <a:uFillTx/>
                <a:latin typeface="Constantia"/>
                <a:ea typeface="+mn-ea"/>
                <a:cs typeface="+mn-cs"/>
              </a:rPr>
              <a:t>these truth values:</a:t>
            </a:r>
          </a:p>
          <a:p>
            <a:pPr marL="640080" marR="0" lvl="1" indent="-246888" algn="l" defTabSz="914400" rtl="0" eaLnBrk="1" fontAlgn="auto" latinLnBrk="0" hangingPunct="1">
              <a:lnSpc>
                <a:spcPct val="100000"/>
              </a:lnSpc>
              <a:spcBef>
                <a:spcPct val="20000"/>
              </a:spcBef>
              <a:spcAft>
                <a:spcPts val="0"/>
              </a:spcAft>
              <a:buClr>
                <a:srgbClr val="0F6FC6"/>
              </a:buClr>
              <a:buSzPct val="85000"/>
              <a:buFont typeface="Wingdings 2"/>
              <a:buNone/>
              <a:tabLst/>
              <a:defRPr/>
            </a:pP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Q(</a:t>
            </a:r>
            <a:r>
              <a:rPr kumimoji="0" lang="en-US" sz="2400" b="0" i="0" u="none" strike="noStrike" kern="1200" cap="none" spc="0" normalizeH="0" baseline="0" noProof="0">
                <a:ln>
                  <a:noFill/>
                </a:ln>
                <a:solidFill>
                  <a:sysClr val="windowText" lastClr="000000"/>
                </a:solidFill>
                <a:effectLst/>
                <a:uLnTx/>
                <a:uFillTx/>
                <a:latin typeface="Cambria Math" pitchFamily="18" charset="0"/>
                <a:ea typeface="Cambria Math" pitchFamily="18" charset="0"/>
                <a:cs typeface="+mn-cs"/>
              </a:rPr>
              <a:t>2,-1,3</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a:t>
            </a:r>
          </a:p>
          <a:p>
            <a:pPr marL="914400" marR="0" lvl="2"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en-US" sz="2100" b="1" i="0" u="none" strike="noStrike" kern="1200" cap="none" spc="0" normalizeH="0" baseline="0" noProof="0">
                <a:ln>
                  <a:noFill/>
                </a:ln>
                <a:solidFill>
                  <a:sysClr val="windowText" lastClr="000000"/>
                </a:solidFill>
                <a:effectLst/>
                <a:uLnTx/>
                <a:uFillTx/>
                <a:latin typeface="Constantia"/>
                <a:ea typeface="+mn-ea"/>
                <a:cs typeface="+mn-cs"/>
              </a:rPr>
              <a:t> Solution:  T</a:t>
            </a:r>
          </a:p>
          <a:p>
            <a:pPr marL="640080" marR="0" lvl="1" indent="-246888" algn="l" defTabSz="914400" rtl="0" eaLnBrk="1" fontAlgn="auto" latinLnBrk="0" hangingPunct="1">
              <a:lnSpc>
                <a:spcPct val="100000"/>
              </a:lnSpc>
              <a:spcBef>
                <a:spcPct val="20000"/>
              </a:spcBef>
              <a:spcAft>
                <a:spcPts val="0"/>
              </a:spcAft>
              <a:buClr>
                <a:srgbClr val="0F6FC6"/>
              </a:buClr>
              <a:buSzPct val="85000"/>
              <a:buFont typeface="Wingdings 2"/>
              <a:buNone/>
              <a:tabLst/>
              <a:defRPr/>
            </a:pP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Q(</a:t>
            </a:r>
            <a:r>
              <a:rPr kumimoji="0" lang="en-US" sz="2400" b="0" i="0" u="none" strike="noStrike" kern="1200" cap="none" spc="0" normalizeH="0" baseline="0" noProof="0">
                <a:ln>
                  <a:noFill/>
                </a:ln>
                <a:solidFill>
                  <a:sysClr val="windowText" lastClr="000000"/>
                </a:solidFill>
                <a:effectLst/>
                <a:uLnTx/>
                <a:uFillTx/>
                <a:latin typeface="Cambria Math" pitchFamily="18" charset="0"/>
                <a:ea typeface="Cambria Math" pitchFamily="18" charset="0"/>
                <a:cs typeface="+mn-cs"/>
              </a:rPr>
              <a:t>3,4,7</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a:t>
            </a:r>
          </a:p>
          <a:p>
            <a:pPr marL="914400" marR="0" lvl="2"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en-US" sz="2100" b="1" i="0" u="none" strike="noStrike" kern="1200" cap="none" spc="0" normalizeH="0" baseline="0" noProof="0">
                <a:ln>
                  <a:noFill/>
                </a:ln>
                <a:solidFill>
                  <a:sysClr val="windowText" lastClr="000000"/>
                </a:solidFill>
                <a:effectLst/>
                <a:uLnTx/>
                <a:uFillTx/>
                <a:latin typeface="Constantia"/>
                <a:ea typeface="+mn-ea"/>
                <a:cs typeface="+mn-cs"/>
              </a:rPr>
              <a:t> Solution: F</a:t>
            </a:r>
            <a:endParaRPr kumimoji="0" lang="en-US" sz="2100" b="0" i="0" u="none" strike="noStrike" kern="1200" cap="none" spc="0" normalizeH="0" baseline="0" noProof="0">
              <a:ln>
                <a:noFill/>
              </a:ln>
              <a:solidFill>
                <a:sysClr val="windowText" lastClr="000000"/>
              </a:solidFill>
              <a:effectLst/>
              <a:uLnTx/>
              <a:uFillTx/>
              <a:latin typeface="Constantia"/>
              <a:ea typeface="+mn-ea"/>
              <a:cs typeface="+mn-cs"/>
            </a:endParaRPr>
          </a:p>
          <a:p>
            <a:pPr marL="640080" marR="0" lvl="1" indent="-246888" algn="l" defTabSz="914400" rtl="0" eaLnBrk="1" fontAlgn="auto" latinLnBrk="0" hangingPunct="1">
              <a:lnSpc>
                <a:spcPct val="100000"/>
              </a:lnSpc>
              <a:spcBef>
                <a:spcPct val="20000"/>
              </a:spcBef>
              <a:spcAft>
                <a:spcPts val="0"/>
              </a:spcAft>
              <a:buClr>
                <a:srgbClr val="0F6FC6"/>
              </a:buClr>
              <a:buSzPct val="85000"/>
              <a:buFont typeface="Wingdings 2"/>
              <a:buNone/>
              <a:tabLst/>
              <a:defRPr/>
            </a:pP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 Q(</a:t>
            </a:r>
            <a:r>
              <a:rPr kumimoji="0" lang="en-US" sz="2400" b="0" i="1" u="none" strike="noStrike" kern="1200" cap="none" spc="0" normalizeH="0" baseline="0" noProof="0">
                <a:ln>
                  <a:noFill/>
                </a:ln>
                <a:solidFill>
                  <a:sysClr val="windowText" lastClr="000000"/>
                </a:solidFill>
                <a:effectLst/>
                <a:uLnTx/>
                <a:uFillTx/>
                <a:latin typeface="Constantia"/>
                <a:ea typeface="+mn-ea"/>
                <a:cs typeface="+mn-cs"/>
              </a:rPr>
              <a:t>x</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 </a:t>
            </a:r>
            <a:r>
              <a:rPr kumimoji="0" lang="en-US" sz="2400" b="0" i="0" u="none" strike="noStrike" kern="1200" cap="none" spc="0" normalizeH="0" baseline="0" noProof="0">
                <a:ln>
                  <a:noFill/>
                </a:ln>
                <a:solidFill>
                  <a:sysClr val="windowText" lastClr="000000"/>
                </a:solidFill>
                <a:effectLst/>
                <a:uLnTx/>
                <a:uFillTx/>
                <a:latin typeface="Cambria Math" pitchFamily="18" charset="0"/>
                <a:ea typeface="Cambria Math" pitchFamily="18" charset="0"/>
                <a:cs typeface="+mn-cs"/>
              </a:rPr>
              <a:t>3</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 </a:t>
            </a:r>
            <a:r>
              <a:rPr kumimoji="0" lang="en-US" sz="2400" b="0" i="1" u="none" strike="noStrike" kern="1200" cap="none" spc="0" normalizeH="0" baseline="0" noProof="0">
                <a:ln>
                  <a:noFill/>
                </a:ln>
                <a:solidFill>
                  <a:sysClr val="windowText" lastClr="000000"/>
                </a:solidFill>
                <a:effectLst/>
                <a:uLnTx/>
                <a:uFillTx/>
                <a:latin typeface="Constantia"/>
                <a:ea typeface="+mn-ea"/>
                <a:cs typeface="+mn-cs"/>
              </a:rPr>
              <a:t>z</a:t>
            </a:r>
            <a:r>
              <a:rPr kumimoji="0" lang="en-US" sz="2400" b="0" i="0" u="none" strike="noStrike" kern="1200" cap="none" spc="0" normalizeH="0" baseline="0" noProof="0">
                <a:ln>
                  <a:noFill/>
                </a:ln>
                <a:solidFill>
                  <a:sysClr val="windowText" lastClr="000000"/>
                </a:solidFill>
                <a:effectLst/>
                <a:uLnTx/>
                <a:uFillTx/>
                <a:latin typeface="Constantia"/>
                <a:ea typeface="+mn-ea"/>
                <a:cs typeface="+mn-cs"/>
              </a:rPr>
              <a:t>)</a:t>
            </a:r>
          </a:p>
          <a:p>
            <a:pPr marL="914400" marR="0" lvl="2"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en-US" sz="2100" b="1" i="0" u="none" strike="noStrike" kern="1200" cap="none" spc="0" normalizeH="0" baseline="0" noProof="0">
                <a:ln>
                  <a:noFill/>
                </a:ln>
                <a:solidFill>
                  <a:sysClr val="windowText" lastClr="000000"/>
                </a:solidFill>
                <a:effectLst/>
                <a:uLnTx/>
                <a:uFillTx/>
                <a:latin typeface="Constantia"/>
                <a:ea typeface="+mn-ea"/>
                <a:cs typeface="+mn-cs"/>
              </a:rPr>
              <a:t> Solution:  Not a Proposition</a:t>
            </a: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endParaRPr kumimoji="0" lang="en-US" sz="2600" b="0" i="0" u="none" strike="noStrike" kern="1200" cap="none" spc="0" normalizeH="0" baseline="0" noProof="0">
              <a:ln>
                <a:noFill/>
              </a:ln>
              <a:solidFill>
                <a:sysClr val="windowText" lastClr="000000"/>
              </a:solidFill>
              <a:effectLst/>
              <a:uLnTx/>
              <a:uFillTx/>
              <a:latin typeface="Constantia"/>
              <a:ea typeface="+mn-ea"/>
              <a:cs typeface="+mn-cs"/>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endParaRPr kumimoji="0" lang="en-US" sz="2600" b="0" i="0" u="none" strike="noStrike" kern="1200" cap="none" spc="0" normalizeH="0" baseline="0" noProof="0" dirty="0">
              <a:ln>
                <a:noFill/>
              </a:ln>
              <a:solidFill>
                <a:sysClr val="windowText" lastClr="000000"/>
              </a:solidFill>
              <a:effectLst/>
              <a:uLnTx/>
              <a:uFillTx/>
              <a:latin typeface="Constantia"/>
              <a:ea typeface="+mn-ea"/>
              <a:cs typeface="+mn-cs"/>
            </a:endParaRPr>
          </a:p>
        </p:txBody>
      </p:sp>
    </p:spTree>
    <p:extLst>
      <p:ext uri="{BB962C8B-B14F-4D97-AF65-F5344CB8AC3E}">
        <p14:creationId xmlns:p14="http://schemas.microsoft.com/office/powerpoint/2010/main" val="344241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AFC4-B2E0-2886-3D8F-28CDDC41003B}"/>
              </a:ext>
            </a:extLst>
          </p:cNvPr>
          <p:cNvSpPr>
            <a:spLocks noGrp="1"/>
          </p:cNvSpPr>
          <p:nvPr>
            <p:ph type="title"/>
          </p:nvPr>
        </p:nvSpPr>
        <p:spPr/>
        <p:txBody>
          <a:bodyPr/>
          <a:lstStyle/>
          <a:p>
            <a:r>
              <a:rPr lang="en-US" dirty="0"/>
              <a:t>Compound Expressions</a:t>
            </a:r>
          </a:p>
        </p:txBody>
      </p:sp>
      <p:sp>
        <p:nvSpPr>
          <p:cNvPr id="4" name="Slide Number Placeholder 3">
            <a:extLst>
              <a:ext uri="{FF2B5EF4-FFF2-40B4-BE49-F238E27FC236}">
                <a16:creationId xmlns:a16="http://schemas.microsoft.com/office/drawing/2014/main" id="{FA86589A-C955-271E-B79D-ADC0D860F0E6}"/>
              </a:ext>
            </a:extLst>
          </p:cNvPr>
          <p:cNvSpPr>
            <a:spLocks noGrp="1"/>
          </p:cNvSpPr>
          <p:nvPr>
            <p:ph type="sldNum" sz="quarter" idx="12"/>
          </p:nvPr>
        </p:nvSpPr>
        <p:spPr/>
        <p:txBody>
          <a:bodyPr/>
          <a:lstStyle/>
          <a:p>
            <a:fld id="{5FD889E0-CAB2-4699-909D-B9A88D47ACBE}" type="slidenum">
              <a:rPr lang="en-US" smtClean="0"/>
              <a:pPr/>
              <a:t>11</a:t>
            </a:fld>
            <a:endParaRPr lang="en-US"/>
          </a:p>
        </p:txBody>
      </p:sp>
      <p:sp>
        <p:nvSpPr>
          <p:cNvPr id="5" name="Content Placeholder 2">
            <a:extLst>
              <a:ext uri="{FF2B5EF4-FFF2-40B4-BE49-F238E27FC236}">
                <a16:creationId xmlns:a16="http://schemas.microsoft.com/office/drawing/2014/main" id="{A6D507A1-D8D8-A5D6-9982-ABCEE05E2A7B}"/>
              </a:ext>
            </a:extLst>
          </p:cNvPr>
          <p:cNvSpPr>
            <a:spLocks noGrp="1"/>
          </p:cNvSpPr>
          <p:nvPr>
            <p:ph idx="1"/>
          </p:nvPr>
        </p:nvSpPr>
        <p:spPr>
          <a:xfrm>
            <a:off x="457200" y="1935480"/>
            <a:ext cx="8229600" cy="4389120"/>
          </a:xfrm>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extLst>
      <p:ext uri="{BB962C8B-B14F-4D97-AF65-F5344CB8AC3E}">
        <p14:creationId xmlns:p14="http://schemas.microsoft.com/office/powerpoint/2010/main" val="1230984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Quantifiers</a:t>
            </a:r>
            <a:endParaRPr lang="en-US" sz="4000" dirty="0">
              <a:latin typeface="+mn-lt"/>
            </a:endParaRPr>
          </a:p>
        </p:txBody>
      </p:sp>
      <p:sp>
        <p:nvSpPr>
          <p:cNvPr id="4" name="Rectangle 3"/>
          <p:cNvSpPr/>
          <p:nvPr/>
        </p:nvSpPr>
        <p:spPr>
          <a:xfrm>
            <a:off x="354835" y="2130907"/>
            <a:ext cx="8502562" cy="3431709"/>
          </a:xfrm>
          <a:prstGeom prst="rect">
            <a:avLst/>
          </a:prstGeom>
        </p:spPr>
        <p:txBody>
          <a:bodyPr wrap="square">
            <a:spAutoFit/>
          </a:bodyPr>
          <a:lstStyle/>
          <a:p>
            <a:pPr marL="274320" indent="-274320">
              <a:spcBef>
                <a:spcPts val="600"/>
              </a:spcBef>
              <a:buFont typeface="Arial" pitchFamily="34" charset="0"/>
              <a:buChar char="•"/>
            </a:pPr>
            <a:r>
              <a:rPr lang="en-US" altLang="zh-TW" sz="2400" b="1" dirty="0">
                <a:solidFill>
                  <a:srgbClr val="0000FF"/>
                </a:solidFill>
              </a:rPr>
              <a:t>Quantification: Two Categories –</a:t>
            </a:r>
          </a:p>
          <a:p>
            <a:pPr marL="274320" lvl="1" indent="-274320">
              <a:spcBef>
                <a:spcPts val="600"/>
              </a:spcBef>
              <a:buFont typeface="Arial" pitchFamily="34" charset="0"/>
              <a:buChar char="•"/>
            </a:pPr>
            <a:r>
              <a:rPr lang="en-US" altLang="zh-TW" sz="2400" dirty="0">
                <a:solidFill>
                  <a:srgbClr val="0000FF"/>
                </a:solidFill>
              </a:rPr>
              <a:t>Universal quantification</a:t>
            </a:r>
            <a:r>
              <a:rPr lang="en-US" altLang="zh-TW" sz="2400" dirty="0"/>
              <a:t>: A predicate is true for </a:t>
            </a:r>
            <a:r>
              <a:rPr lang="en-US" altLang="zh-TW" sz="2400" b="1" dirty="0"/>
              <a:t>every element </a:t>
            </a:r>
            <a:r>
              <a:rPr lang="en-US" altLang="zh-TW" sz="2400" dirty="0"/>
              <a:t>in the domain</a:t>
            </a:r>
          </a:p>
          <a:p>
            <a:pPr marL="274320" lvl="1" indent="-274320">
              <a:spcBef>
                <a:spcPts val="600"/>
              </a:spcBef>
              <a:buFont typeface="Arial" pitchFamily="34" charset="0"/>
              <a:buChar char="•"/>
            </a:pPr>
            <a:r>
              <a:rPr lang="en-US" altLang="zh-TW" sz="2400" dirty="0">
                <a:solidFill>
                  <a:srgbClr val="0000FF"/>
                </a:solidFill>
              </a:rPr>
              <a:t>Existential quantification</a:t>
            </a:r>
            <a:r>
              <a:rPr lang="en-US" altLang="zh-TW" sz="2400" dirty="0"/>
              <a:t>: There is </a:t>
            </a:r>
            <a:r>
              <a:rPr lang="en-US" altLang="zh-TW" sz="2400" b="1" dirty="0"/>
              <a:t>one or more elements</a:t>
            </a:r>
            <a:r>
              <a:rPr lang="en-US" altLang="zh-TW" sz="2400" dirty="0"/>
              <a:t> in the domain for which a predicate is true </a:t>
            </a:r>
          </a:p>
          <a:p>
            <a:pPr marL="274320" lvl="1" indent="-274320">
              <a:spcBef>
                <a:spcPts val="600"/>
              </a:spcBef>
              <a:buFont typeface="Arial" pitchFamily="34" charset="0"/>
              <a:buChar char="•"/>
            </a:pPr>
            <a:endParaRPr lang="en-US" altLang="zh-TW" sz="2400" dirty="0"/>
          </a:p>
          <a:p>
            <a:pPr marL="274320" indent="-274320">
              <a:spcBef>
                <a:spcPts val="600"/>
              </a:spcBef>
              <a:buFont typeface="Wingdings" panose="05000000000000000000" pitchFamily="2" charset="2"/>
              <a:buChar char="§"/>
            </a:pPr>
            <a:r>
              <a:rPr lang="en-US" altLang="zh-TW" sz="2400" dirty="0">
                <a:solidFill>
                  <a:srgbClr val="FF0000"/>
                </a:solidFill>
              </a:rPr>
              <a:t>Domain  </a:t>
            </a:r>
            <a:r>
              <a:rPr lang="en-US" altLang="zh-TW" sz="2400" dirty="0"/>
              <a:t>/</a:t>
            </a:r>
            <a:r>
              <a:rPr lang="en-US" altLang="zh-TW" sz="2400" dirty="0">
                <a:solidFill>
                  <a:srgbClr val="FF0000"/>
                </a:solidFill>
              </a:rPr>
              <a:t>domain of discourse</a:t>
            </a:r>
            <a:r>
              <a:rPr lang="en-US" altLang="zh-TW" sz="2400" dirty="0"/>
              <a:t>/</a:t>
            </a:r>
            <a:r>
              <a:rPr lang="en-US" altLang="zh-TW" sz="2400" dirty="0">
                <a:solidFill>
                  <a:srgbClr val="FF0000"/>
                </a:solidFill>
              </a:rPr>
              <a:t>universe of discourse:</a:t>
            </a:r>
            <a:endParaRPr lang="en-US" sz="2400" dirty="0"/>
          </a:p>
          <a:p>
            <a:pPr marL="274320" indent="-274320">
              <a:spcBef>
                <a:spcPts val="600"/>
              </a:spcBef>
            </a:pPr>
            <a:r>
              <a:rPr lang="en-US" sz="2400" dirty="0">
                <a:sym typeface="Wingdings" pitchFamily="2" charset="2"/>
              </a:rPr>
              <a:t></a:t>
            </a:r>
            <a:r>
              <a:rPr lang="en-US" sz="2400" dirty="0"/>
              <a:t>The values a variable in a </a:t>
            </a:r>
            <a:r>
              <a:rPr lang="en-US" sz="2400" i="1" dirty="0"/>
              <a:t>propositional function </a:t>
            </a:r>
            <a:r>
              <a:rPr lang="en-US" sz="2400" dirty="0"/>
              <a:t>may take.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Quantifiers</a:t>
            </a:r>
            <a:endParaRPr lang="en-US" sz="4000" dirty="0">
              <a:latin typeface="+mn-lt"/>
            </a:endParaRPr>
          </a:p>
        </p:txBody>
      </p:sp>
      <p:sp>
        <p:nvSpPr>
          <p:cNvPr id="4" name="Rectangle 3"/>
          <p:cNvSpPr/>
          <p:nvPr/>
        </p:nvSpPr>
        <p:spPr>
          <a:xfrm>
            <a:off x="0" y="2350243"/>
            <a:ext cx="9089408" cy="2926955"/>
          </a:xfrm>
          <a:prstGeom prst="rect">
            <a:avLst/>
          </a:prstGeom>
        </p:spPr>
        <p:txBody>
          <a:bodyPr wrap="square">
            <a:spAutoFit/>
          </a:bodyPr>
          <a:lstStyle/>
          <a:p>
            <a:pPr marL="365760" indent="-274320">
              <a:lnSpc>
                <a:spcPct val="90000"/>
              </a:lnSpc>
              <a:defRPr/>
            </a:pPr>
            <a:r>
              <a:rPr lang="en-US" sz="2800" b="1" dirty="0">
                <a:solidFill>
                  <a:srgbClr val="0000FF"/>
                </a:solidFill>
              </a:rPr>
              <a:t>1. Universal Quantifier: </a:t>
            </a:r>
            <a:r>
              <a:rPr lang="en-US" altLang="zh-TW" sz="2800" b="1" i="1" dirty="0">
                <a:solidFill>
                  <a:srgbClr val="0000FF"/>
                </a:solidFill>
                <a:sym typeface="Symbol" pitchFamily="18" charset="2"/>
              </a:rPr>
              <a:t></a:t>
            </a:r>
            <a:r>
              <a:rPr lang="en-US" altLang="zh-TW" sz="2800" i="1" dirty="0">
                <a:sym typeface="Symbol" pitchFamily="18" charset="2"/>
              </a:rPr>
              <a:t> </a:t>
            </a:r>
            <a:r>
              <a:rPr lang="en-US" altLang="zh-TW" sz="2800" dirty="0">
                <a:sym typeface="Symbol" pitchFamily="18" charset="2"/>
              </a:rPr>
              <a:t>is called the </a:t>
            </a:r>
            <a:r>
              <a:rPr lang="en-US" altLang="zh-TW" sz="2800" dirty="0">
                <a:solidFill>
                  <a:srgbClr val="0000FF"/>
                </a:solidFill>
                <a:sym typeface="Symbol" pitchFamily="18" charset="2"/>
              </a:rPr>
              <a:t>universal quantifier.</a:t>
            </a:r>
          </a:p>
          <a:p>
            <a:pPr marL="1154430" lvl="1" indent="-514350">
              <a:lnSpc>
                <a:spcPct val="90000"/>
              </a:lnSpc>
              <a:defRPr/>
            </a:pPr>
            <a:r>
              <a:rPr lang="en-US" sz="2800" dirty="0">
                <a:solidFill>
                  <a:srgbClr val="FF0000"/>
                </a:solidFill>
                <a:sym typeface="Symbol" pitchFamily="18" charset="2"/>
              </a:rPr>
              <a:t> “</a:t>
            </a:r>
            <a:r>
              <a:rPr lang="en-US" sz="2800" b="1" dirty="0">
                <a:solidFill>
                  <a:srgbClr val="FF0000"/>
                </a:solidFill>
                <a:sym typeface="Symbol" pitchFamily="18" charset="2"/>
              </a:rPr>
              <a:t></a:t>
            </a:r>
            <a:r>
              <a:rPr lang="en-US" sz="2800" dirty="0">
                <a:solidFill>
                  <a:srgbClr val="FF0000"/>
                </a:solidFill>
              </a:rPr>
              <a:t>” </a:t>
            </a:r>
            <a:r>
              <a:rPr lang="en-US" sz="2800" dirty="0"/>
              <a:t>reads “for </a:t>
            </a:r>
            <a:r>
              <a:rPr lang="en-US" sz="2800" b="1" dirty="0">
                <a:solidFill>
                  <a:srgbClr val="FF0000"/>
                </a:solidFill>
              </a:rPr>
              <a:t>A</a:t>
            </a:r>
            <a:r>
              <a:rPr lang="en-US" sz="2800" dirty="0"/>
              <a:t>ll” </a:t>
            </a:r>
            <a:endParaRPr lang="en-US" sz="2800" b="1" dirty="0">
              <a:solidFill>
                <a:schemeClr val="hlink"/>
              </a:solidFill>
            </a:endParaRPr>
          </a:p>
          <a:p>
            <a:pPr marL="514350" indent="-514350">
              <a:lnSpc>
                <a:spcPct val="90000"/>
              </a:lnSpc>
              <a:buFont typeface="+mj-lt"/>
              <a:buAutoNum type="arabicPeriod"/>
              <a:defRPr/>
            </a:pPr>
            <a:endParaRPr lang="en-US" sz="2800" b="1" dirty="0">
              <a:solidFill>
                <a:schemeClr val="hlink"/>
              </a:solidFill>
            </a:endParaRPr>
          </a:p>
          <a:p>
            <a:pPr marL="274320" indent="-274320">
              <a:lnSpc>
                <a:spcPct val="90000"/>
              </a:lnSpc>
              <a:spcBef>
                <a:spcPts val="600"/>
              </a:spcBef>
              <a:defRPr/>
            </a:pPr>
            <a:r>
              <a:rPr lang="en-US" sz="2800" b="1" dirty="0">
                <a:solidFill>
                  <a:srgbClr val="0000FF"/>
                </a:solidFill>
              </a:rPr>
              <a:t>  2. Existential Quantifier: </a:t>
            </a:r>
            <a:r>
              <a:rPr lang="en-US" altLang="zh-TW" sz="2800" b="1" dirty="0">
                <a:solidFill>
                  <a:srgbClr val="0000FF"/>
                </a:solidFill>
                <a:sym typeface="Symbol" pitchFamily="18" charset="2"/>
              </a:rPr>
              <a:t></a:t>
            </a:r>
            <a:r>
              <a:rPr lang="en-US" altLang="zh-TW" sz="2800" dirty="0">
                <a:sym typeface="Symbol" pitchFamily="18" charset="2"/>
              </a:rPr>
              <a:t> is called the </a:t>
            </a:r>
            <a:r>
              <a:rPr lang="en-US" altLang="zh-TW" sz="2800" dirty="0">
                <a:solidFill>
                  <a:srgbClr val="0000FF"/>
                </a:solidFill>
                <a:sym typeface="Symbol" pitchFamily="18" charset="2"/>
              </a:rPr>
              <a:t>existential quantifier</a:t>
            </a:r>
            <a:r>
              <a:rPr lang="en-US" altLang="zh-TW" sz="2800" dirty="0">
                <a:sym typeface="Symbol" pitchFamily="18" charset="2"/>
              </a:rPr>
              <a:t>.</a:t>
            </a:r>
          </a:p>
          <a:p>
            <a:pPr marL="514350" indent="-514350">
              <a:lnSpc>
                <a:spcPct val="90000"/>
              </a:lnSpc>
              <a:defRPr/>
            </a:pPr>
            <a:r>
              <a:rPr lang="en-US" sz="2800" dirty="0">
                <a:solidFill>
                  <a:srgbClr val="CC3EBE"/>
                </a:solidFill>
                <a:sym typeface="Symbol" pitchFamily="18" charset="2"/>
              </a:rPr>
              <a:t>		</a:t>
            </a:r>
            <a:r>
              <a:rPr lang="en-US" sz="2800" dirty="0">
                <a:solidFill>
                  <a:srgbClr val="FF0000"/>
                </a:solidFill>
                <a:sym typeface="Symbol" pitchFamily="18" charset="2"/>
              </a:rPr>
              <a:t>“</a:t>
            </a:r>
            <a:r>
              <a:rPr lang="en-US" sz="2800" b="1" dirty="0">
                <a:solidFill>
                  <a:srgbClr val="FF0000"/>
                </a:solidFill>
                <a:sym typeface="Symbol" pitchFamily="18" charset="2"/>
              </a:rPr>
              <a:t></a:t>
            </a:r>
            <a:r>
              <a:rPr lang="en-US" sz="2800" dirty="0">
                <a:solidFill>
                  <a:srgbClr val="FF0000"/>
                </a:solidFill>
                <a:sym typeface="Symbol" pitchFamily="18" charset="2"/>
              </a:rPr>
              <a:t>” </a:t>
            </a:r>
            <a:r>
              <a:rPr lang="en-US" sz="2800" dirty="0">
                <a:sym typeface="Symbol" pitchFamily="18" charset="2"/>
              </a:rPr>
              <a:t>reads “there </a:t>
            </a:r>
            <a:r>
              <a:rPr lang="en-US" sz="2800" b="1" dirty="0">
                <a:solidFill>
                  <a:srgbClr val="FF0000"/>
                </a:solidFill>
                <a:sym typeface="Symbol" pitchFamily="18" charset="2"/>
              </a:rPr>
              <a:t>E</a:t>
            </a:r>
            <a:r>
              <a:rPr lang="en-US" sz="2800" dirty="0">
                <a:sym typeface="Symbol" pitchFamily="18" charset="2"/>
              </a:rPr>
              <a:t>xists”</a:t>
            </a:r>
            <a:endParaRPr lang="en-US" sz="2800" dirty="0">
              <a:solidFill>
                <a:srgbClr val="CC3EBE"/>
              </a:solidFill>
              <a:sym typeface="Symbol" pitchFamily="18" charset="2"/>
            </a:endParaRPr>
          </a:p>
          <a:p>
            <a:pPr marL="697230" indent="-514350">
              <a:lnSpc>
                <a:spcPct val="90000"/>
              </a:lnSpc>
              <a:buFont typeface="+mj-lt"/>
              <a:buAutoNum type="arabicPeriod"/>
              <a:defRPr/>
            </a:pPr>
            <a:endParaRPr lang="en-US" sz="2800" dirty="0"/>
          </a:p>
          <a:p>
            <a:pPr marL="514350" indent="-514350">
              <a:buFont typeface="+mj-lt"/>
              <a:buAutoNum type="arabicPeriod"/>
              <a:defRPr/>
            </a:pP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The Universal Quantifier</a:t>
            </a:r>
            <a:endParaRPr lang="en-US" sz="4000" dirty="0">
              <a:latin typeface="+mn-lt"/>
            </a:endParaRPr>
          </a:p>
        </p:txBody>
      </p:sp>
      <p:sp>
        <p:nvSpPr>
          <p:cNvPr id="4" name="Rectangle 3"/>
          <p:cNvSpPr/>
          <p:nvPr/>
        </p:nvSpPr>
        <p:spPr>
          <a:xfrm>
            <a:off x="191069" y="2202559"/>
            <a:ext cx="8625385" cy="3339376"/>
          </a:xfrm>
          <a:prstGeom prst="rect">
            <a:avLst/>
          </a:prstGeom>
        </p:spPr>
        <p:txBody>
          <a:bodyPr wrap="square">
            <a:spAutoFit/>
          </a:bodyPr>
          <a:lstStyle/>
          <a:p>
            <a:r>
              <a:rPr lang="en-US" altLang="zh-TW" sz="2800" b="1" u="sng" dirty="0">
                <a:solidFill>
                  <a:srgbClr val="FF0000"/>
                </a:solidFill>
              </a:rPr>
              <a:t>Definition</a:t>
            </a:r>
            <a:r>
              <a:rPr lang="en-US" altLang="zh-TW" sz="2800" dirty="0">
                <a:solidFill>
                  <a:srgbClr val="FF0000"/>
                </a:solidFill>
              </a:rPr>
              <a:t>: </a:t>
            </a:r>
            <a:r>
              <a:rPr lang="en-US" altLang="zh-TW" sz="2800" dirty="0"/>
              <a:t>The </a:t>
            </a:r>
            <a:r>
              <a:rPr lang="en-US" altLang="zh-TW" sz="2800" i="1" dirty="0">
                <a:solidFill>
                  <a:srgbClr val="0000FF"/>
                </a:solidFill>
              </a:rPr>
              <a:t>universal quantification</a:t>
            </a:r>
            <a:r>
              <a:rPr lang="en-US" altLang="zh-TW" sz="2800" dirty="0">
                <a:solidFill>
                  <a:srgbClr val="0000FF"/>
                </a:solidFill>
              </a:rPr>
              <a:t> of </a:t>
            </a:r>
            <a:r>
              <a:rPr lang="en-US" altLang="zh-TW" sz="2800" i="1" dirty="0">
                <a:solidFill>
                  <a:srgbClr val="0000FF"/>
                </a:solidFill>
              </a:rPr>
              <a:t>P(x)</a:t>
            </a:r>
            <a:r>
              <a:rPr lang="en-US" altLang="zh-TW" sz="2800" dirty="0">
                <a:solidFill>
                  <a:srgbClr val="0000FF"/>
                </a:solidFill>
              </a:rPr>
              <a:t> </a:t>
            </a:r>
            <a:r>
              <a:rPr lang="en-US" altLang="zh-TW" sz="2800" dirty="0"/>
              <a:t>is the statement </a:t>
            </a:r>
            <a:r>
              <a:rPr lang="en-US" altLang="zh-TW" sz="2800" dirty="0">
                <a:solidFill>
                  <a:srgbClr val="0000FF"/>
                </a:solidFill>
              </a:rPr>
              <a:t>“</a:t>
            </a:r>
            <a:r>
              <a:rPr lang="en-US" altLang="zh-TW" sz="2800" i="1" dirty="0">
                <a:solidFill>
                  <a:srgbClr val="0000FF"/>
                </a:solidFill>
              </a:rPr>
              <a:t>P(x)</a:t>
            </a:r>
            <a:r>
              <a:rPr lang="en-US" altLang="zh-TW" sz="2800" dirty="0">
                <a:solidFill>
                  <a:srgbClr val="0000FF"/>
                </a:solidFill>
              </a:rPr>
              <a:t> for all values of x in the domain”.</a:t>
            </a:r>
          </a:p>
          <a:p>
            <a:pPr marL="274320" indent="-274320">
              <a:spcBef>
                <a:spcPts val="600"/>
              </a:spcBef>
              <a:buFont typeface="Arial" pitchFamily="34" charset="0"/>
              <a:buChar char="•"/>
            </a:pPr>
            <a:r>
              <a:rPr lang="en-US" altLang="zh-TW" sz="2800" dirty="0"/>
              <a:t>The notation </a:t>
            </a:r>
            <a:r>
              <a:rPr lang="en-US" altLang="zh-TW" sz="2800" i="1" dirty="0">
                <a:sym typeface="Symbol" pitchFamily="18" charset="2"/>
              </a:rPr>
              <a:t></a:t>
            </a:r>
            <a:r>
              <a:rPr lang="en-US" altLang="zh-TW" sz="2800" i="1" dirty="0"/>
              <a:t>x P(x) </a:t>
            </a:r>
            <a:r>
              <a:rPr lang="en-US" altLang="zh-TW" sz="2800" dirty="0"/>
              <a:t>denotes the universal quantification of </a:t>
            </a:r>
            <a:r>
              <a:rPr lang="en-US" altLang="zh-TW" sz="2800" i="1" dirty="0"/>
              <a:t>P(x).</a:t>
            </a:r>
          </a:p>
          <a:p>
            <a:pPr marL="274320" indent="-274320">
              <a:spcBef>
                <a:spcPts val="600"/>
              </a:spcBef>
              <a:buFont typeface="Arial" pitchFamily="34" charset="0"/>
              <a:buChar char="•"/>
            </a:pPr>
            <a:r>
              <a:rPr lang="en-US" altLang="zh-TW" sz="2800" dirty="0">
                <a:sym typeface="Symbol" pitchFamily="18" charset="2"/>
              </a:rPr>
              <a:t>We read </a:t>
            </a:r>
            <a:r>
              <a:rPr lang="en-US" altLang="zh-TW" sz="2800" b="1" i="1" dirty="0">
                <a:solidFill>
                  <a:srgbClr val="0000FF"/>
                </a:solidFill>
                <a:sym typeface="Symbol" pitchFamily="18" charset="2"/>
              </a:rPr>
              <a:t></a:t>
            </a:r>
            <a:r>
              <a:rPr lang="en-US" altLang="zh-TW" sz="2800" b="1" i="1" dirty="0">
                <a:solidFill>
                  <a:srgbClr val="0000FF"/>
                </a:solidFill>
              </a:rPr>
              <a:t>x P(x)  </a:t>
            </a:r>
            <a:r>
              <a:rPr lang="en-US" altLang="zh-TW" sz="2800" b="1" dirty="0"/>
              <a:t>as</a:t>
            </a:r>
            <a:r>
              <a:rPr lang="en-US" altLang="zh-TW" sz="2800" i="1" dirty="0"/>
              <a:t> </a:t>
            </a:r>
            <a:r>
              <a:rPr lang="en-US" altLang="zh-TW" sz="2800" dirty="0">
                <a:solidFill>
                  <a:srgbClr val="0000FF"/>
                </a:solidFill>
                <a:sym typeface="Symbol" pitchFamily="18" charset="2"/>
              </a:rPr>
              <a:t>“for all </a:t>
            </a:r>
            <a:r>
              <a:rPr lang="en-US" altLang="zh-TW" sz="2800" i="1" dirty="0">
                <a:solidFill>
                  <a:srgbClr val="0000FF"/>
                </a:solidFill>
                <a:sym typeface="Symbol" pitchFamily="18" charset="2"/>
              </a:rPr>
              <a:t>x</a:t>
            </a:r>
            <a:r>
              <a:rPr lang="en-US" altLang="zh-TW" sz="2800" dirty="0">
                <a:solidFill>
                  <a:srgbClr val="0000FF"/>
                </a:solidFill>
                <a:sym typeface="Symbol" pitchFamily="18" charset="2"/>
              </a:rPr>
              <a:t> </a:t>
            </a:r>
            <a:r>
              <a:rPr lang="en-US" altLang="zh-TW" sz="2800" i="1" dirty="0">
                <a:solidFill>
                  <a:srgbClr val="0000FF"/>
                </a:solidFill>
                <a:sym typeface="Symbol" pitchFamily="18" charset="2"/>
              </a:rPr>
              <a:t>P(x)</a:t>
            </a:r>
            <a:r>
              <a:rPr lang="en-US" altLang="zh-TW" sz="2800" dirty="0">
                <a:solidFill>
                  <a:srgbClr val="0000FF"/>
                </a:solidFill>
                <a:sym typeface="Symbol" pitchFamily="18" charset="2"/>
              </a:rPr>
              <a:t>” </a:t>
            </a:r>
            <a:r>
              <a:rPr lang="en-US" altLang="zh-TW" sz="2800" dirty="0">
                <a:solidFill>
                  <a:srgbClr val="FF0000"/>
                </a:solidFill>
                <a:sym typeface="Symbol" pitchFamily="18" charset="2"/>
              </a:rPr>
              <a:t>or</a:t>
            </a:r>
            <a:r>
              <a:rPr lang="en-US" altLang="zh-TW" sz="2800" dirty="0">
                <a:sym typeface="Symbol" pitchFamily="18" charset="2"/>
              </a:rPr>
              <a:t> </a:t>
            </a:r>
            <a:r>
              <a:rPr lang="en-US" altLang="zh-TW" sz="2800" dirty="0">
                <a:solidFill>
                  <a:srgbClr val="0000FF"/>
                </a:solidFill>
                <a:sym typeface="Symbol" pitchFamily="18" charset="2"/>
              </a:rPr>
              <a:t>“for every </a:t>
            </a:r>
            <a:r>
              <a:rPr lang="en-US" altLang="zh-TW" sz="2800" i="1" dirty="0">
                <a:solidFill>
                  <a:srgbClr val="0000FF"/>
                </a:solidFill>
                <a:sym typeface="Symbol" pitchFamily="18" charset="2"/>
              </a:rPr>
              <a:t>x</a:t>
            </a:r>
            <a:r>
              <a:rPr lang="en-US" altLang="zh-TW" sz="2800" dirty="0">
                <a:solidFill>
                  <a:srgbClr val="0000FF"/>
                </a:solidFill>
                <a:sym typeface="Symbol" pitchFamily="18" charset="2"/>
              </a:rPr>
              <a:t> </a:t>
            </a:r>
            <a:r>
              <a:rPr lang="en-US" altLang="zh-TW" sz="2800" i="1" dirty="0">
                <a:solidFill>
                  <a:srgbClr val="0000FF"/>
                </a:solidFill>
                <a:sym typeface="Symbol" pitchFamily="18" charset="2"/>
              </a:rPr>
              <a:t>P(x)</a:t>
            </a:r>
            <a:r>
              <a:rPr lang="en-US" altLang="zh-TW" sz="2800" dirty="0">
                <a:solidFill>
                  <a:srgbClr val="0000FF"/>
                </a:solidFill>
                <a:sym typeface="Symbol" pitchFamily="18" charset="2"/>
              </a:rPr>
              <a:t>”</a:t>
            </a:r>
          </a:p>
          <a:p>
            <a:pPr marL="274320" indent="-274320">
              <a:spcBef>
                <a:spcPts val="600"/>
              </a:spcBef>
              <a:buFont typeface="Arial" pitchFamily="34" charset="0"/>
              <a:buChar char="•"/>
            </a:pPr>
            <a:r>
              <a:rPr lang="en-US" altLang="zh-TW" sz="2800" dirty="0">
                <a:solidFill>
                  <a:srgbClr val="0000FF"/>
                </a:solidFill>
                <a:sym typeface="Symbol" pitchFamily="18" charset="2"/>
              </a:rPr>
              <a:t>An element for which </a:t>
            </a:r>
            <a:r>
              <a:rPr lang="en-US" altLang="zh-TW" sz="2800" i="1" dirty="0">
                <a:solidFill>
                  <a:srgbClr val="0000FF"/>
                </a:solidFill>
                <a:sym typeface="Symbol" pitchFamily="18" charset="2"/>
              </a:rPr>
              <a:t>P</a:t>
            </a:r>
            <a:r>
              <a:rPr lang="en-US" altLang="zh-TW" sz="2800" dirty="0">
                <a:solidFill>
                  <a:srgbClr val="0000FF"/>
                </a:solidFill>
                <a:sym typeface="Symbol" pitchFamily="18" charset="2"/>
              </a:rPr>
              <a:t>(x) is false is called a </a:t>
            </a:r>
            <a:r>
              <a:rPr lang="en-US" altLang="zh-TW" sz="2800" b="1" dirty="0">
                <a:solidFill>
                  <a:srgbClr val="0000FF"/>
                </a:solidFill>
                <a:sym typeface="Symbol" pitchFamily="18" charset="2"/>
              </a:rPr>
              <a:t>counterexample</a:t>
            </a:r>
            <a:r>
              <a:rPr lang="en-US" altLang="zh-TW" sz="2800" dirty="0">
                <a:solidFill>
                  <a:srgbClr val="0000FF"/>
                </a:solidFill>
                <a:sym typeface="Symbol" pitchFamily="18" charset="2"/>
              </a:rPr>
              <a:t> of </a:t>
            </a:r>
            <a:r>
              <a:rPr lang="en-US" altLang="zh-TW" sz="2800" b="1" i="1" dirty="0">
                <a:solidFill>
                  <a:srgbClr val="0000FF"/>
                </a:solidFill>
                <a:sym typeface="Symbol" pitchFamily="18" charset="2"/>
              </a:rPr>
              <a:t></a:t>
            </a:r>
            <a:r>
              <a:rPr lang="en-US" altLang="zh-TW" sz="2800" b="1" i="1" dirty="0">
                <a:solidFill>
                  <a:srgbClr val="0000FF"/>
                </a:solidFill>
              </a:rPr>
              <a:t>x P(x)   </a:t>
            </a:r>
            <a:endParaRPr lang="en-US" sz="2800" dirty="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The Universal Quantifier</a:t>
            </a:r>
            <a:endParaRPr lang="en-US" sz="4000" dirty="0">
              <a:latin typeface="+mn-lt"/>
            </a:endParaRPr>
          </a:p>
        </p:txBody>
      </p:sp>
      <p:sp>
        <p:nvSpPr>
          <p:cNvPr id="4" name="Rectangle 3"/>
          <p:cNvSpPr/>
          <p:nvPr/>
        </p:nvSpPr>
        <p:spPr>
          <a:xfrm>
            <a:off x="409421" y="2339666"/>
            <a:ext cx="8379733" cy="2985433"/>
          </a:xfrm>
          <a:prstGeom prst="rect">
            <a:avLst/>
          </a:prstGeom>
        </p:spPr>
        <p:txBody>
          <a:bodyPr wrap="square">
            <a:spAutoFit/>
          </a:bodyPr>
          <a:lstStyle/>
          <a:p>
            <a:pPr marL="274320" indent="-274320">
              <a:spcBef>
                <a:spcPts val="600"/>
              </a:spcBef>
              <a:buClr>
                <a:srgbClr val="FF0000"/>
              </a:buClr>
              <a:buFont typeface="Arial" pitchFamily="34" charset="0"/>
              <a:buChar char="•"/>
            </a:pPr>
            <a:r>
              <a:rPr lang="en-US" sz="2800" dirty="0">
                <a:sym typeface="Symbol" pitchFamily="18" charset="2"/>
              </a:rPr>
              <a:t>“</a:t>
            </a:r>
            <a:r>
              <a:rPr lang="en-US" sz="2800" b="1" dirty="0">
                <a:sym typeface="Symbol" pitchFamily="18" charset="2"/>
              </a:rPr>
              <a:t></a:t>
            </a:r>
            <a:r>
              <a:rPr lang="en-US" sz="2800" i="1" dirty="0">
                <a:sym typeface="Symbol" pitchFamily="18" charset="2"/>
              </a:rPr>
              <a:t>x P </a:t>
            </a:r>
            <a:r>
              <a:rPr lang="en-US" sz="2800" dirty="0">
                <a:sym typeface="Symbol" pitchFamily="18" charset="2"/>
              </a:rPr>
              <a:t>(</a:t>
            </a:r>
            <a:r>
              <a:rPr lang="en-US" sz="2800" i="1" dirty="0">
                <a:sym typeface="Symbol" pitchFamily="18" charset="2"/>
              </a:rPr>
              <a:t>x</a:t>
            </a:r>
            <a:r>
              <a:rPr lang="en-US" sz="2800" dirty="0">
                <a:sym typeface="Symbol" pitchFamily="18" charset="2"/>
              </a:rPr>
              <a:t>)” is true when </a:t>
            </a:r>
            <a:r>
              <a:rPr lang="en-US" sz="2800" b="1" i="1" dirty="0">
                <a:sym typeface="Symbol" pitchFamily="18" charset="2"/>
              </a:rPr>
              <a:t>every</a:t>
            </a:r>
            <a:r>
              <a:rPr lang="en-US" sz="2800" dirty="0">
                <a:sym typeface="Symbol" pitchFamily="18" charset="2"/>
              </a:rPr>
              <a:t> </a:t>
            </a:r>
            <a:r>
              <a:rPr lang="en-US" sz="2800" b="1" i="1" dirty="0">
                <a:sym typeface="Symbol" pitchFamily="18" charset="2"/>
              </a:rPr>
              <a:t>instance</a:t>
            </a:r>
            <a:r>
              <a:rPr lang="en-US" sz="2800" dirty="0">
                <a:sym typeface="Symbol" pitchFamily="18" charset="2"/>
              </a:rPr>
              <a:t> of </a:t>
            </a:r>
            <a:r>
              <a:rPr lang="en-US" sz="2800" i="1" dirty="0">
                <a:sym typeface="Symbol" pitchFamily="18" charset="2"/>
              </a:rPr>
              <a:t>x</a:t>
            </a:r>
            <a:r>
              <a:rPr lang="en-US" sz="2800" dirty="0">
                <a:sym typeface="Symbol" pitchFamily="18" charset="2"/>
              </a:rPr>
              <a:t> makes </a:t>
            </a:r>
            <a:r>
              <a:rPr lang="en-US" sz="2800" i="1" dirty="0">
                <a:sym typeface="Symbol" pitchFamily="18" charset="2"/>
              </a:rPr>
              <a:t>P </a:t>
            </a:r>
            <a:r>
              <a:rPr lang="en-US" sz="2800" dirty="0">
                <a:sym typeface="Symbol" pitchFamily="18" charset="2"/>
              </a:rPr>
              <a:t>(</a:t>
            </a:r>
            <a:r>
              <a:rPr lang="en-US" sz="2800" i="1" dirty="0">
                <a:sym typeface="Symbol" pitchFamily="18" charset="2"/>
              </a:rPr>
              <a:t>x</a:t>
            </a:r>
            <a:r>
              <a:rPr lang="en-US" sz="2800" dirty="0">
                <a:sym typeface="Symbol" pitchFamily="18" charset="2"/>
              </a:rPr>
              <a:t>) true when plugged in</a:t>
            </a:r>
          </a:p>
          <a:p>
            <a:pPr marL="274320" lvl="1" indent="-274320">
              <a:spcBef>
                <a:spcPts val="600"/>
              </a:spcBef>
              <a:buClr>
                <a:srgbClr val="FF0000"/>
              </a:buClr>
              <a:buFont typeface="Arial" pitchFamily="34" charset="0"/>
              <a:buChar char="•"/>
            </a:pPr>
            <a:endParaRPr lang="en-US" sz="2800" dirty="0">
              <a:sym typeface="Symbol" pitchFamily="18" charset="2"/>
            </a:endParaRPr>
          </a:p>
          <a:p>
            <a:pPr marL="274320" indent="-274320">
              <a:spcBef>
                <a:spcPts val="600"/>
              </a:spcBef>
              <a:buClr>
                <a:srgbClr val="FF0000"/>
              </a:buClr>
              <a:buFont typeface="Arial" pitchFamily="34" charset="0"/>
              <a:buChar char="•"/>
            </a:pPr>
            <a:r>
              <a:rPr lang="en-US" sz="2800" dirty="0">
                <a:sym typeface="Symbol" pitchFamily="18" charset="2"/>
              </a:rPr>
              <a:t>Like taking </a:t>
            </a:r>
            <a:r>
              <a:rPr lang="en-US" sz="2800" b="1" dirty="0">
                <a:solidFill>
                  <a:srgbClr val="0000FF"/>
                </a:solidFill>
                <a:sym typeface="Symbol" pitchFamily="18" charset="2"/>
              </a:rPr>
              <a:t>conjunction</a:t>
            </a:r>
            <a:r>
              <a:rPr lang="en-US" sz="2800" dirty="0">
                <a:sym typeface="Symbol" pitchFamily="18" charset="2"/>
              </a:rPr>
              <a:t> over the entire universe:</a:t>
            </a:r>
          </a:p>
          <a:p>
            <a:pPr marL="274320" indent="-274320">
              <a:spcBef>
                <a:spcPts val="600"/>
              </a:spcBef>
              <a:buClr>
                <a:srgbClr val="FF0000"/>
              </a:buClr>
            </a:pPr>
            <a:r>
              <a:rPr lang="en-US" sz="2800" b="1" dirty="0">
                <a:sym typeface="Symbol" pitchFamily="18" charset="2"/>
              </a:rPr>
              <a:t>	</a:t>
            </a:r>
            <a:r>
              <a:rPr lang="en-US" sz="2800" b="1" dirty="0">
                <a:solidFill>
                  <a:srgbClr val="0000FF"/>
                </a:solidFill>
                <a:sym typeface="Symbol" pitchFamily="18" charset="2"/>
              </a:rPr>
              <a:t></a:t>
            </a:r>
            <a:r>
              <a:rPr lang="en-US" sz="2800" b="1" i="1" dirty="0">
                <a:solidFill>
                  <a:srgbClr val="0000FF"/>
                </a:solidFill>
                <a:sym typeface="Symbol" pitchFamily="18" charset="2"/>
              </a:rPr>
              <a:t>x 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dirty="0">
                <a:solidFill>
                  <a:srgbClr val="0000FF"/>
                </a:solidFill>
                <a:sym typeface="Symbol" pitchFamily="18" charset="2"/>
              </a:rPr>
              <a:t> ) </a:t>
            </a:r>
            <a:r>
              <a:rPr lang="en-US" altLang="zh-TW" sz="2800" dirty="0">
                <a:solidFill>
                  <a:srgbClr val="0000FF"/>
                </a:solidFill>
                <a:sym typeface="Symbol" pitchFamily="18" charset="2"/>
              </a:rPr>
              <a:t>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1</a:t>
            </a:r>
            <a:r>
              <a:rPr lang="en-US" sz="2800" b="1" dirty="0">
                <a:solidFill>
                  <a:srgbClr val="0000FF"/>
                </a:solidFill>
                <a:sym typeface="Symbol" pitchFamily="18" charset="2"/>
              </a:rPr>
              <a:t>)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2</a:t>
            </a:r>
            <a:r>
              <a:rPr lang="en-US" sz="2800" b="1" dirty="0">
                <a:solidFill>
                  <a:srgbClr val="0000FF"/>
                </a:solidFill>
                <a:sym typeface="Symbol" pitchFamily="18" charset="2"/>
              </a:rPr>
              <a:t>) 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3</a:t>
            </a:r>
            <a:r>
              <a:rPr lang="en-US" sz="2800" b="1" dirty="0">
                <a:solidFill>
                  <a:srgbClr val="0000FF"/>
                </a:solidFill>
                <a:sym typeface="Symbol" pitchFamily="18" charset="2"/>
              </a:rPr>
              <a:t>)  …</a:t>
            </a:r>
            <a:r>
              <a:rPr lang="en-US" altLang="zh-TW" sz="2800" b="1" i="1" dirty="0">
                <a:solidFill>
                  <a:srgbClr val="0000FF"/>
                </a:solidFill>
                <a:sym typeface="Symbol" pitchFamily="18" charset="2"/>
              </a:rPr>
              <a:t>  P(</a:t>
            </a:r>
            <a:r>
              <a:rPr lang="en-US" altLang="zh-TW" sz="2800" b="1" i="1" dirty="0" err="1">
                <a:solidFill>
                  <a:srgbClr val="0000FF"/>
                </a:solidFill>
                <a:sym typeface="Symbol" pitchFamily="18" charset="2"/>
              </a:rPr>
              <a:t>x</a:t>
            </a:r>
            <a:r>
              <a:rPr lang="en-US" altLang="zh-TW" sz="2800" b="1" i="1" baseline="-25000" dirty="0" err="1">
                <a:solidFill>
                  <a:srgbClr val="0000FF"/>
                </a:solidFill>
                <a:sym typeface="Symbol" pitchFamily="18" charset="2"/>
              </a:rPr>
              <a:t>n</a:t>
            </a:r>
            <a:r>
              <a:rPr lang="en-US" altLang="zh-TW" sz="2800" b="1" i="1" dirty="0">
                <a:solidFill>
                  <a:srgbClr val="0000FF"/>
                </a:solidFill>
                <a:sym typeface="Symbol" pitchFamily="18" charset="2"/>
              </a:rPr>
              <a:t>) </a:t>
            </a:r>
            <a:endParaRPr lang="en-US" sz="2800" b="1" dirty="0">
              <a:solidFill>
                <a:srgbClr val="0000FF"/>
              </a:solidFill>
              <a:sym typeface="Symbol" pitchFamily="18" charset="2"/>
            </a:endParaRPr>
          </a:p>
          <a:p>
            <a:pPr marL="274320" indent="-274320">
              <a:spcBef>
                <a:spcPts val="600"/>
              </a:spcBef>
              <a:buClr>
                <a:srgbClr val="FF0000"/>
              </a:buClr>
            </a:pP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Example 8</a:t>
            </a:r>
            <a:endParaRPr lang="en-US" sz="4000" dirty="0">
              <a:latin typeface="+mn-lt"/>
            </a:endParaRPr>
          </a:p>
        </p:txBody>
      </p:sp>
      <p:sp>
        <p:nvSpPr>
          <p:cNvPr id="4" name="Rectangle 3"/>
          <p:cNvSpPr/>
          <p:nvPr/>
        </p:nvSpPr>
        <p:spPr>
          <a:xfrm>
            <a:off x="421341" y="2074460"/>
            <a:ext cx="8463352" cy="3970318"/>
          </a:xfrm>
          <a:prstGeom prst="rect">
            <a:avLst/>
          </a:prstGeom>
        </p:spPr>
        <p:txBody>
          <a:bodyPr wrap="square">
            <a:spAutoFit/>
          </a:bodyPr>
          <a:lstStyle/>
          <a:p>
            <a:r>
              <a:rPr lang="en-US" sz="2800" dirty="0">
                <a:solidFill>
                  <a:srgbClr val="FF0000"/>
                </a:solidFill>
              </a:rPr>
              <a:t>Let </a:t>
            </a:r>
            <a:r>
              <a:rPr lang="en-US" sz="2800" i="1" dirty="0">
                <a:solidFill>
                  <a:srgbClr val="FF0000"/>
                </a:solidFill>
              </a:rPr>
              <a:t>P</a:t>
            </a:r>
            <a:r>
              <a:rPr lang="en-US" sz="2800" dirty="0">
                <a:solidFill>
                  <a:srgbClr val="FF0000"/>
                </a:solidFill>
              </a:rPr>
              <a:t>(x) be the statement “</a:t>
            </a:r>
            <a:r>
              <a:rPr lang="en-US" sz="2800" i="1" dirty="0">
                <a:solidFill>
                  <a:srgbClr val="FF0000"/>
                </a:solidFill>
              </a:rPr>
              <a:t>x </a:t>
            </a:r>
            <a:r>
              <a:rPr lang="en-US" sz="2800" dirty="0">
                <a:solidFill>
                  <a:srgbClr val="FF0000"/>
                </a:solidFill>
              </a:rPr>
              <a:t>+ 1 &gt; </a:t>
            </a:r>
            <a:r>
              <a:rPr lang="en-US" sz="2800" i="1" dirty="0">
                <a:solidFill>
                  <a:srgbClr val="FF0000"/>
                </a:solidFill>
              </a:rPr>
              <a:t>x</a:t>
            </a:r>
            <a:r>
              <a:rPr lang="en-US" sz="2800" dirty="0">
                <a:solidFill>
                  <a:srgbClr val="FF0000"/>
                </a:solidFill>
              </a:rPr>
              <a:t>” </a:t>
            </a:r>
          </a:p>
          <a:p>
            <a:pPr>
              <a:buFont typeface="Arial" charset="0"/>
              <a:buNone/>
            </a:pPr>
            <a:r>
              <a:rPr lang="en-US" sz="2800" dirty="0">
                <a:solidFill>
                  <a:srgbClr val="FF0000"/>
                </a:solidFill>
              </a:rPr>
              <a:t>What is the </a:t>
            </a:r>
            <a:r>
              <a:rPr lang="en-US" sz="2800" b="1" dirty="0">
                <a:solidFill>
                  <a:srgbClr val="FF0000"/>
                </a:solidFill>
              </a:rPr>
              <a:t>truth value </a:t>
            </a:r>
            <a:r>
              <a:rPr lang="en-US" sz="2800" dirty="0">
                <a:solidFill>
                  <a:srgbClr val="FF0000"/>
                </a:solidFill>
              </a:rPr>
              <a:t>of the quantification </a:t>
            </a:r>
            <a:r>
              <a:rPr lang="en-US" sz="2800" b="1" dirty="0">
                <a:solidFill>
                  <a:srgbClr val="FF0000"/>
                </a:solidFill>
                <a:sym typeface="Symbol" pitchFamily="18" charset="2"/>
              </a:rPr>
              <a:t></a:t>
            </a:r>
            <a:r>
              <a:rPr lang="en-US" sz="2800" dirty="0">
                <a:solidFill>
                  <a:srgbClr val="FF0000"/>
                </a:solidFill>
                <a:sym typeface="Symbol" pitchFamily="18" charset="2"/>
              </a:rPr>
              <a:t>x P(x ), where the domain consists of all real numbers?</a:t>
            </a:r>
          </a:p>
          <a:p>
            <a:pPr>
              <a:buFont typeface="Arial" charset="0"/>
              <a:buNone/>
            </a:pPr>
            <a:endParaRPr lang="en-US" sz="2800" dirty="0">
              <a:sym typeface="Symbol" pitchFamily="18" charset="2"/>
            </a:endParaRPr>
          </a:p>
          <a:p>
            <a:r>
              <a:rPr lang="en-US" sz="2800" b="1" u="sng" dirty="0">
                <a:solidFill>
                  <a:srgbClr val="0000FF"/>
                </a:solidFill>
                <a:sym typeface="Symbol" pitchFamily="18" charset="2"/>
              </a:rPr>
              <a:t>Solution</a:t>
            </a:r>
            <a:r>
              <a:rPr lang="en-US" sz="2800" dirty="0">
                <a:sym typeface="Symbol" pitchFamily="18" charset="2"/>
              </a:rPr>
              <a:t>:  Because </a:t>
            </a:r>
            <a:r>
              <a:rPr lang="en-US" sz="2800" i="1" dirty="0"/>
              <a:t>P</a:t>
            </a:r>
            <a:r>
              <a:rPr lang="en-US" sz="2800" dirty="0">
                <a:sym typeface="Symbol" pitchFamily="18" charset="2"/>
              </a:rPr>
              <a:t>(x) is true for all real numbers x, the truth value of the quantification </a:t>
            </a:r>
            <a:r>
              <a:rPr lang="en-US" sz="2800" b="1" dirty="0">
                <a:sym typeface="Symbol" pitchFamily="18" charset="2"/>
              </a:rPr>
              <a:t></a:t>
            </a:r>
            <a:r>
              <a:rPr lang="en-US" sz="2800" i="1" dirty="0">
                <a:sym typeface="Symbol" pitchFamily="18" charset="2"/>
              </a:rPr>
              <a:t>x P </a:t>
            </a:r>
            <a:r>
              <a:rPr lang="en-US" sz="2800" dirty="0">
                <a:sym typeface="Symbol" pitchFamily="18" charset="2"/>
              </a:rPr>
              <a:t>(</a:t>
            </a:r>
            <a:r>
              <a:rPr lang="en-US" sz="2800" i="1" dirty="0">
                <a:sym typeface="Symbol" pitchFamily="18" charset="2"/>
              </a:rPr>
              <a:t>x</a:t>
            </a:r>
            <a:r>
              <a:rPr lang="en-US" sz="2800" dirty="0">
                <a:sym typeface="Symbol" pitchFamily="18" charset="2"/>
              </a:rPr>
              <a:t> ) is </a:t>
            </a:r>
            <a:r>
              <a:rPr lang="en-US" sz="2800" b="1" dirty="0">
                <a:solidFill>
                  <a:srgbClr val="0000FF"/>
                </a:solidFill>
                <a:sym typeface="Symbol" pitchFamily="18" charset="2"/>
              </a:rPr>
              <a:t>true</a:t>
            </a:r>
            <a:r>
              <a:rPr lang="en-US" sz="2800" dirty="0">
                <a:sym typeface="Symbol" pitchFamily="18" charset="2"/>
              </a:rPr>
              <a:t>. </a:t>
            </a:r>
          </a:p>
          <a:p>
            <a:endParaRPr lang="en-US" sz="2800" dirty="0">
              <a:sym typeface="Symbol" pitchFamily="18" charset="2"/>
            </a:endParaRPr>
          </a:p>
          <a:p>
            <a:r>
              <a:rPr lang="en-US" sz="2800" dirty="0">
                <a:solidFill>
                  <a:srgbClr val="FF0000"/>
                </a:solidFill>
                <a:sym typeface="Symbol" pitchFamily="18" charset="2"/>
              </a:rPr>
              <a:t>Note: </a:t>
            </a:r>
            <a:r>
              <a:rPr lang="en-US" sz="2800" dirty="0">
                <a:sym typeface="Symbol" pitchFamily="18" charset="2"/>
              </a:rPr>
              <a:t>If we add 1 to any real number x, that number is always bigger than x</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Example 9</a:t>
            </a:r>
            <a:endParaRPr lang="en-US" sz="4000" dirty="0">
              <a:latin typeface="+mn-lt"/>
            </a:endParaRPr>
          </a:p>
        </p:txBody>
      </p:sp>
      <p:sp>
        <p:nvSpPr>
          <p:cNvPr id="4" name="Rectangle 3"/>
          <p:cNvSpPr/>
          <p:nvPr/>
        </p:nvSpPr>
        <p:spPr>
          <a:xfrm>
            <a:off x="421341" y="2136339"/>
            <a:ext cx="8545238" cy="3770263"/>
          </a:xfrm>
          <a:prstGeom prst="rect">
            <a:avLst/>
          </a:prstGeom>
        </p:spPr>
        <p:txBody>
          <a:bodyPr wrap="square">
            <a:spAutoFit/>
          </a:bodyPr>
          <a:lstStyle/>
          <a:p>
            <a:pPr marL="274320" indent="-274320">
              <a:spcBef>
                <a:spcPts val="600"/>
              </a:spcBef>
              <a:buFont typeface="Arial" pitchFamily="34" charset="0"/>
              <a:buChar char="•"/>
            </a:pPr>
            <a:r>
              <a:rPr lang="en-US" sz="2800" dirty="0">
                <a:solidFill>
                  <a:srgbClr val="FF0000"/>
                </a:solidFill>
              </a:rPr>
              <a:t>Let </a:t>
            </a:r>
            <a:r>
              <a:rPr lang="en-US" sz="2800" i="1" dirty="0">
                <a:solidFill>
                  <a:srgbClr val="FF0000"/>
                </a:solidFill>
              </a:rPr>
              <a:t>Q</a:t>
            </a:r>
            <a:r>
              <a:rPr lang="en-US" sz="2800" dirty="0">
                <a:solidFill>
                  <a:srgbClr val="FF0000"/>
                </a:solidFill>
              </a:rPr>
              <a:t>(x) be the statement “x&lt;2”. What is the truth value of the quantification </a:t>
            </a:r>
            <a:r>
              <a:rPr lang="en-US" sz="2800" b="1" dirty="0">
                <a:solidFill>
                  <a:srgbClr val="FF0000"/>
                </a:solidFill>
                <a:sym typeface="Symbol" pitchFamily="18" charset="2"/>
              </a:rPr>
              <a:t></a:t>
            </a:r>
            <a:r>
              <a:rPr lang="en-US" sz="2800" i="1" dirty="0">
                <a:solidFill>
                  <a:srgbClr val="FF0000"/>
                </a:solidFill>
                <a:sym typeface="Symbol" pitchFamily="18" charset="2"/>
              </a:rPr>
              <a:t>x Q</a:t>
            </a:r>
            <a:r>
              <a:rPr lang="en-US" sz="2800" dirty="0">
                <a:solidFill>
                  <a:srgbClr val="FF0000"/>
                </a:solidFill>
                <a:sym typeface="Symbol" pitchFamily="18" charset="2"/>
              </a:rPr>
              <a:t>(</a:t>
            </a:r>
            <a:r>
              <a:rPr lang="en-US" sz="2800" i="1" dirty="0">
                <a:solidFill>
                  <a:srgbClr val="FF0000"/>
                </a:solidFill>
                <a:sym typeface="Symbol" pitchFamily="18" charset="2"/>
              </a:rPr>
              <a:t>x</a:t>
            </a:r>
            <a:r>
              <a:rPr lang="en-US" sz="2800" dirty="0">
                <a:solidFill>
                  <a:srgbClr val="FF0000"/>
                </a:solidFill>
                <a:sym typeface="Symbol" pitchFamily="18" charset="2"/>
              </a:rPr>
              <a:t> ), where the domain consists of all real numbers?</a:t>
            </a:r>
          </a:p>
          <a:p>
            <a:pPr marL="274320" indent="-274320">
              <a:spcBef>
                <a:spcPts val="600"/>
              </a:spcBef>
              <a:buFont typeface="Arial" pitchFamily="34" charset="0"/>
              <a:buChar char="•"/>
            </a:pPr>
            <a:endParaRPr lang="en-US" sz="2800" dirty="0">
              <a:sym typeface="Symbol" pitchFamily="18" charset="2"/>
            </a:endParaRPr>
          </a:p>
          <a:p>
            <a:pPr marL="274320" indent="-274320">
              <a:spcBef>
                <a:spcPts val="600"/>
              </a:spcBef>
              <a:buFont typeface="Arial" pitchFamily="34" charset="0"/>
              <a:buChar char="•"/>
            </a:pPr>
            <a:r>
              <a:rPr lang="en-US" sz="2800" b="1" dirty="0">
                <a:solidFill>
                  <a:srgbClr val="0000FF"/>
                </a:solidFill>
              </a:rPr>
              <a:t>Solution</a:t>
            </a:r>
            <a:r>
              <a:rPr lang="en-US" sz="2800" dirty="0"/>
              <a:t>: </a:t>
            </a:r>
            <a:r>
              <a:rPr lang="en-US" sz="2800" i="1" dirty="0"/>
              <a:t>Q</a:t>
            </a:r>
            <a:r>
              <a:rPr lang="en-US" sz="2800" dirty="0"/>
              <a:t>(x) is not true for every real number x, because, for instance, </a:t>
            </a:r>
            <a:r>
              <a:rPr lang="en-US" sz="2800" i="1" dirty="0"/>
              <a:t>Q</a:t>
            </a:r>
            <a:r>
              <a:rPr lang="en-US" sz="2800" dirty="0"/>
              <a:t>(3) is false. That is, </a:t>
            </a:r>
            <a:r>
              <a:rPr lang="en-US" sz="2800" dirty="0">
                <a:solidFill>
                  <a:srgbClr val="0000FF"/>
                </a:solidFill>
              </a:rPr>
              <a:t>x = 3 is a counterexample for the statement </a:t>
            </a:r>
            <a:r>
              <a:rPr lang="en-US" sz="2800" b="1" dirty="0">
                <a:solidFill>
                  <a:srgbClr val="0000FF"/>
                </a:solidFill>
                <a:sym typeface="Symbol" pitchFamily="18" charset="2"/>
              </a:rPr>
              <a:t></a:t>
            </a:r>
            <a:r>
              <a:rPr lang="en-US" sz="2800" i="1" dirty="0">
                <a:solidFill>
                  <a:srgbClr val="0000FF"/>
                </a:solidFill>
                <a:sym typeface="Symbol" pitchFamily="18" charset="2"/>
              </a:rPr>
              <a:t>x Q</a:t>
            </a:r>
            <a:r>
              <a:rPr lang="en-US" sz="2800" dirty="0">
                <a:solidFill>
                  <a:srgbClr val="0000FF"/>
                </a:solidFill>
                <a:sym typeface="Symbol" pitchFamily="18" charset="2"/>
              </a:rPr>
              <a:t>(</a:t>
            </a:r>
            <a:r>
              <a:rPr lang="en-US" sz="2800" i="1" dirty="0">
                <a:solidFill>
                  <a:srgbClr val="0000FF"/>
                </a:solidFill>
                <a:sym typeface="Symbol" pitchFamily="18" charset="2"/>
              </a:rPr>
              <a:t>x</a:t>
            </a:r>
            <a:r>
              <a:rPr lang="en-US" sz="2800" dirty="0">
                <a:solidFill>
                  <a:srgbClr val="0000FF"/>
                </a:solidFill>
                <a:sym typeface="Symbol" pitchFamily="18" charset="2"/>
              </a:rPr>
              <a:t> ). </a:t>
            </a:r>
          </a:p>
          <a:p>
            <a:pPr marL="274320" indent="-274320">
              <a:spcBef>
                <a:spcPts val="600"/>
              </a:spcBef>
            </a:pPr>
            <a:r>
              <a:rPr lang="en-US" sz="2800" dirty="0">
                <a:sym typeface="Symbol" pitchFamily="18" charset="2"/>
              </a:rPr>
              <a:t>	Thus, the truth value of </a:t>
            </a:r>
            <a:r>
              <a:rPr lang="en-US" sz="2800" b="1" dirty="0">
                <a:solidFill>
                  <a:srgbClr val="0000FF"/>
                </a:solidFill>
                <a:sym typeface="Symbol" pitchFamily="18" charset="2"/>
              </a:rPr>
              <a:t></a:t>
            </a:r>
            <a:r>
              <a:rPr lang="en-US" sz="2800" i="1" dirty="0">
                <a:solidFill>
                  <a:srgbClr val="0000FF"/>
                </a:solidFill>
                <a:sym typeface="Symbol" pitchFamily="18" charset="2"/>
              </a:rPr>
              <a:t>x Q</a:t>
            </a:r>
            <a:r>
              <a:rPr lang="en-US" sz="2800" dirty="0">
                <a:solidFill>
                  <a:srgbClr val="0000FF"/>
                </a:solidFill>
                <a:sym typeface="Symbol" pitchFamily="18" charset="2"/>
              </a:rPr>
              <a:t>(</a:t>
            </a:r>
            <a:r>
              <a:rPr lang="en-US" sz="2800" i="1" dirty="0">
                <a:solidFill>
                  <a:srgbClr val="0000FF"/>
                </a:solidFill>
                <a:sym typeface="Symbol" pitchFamily="18" charset="2"/>
              </a:rPr>
              <a:t>x</a:t>
            </a:r>
            <a:r>
              <a:rPr lang="en-US" sz="2800" dirty="0">
                <a:solidFill>
                  <a:srgbClr val="0000FF"/>
                </a:solidFill>
                <a:sym typeface="Symbol" pitchFamily="18" charset="2"/>
              </a:rPr>
              <a:t> ) is false.</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(Modified) Example 10</a:t>
            </a:r>
            <a:endParaRPr lang="en-US" sz="4000" dirty="0">
              <a:latin typeface="+mn-lt"/>
            </a:endParaRPr>
          </a:p>
        </p:txBody>
      </p:sp>
      <p:sp>
        <p:nvSpPr>
          <p:cNvPr id="4" name="Rectangle 3"/>
          <p:cNvSpPr/>
          <p:nvPr/>
        </p:nvSpPr>
        <p:spPr>
          <a:xfrm>
            <a:off x="313887" y="2268780"/>
            <a:ext cx="8611748" cy="3970318"/>
          </a:xfrm>
          <a:prstGeom prst="rect">
            <a:avLst/>
          </a:prstGeom>
        </p:spPr>
        <p:txBody>
          <a:bodyPr wrap="square">
            <a:spAutoFit/>
          </a:bodyPr>
          <a:lstStyle/>
          <a:p>
            <a:r>
              <a:rPr lang="en-US" sz="2800" dirty="0">
                <a:solidFill>
                  <a:srgbClr val="FF0000"/>
                </a:solidFill>
              </a:rPr>
              <a:t>Let P(x) be the statement “x</a:t>
            </a:r>
            <a:r>
              <a:rPr lang="en-US" sz="2800" baseline="30000" dirty="0">
                <a:solidFill>
                  <a:srgbClr val="FF0000"/>
                </a:solidFill>
              </a:rPr>
              <a:t>2</a:t>
            </a:r>
            <a:r>
              <a:rPr lang="en-US" sz="2800" dirty="0">
                <a:solidFill>
                  <a:srgbClr val="FF0000"/>
                </a:solidFill>
              </a:rPr>
              <a:t>&gt;0”. What is the truth value of the quantification </a:t>
            </a:r>
            <a:r>
              <a:rPr lang="en-US" sz="2800" b="1" dirty="0">
                <a:solidFill>
                  <a:srgbClr val="FF0000"/>
                </a:solidFill>
                <a:sym typeface="Symbol" pitchFamily="18" charset="2"/>
              </a:rPr>
              <a:t></a:t>
            </a:r>
            <a:r>
              <a:rPr lang="en-US" sz="2800" i="1" dirty="0">
                <a:solidFill>
                  <a:srgbClr val="FF0000"/>
                </a:solidFill>
                <a:sym typeface="Symbol" pitchFamily="18" charset="2"/>
              </a:rPr>
              <a:t>x P</a:t>
            </a:r>
            <a:r>
              <a:rPr lang="en-US" sz="2800" dirty="0">
                <a:solidFill>
                  <a:srgbClr val="FF0000"/>
                </a:solidFill>
                <a:sym typeface="Symbol" pitchFamily="18" charset="2"/>
              </a:rPr>
              <a:t>(</a:t>
            </a:r>
            <a:r>
              <a:rPr lang="en-US" sz="2800" i="1" dirty="0">
                <a:solidFill>
                  <a:srgbClr val="FF0000"/>
                </a:solidFill>
                <a:sym typeface="Symbol" pitchFamily="18" charset="2"/>
              </a:rPr>
              <a:t>x</a:t>
            </a:r>
            <a:r>
              <a:rPr lang="en-US" sz="2800" dirty="0">
                <a:solidFill>
                  <a:srgbClr val="FF0000"/>
                </a:solidFill>
                <a:sym typeface="Symbol" pitchFamily="18" charset="2"/>
              </a:rPr>
              <a:t> ), where the universe of discourse consists of all integers?</a:t>
            </a:r>
          </a:p>
          <a:p>
            <a:endParaRPr lang="en-US" sz="2800" dirty="0">
              <a:solidFill>
                <a:srgbClr val="C00000"/>
              </a:solidFill>
              <a:sym typeface="Symbol" pitchFamily="18" charset="2"/>
            </a:endParaRPr>
          </a:p>
          <a:p>
            <a:r>
              <a:rPr lang="en-US" sz="2800" b="1" u="sng" dirty="0">
                <a:solidFill>
                  <a:srgbClr val="0000FF"/>
                </a:solidFill>
              </a:rPr>
              <a:t>Solution</a:t>
            </a:r>
            <a:r>
              <a:rPr lang="en-US" sz="2800" dirty="0"/>
              <a:t>: P(x) is not true for all integers. </a:t>
            </a:r>
          </a:p>
          <a:p>
            <a:pPr>
              <a:buFont typeface="Arial" charset="0"/>
              <a:buNone/>
            </a:pPr>
            <a:r>
              <a:rPr lang="en-US" sz="2800" dirty="0">
                <a:solidFill>
                  <a:srgbClr val="0000FF"/>
                </a:solidFill>
              </a:rPr>
              <a:t>We can give a counter example</a:t>
            </a:r>
            <a:r>
              <a:rPr lang="en-US" sz="2800" dirty="0"/>
              <a:t>. We see that x = 0 is a counterexample, because x</a:t>
            </a:r>
            <a:r>
              <a:rPr lang="en-US" sz="2800" baseline="30000" dirty="0"/>
              <a:t>2 </a:t>
            </a:r>
            <a:r>
              <a:rPr lang="en-US" sz="2800" dirty="0"/>
              <a:t>= 0 when x = 0, so that x</a:t>
            </a:r>
            <a:r>
              <a:rPr lang="en-US" sz="2800" baseline="30000" dirty="0"/>
              <a:t>2 </a:t>
            </a:r>
            <a:r>
              <a:rPr lang="en-US" sz="2800" dirty="0"/>
              <a:t>is not greater than 0 when x = 0.</a:t>
            </a:r>
          </a:p>
          <a:p>
            <a:pPr>
              <a:buFont typeface="Arial" charset="0"/>
              <a:buNone/>
            </a:pPr>
            <a:r>
              <a:rPr lang="en-US" sz="2800" dirty="0"/>
              <a:t>Therefore, </a:t>
            </a:r>
            <a:r>
              <a:rPr lang="en-US" sz="2800" b="1" dirty="0">
                <a:solidFill>
                  <a:srgbClr val="0000FF"/>
                </a:solidFill>
              </a:rPr>
              <a:t>truth value of </a:t>
            </a:r>
            <a:r>
              <a:rPr lang="en-US" sz="2800" b="1" dirty="0">
                <a:solidFill>
                  <a:srgbClr val="0000FF"/>
                </a:solidFill>
                <a:sym typeface="Symbol" pitchFamily="18" charset="2"/>
              </a:rPr>
              <a:t></a:t>
            </a:r>
            <a:r>
              <a:rPr lang="en-US" sz="2800" b="1" i="1" dirty="0">
                <a:solidFill>
                  <a:srgbClr val="0000FF"/>
                </a:solidFill>
                <a:sym typeface="Symbol" pitchFamily="18" charset="2"/>
              </a:rPr>
              <a:t>x P</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dirty="0">
                <a:solidFill>
                  <a:srgbClr val="0000FF"/>
                </a:solidFill>
                <a:sym typeface="Symbol" pitchFamily="18" charset="2"/>
              </a:rPr>
              <a:t> ) is false</a:t>
            </a:r>
            <a:r>
              <a:rPr lang="en-US" sz="2800" dirty="0">
                <a:solidFill>
                  <a:srgbClr val="0000FF"/>
                </a:solidFill>
                <a:sym typeface="Symbol" pitchFamily="18" charset="2"/>
              </a:rPr>
              <a:t>. </a:t>
            </a:r>
            <a:endParaRPr lang="en-US" sz="2800" dirty="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Example 11</a:t>
            </a:r>
            <a:endParaRPr lang="en-US" sz="4000" dirty="0">
              <a:latin typeface="+mn-lt"/>
            </a:endParaRPr>
          </a:p>
        </p:txBody>
      </p:sp>
      <p:sp>
        <p:nvSpPr>
          <p:cNvPr id="4" name="Rectangle 3"/>
          <p:cNvSpPr/>
          <p:nvPr/>
        </p:nvSpPr>
        <p:spPr>
          <a:xfrm>
            <a:off x="421341" y="2023116"/>
            <a:ext cx="8326873" cy="3970318"/>
          </a:xfrm>
          <a:prstGeom prst="rect">
            <a:avLst/>
          </a:prstGeom>
        </p:spPr>
        <p:txBody>
          <a:bodyPr wrap="square">
            <a:spAutoFit/>
          </a:bodyPr>
          <a:lstStyle/>
          <a:p>
            <a:r>
              <a:rPr lang="en-US" sz="2800" dirty="0"/>
              <a:t>What is the truth value of </a:t>
            </a:r>
            <a:r>
              <a:rPr lang="en-US" sz="2800" b="1" dirty="0">
                <a:sym typeface="Symbol" pitchFamily="18" charset="2"/>
              </a:rPr>
              <a:t></a:t>
            </a:r>
            <a:r>
              <a:rPr lang="en-US" sz="2800" i="1" dirty="0">
                <a:sym typeface="Symbol" pitchFamily="18" charset="2"/>
              </a:rPr>
              <a:t>x P</a:t>
            </a:r>
            <a:r>
              <a:rPr lang="en-US" sz="2800" dirty="0">
                <a:sym typeface="Symbol" pitchFamily="18" charset="2"/>
              </a:rPr>
              <a:t>(</a:t>
            </a:r>
            <a:r>
              <a:rPr lang="en-US" sz="2800" i="1" dirty="0">
                <a:sym typeface="Symbol" pitchFamily="18" charset="2"/>
              </a:rPr>
              <a:t>x</a:t>
            </a:r>
            <a:r>
              <a:rPr lang="en-US" sz="2800" dirty="0">
                <a:sym typeface="Symbol" pitchFamily="18" charset="2"/>
              </a:rPr>
              <a:t> ), where </a:t>
            </a:r>
            <a:r>
              <a:rPr lang="en-US" sz="2800" i="1" dirty="0">
                <a:sym typeface="Symbol" pitchFamily="18" charset="2"/>
              </a:rPr>
              <a:t>P</a:t>
            </a:r>
            <a:r>
              <a:rPr lang="en-US" sz="2800" dirty="0">
                <a:sym typeface="Symbol" pitchFamily="18" charset="2"/>
              </a:rPr>
              <a:t>(x) is the statement </a:t>
            </a:r>
            <a:r>
              <a:rPr lang="en-US" sz="2800" dirty="0"/>
              <a:t>“x</a:t>
            </a:r>
            <a:r>
              <a:rPr lang="en-US" sz="2800" baseline="30000" dirty="0"/>
              <a:t>2</a:t>
            </a:r>
            <a:r>
              <a:rPr lang="en-US" sz="2800" dirty="0"/>
              <a:t>&lt;10” and the </a:t>
            </a:r>
            <a:r>
              <a:rPr lang="en-US" sz="2800" dirty="0">
                <a:solidFill>
                  <a:srgbClr val="C00000"/>
                </a:solidFill>
              </a:rPr>
              <a:t>domain</a:t>
            </a:r>
            <a:r>
              <a:rPr lang="en-US" sz="2800" dirty="0"/>
              <a:t> consists of the </a:t>
            </a:r>
            <a:r>
              <a:rPr lang="en-US" sz="2800" dirty="0">
                <a:solidFill>
                  <a:srgbClr val="C00000"/>
                </a:solidFill>
              </a:rPr>
              <a:t>positive integers not exceeding 4?</a:t>
            </a:r>
          </a:p>
          <a:p>
            <a:pPr>
              <a:buFont typeface="Arial" charset="0"/>
              <a:buNone/>
            </a:pPr>
            <a:endParaRPr lang="en-US" sz="2800" dirty="0">
              <a:solidFill>
                <a:srgbClr val="C00000"/>
              </a:solidFill>
            </a:endParaRPr>
          </a:p>
          <a:p>
            <a:r>
              <a:rPr lang="en-US" sz="2800" b="1" u="sng" dirty="0">
                <a:solidFill>
                  <a:srgbClr val="0000FF"/>
                </a:solidFill>
              </a:rPr>
              <a:t>Solution</a:t>
            </a:r>
            <a:r>
              <a:rPr lang="en-US" sz="2800" dirty="0"/>
              <a:t>: The statement </a:t>
            </a:r>
            <a:r>
              <a:rPr lang="en-US" sz="2800" b="1" dirty="0">
                <a:sym typeface="Symbol" pitchFamily="18" charset="2"/>
              </a:rPr>
              <a:t></a:t>
            </a:r>
            <a:r>
              <a:rPr lang="en-US" sz="2800" i="1" dirty="0">
                <a:sym typeface="Symbol" pitchFamily="18" charset="2"/>
              </a:rPr>
              <a:t>x P</a:t>
            </a:r>
            <a:r>
              <a:rPr lang="en-US" sz="2800" dirty="0">
                <a:sym typeface="Symbol" pitchFamily="18" charset="2"/>
              </a:rPr>
              <a:t>(</a:t>
            </a:r>
            <a:r>
              <a:rPr lang="en-US" sz="2800" i="1" dirty="0">
                <a:sym typeface="Symbol" pitchFamily="18" charset="2"/>
              </a:rPr>
              <a:t>x</a:t>
            </a:r>
            <a:r>
              <a:rPr lang="en-US" sz="2800" dirty="0">
                <a:sym typeface="Symbol" pitchFamily="18" charset="2"/>
              </a:rPr>
              <a:t> ) is the same as the conjunction </a:t>
            </a:r>
            <a:r>
              <a:rPr lang="en-US" sz="2800" b="1" dirty="0">
                <a:solidFill>
                  <a:srgbClr val="0000FF"/>
                </a:solidFill>
                <a:sym typeface="Symbol" pitchFamily="18" charset="2"/>
              </a:rPr>
              <a:t>P(1)  P(2)  P(3)  P(4), </a:t>
            </a:r>
            <a:r>
              <a:rPr lang="en-US" sz="2800" dirty="0">
                <a:solidFill>
                  <a:srgbClr val="0000FF"/>
                </a:solidFill>
                <a:sym typeface="Symbol" pitchFamily="18" charset="2"/>
              </a:rPr>
              <a:t>because the </a:t>
            </a:r>
            <a:r>
              <a:rPr lang="en-US" sz="2800" dirty="0">
                <a:solidFill>
                  <a:srgbClr val="C00000"/>
                </a:solidFill>
                <a:sym typeface="Symbol" pitchFamily="18" charset="2"/>
              </a:rPr>
              <a:t>domain consists of the integers 1, 2, 3, and 4</a:t>
            </a:r>
            <a:r>
              <a:rPr lang="en-US" sz="2800" dirty="0">
                <a:solidFill>
                  <a:srgbClr val="0000FF"/>
                </a:solidFill>
                <a:sym typeface="Symbol" pitchFamily="18" charset="2"/>
              </a:rPr>
              <a:t>.</a:t>
            </a:r>
          </a:p>
          <a:p>
            <a:pPr>
              <a:buFont typeface="Arial" charset="0"/>
              <a:buNone/>
            </a:pPr>
            <a:r>
              <a:rPr lang="en-US" sz="2800" dirty="0">
                <a:solidFill>
                  <a:srgbClr val="0000FF"/>
                </a:solidFill>
                <a:sym typeface="Symbol" pitchFamily="18" charset="2"/>
              </a:rPr>
              <a:t>Because P(4), which is the statement </a:t>
            </a:r>
            <a:r>
              <a:rPr lang="en-US" sz="2800" dirty="0">
                <a:solidFill>
                  <a:srgbClr val="FF0000"/>
                </a:solidFill>
              </a:rPr>
              <a:t>“4</a:t>
            </a:r>
            <a:r>
              <a:rPr lang="en-US" sz="2800" baseline="30000" dirty="0">
                <a:solidFill>
                  <a:srgbClr val="FF0000"/>
                </a:solidFill>
              </a:rPr>
              <a:t>2</a:t>
            </a:r>
            <a:r>
              <a:rPr lang="en-US" sz="2800" dirty="0">
                <a:solidFill>
                  <a:srgbClr val="FF0000"/>
                </a:solidFill>
              </a:rPr>
              <a:t>&lt;10”, is false</a:t>
            </a:r>
            <a:r>
              <a:rPr lang="en-US" sz="2800" dirty="0"/>
              <a:t>, it follows that </a:t>
            </a:r>
            <a:r>
              <a:rPr lang="en-US" sz="2800" b="1" dirty="0">
                <a:solidFill>
                  <a:srgbClr val="FF0000"/>
                </a:solidFill>
                <a:sym typeface="Symbol" pitchFamily="18" charset="2"/>
              </a:rPr>
              <a:t></a:t>
            </a:r>
            <a:r>
              <a:rPr lang="en-US" sz="2800" b="1" i="1" dirty="0">
                <a:solidFill>
                  <a:srgbClr val="FF0000"/>
                </a:solidFill>
                <a:sym typeface="Symbol" pitchFamily="18" charset="2"/>
              </a:rPr>
              <a:t>x P</a:t>
            </a:r>
            <a:r>
              <a:rPr lang="en-US" sz="2800" b="1" dirty="0">
                <a:solidFill>
                  <a:srgbClr val="FF0000"/>
                </a:solidFill>
                <a:sym typeface="Symbol" pitchFamily="18" charset="2"/>
              </a:rPr>
              <a:t>(</a:t>
            </a:r>
            <a:r>
              <a:rPr lang="en-US" sz="2800" b="1" i="1" dirty="0">
                <a:solidFill>
                  <a:srgbClr val="FF0000"/>
                </a:solidFill>
                <a:sym typeface="Symbol" pitchFamily="18" charset="2"/>
              </a:rPr>
              <a:t>x</a:t>
            </a:r>
            <a:r>
              <a:rPr lang="en-US" sz="2800" b="1" dirty="0">
                <a:solidFill>
                  <a:srgbClr val="FF0000"/>
                </a:solidFill>
                <a:sym typeface="Symbol" pitchFamily="18" charset="2"/>
              </a:rPr>
              <a:t> ) is false. </a:t>
            </a:r>
            <a:endParaRPr lang="en-US" sz="2800" b="1" dirty="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363928"/>
            <a:ext cx="8234223" cy="3586496"/>
          </a:xfrm>
        </p:spPr>
        <p:txBody>
          <a:bodyPr>
            <a:noAutofit/>
          </a:bodyPr>
          <a:lstStyle/>
          <a:p>
            <a:r>
              <a:rPr lang="en-US" altLang="zh-TW" sz="3200" b="1" dirty="0">
                <a:solidFill>
                  <a:schemeClr val="tx1"/>
                </a:solidFill>
              </a:rPr>
              <a:t>1.3 Predicates and Quantifiers</a:t>
            </a:r>
          </a:p>
          <a:p>
            <a:pPr marL="457200" indent="-274320">
              <a:buClr>
                <a:srgbClr val="FF0000"/>
              </a:buClr>
              <a:buFont typeface="Arial" pitchFamily="34" charset="0"/>
              <a:buChar char="•"/>
            </a:pPr>
            <a:r>
              <a:rPr lang="en-US" sz="2800" b="1" dirty="0">
                <a:solidFill>
                  <a:schemeClr val="tx1"/>
                </a:solidFill>
              </a:rPr>
              <a:t>Predicates </a:t>
            </a:r>
          </a:p>
          <a:p>
            <a:pPr marL="457200" indent="-274320">
              <a:buClr>
                <a:srgbClr val="FF0000"/>
              </a:buClr>
              <a:buFont typeface="Arial" pitchFamily="34" charset="0"/>
              <a:buChar char="•"/>
            </a:pPr>
            <a:r>
              <a:rPr lang="en-US" sz="2800" b="1" dirty="0">
                <a:solidFill>
                  <a:schemeClr val="tx1"/>
                </a:solidFill>
              </a:rPr>
              <a:t>Quantifiers</a:t>
            </a:r>
          </a:p>
          <a:p>
            <a:pPr marL="457200" indent="-274320">
              <a:buClr>
                <a:srgbClr val="FF0000"/>
              </a:buClr>
              <a:buFont typeface="Arial" pitchFamily="34" charset="0"/>
              <a:buChar char="•"/>
            </a:pPr>
            <a:r>
              <a:rPr lang="en-US" sz="2800" b="1" dirty="0">
                <a:solidFill>
                  <a:schemeClr val="tx1"/>
                </a:solidFill>
              </a:rPr>
              <a:t>Universal Quantifier, </a:t>
            </a:r>
            <a:r>
              <a:rPr lang="en-US" sz="2800" b="1" dirty="0">
                <a:solidFill>
                  <a:schemeClr val="tx1"/>
                </a:solidFill>
                <a:latin typeface="Symbol" pitchFamily="18" charset="2"/>
              </a:rPr>
              <a:t></a:t>
            </a:r>
            <a:endParaRPr lang="en-US" sz="2800" b="1" dirty="0">
              <a:solidFill>
                <a:schemeClr val="tx1"/>
              </a:solidFill>
            </a:endParaRPr>
          </a:p>
          <a:p>
            <a:pPr marL="457200" indent="-274320">
              <a:buClr>
                <a:srgbClr val="FF0000"/>
              </a:buClr>
              <a:buFont typeface="Arial" pitchFamily="34" charset="0"/>
              <a:buChar char="•"/>
            </a:pPr>
            <a:r>
              <a:rPr lang="en-US" sz="2800" b="1" dirty="0">
                <a:solidFill>
                  <a:schemeClr val="tx1"/>
                </a:solidFill>
              </a:rPr>
              <a:t>Existential Quantifier, </a:t>
            </a:r>
            <a:r>
              <a:rPr lang="en-US" sz="2800" b="1" dirty="0">
                <a:solidFill>
                  <a:schemeClr val="tx1"/>
                </a:solidFill>
                <a:latin typeface="Symbol" pitchFamily="18" charset="2"/>
              </a:rPr>
              <a:t> </a:t>
            </a:r>
            <a:endParaRPr lang="en-US" sz="2800" b="1" dirty="0">
              <a:solidFill>
                <a:schemeClr val="tx1"/>
              </a:solidFill>
            </a:endParaRPr>
          </a:p>
          <a:p>
            <a:pPr marL="457200" indent="-274320">
              <a:buClr>
                <a:srgbClr val="FF0000"/>
              </a:buClr>
              <a:buFont typeface="Arial" pitchFamily="34" charset="0"/>
              <a:buChar char="•"/>
            </a:pPr>
            <a:r>
              <a:rPr lang="en-US" sz="2800" b="1" dirty="0">
                <a:solidFill>
                  <a:schemeClr val="tx1"/>
                </a:solidFill>
              </a:rPr>
              <a:t>Precedence of Quantifiers</a:t>
            </a:r>
          </a:p>
          <a:p>
            <a:pPr marL="457200" indent="-274320">
              <a:buClr>
                <a:srgbClr val="FF0000"/>
              </a:buClr>
              <a:buFont typeface="Arial" pitchFamily="34" charset="0"/>
              <a:buChar char="•"/>
            </a:pPr>
            <a:r>
              <a:rPr lang="en-US" sz="2800" b="1" dirty="0">
                <a:solidFill>
                  <a:schemeClr val="tx1"/>
                </a:solidFill>
              </a:rPr>
              <a:t>Negating Quantified Expressions</a:t>
            </a:r>
          </a:p>
          <a:p>
            <a:pPr marL="457200" indent="-274320">
              <a:buClr>
                <a:srgbClr val="FF0000"/>
              </a:buClr>
              <a:buFont typeface="Arial" pitchFamily="34" charset="0"/>
              <a:buChar char="•"/>
            </a:pPr>
            <a:r>
              <a:rPr lang="en-US" sz="2800" b="1" dirty="0">
                <a:solidFill>
                  <a:schemeClr val="tx1"/>
                </a:solidFill>
              </a:rPr>
              <a:t>Translating from English into Logical Expressions</a:t>
            </a: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Another Example</a:t>
            </a:r>
          </a:p>
        </p:txBody>
      </p:sp>
      <p:sp>
        <p:nvSpPr>
          <p:cNvPr id="4" name="Rectangle 3"/>
          <p:cNvSpPr/>
          <p:nvPr/>
        </p:nvSpPr>
        <p:spPr>
          <a:xfrm>
            <a:off x="421341" y="2249771"/>
            <a:ext cx="8367817" cy="4093428"/>
          </a:xfrm>
          <a:prstGeom prst="rect">
            <a:avLst/>
          </a:prstGeom>
        </p:spPr>
        <p:txBody>
          <a:bodyPr wrap="square">
            <a:spAutoFit/>
          </a:bodyPr>
          <a:lstStyle/>
          <a:p>
            <a:r>
              <a:rPr lang="en-US" sz="2000" dirty="0">
                <a:solidFill>
                  <a:srgbClr val="FF0000"/>
                </a:solidFill>
              </a:rPr>
              <a:t>What is the truth value of </a:t>
            </a:r>
            <a:r>
              <a:rPr lang="en-US" sz="2000" b="1" dirty="0">
                <a:solidFill>
                  <a:srgbClr val="FF0000"/>
                </a:solidFill>
                <a:sym typeface="Symbol" pitchFamily="18" charset="2"/>
              </a:rPr>
              <a:t></a:t>
            </a:r>
            <a:r>
              <a:rPr lang="en-US" sz="2000" i="1" dirty="0">
                <a:solidFill>
                  <a:srgbClr val="FF0000"/>
                </a:solidFill>
                <a:sym typeface="Symbol" pitchFamily="18" charset="2"/>
              </a:rPr>
              <a:t>x P</a:t>
            </a:r>
            <a:r>
              <a:rPr lang="en-US" sz="2000" dirty="0">
                <a:solidFill>
                  <a:srgbClr val="FF0000"/>
                </a:solidFill>
                <a:sym typeface="Symbol" pitchFamily="18" charset="2"/>
              </a:rPr>
              <a:t>(</a:t>
            </a:r>
            <a:r>
              <a:rPr lang="en-US" sz="2000" i="1" dirty="0">
                <a:solidFill>
                  <a:srgbClr val="FF0000"/>
                </a:solidFill>
                <a:sym typeface="Symbol" pitchFamily="18" charset="2"/>
              </a:rPr>
              <a:t>x</a:t>
            </a:r>
            <a:r>
              <a:rPr lang="en-US" sz="2000" dirty="0">
                <a:solidFill>
                  <a:srgbClr val="FF0000"/>
                </a:solidFill>
                <a:sym typeface="Symbol" pitchFamily="18" charset="2"/>
              </a:rPr>
              <a:t> ), where P(x) is the statement </a:t>
            </a:r>
            <a:r>
              <a:rPr lang="en-US" sz="2000" dirty="0">
                <a:solidFill>
                  <a:srgbClr val="FF0000"/>
                </a:solidFill>
              </a:rPr>
              <a:t>“x</a:t>
            </a:r>
            <a:r>
              <a:rPr lang="en-US" sz="2000" baseline="30000" dirty="0">
                <a:solidFill>
                  <a:srgbClr val="FF0000"/>
                </a:solidFill>
              </a:rPr>
              <a:t>2</a:t>
            </a:r>
            <a:r>
              <a:rPr lang="en-US" sz="2000" dirty="0">
                <a:solidFill>
                  <a:srgbClr val="FF0000"/>
                </a:solidFill>
              </a:rPr>
              <a:t>&lt;10” and the domain consists of the positive integers less than 4?</a:t>
            </a:r>
          </a:p>
          <a:p>
            <a:endParaRPr lang="en-US" sz="2000" dirty="0">
              <a:solidFill>
                <a:srgbClr val="C00000"/>
              </a:solidFill>
            </a:endParaRPr>
          </a:p>
          <a:p>
            <a:r>
              <a:rPr lang="en-US" sz="2000" b="1" u="sng" dirty="0">
                <a:solidFill>
                  <a:srgbClr val="0000FF"/>
                </a:solidFill>
              </a:rPr>
              <a:t>Solution</a:t>
            </a:r>
            <a:r>
              <a:rPr lang="en-US" sz="2000" dirty="0"/>
              <a:t>: The statement </a:t>
            </a:r>
            <a:r>
              <a:rPr lang="en-US" sz="2000" b="1" dirty="0">
                <a:sym typeface="Symbol" pitchFamily="18" charset="2"/>
              </a:rPr>
              <a:t></a:t>
            </a:r>
            <a:r>
              <a:rPr lang="en-US" sz="2000" i="1" dirty="0">
                <a:sym typeface="Symbol" pitchFamily="18" charset="2"/>
              </a:rPr>
              <a:t>x P</a:t>
            </a:r>
            <a:r>
              <a:rPr lang="en-US" sz="2000" dirty="0">
                <a:sym typeface="Symbol" pitchFamily="18" charset="2"/>
              </a:rPr>
              <a:t>(</a:t>
            </a:r>
            <a:r>
              <a:rPr lang="en-US" sz="2000" i="1" dirty="0">
                <a:sym typeface="Symbol" pitchFamily="18" charset="2"/>
              </a:rPr>
              <a:t>x</a:t>
            </a:r>
            <a:r>
              <a:rPr lang="en-US" sz="2000" dirty="0">
                <a:sym typeface="Symbol" pitchFamily="18" charset="2"/>
              </a:rPr>
              <a:t> ) is the same as the conjunction </a:t>
            </a:r>
            <a:r>
              <a:rPr lang="en-US" sz="2000" b="1" dirty="0">
                <a:solidFill>
                  <a:srgbClr val="0000FF"/>
                </a:solidFill>
                <a:sym typeface="Symbol" pitchFamily="18" charset="2"/>
              </a:rPr>
              <a:t>P(1)  P(2)  P(3) , </a:t>
            </a:r>
            <a:r>
              <a:rPr lang="en-US" sz="2000" dirty="0">
                <a:solidFill>
                  <a:srgbClr val="0000FF"/>
                </a:solidFill>
                <a:sym typeface="Symbol" pitchFamily="18" charset="2"/>
              </a:rPr>
              <a:t>because the domain consists of the integers 1, 2, 3.</a:t>
            </a:r>
          </a:p>
          <a:p>
            <a:pPr>
              <a:buFont typeface="Arial" charset="0"/>
              <a:buNone/>
            </a:pPr>
            <a:r>
              <a:rPr lang="en-US" sz="2000" dirty="0">
                <a:solidFill>
                  <a:srgbClr val="0000FF"/>
                </a:solidFill>
                <a:sym typeface="Symbol" pitchFamily="18" charset="2"/>
              </a:rPr>
              <a:t>So, the truth value of </a:t>
            </a:r>
            <a:r>
              <a:rPr lang="en-US" sz="2000" b="1" dirty="0">
                <a:solidFill>
                  <a:srgbClr val="0000FF"/>
                </a:solidFill>
                <a:sym typeface="Symbol" pitchFamily="18" charset="2"/>
              </a:rPr>
              <a:t></a:t>
            </a:r>
            <a:r>
              <a:rPr lang="en-US" sz="2000" b="1" i="1" dirty="0">
                <a:solidFill>
                  <a:srgbClr val="0000FF"/>
                </a:solidFill>
                <a:sym typeface="Symbol" pitchFamily="18" charset="2"/>
              </a:rPr>
              <a:t>x P</a:t>
            </a:r>
            <a:r>
              <a:rPr lang="en-US" sz="2000" b="1" dirty="0">
                <a:solidFill>
                  <a:srgbClr val="0000FF"/>
                </a:solidFill>
                <a:sym typeface="Symbol" pitchFamily="18" charset="2"/>
              </a:rPr>
              <a:t>(</a:t>
            </a:r>
            <a:r>
              <a:rPr lang="en-US" sz="2000" b="1" i="1" dirty="0">
                <a:solidFill>
                  <a:srgbClr val="0000FF"/>
                </a:solidFill>
                <a:sym typeface="Symbol" pitchFamily="18" charset="2"/>
              </a:rPr>
              <a:t>x</a:t>
            </a:r>
            <a:r>
              <a:rPr lang="en-US" sz="2000" b="1" dirty="0">
                <a:solidFill>
                  <a:srgbClr val="0000FF"/>
                </a:solidFill>
                <a:sym typeface="Symbol" pitchFamily="18" charset="2"/>
              </a:rPr>
              <a:t> ) is true.</a:t>
            </a:r>
          </a:p>
          <a:p>
            <a:pPr>
              <a:buFont typeface="Arial" charset="0"/>
              <a:buNone/>
            </a:pPr>
            <a:endParaRPr lang="en-US" sz="2000" b="1" dirty="0">
              <a:solidFill>
                <a:srgbClr val="0000FF"/>
              </a:solidFill>
              <a:sym typeface="Symbol" pitchFamily="18" charset="2"/>
            </a:endParaRPr>
          </a:p>
          <a:p>
            <a:pPr>
              <a:buFont typeface="Arial" charset="0"/>
              <a:buNone/>
            </a:pPr>
            <a:r>
              <a:rPr lang="en-US" sz="2000" b="1" dirty="0">
                <a:solidFill>
                  <a:srgbClr val="FF0000"/>
                </a:solidFill>
                <a:sym typeface="Symbol" pitchFamily="18" charset="2"/>
              </a:rPr>
              <a:t>How?</a:t>
            </a:r>
            <a:r>
              <a:rPr lang="en-US" sz="2000" dirty="0">
                <a:sym typeface="Symbol" pitchFamily="18" charset="2"/>
              </a:rPr>
              <a:t>----------</a:t>
            </a:r>
            <a:r>
              <a:rPr lang="en-US" sz="2000" b="1" dirty="0">
                <a:solidFill>
                  <a:srgbClr val="FF0000"/>
                </a:solidFill>
                <a:sym typeface="Symbol" pitchFamily="18" charset="2"/>
              </a:rPr>
              <a:t>See Below</a:t>
            </a:r>
            <a:r>
              <a:rPr lang="en-US" sz="2000" dirty="0">
                <a:sym typeface="Symbol" pitchFamily="18" charset="2"/>
              </a:rPr>
              <a:t>-------------------------------------</a:t>
            </a:r>
            <a:endParaRPr lang="en-US" sz="2000" dirty="0">
              <a:solidFill>
                <a:srgbClr val="FF0000"/>
              </a:solidFill>
              <a:sym typeface="Symbol" pitchFamily="18" charset="2"/>
            </a:endParaRPr>
          </a:p>
          <a:p>
            <a:pPr lvl="1">
              <a:buFont typeface="Arial" charset="0"/>
              <a:buNone/>
            </a:pPr>
            <a:r>
              <a:rPr lang="en-US" sz="2000" dirty="0">
                <a:solidFill>
                  <a:srgbClr val="FF0000"/>
                </a:solidFill>
                <a:sym typeface="Symbol" pitchFamily="18" charset="2"/>
              </a:rPr>
              <a:t>	P(1): </a:t>
            </a:r>
            <a:r>
              <a:rPr lang="en-US" sz="2000" dirty="0"/>
              <a:t>“1</a:t>
            </a:r>
            <a:r>
              <a:rPr lang="en-US" sz="2000" baseline="30000" dirty="0"/>
              <a:t>2</a:t>
            </a:r>
            <a:r>
              <a:rPr lang="en-US" sz="2000" dirty="0"/>
              <a:t>&lt;10”, is true</a:t>
            </a:r>
          </a:p>
          <a:p>
            <a:pPr lvl="1">
              <a:buFont typeface="Arial" charset="0"/>
              <a:buNone/>
            </a:pPr>
            <a:r>
              <a:rPr lang="en-US" sz="2000" dirty="0">
                <a:solidFill>
                  <a:srgbClr val="FF0000"/>
                </a:solidFill>
                <a:sym typeface="Symbol" pitchFamily="18" charset="2"/>
              </a:rPr>
              <a:t>	P(2): </a:t>
            </a:r>
            <a:r>
              <a:rPr lang="en-US" sz="2000" dirty="0"/>
              <a:t>“2</a:t>
            </a:r>
            <a:r>
              <a:rPr lang="en-US" sz="2000" baseline="30000" dirty="0"/>
              <a:t>2</a:t>
            </a:r>
            <a:r>
              <a:rPr lang="en-US" sz="2000" dirty="0"/>
              <a:t>&lt;10” is true</a:t>
            </a:r>
          </a:p>
          <a:p>
            <a:pPr lvl="1">
              <a:buFont typeface="Arial" charset="0"/>
              <a:buNone/>
            </a:pPr>
            <a:r>
              <a:rPr lang="en-US" sz="2000" dirty="0">
                <a:solidFill>
                  <a:srgbClr val="FF0000"/>
                </a:solidFill>
                <a:sym typeface="Symbol" pitchFamily="18" charset="2"/>
              </a:rPr>
              <a:t>	P(3): </a:t>
            </a:r>
            <a:r>
              <a:rPr lang="en-US" sz="2000" dirty="0"/>
              <a:t>“3</a:t>
            </a:r>
            <a:r>
              <a:rPr lang="en-US" sz="2000" baseline="30000" dirty="0"/>
              <a:t>2</a:t>
            </a:r>
            <a:r>
              <a:rPr lang="en-US" sz="2000" dirty="0"/>
              <a:t>&lt;10” is true</a:t>
            </a:r>
          </a:p>
          <a:p>
            <a:pPr lvl="1">
              <a:buNone/>
            </a:pPr>
            <a:r>
              <a:rPr lang="en-US" sz="2000" b="1" dirty="0">
                <a:solidFill>
                  <a:srgbClr val="0000FF"/>
                </a:solidFill>
                <a:sym typeface="Symbol" pitchFamily="18" charset="2"/>
              </a:rPr>
              <a:t>   </a:t>
            </a:r>
            <a:r>
              <a:rPr lang="en-US" sz="2000" b="1" dirty="0">
                <a:solidFill>
                  <a:srgbClr val="FF0000"/>
                </a:solidFill>
                <a:sym typeface="Symbol" pitchFamily="18" charset="2"/>
              </a:rPr>
              <a:t>P(1)  P(2)  P(3) </a:t>
            </a:r>
            <a:r>
              <a:rPr lang="en-US" altLang="zh-TW" sz="2000" dirty="0">
                <a:solidFill>
                  <a:srgbClr val="0000FF"/>
                </a:solidFill>
                <a:sym typeface="Symbol" pitchFamily="18" charset="2"/>
              </a:rPr>
              <a:t></a:t>
            </a:r>
            <a:r>
              <a:rPr lang="en-US" sz="2000" b="1" dirty="0">
                <a:solidFill>
                  <a:srgbClr val="FF0000"/>
                </a:solidFill>
                <a:sym typeface="Wingdings" panose="05000000000000000000" pitchFamily="2" charset="2"/>
              </a:rPr>
              <a:t> T</a:t>
            </a:r>
            <a:r>
              <a:rPr lang="en-US" sz="2000" b="1" dirty="0">
                <a:solidFill>
                  <a:srgbClr val="FF0000"/>
                </a:solidFill>
                <a:sym typeface="Symbol" pitchFamily="18" charset="2"/>
              </a:rPr>
              <a:t>  T  T </a:t>
            </a:r>
            <a:r>
              <a:rPr lang="en-US" altLang="zh-TW" sz="2000" dirty="0">
                <a:solidFill>
                  <a:srgbClr val="0000FF"/>
                </a:solidFill>
                <a:sym typeface="Symbol" pitchFamily="18" charset="2"/>
              </a:rPr>
              <a:t> </a:t>
            </a:r>
            <a:r>
              <a:rPr lang="en-US" sz="2000" b="1" dirty="0">
                <a:solidFill>
                  <a:srgbClr val="FF0000"/>
                </a:solidFill>
                <a:sym typeface="Wingdings" panose="05000000000000000000" pitchFamily="2" charset="2"/>
              </a:rPr>
              <a:t> T</a:t>
            </a:r>
            <a:endParaRPr lang="en-US" sz="2000" dirty="0">
              <a:solidFill>
                <a:srgbClr val="FF0000"/>
              </a:solidFill>
              <a:sym typeface="Symbol" pitchFamily="18" charset="2"/>
            </a:endParaRPr>
          </a:p>
          <a:p>
            <a:pPr>
              <a:buFont typeface="Arial" charset="0"/>
              <a:buNone/>
            </a:pPr>
            <a:r>
              <a:rPr lang="en-US" sz="2000" dirty="0">
                <a:solidFill>
                  <a:srgbClr val="0000FF"/>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The Existential Quantifier</a:t>
            </a:r>
            <a:endParaRPr lang="en-US" sz="4000" dirty="0">
              <a:latin typeface="+mn-lt"/>
            </a:endParaRPr>
          </a:p>
        </p:txBody>
      </p:sp>
      <p:sp>
        <p:nvSpPr>
          <p:cNvPr id="4" name="Rectangle 3"/>
          <p:cNvSpPr/>
          <p:nvPr/>
        </p:nvSpPr>
        <p:spPr>
          <a:xfrm>
            <a:off x="122816" y="2086765"/>
            <a:ext cx="8939296" cy="3924151"/>
          </a:xfrm>
          <a:prstGeom prst="rect">
            <a:avLst/>
          </a:prstGeom>
        </p:spPr>
        <p:txBody>
          <a:bodyPr wrap="square">
            <a:spAutoFit/>
          </a:bodyPr>
          <a:lstStyle/>
          <a:p>
            <a:pPr marL="274320" indent="-274320">
              <a:spcBef>
                <a:spcPts val="600"/>
              </a:spcBef>
              <a:buFont typeface="Wingdings" pitchFamily="2" charset="2"/>
              <a:buChar char="§"/>
            </a:pPr>
            <a:r>
              <a:rPr lang="en-US" altLang="zh-TW" sz="2800" b="1" u="sng" dirty="0">
                <a:solidFill>
                  <a:srgbClr val="C00000"/>
                </a:solidFill>
              </a:rPr>
              <a:t>Definition</a:t>
            </a:r>
            <a:r>
              <a:rPr lang="en-US" altLang="zh-TW" sz="2800" dirty="0"/>
              <a:t>: The </a:t>
            </a:r>
            <a:r>
              <a:rPr lang="en-US" altLang="zh-TW" sz="2800" i="1" dirty="0">
                <a:solidFill>
                  <a:srgbClr val="0000FF"/>
                </a:solidFill>
              </a:rPr>
              <a:t>existential quantification</a:t>
            </a:r>
            <a:r>
              <a:rPr lang="en-US" altLang="zh-TW" sz="2800" dirty="0">
                <a:solidFill>
                  <a:srgbClr val="0000FF"/>
                </a:solidFill>
              </a:rPr>
              <a:t> of </a:t>
            </a:r>
            <a:r>
              <a:rPr lang="en-US" altLang="zh-TW" sz="2800" i="1" dirty="0">
                <a:solidFill>
                  <a:srgbClr val="0000FF"/>
                </a:solidFill>
              </a:rPr>
              <a:t>P(x)</a:t>
            </a:r>
            <a:r>
              <a:rPr lang="en-US" altLang="zh-TW" sz="2800" dirty="0">
                <a:solidFill>
                  <a:srgbClr val="0000FF"/>
                </a:solidFill>
              </a:rPr>
              <a:t> </a:t>
            </a:r>
            <a:r>
              <a:rPr lang="en-US" altLang="zh-TW" sz="2800" dirty="0"/>
              <a:t>is the proposition </a:t>
            </a:r>
            <a:r>
              <a:rPr lang="en-US" altLang="zh-TW" sz="2800" dirty="0">
                <a:solidFill>
                  <a:srgbClr val="0000FF"/>
                </a:solidFill>
              </a:rPr>
              <a:t>“There exists an element </a:t>
            </a:r>
            <a:r>
              <a:rPr lang="en-US" altLang="zh-TW" sz="2800" i="1" dirty="0">
                <a:solidFill>
                  <a:srgbClr val="0000FF"/>
                </a:solidFill>
              </a:rPr>
              <a:t>x</a:t>
            </a:r>
            <a:r>
              <a:rPr lang="en-US" altLang="zh-TW" sz="2800" dirty="0">
                <a:solidFill>
                  <a:srgbClr val="0000FF"/>
                </a:solidFill>
              </a:rPr>
              <a:t> in the domain such that </a:t>
            </a:r>
            <a:r>
              <a:rPr lang="en-US" altLang="zh-TW" sz="2800" i="1" dirty="0">
                <a:solidFill>
                  <a:srgbClr val="0000FF"/>
                </a:solidFill>
              </a:rPr>
              <a:t>P(x)</a:t>
            </a:r>
            <a:r>
              <a:rPr lang="en-US" altLang="zh-TW" sz="2800" dirty="0">
                <a:solidFill>
                  <a:srgbClr val="0000FF"/>
                </a:solidFill>
              </a:rPr>
              <a:t>”.</a:t>
            </a:r>
          </a:p>
          <a:p>
            <a:pPr marL="274320" indent="-274320">
              <a:spcBef>
                <a:spcPts val="600"/>
              </a:spcBef>
              <a:buFont typeface="Wingdings" pitchFamily="2" charset="2"/>
              <a:buChar char="§"/>
            </a:pPr>
            <a:r>
              <a:rPr lang="en-US" altLang="zh-TW" sz="2800" dirty="0"/>
              <a:t>We denote the existential quantification of </a:t>
            </a:r>
            <a:r>
              <a:rPr lang="en-US" altLang="zh-TW" sz="2800" i="1" dirty="0"/>
              <a:t>P(x)</a:t>
            </a:r>
            <a:r>
              <a:rPr lang="en-US" altLang="zh-TW" sz="2800" dirty="0"/>
              <a:t> by </a:t>
            </a:r>
            <a:r>
              <a:rPr lang="en-US" altLang="zh-TW" sz="2800" b="1" dirty="0">
                <a:solidFill>
                  <a:srgbClr val="0000FF"/>
                </a:solidFill>
                <a:sym typeface="Symbol" pitchFamily="18" charset="2"/>
              </a:rPr>
              <a:t></a:t>
            </a:r>
            <a:r>
              <a:rPr lang="en-US" altLang="zh-TW" sz="2800" b="1" i="1" dirty="0">
                <a:solidFill>
                  <a:srgbClr val="0000FF"/>
                </a:solidFill>
              </a:rPr>
              <a:t>x P(x)</a:t>
            </a:r>
            <a:endParaRPr lang="en-US" altLang="zh-TW" sz="2800" dirty="0">
              <a:sym typeface="Symbol" pitchFamily="18" charset="2"/>
            </a:endParaRPr>
          </a:p>
          <a:p>
            <a:pPr marL="274320" indent="-274320">
              <a:spcBef>
                <a:spcPts val="600"/>
              </a:spcBef>
              <a:buFont typeface="Wingdings" pitchFamily="2" charset="2"/>
              <a:buChar char="§"/>
            </a:pPr>
            <a:r>
              <a:rPr lang="en-US" altLang="zh-TW" sz="2800" dirty="0"/>
              <a:t>Existential quantification </a:t>
            </a:r>
            <a:r>
              <a:rPr lang="en-US" altLang="zh-TW" sz="2800" b="1" dirty="0">
                <a:solidFill>
                  <a:srgbClr val="0000FF"/>
                </a:solidFill>
                <a:sym typeface="Symbol" pitchFamily="18" charset="2"/>
              </a:rPr>
              <a:t></a:t>
            </a:r>
            <a:r>
              <a:rPr lang="en-US" altLang="zh-TW" sz="2800" b="1" i="1" dirty="0">
                <a:solidFill>
                  <a:srgbClr val="0000FF"/>
                </a:solidFill>
              </a:rPr>
              <a:t>x P(x) </a:t>
            </a:r>
            <a:r>
              <a:rPr lang="en-US" altLang="zh-TW" sz="2800" dirty="0">
                <a:solidFill>
                  <a:srgbClr val="0000FF"/>
                </a:solidFill>
              </a:rPr>
              <a:t>is read as:</a:t>
            </a:r>
          </a:p>
          <a:p>
            <a:pPr marL="731520" lvl="2" indent="-274320">
              <a:spcBef>
                <a:spcPts val="600"/>
              </a:spcBef>
              <a:buFont typeface="Arial" pitchFamily="34" charset="0"/>
              <a:buChar char="•"/>
            </a:pPr>
            <a:r>
              <a:rPr lang="en-US" altLang="zh-TW" sz="2800" dirty="0">
                <a:solidFill>
                  <a:srgbClr val="0000FF"/>
                </a:solidFill>
                <a:sym typeface="Symbol" pitchFamily="18" charset="2"/>
              </a:rPr>
              <a:t> “There is an </a:t>
            </a:r>
            <a:r>
              <a:rPr lang="en-US" altLang="zh-TW" sz="2800" i="1" dirty="0">
                <a:solidFill>
                  <a:srgbClr val="0000FF"/>
                </a:solidFill>
                <a:sym typeface="Symbol" pitchFamily="18" charset="2"/>
              </a:rPr>
              <a:t>x</a:t>
            </a:r>
            <a:r>
              <a:rPr lang="en-US" altLang="zh-TW" sz="2800" dirty="0">
                <a:solidFill>
                  <a:srgbClr val="0000FF"/>
                </a:solidFill>
                <a:sym typeface="Symbol" pitchFamily="18" charset="2"/>
              </a:rPr>
              <a:t> such that </a:t>
            </a:r>
            <a:r>
              <a:rPr lang="en-US" altLang="zh-TW" sz="2800" i="1" dirty="0">
                <a:solidFill>
                  <a:srgbClr val="0000FF"/>
                </a:solidFill>
                <a:sym typeface="Symbol" pitchFamily="18" charset="2"/>
              </a:rPr>
              <a:t>P(x)</a:t>
            </a:r>
            <a:r>
              <a:rPr lang="en-US" altLang="zh-TW" sz="2800" dirty="0">
                <a:solidFill>
                  <a:srgbClr val="0000FF"/>
                </a:solidFill>
                <a:sym typeface="Symbol" pitchFamily="18" charset="2"/>
              </a:rPr>
              <a:t>”, or</a:t>
            </a:r>
          </a:p>
          <a:p>
            <a:pPr marL="731520" lvl="2" indent="-274320">
              <a:spcBef>
                <a:spcPts val="600"/>
              </a:spcBef>
              <a:buFont typeface="Arial" pitchFamily="34" charset="0"/>
              <a:buChar char="•"/>
            </a:pPr>
            <a:r>
              <a:rPr lang="en-US" altLang="zh-TW" sz="2800" dirty="0">
                <a:solidFill>
                  <a:srgbClr val="0000FF"/>
                </a:solidFill>
                <a:sym typeface="Symbol" pitchFamily="18" charset="2"/>
              </a:rPr>
              <a:t>“There is at least one x such that P(x)”, or</a:t>
            </a:r>
          </a:p>
          <a:p>
            <a:pPr marL="731520" lvl="2" indent="-274320">
              <a:spcBef>
                <a:spcPts val="600"/>
              </a:spcBef>
              <a:buFont typeface="Arial" pitchFamily="34" charset="0"/>
              <a:buChar char="•"/>
            </a:pPr>
            <a:r>
              <a:rPr lang="en-US" altLang="zh-TW" sz="2800" dirty="0">
                <a:solidFill>
                  <a:srgbClr val="0000FF"/>
                </a:solidFill>
                <a:sym typeface="Symbol" pitchFamily="18" charset="2"/>
              </a:rPr>
              <a:t>“for some </a:t>
            </a:r>
            <a:r>
              <a:rPr lang="en-US" altLang="zh-TW" sz="2800" i="1" dirty="0">
                <a:solidFill>
                  <a:srgbClr val="0000FF"/>
                </a:solidFill>
                <a:sym typeface="Symbol" pitchFamily="18" charset="2"/>
              </a:rPr>
              <a:t>x </a:t>
            </a:r>
            <a:r>
              <a:rPr lang="en-US" altLang="zh-TW" sz="2800" dirty="0">
                <a:solidFill>
                  <a:srgbClr val="0000FF"/>
                </a:solidFill>
                <a:sym typeface="Symbol" pitchFamily="18" charset="2"/>
              </a:rPr>
              <a:t> </a:t>
            </a:r>
            <a:r>
              <a:rPr lang="en-US" altLang="zh-TW" sz="2800" i="1" dirty="0">
                <a:solidFill>
                  <a:srgbClr val="0000FF"/>
                </a:solidFill>
                <a:sym typeface="Symbol" pitchFamily="18" charset="2"/>
              </a:rPr>
              <a:t>P(x)</a:t>
            </a:r>
            <a:r>
              <a:rPr lang="en-US" altLang="zh-TW" sz="2800" dirty="0">
                <a:solidFill>
                  <a:srgbClr val="0000FF"/>
                </a:solidFill>
                <a:sym typeface="Symbol" pitchFamily="18" charset="2"/>
              </a:rPr>
              <a:t>”</a:t>
            </a:r>
            <a:r>
              <a:rPr lang="en-US" sz="28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The Existential Quantifier</a:t>
            </a:r>
            <a:endParaRPr lang="en-US" sz="4000" dirty="0">
              <a:latin typeface="+mn-lt"/>
            </a:endParaRPr>
          </a:p>
        </p:txBody>
      </p:sp>
      <p:sp>
        <p:nvSpPr>
          <p:cNvPr id="4" name="Rectangle 3"/>
          <p:cNvSpPr/>
          <p:nvPr/>
        </p:nvSpPr>
        <p:spPr>
          <a:xfrm>
            <a:off x="421341" y="2413338"/>
            <a:ext cx="8190395" cy="2477601"/>
          </a:xfrm>
          <a:prstGeom prst="rect">
            <a:avLst/>
          </a:prstGeom>
        </p:spPr>
        <p:txBody>
          <a:bodyPr wrap="square">
            <a:spAutoFit/>
          </a:bodyPr>
          <a:lstStyle/>
          <a:p>
            <a:pPr marL="274320" indent="-274320">
              <a:spcBef>
                <a:spcPts val="600"/>
              </a:spcBef>
              <a:buFont typeface="Arial" pitchFamily="34" charset="0"/>
              <a:buChar char="•"/>
            </a:pPr>
            <a:r>
              <a:rPr lang="en-US" sz="2800" dirty="0">
                <a:solidFill>
                  <a:srgbClr val="FF0000"/>
                </a:solidFill>
                <a:sym typeface="Symbol" pitchFamily="18" charset="2"/>
              </a:rPr>
              <a:t>“</a:t>
            </a:r>
            <a:r>
              <a:rPr lang="en-US" sz="2800" i="1" dirty="0">
                <a:solidFill>
                  <a:srgbClr val="FF0000"/>
                </a:solidFill>
                <a:sym typeface="Symbol" pitchFamily="18" charset="2"/>
              </a:rPr>
              <a:t>x P </a:t>
            </a:r>
            <a:r>
              <a:rPr lang="en-US" sz="2800" dirty="0">
                <a:solidFill>
                  <a:srgbClr val="FF0000"/>
                </a:solidFill>
                <a:sym typeface="Symbol" pitchFamily="18" charset="2"/>
              </a:rPr>
              <a:t>(</a:t>
            </a:r>
            <a:r>
              <a:rPr lang="en-US" sz="2800" i="1" dirty="0">
                <a:solidFill>
                  <a:srgbClr val="FF0000"/>
                </a:solidFill>
                <a:sym typeface="Symbol" pitchFamily="18" charset="2"/>
              </a:rPr>
              <a:t>x</a:t>
            </a:r>
            <a:r>
              <a:rPr lang="en-US" sz="2800" dirty="0">
                <a:solidFill>
                  <a:srgbClr val="FF0000"/>
                </a:solidFill>
                <a:sym typeface="Symbol" pitchFamily="18" charset="2"/>
              </a:rPr>
              <a:t>)” is true when </a:t>
            </a:r>
            <a:r>
              <a:rPr lang="en-US" sz="2800" i="1" dirty="0">
                <a:solidFill>
                  <a:srgbClr val="FF0000"/>
                </a:solidFill>
                <a:sym typeface="Symbol" pitchFamily="18" charset="2"/>
              </a:rPr>
              <a:t>an instance </a:t>
            </a:r>
            <a:r>
              <a:rPr lang="en-US" sz="2800" dirty="0">
                <a:solidFill>
                  <a:srgbClr val="FF0000"/>
                </a:solidFill>
                <a:sym typeface="Symbol" pitchFamily="18" charset="2"/>
              </a:rPr>
              <a:t>can be found which when plugged in for </a:t>
            </a:r>
            <a:r>
              <a:rPr lang="en-US" sz="2800" i="1" dirty="0">
                <a:solidFill>
                  <a:srgbClr val="FF0000"/>
                </a:solidFill>
                <a:sym typeface="Symbol" pitchFamily="18" charset="2"/>
              </a:rPr>
              <a:t>x, </a:t>
            </a:r>
            <a:r>
              <a:rPr lang="en-US" sz="2800" dirty="0">
                <a:solidFill>
                  <a:srgbClr val="FF0000"/>
                </a:solidFill>
                <a:sym typeface="Symbol" pitchFamily="18" charset="2"/>
              </a:rPr>
              <a:t>makes </a:t>
            </a:r>
            <a:r>
              <a:rPr lang="en-US" sz="2800" i="1" dirty="0">
                <a:solidFill>
                  <a:srgbClr val="FF0000"/>
                </a:solidFill>
                <a:sym typeface="Symbol" pitchFamily="18" charset="2"/>
              </a:rPr>
              <a:t>P </a:t>
            </a:r>
            <a:r>
              <a:rPr lang="en-US" sz="2800" dirty="0">
                <a:solidFill>
                  <a:srgbClr val="FF0000"/>
                </a:solidFill>
                <a:sym typeface="Symbol" pitchFamily="18" charset="2"/>
              </a:rPr>
              <a:t>(</a:t>
            </a:r>
            <a:r>
              <a:rPr lang="en-US" sz="2800" i="1" dirty="0">
                <a:solidFill>
                  <a:srgbClr val="FF0000"/>
                </a:solidFill>
                <a:sym typeface="Symbol" pitchFamily="18" charset="2"/>
              </a:rPr>
              <a:t>x</a:t>
            </a:r>
            <a:r>
              <a:rPr lang="en-US" sz="2800" dirty="0">
                <a:solidFill>
                  <a:srgbClr val="FF0000"/>
                </a:solidFill>
                <a:sym typeface="Symbol" pitchFamily="18" charset="2"/>
              </a:rPr>
              <a:t>) true.</a:t>
            </a:r>
          </a:p>
          <a:p>
            <a:pPr marL="274320" indent="-274320">
              <a:spcBef>
                <a:spcPts val="600"/>
              </a:spcBef>
              <a:buFont typeface="Arial" pitchFamily="34" charset="0"/>
              <a:buChar char="•"/>
            </a:pPr>
            <a:endParaRPr lang="en-US" sz="2800" dirty="0">
              <a:sym typeface="Symbol" pitchFamily="18" charset="2"/>
            </a:endParaRPr>
          </a:p>
          <a:p>
            <a:pPr marL="274320" indent="-274320">
              <a:spcBef>
                <a:spcPts val="600"/>
              </a:spcBef>
              <a:buFont typeface="Arial" pitchFamily="34" charset="0"/>
              <a:buChar char="•"/>
            </a:pPr>
            <a:r>
              <a:rPr lang="en-US" sz="2800" dirty="0">
                <a:sym typeface="Symbol" pitchFamily="18" charset="2"/>
              </a:rPr>
              <a:t>Like taking </a:t>
            </a:r>
            <a:r>
              <a:rPr lang="en-US" sz="2800" b="1" dirty="0">
                <a:solidFill>
                  <a:srgbClr val="0000FF"/>
                </a:solidFill>
                <a:sym typeface="Symbol" pitchFamily="18" charset="2"/>
              </a:rPr>
              <a:t>disjunction</a:t>
            </a:r>
            <a:r>
              <a:rPr lang="en-US" sz="2800" dirty="0">
                <a:sym typeface="Symbol" pitchFamily="18" charset="2"/>
              </a:rPr>
              <a:t> over the entire domain</a:t>
            </a:r>
          </a:p>
          <a:p>
            <a:pPr marL="274320" indent="-274320">
              <a:spcBef>
                <a:spcPts val="600"/>
              </a:spcBef>
            </a:pPr>
            <a:r>
              <a:rPr lang="en-US" sz="2800" dirty="0">
                <a:sym typeface="Symbol" pitchFamily="18" charset="2"/>
              </a:rPr>
              <a:t>  	</a:t>
            </a:r>
            <a:r>
              <a:rPr lang="en-US" sz="2800" b="1" dirty="0">
                <a:solidFill>
                  <a:srgbClr val="0000FF"/>
                </a:solidFill>
                <a:sym typeface="Symbol" pitchFamily="18" charset="2"/>
              </a:rPr>
              <a:t></a:t>
            </a:r>
            <a:r>
              <a:rPr lang="en-US" sz="2800" b="1" i="1" dirty="0">
                <a:solidFill>
                  <a:srgbClr val="0000FF"/>
                </a:solidFill>
                <a:sym typeface="Symbol" pitchFamily="18" charset="2"/>
              </a:rPr>
              <a:t>x 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dirty="0">
                <a:solidFill>
                  <a:srgbClr val="0000FF"/>
                </a:solidFill>
                <a:sym typeface="Symbol" pitchFamily="18" charset="2"/>
              </a:rPr>
              <a:t> ) </a:t>
            </a:r>
            <a:r>
              <a:rPr lang="en-US" altLang="zh-TW" sz="2800" dirty="0">
                <a:solidFill>
                  <a:srgbClr val="0000FF"/>
                </a:solidFill>
                <a:sym typeface="Symbol" pitchFamily="18" charset="2"/>
              </a:rPr>
              <a:t></a:t>
            </a:r>
            <a:r>
              <a:rPr lang="en-US" sz="2800" b="1" dirty="0">
                <a:solidFill>
                  <a:srgbClr val="0000FF"/>
                </a:solidFill>
                <a:sym typeface="Symbol" pitchFamily="18" charset="2"/>
              </a:rPr>
              <a:t>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1</a:t>
            </a:r>
            <a:r>
              <a:rPr lang="en-US" sz="2800" b="1" dirty="0">
                <a:solidFill>
                  <a:srgbClr val="0000FF"/>
                </a:solidFill>
                <a:sym typeface="Symbol" pitchFamily="18" charset="2"/>
              </a:rPr>
              <a:t>) 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2</a:t>
            </a:r>
            <a:r>
              <a:rPr lang="en-US" sz="2800" b="1" dirty="0">
                <a:solidFill>
                  <a:srgbClr val="0000FF"/>
                </a:solidFill>
                <a:sym typeface="Symbol" pitchFamily="18" charset="2"/>
              </a:rPr>
              <a:t>) 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3</a:t>
            </a:r>
            <a:r>
              <a:rPr lang="en-US" sz="2800" b="1" dirty="0">
                <a:solidFill>
                  <a:srgbClr val="0000FF"/>
                </a:solidFill>
                <a:sym typeface="Symbol" pitchFamily="18" charset="2"/>
              </a:rPr>
              <a:t>)  …</a:t>
            </a:r>
            <a:r>
              <a:rPr lang="en-US" altLang="zh-TW" sz="2800" b="1" i="1" dirty="0">
                <a:solidFill>
                  <a:srgbClr val="0000FF"/>
                </a:solidFill>
                <a:sym typeface="Symbol" pitchFamily="18" charset="2"/>
              </a:rPr>
              <a:t> P(</a:t>
            </a:r>
            <a:r>
              <a:rPr lang="en-US" altLang="zh-TW" sz="2800" b="1" i="1" dirty="0" err="1">
                <a:solidFill>
                  <a:srgbClr val="0000FF"/>
                </a:solidFill>
                <a:sym typeface="Symbol" pitchFamily="18" charset="2"/>
              </a:rPr>
              <a:t>x</a:t>
            </a:r>
            <a:r>
              <a:rPr lang="en-US" altLang="zh-TW" sz="2800" b="1" i="1" baseline="-25000" dirty="0" err="1">
                <a:solidFill>
                  <a:srgbClr val="0000FF"/>
                </a:solidFill>
                <a:sym typeface="Symbol" pitchFamily="18" charset="2"/>
              </a:rPr>
              <a:t>n</a:t>
            </a:r>
            <a:r>
              <a:rPr lang="en-US" altLang="zh-TW" sz="2800" b="1" i="1" dirty="0">
                <a:solidFill>
                  <a:srgbClr val="0000FF"/>
                </a:solidFill>
                <a:sym typeface="Symbol" pitchFamily="18" charset="2"/>
              </a:rPr>
              <a:t>)  </a:t>
            </a:r>
            <a:endParaRPr lang="en-US" sz="2800" b="1" dirty="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Example 14</a:t>
            </a:r>
          </a:p>
        </p:txBody>
      </p:sp>
      <p:sp>
        <p:nvSpPr>
          <p:cNvPr id="4" name="Rectangle 3"/>
          <p:cNvSpPr/>
          <p:nvPr/>
        </p:nvSpPr>
        <p:spPr>
          <a:xfrm>
            <a:off x="614149" y="2136339"/>
            <a:ext cx="7970293" cy="3262432"/>
          </a:xfrm>
          <a:prstGeom prst="rect">
            <a:avLst/>
          </a:prstGeom>
        </p:spPr>
        <p:txBody>
          <a:bodyPr wrap="square">
            <a:spAutoFit/>
          </a:bodyPr>
          <a:lstStyle/>
          <a:p>
            <a:pPr marL="274320" indent="-274320">
              <a:spcBef>
                <a:spcPts val="600"/>
              </a:spcBef>
              <a:buFont typeface="Arial" pitchFamily="34" charset="0"/>
              <a:buChar char="•"/>
            </a:pPr>
            <a:r>
              <a:rPr lang="en-US" sz="2800" dirty="0">
                <a:solidFill>
                  <a:srgbClr val="FF0000"/>
                </a:solidFill>
              </a:rPr>
              <a:t>Let </a:t>
            </a:r>
            <a:r>
              <a:rPr lang="en-US" sz="2800" i="1" dirty="0">
                <a:solidFill>
                  <a:srgbClr val="FF0000"/>
                </a:solidFill>
              </a:rPr>
              <a:t>P</a:t>
            </a:r>
            <a:r>
              <a:rPr lang="en-US" sz="2800" dirty="0">
                <a:solidFill>
                  <a:srgbClr val="FF0000"/>
                </a:solidFill>
              </a:rPr>
              <a:t>(x) denote the statement “x&gt;3”. What is the </a:t>
            </a:r>
            <a:r>
              <a:rPr lang="en-US" sz="2800" b="1" dirty="0">
                <a:solidFill>
                  <a:srgbClr val="FF0000"/>
                </a:solidFill>
              </a:rPr>
              <a:t>truth</a:t>
            </a:r>
            <a:r>
              <a:rPr lang="en-US" sz="2800" dirty="0">
                <a:solidFill>
                  <a:srgbClr val="FF0000"/>
                </a:solidFill>
              </a:rPr>
              <a:t> </a:t>
            </a:r>
            <a:r>
              <a:rPr lang="en-US" sz="2800" b="1" dirty="0">
                <a:solidFill>
                  <a:srgbClr val="FF0000"/>
                </a:solidFill>
              </a:rPr>
              <a:t>value</a:t>
            </a:r>
            <a:r>
              <a:rPr lang="en-US" sz="2800" dirty="0">
                <a:solidFill>
                  <a:srgbClr val="FF0000"/>
                </a:solidFill>
              </a:rPr>
              <a:t> of the quantification </a:t>
            </a:r>
            <a:r>
              <a:rPr lang="en-US" sz="2800" dirty="0">
                <a:solidFill>
                  <a:srgbClr val="FF0000"/>
                </a:solidFill>
                <a:sym typeface="Symbol" pitchFamily="18" charset="2"/>
              </a:rPr>
              <a:t></a:t>
            </a:r>
            <a:r>
              <a:rPr lang="en-US" sz="2800" i="1" dirty="0">
                <a:solidFill>
                  <a:srgbClr val="FF0000"/>
                </a:solidFill>
                <a:sym typeface="Symbol" pitchFamily="18" charset="2"/>
              </a:rPr>
              <a:t>x P </a:t>
            </a:r>
            <a:r>
              <a:rPr lang="en-US" sz="2800" dirty="0">
                <a:solidFill>
                  <a:srgbClr val="FF0000"/>
                </a:solidFill>
                <a:sym typeface="Symbol" pitchFamily="18" charset="2"/>
              </a:rPr>
              <a:t>(</a:t>
            </a:r>
            <a:r>
              <a:rPr lang="en-US" sz="2800" i="1" dirty="0">
                <a:solidFill>
                  <a:srgbClr val="FF0000"/>
                </a:solidFill>
                <a:sym typeface="Symbol" pitchFamily="18" charset="2"/>
              </a:rPr>
              <a:t>x</a:t>
            </a:r>
            <a:r>
              <a:rPr lang="en-US" sz="2800" dirty="0">
                <a:solidFill>
                  <a:srgbClr val="FF0000"/>
                </a:solidFill>
                <a:sym typeface="Symbol" pitchFamily="18" charset="2"/>
              </a:rPr>
              <a:t>), where the domain consists of all real numbers?</a:t>
            </a:r>
          </a:p>
          <a:p>
            <a:pPr marL="274320" indent="-274320">
              <a:spcBef>
                <a:spcPts val="600"/>
              </a:spcBef>
              <a:buFont typeface="Arial" pitchFamily="34" charset="0"/>
              <a:buChar char="•"/>
            </a:pPr>
            <a:endParaRPr lang="en-US" sz="2800" dirty="0">
              <a:sym typeface="Symbol" pitchFamily="18" charset="2"/>
            </a:endParaRPr>
          </a:p>
          <a:p>
            <a:pPr marL="274320" indent="-274320">
              <a:spcBef>
                <a:spcPts val="600"/>
              </a:spcBef>
              <a:buFont typeface="Arial" pitchFamily="34" charset="0"/>
              <a:buChar char="•"/>
            </a:pPr>
            <a:r>
              <a:rPr lang="en-US" sz="2800" b="1" u="sng" dirty="0">
                <a:solidFill>
                  <a:srgbClr val="0000FF"/>
                </a:solidFill>
                <a:sym typeface="Symbol" pitchFamily="18" charset="2"/>
              </a:rPr>
              <a:t>Solution</a:t>
            </a:r>
            <a:r>
              <a:rPr lang="en-US" sz="2800" dirty="0">
                <a:sym typeface="Symbol" pitchFamily="18" charset="2"/>
              </a:rPr>
              <a:t>: Because </a:t>
            </a:r>
            <a:r>
              <a:rPr lang="en-US" sz="2800" dirty="0">
                <a:solidFill>
                  <a:srgbClr val="0000FF"/>
                </a:solidFill>
              </a:rPr>
              <a:t>“x&gt;3” is sometimes true</a:t>
            </a:r>
            <a:r>
              <a:rPr lang="en-US" sz="2800" dirty="0"/>
              <a:t> –for instance, when </a:t>
            </a:r>
            <a:r>
              <a:rPr lang="en-US" sz="2800" i="1" dirty="0"/>
              <a:t>x </a:t>
            </a:r>
            <a:r>
              <a:rPr lang="en-US" sz="2800" dirty="0"/>
              <a:t>= 4, the existential quantification of </a:t>
            </a:r>
            <a:r>
              <a:rPr lang="en-US" sz="2800" i="1" dirty="0"/>
              <a:t>P</a:t>
            </a:r>
            <a:r>
              <a:rPr lang="en-US" sz="2800" dirty="0"/>
              <a:t>(x) , which is </a:t>
            </a:r>
            <a:r>
              <a:rPr lang="en-US" sz="2800" b="1" dirty="0">
                <a:solidFill>
                  <a:srgbClr val="0000FF"/>
                </a:solidFill>
                <a:sym typeface="Symbol" pitchFamily="18" charset="2"/>
              </a:rPr>
              <a:t></a:t>
            </a:r>
            <a:r>
              <a:rPr lang="en-US" sz="2800" b="1" i="1" dirty="0">
                <a:solidFill>
                  <a:srgbClr val="0000FF"/>
                </a:solidFill>
                <a:sym typeface="Symbol" pitchFamily="18" charset="2"/>
              </a:rPr>
              <a:t>x  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dirty="0">
                <a:solidFill>
                  <a:srgbClr val="0000FF"/>
                </a:solidFill>
                <a:sym typeface="Symbol" pitchFamily="18" charset="2"/>
              </a:rPr>
              <a:t>), is true</a:t>
            </a:r>
            <a:r>
              <a:rPr lang="en-US" sz="2800" dirty="0">
                <a:sym typeface="Symbol" pitchFamily="18" charset="2"/>
              </a:rPr>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Example 15</a:t>
            </a:r>
          </a:p>
        </p:txBody>
      </p:sp>
      <p:sp>
        <p:nvSpPr>
          <p:cNvPr id="4" name="Rectangle 3"/>
          <p:cNvSpPr/>
          <p:nvPr/>
        </p:nvSpPr>
        <p:spPr>
          <a:xfrm>
            <a:off x="421341" y="2060812"/>
            <a:ext cx="8340522" cy="4124206"/>
          </a:xfrm>
          <a:prstGeom prst="rect">
            <a:avLst/>
          </a:prstGeom>
        </p:spPr>
        <p:txBody>
          <a:bodyPr wrap="square">
            <a:spAutoFit/>
          </a:bodyPr>
          <a:lstStyle/>
          <a:p>
            <a:pPr marL="274320" indent="-274320">
              <a:spcBef>
                <a:spcPts val="600"/>
              </a:spcBef>
              <a:buFont typeface="Wingdings" pitchFamily="2" charset="2"/>
              <a:buChar char="§"/>
            </a:pPr>
            <a:r>
              <a:rPr lang="en-US" sz="2800" dirty="0">
                <a:solidFill>
                  <a:srgbClr val="FF0000"/>
                </a:solidFill>
              </a:rPr>
              <a:t>Let </a:t>
            </a:r>
            <a:r>
              <a:rPr lang="en-US" sz="2800" i="1" dirty="0">
                <a:solidFill>
                  <a:srgbClr val="FF0000"/>
                </a:solidFill>
              </a:rPr>
              <a:t>Q</a:t>
            </a:r>
            <a:r>
              <a:rPr lang="en-US" sz="2800" dirty="0">
                <a:solidFill>
                  <a:srgbClr val="FF0000"/>
                </a:solidFill>
              </a:rPr>
              <a:t>(x) denote the statement “x = x+1”. What is the truth value of the quantification </a:t>
            </a:r>
            <a:r>
              <a:rPr lang="en-US" sz="2800" dirty="0">
                <a:solidFill>
                  <a:srgbClr val="FF0000"/>
                </a:solidFill>
                <a:sym typeface="Symbol" pitchFamily="18" charset="2"/>
              </a:rPr>
              <a:t></a:t>
            </a:r>
            <a:r>
              <a:rPr lang="en-US" sz="2800" i="1" dirty="0">
                <a:solidFill>
                  <a:srgbClr val="FF0000"/>
                </a:solidFill>
                <a:sym typeface="Symbol" pitchFamily="18" charset="2"/>
              </a:rPr>
              <a:t>x Q</a:t>
            </a:r>
            <a:r>
              <a:rPr lang="en-US" sz="2800" dirty="0">
                <a:solidFill>
                  <a:srgbClr val="FF0000"/>
                </a:solidFill>
                <a:sym typeface="Symbol" pitchFamily="18" charset="2"/>
              </a:rPr>
              <a:t>(</a:t>
            </a:r>
            <a:r>
              <a:rPr lang="en-US" sz="2800" i="1" dirty="0">
                <a:solidFill>
                  <a:srgbClr val="FF0000"/>
                </a:solidFill>
                <a:sym typeface="Symbol" pitchFamily="18" charset="2"/>
              </a:rPr>
              <a:t>x</a:t>
            </a:r>
            <a:r>
              <a:rPr lang="en-US" sz="2800" dirty="0">
                <a:solidFill>
                  <a:srgbClr val="FF0000"/>
                </a:solidFill>
                <a:sym typeface="Symbol" pitchFamily="18" charset="2"/>
              </a:rPr>
              <a:t>), where the domain consists of all real numbers?</a:t>
            </a:r>
            <a:endParaRPr lang="en-US" sz="2800" dirty="0">
              <a:sym typeface="Symbol" pitchFamily="18" charset="2"/>
            </a:endParaRPr>
          </a:p>
          <a:p>
            <a:pPr marL="274320" indent="-274320">
              <a:spcBef>
                <a:spcPts val="600"/>
              </a:spcBef>
              <a:buFont typeface="Arial" pitchFamily="34" charset="0"/>
              <a:buChar char="•"/>
            </a:pPr>
            <a:r>
              <a:rPr lang="en-US" sz="2800" b="1" u="sng" dirty="0">
                <a:solidFill>
                  <a:srgbClr val="0000FF"/>
                </a:solidFill>
                <a:sym typeface="Symbol" pitchFamily="18" charset="2"/>
              </a:rPr>
              <a:t>Solution</a:t>
            </a:r>
            <a:r>
              <a:rPr lang="en-US" sz="2800" dirty="0">
                <a:sym typeface="Symbol" pitchFamily="18" charset="2"/>
              </a:rPr>
              <a:t>: Because </a:t>
            </a:r>
            <a:r>
              <a:rPr lang="en-US" sz="2800" i="1" dirty="0">
                <a:solidFill>
                  <a:srgbClr val="0000FF"/>
                </a:solidFill>
                <a:sym typeface="Symbol" pitchFamily="18" charset="2"/>
              </a:rPr>
              <a:t>Q</a:t>
            </a:r>
            <a:r>
              <a:rPr lang="en-US" sz="2800" dirty="0">
                <a:solidFill>
                  <a:srgbClr val="0000FF"/>
                </a:solidFill>
                <a:sym typeface="Symbol" pitchFamily="18" charset="2"/>
              </a:rPr>
              <a:t>(x) is false for every real number x</a:t>
            </a:r>
            <a:r>
              <a:rPr lang="en-US" sz="2800" dirty="0">
                <a:sym typeface="Symbol" pitchFamily="18" charset="2"/>
              </a:rPr>
              <a:t>, the existential </a:t>
            </a:r>
            <a:r>
              <a:rPr lang="en-US" sz="2800" dirty="0"/>
              <a:t>quantification of </a:t>
            </a:r>
            <a:r>
              <a:rPr lang="en-US" sz="2800" i="1" dirty="0"/>
              <a:t>Q</a:t>
            </a:r>
            <a:r>
              <a:rPr lang="en-US" sz="2800" dirty="0"/>
              <a:t>(x), which is </a:t>
            </a:r>
            <a:r>
              <a:rPr lang="en-US" sz="2800" dirty="0">
                <a:solidFill>
                  <a:srgbClr val="0000FF"/>
                </a:solidFill>
                <a:sym typeface="Symbol" pitchFamily="18" charset="2"/>
              </a:rPr>
              <a:t></a:t>
            </a:r>
            <a:r>
              <a:rPr lang="en-US" sz="2800" i="1" dirty="0">
                <a:solidFill>
                  <a:srgbClr val="0000FF"/>
                </a:solidFill>
                <a:sym typeface="Symbol" pitchFamily="18" charset="2"/>
              </a:rPr>
              <a:t>x Q</a:t>
            </a:r>
            <a:r>
              <a:rPr lang="en-US" sz="2800" dirty="0">
                <a:solidFill>
                  <a:srgbClr val="0000FF"/>
                </a:solidFill>
                <a:sym typeface="Symbol" pitchFamily="18" charset="2"/>
              </a:rPr>
              <a:t>(</a:t>
            </a:r>
            <a:r>
              <a:rPr lang="en-US" sz="2800" i="1" dirty="0">
                <a:solidFill>
                  <a:srgbClr val="0000FF"/>
                </a:solidFill>
                <a:sym typeface="Symbol" pitchFamily="18" charset="2"/>
              </a:rPr>
              <a:t>x</a:t>
            </a:r>
            <a:r>
              <a:rPr lang="en-US" sz="2800" dirty="0">
                <a:solidFill>
                  <a:srgbClr val="0000FF"/>
                </a:solidFill>
                <a:sym typeface="Symbol" pitchFamily="18" charset="2"/>
              </a:rPr>
              <a:t>), is </a:t>
            </a:r>
            <a:r>
              <a:rPr lang="en-US" sz="2800" b="1" dirty="0">
                <a:solidFill>
                  <a:srgbClr val="0000FF"/>
                </a:solidFill>
                <a:sym typeface="Symbol" pitchFamily="18" charset="2"/>
              </a:rPr>
              <a:t>false</a:t>
            </a:r>
            <a:r>
              <a:rPr lang="en-US" sz="2800" dirty="0">
                <a:sym typeface="Symbol" pitchFamily="18" charset="2"/>
              </a:rPr>
              <a:t>. </a:t>
            </a:r>
          </a:p>
          <a:p>
            <a:pPr marL="274320" indent="-274320">
              <a:spcBef>
                <a:spcPts val="600"/>
              </a:spcBef>
              <a:buFont typeface="Arial" pitchFamily="34" charset="0"/>
              <a:buChar char="•"/>
            </a:pPr>
            <a:r>
              <a:rPr lang="en-US" sz="2800" u="sng" dirty="0">
                <a:solidFill>
                  <a:srgbClr val="FF0000"/>
                </a:solidFill>
                <a:sym typeface="Symbol" pitchFamily="18" charset="2"/>
              </a:rPr>
              <a:t>Note</a:t>
            </a:r>
            <a:r>
              <a:rPr lang="en-US" sz="2800" dirty="0">
                <a:solidFill>
                  <a:srgbClr val="FF0000"/>
                </a:solidFill>
                <a:sym typeface="Symbol" pitchFamily="18" charset="2"/>
              </a:rPr>
              <a:t>: </a:t>
            </a:r>
            <a:r>
              <a:rPr lang="en-US" sz="2800" dirty="0">
                <a:sym typeface="Symbol" pitchFamily="18" charset="2"/>
              </a:rPr>
              <a:t>If we add 1 to any real number x, that number will NEVER be equal to x, it will be always 1 bigger than x</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Example 16</a:t>
            </a:r>
          </a:p>
        </p:txBody>
      </p:sp>
      <p:sp>
        <p:nvSpPr>
          <p:cNvPr id="4" name="Rectangle 3"/>
          <p:cNvSpPr/>
          <p:nvPr/>
        </p:nvSpPr>
        <p:spPr>
          <a:xfrm>
            <a:off x="421341" y="2023116"/>
            <a:ext cx="8449704" cy="3724096"/>
          </a:xfrm>
          <a:prstGeom prst="rect">
            <a:avLst/>
          </a:prstGeom>
        </p:spPr>
        <p:txBody>
          <a:bodyPr wrap="square">
            <a:spAutoFit/>
          </a:bodyPr>
          <a:lstStyle/>
          <a:p>
            <a:pPr marL="274320" indent="-274320">
              <a:spcBef>
                <a:spcPts val="600"/>
              </a:spcBef>
              <a:buFont typeface="Arial" pitchFamily="34" charset="0"/>
              <a:buChar char="•"/>
            </a:pPr>
            <a:r>
              <a:rPr lang="en-US" sz="2400" dirty="0"/>
              <a:t>What is the truth value of </a:t>
            </a:r>
            <a:r>
              <a:rPr lang="en-US" sz="2400" dirty="0">
                <a:sym typeface="Symbol" pitchFamily="18" charset="2"/>
              </a:rPr>
              <a:t></a:t>
            </a:r>
            <a:r>
              <a:rPr lang="en-US" sz="2400" i="1" dirty="0">
                <a:sym typeface="Symbol" pitchFamily="18" charset="2"/>
              </a:rPr>
              <a:t>x P</a:t>
            </a:r>
            <a:r>
              <a:rPr lang="en-US" sz="2400" dirty="0">
                <a:sym typeface="Symbol" pitchFamily="18" charset="2"/>
              </a:rPr>
              <a:t>(</a:t>
            </a:r>
            <a:r>
              <a:rPr lang="en-US" sz="2400" i="1" dirty="0">
                <a:sym typeface="Symbol" pitchFamily="18" charset="2"/>
              </a:rPr>
              <a:t>x</a:t>
            </a:r>
            <a:r>
              <a:rPr lang="en-US" sz="2400" dirty="0">
                <a:sym typeface="Symbol" pitchFamily="18" charset="2"/>
              </a:rPr>
              <a:t>), where P(x) is the statement </a:t>
            </a:r>
            <a:r>
              <a:rPr lang="en-US" sz="2400" dirty="0">
                <a:solidFill>
                  <a:srgbClr val="0000FF"/>
                </a:solidFill>
                <a:sym typeface="Symbol" pitchFamily="18" charset="2"/>
              </a:rPr>
              <a:t>“x</a:t>
            </a:r>
            <a:r>
              <a:rPr lang="en-US" sz="2400" baseline="30000" dirty="0">
                <a:solidFill>
                  <a:srgbClr val="0000FF"/>
                </a:solidFill>
                <a:sym typeface="Symbol" pitchFamily="18" charset="2"/>
              </a:rPr>
              <a:t>2</a:t>
            </a:r>
            <a:r>
              <a:rPr lang="en-US" sz="2400" dirty="0">
                <a:solidFill>
                  <a:srgbClr val="0000FF"/>
                </a:solidFill>
                <a:sym typeface="Symbol" pitchFamily="18" charset="2"/>
              </a:rPr>
              <a:t>&gt;10” </a:t>
            </a:r>
            <a:r>
              <a:rPr lang="en-US" sz="2400" dirty="0">
                <a:sym typeface="Symbol" pitchFamily="18" charset="2"/>
              </a:rPr>
              <a:t>and the universe of discourse consists of the positive integers not exceeding 4?</a:t>
            </a:r>
          </a:p>
          <a:p>
            <a:pPr marL="274320" indent="-274320">
              <a:spcBef>
                <a:spcPts val="600"/>
              </a:spcBef>
              <a:buFont typeface="Arial" pitchFamily="34" charset="0"/>
              <a:buChar char="•"/>
            </a:pPr>
            <a:endParaRPr lang="en-US" sz="2400" dirty="0"/>
          </a:p>
          <a:p>
            <a:pPr marL="274320" indent="-274320">
              <a:spcBef>
                <a:spcPts val="600"/>
              </a:spcBef>
              <a:buFont typeface="Arial" pitchFamily="34" charset="0"/>
              <a:buChar char="•"/>
            </a:pPr>
            <a:r>
              <a:rPr lang="en-US" sz="2400" b="1" u="sng" dirty="0">
                <a:solidFill>
                  <a:srgbClr val="0000FF"/>
                </a:solidFill>
              </a:rPr>
              <a:t>Solution</a:t>
            </a:r>
            <a:r>
              <a:rPr lang="en-US" sz="2400" dirty="0"/>
              <a:t>: Because the domain is { 1, 2, 3, 4}, the proposition </a:t>
            </a:r>
            <a:r>
              <a:rPr lang="en-US" sz="2400" dirty="0">
                <a:sym typeface="Symbol" pitchFamily="18" charset="2"/>
              </a:rPr>
              <a:t></a:t>
            </a:r>
            <a:r>
              <a:rPr lang="en-US" sz="2400" i="1" dirty="0">
                <a:sym typeface="Symbol" pitchFamily="18" charset="2"/>
              </a:rPr>
              <a:t>x P</a:t>
            </a:r>
            <a:r>
              <a:rPr lang="en-US" sz="2400" dirty="0">
                <a:sym typeface="Symbol" pitchFamily="18" charset="2"/>
              </a:rPr>
              <a:t>(</a:t>
            </a:r>
            <a:r>
              <a:rPr lang="en-US" sz="2400" i="1" dirty="0">
                <a:sym typeface="Symbol" pitchFamily="18" charset="2"/>
              </a:rPr>
              <a:t>x</a:t>
            </a:r>
            <a:r>
              <a:rPr lang="en-US" sz="2400" dirty="0">
                <a:sym typeface="Symbol" pitchFamily="18" charset="2"/>
              </a:rPr>
              <a:t>) is the same as the </a:t>
            </a:r>
            <a:r>
              <a:rPr lang="en-US" sz="2400" b="1" dirty="0">
                <a:solidFill>
                  <a:srgbClr val="0000FF"/>
                </a:solidFill>
                <a:sym typeface="Symbol" pitchFamily="18" charset="2"/>
              </a:rPr>
              <a:t>disjunction </a:t>
            </a:r>
          </a:p>
          <a:p>
            <a:pPr marL="274320" indent="-274320">
              <a:spcBef>
                <a:spcPts val="600"/>
              </a:spcBef>
            </a:pPr>
            <a:r>
              <a:rPr lang="en-US" altLang="zh-TW" sz="2400" b="1" i="1" dirty="0">
                <a:solidFill>
                  <a:srgbClr val="0000FF"/>
                </a:solidFill>
                <a:sym typeface="Symbol" pitchFamily="18" charset="2"/>
              </a:rPr>
              <a:t>	P(1) P(2)  P(3) P(4) .</a:t>
            </a:r>
          </a:p>
          <a:p>
            <a:pPr marL="274320" indent="-274320">
              <a:spcBef>
                <a:spcPts val="600"/>
              </a:spcBef>
            </a:pPr>
            <a:r>
              <a:rPr lang="en-US" altLang="zh-TW" sz="2400" b="1" i="1" dirty="0">
                <a:solidFill>
                  <a:srgbClr val="0000FF"/>
                </a:solidFill>
                <a:sym typeface="Symbol" pitchFamily="18" charset="2"/>
              </a:rPr>
              <a:t>	</a:t>
            </a:r>
            <a:r>
              <a:rPr lang="en-US" altLang="zh-TW" sz="2400" dirty="0">
                <a:sym typeface="Symbol" pitchFamily="18" charset="2"/>
              </a:rPr>
              <a:t>Because</a:t>
            </a:r>
            <a:r>
              <a:rPr lang="en-US" altLang="zh-TW" sz="2400" b="1" i="1" dirty="0">
                <a:sym typeface="Symbol" pitchFamily="18" charset="2"/>
              </a:rPr>
              <a:t> </a:t>
            </a:r>
            <a:r>
              <a:rPr lang="en-US" altLang="zh-TW" sz="2400" i="1" dirty="0">
                <a:sym typeface="Symbol" pitchFamily="18" charset="2"/>
              </a:rPr>
              <a:t>P</a:t>
            </a:r>
            <a:r>
              <a:rPr lang="en-US" altLang="zh-TW" sz="2400" dirty="0">
                <a:sym typeface="Symbol" pitchFamily="18" charset="2"/>
              </a:rPr>
              <a:t>(4), which is the statement </a:t>
            </a:r>
            <a:r>
              <a:rPr lang="en-US" sz="2400" dirty="0">
                <a:sym typeface="Symbol" pitchFamily="18" charset="2"/>
              </a:rPr>
              <a:t>“</a:t>
            </a:r>
            <a:r>
              <a:rPr lang="en-US" sz="2400" dirty="0">
                <a:solidFill>
                  <a:srgbClr val="0000FF"/>
                </a:solidFill>
                <a:sym typeface="Symbol" pitchFamily="18" charset="2"/>
              </a:rPr>
              <a:t>4</a:t>
            </a:r>
            <a:r>
              <a:rPr lang="en-US" sz="2400" baseline="30000" dirty="0">
                <a:solidFill>
                  <a:srgbClr val="0000FF"/>
                </a:solidFill>
                <a:sym typeface="Symbol" pitchFamily="18" charset="2"/>
              </a:rPr>
              <a:t>2</a:t>
            </a:r>
            <a:r>
              <a:rPr lang="en-US" sz="2400" dirty="0">
                <a:solidFill>
                  <a:srgbClr val="0000FF"/>
                </a:solidFill>
                <a:sym typeface="Symbol" pitchFamily="18" charset="2"/>
              </a:rPr>
              <a:t>&gt;10” , is true</a:t>
            </a:r>
            <a:r>
              <a:rPr lang="en-US" sz="2400" dirty="0">
                <a:sym typeface="Symbol" pitchFamily="18" charset="2"/>
              </a:rPr>
              <a:t>, it follows that truth value of </a:t>
            </a:r>
            <a:r>
              <a:rPr lang="en-US" sz="2400" b="1" dirty="0">
                <a:solidFill>
                  <a:srgbClr val="FF0000"/>
                </a:solidFill>
                <a:sym typeface="Symbol" pitchFamily="18" charset="2"/>
              </a:rPr>
              <a:t>x P(x) is true</a:t>
            </a:r>
            <a:r>
              <a:rPr lang="en-US" sz="2400" dirty="0">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Class Work</a:t>
            </a:r>
          </a:p>
        </p:txBody>
      </p:sp>
      <p:sp>
        <p:nvSpPr>
          <p:cNvPr id="4" name="Rectangle 3"/>
          <p:cNvSpPr/>
          <p:nvPr/>
        </p:nvSpPr>
        <p:spPr>
          <a:xfrm>
            <a:off x="109185" y="2264253"/>
            <a:ext cx="8843748" cy="3477875"/>
          </a:xfrm>
          <a:prstGeom prst="rect">
            <a:avLst/>
          </a:prstGeom>
        </p:spPr>
        <p:txBody>
          <a:bodyPr wrap="square">
            <a:spAutoFit/>
          </a:bodyPr>
          <a:lstStyle/>
          <a:p>
            <a:pPr marL="274320" indent="-274320">
              <a:spcBef>
                <a:spcPts val="600"/>
              </a:spcBef>
              <a:buFont typeface="Calibri" pitchFamily="34" charset="0"/>
              <a:buAutoNum type="arabicPeriod"/>
            </a:pPr>
            <a:r>
              <a:rPr lang="en-US" sz="2000" dirty="0"/>
              <a:t>Let </a:t>
            </a:r>
            <a:r>
              <a:rPr lang="en-US" sz="2000" i="1" dirty="0"/>
              <a:t>P</a:t>
            </a:r>
            <a:r>
              <a:rPr lang="en-US" sz="2000" dirty="0"/>
              <a:t>(x) denote the statement “x&gt;0”. What is the truth value of the quantification </a:t>
            </a:r>
            <a:r>
              <a:rPr lang="en-US" sz="2000" dirty="0">
                <a:sym typeface="Symbol" pitchFamily="18" charset="2"/>
              </a:rPr>
              <a:t></a:t>
            </a:r>
            <a:r>
              <a:rPr lang="en-US" sz="2000" i="1" dirty="0">
                <a:sym typeface="Symbol" pitchFamily="18" charset="2"/>
              </a:rPr>
              <a:t>x P </a:t>
            </a:r>
            <a:r>
              <a:rPr lang="en-US" sz="2000" dirty="0">
                <a:sym typeface="Symbol" pitchFamily="18" charset="2"/>
              </a:rPr>
              <a:t>(</a:t>
            </a:r>
            <a:r>
              <a:rPr lang="en-US" sz="2000" i="1" dirty="0">
                <a:sym typeface="Symbol" pitchFamily="18" charset="2"/>
              </a:rPr>
              <a:t>x</a:t>
            </a:r>
            <a:r>
              <a:rPr lang="en-US" sz="2000" dirty="0">
                <a:sym typeface="Symbol" pitchFamily="18" charset="2"/>
              </a:rPr>
              <a:t>)” , where the domain consists of integers?</a:t>
            </a:r>
          </a:p>
          <a:p>
            <a:pPr marL="274320" indent="-274320">
              <a:spcBef>
                <a:spcPts val="600"/>
              </a:spcBef>
              <a:buFont typeface="Calibri" pitchFamily="34" charset="0"/>
              <a:buAutoNum type="arabicPeriod"/>
            </a:pPr>
            <a:r>
              <a:rPr lang="en-US" sz="2000" dirty="0"/>
              <a:t>Let </a:t>
            </a:r>
            <a:r>
              <a:rPr lang="en-US" sz="2000" i="1" dirty="0"/>
              <a:t>P</a:t>
            </a:r>
            <a:r>
              <a:rPr lang="en-US" sz="2000" dirty="0"/>
              <a:t>(x) denote the statement “x&gt;0”. What is the truth value of the quantification </a:t>
            </a:r>
            <a:r>
              <a:rPr lang="en-US" sz="2000" b="1" dirty="0">
                <a:sym typeface="Symbol" pitchFamily="18" charset="2"/>
              </a:rPr>
              <a:t></a:t>
            </a:r>
            <a:r>
              <a:rPr lang="en-US" sz="2000" i="1" dirty="0">
                <a:sym typeface="Symbol" pitchFamily="18" charset="2"/>
              </a:rPr>
              <a:t>x P </a:t>
            </a:r>
            <a:r>
              <a:rPr lang="en-US" sz="2000" dirty="0">
                <a:sym typeface="Symbol" pitchFamily="18" charset="2"/>
              </a:rPr>
              <a:t>(</a:t>
            </a:r>
            <a:r>
              <a:rPr lang="en-US" sz="2000" i="1" dirty="0">
                <a:sym typeface="Symbol" pitchFamily="18" charset="2"/>
              </a:rPr>
              <a:t>x</a:t>
            </a:r>
            <a:r>
              <a:rPr lang="en-US" sz="2000" dirty="0">
                <a:sym typeface="Symbol" pitchFamily="18" charset="2"/>
              </a:rPr>
              <a:t>)” , where the domain consists of non-negative integers?</a:t>
            </a:r>
          </a:p>
          <a:p>
            <a:pPr marL="274320" indent="-274320">
              <a:spcBef>
                <a:spcPts val="600"/>
              </a:spcBef>
              <a:buFont typeface="Calibri" pitchFamily="34" charset="0"/>
              <a:buAutoNum type="arabicPeriod"/>
            </a:pPr>
            <a:r>
              <a:rPr lang="en-US" sz="2000" dirty="0"/>
              <a:t>Let </a:t>
            </a:r>
            <a:r>
              <a:rPr lang="en-US" sz="2000" i="1" dirty="0"/>
              <a:t>P</a:t>
            </a:r>
            <a:r>
              <a:rPr lang="en-US" sz="2000" dirty="0"/>
              <a:t>(x) denote the statement “x&gt;0”. What is the truth value of the quantification </a:t>
            </a:r>
            <a:r>
              <a:rPr lang="en-US" sz="2000" dirty="0">
                <a:sym typeface="Symbol" pitchFamily="18" charset="2"/>
              </a:rPr>
              <a:t></a:t>
            </a:r>
            <a:r>
              <a:rPr lang="en-US" sz="2000" i="1" dirty="0">
                <a:sym typeface="Symbol" pitchFamily="18" charset="2"/>
              </a:rPr>
              <a:t>x P </a:t>
            </a:r>
            <a:r>
              <a:rPr lang="en-US" sz="2000" dirty="0">
                <a:sym typeface="Symbol" pitchFamily="18" charset="2"/>
              </a:rPr>
              <a:t>(</a:t>
            </a:r>
            <a:r>
              <a:rPr lang="en-US" sz="2000" i="1" dirty="0">
                <a:sym typeface="Symbol" pitchFamily="18" charset="2"/>
              </a:rPr>
              <a:t>x</a:t>
            </a:r>
            <a:r>
              <a:rPr lang="en-US" sz="2000" dirty="0">
                <a:sym typeface="Symbol" pitchFamily="18" charset="2"/>
              </a:rPr>
              <a:t>)” , where the domain consists of negative integers?</a:t>
            </a:r>
          </a:p>
          <a:p>
            <a:pPr marL="274320" indent="-274320">
              <a:spcBef>
                <a:spcPts val="600"/>
              </a:spcBef>
              <a:buFont typeface="Calibri" pitchFamily="34" charset="0"/>
              <a:buAutoNum type="arabicPeriod"/>
            </a:pPr>
            <a:r>
              <a:rPr lang="en-US" sz="2000" dirty="0"/>
              <a:t>Let </a:t>
            </a:r>
            <a:r>
              <a:rPr lang="en-US" sz="2000" i="1" dirty="0"/>
              <a:t>P</a:t>
            </a:r>
            <a:r>
              <a:rPr lang="en-US" sz="2000" dirty="0"/>
              <a:t>(x) denote the statement “x&lt;2”. What is the truth value of the quantification </a:t>
            </a:r>
            <a:r>
              <a:rPr lang="en-US" sz="2000" dirty="0">
                <a:sym typeface="Symbol" pitchFamily="18" charset="2"/>
              </a:rPr>
              <a:t></a:t>
            </a:r>
            <a:r>
              <a:rPr lang="en-US" sz="2000" i="1" dirty="0">
                <a:sym typeface="Symbol" pitchFamily="18" charset="2"/>
              </a:rPr>
              <a:t>x P </a:t>
            </a:r>
            <a:r>
              <a:rPr lang="en-US" sz="2000" dirty="0">
                <a:sym typeface="Symbol" pitchFamily="18" charset="2"/>
              </a:rPr>
              <a:t>(</a:t>
            </a:r>
            <a:r>
              <a:rPr lang="en-US" sz="2000" i="1" dirty="0">
                <a:sym typeface="Symbol" pitchFamily="18" charset="2"/>
              </a:rPr>
              <a:t>x</a:t>
            </a:r>
            <a:r>
              <a:rPr lang="en-US" sz="2000" dirty="0">
                <a:sym typeface="Symbol" pitchFamily="18" charset="2"/>
              </a:rPr>
              <a:t>)” , where the domain consists of all prime numbers?</a:t>
            </a:r>
          </a:p>
          <a:p>
            <a:pPr marL="274320" indent="-274320">
              <a:spcBef>
                <a:spcPts val="600"/>
              </a:spcBef>
              <a:buFont typeface="Calibri" pitchFamily="34" charset="0"/>
              <a:buAutoNum type="arabicPeriod"/>
            </a:pPr>
            <a:r>
              <a:rPr lang="en-US" sz="2000" dirty="0"/>
              <a:t>Let </a:t>
            </a:r>
            <a:r>
              <a:rPr lang="en-US" sz="2000" i="1" dirty="0"/>
              <a:t>P</a:t>
            </a:r>
            <a:r>
              <a:rPr lang="en-US" sz="2000" dirty="0"/>
              <a:t>(x) denote the statement “x ≤ 2”. What is the truth value of the quantification </a:t>
            </a:r>
            <a:r>
              <a:rPr lang="en-US" sz="2000" dirty="0">
                <a:sym typeface="Symbol" pitchFamily="18" charset="2"/>
              </a:rPr>
              <a:t></a:t>
            </a:r>
            <a:r>
              <a:rPr lang="en-US" sz="2000" i="1" dirty="0">
                <a:sym typeface="Symbol" pitchFamily="18" charset="2"/>
              </a:rPr>
              <a:t>x P </a:t>
            </a:r>
            <a:r>
              <a:rPr lang="en-US" sz="2000" dirty="0">
                <a:sym typeface="Symbol" pitchFamily="18" charset="2"/>
              </a:rPr>
              <a:t>(</a:t>
            </a:r>
            <a:r>
              <a:rPr lang="en-US" sz="2000" i="1" dirty="0">
                <a:sym typeface="Symbol" pitchFamily="18" charset="2"/>
              </a:rPr>
              <a:t>x</a:t>
            </a:r>
            <a:r>
              <a:rPr lang="en-US" sz="2000" dirty="0">
                <a:sym typeface="Symbol" pitchFamily="18" charset="2"/>
              </a:rPr>
              <a:t>)” , where the domain consists of all prime numbers?</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Answers </a:t>
            </a:r>
          </a:p>
        </p:txBody>
      </p:sp>
      <p:sp>
        <p:nvSpPr>
          <p:cNvPr id="4" name="Rectangle 3"/>
          <p:cNvSpPr/>
          <p:nvPr/>
        </p:nvSpPr>
        <p:spPr>
          <a:xfrm>
            <a:off x="416224" y="2551837"/>
            <a:ext cx="4572000" cy="2554545"/>
          </a:xfrm>
          <a:prstGeom prst="rect">
            <a:avLst/>
          </a:prstGeom>
        </p:spPr>
        <p:txBody>
          <a:bodyPr>
            <a:spAutoFit/>
          </a:bodyPr>
          <a:lstStyle/>
          <a:p>
            <a:pPr marL="514350" indent="-514350">
              <a:buFont typeface="+mj-lt"/>
              <a:buAutoNum type="arabicPeriod"/>
            </a:pPr>
            <a:r>
              <a:rPr lang="en-US" sz="3200" dirty="0">
                <a:solidFill>
                  <a:srgbClr val="0000FF"/>
                </a:solidFill>
              </a:rPr>
              <a:t>True</a:t>
            </a:r>
          </a:p>
          <a:p>
            <a:pPr marL="514350" indent="-514350">
              <a:buFont typeface="+mj-lt"/>
              <a:buAutoNum type="arabicPeriod"/>
            </a:pPr>
            <a:r>
              <a:rPr lang="en-US" sz="3200" dirty="0">
                <a:solidFill>
                  <a:srgbClr val="0000FF"/>
                </a:solidFill>
              </a:rPr>
              <a:t>False</a:t>
            </a:r>
          </a:p>
          <a:p>
            <a:pPr marL="514350" indent="-514350">
              <a:buFont typeface="+mj-lt"/>
              <a:buAutoNum type="arabicPeriod"/>
            </a:pPr>
            <a:r>
              <a:rPr lang="en-US" sz="3200" dirty="0">
                <a:solidFill>
                  <a:srgbClr val="0000FF"/>
                </a:solidFill>
              </a:rPr>
              <a:t>False</a:t>
            </a:r>
          </a:p>
          <a:p>
            <a:pPr marL="514350" indent="-514350">
              <a:buFont typeface="+mj-lt"/>
              <a:buAutoNum type="arabicPeriod"/>
            </a:pPr>
            <a:r>
              <a:rPr lang="en-US" sz="3200" dirty="0">
                <a:solidFill>
                  <a:srgbClr val="0000FF"/>
                </a:solidFill>
              </a:rPr>
              <a:t>False</a:t>
            </a:r>
          </a:p>
          <a:p>
            <a:pPr marL="514350" indent="-514350">
              <a:buFont typeface="+mj-lt"/>
              <a:buAutoNum type="arabicPeriod"/>
            </a:pPr>
            <a:r>
              <a:rPr lang="en-US" sz="3200" dirty="0">
                <a:solidFill>
                  <a:srgbClr val="0000FF"/>
                </a:solidFill>
              </a:rPr>
              <a:t>True</a:t>
            </a:r>
            <a:r>
              <a:rPr lang="en-US" sz="32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21965"/>
            <a:ext cx="7808976" cy="1088136"/>
          </a:xfrm>
        </p:spPr>
        <p:txBody>
          <a:bodyPr>
            <a:noAutofit/>
          </a:bodyPr>
          <a:lstStyle/>
          <a:p>
            <a:r>
              <a:rPr lang="en-US" altLang="zh-TW" sz="3200" b="1" dirty="0">
                <a:latin typeface="+mn-lt"/>
              </a:rPr>
              <a:t>Universal &amp; Existential Quantifiers: </a:t>
            </a:r>
            <a:br>
              <a:rPr lang="en-US" altLang="zh-TW" sz="3200" b="1" dirty="0">
                <a:latin typeface="+mn-lt"/>
              </a:rPr>
            </a:br>
            <a:r>
              <a:rPr lang="en-US" altLang="zh-TW" sz="3200" b="1" dirty="0">
                <a:latin typeface="+mn-lt"/>
              </a:rPr>
              <a:t>When True? When False?</a:t>
            </a:r>
            <a:endParaRPr lang="en-US" sz="3200" dirty="0">
              <a:latin typeface="+mn-lt"/>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28</a:t>
            </a:fld>
            <a:endParaRPr lang="en-US"/>
          </a:p>
        </p:txBody>
      </p:sp>
      <p:graphicFrame>
        <p:nvGraphicFramePr>
          <p:cNvPr id="6" name="Table 5">
            <a:extLst>
              <a:ext uri="{FF2B5EF4-FFF2-40B4-BE49-F238E27FC236}">
                <a16:creationId xmlns:a16="http://schemas.microsoft.com/office/drawing/2014/main" id="{C7070430-AE92-734E-A592-B18DBC2CF877}"/>
              </a:ext>
            </a:extLst>
          </p:cNvPr>
          <p:cNvGraphicFramePr>
            <a:graphicFrameLocks noGrp="1"/>
          </p:cNvGraphicFramePr>
          <p:nvPr>
            <p:extLst>
              <p:ext uri="{D42A27DB-BD31-4B8C-83A1-F6EECF244321}">
                <p14:modId xmlns:p14="http://schemas.microsoft.com/office/powerpoint/2010/main" val="3548631479"/>
              </p:ext>
            </p:extLst>
          </p:nvPr>
        </p:nvGraphicFramePr>
        <p:xfrm>
          <a:off x="468369" y="2939248"/>
          <a:ext cx="8153400" cy="2378075"/>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457322">
                <a:tc gridSpan="3">
                  <a:txBody>
                    <a:bodyPr/>
                    <a:lstStyle/>
                    <a:p>
                      <a:r>
                        <a:rPr lang="en-US" sz="2400" dirty="0"/>
                        <a:t>Table 1: Quantifiers</a:t>
                      </a:r>
                    </a:p>
                  </a:txBody>
                  <a:tcPr marT="45732" marB="45732">
                    <a:solidFill>
                      <a:srgbClr val="FFFFFF"/>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640251">
                <a:tc>
                  <a:txBody>
                    <a:bodyPr/>
                    <a:lstStyle/>
                    <a:p>
                      <a:r>
                        <a:rPr lang="en-US" sz="1800" b="1" i="1" dirty="0"/>
                        <a:t>Statements</a:t>
                      </a:r>
                    </a:p>
                  </a:txBody>
                  <a:tcPr marT="45732" marB="45732">
                    <a:solidFill>
                      <a:srgbClr val="FFFFFF"/>
                    </a:solidFill>
                  </a:tcPr>
                </a:tc>
                <a:tc>
                  <a:txBody>
                    <a:bodyPr/>
                    <a:lstStyle/>
                    <a:p>
                      <a:r>
                        <a:rPr lang="en-US" sz="1800" b="1" i="1" dirty="0"/>
                        <a:t>When true?</a:t>
                      </a:r>
                    </a:p>
                  </a:txBody>
                  <a:tcPr marT="45732" marB="45732">
                    <a:solidFill>
                      <a:srgbClr val="FFFFFF"/>
                    </a:solidFill>
                  </a:tcPr>
                </a:tc>
                <a:tc>
                  <a:txBody>
                    <a:bodyPr/>
                    <a:lstStyle/>
                    <a:p>
                      <a:r>
                        <a:rPr lang="en-US" sz="1800" b="1" i="1" dirty="0"/>
                        <a:t>When false?</a:t>
                      </a:r>
                    </a:p>
                  </a:txBody>
                  <a:tcPr marT="45732" marB="45732">
                    <a:solidFill>
                      <a:srgbClr val="FFFFFF"/>
                    </a:solidFill>
                  </a:tcPr>
                </a:tc>
                <a:extLst>
                  <a:ext uri="{0D108BD9-81ED-4DB2-BD59-A6C34878D82A}">
                    <a16:rowId xmlns:a16="http://schemas.microsoft.com/office/drawing/2014/main" val="10001"/>
                  </a:ext>
                </a:extLst>
              </a:tr>
              <a:tr h="640251">
                <a:tc>
                  <a:txBody>
                    <a:bodyPr/>
                    <a:lstStyle/>
                    <a:p>
                      <a:r>
                        <a:rPr lang="en-US" sz="1800" dirty="0">
                          <a:sym typeface="Symbol" pitchFamily="18" charset="2"/>
                        </a:rPr>
                        <a:t></a:t>
                      </a:r>
                      <a:r>
                        <a:rPr lang="en-US" sz="1800" i="1" dirty="0">
                          <a:sym typeface="Symbol" pitchFamily="18" charset="2"/>
                        </a:rPr>
                        <a:t>x P</a:t>
                      </a:r>
                      <a:r>
                        <a:rPr lang="en-US" sz="1800" dirty="0">
                          <a:sym typeface="Symbol" pitchFamily="18" charset="2"/>
                        </a:rPr>
                        <a:t>(</a:t>
                      </a:r>
                      <a:r>
                        <a:rPr lang="en-US" sz="1800" i="1" dirty="0">
                          <a:sym typeface="Symbol" pitchFamily="18" charset="2"/>
                        </a:rPr>
                        <a:t>x</a:t>
                      </a:r>
                      <a:r>
                        <a:rPr lang="en-US" sz="1800" dirty="0">
                          <a:sym typeface="Symbol" pitchFamily="18" charset="2"/>
                        </a:rPr>
                        <a:t>) </a:t>
                      </a:r>
                      <a:endParaRPr lang="en-US" sz="1800" dirty="0"/>
                    </a:p>
                  </a:txBody>
                  <a:tcPr marT="45732" marB="45732">
                    <a:solidFill>
                      <a:srgbClr val="FFFFFF"/>
                    </a:solidFill>
                  </a:tcPr>
                </a:tc>
                <a:tc>
                  <a:txBody>
                    <a:bodyPr/>
                    <a:lstStyle/>
                    <a:p>
                      <a:r>
                        <a:rPr lang="en-US" sz="1800" dirty="0"/>
                        <a:t>P(x) is true for every</a:t>
                      </a:r>
                      <a:r>
                        <a:rPr lang="en-US" sz="1800" baseline="0" dirty="0"/>
                        <a:t> x. </a:t>
                      </a:r>
                      <a:endParaRPr lang="en-US" sz="1800" dirty="0"/>
                    </a:p>
                  </a:txBody>
                  <a:tcPr marT="45732" marB="45732">
                    <a:solidFill>
                      <a:srgbClr val="FFFFFF"/>
                    </a:solidFill>
                  </a:tcPr>
                </a:tc>
                <a:tc>
                  <a:txBody>
                    <a:bodyPr/>
                    <a:lstStyle/>
                    <a:p>
                      <a:r>
                        <a:rPr lang="en-US" sz="1800" dirty="0"/>
                        <a:t>There is an x for which P(x) is false.</a:t>
                      </a:r>
                    </a:p>
                  </a:txBody>
                  <a:tcPr marT="45732" marB="45732">
                    <a:solidFill>
                      <a:srgbClr val="FFFFFF"/>
                    </a:solidFill>
                  </a:tcPr>
                </a:tc>
                <a:extLst>
                  <a:ext uri="{0D108BD9-81ED-4DB2-BD59-A6C34878D82A}">
                    <a16:rowId xmlns:a16="http://schemas.microsoft.com/office/drawing/2014/main" val="10002"/>
                  </a:ext>
                </a:extLst>
              </a:tr>
              <a:tr h="640251">
                <a:tc>
                  <a:txBody>
                    <a:bodyPr/>
                    <a:lstStyle/>
                    <a:p>
                      <a:r>
                        <a:rPr lang="en-US" sz="1800" dirty="0">
                          <a:sym typeface="Symbol" pitchFamily="18" charset="2"/>
                        </a:rPr>
                        <a:t></a:t>
                      </a:r>
                      <a:r>
                        <a:rPr lang="en-US" sz="1800" i="1" dirty="0">
                          <a:sym typeface="Symbol" pitchFamily="18" charset="2"/>
                        </a:rPr>
                        <a:t>x P</a:t>
                      </a:r>
                      <a:r>
                        <a:rPr lang="en-US" sz="1800" dirty="0">
                          <a:sym typeface="Symbol" pitchFamily="18" charset="2"/>
                        </a:rPr>
                        <a:t>(</a:t>
                      </a:r>
                      <a:r>
                        <a:rPr lang="en-US" sz="1800" i="1" dirty="0">
                          <a:sym typeface="Symbol" pitchFamily="18" charset="2"/>
                        </a:rPr>
                        <a:t>x</a:t>
                      </a:r>
                      <a:r>
                        <a:rPr lang="en-US" sz="1800" dirty="0">
                          <a:sym typeface="Symbol" pitchFamily="18" charset="2"/>
                        </a:rPr>
                        <a:t>) </a:t>
                      </a:r>
                      <a:endParaRPr lang="en-US" sz="1800" dirty="0"/>
                    </a:p>
                  </a:txBody>
                  <a:tcPr marT="45732" marB="45732">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There is an x for which P(x) is true.</a:t>
                      </a:r>
                    </a:p>
                  </a:txBody>
                  <a:tcPr marT="45732" marB="45732">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P(x) is false for every</a:t>
                      </a:r>
                      <a:r>
                        <a:rPr lang="en-US" sz="1800" baseline="0" dirty="0"/>
                        <a:t> x. </a:t>
                      </a:r>
                      <a:endParaRPr lang="en-US" sz="1800" dirty="0"/>
                    </a:p>
                  </a:txBody>
                  <a:tcPr marT="45732" marB="45732">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Precedence of Quantifiers</a:t>
            </a:r>
          </a:p>
        </p:txBody>
      </p:sp>
      <p:sp>
        <p:nvSpPr>
          <p:cNvPr id="4" name="Rectangle 3"/>
          <p:cNvSpPr/>
          <p:nvPr/>
        </p:nvSpPr>
        <p:spPr>
          <a:xfrm>
            <a:off x="421341" y="2136339"/>
            <a:ext cx="8108510" cy="3579441"/>
          </a:xfrm>
          <a:prstGeom prst="rect">
            <a:avLst/>
          </a:prstGeom>
        </p:spPr>
        <p:txBody>
          <a:bodyPr wrap="square">
            <a:spAutoFit/>
          </a:bodyPr>
          <a:lstStyle/>
          <a:p>
            <a:pPr marL="274320" indent="-274320">
              <a:lnSpc>
                <a:spcPct val="90000"/>
              </a:lnSpc>
              <a:spcBef>
                <a:spcPts val="600"/>
              </a:spcBef>
              <a:buFont typeface="Arial" pitchFamily="34" charset="0"/>
              <a:buChar char="•"/>
            </a:pPr>
            <a:r>
              <a:rPr lang="en-US" sz="2800" dirty="0"/>
              <a:t>The </a:t>
            </a:r>
            <a:r>
              <a:rPr lang="en-US" sz="2800" b="1" dirty="0">
                <a:solidFill>
                  <a:srgbClr val="FF0000"/>
                </a:solidFill>
              </a:rPr>
              <a:t>quantifiers </a:t>
            </a:r>
            <a:r>
              <a:rPr lang="en-US" altLang="en-US" sz="2800" b="1" dirty="0">
                <a:solidFill>
                  <a:srgbClr val="FF0000"/>
                </a:solidFill>
                <a:sym typeface="Symbol" pitchFamily="18" charset="2"/>
              </a:rPr>
              <a:t></a:t>
            </a:r>
            <a:r>
              <a:rPr lang="en-US" altLang="en-US" sz="2800" b="1" i="1" dirty="0">
                <a:solidFill>
                  <a:srgbClr val="FF0000"/>
                </a:solidFill>
                <a:sym typeface="Symbol" pitchFamily="18" charset="2"/>
              </a:rPr>
              <a:t> </a:t>
            </a:r>
            <a:r>
              <a:rPr lang="en-US" altLang="en-US" sz="2800" b="1" i="1" dirty="0">
                <a:solidFill>
                  <a:srgbClr val="FF0000"/>
                </a:solidFill>
              </a:rPr>
              <a:t> </a:t>
            </a:r>
            <a:r>
              <a:rPr lang="en-US" altLang="en-US" sz="2800" b="1" dirty="0">
                <a:solidFill>
                  <a:srgbClr val="FF0000"/>
                </a:solidFill>
              </a:rPr>
              <a:t>and</a:t>
            </a:r>
            <a:r>
              <a:rPr lang="en-US" altLang="en-US" sz="2800" b="1" i="1" dirty="0">
                <a:solidFill>
                  <a:srgbClr val="FF0000"/>
                </a:solidFill>
              </a:rPr>
              <a:t> </a:t>
            </a:r>
            <a:r>
              <a:rPr lang="en-US" altLang="en-US" sz="2800" b="1" dirty="0">
                <a:solidFill>
                  <a:srgbClr val="FF0000"/>
                </a:solidFill>
                <a:sym typeface="Symbol" pitchFamily="18" charset="2"/>
              </a:rPr>
              <a:t> have higher precedence than all logical operators </a:t>
            </a:r>
            <a:r>
              <a:rPr lang="en-US" altLang="en-US" sz="2800" dirty="0">
                <a:sym typeface="Symbol" pitchFamily="18" charset="2"/>
              </a:rPr>
              <a:t>from propositional calculus.</a:t>
            </a:r>
          </a:p>
          <a:p>
            <a:pPr marL="274320" indent="-274320">
              <a:lnSpc>
                <a:spcPct val="90000"/>
              </a:lnSpc>
              <a:spcBef>
                <a:spcPts val="600"/>
              </a:spcBef>
              <a:buFont typeface="Arial" pitchFamily="34" charset="0"/>
              <a:buChar char="•"/>
            </a:pPr>
            <a:r>
              <a:rPr lang="en-US" altLang="en-US" sz="2800" dirty="0">
                <a:sym typeface="Symbol" pitchFamily="18" charset="2"/>
              </a:rPr>
              <a:t>For example, </a:t>
            </a:r>
            <a:r>
              <a:rPr lang="en-US" altLang="en-US" sz="2800" b="1" dirty="0">
                <a:solidFill>
                  <a:srgbClr val="0000FF"/>
                </a:solidFill>
                <a:sym typeface="Symbol" pitchFamily="18" charset="2"/>
              </a:rPr>
              <a:t></a:t>
            </a:r>
            <a:r>
              <a:rPr lang="en-US" altLang="en-US" sz="2800" b="1" i="1" dirty="0">
                <a:solidFill>
                  <a:srgbClr val="0000FF"/>
                </a:solidFill>
              </a:rPr>
              <a:t>x </a:t>
            </a:r>
            <a:r>
              <a:rPr lang="en-US" altLang="en-US" sz="2800" b="1" i="1" dirty="0">
                <a:solidFill>
                  <a:srgbClr val="0000FF"/>
                </a:solidFill>
                <a:sym typeface="Symbol" pitchFamily="18" charset="2"/>
              </a:rPr>
              <a:t>P(x)</a:t>
            </a:r>
            <a:r>
              <a:rPr lang="en-US" altLang="zh-TW" sz="2800" b="1" dirty="0">
                <a:solidFill>
                  <a:srgbClr val="0000FF"/>
                </a:solidFill>
                <a:sym typeface="Symbol" pitchFamily="18" charset="2"/>
              </a:rPr>
              <a:t></a:t>
            </a:r>
            <a:r>
              <a:rPr lang="en-US" altLang="zh-TW" sz="2800" b="1" i="1" dirty="0">
                <a:solidFill>
                  <a:srgbClr val="0000FF"/>
                </a:solidFill>
                <a:sym typeface="Symbol" pitchFamily="18" charset="2"/>
              </a:rPr>
              <a:t>Q(x)</a:t>
            </a:r>
            <a:r>
              <a:rPr lang="en-US" altLang="en-US" sz="2800" dirty="0">
                <a:sym typeface="Symbol" pitchFamily="18" charset="2"/>
              </a:rPr>
              <a:t> is the disjunction of </a:t>
            </a:r>
          </a:p>
          <a:p>
            <a:pPr marL="274320" indent="-274320">
              <a:lnSpc>
                <a:spcPct val="90000"/>
              </a:lnSpc>
              <a:spcBef>
                <a:spcPts val="600"/>
              </a:spcBef>
            </a:pPr>
            <a:r>
              <a:rPr lang="en-US" altLang="en-US" sz="2800" dirty="0">
                <a:sym typeface="Symbol" pitchFamily="18" charset="2"/>
              </a:rPr>
              <a:t>	</a:t>
            </a:r>
            <a:r>
              <a:rPr lang="en-US" altLang="en-US" sz="2800" b="1" dirty="0">
                <a:solidFill>
                  <a:srgbClr val="0000FF"/>
                </a:solidFill>
                <a:sym typeface="Symbol" pitchFamily="18" charset="2"/>
              </a:rPr>
              <a:t></a:t>
            </a:r>
            <a:r>
              <a:rPr lang="en-US" altLang="en-US" sz="2800" b="1" i="1" dirty="0">
                <a:solidFill>
                  <a:srgbClr val="0000FF"/>
                </a:solidFill>
              </a:rPr>
              <a:t>x </a:t>
            </a:r>
            <a:r>
              <a:rPr lang="en-US" altLang="en-US" sz="2800" b="1" i="1" dirty="0">
                <a:solidFill>
                  <a:srgbClr val="0000FF"/>
                </a:solidFill>
                <a:sym typeface="Symbol" pitchFamily="18" charset="2"/>
              </a:rPr>
              <a:t>P(x)</a:t>
            </a:r>
            <a:r>
              <a:rPr lang="en-US" altLang="en-US" sz="2800" i="1" dirty="0">
                <a:sym typeface="Symbol" pitchFamily="18" charset="2"/>
              </a:rPr>
              <a:t> </a:t>
            </a:r>
            <a:r>
              <a:rPr lang="en-US" altLang="en-US" sz="2800" dirty="0">
                <a:sym typeface="Symbol" pitchFamily="18" charset="2"/>
              </a:rPr>
              <a:t>and </a:t>
            </a:r>
            <a:r>
              <a:rPr lang="en-US" altLang="zh-TW" sz="2800" b="1" i="1" dirty="0">
                <a:solidFill>
                  <a:srgbClr val="0000FF"/>
                </a:solidFill>
                <a:sym typeface="Symbol" pitchFamily="18" charset="2"/>
              </a:rPr>
              <a:t>Q(x)</a:t>
            </a:r>
            <a:r>
              <a:rPr lang="en-US" altLang="zh-TW" sz="2800" i="1" dirty="0">
                <a:solidFill>
                  <a:srgbClr val="0000FF"/>
                </a:solidFill>
                <a:sym typeface="Symbol" pitchFamily="18" charset="2"/>
              </a:rPr>
              <a:t>.</a:t>
            </a:r>
            <a:r>
              <a:rPr lang="en-US" altLang="zh-TW" sz="2800" dirty="0">
                <a:solidFill>
                  <a:srgbClr val="0000FF"/>
                </a:solidFill>
                <a:sym typeface="Symbol" pitchFamily="18" charset="2"/>
              </a:rPr>
              <a:t> </a:t>
            </a:r>
          </a:p>
          <a:p>
            <a:pPr marL="274320" indent="-274320">
              <a:lnSpc>
                <a:spcPct val="90000"/>
              </a:lnSpc>
              <a:spcBef>
                <a:spcPts val="600"/>
              </a:spcBef>
            </a:pPr>
            <a:r>
              <a:rPr lang="en-US" sz="2800" dirty="0">
                <a:sym typeface="Symbol" pitchFamily="18" charset="2"/>
              </a:rPr>
              <a:t>	In other words, it means </a:t>
            </a:r>
            <a:r>
              <a:rPr lang="en-US" sz="2800" b="1" dirty="0">
                <a:solidFill>
                  <a:srgbClr val="0000FF"/>
                </a:solidFill>
                <a:sym typeface="Symbol" pitchFamily="18" charset="2"/>
              </a:rPr>
              <a:t>(</a:t>
            </a:r>
            <a:r>
              <a:rPr lang="en-US" altLang="en-US" sz="2800" b="1" dirty="0">
                <a:solidFill>
                  <a:srgbClr val="0000FF"/>
                </a:solidFill>
                <a:sym typeface="Symbol" pitchFamily="18" charset="2"/>
              </a:rPr>
              <a:t></a:t>
            </a:r>
            <a:r>
              <a:rPr lang="en-US" altLang="en-US" sz="2800" b="1" i="1" dirty="0">
                <a:solidFill>
                  <a:srgbClr val="0000FF"/>
                </a:solidFill>
              </a:rPr>
              <a:t>x </a:t>
            </a:r>
            <a:r>
              <a:rPr lang="en-US" altLang="en-US" sz="2800" b="1" i="1" dirty="0">
                <a:solidFill>
                  <a:srgbClr val="0000FF"/>
                </a:solidFill>
                <a:sym typeface="Symbol" pitchFamily="18" charset="2"/>
              </a:rPr>
              <a:t>P(x)</a:t>
            </a:r>
            <a:r>
              <a:rPr lang="en-US" altLang="en-US" sz="2800" b="1" dirty="0">
                <a:solidFill>
                  <a:srgbClr val="0000FF"/>
                </a:solidFill>
                <a:sym typeface="Symbol" pitchFamily="18" charset="2"/>
              </a:rPr>
              <a:t>)</a:t>
            </a:r>
            <a:r>
              <a:rPr lang="en-US" altLang="zh-TW" sz="2800" b="1" dirty="0">
                <a:solidFill>
                  <a:srgbClr val="0000FF"/>
                </a:solidFill>
                <a:sym typeface="Symbol" pitchFamily="18" charset="2"/>
              </a:rPr>
              <a:t>  </a:t>
            </a:r>
            <a:r>
              <a:rPr lang="en-US" altLang="zh-TW" sz="2800" b="1" i="1" dirty="0">
                <a:solidFill>
                  <a:srgbClr val="0000FF"/>
                </a:solidFill>
                <a:sym typeface="Symbol" pitchFamily="18" charset="2"/>
              </a:rPr>
              <a:t>Q(x)</a:t>
            </a:r>
            <a:r>
              <a:rPr lang="en-US" altLang="zh-TW" sz="2800" i="1" dirty="0">
                <a:solidFill>
                  <a:srgbClr val="0000FF"/>
                </a:solidFill>
                <a:sym typeface="Symbol" pitchFamily="18" charset="2"/>
              </a:rPr>
              <a:t> </a:t>
            </a:r>
            <a:r>
              <a:rPr lang="en-US" altLang="zh-TW" sz="2800" dirty="0">
                <a:solidFill>
                  <a:srgbClr val="FF0000"/>
                </a:solidFill>
                <a:sym typeface="Symbol" pitchFamily="18" charset="2"/>
              </a:rPr>
              <a:t>rather than</a:t>
            </a:r>
          </a:p>
          <a:p>
            <a:pPr marL="274320" indent="-274320">
              <a:lnSpc>
                <a:spcPct val="90000"/>
              </a:lnSpc>
              <a:spcBef>
                <a:spcPts val="600"/>
              </a:spcBef>
            </a:pPr>
            <a:r>
              <a:rPr lang="en-US" altLang="en-US" sz="2800" dirty="0">
                <a:sym typeface="Symbol" pitchFamily="18" charset="2"/>
              </a:rPr>
              <a:t>	</a:t>
            </a:r>
            <a:r>
              <a:rPr lang="en-US" altLang="en-US" sz="2800" b="1" dirty="0">
                <a:solidFill>
                  <a:srgbClr val="FF0000"/>
                </a:solidFill>
                <a:sym typeface="Symbol" pitchFamily="18" charset="2"/>
              </a:rPr>
              <a:t></a:t>
            </a:r>
            <a:r>
              <a:rPr lang="en-US" altLang="en-US" sz="2800" b="1" i="1" dirty="0">
                <a:solidFill>
                  <a:srgbClr val="FF0000"/>
                </a:solidFill>
              </a:rPr>
              <a:t>x </a:t>
            </a:r>
            <a:r>
              <a:rPr lang="en-US" altLang="en-US" sz="2800" b="1" dirty="0">
                <a:solidFill>
                  <a:srgbClr val="FF0000"/>
                </a:solidFill>
              </a:rPr>
              <a:t>( </a:t>
            </a:r>
            <a:r>
              <a:rPr lang="en-US" altLang="en-US" sz="2800" b="1" i="1" dirty="0">
                <a:solidFill>
                  <a:srgbClr val="FF0000"/>
                </a:solidFill>
                <a:sym typeface="Symbol" pitchFamily="18" charset="2"/>
              </a:rPr>
              <a:t>P(x)</a:t>
            </a:r>
            <a:r>
              <a:rPr lang="en-US" altLang="en-US" sz="2800" b="1" dirty="0">
                <a:solidFill>
                  <a:srgbClr val="FF0000"/>
                </a:solidFill>
                <a:sym typeface="Symbol" pitchFamily="18" charset="2"/>
              </a:rPr>
              <a:t>)</a:t>
            </a:r>
            <a:r>
              <a:rPr lang="en-US" altLang="zh-TW" sz="2800" b="1" dirty="0">
                <a:solidFill>
                  <a:srgbClr val="FF0000"/>
                </a:solidFill>
                <a:sym typeface="Symbol" pitchFamily="18" charset="2"/>
              </a:rPr>
              <a:t>  </a:t>
            </a:r>
            <a:r>
              <a:rPr lang="en-US" altLang="zh-TW" sz="2800" b="1" i="1" dirty="0">
                <a:solidFill>
                  <a:srgbClr val="FF0000"/>
                </a:solidFill>
                <a:sym typeface="Symbol" pitchFamily="18" charset="2"/>
              </a:rPr>
              <a:t>Q(x) </a:t>
            </a:r>
            <a:r>
              <a:rPr lang="en-US" altLang="zh-TW" sz="2800" b="1" dirty="0">
                <a:solidFill>
                  <a:srgbClr val="FF0000"/>
                </a:solidFill>
                <a:sym typeface="Symbol" pitchFamily="18" charset="2"/>
              </a:rPr>
              <a:t>)</a:t>
            </a:r>
          </a:p>
          <a:p>
            <a:pPr marL="274320" indent="-274320">
              <a:lnSpc>
                <a:spcPct val="90000"/>
              </a:lnSpc>
              <a:spcBef>
                <a:spcPts val="600"/>
              </a:spcBef>
            </a:pPr>
            <a:r>
              <a:rPr lang="en-US" altLang="en-US" sz="2800" dirty="0">
                <a:sym typeface="Symbol" pitchFamily="18" charset="2"/>
              </a:rPr>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Objectives and Outcomes</a:t>
            </a:r>
          </a:p>
        </p:txBody>
      </p:sp>
      <p:sp>
        <p:nvSpPr>
          <p:cNvPr id="5" name="TextBox 4"/>
          <p:cNvSpPr txBox="1"/>
          <p:nvPr/>
        </p:nvSpPr>
        <p:spPr>
          <a:xfrm>
            <a:off x="271213" y="2156348"/>
            <a:ext cx="8395113" cy="3616375"/>
          </a:xfrm>
          <a:prstGeom prst="rect">
            <a:avLst/>
          </a:prstGeom>
          <a:noFill/>
        </p:spPr>
        <p:txBody>
          <a:bodyPr wrap="square" rtlCol="0">
            <a:spAutoFit/>
          </a:bodyPr>
          <a:lstStyle/>
          <a:p>
            <a:pPr marL="274320" indent="-274320">
              <a:spcBef>
                <a:spcPts val="600"/>
              </a:spcBef>
              <a:buFont typeface="Arial" pitchFamily="34" charset="0"/>
              <a:buChar char="•"/>
            </a:pPr>
            <a:r>
              <a:rPr lang="en-US" sz="2800" b="1" dirty="0">
                <a:solidFill>
                  <a:srgbClr val="FF0000"/>
                </a:solidFill>
              </a:rPr>
              <a:t>Objectives</a:t>
            </a:r>
            <a:r>
              <a:rPr lang="en-US" sz="2800" dirty="0"/>
              <a:t>: To understand predicates , universal and existential quantifiers,  how to translate English statements into logical expressions</a:t>
            </a:r>
          </a:p>
          <a:p>
            <a:pPr marL="274320" indent="-274320">
              <a:spcBef>
                <a:spcPts val="600"/>
              </a:spcBef>
              <a:buFont typeface="Arial" pitchFamily="34" charset="0"/>
              <a:buChar char="•"/>
            </a:pPr>
            <a:r>
              <a:rPr lang="en-US" sz="2800" b="1" dirty="0">
                <a:solidFill>
                  <a:srgbClr val="FF0000"/>
                </a:solidFill>
              </a:rPr>
              <a:t>Outcomes</a:t>
            </a:r>
            <a:r>
              <a:rPr lang="en-US" sz="2800" dirty="0"/>
              <a:t>: Students are expected to be able to explain predicate logic, be able to find out the truth value of universal and existential quantifications, be able to translate English statements into logical expressions using predicates, quantifiers and logical connectives.</a:t>
            </a:r>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101" y="585485"/>
            <a:ext cx="7808976" cy="1088136"/>
          </a:xfrm>
        </p:spPr>
        <p:txBody>
          <a:bodyPr>
            <a:normAutofit fontScale="90000"/>
          </a:bodyPr>
          <a:lstStyle/>
          <a:p>
            <a:r>
              <a:rPr lang="en-US" sz="4000" dirty="0"/>
              <a:t>Negating Quantified Expressions:</a:t>
            </a:r>
            <a:br>
              <a:rPr lang="en-US" sz="4000" dirty="0"/>
            </a:br>
            <a:r>
              <a:rPr lang="en-US" altLang="en-US" sz="4000" dirty="0">
                <a:latin typeface="+mn-lt"/>
              </a:rPr>
              <a:t>De Morgan’s Laws for Quantifiers</a:t>
            </a:r>
            <a:endParaRPr lang="en-US" sz="4000" dirty="0">
              <a:latin typeface="+mn-lt"/>
            </a:endParaRPr>
          </a:p>
        </p:txBody>
      </p:sp>
      <p:sp>
        <p:nvSpPr>
          <p:cNvPr id="4" name="Rectangle 3"/>
          <p:cNvSpPr/>
          <p:nvPr/>
        </p:nvSpPr>
        <p:spPr>
          <a:xfrm>
            <a:off x="353101" y="2126993"/>
            <a:ext cx="8627126" cy="3708708"/>
          </a:xfrm>
          <a:prstGeom prst="rect">
            <a:avLst/>
          </a:prstGeom>
        </p:spPr>
        <p:txBody>
          <a:bodyPr wrap="square">
            <a:spAutoFit/>
          </a:bodyPr>
          <a:lstStyle/>
          <a:p>
            <a:pPr marL="274320" indent="-274320">
              <a:spcBef>
                <a:spcPts val="600"/>
              </a:spcBef>
              <a:buFont typeface="Arial" pitchFamily="34" charset="0"/>
              <a:buChar char="•"/>
            </a:pPr>
            <a:r>
              <a:rPr lang="en-US" altLang="en-US" sz="2000" dirty="0">
                <a:solidFill>
                  <a:srgbClr val="FF0000"/>
                </a:solidFill>
              </a:rPr>
              <a:t>The rules for negations for quantifiers are called De Morgan’s laws for quantifiers</a:t>
            </a:r>
          </a:p>
          <a:p>
            <a:pPr marL="274320" indent="-274320">
              <a:spcBef>
                <a:spcPts val="600"/>
              </a:spcBef>
              <a:buFont typeface="Arial" pitchFamily="34" charset="0"/>
              <a:buChar char="•"/>
            </a:pPr>
            <a:r>
              <a:rPr lang="en-US" altLang="en-US" sz="2000" dirty="0">
                <a:solidFill>
                  <a:srgbClr val="0000FF"/>
                </a:solidFill>
              </a:rPr>
              <a:t>Recall De Morgan’s identities/Laws:</a:t>
            </a:r>
            <a:endParaRPr lang="en-US" altLang="en-US" sz="2000" dirty="0">
              <a:solidFill>
                <a:srgbClr val="428C46"/>
              </a:solidFill>
            </a:endParaRPr>
          </a:p>
          <a:p>
            <a:pPr marL="731520" lvl="1" indent="-274320">
              <a:spcBef>
                <a:spcPts val="600"/>
              </a:spcBef>
              <a:buFont typeface="Arial" pitchFamily="34" charset="0"/>
              <a:buChar char="•"/>
            </a:pPr>
            <a:r>
              <a:rPr lang="en-US" altLang="en-US" sz="2000" dirty="0">
                <a:solidFill>
                  <a:srgbClr val="0000FF"/>
                </a:solidFill>
              </a:rPr>
              <a:t>Negation of Conjunction:</a:t>
            </a:r>
            <a:r>
              <a:rPr lang="en-US" altLang="en-US" sz="2000" dirty="0">
                <a:solidFill>
                  <a:srgbClr val="DF3BDB"/>
                </a:solidFill>
              </a:rPr>
              <a:t> </a:t>
            </a:r>
            <a:r>
              <a:rPr lang="en-US" altLang="en-US" sz="2000" b="1" dirty="0">
                <a:sym typeface="Symbol" pitchFamily="18" charset="2"/>
              </a:rPr>
              <a:t>(</a:t>
            </a:r>
            <a:r>
              <a:rPr lang="en-US" altLang="en-US" sz="2000" b="1" i="1" dirty="0"/>
              <a:t>p</a:t>
            </a:r>
            <a:r>
              <a:rPr lang="en-US" altLang="en-US" sz="2000" b="1" baseline="-25000" dirty="0"/>
              <a:t>1</a:t>
            </a:r>
            <a:r>
              <a:rPr lang="en-US" altLang="en-US" sz="2000" b="1" dirty="0">
                <a:sym typeface="Symbol" pitchFamily="18" charset="2"/>
              </a:rPr>
              <a:t></a:t>
            </a:r>
            <a:r>
              <a:rPr lang="en-US" altLang="en-US" sz="2000" b="1" i="1" dirty="0"/>
              <a:t>p</a:t>
            </a:r>
            <a:r>
              <a:rPr lang="en-US" altLang="en-US" sz="2000" b="1" baseline="-25000" dirty="0"/>
              <a:t>2</a:t>
            </a:r>
            <a:r>
              <a:rPr lang="en-US" altLang="en-US" sz="2000" b="1" dirty="0">
                <a:sym typeface="Symbol" pitchFamily="18" charset="2"/>
              </a:rPr>
              <a:t>…</a:t>
            </a:r>
            <a:r>
              <a:rPr lang="en-US" altLang="en-US" sz="2000" b="1" i="1" dirty="0" err="1"/>
              <a:t>p</a:t>
            </a:r>
            <a:r>
              <a:rPr lang="en-US" altLang="en-US" sz="2000" b="1" i="1" baseline="-25000" dirty="0" err="1"/>
              <a:t>n</a:t>
            </a:r>
            <a:r>
              <a:rPr lang="en-US" altLang="en-US" sz="2000" b="1" dirty="0">
                <a:sym typeface="Symbol" pitchFamily="18" charset="2"/>
              </a:rPr>
              <a:t>) </a:t>
            </a:r>
            <a:r>
              <a:rPr lang="en-US" altLang="zh-TW" sz="2000" b="1" dirty="0">
                <a:sym typeface="Symbol" pitchFamily="18" charset="2"/>
              </a:rPr>
              <a:t> </a:t>
            </a:r>
            <a:r>
              <a:rPr lang="en-US" altLang="en-US" sz="2000" b="1" dirty="0">
                <a:sym typeface="Symbol" pitchFamily="18" charset="2"/>
              </a:rPr>
              <a:t> (</a:t>
            </a:r>
            <a:r>
              <a:rPr lang="en-US" altLang="en-US" sz="2000" b="1" i="1" dirty="0"/>
              <a:t>p</a:t>
            </a:r>
            <a:r>
              <a:rPr lang="en-US" altLang="en-US" sz="2000" b="1" baseline="-25000" dirty="0"/>
              <a:t>1</a:t>
            </a:r>
            <a:r>
              <a:rPr lang="en-US" altLang="en-US" sz="2000" b="1" dirty="0">
                <a:sym typeface="Symbol" pitchFamily="18" charset="2"/>
              </a:rPr>
              <a:t></a:t>
            </a:r>
            <a:r>
              <a:rPr lang="en-US" altLang="en-US" sz="2000" b="1" i="1" dirty="0"/>
              <a:t>p</a:t>
            </a:r>
            <a:r>
              <a:rPr lang="en-US" altLang="en-US" sz="2000" b="1" baseline="-25000" dirty="0"/>
              <a:t>2</a:t>
            </a:r>
            <a:r>
              <a:rPr lang="en-US" altLang="en-US" sz="2000" b="1" dirty="0">
                <a:sym typeface="Symbol" pitchFamily="18" charset="2"/>
              </a:rPr>
              <a:t>…</a:t>
            </a:r>
            <a:r>
              <a:rPr lang="en-US" altLang="en-US" sz="2000" b="1" i="1" dirty="0" err="1"/>
              <a:t>p</a:t>
            </a:r>
            <a:r>
              <a:rPr lang="en-US" altLang="en-US" sz="2000" b="1" i="1" baseline="-25000" dirty="0" err="1"/>
              <a:t>n</a:t>
            </a:r>
            <a:r>
              <a:rPr lang="en-US" altLang="en-US" sz="2000" b="1" dirty="0">
                <a:sym typeface="Symbol" pitchFamily="18" charset="2"/>
              </a:rPr>
              <a:t>)</a:t>
            </a:r>
          </a:p>
          <a:p>
            <a:pPr marL="731520" lvl="1" indent="-274320">
              <a:spcBef>
                <a:spcPts val="600"/>
              </a:spcBef>
              <a:buFont typeface="Arial" pitchFamily="34" charset="0"/>
              <a:buChar char="•"/>
            </a:pPr>
            <a:r>
              <a:rPr lang="en-US" altLang="en-US" sz="2000" dirty="0">
                <a:solidFill>
                  <a:srgbClr val="0000FF"/>
                </a:solidFill>
              </a:rPr>
              <a:t>Negation of Disjunction:</a:t>
            </a:r>
            <a:r>
              <a:rPr lang="en-US" altLang="en-US" sz="2000" dirty="0">
                <a:solidFill>
                  <a:srgbClr val="DF3BDB"/>
                </a:solidFill>
              </a:rPr>
              <a:t>  </a:t>
            </a:r>
            <a:r>
              <a:rPr lang="en-US" altLang="en-US" sz="2000" b="1" dirty="0">
                <a:sym typeface="Symbol" pitchFamily="18" charset="2"/>
              </a:rPr>
              <a:t>(</a:t>
            </a:r>
            <a:r>
              <a:rPr lang="en-US" altLang="en-US" sz="2000" b="1" i="1" dirty="0"/>
              <a:t>p</a:t>
            </a:r>
            <a:r>
              <a:rPr lang="en-US" altLang="en-US" sz="2000" b="1" baseline="-25000" dirty="0"/>
              <a:t>1</a:t>
            </a:r>
            <a:r>
              <a:rPr lang="en-US" altLang="en-US" sz="2000" b="1" dirty="0">
                <a:sym typeface="Symbol" pitchFamily="18" charset="2"/>
              </a:rPr>
              <a:t></a:t>
            </a:r>
            <a:r>
              <a:rPr lang="en-US" altLang="en-US" sz="2000" b="1" i="1" dirty="0"/>
              <a:t>p</a:t>
            </a:r>
            <a:r>
              <a:rPr lang="en-US" altLang="en-US" sz="2000" b="1" baseline="-25000" dirty="0"/>
              <a:t>2</a:t>
            </a:r>
            <a:r>
              <a:rPr lang="en-US" altLang="en-US" sz="2000" b="1" dirty="0">
                <a:sym typeface="Symbol" pitchFamily="18" charset="2"/>
              </a:rPr>
              <a:t>…</a:t>
            </a:r>
            <a:r>
              <a:rPr lang="en-US" altLang="en-US" sz="2000" b="1" i="1" dirty="0" err="1"/>
              <a:t>p</a:t>
            </a:r>
            <a:r>
              <a:rPr lang="en-US" altLang="en-US" sz="2000" b="1" i="1" baseline="-25000" dirty="0" err="1"/>
              <a:t>n</a:t>
            </a:r>
            <a:r>
              <a:rPr lang="en-US" altLang="en-US" sz="2000" b="1" dirty="0">
                <a:sym typeface="Symbol" pitchFamily="18" charset="2"/>
              </a:rPr>
              <a:t>) </a:t>
            </a:r>
            <a:r>
              <a:rPr lang="en-US" altLang="zh-TW" sz="2000" b="1" dirty="0">
                <a:sym typeface="Symbol" pitchFamily="18" charset="2"/>
              </a:rPr>
              <a:t> </a:t>
            </a:r>
            <a:r>
              <a:rPr lang="en-US" altLang="en-US" sz="2000" b="1" dirty="0">
                <a:sym typeface="Symbol" pitchFamily="18" charset="2"/>
              </a:rPr>
              <a:t> (</a:t>
            </a:r>
            <a:r>
              <a:rPr lang="en-US" altLang="en-US" sz="2000" b="1" i="1" dirty="0"/>
              <a:t>p</a:t>
            </a:r>
            <a:r>
              <a:rPr lang="en-US" altLang="en-US" sz="2000" b="1" baseline="-25000" dirty="0"/>
              <a:t>1</a:t>
            </a:r>
            <a:r>
              <a:rPr lang="en-US" altLang="en-US" sz="2000" b="1" dirty="0">
                <a:sym typeface="Symbol" pitchFamily="18" charset="2"/>
              </a:rPr>
              <a:t></a:t>
            </a:r>
            <a:r>
              <a:rPr lang="en-US" altLang="en-US" sz="2000" b="1" i="1" dirty="0"/>
              <a:t>p</a:t>
            </a:r>
            <a:r>
              <a:rPr lang="en-US" altLang="en-US" sz="2000" b="1" baseline="-25000" dirty="0"/>
              <a:t>2</a:t>
            </a:r>
            <a:r>
              <a:rPr lang="en-US" altLang="en-US" sz="2000" b="1" dirty="0">
                <a:sym typeface="Symbol" pitchFamily="18" charset="2"/>
              </a:rPr>
              <a:t>…</a:t>
            </a:r>
            <a:r>
              <a:rPr lang="en-US" altLang="en-US" sz="2000" b="1" i="1" dirty="0" err="1"/>
              <a:t>p</a:t>
            </a:r>
            <a:r>
              <a:rPr lang="en-US" altLang="en-US" sz="2000" b="1" i="1" baseline="-25000" dirty="0" err="1"/>
              <a:t>n</a:t>
            </a:r>
            <a:r>
              <a:rPr lang="en-US" altLang="en-US" sz="2000" b="1" dirty="0">
                <a:sym typeface="Symbol" pitchFamily="18" charset="2"/>
              </a:rPr>
              <a:t>)</a:t>
            </a:r>
          </a:p>
          <a:p>
            <a:pPr marL="274320" lvl="1" indent="-274320">
              <a:spcBef>
                <a:spcPts val="600"/>
              </a:spcBef>
              <a:buFont typeface="Arial" pitchFamily="34" charset="0"/>
              <a:buChar char="•"/>
            </a:pPr>
            <a:endParaRPr lang="en-US" altLang="en-US" sz="2000" b="1" dirty="0">
              <a:solidFill>
                <a:srgbClr val="A4AB21"/>
              </a:solidFill>
              <a:sym typeface="Symbol" pitchFamily="18" charset="2"/>
            </a:endParaRPr>
          </a:p>
          <a:p>
            <a:pPr marL="274320" indent="-274320">
              <a:spcBef>
                <a:spcPts val="600"/>
              </a:spcBef>
              <a:buFont typeface="Wingdings" pitchFamily="2" charset="2"/>
              <a:buChar char="§"/>
            </a:pPr>
            <a:r>
              <a:rPr lang="en-US" altLang="en-US" sz="2000" dirty="0">
                <a:solidFill>
                  <a:srgbClr val="FF0000"/>
                </a:solidFill>
              </a:rPr>
              <a:t>Since the quantifiers are the same as taking a bunch of </a:t>
            </a:r>
            <a:r>
              <a:rPr lang="en-US" altLang="en-US" sz="2000" b="1" dirty="0">
                <a:solidFill>
                  <a:srgbClr val="FF0000"/>
                </a:solidFill>
              </a:rPr>
              <a:t>AND</a:t>
            </a:r>
            <a:r>
              <a:rPr lang="en-US" altLang="en-US" sz="2000" dirty="0">
                <a:solidFill>
                  <a:srgbClr val="FF0000"/>
                </a:solidFill>
              </a:rPr>
              <a:t>’s (</a:t>
            </a:r>
            <a:r>
              <a:rPr lang="en-US" altLang="en-US" sz="2000" b="1" dirty="0">
                <a:solidFill>
                  <a:srgbClr val="FF0000"/>
                </a:solidFill>
                <a:sym typeface="Symbol" pitchFamily="18" charset="2"/>
              </a:rPr>
              <a:t></a:t>
            </a:r>
            <a:r>
              <a:rPr lang="en-US" altLang="en-US" sz="2000" dirty="0">
                <a:solidFill>
                  <a:srgbClr val="FF0000"/>
                </a:solidFill>
                <a:sym typeface="Symbol" pitchFamily="18" charset="2"/>
              </a:rPr>
              <a:t>) or </a:t>
            </a:r>
            <a:r>
              <a:rPr lang="en-US" altLang="en-US" sz="2000" b="1" dirty="0">
                <a:solidFill>
                  <a:srgbClr val="FF0000"/>
                </a:solidFill>
                <a:sym typeface="Symbol" pitchFamily="18" charset="2"/>
              </a:rPr>
              <a:t>OR</a:t>
            </a:r>
            <a:r>
              <a:rPr lang="en-US" altLang="en-US" sz="2000" dirty="0">
                <a:solidFill>
                  <a:srgbClr val="FF0000"/>
                </a:solidFill>
                <a:sym typeface="Symbol" pitchFamily="18" charset="2"/>
              </a:rPr>
              <a:t>’s (</a:t>
            </a:r>
            <a:r>
              <a:rPr lang="en-US" altLang="en-US" sz="2000" b="1" dirty="0">
                <a:solidFill>
                  <a:srgbClr val="FF0000"/>
                </a:solidFill>
                <a:sym typeface="Symbol" pitchFamily="18" charset="2"/>
              </a:rPr>
              <a:t></a:t>
            </a:r>
            <a:r>
              <a:rPr lang="en-US" altLang="en-US" sz="2000" dirty="0">
                <a:solidFill>
                  <a:srgbClr val="FF0000"/>
                </a:solidFill>
                <a:sym typeface="Symbol" pitchFamily="18" charset="2"/>
              </a:rPr>
              <a:t>), we have:</a:t>
            </a:r>
            <a:endParaRPr lang="en-US" altLang="en-US" sz="2000" dirty="0">
              <a:solidFill>
                <a:srgbClr val="428C46"/>
              </a:solidFill>
              <a:sym typeface="Symbol" pitchFamily="18" charset="2"/>
            </a:endParaRPr>
          </a:p>
          <a:p>
            <a:pPr marL="274320" indent="-274320">
              <a:spcBef>
                <a:spcPts val="600"/>
              </a:spcBef>
              <a:buFont typeface="Arial" pitchFamily="34" charset="0"/>
              <a:buChar char="•"/>
            </a:pPr>
            <a:r>
              <a:rPr lang="en-US" altLang="en-US" sz="2000" dirty="0">
                <a:solidFill>
                  <a:srgbClr val="0000FF"/>
                </a:solidFill>
              </a:rPr>
              <a:t>Universal Negation:  </a:t>
            </a:r>
            <a:r>
              <a:rPr lang="en-US" altLang="en-US" sz="2000" b="1" dirty="0">
                <a:sym typeface="Symbol" pitchFamily="18" charset="2"/>
              </a:rPr>
              <a:t> </a:t>
            </a:r>
            <a:r>
              <a:rPr lang="en-US" altLang="en-US" sz="2000" b="1" i="1" dirty="0">
                <a:sym typeface="Symbol" pitchFamily="18" charset="2"/>
              </a:rPr>
              <a:t>x</a:t>
            </a:r>
            <a:r>
              <a:rPr lang="en-US" altLang="en-US" sz="2000" b="1" dirty="0">
                <a:sym typeface="Symbol" pitchFamily="18" charset="2"/>
              </a:rPr>
              <a:t> </a:t>
            </a:r>
            <a:r>
              <a:rPr lang="en-US" altLang="en-US" sz="2000" b="1" dirty="0"/>
              <a:t>P(</a:t>
            </a:r>
            <a:r>
              <a:rPr lang="en-US" altLang="en-US" sz="2000" b="1" i="1" dirty="0"/>
              <a:t>x</a:t>
            </a:r>
            <a:r>
              <a:rPr lang="en-US" altLang="en-US" sz="2000" b="1" dirty="0"/>
              <a:t> ) </a:t>
            </a:r>
            <a:r>
              <a:rPr lang="en-US" altLang="zh-TW" sz="2000" b="1" dirty="0">
                <a:sym typeface="Symbol" pitchFamily="18" charset="2"/>
              </a:rPr>
              <a:t> </a:t>
            </a:r>
            <a:r>
              <a:rPr lang="en-US" altLang="en-US" sz="2000" b="1" dirty="0">
                <a:sym typeface="Symbol" pitchFamily="18" charset="2"/>
              </a:rPr>
              <a:t> </a:t>
            </a:r>
            <a:r>
              <a:rPr lang="en-US" altLang="en-US" sz="2000" b="1" i="1" dirty="0">
                <a:sym typeface="Symbol" pitchFamily="18" charset="2"/>
              </a:rPr>
              <a:t>x</a:t>
            </a:r>
            <a:r>
              <a:rPr lang="en-US" altLang="en-US" sz="2000" b="1" dirty="0">
                <a:sym typeface="Symbol" pitchFamily="18" charset="2"/>
              </a:rPr>
              <a:t>  </a:t>
            </a:r>
            <a:r>
              <a:rPr lang="en-US" altLang="en-US" sz="2000" b="1" dirty="0"/>
              <a:t>P(</a:t>
            </a:r>
            <a:r>
              <a:rPr lang="en-US" altLang="en-US" sz="2000" b="1" i="1" dirty="0"/>
              <a:t>x</a:t>
            </a:r>
            <a:r>
              <a:rPr lang="en-US" altLang="en-US" sz="2000" b="1" dirty="0"/>
              <a:t> )</a:t>
            </a:r>
            <a:endParaRPr lang="en-US" altLang="en-US" sz="2000" b="1" dirty="0">
              <a:sym typeface="Symbol" pitchFamily="18" charset="2"/>
            </a:endParaRPr>
          </a:p>
          <a:p>
            <a:pPr marL="274320" indent="-274320">
              <a:spcBef>
                <a:spcPts val="600"/>
              </a:spcBef>
              <a:buFont typeface="Arial" pitchFamily="34" charset="0"/>
              <a:buChar char="•"/>
            </a:pPr>
            <a:r>
              <a:rPr lang="en-US" altLang="en-US" sz="2000" dirty="0">
                <a:solidFill>
                  <a:srgbClr val="0000FF"/>
                </a:solidFill>
              </a:rPr>
              <a:t>Existential Negation:  </a:t>
            </a:r>
            <a:r>
              <a:rPr lang="en-US" altLang="en-US" sz="2000" b="1" dirty="0">
                <a:sym typeface="Symbol" pitchFamily="18" charset="2"/>
              </a:rPr>
              <a:t> </a:t>
            </a:r>
            <a:r>
              <a:rPr lang="en-US" altLang="en-US" sz="2000" b="1" i="1" dirty="0">
                <a:sym typeface="Symbol" pitchFamily="18" charset="2"/>
              </a:rPr>
              <a:t>x</a:t>
            </a:r>
            <a:r>
              <a:rPr lang="en-US" altLang="en-US" sz="2000" b="1" dirty="0">
                <a:sym typeface="Symbol" pitchFamily="18" charset="2"/>
              </a:rPr>
              <a:t> </a:t>
            </a:r>
            <a:r>
              <a:rPr lang="en-US" altLang="en-US" sz="2000" b="1" dirty="0"/>
              <a:t>P(</a:t>
            </a:r>
            <a:r>
              <a:rPr lang="en-US" altLang="en-US" sz="2000" b="1" i="1" dirty="0"/>
              <a:t>x</a:t>
            </a:r>
            <a:r>
              <a:rPr lang="en-US" altLang="en-US" sz="2000" b="1" dirty="0"/>
              <a:t> ) </a:t>
            </a:r>
            <a:r>
              <a:rPr lang="en-US" altLang="zh-TW" sz="2000" b="1" dirty="0">
                <a:sym typeface="Symbol" pitchFamily="18" charset="2"/>
              </a:rPr>
              <a:t> </a:t>
            </a:r>
            <a:r>
              <a:rPr lang="en-US" altLang="en-US" sz="2000" b="1" dirty="0">
                <a:sym typeface="Symbol" pitchFamily="18" charset="2"/>
              </a:rPr>
              <a:t> </a:t>
            </a:r>
            <a:r>
              <a:rPr lang="en-US" altLang="en-US" sz="2000" b="1" i="1" dirty="0">
                <a:sym typeface="Symbol" pitchFamily="18" charset="2"/>
              </a:rPr>
              <a:t>x</a:t>
            </a:r>
            <a:r>
              <a:rPr lang="en-US" altLang="en-US" sz="2000" b="1" dirty="0">
                <a:sym typeface="Symbol" pitchFamily="18" charset="2"/>
              </a:rPr>
              <a:t>  </a:t>
            </a:r>
            <a:r>
              <a:rPr lang="en-US" altLang="en-US" sz="2000" b="1" dirty="0"/>
              <a:t>P(</a:t>
            </a:r>
            <a:r>
              <a:rPr lang="en-US" altLang="en-US" sz="2000" b="1" i="1" dirty="0"/>
              <a:t>x</a:t>
            </a:r>
            <a:r>
              <a:rPr lang="en-US" altLang="en-US" sz="2000" b="1" dirty="0"/>
              <a:t> ) </a:t>
            </a:r>
            <a:endParaRPr lang="en-US" sz="2000" b="1"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1EB1-1905-87C9-7224-3E6377A863E8}"/>
              </a:ext>
            </a:extLst>
          </p:cNvPr>
          <p:cNvSpPr>
            <a:spLocks noGrp="1"/>
          </p:cNvSpPr>
          <p:nvPr>
            <p:ph type="title"/>
          </p:nvPr>
        </p:nvSpPr>
        <p:spPr/>
        <p:txBody>
          <a:bodyPr/>
          <a:lstStyle/>
          <a:p>
            <a:r>
              <a:rPr lang="en-US" dirty="0"/>
              <a:t>Translating from English to Logic</a:t>
            </a:r>
          </a:p>
        </p:txBody>
      </p:sp>
      <p:sp>
        <p:nvSpPr>
          <p:cNvPr id="4" name="Slide Number Placeholder 3">
            <a:extLst>
              <a:ext uri="{FF2B5EF4-FFF2-40B4-BE49-F238E27FC236}">
                <a16:creationId xmlns:a16="http://schemas.microsoft.com/office/drawing/2014/main" id="{FB6FB828-8C6B-8DFE-8C6B-8BCB1C4509BF}"/>
              </a:ext>
            </a:extLst>
          </p:cNvPr>
          <p:cNvSpPr>
            <a:spLocks noGrp="1"/>
          </p:cNvSpPr>
          <p:nvPr>
            <p:ph type="sldNum" sz="quarter" idx="12"/>
          </p:nvPr>
        </p:nvSpPr>
        <p:spPr/>
        <p:txBody>
          <a:bodyPr/>
          <a:lstStyle/>
          <a:p>
            <a:fld id="{5FD889E0-CAB2-4699-909D-B9A88D47ACBE}" type="slidenum">
              <a:rPr lang="en-US" smtClean="0"/>
              <a:pPr/>
              <a:t>31</a:t>
            </a:fld>
            <a:endParaRPr lang="en-US"/>
          </a:p>
        </p:txBody>
      </p:sp>
      <p:sp>
        <p:nvSpPr>
          <p:cNvPr id="5" name="Content Placeholder 2">
            <a:extLst>
              <a:ext uri="{FF2B5EF4-FFF2-40B4-BE49-F238E27FC236}">
                <a16:creationId xmlns:a16="http://schemas.microsoft.com/office/drawing/2014/main" id="{D0FE5B85-1B27-4959-24F2-E03BE8294BFD}"/>
              </a:ext>
            </a:extLst>
          </p:cNvPr>
          <p:cNvSpPr>
            <a:spLocks noGrp="1"/>
          </p:cNvSpPr>
          <p:nvPr>
            <p:ph idx="1"/>
          </p:nvPr>
        </p:nvSpPr>
        <p:spPr>
          <a:xfrm>
            <a:off x="457200" y="1935480"/>
            <a:ext cx="8229600" cy="4389120"/>
          </a:xfrm>
        </p:spPr>
        <p:txBody>
          <a:bodyPr>
            <a:normAutofit/>
          </a:bodyPr>
          <a:lstStyle/>
          <a:p>
            <a:pPr>
              <a:buNone/>
            </a:pPr>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pPr>
              <a:buNone/>
            </a:pPr>
            <a:r>
              <a:rPr lang="en-US" b="1" dirty="0"/>
              <a:t>Solution</a:t>
            </a:r>
            <a:r>
              <a:rPr lang="en-US" dirty="0"/>
              <a:t>:</a:t>
            </a:r>
          </a:p>
          <a:p>
            <a:pPr>
              <a:buNone/>
            </a:pPr>
            <a:r>
              <a:rPr lang="en-US" dirty="0"/>
              <a:t>First decide on the domain </a:t>
            </a:r>
            <a:r>
              <a:rPr lang="en-US" i="1" dirty="0"/>
              <a:t>U</a:t>
            </a:r>
            <a:r>
              <a:rPr lang="en-US" dirty="0"/>
              <a:t>. </a:t>
            </a:r>
          </a:p>
          <a:p>
            <a:pPr>
              <a:buNone/>
            </a:pPr>
            <a:r>
              <a:rPr lang="en-US" dirty="0"/>
              <a:t>If </a:t>
            </a:r>
            <a:r>
              <a:rPr lang="en-US" i="1" dirty="0"/>
              <a:t>U</a:t>
            </a:r>
            <a:r>
              <a:rPr lang="en-US" dirty="0"/>
              <a:t> is all students in this class, define a propositional function J(</a:t>
            </a:r>
            <a:r>
              <a:rPr lang="en-US" i="1" dirty="0"/>
              <a:t>x</a:t>
            </a:r>
            <a:r>
              <a:rPr lang="en-US" dirty="0"/>
              <a:t>) denoting “x has taken a course in Java” and translate as </a:t>
            </a:r>
            <a:r>
              <a:rPr lang="en-US" i="1" dirty="0">
                <a:latin typeface="Cambria Math" pitchFamily="18" charset="0"/>
                <a:ea typeface="Cambria Math" pitchFamily="18" charset="0"/>
                <a:sym typeface="Symbol"/>
              </a:rPr>
              <a:t>x J(x). </a:t>
            </a:r>
          </a:p>
          <a:p>
            <a:pPr lvl="1">
              <a:buNone/>
            </a:pPr>
            <a:endParaRPr lang="en-US" dirty="0"/>
          </a:p>
        </p:txBody>
      </p:sp>
    </p:spTree>
    <p:extLst>
      <p:ext uri="{BB962C8B-B14F-4D97-AF65-F5344CB8AC3E}">
        <p14:creationId xmlns:p14="http://schemas.microsoft.com/office/powerpoint/2010/main" val="3639069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1EB1-1905-87C9-7224-3E6377A863E8}"/>
              </a:ext>
            </a:extLst>
          </p:cNvPr>
          <p:cNvSpPr>
            <a:spLocks noGrp="1"/>
          </p:cNvSpPr>
          <p:nvPr>
            <p:ph type="title"/>
          </p:nvPr>
        </p:nvSpPr>
        <p:spPr/>
        <p:txBody>
          <a:bodyPr/>
          <a:lstStyle/>
          <a:p>
            <a:r>
              <a:rPr lang="en-US" dirty="0"/>
              <a:t>Translating from English to Logic</a:t>
            </a:r>
          </a:p>
        </p:txBody>
      </p:sp>
      <p:sp>
        <p:nvSpPr>
          <p:cNvPr id="4" name="Slide Number Placeholder 3">
            <a:extLst>
              <a:ext uri="{FF2B5EF4-FFF2-40B4-BE49-F238E27FC236}">
                <a16:creationId xmlns:a16="http://schemas.microsoft.com/office/drawing/2014/main" id="{FB6FB828-8C6B-8DFE-8C6B-8BCB1C4509BF}"/>
              </a:ext>
            </a:extLst>
          </p:cNvPr>
          <p:cNvSpPr>
            <a:spLocks noGrp="1"/>
          </p:cNvSpPr>
          <p:nvPr>
            <p:ph type="sldNum" sz="quarter" idx="12"/>
          </p:nvPr>
        </p:nvSpPr>
        <p:spPr/>
        <p:txBody>
          <a:bodyPr/>
          <a:lstStyle/>
          <a:p>
            <a:fld id="{5FD889E0-CAB2-4699-909D-B9A88D47ACBE}" type="slidenum">
              <a:rPr lang="en-US" smtClean="0"/>
              <a:pPr/>
              <a:t>32</a:t>
            </a:fld>
            <a:endParaRPr lang="en-US"/>
          </a:p>
        </p:txBody>
      </p:sp>
      <p:sp>
        <p:nvSpPr>
          <p:cNvPr id="7" name="Content Placeholder 2">
            <a:extLst>
              <a:ext uri="{FF2B5EF4-FFF2-40B4-BE49-F238E27FC236}">
                <a16:creationId xmlns:a16="http://schemas.microsoft.com/office/drawing/2014/main" id="{E3D7025E-9E03-5578-CD53-8A5724EF73BC}"/>
              </a:ext>
            </a:extLst>
          </p:cNvPr>
          <p:cNvSpPr>
            <a:spLocks noGrp="1"/>
          </p:cNvSpPr>
          <p:nvPr>
            <p:ph idx="1"/>
          </p:nvPr>
        </p:nvSpPr>
        <p:spPr>
          <a:xfrm>
            <a:off x="457200" y="1935480"/>
            <a:ext cx="8229600" cy="4389120"/>
          </a:xfrm>
        </p:spPr>
        <p:txBody>
          <a:bodyPr>
            <a:normAutofit/>
          </a:bodyPr>
          <a:lstStyle/>
          <a:p>
            <a:pPr>
              <a:buNone/>
            </a:pPr>
            <a:r>
              <a:rPr lang="en-US" b="1" dirty="0"/>
              <a:t>Example 2</a:t>
            </a:r>
            <a:r>
              <a:rPr lang="en-US" dirty="0"/>
              <a:t>: Translate the following sentence into predicate logic: “Some student in this class has taken a course in Java.” </a:t>
            </a:r>
          </a:p>
          <a:p>
            <a:pPr>
              <a:buNone/>
            </a:pPr>
            <a:r>
              <a:rPr lang="en-US" b="1" dirty="0"/>
              <a:t>Solution</a:t>
            </a:r>
            <a:r>
              <a:rPr lang="en-US" dirty="0"/>
              <a:t>:</a:t>
            </a:r>
          </a:p>
          <a:p>
            <a:pPr>
              <a:buNone/>
            </a:pPr>
            <a:r>
              <a:rPr lang="en-US" dirty="0"/>
              <a:t>First decide on the domain </a:t>
            </a:r>
            <a:r>
              <a:rPr lang="en-US" i="1" dirty="0"/>
              <a:t>U</a:t>
            </a:r>
            <a:r>
              <a:rPr lang="en-US" dirty="0"/>
              <a:t>. </a:t>
            </a:r>
          </a:p>
          <a:p>
            <a:pPr>
              <a:buNone/>
            </a:pPr>
            <a:r>
              <a:rPr lang="en-US" dirty="0"/>
              <a:t>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x J(x)</a:t>
            </a:r>
          </a:p>
          <a:p>
            <a:pPr lvl="1"/>
            <a:endParaRPr lang="en-US" dirty="0"/>
          </a:p>
        </p:txBody>
      </p:sp>
    </p:spTree>
    <p:extLst>
      <p:ext uri="{BB962C8B-B14F-4D97-AF65-F5344CB8AC3E}">
        <p14:creationId xmlns:p14="http://schemas.microsoft.com/office/powerpoint/2010/main" val="1954556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1083-72F8-AD70-A2EF-DA58BF13A2BD}"/>
              </a:ext>
            </a:extLst>
          </p:cNvPr>
          <p:cNvSpPr>
            <a:spLocks noGrp="1"/>
          </p:cNvSpPr>
          <p:nvPr>
            <p:ph type="title"/>
          </p:nvPr>
        </p:nvSpPr>
        <p:spPr/>
        <p:txBody>
          <a:bodyPr/>
          <a:lstStyle/>
          <a:p>
            <a:r>
              <a:rPr lang="en-US" dirty="0"/>
              <a:t>Equivalences in Predicate Logic</a:t>
            </a:r>
          </a:p>
        </p:txBody>
      </p:sp>
      <p:sp>
        <p:nvSpPr>
          <p:cNvPr id="4" name="Slide Number Placeholder 3">
            <a:extLst>
              <a:ext uri="{FF2B5EF4-FFF2-40B4-BE49-F238E27FC236}">
                <a16:creationId xmlns:a16="http://schemas.microsoft.com/office/drawing/2014/main" id="{51BB9F19-0BDB-67E2-68B7-523F10833F35}"/>
              </a:ext>
            </a:extLst>
          </p:cNvPr>
          <p:cNvSpPr>
            <a:spLocks noGrp="1"/>
          </p:cNvSpPr>
          <p:nvPr>
            <p:ph type="sldNum" sz="quarter" idx="12"/>
          </p:nvPr>
        </p:nvSpPr>
        <p:spPr/>
        <p:txBody>
          <a:bodyPr/>
          <a:lstStyle/>
          <a:p>
            <a:fld id="{5FD889E0-CAB2-4699-909D-B9A88D47ACBE}" type="slidenum">
              <a:rPr lang="en-US" smtClean="0"/>
              <a:pPr/>
              <a:t>33</a:t>
            </a:fld>
            <a:endParaRPr lang="en-US"/>
          </a:p>
        </p:txBody>
      </p:sp>
      <p:sp>
        <p:nvSpPr>
          <p:cNvPr id="5" name="Content Placeholder 2">
            <a:extLst>
              <a:ext uri="{FF2B5EF4-FFF2-40B4-BE49-F238E27FC236}">
                <a16:creationId xmlns:a16="http://schemas.microsoft.com/office/drawing/2014/main" id="{ADD4CE1C-547F-DF80-5125-1512C885567E}"/>
              </a:ext>
            </a:extLst>
          </p:cNvPr>
          <p:cNvSpPr>
            <a:spLocks noGrp="1"/>
          </p:cNvSpPr>
          <p:nvPr>
            <p:ph idx="1"/>
          </p:nvPr>
        </p:nvSpPr>
        <p:spPr>
          <a:xfrm>
            <a:off x="457200" y="1935480"/>
            <a:ext cx="8229600" cy="4389120"/>
          </a:xfrm>
        </p:spPr>
        <p:txBody>
          <a:bodyPr>
            <a:normAutofit/>
          </a:bodyPr>
          <a:lstStyle/>
          <a:p>
            <a:pPr>
              <a:buFont typeface="Wingdings" panose="05000000000000000000" pitchFamily="2" charset="2"/>
              <a:buChar char="§"/>
            </a:pPr>
            <a:r>
              <a:rPr lang="en-US" dirty="0"/>
              <a:t>Statements involving predicates and quantifiers are </a:t>
            </a:r>
            <a:r>
              <a:rPr lang="en-US" i="1" dirty="0"/>
              <a:t>logically equivalent </a:t>
            </a:r>
            <a:r>
              <a:rPr lang="en-US" dirty="0"/>
              <a:t>if and only if they have the same truth value </a:t>
            </a:r>
          </a:p>
          <a:p>
            <a:pPr lvl="1">
              <a:buFont typeface="Wingdings" panose="05000000000000000000" pitchFamily="2" charset="2"/>
              <a:buChar char="§"/>
            </a:pPr>
            <a:r>
              <a:rPr lang="en-US" dirty="0"/>
              <a:t>for every predicate substituted into these statements and </a:t>
            </a:r>
          </a:p>
          <a:p>
            <a:pPr lvl="1">
              <a:buFont typeface="Wingdings" panose="05000000000000000000" pitchFamily="2" charset="2"/>
              <a:buChar char="§"/>
            </a:pPr>
            <a:r>
              <a:rPr lang="en-US" dirty="0"/>
              <a:t>for every domain of discourse used for the variables in the expressions. </a:t>
            </a:r>
          </a:p>
          <a:p>
            <a:pPr>
              <a:buFont typeface="Wingdings" panose="05000000000000000000" pitchFamily="2" charset="2"/>
              <a:buChar char="§"/>
            </a:pPr>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pPr>
              <a:buFont typeface="Wingdings" panose="05000000000000000000" pitchFamily="2" charset="2"/>
              <a:buChar char="§"/>
            </a:pPr>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extLst>
      <p:ext uri="{BB962C8B-B14F-4D97-AF65-F5344CB8AC3E}">
        <p14:creationId xmlns:p14="http://schemas.microsoft.com/office/powerpoint/2010/main" val="208331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1083-72F8-AD70-A2EF-DA58BF13A2BD}"/>
              </a:ext>
            </a:extLst>
          </p:cNvPr>
          <p:cNvSpPr>
            <a:spLocks noGrp="1"/>
          </p:cNvSpPr>
          <p:nvPr>
            <p:ph type="title"/>
          </p:nvPr>
        </p:nvSpPr>
        <p:spPr/>
        <p:txBody>
          <a:bodyPr/>
          <a:lstStyle/>
          <a:p>
            <a:r>
              <a:rPr lang="en-US" dirty="0"/>
              <a:t>Negating Quantified Expressions</a:t>
            </a:r>
          </a:p>
        </p:txBody>
      </p:sp>
      <p:sp>
        <p:nvSpPr>
          <p:cNvPr id="4" name="Slide Number Placeholder 3">
            <a:extLst>
              <a:ext uri="{FF2B5EF4-FFF2-40B4-BE49-F238E27FC236}">
                <a16:creationId xmlns:a16="http://schemas.microsoft.com/office/drawing/2014/main" id="{51BB9F19-0BDB-67E2-68B7-523F10833F35}"/>
              </a:ext>
            </a:extLst>
          </p:cNvPr>
          <p:cNvSpPr>
            <a:spLocks noGrp="1"/>
          </p:cNvSpPr>
          <p:nvPr>
            <p:ph type="sldNum" sz="quarter" idx="12"/>
          </p:nvPr>
        </p:nvSpPr>
        <p:spPr/>
        <p:txBody>
          <a:bodyPr/>
          <a:lstStyle/>
          <a:p>
            <a:fld id="{5FD889E0-CAB2-4699-909D-B9A88D47ACBE}" type="slidenum">
              <a:rPr lang="en-US" smtClean="0"/>
              <a:pPr/>
              <a:t>34</a:t>
            </a:fld>
            <a:endParaRPr lang="en-US"/>
          </a:p>
        </p:txBody>
      </p:sp>
      <p:sp>
        <p:nvSpPr>
          <p:cNvPr id="7" name="Content Placeholder 2">
            <a:extLst>
              <a:ext uri="{FF2B5EF4-FFF2-40B4-BE49-F238E27FC236}">
                <a16:creationId xmlns:a16="http://schemas.microsoft.com/office/drawing/2014/main" id="{87688293-8AC3-75E2-89BE-8731270EC8DF}"/>
              </a:ext>
            </a:extLst>
          </p:cNvPr>
          <p:cNvSpPr>
            <a:spLocks noGrp="1"/>
          </p:cNvSpPr>
          <p:nvPr>
            <p:ph idx="1"/>
          </p:nvPr>
        </p:nvSpPr>
        <p:spPr>
          <a:xfrm>
            <a:off x="457200" y="1935480"/>
            <a:ext cx="8229600" cy="4389120"/>
          </a:xfrm>
        </p:spPr>
        <p:txBody>
          <a:bodyPr>
            <a:normAutofit/>
          </a:bodyPr>
          <a:lstStyle/>
          <a:p>
            <a:pPr algn="just">
              <a:buFont typeface="Wingdings" panose="05000000000000000000" pitchFamily="2" charset="2"/>
              <a:buChar char="§"/>
            </a:pPr>
            <a:r>
              <a:rPr lang="en-US" sz="2100" dirty="0"/>
              <a:t>Consider </a:t>
            </a:r>
            <a:r>
              <a:rPr lang="en-US" sz="2100" i="1" dirty="0">
                <a:latin typeface="Cambria Math" pitchFamily="18" charset="0"/>
                <a:ea typeface="Cambria Math" pitchFamily="18" charset="0"/>
                <a:sym typeface="Symbol"/>
              </a:rPr>
              <a:t>x J(x)</a:t>
            </a:r>
            <a:endParaRPr lang="en-US" sz="2100" dirty="0"/>
          </a:p>
          <a:p>
            <a:pPr marL="850392" lvl="1" indent="-457200" algn="just">
              <a:buFont typeface="Wingdings" panose="05000000000000000000" pitchFamily="2" charset="2"/>
              <a:buChar char="§"/>
            </a:pPr>
            <a:r>
              <a:rPr lang="en-US" sz="2100" dirty="0"/>
              <a:t>“Every student in your class has taken a course in Java.”</a:t>
            </a:r>
          </a:p>
          <a:p>
            <a:pPr marL="850392" lvl="1" indent="-457200" algn="just">
              <a:buFont typeface="Wingdings" panose="05000000000000000000" pitchFamily="2" charset="2"/>
              <a:buChar char="§"/>
            </a:pPr>
            <a:r>
              <a:rPr lang="en-US" sz="2100" dirty="0"/>
              <a:t> Here </a:t>
            </a:r>
            <a:r>
              <a:rPr lang="en-US" sz="2100" i="1" dirty="0">
                <a:latin typeface="Cambria Math" pitchFamily="18" charset="0"/>
                <a:ea typeface="Cambria Math" pitchFamily="18" charset="0"/>
                <a:sym typeface="Symbol"/>
              </a:rPr>
              <a:t>J(x)</a:t>
            </a:r>
            <a:r>
              <a:rPr lang="en-US" sz="2100" dirty="0"/>
              <a:t>  is “x has taken a course in Java” and </a:t>
            </a:r>
          </a:p>
          <a:p>
            <a:pPr marL="850392" lvl="1" indent="-457200" algn="just">
              <a:buFont typeface="Wingdings" panose="05000000000000000000" pitchFamily="2" charset="2"/>
              <a:buChar char="§"/>
            </a:pPr>
            <a:r>
              <a:rPr lang="en-US" sz="2100" dirty="0"/>
              <a:t> the domain is students in your class. </a:t>
            </a:r>
          </a:p>
          <a:p>
            <a:pPr algn="just">
              <a:buFont typeface="Wingdings" panose="05000000000000000000" pitchFamily="2" charset="2"/>
              <a:buChar char="§"/>
            </a:pPr>
            <a:r>
              <a:rPr lang="en-US" sz="2100" dirty="0"/>
              <a:t>Negating the original statement gives “It is not the case that every student in your class has taken Java.” This implies that “There is a student in your class who has not taken Java.”</a:t>
            </a:r>
          </a:p>
          <a:p>
            <a:pPr algn="just">
              <a:buNone/>
            </a:pPr>
            <a:r>
              <a:rPr lang="en-US" sz="2100" i="1" dirty="0">
                <a:latin typeface="Cambria Math"/>
                <a:ea typeface="Cambria Math"/>
                <a:sym typeface="Symbol"/>
              </a:rPr>
              <a:t>       </a:t>
            </a:r>
            <a:r>
              <a:rPr lang="en-US" sz="2100" dirty="0">
                <a:latin typeface="Cambria Math"/>
                <a:ea typeface="Cambria Math"/>
                <a:sym typeface="Symbol"/>
              </a:rPr>
              <a:t>Symbolically</a:t>
            </a:r>
            <a:r>
              <a:rPr lang="en-US" sz="2100" i="1" dirty="0">
                <a:latin typeface="Cambria Math"/>
                <a:ea typeface="Cambria Math"/>
                <a:sym typeface="Symbol"/>
              </a:rPr>
              <a:t>  ¬</a:t>
            </a:r>
            <a:r>
              <a:rPr lang="en-US" sz="2100" i="1" dirty="0">
                <a:latin typeface="Cambria Math" pitchFamily="18" charset="0"/>
                <a:ea typeface="Cambria Math" pitchFamily="18" charset="0"/>
                <a:sym typeface="Symbol"/>
              </a:rPr>
              <a:t>x J(x)  </a:t>
            </a:r>
            <a:r>
              <a:rPr lang="en-US" sz="2100" dirty="0">
                <a:latin typeface="Cambria Math" pitchFamily="18" charset="0"/>
                <a:ea typeface="Cambria Math" pitchFamily="18" charset="0"/>
                <a:sym typeface="Symbol"/>
              </a:rPr>
              <a:t>and </a:t>
            </a:r>
            <a:r>
              <a:rPr lang="en-US" sz="2100" i="1" dirty="0">
                <a:latin typeface="Cambria Math" pitchFamily="18" charset="0"/>
                <a:ea typeface="Cambria Math" pitchFamily="18" charset="0"/>
                <a:sym typeface="Symbol"/>
              </a:rPr>
              <a:t>x </a:t>
            </a:r>
            <a:r>
              <a:rPr lang="en-US" sz="2100" i="1" dirty="0">
                <a:latin typeface="Cambria Math"/>
                <a:ea typeface="Cambria Math"/>
                <a:sym typeface="Symbol"/>
              </a:rPr>
              <a:t>¬</a:t>
            </a:r>
            <a:r>
              <a:rPr lang="en-US" sz="2100" i="1" dirty="0">
                <a:latin typeface="Cambria Math" pitchFamily="18" charset="0"/>
                <a:ea typeface="Cambria Math" pitchFamily="18" charset="0"/>
                <a:sym typeface="Symbol"/>
              </a:rPr>
              <a:t>J(x) </a:t>
            </a:r>
            <a:r>
              <a:rPr lang="en-US" sz="2100" dirty="0">
                <a:latin typeface="Cambria Math" pitchFamily="18" charset="0"/>
                <a:ea typeface="Cambria Math" pitchFamily="18" charset="0"/>
                <a:sym typeface="Symbol"/>
              </a:rPr>
              <a:t>are equivalent</a:t>
            </a:r>
          </a:p>
          <a:p>
            <a:pPr algn="just">
              <a:buNone/>
            </a:pPr>
            <a:endParaRPr lang="en-US" dirty="0"/>
          </a:p>
        </p:txBody>
      </p:sp>
    </p:spTree>
    <p:extLst>
      <p:ext uri="{BB962C8B-B14F-4D97-AF65-F5344CB8AC3E}">
        <p14:creationId xmlns:p14="http://schemas.microsoft.com/office/powerpoint/2010/main" val="4224630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1083-72F8-AD70-A2EF-DA58BF13A2BD}"/>
              </a:ext>
            </a:extLst>
          </p:cNvPr>
          <p:cNvSpPr>
            <a:spLocks noGrp="1"/>
          </p:cNvSpPr>
          <p:nvPr>
            <p:ph type="title"/>
          </p:nvPr>
        </p:nvSpPr>
        <p:spPr/>
        <p:txBody>
          <a:bodyPr/>
          <a:lstStyle/>
          <a:p>
            <a:r>
              <a:rPr lang="en-US" dirty="0"/>
              <a:t>Negating Quantified Expressions</a:t>
            </a:r>
          </a:p>
        </p:txBody>
      </p:sp>
      <p:sp>
        <p:nvSpPr>
          <p:cNvPr id="4" name="Slide Number Placeholder 3">
            <a:extLst>
              <a:ext uri="{FF2B5EF4-FFF2-40B4-BE49-F238E27FC236}">
                <a16:creationId xmlns:a16="http://schemas.microsoft.com/office/drawing/2014/main" id="{51BB9F19-0BDB-67E2-68B7-523F10833F35}"/>
              </a:ext>
            </a:extLst>
          </p:cNvPr>
          <p:cNvSpPr>
            <a:spLocks noGrp="1"/>
          </p:cNvSpPr>
          <p:nvPr>
            <p:ph type="sldNum" sz="quarter" idx="12"/>
          </p:nvPr>
        </p:nvSpPr>
        <p:spPr/>
        <p:txBody>
          <a:bodyPr/>
          <a:lstStyle/>
          <a:p>
            <a:fld id="{5FD889E0-CAB2-4699-909D-B9A88D47ACBE}" type="slidenum">
              <a:rPr lang="en-US" smtClean="0"/>
              <a:pPr/>
              <a:t>35</a:t>
            </a:fld>
            <a:endParaRPr lang="en-US"/>
          </a:p>
        </p:txBody>
      </p:sp>
      <p:sp>
        <p:nvSpPr>
          <p:cNvPr id="8" name="Content Placeholder 2">
            <a:extLst>
              <a:ext uri="{FF2B5EF4-FFF2-40B4-BE49-F238E27FC236}">
                <a16:creationId xmlns:a16="http://schemas.microsoft.com/office/drawing/2014/main" id="{A48352E9-4F44-CD91-33CE-66E93B34BA23}"/>
              </a:ext>
            </a:extLst>
          </p:cNvPr>
          <p:cNvSpPr>
            <a:spLocks noGrp="1"/>
          </p:cNvSpPr>
          <p:nvPr>
            <p:ph idx="1"/>
          </p:nvPr>
        </p:nvSpPr>
        <p:spPr>
          <a:xfrm>
            <a:off x="457200" y="1935480"/>
            <a:ext cx="8229600" cy="4389120"/>
          </a:xfrm>
        </p:spPr>
        <p:txBody>
          <a:bodyPr>
            <a:normAutofit/>
          </a:bodyPr>
          <a:lstStyle/>
          <a:p>
            <a:pPr algn="just"/>
            <a:r>
              <a:rPr lang="en-US" dirty="0"/>
              <a:t>Now Consider </a:t>
            </a:r>
            <a:r>
              <a:rPr lang="en-US" i="1" dirty="0">
                <a:latin typeface="Cambria Math" pitchFamily="18" charset="0"/>
                <a:ea typeface="Cambria Math" pitchFamily="18" charset="0"/>
                <a:sym typeface="Symbol"/>
              </a:rPr>
              <a:t> x J(x)</a:t>
            </a:r>
            <a:endParaRPr lang="en-US" dirty="0"/>
          </a:p>
          <a:p>
            <a:pPr lvl="1" algn="just">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lgn="just">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pPr algn="just"/>
            <a:r>
              <a:rPr lang="en-US" dirty="0"/>
              <a:t>Negating the original statement gives “It is not the case that there is a student in this class who has taken Java.” This implies that “Every student in this class has not taken Java”</a:t>
            </a:r>
          </a:p>
          <a:p>
            <a:pPr algn="just">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p:txBody>
      </p:sp>
    </p:spTree>
    <p:extLst>
      <p:ext uri="{BB962C8B-B14F-4D97-AF65-F5344CB8AC3E}">
        <p14:creationId xmlns:p14="http://schemas.microsoft.com/office/powerpoint/2010/main" val="3356106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E47F-B402-F6C7-5D87-F2FE2C86D942}"/>
              </a:ext>
            </a:extLst>
          </p:cNvPr>
          <p:cNvSpPr>
            <a:spLocks noGrp="1"/>
          </p:cNvSpPr>
          <p:nvPr>
            <p:ph type="title"/>
          </p:nvPr>
        </p:nvSpPr>
        <p:spPr/>
        <p:txBody>
          <a:bodyPr/>
          <a:lstStyle/>
          <a:p>
            <a:r>
              <a:rPr lang="en-US" dirty="0"/>
              <a:t>De Morgan’s Laws for Quantifiers</a:t>
            </a:r>
          </a:p>
        </p:txBody>
      </p:sp>
      <p:sp>
        <p:nvSpPr>
          <p:cNvPr id="4" name="Slide Number Placeholder 3">
            <a:extLst>
              <a:ext uri="{FF2B5EF4-FFF2-40B4-BE49-F238E27FC236}">
                <a16:creationId xmlns:a16="http://schemas.microsoft.com/office/drawing/2014/main" id="{603CB7F7-3FA6-94B2-8AB9-FAE53CAE90B6}"/>
              </a:ext>
            </a:extLst>
          </p:cNvPr>
          <p:cNvSpPr>
            <a:spLocks noGrp="1"/>
          </p:cNvSpPr>
          <p:nvPr>
            <p:ph type="sldNum" sz="quarter" idx="12"/>
          </p:nvPr>
        </p:nvSpPr>
        <p:spPr/>
        <p:txBody>
          <a:bodyPr/>
          <a:lstStyle/>
          <a:p>
            <a:fld id="{5FD889E0-CAB2-4699-909D-B9A88D47ACBE}" type="slidenum">
              <a:rPr lang="en-US" smtClean="0"/>
              <a:pPr/>
              <a:t>36</a:t>
            </a:fld>
            <a:endParaRPr lang="en-US"/>
          </a:p>
        </p:txBody>
      </p:sp>
      <p:sp>
        <p:nvSpPr>
          <p:cNvPr id="9" name="Content Placeholder 2">
            <a:extLst>
              <a:ext uri="{FF2B5EF4-FFF2-40B4-BE49-F238E27FC236}">
                <a16:creationId xmlns:a16="http://schemas.microsoft.com/office/drawing/2014/main" id="{A50C5046-09CE-7F9F-B08C-C9A6CF404389}"/>
              </a:ext>
            </a:extLst>
          </p:cNvPr>
          <p:cNvSpPr>
            <a:spLocks noGrp="1"/>
          </p:cNvSpPr>
          <p:nvPr>
            <p:ph idx="1"/>
          </p:nvPr>
        </p:nvSpPr>
        <p:spPr>
          <a:xfrm>
            <a:off x="457200" y="1935480"/>
            <a:ext cx="8229600" cy="4389120"/>
          </a:xfrm>
        </p:spPr>
        <p:txBody>
          <a:bodyPr>
            <a:normAutofit fontScale="62500" lnSpcReduction="20000"/>
          </a:bodyPr>
          <a:lstStyle/>
          <a:p>
            <a:r>
              <a:rPr lang="en-US" dirty="0"/>
              <a:t>The rules for negating quantifiers are:</a:t>
            </a:r>
          </a:p>
          <a:p>
            <a:endParaRPr lang="en-US" dirty="0"/>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r>
              <a:rPr lang="en-US" dirty="0"/>
              <a:t>These are important. You will use these. </a:t>
            </a:r>
          </a:p>
        </p:txBody>
      </p:sp>
      <p:pic>
        <p:nvPicPr>
          <p:cNvPr id="10" name="Picture 9" descr="table20.jpg">
            <a:extLst>
              <a:ext uri="{FF2B5EF4-FFF2-40B4-BE49-F238E27FC236}">
                <a16:creationId xmlns:a16="http://schemas.microsoft.com/office/drawing/2014/main" id="{B97EC2DA-D652-8C9F-55FA-5A2A5AE98899}"/>
              </a:ext>
            </a:extLst>
          </p:cNvPr>
          <p:cNvPicPr>
            <a:picLocks noChangeAspect="1"/>
          </p:cNvPicPr>
          <p:nvPr/>
        </p:nvPicPr>
        <p:blipFill>
          <a:blip r:embed="rId4" cstate="print"/>
          <a:stretch>
            <a:fillRect/>
          </a:stretch>
        </p:blipFill>
        <p:spPr>
          <a:xfrm>
            <a:off x="780494" y="2269724"/>
            <a:ext cx="7253797" cy="1755696"/>
          </a:xfrm>
          <a:prstGeom prst="rect">
            <a:avLst/>
          </a:prstGeom>
        </p:spPr>
      </p:pic>
      <p:pic>
        <p:nvPicPr>
          <p:cNvPr id="11" name="Picture 10" descr="addin_tmp.png">
            <a:extLst>
              <a:ext uri="{FF2B5EF4-FFF2-40B4-BE49-F238E27FC236}">
                <a16:creationId xmlns:a16="http://schemas.microsoft.com/office/drawing/2014/main" id="{FC8020CC-23B8-61E5-1EEE-4D17332787B8}"/>
              </a:ext>
            </a:extLst>
          </p:cNvPr>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12" name="Picture 11" descr="addin_tmp.png">
            <a:extLst>
              <a:ext uri="{FF2B5EF4-FFF2-40B4-BE49-F238E27FC236}">
                <a16:creationId xmlns:a16="http://schemas.microsoft.com/office/drawing/2014/main" id="{DE7E45AB-B2F7-B252-CB3C-71EDABF0A75C}"/>
              </a:ext>
            </a:extLst>
          </p:cNvPr>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extLst>
      <p:ext uri="{BB962C8B-B14F-4D97-AF65-F5344CB8AC3E}">
        <p14:creationId xmlns:p14="http://schemas.microsoft.com/office/powerpoint/2010/main" val="3345540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157" y="449004"/>
            <a:ext cx="7808976" cy="1366147"/>
          </a:xfrm>
        </p:spPr>
        <p:txBody>
          <a:bodyPr>
            <a:noAutofit/>
          </a:bodyPr>
          <a:lstStyle/>
          <a:p>
            <a:r>
              <a:rPr lang="en-US" altLang="en-US" sz="3600" dirty="0">
                <a:latin typeface="+mn-lt"/>
              </a:rPr>
              <a:t>Translating </a:t>
            </a:r>
            <a:r>
              <a:rPr lang="en-US" altLang="en-US" sz="3600" i="1" dirty="0">
                <a:latin typeface="+mn-lt"/>
              </a:rPr>
              <a:t>from</a:t>
            </a:r>
            <a:r>
              <a:rPr lang="en-US" altLang="en-US" sz="3600" dirty="0">
                <a:latin typeface="+mn-lt"/>
              </a:rPr>
              <a:t> </a:t>
            </a:r>
            <a:r>
              <a:rPr lang="en-US" altLang="en-US" sz="3600" b="1" dirty="0">
                <a:latin typeface="+mn-lt"/>
              </a:rPr>
              <a:t>English</a:t>
            </a:r>
            <a:r>
              <a:rPr lang="en-US" altLang="en-US" sz="3600" dirty="0">
                <a:latin typeface="+mn-lt"/>
              </a:rPr>
              <a:t> </a:t>
            </a:r>
            <a:r>
              <a:rPr lang="en-US" altLang="en-US" sz="3600" i="1" dirty="0">
                <a:latin typeface="+mn-lt"/>
              </a:rPr>
              <a:t>into</a:t>
            </a:r>
            <a:r>
              <a:rPr lang="en-US" altLang="en-US" sz="3600" dirty="0">
                <a:latin typeface="+mn-lt"/>
              </a:rPr>
              <a:t> </a:t>
            </a:r>
            <a:r>
              <a:rPr lang="en-US" altLang="en-US" sz="3600" b="1" dirty="0">
                <a:latin typeface="+mn-lt"/>
              </a:rPr>
              <a:t>Logical</a:t>
            </a:r>
            <a:r>
              <a:rPr lang="en-US" altLang="en-US" sz="3600" dirty="0">
                <a:latin typeface="+mn-lt"/>
              </a:rPr>
              <a:t> </a:t>
            </a:r>
            <a:r>
              <a:rPr lang="en-US" altLang="en-US" sz="3600" b="1" dirty="0">
                <a:latin typeface="+mn-lt"/>
              </a:rPr>
              <a:t>Expressions</a:t>
            </a:r>
            <a:endParaRPr lang="en-US" sz="3600" dirty="0">
              <a:latin typeface="+mn-lt"/>
            </a:endParaRPr>
          </a:p>
        </p:txBody>
      </p:sp>
      <p:sp>
        <p:nvSpPr>
          <p:cNvPr id="4" name="Rectangle 3"/>
          <p:cNvSpPr/>
          <p:nvPr/>
        </p:nvSpPr>
        <p:spPr>
          <a:xfrm>
            <a:off x="177428" y="2131812"/>
            <a:ext cx="8693624" cy="4093428"/>
          </a:xfrm>
          <a:prstGeom prst="rect">
            <a:avLst/>
          </a:prstGeom>
        </p:spPr>
        <p:txBody>
          <a:bodyPr wrap="square">
            <a:spAutoFit/>
          </a:bodyPr>
          <a:lstStyle/>
          <a:p>
            <a:r>
              <a:rPr lang="en-US" altLang="en-US" sz="2000" b="1" dirty="0">
                <a:solidFill>
                  <a:srgbClr val="FF0000"/>
                </a:solidFill>
              </a:rPr>
              <a:t>Example 23 (p.40)</a:t>
            </a:r>
            <a:r>
              <a:rPr lang="en-US" altLang="en-US" sz="2000" dirty="0">
                <a:solidFill>
                  <a:srgbClr val="FF0000"/>
                </a:solidFill>
              </a:rPr>
              <a:t>: Express the statement </a:t>
            </a:r>
            <a:r>
              <a:rPr lang="en-US" altLang="en-US" sz="2000" b="1" dirty="0">
                <a:solidFill>
                  <a:srgbClr val="FF0000"/>
                </a:solidFill>
              </a:rPr>
              <a:t>“Every student in the class has studied calculus” </a:t>
            </a:r>
            <a:r>
              <a:rPr lang="en-US" altLang="en-US" sz="2000" dirty="0">
                <a:solidFill>
                  <a:srgbClr val="FF0000"/>
                </a:solidFill>
              </a:rPr>
              <a:t>using predicates and quantifiers.</a:t>
            </a:r>
          </a:p>
          <a:p>
            <a:endParaRPr lang="en-US" altLang="en-US" sz="2000" dirty="0">
              <a:solidFill>
                <a:srgbClr val="FF0000"/>
              </a:solidFill>
            </a:endParaRPr>
          </a:p>
          <a:p>
            <a:r>
              <a:rPr lang="en-US" altLang="en-US" sz="2000" b="1" u="sng" dirty="0">
                <a:solidFill>
                  <a:srgbClr val="0000FF"/>
                </a:solidFill>
              </a:rPr>
              <a:t>Solution</a:t>
            </a:r>
            <a:r>
              <a:rPr lang="en-US" altLang="en-US" sz="2000" dirty="0"/>
              <a:t>: First, we rewrite the statement so that we can clearly identify the appropriate quantifiers to use. Doing so, we obtain:</a:t>
            </a:r>
          </a:p>
          <a:p>
            <a:r>
              <a:rPr lang="en-US" altLang="en-US" sz="2000" dirty="0">
                <a:solidFill>
                  <a:srgbClr val="0000FF"/>
                </a:solidFill>
              </a:rPr>
              <a:t>“For every student in the class, that student has studied calculus”.</a:t>
            </a:r>
          </a:p>
          <a:p>
            <a:r>
              <a:rPr lang="en-US" altLang="en-US" sz="2000" dirty="0"/>
              <a:t>Next we introduce a variable </a:t>
            </a:r>
            <a:r>
              <a:rPr lang="en-US" altLang="en-US" sz="2000" i="1" dirty="0"/>
              <a:t>x</a:t>
            </a:r>
            <a:r>
              <a:rPr lang="en-US" altLang="en-US" sz="2000" dirty="0"/>
              <a:t> so that our statement becomes –</a:t>
            </a:r>
            <a:endParaRPr lang="en-US" altLang="en-US" sz="2000" dirty="0">
              <a:solidFill>
                <a:srgbClr val="656BB9"/>
              </a:solidFill>
            </a:endParaRPr>
          </a:p>
          <a:p>
            <a:r>
              <a:rPr lang="en-US" altLang="en-US" sz="2000" dirty="0">
                <a:solidFill>
                  <a:srgbClr val="0000FF"/>
                </a:solidFill>
              </a:rPr>
              <a:t>“For every student </a:t>
            </a:r>
            <a:r>
              <a:rPr lang="en-US" altLang="en-US" sz="2000" i="1" dirty="0">
                <a:solidFill>
                  <a:srgbClr val="0000FF"/>
                </a:solidFill>
              </a:rPr>
              <a:t>x</a:t>
            </a:r>
            <a:r>
              <a:rPr lang="en-US" altLang="en-US" sz="2000" dirty="0">
                <a:solidFill>
                  <a:srgbClr val="0000FF"/>
                </a:solidFill>
              </a:rPr>
              <a:t> in the class, </a:t>
            </a:r>
            <a:r>
              <a:rPr lang="en-US" altLang="en-US" sz="2000" i="1" dirty="0">
                <a:solidFill>
                  <a:srgbClr val="0000FF"/>
                </a:solidFill>
              </a:rPr>
              <a:t>x</a:t>
            </a:r>
            <a:r>
              <a:rPr lang="en-US" altLang="en-US" sz="2000" dirty="0">
                <a:solidFill>
                  <a:srgbClr val="0000FF"/>
                </a:solidFill>
              </a:rPr>
              <a:t> has studied calculus”</a:t>
            </a:r>
          </a:p>
          <a:p>
            <a:r>
              <a:rPr lang="en-US" altLang="en-US" sz="2000" dirty="0"/>
              <a:t>Continuing, we introduce the predicate </a:t>
            </a:r>
            <a:r>
              <a:rPr lang="en-US" altLang="en-US" sz="2000" i="1" dirty="0">
                <a:solidFill>
                  <a:srgbClr val="0000FF"/>
                </a:solidFill>
              </a:rPr>
              <a:t>C</a:t>
            </a:r>
            <a:r>
              <a:rPr lang="en-US" altLang="en-US" sz="2000" dirty="0">
                <a:solidFill>
                  <a:srgbClr val="0000FF"/>
                </a:solidFill>
              </a:rPr>
              <a:t>(</a:t>
            </a:r>
            <a:r>
              <a:rPr lang="en-US" altLang="en-US" sz="2000" i="1" dirty="0">
                <a:solidFill>
                  <a:srgbClr val="0000FF"/>
                </a:solidFill>
              </a:rPr>
              <a:t>x</a:t>
            </a:r>
            <a:r>
              <a:rPr lang="en-US" altLang="en-US" sz="2000" dirty="0">
                <a:solidFill>
                  <a:srgbClr val="0000FF"/>
                </a:solidFill>
              </a:rPr>
              <a:t>)</a:t>
            </a:r>
            <a:r>
              <a:rPr lang="en-US" altLang="en-US" sz="2000" i="1" dirty="0"/>
              <a:t>,</a:t>
            </a:r>
            <a:r>
              <a:rPr lang="en-US" altLang="en-US" sz="2000" dirty="0"/>
              <a:t> which is the statement </a:t>
            </a:r>
            <a:r>
              <a:rPr lang="en-US" altLang="en-US" sz="2000" dirty="0">
                <a:solidFill>
                  <a:srgbClr val="0000FF"/>
                </a:solidFill>
              </a:rPr>
              <a:t>“</a:t>
            </a:r>
            <a:r>
              <a:rPr lang="en-US" altLang="en-US" sz="2000" i="1" dirty="0">
                <a:solidFill>
                  <a:srgbClr val="0000FF"/>
                </a:solidFill>
              </a:rPr>
              <a:t>x</a:t>
            </a:r>
            <a:r>
              <a:rPr lang="en-US" altLang="en-US" sz="2000" dirty="0">
                <a:solidFill>
                  <a:srgbClr val="0000FF"/>
                </a:solidFill>
              </a:rPr>
              <a:t> has studied calculus”</a:t>
            </a:r>
          </a:p>
          <a:p>
            <a:r>
              <a:rPr lang="en-US" altLang="en-US" sz="2000" dirty="0"/>
              <a:t>Consequently, </a:t>
            </a:r>
            <a:r>
              <a:rPr lang="en-US" altLang="en-US" sz="2000" dirty="0">
                <a:solidFill>
                  <a:srgbClr val="FF0000"/>
                </a:solidFill>
              </a:rPr>
              <a:t>if the </a:t>
            </a:r>
            <a:r>
              <a:rPr lang="en-US" altLang="en-US" sz="2000" b="1" dirty="0">
                <a:solidFill>
                  <a:srgbClr val="FF0000"/>
                </a:solidFill>
              </a:rPr>
              <a:t>universe of discourse </a:t>
            </a:r>
            <a:r>
              <a:rPr lang="en-US" altLang="en-US" sz="2000" dirty="0">
                <a:solidFill>
                  <a:srgbClr val="FF0000"/>
                </a:solidFill>
              </a:rPr>
              <a:t>for </a:t>
            </a:r>
            <a:r>
              <a:rPr lang="en-US" altLang="en-US" sz="2000" i="1" dirty="0">
                <a:solidFill>
                  <a:srgbClr val="FF0000"/>
                </a:solidFill>
              </a:rPr>
              <a:t>x</a:t>
            </a:r>
            <a:r>
              <a:rPr lang="en-US" altLang="en-US" sz="2000" dirty="0">
                <a:solidFill>
                  <a:srgbClr val="FF0000"/>
                </a:solidFill>
              </a:rPr>
              <a:t> consists of the </a:t>
            </a:r>
            <a:r>
              <a:rPr lang="en-US" altLang="en-US" sz="2000" b="1" dirty="0">
                <a:solidFill>
                  <a:srgbClr val="FF0000"/>
                </a:solidFill>
              </a:rPr>
              <a:t>students in the class</a:t>
            </a:r>
            <a:r>
              <a:rPr lang="en-US" altLang="en-US" sz="2000" dirty="0">
                <a:solidFill>
                  <a:srgbClr val="FF0000"/>
                </a:solidFill>
              </a:rPr>
              <a:t>, </a:t>
            </a:r>
            <a:r>
              <a:rPr lang="en-US" altLang="en-US" sz="2000" dirty="0">
                <a:solidFill>
                  <a:srgbClr val="0000FF"/>
                </a:solidFill>
              </a:rPr>
              <a:t>we can translate our statement as </a:t>
            </a:r>
            <a:r>
              <a:rPr lang="en-US" altLang="en-US" sz="2000" b="1" dirty="0">
                <a:solidFill>
                  <a:srgbClr val="0000FF"/>
                </a:solidFill>
                <a:sym typeface="Symbol" pitchFamily="18" charset="2"/>
              </a:rPr>
              <a:t></a:t>
            </a:r>
            <a:r>
              <a:rPr lang="en-US" altLang="en-US" sz="2000" b="1" i="1" dirty="0">
                <a:solidFill>
                  <a:srgbClr val="0000FF"/>
                </a:solidFill>
              </a:rPr>
              <a:t>x C</a:t>
            </a:r>
            <a:r>
              <a:rPr lang="en-US" altLang="en-US" sz="2000" b="1" dirty="0">
                <a:solidFill>
                  <a:srgbClr val="0000FF"/>
                </a:solidFill>
              </a:rPr>
              <a:t>(</a:t>
            </a:r>
            <a:r>
              <a:rPr lang="en-US" altLang="en-US" sz="2000" b="1" i="1" dirty="0">
                <a:solidFill>
                  <a:srgbClr val="0000FF"/>
                </a:solidFill>
              </a:rPr>
              <a:t>x</a:t>
            </a:r>
            <a:r>
              <a:rPr lang="en-US" altLang="en-US" sz="2000" b="1" dirty="0">
                <a:solidFill>
                  <a:srgbClr val="0000FF"/>
                </a:solidFill>
              </a:rPr>
              <a:t>)</a:t>
            </a:r>
            <a:r>
              <a:rPr lang="en-US" altLang="en-US" sz="2000" b="1" i="1" dirty="0">
                <a:solidFill>
                  <a:srgbClr val="0000FF"/>
                </a:solidFill>
              </a:rPr>
              <a:t>.</a:t>
            </a:r>
          </a:p>
          <a:p>
            <a:endParaRPr lang="en-US" altLang="en-US" sz="2000" i="1" dirty="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4000" b="1" dirty="0">
                <a:latin typeface="+mn-lt"/>
              </a:rPr>
              <a:t>Example 23 (p.40)</a:t>
            </a:r>
            <a:endParaRPr lang="en-US" sz="4000" dirty="0">
              <a:latin typeface="+mn-lt"/>
            </a:endParaRPr>
          </a:p>
        </p:txBody>
      </p:sp>
      <p:sp>
        <p:nvSpPr>
          <p:cNvPr id="4" name="Rectangle 3"/>
          <p:cNvSpPr/>
          <p:nvPr/>
        </p:nvSpPr>
        <p:spPr>
          <a:xfrm>
            <a:off x="298509" y="2065995"/>
            <a:ext cx="8722659" cy="4632037"/>
          </a:xfrm>
          <a:prstGeom prst="rect">
            <a:avLst/>
          </a:prstGeom>
        </p:spPr>
        <p:txBody>
          <a:bodyPr wrap="square">
            <a:spAutoFit/>
          </a:bodyPr>
          <a:lstStyle/>
          <a:p>
            <a:pPr marL="274320" indent="-274320">
              <a:spcBef>
                <a:spcPts val="600"/>
              </a:spcBef>
            </a:pPr>
            <a:r>
              <a:rPr lang="en-US" altLang="en-US" sz="2000" b="1" u="sng" dirty="0">
                <a:solidFill>
                  <a:srgbClr val="FF0000"/>
                </a:solidFill>
              </a:rPr>
              <a:t>Note</a:t>
            </a:r>
            <a:r>
              <a:rPr lang="en-US" altLang="en-US" sz="2000" dirty="0">
                <a:solidFill>
                  <a:srgbClr val="FF0000"/>
                </a:solidFill>
              </a:rPr>
              <a:t>: There are other correct approaches; different domains of discourse and </a:t>
            </a:r>
          </a:p>
          <a:p>
            <a:pPr marL="274320" indent="-274320">
              <a:spcBef>
                <a:spcPts val="600"/>
              </a:spcBef>
            </a:pPr>
            <a:r>
              <a:rPr lang="en-US" altLang="en-US" sz="2000" dirty="0">
                <a:solidFill>
                  <a:srgbClr val="FF0000"/>
                </a:solidFill>
              </a:rPr>
              <a:t>other predicates can be used. </a:t>
            </a:r>
            <a:r>
              <a:rPr lang="en-US" altLang="en-US" sz="2000" b="1" u="sng" dirty="0"/>
              <a:t>For example</a:t>
            </a:r>
            <a:r>
              <a:rPr lang="en-US" altLang="en-US" sz="2000" dirty="0"/>
              <a:t>, If we </a:t>
            </a:r>
            <a:r>
              <a:rPr lang="en-US" altLang="en-US" sz="2000" b="1" dirty="0"/>
              <a:t>change</a:t>
            </a:r>
            <a:r>
              <a:rPr lang="en-US" altLang="en-US" sz="2000" dirty="0"/>
              <a:t> the </a:t>
            </a:r>
            <a:r>
              <a:rPr lang="en-US" altLang="en-US" sz="2000" b="1" dirty="0"/>
              <a:t>domain</a:t>
            </a:r>
            <a:r>
              <a:rPr lang="en-US" altLang="en-US" sz="2000" dirty="0"/>
              <a:t> to </a:t>
            </a:r>
          </a:p>
          <a:p>
            <a:pPr marL="274320" indent="-274320">
              <a:spcBef>
                <a:spcPts val="600"/>
              </a:spcBef>
            </a:pPr>
            <a:r>
              <a:rPr lang="en-US" altLang="en-US" sz="2000" dirty="0"/>
              <a:t>consists of </a:t>
            </a:r>
            <a:r>
              <a:rPr lang="en-US" altLang="en-US" sz="2000" b="1" dirty="0"/>
              <a:t>all</a:t>
            </a:r>
            <a:r>
              <a:rPr lang="en-US" altLang="en-US" sz="2000" dirty="0"/>
              <a:t> </a:t>
            </a:r>
            <a:r>
              <a:rPr lang="en-US" altLang="en-US" sz="2000" b="1" dirty="0"/>
              <a:t>people</a:t>
            </a:r>
            <a:r>
              <a:rPr lang="en-US" altLang="en-US" sz="2000" dirty="0"/>
              <a:t>, we need to express our statement as </a:t>
            </a:r>
          </a:p>
          <a:p>
            <a:pPr marL="274320" indent="-274320">
              <a:spcBef>
                <a:spcPts val="600"/>
              </a:spcBef>
            </a:pPr>
            <a:r>
              <a:rPr lang="en-US" altLang="en-US" sz="2000" dirty="0">
                <a:solidFill>
                  <a:srgbClr val="0000FF"/>
                </a:solidFill>
              </a:rPr>
              <a:t>“For every person x, if person x is a student in this class then x has studied </a:t>
            </a:r>
          </a:p>
          <a:p>
            <a:pPr marL="274320" indent="-274320">
              <a:spcBef>
                <a:spcPts val="600"/>
              </a:spcBef>
            </a:pPr>
            <a:r>
              <a:rPr lang="en-US" altLang="en-US" sz="2000" dirty="0">
                <a:solidFill>
                  <a:srgbClr val="0000FF"/>
                </a:solidFill>
              </a:rPr>
              <a:t>calculus.”</a:t>
            </a:r>
          </a:p>
          <a:p>
            <a:pPr marL="274320" indent="-274320">
              <a:spcBef>
                <a:spcPts val="600"/>
              </a:spcBef>
            </a:pPr>
            <a:r>
              <a:rPr lang="en-US" altLang="en-US" sz="2000" dirty="0">
                <a:solidFill>
                  <a:srgbClr val="0000FF"/>
                </a:solidFill>
              </a:rPr>
              <a:t>If </a:t>
            </a:r>
            <a:r>
              <a:rPr lang="en-US" altLang="en-US" sz="2000" b="1" dirty="0">
                <a:solidFill>
                  <a:srgbClr val="0000FF"/>
                </a:solidFill>
              </a:rPr>
              <a:t>S(</a:t>
            </a:r>
            <a:r>
              <a:rPr lang="en-US" altLang="en-US" sz="2000" b="1" i="1" dirty="0">
                <a:solidFill>
                  <a:srgbClr val="0000FF"/>
                </a:solidFill>
              </a:rPr>
              <a:t>x</a:t>
            </a:r>
            <a:r>
              <a:rPr lang="en-US" altLang="en-US" sz="2000" b="1" dirty="0">
                <a:solidFill>
                  <a:srgbClr val="0000FF"/>
                </a:solidFill>
              </a:rPr>
              <a:t>)</a:t>
            </a:r>
            <a:r>
              <a:rPr lang="en-US" altLang="en-US" sz="2000" dirty="0">
                <a:solidFill>
                  <a:srgbClr val="0000FF"/>
                </a:solidFill>
              </a:rPr>
              <a:t> represents the statement that </a:t>
            </a:r>
            <a:r>
              <a:rPr lang="en-US" altLang="en-US" sz="2000" b="1" dirty="0">
                <a:solidFill>
                  <a:srgbClr val="0000FF"/>
                </a:solidFill>
              </a:rPr>
              <a:t>person </a:t>
            </a:r>
            <a:r>
              <a:rPr lang="en-US" altLang="en-US" sz="2000" b="1" i="1" dirty="0">
                <a:solidFill>
                  <a:srgbClr val="0000FF"/>
                </a:solidFill>
              </a:rPr>
              <a:t>x</a:t>
            </a:r>
            <a:r>
              <a:rPr lang="en-US" altLang="en-US" sz="2000" b="1" dirty="0">
                <a:solidFill>
                  <a:srgbClr val="0000FF"/>
                </a:solidFill>
              </a:rPr>
              <a:t> is in this class</a:t>
            </a:r>
            <a:r>
              <a:rPr lang="en-US" altLang="en-US" sz="2000" dirty="0">
                <a:solidFill>
                  <a:srgbClr val="0000FF"/>
                </a:solidFill>
              </a:rPr>
              <a:t>, our statement can be </a:t>
            </a:r>
          </a:p>
          <a:p>
            <a:pPr marL="274320" indent="-274320">
              <a:spcBef>
                <a:spcPts val="600"/>
              </a:spcBef>
            </a:pPr>
            <a:r>
              <a:rPr lang="en-US" altLang="en-US" sz="2000" dirty="0">
                <a:solidFill>
                  <a:srgbClr val="0000FF"/>
                </a:solidFill>
              </a:rPr>
              <a:t>expressed as </a:t>
            </a:r>
            <a:r>
              <a:rPr lang="en-US" altLang="en-US" sz="2000" b="1" dirty="0">
                <a:solidFill>
                  <a:srgbClr val="0000FF"/>
                </a:solidFill>
                <a:sym typeface="Symbol" pitchFamily="18" charset="2"/>
              </a:rPr>
              <a:t></a:t>
            </a:r>
            <a:r>
              <a:rPr lang="en-US" altLang="en-US" sz="2000" b="1" dirty="0">
                <a:solidFill>
                  <a:srgbClr val="0000FF"/>
                </a:solidFill>
              </a:rPr>
              <a:t> </a:t>
            </a:r>
            <a:r>
              <a:rPr lang="en-US" altLang="en-US" sz="2000" b="1" i="1" dirty="0">
                <a:solidFill>
                  <a:srgbClr val="0000FF"/>
                </a:solidFill>
              </a:rPr>
              <a:t>x S(x)</a:t>
            </a:r>
            <a:r>
              <a:rPr lang="en-US" sz="2000" b="1" dirty="0">
                <a:solidFill>
                  <a:srgbClr val="0000FF"/>
                </a:solidFill>
                <a:ea typeface="Cambria Math"/>
              </a:rPr>
              <a:t> → </a:t>
            </a:r>
            <a:r>
              <a:rPr lang="en-US" altLang="en-US" sz="2000" b="1" i="1" dirty="0">
                <a:solidFill>
                  <a:srgbClr val="0000FF"/>
                </a:solidFill>
              </a:rPr>
              <a:t>C</a:t>
            </a:r>
            <a:r>
              <a:rPr lang="en-US" altLang="en-US" sz="2000" b="1" dirty="0">
                <a:solidFill>
                  <a:srgbClr val="0000FF"/>
                </a:solidFill>
              </a:rPr>
              <a:t>(</a:t>
            </a:r>
            <a:r>
              <a:rPr lang="en-US" altLang="en-US" sz="2000" b="1" i="1" dirty="0">
                <a:solidFill>
                  <a:srgbClr val="0000FF"/>
                </a:solidFill>
              </a:rPr>
              <a:t>x</a:t>
            </a:r>
            <a:r>
              <a:rPr lang="en-US" altLang="en-US" sz="2000" b="1" dirty="0">
                <a:solidFill>
                  <a:srgbClr val="0000FF"/>
                </a:solidFill>
              </a:rPr>
              <a:t>)</a:t>
            </a:r>
            <a:r>
              <a:rPr lang="en-US" altLang="en-US" sz="2000" b="1" i="1" dirty="0">
                <a:solidFill>
                  <a:srgbClr val="0000FF"/>
                </a:solidFill>
              </a:rPr>
              <a:t>.</a:t>
            </a:r>
          </a:p>
          <a:p>
            <a:pPr marL="274320" indent="-274320">
              <a:spcBef>
                <a:spcPts val="600"/>
              </a:spcBef>
            </a:pPr>
            <a:endParaRPr lang="en-US" altLang="en-US" sz="2000" b="1" i="1" dirty="0">
              <a:solidFill>
                <a:srgbClr val="FF0000"/>
              </a:solidFill>
            </a:endParaRPr>
          </a:p>
          <a:p>
            <a:pPr marL="274320" indent="-274320">
              <a:spcBef>
                <a:spcPts val="600"/>
              </a:spcBef>
            </a:pPr>
            <a:r>
              <a:rPr lang="en-US" altLang="en-US" sz="2000" b="1" i="1" u="sng" dirty="0">
                <a:solidFill>
                  <a:srgbClr val="FF0000"/>
                </a:solidFill>
              </a:rPr>
              <a:t>Note</a:t>
            </a:r>
            <a:r>
              <a:rPr lang="en-US" altLang="en-US" sz="2000" i="1" dirty="0">
                <a:solidFill>
                  <a:srgbClr val="FF0000"/>
                </a:solidFill>
              </a:rPr>
              <a:t>: </a:t>
            </a:r>
            <a:r>
              <a:rPr lang="en-US" altLang="en-US" sz="2000" i="1" dirty="0"/>
              <a:t>For the second way (when the </a:t>
            </a:r>
            <a:r>
              <a:rPr lang="en-US" altLang="en-US" sz="2000" b="1" i="1" dirty="0"/>
              <a:t>domain is all people</a:t>
            </a:r>
            <a:r>
              <a:rPr lang="en-US" altLang="en-US" sz="2000" i="1" dirty="0"/>
              <a:t>), we always want to use </a:t>
            </a:r>
          </a:p>
          <a:p>
            <a:pPr marL="274320" indent="-274320">
              <a:spcBef>
                <a:spcPts val="600"/>
              </a:spcBef>
            </a:pPr>
            <a:r>
              <a:rPr lang="en-US" altLang="en-US" sz="2000" b="1" i="1" dirty="0">
                <a:solidFill>
                  <a:srgbClr val="FF0000"/>
                </a:solidFill>
              </a:rPr>
              <a:t>conditional</a:t>
            </a:r>
            <a:r>
              <a:rPr lang="en-US" altLang="en-US" sz="2000" i="1" dirty="0">
                <a:solidFill>
                  <a:srgbClr val="FF0000"/>
                </a:solidFill>
              </a:rPr>
              <a:t>  </a:t>
            </a:r>
            <a:r>
              <a:rPr lang="en-US" altLang="en-US" sz="2000" b="1" i="1" dirty="0">
                <a:solidFill>
                  <a:srgbClr val="FF0000"/>
                </a:solidFill>
              </a:rPr>
              <a:t>statements</a:t>
            </a:r>
            <a:r>
              <a:rPr lang="en-US" altLang="en-US" sz="2000" i="1" dirty="0">
                <a:solidFill>
                  <a:srgbClr val="FF0000"/>
                </a:solidFill>
              </a:rPr>
              <a:t> with </a:t>
            </a:r>
            <a:r>
              <a:rPr lang="en-US" altLang="en-US" sz="2000" b="1" i="1" dirty="0">
                <a:solidFill>
                  <a:srgbClr val="FF0000"/>
                </a:solidFill>
              </a:rPr>
              <a:t>universal</a:t>
            </a:r>
            <a:r>
              <a:rPr lang="en-US" altLang="en-US" sz="2000" i="1" dirty="0">
                <a:solidFill>
                  <a:srgbClr val="FF0000"/>
                </a:solidFill>
              </a:rPr>
              <a:t> </a:t>
            </a:r>
            <a:r>
              <a:rPr lang="en-US" altLang="en-US" sz="2000" b="1" i="1" dirty="0">
                <a:solidFill>
                  <a:srgbClr val="FF0000"/>
                </a:solidFill>
              </a:rPr>
              <a:t>quantifiers</a:t>
            </a:r>
            <a:r>
              <a:rPr lang="en-US" altLang="en-US" sz="2000" i="1" dirty="0">
                <a:solidFill>
                  <a:srgbClr val="FF0000"/>
                </a:solidFill>
              </a:rPr>
              <a:t> </a:t>
            </a:r>
            <a:r>
              <a:rPr lang="en-US" altLang="en-US" sz="2000" i="1" dirty="0"/>
              <a:t>and </a:t>
            </a:r>
            <a:r>
              <a:rPr lang="en-US" altLang="en-US" sz="2000" b="1" i="1" dirty="0">
                <a:solidFill>
                  <a:srgbClr val="0000FF"/>
                </a:solidFill>
              </a:rPr>
              <a:t>conjunctions</a:t>
            </a:r>
            <a:r>
              <a:rPr lang="en-US" altLang="en-US" sz="2000" i="1" dirty="0">
                <a:solidFill>
                  <a:srgbClr val="0000FF"/>
                </a:solidFill>
              </a:rPr>
              <a:t> with </a:t>
            </a:r>
          </a:p>
          <a:p>
            <a:pPr marL="274320" indent="-274320">
              <a:spcBef>
                <a:spcPts val="600"/>
              </a:spcBef>
            </a:pPr>
            <a:r>
              <a:rPr lang="en-US" altLang="en-US" sz="2000" b="1" i="1" dirty="0">
                <a:solidFill>
                  <a:srgbClr val="0000FF"/>
                </a:solidFill>
              </a:rPr>
              <a:t>existential</a:t>
            </a:r>
            <a:r>
              <a:rPr lang="en-US" altLang="en-US" sz="2000" i="1" dirty="0">
                <a:solidFill>
                  <a:srgbClr val="0000FF"/>
                </a:solidFill>
              </a:rPr>
              <a:t> </a:t>
            </a:r>
            <a:r>
              <a:rPr lang="en-US" altLang="en-US" sz="2000" b="1" i="1" dirty="0">
                <a:solidFill>
                  <a:srgbClr val="0000FF"/>
                </a:solidFill>
              </a:rPr>
              <a:t>quantifiers</a:t>
            </a:r>
            <a:r>
              <a:rPr lang="en-US" altLang="en-US" sz="2000" i="1" dirty="0">
                <a:solidFill>
                  <a:srgbClr val="0000FF"/>
                </a:solidFill>
              </a:rPr>
              <a:t>.</a:t>
            </a:r>
            <a:r>
              <a:rPr lang="en-US" altLang="en-US" sz="2000" dirty="0">
                <a:solidFill>
                  <a:srgbClr val="0000FF"/>
                </a:solidFill>
              </a:rPr>
              <a:t> </a:t>
            </a:r>
          </a:p>
          <a:p>
            <a:pPr marL="274320" indent="-274320">
              <a:spcBef>
                <a:spcPts val="600"/>
              </a:spcBef>
            </a:pPr>
            <a:r>
              <a:rPr lang="en-US" sz="20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Extra Example</a:t>
            </a:r>
            <a:endParaRPr lang="en-US" sz="4000" dirty="0">
              <a:latin typeface="+mn-lt"/>
            </a:endParaRPr>
          </a:p>
        </p:txBody>
      </p:sp>
      <p:sp>
        <p:nvSpPr>
          <p:cNvPr id="4" name="Rectangle 3"/>
          <p:cNvSpPr/>
          <p:nvPr/>
        </p:nvSpPr>
        <p:spPr>
          <a:xfrm>
            <a:off x="191069" y="2096925"/>
            <a:ext cx="8720919" cy="4247317"/>
          </a:xfrm>
          <a:prstGeom prst="rect">
            <a:avLst/>
          </a:prstGeom>
        </p:spPr>
        <p:txBody>
          <a:bodyPr wrap="square">
            <a:spAutoFit/>
          </a:bodyPr>
          <a:lstStyle/>
          <a:p>
            <a:pPr marL="274320" indent="-274320">
              <a:spcBef>
                <a:spcPts val="600"/>
              </a:spcBef>
              <a:buFont typeface="Arial" pitchFamily="34" charset="0"/>
              <a:buChar char="•"/>
            </a:pPr>
            <a:r>
              <a:rPr lang="en-US" altLang="en-US" sz="2400" dirty="0">
                <a:solidFill>
                  <a:srgbClr val="FF0000"/>
                </a:solidFill>
              </a:rPr>
              <a:t>Express the statement “Someone in your school has studied calculus” using predicates and quantifiers. Let the </a:t>
            </a:r>
            <a:r>
              <a:rPr lang="en-US" altLang="en-US" sz="2400" b="1" dirty="0">
                <a:solidFill>
                  <a:srgbClr val="FF0000"/>
                </a:solidFill>
              </a:rPr>
              <a:t>domain</a:t>
            </a:r>
            <a:r>
              <a:rPr lang="en-US" altLang="en-US" sz="2400" dirty="0">
                <a:solidFill>
                  <a:srgbClr val="FF0000"/>
                </a:solidFill>
              </a:rPr>
              <a:t> consists of </a:t>
            </a:r>
            <a:r>
              <a:rPr lang="en-US" altLang="en-US" sz="2400" b="1" dirty="0">
                <a:solidFill>
                  <a:srgbClr val="FF0000"/>
                </a:solidFill>
              </a:rPr>
              <a:t>all people.</a:t>
            </a:r>
          </a:p>
          <a:p>
            <a:pPr marL="274320" indent="-274320">
              <a:spcBef>
                <a:spcPts val="600"/>
              </a:spcBef>
              <a:buFont typeface="Arial" pitchFamily="34" charset="0"/>
              <a:buChar char="•"/>
            </a:pPr>
            <a:r>
              <a:rPr lang="en-US" altLang="en-US" sz="2400" b="1" u="sng" dirty="0">
                <a:solidFill>
                  <a:srgbClr val="0000FF"/>
                </a:solidFill>
              </a:rPr>
              <a:t>Solution</a:t>
            </a:r>
            <a:r>
              <a:rPr lang="en-US" altLang="en-US" sz="2400" b="1" dirty="0">
                <a:solidFill>
                  <a:srgbClr val="0000FF"/>
                </a:solidFill>
              </a:rPr>
              <a:t>:</a:t>
            </a:r>
          </a:p>
          <a:p>
            <a:pPr marL="274320" indent="-274320">
              <a:spcBef>
                <a:spcPts val="600"/>
              </a:spcBef>
            </a:pPr>
            <a:r>
              <a:rPr lang="en-US" altLang="en-US" sz="2400" dirty="0"/>
              <a:t>	Let, </a:t>
            </a:r>
            <a:r>
              <a:rPr lang="en-US" altLang="en-US" sz="2400" b="1" dirty="0">
                <a:solidFill>
                  <a:srgbClr val="0000FF"/>
                </a:solidFill>
              </a:rPr>
              <a:t>S(x) </a:t>
            </a:r>
            <a:r>
              <a:rPr lang="en-US" altLang="en-US" sz="2400" dirty="0"/>
              <a:t>be the propositional  functions </a:t>
            </a:r>
            <a:r>
              <a:rPr lang="en-US" altLang="en-US" sz="2400" dirty="0">
                <a:solidFill>
                  <a:srgbClr val="0000FF"/>
                </a:solidFill>
              </a:rPr>
              <a:t>“ </a:t>
            </a:r>
            <a:r>
              <a:rPr lang="en-US" altLang="en-US" sz="2400" i="1" dirty="0">
                <a:solidFill>
                  <a:srgbClr val="0000FF"/>
                </a:solidFill>
              </a:rPr>
              <a:t>x</a:t>
            </a:r>
            <a:r>
              <a:rPr lang="en-US" altLang="en-US" sz="2400" dirty="0">
                <a:solidFill>
                  <a:srgbClr val="0000FF"/>
                </a:solidFill>
              </a:rPr>
              <a:t> is in your school” </a:t>
            </a:r>
            <a:r>
              <a:rPr lang="en-US" altLang="en-US" sz="2400" dirty="0"/>
              <a:t>and </a:t>
            </a:r>
          </a:p>
          <a:p>
            <a:pPr marL="274320" indent="-274320">
              <a:spcBef>
                <a:spcPts val="600"/>
              </a:spcBef>
            </a:pPr>
            <a:r>
              <a:rPr lang="en-US" altLang="en-US" sz="2400" b="1" dirty="0">
                <a:solidFill>
                  <a:srgbClr val="0000FF"/>
                </a:solidFill>
              </a:rPr>
              <a:t>	C(</a:t>
            </a:r>
            <a:r>
              <a:rPr lang="en-US" altLang="en-US" sz="2400" b="1" i="1" dirty="0">
                <a:solidFill>
                  <a:srgbClr val="0000FF"/>
                </a:solidFill>
              </a:rPr>
              <a:t>x</a:t>
            </a:r>
            <a:r>
              <a:rPr lang="en-US" altLang="en-US" sz="2400" b="1" dirty="0">
                <a:solidFill>
                  <a:srgbClr val="0000FF"/>
                </a:solidFill>
              </a:rPr>
              <a:t>)</a:t>
            </a:r>
            <a:r>
              <a:rPr lang="en-US" altLang="en-US" sz="2400" dirty="0">
                <a:solidFill>
                  <a:srgbClr val="0000FF"/>
                </a:solidFill>
              </a:rPr>
              <a:t> </a:t>
            </a:r>
            <a:r>
              <a:rPr lang="en-US" altLang="en-US" sz="2400" dirty="0"/>
              <a:t>be the propositional function </a:t>
            </a:r>
            <a:r>
              <a:rPr lang="en-US" altLang="en-US" sz="2400" dirty="0">
                <a:solidFill>
                  <a:srgbClr val="0000FF"/>
                </a:solidFill>
              </a:rPr>
              <a:t>“</a:t>
            </a:r>
            <a:r>
              <a:rPr lang="en-US" altLang="en-US" sz="2400" i="1" dirty="0">
                <a:solidFill>
                  <a:srgbClr val="0000FF"/>
                </a:solidFill>
              </a:rPr>
              <a:t>x</a:t>
            </a:r>
            <a:r>
              <a:rPr lang="en-US" altLang="en-US" sz="2400" dirty="0">
                <a:solidFill>
                  <a:srgbClr val="0000FF"/>
                </a:solidFill>
              </a:rPr>
              <a:t> has studied calculus”.</a:t>
            </a:r>
          </a:p>
          <a:p>
            <a:pPr marL="274320" indent="-274320">
              <a:spcBef>
                <a:spcPts val="600"/>
              </a:spcBef>
            </a:pPr>
            <a:r>
              <a:rPr lang="en-US" altLang="en-US" sz="2400" b="1" dirty="0">
                <a:solidFill>
                  <a:srgbClr val="0000FF"/>
                </a:solidFill>
                <a:sym typeface="Symbol" pitchFamily="18" charset="2"/>
              </a:rPr>
              <a:t>	x ( S</a:t>
            </a:r>
            <a:r>
              <a:rPr lang="en-US" altLang="en-US" sz="2400" b="1" dirty="0">
                <a:solidFill>
                  <a:srgbClr val="0000FF"/>
                </a:solidFill>
              </a:rPr>
              <a:t>(x) </a:t>
            </a:r>
            <a:r>
              <a:rPr lang="en-US" altLang="en-US" sz="2400" b="1" dirty="0">
                <a:solidFill>
                  <a:srgbClr val="0000FF"/>
                </a:solidFill>
                <a:sym typeface="Symbol" pitchFamily="18" charset="2"/>
              </a:rPr>
              <a:t> C(x) )</a:t>
            </a:r>
          </a:p>
          <a:p>
            <a:pPr marL="274320" indent="-274320">
              <a:spcBef>
                <a:spcPts val="600"/>
              </a:spcBef>
            </a:pPr>
            <a:endParaRPr lang="en-US" altLang="en-US" sz="2400" b="1" dirty="0">
              <a:sym typeface="Symbol" pitchFamily="18" charset="2"/>
            </a:endParaRPr>
          </a:p>
          <a:p>
            <a:pPr marL="274320" indent="-274320">
              <a:spcBef>
                <a:spcPts val="600"/>
              </a:spcBef>
              <a:buFont typeface="Wingdings" pitchFamily="2" charset="2"/>
              <a:buChar char="§"/>
            </a:pPr>
            <a:r>
              <a:rPr lang="en-US" altLang="en-US" sz="2400" b="1" dirty="0">
                <a:solidFill>
                  <a:srgbClr val="FF0000"/>
                </a:solidFill>
                <a:sym typeface="Symbol" pitchFamily="18" charset="2"/>
              </a:rPr>
              <a:t>Note</a:t>
            </a:r>
            <a:r>
              <a:rPr lang="en-US" altLang="en-US" sz="2400" b="1" dirty="0">
                <a:sym typeface="Symbol" pitchFamily="18" charset="2"/>
              </a:rPr>
              <a:t> </a:t>
            </a:r>
            <a:r>
              <a:rPr lang="en-US" altLang="en-US" sz="2400" b="1" dirty="0">
                <a:solidFill>
                  <a:srgbClr val="FF0000"/>
                </a:solidFill>
                <a:sym typeface="Symbol" pitchFamily="18" charset="2"/>
              </a:rPr>
              <a:t>that</a:t>
            </a:r>
            <a:r>
              <a:rPr lang="en-US" altLang="en-US" sz="2400" dirty="0">
                <a:sym typeface="Symbol" pitchFamily="18" charset="2"/>
              </a:rPr>
              <a:t> if the </a:t>
            </a:r>
            <a:r>
              <a:rPr lang="en-US" altLang="en-US" sz="2400" b="1" dirty="0">
                <a:sym typeface="Symbol" pitchFamily="18" charset="2"/>
              </a:rPr>
              <a:t>domain</a:t>
            </a:r>
            <a:r>
              <a:rPr lang="en-US" altLang="en-US" sz="2400" dirty="0">
                <a:sym typeface="Symbol" pitchFamily="18" charset="2"/>
              </a:rPr>
              <a:t> consists of the </a:t>
            </a:r>
            <a:r>
              <a:rPr lang="en-US" altLang="en-US" sz="2400" b="1" dirty="0">
                <a:sym typeface="Symbol" pitchFamily="18" charset="2"/>
              </a:rPr>
              <a:t>students in your school</a:t>
            </a:r>
            <a:r>
              <a:rPr lang="en-US" altLang="en-US" sz="2400" dirty="0">
                <a:sym typeface="Symbol" pitchFamily="18" charset="2"/>
              </a:rPr>
              <a:t>, then we can write </a:t>
            </a:r>
            <a:r>
              <a:rPr lang="en-US" altLang="en-US" sz="2400" b="1" dirty="0">
                <a:solidFill>
                  <a:srgbClr val="0000FF"/>
                </a:solidFill>
                <a:sym typeface="Symbol" pitchFamily="18" charset="2"/>
              </a:rPr>
              <a:t>x C(</a:t>
            </a:r>
            <a:r>
              <a:rPr lang="en-US" altLang="en-US" sz="2400" b="1" i="1" dirty="0">
                <a:solidFill>
                  <a:srgbClr val="0000FF"/>
                </a:solidFill>
                <a:sym typeface="Symbol" pitchFamily="18" charset="2"/>
              </a:rPr>
              <a:t>x</a:t>
            </a:r>
            <a:r>
              <a:rPr lang="en-US" altLang="en-US" sz="2400" b="1" dirty="0">
                <a:solidFill>
                  <a:srgbClr val="0000FF"/>
                </a:solidFill>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Predicates</a:t>
            </a:r>
          </a:p>
        </p:txBody>
      </p:sp>
      <p:sp>
        <p:nvSpPr>
          <p:cNvPr id="4" name="Rectangle 3"/>
          <p:cNvSpPr/>
          <p:nvPr/>
        </p:nvSpPr>
        <p:spPr>
          <a:xfrm>
            <a:off x="339453" y="2255068"/>
            <a:ext cx="8531590" cy="4016484"/>
          </a:xfrm>
          <a:prstGeom prst="rect">
            <a:avLst/>
          </a:prstGeom>
        </p:spPr>
        <p:txBody>
          <a:bodyPr wrap="square">
            <a:spAutoFit/>
          </a:bodyPr>
          <a:lstStyle/>
          <a:p>
            <a:pPr marL="274320" indent="-274320">
              <a:spcBef>
                <a:spcPts val="600"/>
              </a:spcBef>
              <a:buFont typeface="Arial" pitchFamily="34" charset="0"/>
              <a:buChar char="•"/>
            </a:pPr>
            <a:r>
              <a:rPr lang="en-US" altLang="zh-TW" sz="2000" b="1" i="1" u="sng" dirty="0">
                <a:solidFill>
                  <a:srgbClr val="FF0000"/>
                </a:solidFill>
              </a:rPr>
              <a:t>Predicate</a:t>
            </a:r>
            <a:r>
              <a:rPr lang="en-US" altLang="zh-TW" sz="2000" dirty="0">
                <a:solidFill>
                  <a:srgbClr val="FF0000"/>
                </a:solidFill>
              </a:rPr>
              <a:t>: </a:t>
            </a:r>
            <a:r>
              <a:rPr lang="en-US" altLang="zh-TW" sz="2000" dirty="0">
                <a:solidFill>
                  <a:srgbClr val="0000FF"/>
                </a:solidFill>
              </a:rPr>
              <a:t>A property that the subject of the statement can have.</a:t>
            </a:r>
          </a:p>
          <a:p>
            <a:pPr marL="274320" lvl="1" indent="-274320">
              <a:spcBef>
                <a:spcPts val="600"/>
              </a:spcBef>
              <a:buFont typeface="Arial" pitchFamily="34" charset="0"/>
              <a:buChar char="•"/>
            </a:pPr>
            <a:r>
              <a:rPr lang="en-US" altLang="zh-TW" sz="2000" u="sng" dirty="0">
                <a:solidFill>
                  <a:srgbClr val="FF0000"/>
                </a:solidFill>
              </a:rPr>
              <a:t>Example</a:t>
            </a:r>
            <a:r>
              <a:rPr lang="en-US" altLang="zh-TW" sz="2000" dirty="0">
                <a:solidFill>
                  <a:srgbClr val="FF0000"/>
                </a:solidFill>
              </a:rPr>
              <a:t>:  </a:t>
            </a:r>
            <a:r>
              <a:rPr lang="en-US" altLang="zh-TW" sz="2000" dirty="0"/>
              <a:t>“ x &gt; 3 ”</a:t>
            </a:r>
          </a:p>
          <a:p>
            <a:pPr marL="274320" lvl="3" indent="-274320">
              <a:spcBef>
                <a:spcPts val="600"/>
              </a:spcBef>
            </a:pPr>
            <a:r>
              <a:rPr lang="en-US" altLang="zh-TW" sz="2000" dirty="0">
                <a:solidFill>
                  <a:srgbClr val="0000FF"/>
                </a:solidFill>
              </a:rPr>
              <a:t>			  x: variable</a:t>
            </a:r>
          </a:p>
          <a:p>
            <a:pPr marL="274320" lvl="3" indent="-274320">
              <a:spcBef>
                <a:spcPts val="600"/>
              </a:spcBef>
            </a:pPr>
            <a:r>
              <a:rPr lang="en-US" altLang="zh-TW" sz="2000" dirty="0">
                <a:solidFill>
                  <a:srgbClr val="0000FF"/>
                </a:solidFill>
              </a:rPr>
              <a:t>			&gt;3: predicate</a:t>
            </a:r>
          </a:p>
          <a:p>
            <a:pPr marL="274320" indent="-274320">
              <a:spcBef>
                <a:spcPts val="600"/>
              </a:spcBef>
              <a:buFont typeface="Arial" pitchFamily="34" charset="0"/>
              <a:buChar char="•"/>
            </a:pPr>
            <a:r>
              <a:rPr lang="en-US" altLang="zh-TW" sz="2000" dirty="0"/>
              <a:t>We can denote the statement </a:t>
            </a:r>
            <a:r>
              <a:rPr lang="en-US" altLang="zh-TW" sz="2000" dirty="0">
                <a:solidFill>
                  <a:srgbClr val="0000FF"/>
                </a:solidFill>
              </a:rPr>
              <a:t>“x is greater than 3” </a:t>
            </a:r>
            <a:r>
              <a:rPr lang="en-US" altLang="zh-TW" sz="2000" dirty="0"/>
              <a:t>by </a:t>
            </a:r>
            <a:r>
              <a:rPr lang="en-US" altLang="zh-TW" sz="2000" i="1" dirty="0">
                <a:solidFill>
                  <a:srgbClr val="0000FF"/>
                </a:solidFill>
              </a:rPr>
              <a:t>P</a:t>
            </a:r>
            <a:r>
              <a:rPr lang="en-US" altLang="zh-TW" sz="2000" dirty="0">
                <a:solidFill>
                  <a:srgbClr val="0000FF"/>
                </a:solidFill>
              </a:rPr>
              <a:t>(x)</a:t>
            </a:r>
            <a:r>
              <a:rPr lang="en-US" altLang="zh-TW" sz="2000" dirty="0"/>
              <a:t>, where </a:t>
            </a:r>
            <a:r>
              <a:rPr lang="en-US" altLang="zh-TW" sz="2000" i="1" dirty="0"/>
              <a:t>P </a:t>
            </a:r>
            <a:r>
              <a:rPr lang="en-US" altLang="zh-TW" sz="2000" dirty="0"/>
              <a:t>denotes the predicate “is greater than” and x is the variable. The </a:t>
            </a:r>
            <a:r>
              <a:rPr lang="en-US" altLang="zh-TW" sz="2000" dirty="0">
                <a:solidFill>
                  <a:srgbClr val="0000FF"/>
                </a:solidFill>
              </a:rPr>
              <a:t>statement </a:t>
            </a:r>
            <a:r>
              <a:rPr lang="en-US" altLang="zh-TW" sz="2000" i="1" dirty="0">
                <a:solidFill>
                  <a:srgbClr val="0000FF"/>
                </a:solidFill>
              </a:rPr>
              <a:t>P</a:t>
            </a:r>
            <a:r>
              <a:rPr lang="en-US" altLang="zh-TW" sz="2000" dirty="0">
                <a:solidFill>
                  <a:srgbClr val="0000FF"/>
                </a:solidFill>
              </a:rPr>
              <a:t>(x) </a:t>
            </a:r>
            <a:r>
              <a:rPr lang="en-US" altLang="zh-TW" sz="2000" dirty="0"/>
              <a:t>is also said to be the </a:t>
            </a:r>
            <a:r>
              <a:rPr lang="en-US" altLang="zh-TW" sz="2000" dirty="0">
                <a:solidFill>
                  <a:srgbClr val="0000FF"/>
                </a:solidFill>
              </a:rPr>
              <a:t>value of the propositional function </a:t>
            </a:r>
            <a:r>
              <a:rPr lang="en-US" altLang="zh-TW" sz="2000" i="1" dirty="0">
                <a:solidFill>
                  <a:srgbClr val="0000FF"/>
                </a:solidFill>
              </a:rPr>
              <a:t>P</a:t>
            </a:r>
            <a:r>
              <a:rPr lang="en-US" altLang="zh-TW" sz="2000" dirty="0">
                <a:solidFill>
                  <a:srgbClr val="0000FF"/>
                </a:solidFill>
              </a:rPr>
              <a:t> at x.</a:t>
            </a:r>
          </a:p>
          <a:p>
            <a:pPr marL="731520" lvl="3" indent="-274320">
              <a:spcBef>
                <a:spcPts val="600"/>
              </a:spcBef>
              <a:buFont typeface="Arial" pitchFamily="34" charset="0"/>
              <a:buChar char="•"/>
            </a:pPr>
            <a:r>
              <a:rPr lang="en-US" altLang="zh-TW" sz="2000" dirty="0">
                <a:solidFill>
                  <a:srgbClr val="0000FF"/>
                </a:solidFill>
              </a:rPr>
              <a:t>P(x): x&gt;3 </a:t>
            </a:r>
          </a:p>
          <a:p>
            <a:pPr marL="731520" lvl="4" indent="-274320">
              <a:spcBef>
                <a:spcPts val="600"/>
              </a:spcBef>
              <a:buFont typeface="Arial" pitchFamily="34" charset="0"/>
              <a:buChar char="•"/>
            </a:pPr>
            <a:r>
              <a:rPr lang="en-US" altLang="zh-TW" sz="2000" dirty="0">
                <a:solidFill>
                  <a:srgbClr val="0000FF"/>
                </a:solidFill>
              </a:rPr>
              <a:t>The value of the propositional function </a:t>
            </a:r>
            <a:r>
              <a:rPr lang="en-US" altLang="zh-TW" sz="2000" i="1" dirty="0">
                <a:solidFill>
                  <a:srgbClr val="0000FF"/>
                </a:solidFill>
              </a:rPr>
              <a:t>P</a:t>
            </a:r>
            <a:r>
              <a:rPr lang="en-US" altLang="zh-TW" sz="2000" dirty="0">
                <a:solidFill>
                  <a:srgbClr val="0000FF"/>
                </a:solidFill>
              </a:rPr>
              <a:t> at x</a:t>
            </a:r>
          </a:p>
          <a:p>
            <a:pPr marL="274320" indent="-274320">
              <a:spcBef>
                <a:spcPts val="600"/>
              </a:spcBef>
              <a:buFont typeface="Arial" pitchFamily="34" charset="0"/>
              <a:buChar char="•"/>
            </a:pPr>
            <a:r>
              <a:rPr lang="en-US" sz="2000" b="1" u="sng" dirty="0">
                <a:solidFill>
                  <a:srgbClr val="FF0000"/>
                </a:solidFill>
              </a:rPr>
              <a:t>Note</a:t>
            </a:r>
            <a:r>
              <a:rPr lang="en-US" sz="2000" dirty="0"/>
              <a:t>: </a:t>
            </a:r>
            <a:r>
              <a:rPr lang="en-US" sz="2000" i="1" dirty="0">
                <a:solidFill>
                  <a:srgbClr val="FF0000"/>
                </a:solidFill>
              </a:rPr>
              <a:t>Once a value has been assigned to the variable x, the statement P(x) becomes a proposition and has a truth value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Exercise 9 (p.43) </a:t>
            </a:r>
            <a:endParaRPr lang="en-US" sz="4000" dirty="0">
              <a:latin typeface="+mn-lt"/>
            </a:endParaRPr>
          </a:p>
        </p:txBody>
      </p:sp>
      <p:sp>
        <p:nvSpPr>
          <p:cNvPr id="4" name="Rectangle 3"/>
          <p:cNvSpPr/>
          <p:nvPr/>
        </p:nvSpPr>
        <p:spPr>
          <a:xfrm>
            <a:off x="298509" y="2309514"/>
            <a:ext cx="8476999" cy="3477875"/>
          </a:xfrm>
          <a:prstGeom prst="rect">
            <a:avLst/>
          </a:prstGeom>
        </p:spPr>
        <p:txBody>
          <a:bodyPr wrap="square">
            <a:spAutoFit/>
          </a:bodyPr>
          <a:lstStyle/>
          <a:p>
            <a:pPr marL="457200" indent="-274320">
              <a:spcBef>
                <a:spcPts val="600"/>
              </a:spcBef>
              <a:buFont typeface="Arial" pitchFamily="34" charset="0"/>
              <a:buChar char="•"/>
            </a:pPr>
            <a:r>
              <a:rPr lang="en-US" altLang="en-US" sz="2000" dirty="0"/>
              <a:t>Let </a:t>
            </a:r>
            <a:r>
              <a:rPr lang="en-US" altLang="en-US" sz="2000" i="1" dirty="0">
                <a:solidFill>
                  <a:srgbClr val="0000FF"/>
                </a:solidFill>
              </a:rPr>
              <a:t>P(x)</a:t>
            </a:r>
            <a:r>
              <a:rPr lang="en-US" altLang="en-US" sz="2000" dirty="0"/>
              <a:t> be the statement </a:t>
            </a:r>
            <a:r>
              <a:rPr lang="en-US" altLang="en-US" sz="2000" dirty="0">
                <a:solidFill>
                  <a:srgbClr val="0000FF"/>
                </a:solidFill>
              </a:rPr>
              <a:t>“</a:t>
            </a:r>
            <a:r>
              <a:rPr lang="en-US" altLang="en-US" sz="2000" i="1" dirty="0">
                <a:solidFill>
                  <a:srgbClr val="0000FF"/>
                </a:solidFill>
              </a:rPr>
              <a:t>x</a:t>
            </a:r>
            <a:r>
              <a:rPr lang="en-US" altLang="en-US" sz="2000" dirty="0">
                <a:solidFill>
                  <a:srgbClr val="0000FF"/>
                </a:solidFill>
              </a:rPr>
              <a:t> can speak Russian”</a:t>
            </a:r>
            <a:r>
              <a:rPr lang="en-US" altLang="en-US" sz="2000" dirty="0"/>
              <a:t> and let </a:t>
            </a:r>
            <a:r>
              <a:rPr lang="en-US" altLang="en-US" sz="2000" dirty="0">
                <a:solidFill>
                  <a:srgbClr val="FF0000"/>
                </a:solidFill>
              </a:rPr>
              <a:t>Q</a:t>
            </a:r>
            <a:r>
              <a:rPr lang="en-US" altLang="en-US" sz="2000" i="1" dirty="0">
                <a:solidFill>
                  <a:srgbClr val="FF0000"/>
                </a:solidFill>
              </a:rPr>
              <a:t>(x)</a:t>
            </a:r>
            <a:r>
              <a:rPr lang="en-US" altLang="en-US" sz="2000" dirty="0">
                <a:solidFill>
                  <a:srgbClr val="FF0000"/>
                </a:solidFill>
              </a:rPr>
              <a:t> </a:t>
            </a:r>
            <a:r>
              <a:rPr lang="en-US" altLang="en-US" sz="2000" dirty="0"/>
              <a:t>be the statement </a:t>
            </a:r>
            <a:r>
              <a:rPr lang="en-US" altLang="en-US" sz="2000" dirty="0">
                <a:solidFill>
                  <a:srgbClr val="FF0000"/>
                </a:solidFill>
              </a:rPr>
              <a:t>“</a:t>
            </a:r>
            <a:r>
              <a:rPr lang="en-US" altLang="en-US" sz="2000" i="1" dirty="0">
                <a:solidFill>
                  <a:srgbClr val="FF0000"/>
                </a:solidFill>
              </a:rPr>
              <a:t>x</a:t>
            </a:r>
            <a:r>
              <a:rPr lang="en-US" altLang="en-US" sz="2000" dirty="0">
                <a:solidFill>
                  <a:srgbClr val="FF0000"/>
                </a:solidFill>
              </a:rPr>
              <a:t> knows the computer language C++”</a:t>
            </a:r>
            <a:r>
              <a:rPr lang="en-US" altLang="en-US" sz="2000" dirty="0"/>
              <a:t>, Express each of these sentences in terms of </a:t>
            </a:r>
            <a:r>
              <a:rPr lang="en-US" altLang="en-US" sz="2000" i="1" dirty="0"/>
              <a:t>P(x), Q (x),</a:t>
            </a:r>
            <a:r>
              <a:rPr lang="en-US" altLang="en-US" sz="2000" dirty="0"/>
              <a:t> quantifiers, and logical connectives. The </a:t>
            </a:r>
            <a:r>
              <a:rPr lang="en-US" altLang="en-US" sz="2000" dirty="0">
                <a:solidFill>
                  <a:srgbClr val="FF0000"/>
                </a:solidFill>
              </a:rPr>
              <a:t>domain</a:t>
            </a:r>
            <a:r>
              <a:rPr lang="en-US" altLang="en-US" sz="2000" dirty="0"/>
              <a:t> for quantifiers consists of </a:t>
            </a:r>
            <a:r>
              <a:rPr lang="en-US" altLang="en-US" sz="2000" dirty="0">
                <a:solidFill>
                  <a:srgbClr val="FF0000"/>
                </a:solidFill>
              </a:rPr>
              <a:t>all students at your school.</a:t>
            </a:r>
          </a:p>
          <a:p>
            <a:pPr marL="640080" indent="-457200">
              <a:spcBef>
                <a:spcPts val="600"/>
              </a:spcBef>
              <a:buFont typeface="+mj-lt"/>
              <a:buAutoNum type="alphaLcParenR"/>
            </a:pPr>
            <a:r>
              <a:rPr lang="en-US" altLang="en-US" sz="2000" dirty="0"/>
              <a:t>There is a student at your school who can speak Russian and who knows C++.</a:t>
            </a:r>
          </a:p>
          <a:p>
            <a:pPr marL="640080" indent="-457200">
              <a:spcBef>
                <a:spcPts val="600"/>
              </a:spcBef>
              <a:buFont typeface="+mj-lt"/>
              <a:buAutoNum type="alphaLcParenR"/>
            </a:pPr>
            <a:r>
              <a:rPr lang="en-US" altLang="en-US" sz="2000" dirty="0"/>
              <a:t>There is a student at your school who can speak Russian but who doesn’t know C++.</a:t>
            </a:r>
          </a:p>
          <a:p>
            <a:pPr marL="640080" indent="-457200">
              <a:spcBef>
                <a:spcPts val="600"/>
              </a:spcBef>
              <a:buFont typeface="+mj-lt"/>
              <a:buAutoNum type="alphaLcParenR"/>
            </a:pPr>
            <a:r>
              <a:rPr lang="en-US" altLang="en-US" sz="2000" dirty="0"/>
              <a:t>Every student at your school either can speak Russian or knows C++.</a:t>
            </a:r>
          </a:p>
          <a:p>
            <a:pPr marL="640080" indent="-457200">
              <a:spcBef>
                <a:spcPts val="600"/>
              </a:spcBef>
              <a:buFont typeface="+mj-lt"/>
              <a:buAutoNum type="alphaLcParenR"/>
            </a:pPr>
            <a:r>
              <a:rPr lang="en-US" altLang="en-US" sz="2000" dirty="0"/>
              <a:t>No student at your school can speak Russian or knows C++ </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Answers </a:t>
            </a:r>
          </a:p>
        </p:txBody>
      </p:sp>
      <p:sp>
        <p:nvSpPr>
          <p:cNvPr id="4" name="Rectangle 3"/>
          <p:cNvSpPr/>
          <p:nvPr/>
        </p:nvSpPr>
        <p:spPr>
          <a:xfrm>
            <a:off x="626061" y="2413338"/>
            <a:ext cx="6436659" cy="3108543"/>
          </a:xfrm>
          <a:prstGeom prst="rect">
            <a:avLst/>
          </a:prstGeom>
        </p:spPr>
        <p:txBody>
          <a:bodyPr wrap="square">
            <a:spAutoFit/>
          </a:bodyPr>
          <a:lstStyle/>
          <a:p>
            <a:pPr marL="514350" indent="-514350">
              <a:buFont typeface="+mj-lt"/>
              <a:buAutoNum type="alphaLcParenR"/>
            </a:pPr>
            <a:r>
              <a:rPr lang="en-US" altLang="en-US" sz="2800" b="1" dirty="0">
                <a:sym typeface="Symbol" pitchFamily="18" charset="2"/>
              </a:rPr>
              <a:t> x (</a:t>
            </a:r>
            <a:r>
              <a:rPr lang="en-US" altLang="en-US" sz="2800" b="1" dirty="0"/>
              <a:t>p(x) </a:t>
            </a:r>
            <a:r>
              <a:rPr lang="en-US" altLang="en-US" sz="2800" b="1" dirty="0">
                <a:sym typeface="Symbol" pitchFamily="18" charset="2"/>
              </a:rPr>
              <a:t> Q(x))</a:t>
            </a:r>
          </a:p>
          <a:p>
            <a:pPr marL="609600" indent="-609600">
              <a:buFont typeface="+mj-lt"/>
              <a:buAutoNum type="alphaLcParenR"/>
            </a:pPr>
            <a:endParaRPr lang="en-US" altLang="en-US" sz="2800" b="1" dirty="0">
              <a:sym typeface="Symbol" pitchFamily="18" charset="2"/>
            </a:endParaRPr>
          </a:p>
          <a:p>
            <a:pPr marL="609600" indent="-609600">
              <a:buFont typeface="+mj-lt"/>
              <a:buAutoNum type="alphaLcParenR"/>
            </a:pPr>
            <a:r>
              <a:rPr lang="en-US" altLang="en-US" sz="2800" b="1" dirty="0">
                <a:sym typeface="Symbol" pitchFamily="18" charset="2"/>
              </a:rPr>
              <a:t> x (</a:t>
            </a:r>
            <a:r>
              <a:rPr lang="en-US" altLang="en-US" sz="2800" b="1" dirty="0"/>
              <a:t>p(x) </a:t>
            </a:r>
            <a:r>
              <a:rPr lang="en-US" altLang="en-US" sz="2800" b="1" dirty="0">
                <a:sym typeface="Symbol" pitchFamily="18" charset="2"/>
              </a:rPr>
              <a:t>  Q(x))</a:t>
            </a:r>
          </a:p>
          <a:p>
            <a:pPr marL="609600" indent="-609600">
              <a:buFont typeface="+mj-lt"/>
              <a:buAutoNum type="alphaLcParenR"/>
            </a:pPr>
            <a:endParaRPr lang="en-US" altLang="en-US" sz="2800" b="1" dirty="0">
              <a:sym typeface="Symbol" pitchFamily="18" charset="2"/>
            </a:endParaRPr>
          </a:p>
          <a:p>
            <a:pPr marL="609600" indent="-609600">
              <a:buFont typeface="+mj-lt"/>
              <a:buAutoNum type="alphaLcParenR"/>
            </a:pPr>
            <a:r>
              <a:rPr lang="en-US" altLang="en-US" sz="2800" b="1" dirty="0">
                <a:sym typeface="Symbol" pitchFamily="18" charset="2"/>
              </a:rPr>
              <a:t> x (</a:t>
            </a:r>
            <a:r>
              <a:rPr lang="en-US" altLang="en-US" sz="2800" b="1" dirty="0"/>
              <a:t>P(x )</a:t>
            </a:r>
            <a:r>
              <a:rPr lang="en-US" altLang="en-US" sz="2800" b="1" dirty="0">
                <a:sym typeface="Symbol" pitchFamily="18" charset="2"/>
              </a:rPr>
              <a:t>  Q(x))</a:t>
            </a:r>
          </a:p>
          <a:p>
            <a:pPr marL="609600" indent="-609600">
              <a:buFont typeface="+mj-lt"/>
              <a:buAutoNum type="alphaLcParenR"/>
            </a:pPr>
            <a:endParaRPr lang="en-US" altLang="en-US" sz="2800" b="1" dirty="0">
              <a:sym typeface="Symbol" pitchFamily="18" charset="2"/>
            </a:endParaRPr>
          </a:p>
          <a:p>
            <a:pPr marL="609600" indent="-609600">
              <a:buFont typeface="+mj-lt"/>
              <a:buAutoNum type="alphaLcParenR"/>
            </a:pPr>
            <a:r>
              <a:rPr lang="en-US" altLang="en-US" sz="2800" b="1" dirty="0">
                <a:sym typeface="Symbol" pitchFamily="18" charset="2"/>
              </a:rPr>
              <a:t> x  (</a:t>
            </a:r>
            <a:r>
              <a:rPr lang="en-US" altLang="en-US" sz="2800" b="1" dirty="0"/>
              <a:t>P(x )</a:t>
            </a:r>
            <a:r>
              <a:rPr lang="en-US" altLang="en-US" sz="2800" b="1" dirty="0">
                <a:sym typeface="Symbol" pitchFamily="18" charset="2"/>
              </a:rPr>
              <a:t>  Q(x))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Exercise 25 (p. 44)</a:t>
            </a:r>
          </a:p>
        </p:txBody>
      </p:sp>
      <p:sp>
        <p:nvSpPr>
          <p:cNvPr id="4" name="Rectangle 3"/>
          <p:cNvSpPr/>
          <p:nvPr/>
        </p:nvSpPr>
        <p:spPr>
          <a:xfrm>
            <a:off x="272948" y="2134319"/>
            <a:ext cx="8461612" cy="3600986"/>
          </a:xfrm>
          <a:prstGeom prst="rect">
            <a:avLst/>
          </a:prstGeom>
        </p:spPr>
        <p:txBody>
          <a:bodyPr wrap="square">
            <a:spAutoFit/>
          </a:bodyPr>
          <a:lstStyle/>
          <a:p>
            <a:r>
              <a:rPr lang="en-US" altLang="en-US" sz="2800" dirty="0">
                <a:solidFill>
                  <a:srgbClr val="FC0000"/>
                </a:solidFill>
              </a:rPr>
              <a:t>Translate each of the statements into logical expressions using predicates, quantifiers, and logical connectives.</a:t>
            </a:r>
            <a:r>
              <a:rPr lang="en-US" altLang="en-US" sz="2800" dirty="0"/>
              <a:t> </a:t>
            </a:r>
          </a:p>
          <a:p>
            <a:r>
              <a:rPr lang="en-US" altLang="en-US" sz="2800" dirty="0">
                <a:solidFill>
                  <a:srgbClr val="FF0000"/>
                </a:solidFill>
              </a:rPr>
              <a:t>Let the </a:t>
            </a:r>
            <a:r>
              <a:rPr lang="en-US" altLang="en-US" sz="2800" b="1" dirty="0">
                <a:solidFill>
                  <a:srgbClr val="FF0000"/>
                </a:solidFill>
              </a:rPr>
              <a:t>domain</a:t>
            </a:r>
            <a:r>
              <a:rPr lang="en-US" altLang="en-US" sz="2800" dirty="0">
                <a:solidFill>
                  <a:srgbClr val="FF0000"/>
                </a:solidFill>
              </a:rPr>
              <a:t> be </a:t>
            </a:r>
            <a:r>
              <a:rPr lang="en-US" altLang="en-US" sz="2800" b="1" dirty="0">
                <a:solidFill>
                  <a:srgbClr val="FF0000"/>
                </a:solidFill>
              </a:rPr>
              <a:t>all</a:t>
            </a:r>
            <a:r>
              <a:rPr lang="en-US" altLang="en-US" sz="2800" dirty="0">
                <a:solidFill>
                  <a:srgbClr val="FF0000"/>
                </a:solidFill>
              </a:rPr>
              <a:t> </a:t>
            </a:r>
            <a:r>
              <a:rPr lang="en-US" altLang="en-US" sz="2800" b="1" dirty="0">
                <a:solidFill>
                  <a:srgbClr val="FF0000"/>
                </a:solidFill>
              </a:rPr>
              <a:t>people </a:t>
            </a:r>
            <a:endParaRPr lang="en-US" altLang="en-US" sz="2800" dirty="0">
              <a:solidFill>
                <a:srgbClr val="FF0000"/>
              </a:solidFill>
            </a:endParaRPr>
          </a:p>
          <a:p>
            <a:pPr marL="1005840" lvl="1" indent="-457200">
              <a:buFont typeface="+mj-lt"/>
              <a:buAutoNum type="alphaLcParenR"/>
            </a:pPr>
            <a:r>
              <a:rPr lang="en-US" altLang="en-US" sz="2400" dirty="0"/>
              <a:t>No one is perfect.</a:t>
            </a:r>
          </a:p>
          <a:p>
            <a:pPr marL="1005840" lvl="1" indent="-457200">
              <a:buFont typeface="+mj-lt"/>
              <a:buAutoNum type="alphaLcParenR"/>
            </a:pPr>
            <a:r>
              <a:rPr lang="en-US" altLang="en-US" sz="2400" dirty="0"/>
              <a:t>Not everyone is perfect.</a:t>
            </a:r>
          </a:p>
          <a:p>
            <a:pPr marL="1005840" lvl="1" indent="-457200">
              <a:buFont typeface="+mj-lt"/>
              <a:buAutoNum type="alphaLcParenR"/>
            </a:pPr>
            <a:r>
              <a:rPr lang="en-US" altLang="en-US" sz="2400" dirty="0"/>
              <a:t>All your friends are perfect.</a:t>
            </a:r>
          </a:p>
          <a:p>
            <a:pPr marL="1005840" lvl="1" indent="-457200">
              <a:buFont typeface="+mj-lt"/>
              <a:buAutoNum type="alphaLcParenR"/>
            </a:pPr>
            <a:r>
              <a:rPr lang="en-US" altLang="en-US" sz="2400" dirty="0"/>
              <a:t>At least one of your friends is perfect.</a:t>
            </a:r>
          </a:p>
          <a:p>
            <a:pPr marL="1005840" lvl="1" indent="-457200">
              <a:buFont typeface="+mj-lt"/>
              <a:buAutoNum type="alphaLcParenR"/>
            </a:pPr>
            <a:r>
              <a:rPr lang="en-US" altLang="en-US" sz="2400" dirty="0"/>
              <a:t>Everyone is your friend and is perfect. </a:t>
            </a:r>
          </a:p>
          <a:p>
            <a:pPr marL="1005840" lvl="1" indent="-457200">
              <a:buFont typeface="+mj-lt"/>
              <a:buAutoNum type="alphaLcParenR"/>
            </a:pPr>
            <a:r>
              <a:rPr lang="en-US" sz="2400" dirty="0"/>
              <a:t>Not everybody is your friend or someone is not perfect.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Solution </a:t>
            </a:r>
          </a:p>
        </p:txBody>
      </p:sp>
      <p:sp>
        <p:nvSpPr>
          <p:cNvPr id="4" name="Rectangle 3"/>
          <p:cNvSpPr/>
          <p:nvPr/>
        </p:nvSpPr>
        <p:spPr>
          <a:xfrm>
            <a:off x="245653" y="2255132"/>
            <a:ext cx="8147714" cy="3539430"/>
          </a:xfrm>
          <a:prstGeom prst="rect">
            <a:avLst/>
          </a:prstGeom>
        </p:spPr>
        <p:txBody>
          <a:bodyPr wrap="square">
            <a:spAutoFit/>
          </a:bodyPr>
          <a:lstStyle/>
          <a:p>
            <a:r>
              <a:rPr lang="en-US" altLang="en-US" sz="2800" dirty="0"/>
              <a:t>Let </a:t>
            </a:r>
            <a:r>
              <a:rPr lang="en-US" altLang="en-US" sz="2800" i="1" dirty="0">
                <a:solidFill>
                  <a:srgbClr val="0000FF"/>
                </a:solidFill>
              </a:rPr>
              <a:t>P(x)</a:t>
            </a:r>
            <a:r>
              <a:rPr lang="en-US" altLang="en-US" sz="2800" dirty="0"/>
              <a:t> be </a:t>
            </a:r>
            <a:r>
              <a:rPr lang="en-US" altLang="en-US" sz="2800" dirty="0">
                <a:solidFill>
                  <a:srgbClr val="0000FF"/>
                </a:solidFill>
              </a:rPr>
              <a:t>“</a:t>
            </a:r>
            <a:r>
              <a:rPr lang="en-US" altLang="en-US" sz="2800" i="1" dirty="0">
                <a:solidFill>
                  <a:srgbClr val="0000FF"/>
                </a:solidFill>
              </a:rPr>
              <a:t>x</a:t>
            </a:r>
            <a:r>
              <a:rPr lang="en-US" altLang="en-US" sz="2800" dirty="0">
                <a:solidFill>
                  <a:srgbClr val="0000FF"/>
                </a:solidFill>
              </a:rPr>
              <a:t> is perfect”</a:t>
            </a:r>
            <a:r>
              <a:rPr lang="en-US" altLang="en-US" sz="2800" dirty="0"/>
              <a:t>; let </a:t>
            </a:r>
            <a:r>
              <a:rPr lang="en-US" altLang="en-US" sz="2800" i="1" dirty="0">
                <a:solidFill>
                  <a:srgbClr val="FF0000"/>
                </a:solidFill>
              </a:rPr>
              <a:t>F(x)</a:t>
            </a:r>
            <a:r>
              <a:rPr lang="en-US" altLang="en-US" sz="2800" i="1" dirty="0"/>
              <a:t> </a:t>
            </a:r>
            <a:r>
              <a:rPr lang="en-US" altLang="en-US" sz="2800" dirty="0"/>
              <a:t>be</a:t>
            </a:r>
            <a:r>
              <a:rPr lang="en-US" altLang="en-US" sz="2800" i="1" dirty="0"/>
              <a:t> </a:t>
            </a:r>
            <a:r>
              <a:rPr lang="en-US" altLang="en-US" sz="2800" dirty="0">
                <a:solidFill>
                  <a:srgbClr val="FF0000"/>
                </a:solidFill>
              </a:rPr>
              <a:t>“</a:t>
            </a:r>
            <a:r>
              <a:rPr lang="en-US" altLang="en-US" sz="2800" i="1" dirty="0">
                <a:solidFill>
                  <a:srgbClr val="FF0000"/>
                </a:solidFill>
              </a:rPr>
              <a:t>x</a:t>
            </a:r>
            <a:r>
              <a:rPr lang="en-US" altLang="en-US" sz="2800" dirty="0">
                <a:solidFill>
                  <a:srgbClr val="FF0000"/>
                </a:solidFill>
              </a:rPr>
              <a:t> is your friend”</a:t>
            </a:r>
            <a:r>
              <a:rPr lang="en-US" altLang="en-US" sz="2800" dirty="0"/>
              <a:t>.</a:t>
            </a:r>
          </a:p>
          <a:p>
            <a:endParaRPr lang="en-US" altLang="en-US" sz="2800" dirty="0"/>
          </a:p>
          <a:p>
            <a:pPr marL="1005840" lvl="1" indent="-548640">
              <a:buFont typeface="+mj-lt"/>
              <a:buAutoNum type="alphaLcParenR"/>
            </a:pPr>
            <a:r>
              <a:rPr lang="en-US" altLang="en-US" sz="2800" dirty="0">
                <a:sym typeface="Symbol" pitchFamily="18" charset="2"/>
              </a:rPr>
              <a:t>x  </a:t>
            </a:r>
            <a:r>
              <a:rPr lang="en-US" altLang="en-US" sz="2800" dirty="0"/>
              <a:t>P(x )</a:t>
            </a:r>
            <a:endParaRPr lang="en-US" altLang="en-US" sz="2800" dirty="0">
              <a:sym typeface="Symbol" pitchFamily="18" charset="2"/>
            </a:endParaRPr>
          </a:p>
          <a:p>
            <a:pPr marL="1005840" lvl="1" indent="-548640">
              <a:buFont typeface="+mj-lt"/>
              <a:buAutoNum type="alphaLcParenR"/>
            </a:pPr>
            <a:r>
              <a:rPr lang="en-US" altLang="en-US" sz="2800" dirty="0">
                <a:sym typeface="Symbol" pitchFamily="18" charset="2"/>
              </a:rPr>
              <a:t> x </a:t>
            </a:r>
            <a:r>
              <a:rPr lang="en-US" altLang="en-US" sz="2800" dirty="0"/>
              <a:t>P(x )</a:t>
            </a:r>
          </a:p>
          <a:p>
            <a:pPr marL="1005840" lvl="1" indent="-548640">
              <a:buFont typeface="+mj-lt"/>
              <a:buAutoNum type="alphaLcParenR"/>
            </a:pPr>
            <a:r>
              <a:rPr lang="en-US" altLang="en-US" sz="2800" dirty="0">
                <a:sym typeface="Symbol" pitchFamily="18" charset="2"/>
              </a:rPr>
              <a:t>x ( F(x) </a:t>
            </a:r>
            <a:r>
              <a:rPr lang="en-US" altLang="en-US" sz="2800" dirty="0">
                <a:sym typeface="Wingdings" pitchFamily="2" charset="2"/>
              </a:rPr>
              <a:t></a:t>
            </a:r>
            <a:r>
              <a:rPr lang="en-US" altLang="en-US" sz="2800" dirty="0"/>
              <a:t>P (x) )</a:t>
            </a:r>
            <a:endParaRPr lang="en-US" altLang="en-US" sz="2800" dirty="0">
              <a:sym typeface="Symbol" pitchFamily="18" charset="2"/>
            </a:endParaRPr>
          </a:p>
          <a:p>
            <a:pPr marL="1005840" lvl="1" indent="-548640">
              <a:buFont typeface="+mj-lt"/>
              <a:buAutoNum type="alphaLcParenR"/>
            </a:pPr>
            <a:r>
              <a:rPr lang="en-US" altLang="en-US" sz="2800" dirty="0">
                <a:sym typeface="Symbol" pitchFamily="18" charset="2"/>
              </a:rPr>
              <a:t> x (</a:t>
            </a:r>
            <a:r>
              <a:rPr lang="en-US" altLang="en-US" sz="2800" dirty="0"/>
              <a:t>F(x) </a:t>
            </a:r>
            <a:r>
              <a:rPr lang="en-US" altLang="en-US" sz="2800" dirty="0">
                <a:sym typeface="Symbol" pitchFamily="18" charset="2"/>
              </a:rPr>
              <a:t>  P(x))</a:t>
            </a:r>
          </a:p>
          <a:p>
            <a:pPr marL="1005840" lvl="1" indent="-548640">
              <a:buFont typeface="+mj-lt"/>
              <a:buAutoNum type="alphaLcParenR"/>
            </a:pPr>
            <a:r>
              <a:rPr lang="en-US" altLang="en-US" sz="2800" dirty="0">
                <a:sym typeface="Symbol" pitchFamily="18" charset="2"/>
              </a:rPr>
              <a:t> x (</a:t>
            </a:r>
            <a:r>
              <a:rPr lang="en-US" altLang="en-US" sz="2800" dirty="0"/>
              <a:t>F(x )</a:t>
            </a:r>
            <a:r>
              <a:rPr lang="en-US" altLang="en-US" sz="2800" dirty="0">
                <a:sym typeface="Symbol" pitchFamily="18" charset="2"/>
              </a:rPr>
              <a:t>  P(x))   </a:t>
            </a:r>
            <a:r>
              <a:rPr lang="en-US" altLang="en-US" sz="2800" i="1" dirty="0">
                <a:solidFill>
                  <a:srgbClr val="FF0000"/>
                </a:solidFill>
                <a:sym typeface="Symbol" pitchFamily="18" charset="2"/>
              </a:rPr>
              <a:t>or</a:t>
            </a:r>
            <a:r>
              <a:rPr lang="en-US" altLang="en-US" sz="2800" dirty="0">
                <a:sym typeface="Symbol" pitchFamily="18" charset="2"/>
              </a:rPr>
              <a:t>  (x (</a:t>
            </a:r>
            <a:r>
              <a:rPr lang="en-US" altLang="en-US" sz="2800" dirty="0"/>
              <a:t>F(x ))</a:t>
            </a:r>
            <a:r>
              <a:rPr lang="en-US" altLang="en-US" sz="2800" dirty="0">
                <a:sym typeface="Symbol" pitchFamily="18" charset="2"/>
              </a:rPr>
              <a:t>  (x P(x)) </a:t>
            </a:r>
          </a:p>
          <a:p>
            <a:pPr marL="1005840" lvl="1" indent="-548640">
              <a:buFont typeface="+mj-lt"/>
              <a:buAutoNum type="alphaLcParenR"/>
            </a:pPr>
            <a:r>
              <a:rPr lang="en-US" altLang="en-US" sz="2800" dirty="0">
                <a:sym typeface="Symbol" pitchFamily="18" charset="2"/>
              </a:rPr>
              <a:t>(</a:t>
            </a:r>
            <a:r>
              <a:rPr lang="en-US" sz="2800" dirty="0">
                <a:latin typeface="Cambria Math"/>
                <a:ea typeface="Cambria Math"/>
              </a:rPr>
              <a:t>¬</a:t>
            </a:r>
            <a:r>
              <a:rPr lang="en-US" altLang="en-US" sz="2800" dirty="0">
                <a:sym typeface="Symbol" pitchFamily="18" charset="2"/>
              </a:rPr>
              <a:t>x (</a:t>
            </a:r>
            <a:r>
              <a:rPr lang="en-US" altLang="en-US" sz="2800" dirty="0"/>
              <a:t>F(x )) </a:t>
            </a:r>
            <a:r>
              <a:rPr lang="en-US" sz="2800" dirty="0">
                <a:latin typeface="Cambria Math"/>
                <a:ea typeface="Cambria Math"/>
              </a:rPr>
              <a:t>∨ (</a:t>
            </a:r>
            <a:r>
              <a:rPr lang="en-US" altLang="en-US" sz="2800" dirty="0">
                <a:sym typeface="Symbol" pitchFamily="18" charset="2"/>
              </a:rPr>
              <a:t> x</a:t>
            </a:r>
            <a:r>
              <a:rPr lang="en-US" sz="2800" dirty="0">
                <a:latin typeface="Cambria Math"/>
                <a:ea typeface="Cambria Math"/>
              </a:rPr>
              <a:t>¬</a:t>
            </a:r>
            <a:r>
              <a:rPr lang="en-US" altLang="en-US" sz="2800" dirty="0"/>
              <a:t> P(x ))</a:t>
            </a:r>
            <a:r>
              <a:rPr lang="en-US" sz="28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Practice @ Home</a:t>
            </a:r>
          </a:p>
        </p:txBody>
      </p:sp>
      <p:sp>
        <p:nvSpPr>
          <p:cNvPr id="4" name="TextBox 3"/>
          <p:cNvSpPr txBox="1"/>
          <p:nvPr/>
        </p:nvSpPr>
        <p:spPr>
          <a:xfrm>
            <a:off x="245649" y="2729551"/>
            <a:ext cx="6949018" cy="1154162"/>
          </a:xfrm>
          <a:prstGeom prst="rect">
            <a:avLst/>
          </a:prstGeom>
          <a:noFill/>
        </p:spPr>
        <p:txBody>
          <a:bodyPr wrap="none" rtlCol="0">
            <a:spAutoFit/>
          </a:bodyPr>
          <a:lstStyle/>
          <a:p>
            <a:pPr marL="274320" indent="-274320">
              <a:spcBef>
                <a:spcPts val="600"/>
              </a:spcBef>
              <a:buFont typeface="Arial" pitchFamily="34" charset="0"/>
              <a:buChar char="•"/>
            </a:pPr>
            <a:r>
              <a:rPr lang="en-US" sz="3200" dirty="0">
                <a:solidFill>
                  <a:srgbClr val="FF0000"/>
                </a:solidFill>
              </a:rPr>
              <a:t>Relevant Odd-Numbered Exercises first</a:t>
            </a:r>
          </a:p>
          <a:p>
            <a:pPr marL="274320" indent="-274320">
              <a:spcBef>
                <a:spcPts val="600"/>
              </a:spcBef>
              <a:buFont typeface="Arial" pitchFamily="34" charset="0"/>
              <a:buChar char="•"/>
            </a:pPr>
            <a:r>
              <a:rPr lang="en-US" sz="3200" dirty="0">
                <a:solidFill>
                  <a:srgbClr val="FF0000"/>
                </a:solidFill>
              </a:rPr>
              <a:t>Then Even-Numbered Exercises</a:t>
            </a:r>
          </a:p>
        </p:txBody>
      </p:sp>
      <p:sp>
        <p:nvSpPr>
          <p:cNvPr id="5" name="Slide Number Placeholder 4"/>
          <p:cNvSpPr>
            <a:spLocks noGrp="1"/>
          </p:cNvSpPr>
          <p:nvPr>
            <p:ph type="sldNum" sz="quarter" idx="12"/>
          </p:nvPr>
        </p:nvSpPr>
        <p:spPr/>
        <p:txBody>
          <a:bodyPr/>
          <a:lstStyle/>
          <a:p>
            <a:fld id="{5FD889E0-CAB2-4699-909D-B9A88D47ACBE}"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61732" y="1802837"/>
            <a:ext cx="8064806" cy="1631216"/>
          </a:xfrm>
          <a:prstGeom prst="rect">
            <a:avLst/>
          </a:prstGeom>
          <a:noFill/>
        </p:spPr>
        <p:txBody>
          <a:bodyPr wrap="square" rtlCol="0">
            <a:spAutoFit/>
          </a:bodyPr>
          <a:lstStyle/>
          <a:p>
            <a:pPr marL="457200" lvl="0" indent="-457200" algn="just">
              <a:buAutoNum type="arabicPeriod"/>
            </a:pPr>
            <a:r>
              <a:rPr lang="en-US" sz="2000" i="1" dirty="0"/>
              <a:t>Discrete Mathematics and its applications with combinatorics and graph theory (7</a:t>
            </a:r>
            <a:r>
              <a:rPr lang="en-US" sz="2000" i="1" baseline="30000" dirty="0"/>
              <a:t>th</a:t>
            </a:r>
            <a:r>
              <a:rPr lang="en-US" sz="2000" i="1" dirty="0"/>
              <a:t> edition) </a:t>
            </a:r>
            <a:r>
              <a:rPr lang="en-US" sz="2000" dirty="0"/>
              <a:t>by Kenneth H. Rosen [Indian Adaptation by KAMALA KRITHIVASAN], published by McGraw-Hill.</a:t>
            </a:r>
          </a:p>
          <a:p>
            <a:pPr marL="457200" lvl="0" indent="-457200" algn="just">
              <a:buAutoNum type="arabicPeriod"/>
            </a:pPr>
            <a:endParaRPr lang="en-US" sz="2000" dirty="0"/>
          </a:p>
          <a:p>
            <a:pPr marL="457200" lvl="0" indent="-457200" algn="just">
              <a:buAutoNum type="arabicPeriod"/>
            </a:pPr>
            <a:r>
              <a:rPr lang="en-US" sz="2000" dirty="0"/>
              <a:t>A textbook of Discrete Mathematics by </a:t>
            </a:r>
            <a:r>
              <a:rPr lang="en-US" sz="2000" dirty="0" err="1"/>
              <a:t>Swapan</a:t>
            </a:r>
            <a:r>
              <a:rPr lang="en-US" sz="2000" dirty="0"/>
              <a:t> Kumar Sarkar.</a:t>
            </a:r>
          </a:p>
        </p:txBody>
      </p:sp>
    </p:spTree>
    <p:extLst>
      <p:ext uri="{BB962C8B-B14F-4D97-AF65-F5344CB8AC3E}">
        <p14:creationId xmlns:p14="http://schemas.microsoft.com/office/powerpoint/2010/main" val="192338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a:t>Discrete Mathematics, </a:t>
            </a:r>
            <a:r>
              <a:rPr lang="en-US" sz="2000" i="1" dirty="0"/>
              <a:t>Richard</a:t>
            </a:r>
            <a:r>
              <a:rPr lang="en-US" sz="2000" dirty="0"/>
              <a:t> </a:t>
            </a:r>
            <a:r>
              <a:rPr lang="en-US" sz="2000" i="1" dirty="0" err="1"/>
              <a:t>Johnsonbaugh</a:t>
            </a:r>
            <a:r>
              <a:rPr lang="en-US" sz="2000" dirty="0"/>
              <a:t>, Pearson education, Inc.</a:t>
            </a:r>
          </a:p>
          <a:p>
            <a:pPr marL="457200" lvl="0" indent="-457200">
              <a:buFont typeface="+mj-lt"/>
              <a:buAutoNum type="arabicPeriod"/>
            </a:pPr>
            <a:r>
              <a:rPr lang="en-US" sz="2000" dirty="0"/>
              <a:t>Discrete Mathematical Structures, </a:t>
            </a:r>
            <a:r>
              <a:rPr lang="en-US" sz="2000" i="1" dirty="0"/>
              <a:t>Bernard</a:t>
            </a:r>
            <a:r>
              <a:rPr lang="en-US" sz="2000" dirty="0"/>
              <a:t> </a:t>
            </a:r>
            <a:r>
              <a:rPr lang="en-US" sz="2000" i="1" dirty="0" err="1"/>
              <a:t>Kolman</a:t>
            </a:r>
            <a:r>
              <a:rPr lang="en-US" sz="2000" dirty="0"/>
              <a:t>, </a:t>
            </a:r>
            <a:r>
              <a:rPr lang="en-US" sz="2000" i="1" dirty="0"/>
              <a:t>Robert C. Busby</a:t>
            </a:r>
            <a:r>
              <a:rPr lang="en-US" sz="2000" dirty="0"/>
              <a:t>, </a:t>
            </a:r>
            <a:r>
              <a:rPr lang="en-US" sz="2000" i="1" dirty="0"/>
              <a:t>Sharon</a:t>
            </a:r>
            <a:r>
              <a:rPr lang="en-US" sz="2000" dirty="0"/>
              <a:t> </a:t>
            </a:r>
            <a:r>
              <a:rPr lang="en-US" sz="2000" i="1" dirty="0"/>
              <a:t>Ross, </a:t>
            </a:r>
            <a:r>
              <a:rPr lang="en-US" sz="2000" dirty="0"/>
              <a:t>Prentice-Hall, Inc.</a:t>
            </a:r>
          </a:p>
          <a:p>
            <a:pPr marL="457200" lvl="0" indent="-457200">
              <a:buFont typeface="+mj-lt"/>
              <a:buAutoNum type="arabicPeriod"/>
            </a:pPr>
            <a:r>
              <a:rPr lang="en-US" sz="2000" i="1" dirty="0"/>
              <a:t>SCHAUM’S  outlines Discrete Mathematics(2</a:t>
            </a:r>
            <a:r>
              <a:rPr lang="en-US" sz="2000" i="1" baseline="30000" dirty="0"/>
              <a:t>nd</a:t>
            </a:r>
            <a:r>
              <a:rPr lang="en-US" sz="2000" i="1" dirty="0"/>
              <a:t> edition)</a:t>
            </a:r>
            <a:r>
              <a:rPr lang="en-US" sz="2000" dirty="0"/>
              <a:t>, by </a:t>
            </a:r>
            <a:r>
              <a:rPr lang="en-US" sz="2000" i="1" dirty="0"/>
              <a:t>Seymour</a:t>
            </a:r>
            <a:r>
              <a:rPr lang="en-US" sz="2000" dirty="0"/>
              <a:t> </a:t>
            </a:r>
            <a:r>
              <a:rPr lang="en-US" sz="2000" i="1" dirty="0" err="1"/>
              <a:t>Lipschutz</a:t>
            </a:r>
            <a:r>
              <a:rPr lang="en-US" sz="2000" dirty="0"/>
              <a:t>, </a:t>
            </a:r>
            <a:r>
              <a:rPr lang="en-US" sz="2000" i="1" dirty="0"/>
              <a:t>Marc</a:t>
            </a:r>
            <a:r>
              <a:rPr lang="en-US" sz="2000" dirty="0"/>
              <a:t> </a:t>
            </a:r>
            <a:r>
              <a:rPr lang="en-US" sz="2000" i="1" dirty="0"/>
              <a:t>Lipson</a:t>
            </a:r>
            <a:endParaRPr lang="en-US" sz="2000"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Predicates</a:t>
            </a:r>
          </a:p>
        </p:txBody>
      </p:sp>
      <p:sp>
        <p:nvSpPr>
          <p:cNvPr id="4" name="Rectangle 3"/>
          <p:cNvSpPr/>
          <p:nvPr/>
        </p:nvSpPr>
        <p:spPr>
          <a:xfrm>
            <a:off x="312157" y="2363828"/>
            <a:ext cx="8531589" cy="3862596"/>
          </a:xfrm>
          <a:prstGeom prst="rect">
            <a:avLst/>
          </a:prstGeom>
        </p:spPr>
        <p:txBody>
          <a:bodyPr wrap="square">
            <a:spAutoFit/>
          </a:bodyPr>
          <a:lstStyle/>
          <a:p>
            <a:pPr marL="274320" indent="-274320">
              <a:spcBef>
                <a:spcPts val="600"/>
              </a:spcBef>
              <a:buFont typeface="Arial" pitchFamily="34" charset="0"/>
              <a:buChar char="•"/>
              <a:defRPr/>
            </a:pPr>
            <a:r>
              <a:rPr lang="en-US" sz="2000" dirty="0"/>
              <a:t>A predicate is a sentence that contains a finite number of variables and becomes a proposition when specific values are substituted for the variables.</a:t>
            </a:r>
          </a:p>
          <a:p>
            <a:pPr marL="274320" indent="-274320">
              <a:spcBef>
                <a:spcPts val="600"/>
              </a:spcBef>
              <a:buFont typeface="Arial" pitchFamily="34" charset="0"/>
              <a:buChar char="•"/>
              <a:defRPr/>
            </a:pPr>
            <a:r>
              <a:rPr lang="en-US" sz="2000" dirty="0">
                <a:solidFill>
                  <a:srgbClr val="0000FF"/>
                </a:solidFill>
              </a:rPr>
              <a:t>A </a:t>
            </a:r>
            <a:r>
              <a:rPr lang="en-US" sz="2000" b="1" i="1" dirty="0">
                <a:solidFill>
                  <a:srgbClr val="0000FF"/>
                </a:solidFill>
              </a:rPr>
              <a:t>predicate</a:t>
            </a:r>
            <a:r>
              <a:rPr lang="en-US" sz="2000" dirty="0">
                <a:solidFill>
                  <a:srgbClr val="0000FF"/>
                </a:solidFill>
              </a:rPr>
              <a:t>, </a:t>
            </a:r>
            <a:r>
              <a:rPr lang="en-US" sz="2000" b="1" dirty="0">
                <a:solidFill>
                  <a:srgbClr val="0000FF"/>
                </a:solidFill>
              </a:rPr>
              <a:t>or propositional function</a:t>
            </a:r>
            <a:r>
              <a:rPr lang="en-US" sz="2000" dirty="0">
                <a:solidFill>
                  <a:srgbClr val="0000FF"/>
                </a:solidFill>
              </a:rPr>
              <a:t>, is a function that takes some variable(s) as arguments and returns True or False.</a:t>
            </a:r>
          </a:p>
          <a:p>
            <a:pPr marL="274320" indent="-274320">
              <a:spcBef>
                <a:spcPts val="600"/>
              </a:spcBef>
              <a:buFont typeface="Arial" pitchFamily="34" charset="0"/>
              <a:buChar char="•"/>
              <a:defRPr/>
            </a:pPr>
            <a:r>
              <a:rPr lang="en-US" sz="2000" dirty="0"/>
              <a:t>A </a:t>
            </a:r>
            <a:r>
              <a:rPr lang="en-US" sz="2000" b="1" cap="all" dirty="0">
                <a:solidFill>
                  <a:srgbClr val="FF0000"/>
                </a:solidFill>
              </a:rPr>
              <a:t>predicate</a:t>
            </a:r>
            <a:r>
              <a:rPr lang="en-US" sz="2000" dirty="0"/>
              <a:t> is symbolized by a </a:t>
            </a:r>
            <a:r>
              <a:rPr lang="en-US" sz="2000" b="1" cap="all" dirty="0">
                <a:solidFill>
                  <a:srgbClr val="FF0000"/>
                </a:solidFill>
              </a:rPr>
              <a:t>capital letter </a:t>
            </a:r>
            <a:r>
              <a:rPr lang="en-US" sz="2000" dirty="0"/>
              <a:t>and the </a:t>
            </a:r>
            <a:r>
              <a:rPr lang="en-US" sz="2000" b="1" i="1" dirty="0">
                <a:solidFill>
                  <a:srgbClr val="FF0000"/>
                </a:solidFill>
              </a:rPr>
              <a:t>variable(s</a:t>
            </a:r>
            <a:r>
              <a:rPr lang="en-US" sz="2000" b="1" dirty="0">
                <a:solidFill>
                  <a:srgbClr val="FF0000"/>
                </a:solidFill>
              </a:rPr>
              <a:t>)</a:t>
            </a:r>
            <a:r>
              <a:rPr lang="en-US" sz="2000" dirty="0"/>
              <a:t> by </a:t>
            </a:r>
            <a:r>
              <a:rPr lang="en-US" sz="2000" b="1" i="1" dirty="0">
                <a:solidFill>
                  <a:srgbClr val="FF0000"/>
                </a:solidFill>
              </a:rPr>
              <a:t>small letter(s).</a:t>
            </a:r>
          </a:p>
          <a:p>
            <a:pPr marL="274320" indent="-274320">
              <a:spcBef>
                <a:spcPts val="600"/>
              </a:spcBef>
              <a:buFont typeface="Arial" pitchFamily="34" charset="0"/>
              <a:buChar char="•"/>
              <a:defRPr/>
            </a:pPr>
            <a:r>
              <a:rPr lang="en-US" sz="2000" dirty="0"/>
              <a:t>The sentence </a:t>
            </a:r>
            <a:r>
              <a:rPr lang="en-US" sz="2000" i="1" dirty="0"/>
              <a:t>“</a:t>
            </a:r>
            <a:r>
              <a:rPr lang="en-US" sz="2000" i="1" dirty="0">
                <a:solidFill>
                  <a:srgbClr val="0000FF"/>
                </a:solidFill>
              </a:rPr>
              <a:t>x </a:t>
            </a:r>
            <a:r>
              <a:rPr lang="en-US" sz="2000" dirty="0">
                <a:solidFill>
                  <a:srgbClr val="0000FF"/>
                </a:solidFill>
              </a:rPr>
              <a:t>is a bachelor</a:t>
            </a:r>
            <a:r>
              <a:rPr lang="en-US" sz="2000" dirty="0"/>
              <a:t>” is symbolized as </a:t>
            </a:r>
            <a:r>
              <a:rPr lang="en-US" sz="2000" i="1" dirty="0">
                <a:solidFill>
                  <a:srgbClr val="0033CC"/>
                </a:solidFill>
              </a:rPr>
              <a:t>P(x</a:t>
            </a:r>
            <a:r>
              <a:rPr lang="en-US" sz="2000" dirty="0">
                <a:solidFill>
                  <a:srgbClr val="0033CC"/>
                </a:solidFill>
              </a:rPr>
              <a:t>)</a:t>
            </a:r>
            <a:r>
              <a:rPr lang="en-US" sz="2000" dirty="0"/>
              <a:t>,</a:t>
            </a:r>
          </a:p>
          <a:p>
            <a:pPr marL="274320" indent="-274320">
              <a:spcBef>
                <a:spcPts val="600"/>
              </a:spcBef>
              <a:defRPr/>
            </a:pPr>
            <a:r>
              <a:rPr lang="en-US" sz="2000" dirty="0"/>
              <a:t>	where </a:t>
            </a:r>
            <a:r>
              <a:rPr lang="en-US" sz="2000" i="1" dirty="0">
                <a:solidFill>
                  <a:srgbClr val="0033CC"/>
                </a:solidFill>
              </a:rPr>
              <a:t>x</a:t>
            </a:r>
            <a:r>
              <a:rPr lang="en-US" sz="2000" dirty="0">
                <a:solidFill>
                  <a:srgbClr val="0033CC"/>
                </a:solidFill>
              </a:rPr>
              <a:t> is a variable</a:t>
            </a:r>
            <a:r>
              <a:rPr lang="en-US" sz="2000" dirty="0"/>
              <a:t>. When concrete values are substituted	in place of </a:t>
            </a:r>
            <a:r>
              <a:rPr lang="en-US" sz="2000" i="1" dirty="0"/>
              <a:t>x</a:t>
            </a:r>
            <a:r>
              <a:rPr lang="en-US" sz="2000" dirty="0"/>
              <a:t>, a proposition results(with a truth value, either True or False). </a:t>
            </a:r>
            <a:r>
              <a:rPr lang="en-US" sz="2000" dirty="0">
                <a:solidFill>
                  <a:srgbClr val="0000FF"/>
                </a:solidFill>
              </a:rPr>
              <a:t>P(</a:t>
            </a:r>
            <a:r>
              <a:rPr lang="en-US" sz="2000" i="1" dirty="0">
                <a:solidFill>
                  <a:srgbClr val="0000FF"/>
                </a:solidFill>
              </a:rPr>
              <a:t>x</a:t>
            </a:r>
            <a:r>
              <a:rPr lang="en-US" sz="2000" dirty="0">
                <a:solidFill>
                  <a:srgbClr val="0000FF"/>
                </a:solidFill>
              </a:rPr>
              <a:t>) </a:t>
            </a:r>
            <a:r>
              <a:rPr lang="en-US" sz="2000" dirty="0"/>
              <a:t>is also called a </a:t>
            </a:r>
            <a:r>
              <a:rPr lang="en-US" sz="2000" i="1" dirty="0">
                <a:solidFill>
                  <a:srgbClr val="0000FF"/>
                </a:solidFill>
              </a:rPr>
              <a:t>propositional function </a:t>
            </a:r>
            <a:r>
              <a:rPr lang="en-US" sz="2000" dirty="0"/>
              <a:t>, because each choice of </a:t>
            </a:r>
            <a:r>
              <a:rPr lang="en-US" sz="2000" i="1" dirty="0"/>
              <a:t>x</a:t>
            </a:r>
            <a:r>
              <a:rPr lang="en-US" sz="2000" dirty="0"/>
              <a:t> produces a proposition </a:t>
            </a:r>
            <a:r>
              <a:rPr lang="en-US" sz="2000" i="1" dirty="0"/>
              <a:t>P</a:t>
            </a:r>
            <a:r>
              <a:rPr lang="en-US" sz="2000" dirty="0"/>
              <a:t>(x) that is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Example 1</a:t>
            </a:r>
          </a:p>
        </p:txBody>
      </p:sp>
      <p:sp>
        <p:nvSpPr>
          <p:cNvPr id="4" name="Rectangle 3"/>
          <p:cNvSpPr/>
          <p:nvPr/>
        </p:nvSpPr>
        <p:spPr>
          <a:xfrm>
            <a:off x="218364" y="2198520"/>
            <a:ext cx="8570794" cy="4431983"/>
          </a:xfrm>
          <a:prstGeom prst="rect">
            <a:avLst/>
          </a:prstGeom>
        </p:spPr>
        <p:txBody>
          <a:bodyPr wrap="square">
            <a:spAutoFit/>
          </a:bodyPr>
          <a:lstStyle/>
          <a:p>
            <a:pPr marL="274320" indent="-274320">
              <a:spcBef>
                <a:spcPts val="600"/>
              </a:spcBef>
              <a:buFont typeface="Arial" pitchFamily="34" charset="0"/>
              <a:buChar char="•"/>
            </a:pPr>
            <a:r>
              <a:rPr lang="en-US" sz="2800" dirty="0"/>
              <a:t>Let </a:t>
            </a:r>
            <a:r>
              <a:rPr lang="en-US" sz="2800" i="1" dirty="0"/>
              <a:t>P</a:t>
            </a:r>
            <a:r>
              <a:rPr lang="en-US" sz="2800" dirty="0"/>
              <a:t>(</a:t>
            </a:r>
            <a:r>
              <a:rPr lang="en-US" sz="2800" i="1" dirty="0"/>
              <a:t>x</a:t>
            </a:r>
            <a:r>
              <a:rPr lang="en-US" sz="2800" dirty="0"/>
              <a:t>) denote the statement “x&gt;3”. </a:t>
            </a:r>
          </a:p>
          <a:p>
            <a:pPr marL="274320" indent="-274320">
              <a:spcBef>
                <a:spcPts val="600"/>
              </a:spcBef>
            </a:pPr>
            <a:r>
              <a:rPr lang="en-US" sz="2800" dirty="0"/>
              <a:t> 	What are the truth values of </a:t>
            </a:r>
            <a:r>
              <a:rPr lang="en-US" sz="2800" i="1" dirty="0"/>
              <a:t>P</a:t>
            </a:r>
            <a:r>
              <a:rPr lang="en-US" sz="2800" dirty="0"/>
              <a:t>(4) and </a:t>
            </a:r>
            <a:r>
              <a:rPr lang="en-US" sz="2800" i="1" dirty="0"/>
              <a:t>P</a:t>
            </a:r>
            <a:r>
              <a:rPr lang="en-US" sz="2800" dirty="0"/>
              <a:t>(2)?</a:t>
            </a:r>
          </a:p>
          <a:p>
            <a:pPr marL="274320" indent="-274320">
              <a:spcBef>
                <a:spcPts val="600"/>
              </a:spcBef>
              <a:buFont typeface="Arial" pitchFamily="34" charset="0"/>
              <a:buChar char="•"/>
            </a:pPr>
            <a:endParaRPr lang="en-US" sz="2800" dirty="0"/>
          </a:p>
          <a:p>
            <a:pPr marL="274320" indent="-274320">
              <a:spcBef>
                <a:spcPts val="600"/>
              </a:spcBef>
              <a:buFont typeface="Wingdings" pitchFamily="2" charset="2"/>
              <a:buChar char="§"/>
            </a:pPr>
            <a:r>
              <a:rPr lang="en-US" sz="2800" b="1" u="sng" dirty="0">
                <a:solidFill>
                  <a:srgbClr val="FF0000"/>
                </a:solidFill>
              </a:rPr>
              <a:t>Solution</a:t>
            </a:r>
            <a:r>
              <a:rPr lang="en-US" sz="2800" dirty="0"/>
              <a:t>: 	</a:t>
            </a:r>
            <a:r>
              <a:rPr lang="en-US" sz="2800" dirty="0">
                <a:solidFill>
                  <a:srgbClr val="FF0000"/>
                </a:solidFill>
              </a:rPr>
              <a:t>Given ==&gt; </a:t>
            </a:r>
            <a:r>
              <a:rPr lang="en-US" sz="2800" dirty="0"/>
              <a:t> </a:t>
            </a:r>
            <a:r>
              <a:rPr lang="en-US" sz="2800" i="1" dirty="0">
                <a:solidFill>
                  <a:srgbClr val="FF0000"/>
                </a:solidFill>
              </a:rPr>
              <a:t>P</a:t>
            </a:r>
            <a:r>
              <a:rPr lang="en-US" sz="2800" dirty="0">
                <a:solidFill>
                  <a:srgbClr val="FF0000"/>
                </a:solidFill>
              </a:rPr>
              <a:t>(x) : “</a:t>
            </a:r>
            <a:r>
              <a:rPr lang="en-US" sz="2800" i="1" dirty="0">
                <a:solidFill>
                  <a:srgbClr val="FF0000"/>
                </a:solidFill>
              </a:rPr>
              <a:t>x</a:t>
            </a:r>
            <a:r>
              <a:rPr lang="en-US" sz="2800" dirty="0">
                <a:solidFill>
                  <a:srgbClr val="FF0000"/>
                </a:solidFill>
              </a:rPr>
              <a:t>&gt;3”  </a:t>
            </a:r>
            <a:r>
              <a:rPr lang="en-US" sz="2800" dirty="0"/>
              <a:t>			</a:t>
            </a:r>
            <a:endParaRPr lang="en-US" sz="2800" dirty="0">
              <a:solidFill>
                <a:srgbClr val="FF0000"/>
              </a:solidFill>
            </a:endParaRPr>
          </a:p>
          <a:p>
            <a:pPr marL="274320" indent="-274320">
              <a:spcBef>
                <a:spcPts val="600"/>
              </a:spcBef>
              <a:buFont typeface="Arial" pitchFamily="34" charset="0"/>
              <a:buChar char="•"/>
            </a:pPr>
            <a:r>
              <a:rPr lang="en-US" sz="2800" dirty="0"/>
              <a:t>We obtain the statement </a:t>
            </a:r>
            <a:r>
              <a:rPr lang="en-US" sz="2800" i="1" dirty="0"/>
              <a:t>P</a:t>
            </a:r>
            <a:r>
              <a:rPr lang="en-US" sz="2800" dirty="0"/>
              <a:t>(4) by setting </a:t>
            </a:r>
            <a:r>
              <a:rPr lang="en-US" sz="2800" i="1" dirty="0"/>
              <a:t>x</a:t>
            </a:r>
            <a:r>
              <a:rPr lang="en-US" sz="2800" dirty="0"/>
              <a:t> = 4 in the statement “</a:t>
            </a:r>
            <a:r>
              <a:rPr lang="en-US" sz="2800" i="1" dirty="0"/>
              <a:t>x</a:t>
            </a:r>
            <a:r>
              <a:rPr lang="en-US" sz="2800" dirty="0"/>
              <a:t>&gt;3”. Hence </a:t>
            </a:r>
            <a:r>
              <a:rPr lang="en-US" sz="2800" i="1" dirty="0"/>
              <a:t>P</a:t>
            </a:r>
            <a:r>
              <a:rPr lang="en-US" sz="2800" dirty="0"/>
              <a:t>(4), which is the statement “</a:t>
            </a:r>
            <a:r>
              <a:rPr lang="en-US" sz="2800" b="1" dirty="0">
                <a:solidFill>
                  <a:srgbClr val="0000FF"/>
                </a:solidFill>
              </a:rPr>
              <a:t>4&gt;3</a:t>
            </a:r>
            <a:r>
              <a:rPr lang="en-US" sz="2800" dirty="0"/>
              <a:t>”, is </a:t>
            </a:r>
            <a:r>
              <a:rPr lang="en-US" sz="2800" b="1" dirty="0">
                <a:solidFill>
                  <a:srgbClr val="0000FF"/>
                </a:solidFill>
              </a:rPr>
              <a:t>true</a:t>
            </a:r>
            <a:r>
              <a:rPr lang="en-US" sz="2800" dirty="0"/>
              <a:t>.</a:t>
            </a:r>
          </a:p>
          <a:p>
            <a:pPr marL="274320" indent="-274320">
              <a:spcBef>
                <a:spcPts val="600"/>
              </a:spcBef>
              <a:buFont typeface="Arial" pitchFamily="34" charset="0"/>
              <a:buChar char="•"/>
            </a:pPr>
            <a:r>
              <a:rPr lang="en-US" sz="2800" dirty="0"/>
              <a:t>However, </a:t>
            </a:r>
            <a:r>
              <a:rPr lang="en-US" sz="2800" i="1" dirty="0"/>
              <a:t>P</a:t>
            </a:r>
            <a:r>
              <a:rPr lang="en-US" sz="2800" dirty="0"/>
              <a:t>(2) which is the statement  “</a:t>
            </a:r>
            <a:r>
              <a:rPr lang="en-US" sz="2800" b="1" dirty="0">
                <a:solidFill>
                  <a:srgbClr val="FF0000"/>
                </a:solidFill>
              </a:rPr>
              <a:t>2&gt;3</a:t>
            </a:r>
            <a:r>
              <a:rPr lang="en-US" sz="2800" dirty="0"/>
              <a:t>”, is </a:t>
            </a:r>
            <a:r>
              <a:rPr lang="en-US" sz="2800" b="1" dirty="0">
                <a:solidFill>
                  <a:srgbClr val="FF0000"/>
                </a:solidFill>
              </a:rPr>
              <a:t>false</a:t>
            </a:r>
            <a:r>
              <a:rPr lang="en-US" sz="2800" dirty="0"/>
              <a:t>.</a:t>
            </a:r>
          </a:p>
          <a:p>
            <a:pPr marL="274320" indent="-274320">
              <a:spcBef>
                <a:spcPts val="600"/>
              </a:spcBef>
              <a:buFont typeface="Arial" pitchFamily="34" charset="0"/>
              <a:buChar char="•"/>
            </a:pPr>
            <a:r>
              <a:rPr lang="en-US" sz="28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Example 2 </a:t>
            </a:r>
          </a:p>
        </p:txBody>
      </p:sp>
      <p:sp>
        <p:nvSpPr>
          <p:cNvPr id="4" name="Rectangle 3"/>
          <p:cNvSpPr/>
          <p:nvPr/>
        </p:nvSpPr>
        <p:spPr>
          <a:xfrm>
            <a:off x="354836" y="2136546"/>
            <a:ext cx="8475260" cy="3801041"/>
          </a:xfrm>
          <a:prstGeom prst="rect">
            <a:avLst/>
          </a:prstGeom>
        </p:spPr>
        <p:txBody>
          <a:bodyPr wrap="square">
            <a:spAutoFit/>
          </a:bodyPr>
          <a:lstStyle/>
          <a:p>
            <a:pPr marL="274320" indent="-274320">
              <a:spcBef>
                <a:spcPts val="600"/>
              </a:spcBef>
              <a:buFont typeface="Arial" pitchFamily="34" charset="0"/>
              <a:buChar char="•"/>
            </a:pPr>
            <a:r>
              <a:rPr lang="en-US" sz="2400" dirty="0"/>
              <a:t>Let</a:t>
            </a:r>
            <a:r>
              <a:rPr lang="en-US" sz="2400" dirty="0">
                <a:solidFill>
                  <a:srgbClr val="FF0000"/>
                </a:solidFill>
              </a:rPr>
              <a:t>, </a:t>
            </a:r>
            <a:r>
              <a:rPr lang="en-US" sz="2400" i="1" dirty="0">
                <a:solidFill>
                  <a:srgbClr val="FF0000"/>
                </a:solidFill>
              </a:rPr>
              <a:t>A</a:t>
            </a:r>
            <a:r>
              <a:rPr lang="en-US" sz="2400" dirty="0">
                <a:solidFill>
                  <a:srgbClr val="FF0000"/>
                </a:solidFill>
              </a:rPr>
              <a:t>(x) : “Computer x is under attack by an intruder”. </a:t>
            </a:r>
            <a:r>
              <a:rPr lang="en-US" sz="2400" dirty="0"/>
              <a:t>Suppose that of the computers on campus, only C1 and C7 are currently under attack by intruders.  What are the truth values of </a:t>
            </a:r>
            <a:r>
              <a:rPr lang="en-US" sz="2400" i="1" dirty="0"/>
              <a:t>A </a:t>
            </a:r>
            <a:r>
              <a:rPr lang="en-US" sz="2400" dirty="0"/>
              <a:t>(C1), </a:t>
            </a:r>
            <a:r>
              <a:rPr lang="en-US" sz="2400" i="1" dirty="0"/>
              <a:t>A</a:t>
            </a:r>
            <a:r>
              <a:rPr lang="en-US" sz="2400" dirty="0"/>
              <a:t>(C3), </a:t>
            </a:r>
            <a:r>
              <a:rPr lang="en-US" sz="2400" i="1" dirty="0"/>
              <a:t>A</a:t>
            </a:r>
            <a:r>
              <a:rPr lang="en-US" sz="2400" dirty="0"/>
              <a:t>(C7)?</a:t>
            </a:r>
          </a:p>
          <a:p>
            <a:pPr marL="274320" indent="-274320">
              <a:spcBef>
                <a:spcPts val="600"/>
              </a:spcBef>
              <a:buFont typeface="Wingdings" pitchFamily="2" charset="2"/>
              <a:buChar char="§"/>
            </a:pPr>
            <a:r>
              <a:rPr lang="en-US" sz="2400" b="1" dirty="0">
                <a:solidFill>
                  <a:srgbClr val="0000FF"/>
                </a:solidFill>
              </a:rPr>
              <a:t>Solution</a:t>
            </a:r>
            <a:r>
              <a:rPr lang="en-US" sz="2400" dirty="0"/>
              <a:t>:</a:t>
            </a:r>
          </a:p>
          <a:p>
            <a:pPr marL="274320" indent="-274320">
              <a:spcBef>
                <a:spcPts val="600"/>
              </a:spcBef>
              <a:buFont typeface="Arial" pitchFamily="34" charset="0"/>
              <a:buChar char="•"/>
            </a:pPr>
            <a:r>
              <a:rPr lang="en-US" sz="2400" i="1" dirty="0"/>
              <a:t>A</a:t>
            </a:r>
            <a:r>
              <a:rPr lang="en-US" sz="2400" dirty="0"/>
              <a:t>(C1): “Computer C1 is under attack by an intruder” is </a:t>
            </a:r>
            <a:r>
              <a:rPr lang="en-US" sz="2400" dirty="0">
                <a:solidFill>
                  <a:srgbClr val="0000FF"/>
                </a:solidFill>
              </a:rPr>
              <a:t>true</a:t>
            </a:r>
          </a:p>
          <a:p>
            <a:pPr marL="274320" indent="-274320">
              <a:spcBef>
                <a:spcPts val="600"/>
              </a:spcBef>
              <a:buFont typeface="Arial" pitchFamily="34" charset="0"/>
              <a:buChar char="•"/>
            </a:pPr>
            <a:r>
              <a:rPr lang="en-US" sz="2400" i="1" dirty="0"/>
              <a:t>A</a:t>
            </a:r>
            <a:r>
              <a:rPr lang="en-US" sz="2400" dirty="0"/>
              <a:t>(C7):  “Computer C7 is under attack by an intruder” is </a:t>
            </a:r>
            <a:r>
              <a:rPr lang="en-US" sz="2400" dirty="0">
                <a:solidFill>
                  <a:srgbClr val="0000FF"/>
                </a:solidFill>
              </a:rPr>
              <a:t>true</a:t>
            </a:r>
          </a:p>
          <a:p>
            <a:pPr marL="274320" indent="-274320">
              <a:spcBef>
                <a:spcPts val="600"/>
              </a:spcBef>
              <a:buFont typeface="Arial" pitchFamily="34" charset="0"/>
              <a:buChar char="•"/>
            </a:pPr>
            <a:r>
              <a:rPr lang="en-US" sz="2400" i="1" dirty="0"/>
              <a:t>A</a:t>
            </a:r>
            <a:r>
              <a:rPr lang="en-US" sz="2400" dirty="0"/>
              <a:t>(C3): “Computer C3  is under attack by an intruder” is </a:t>
            </a:r>
            <a:r>
              <a:rPr lang="en-US" sz="2400" dirty="0">
                <a:solidFill>
                  <a:srgbClr val="FF0000"/>
                </a:solidFill>
              </a:rPr>
              <a:t>false</a:t>
            </a:r>
          </a:p>
          <a:p>
            <a:pPr marL="274320" indent="-274320">
              <a:spcBef>
                <a:spcPts val="600"/>
              </a:spcBef>
            </a:pPr>
            <a:r>
              <a:rPr lang="en-US" sz="2400" dirty="0">
                <a:solidFill>
                  <a:srgbClr val="FF0000"/>
                </a:solidFill>
              </a:rPr>
              <a:t>Why ? </a:t>
            </a:r>
            <a:r>
              <a:rPr lang="en-US" sz="2000" dirty="0">
                <a:solidFill>
                  <a:srgbClr val="FF0000"/>
                </a:solidFill>
              </a:rPr>
              <a:t>Because C3 is not in the list of computers that are attacked by intruders.</a:t>
            </a:r>
            <a:r>
              <a:rPr lang="en-US" sz="2400" b="1" dirty="0">
                <a:solidFill>
                  <a:srgbClr val="FF0000"/>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i="1" dirty="0">
                <a:latin typeface="+mn-lt"/>
              </a:rPr>
              <a:t>Multivariable</a:t>
            </a:r>
            <a:r>
              <a:rPr lang="en-US" sz="4000" dirty="0">
                <a:latin typeface="+mn-lt"/>
              </a:rPr>
              <a:t> </a:t>
            </a:r>
            <a:r>
              <a:rPr lang="en-US" sz="4000" b="1" dirty="0">
                <a:latin typeface="+mn-lt"/>
              </a:rPr>
              <a:t>Predicates</a:t>
            </a:r>
            <a:endParaRPr lang="en-US" sz="4000" dirty="0">
              <a:latin typeface="+mn-lt"/>
            </a:endParaRPr>
          </a:p>
        </p:txBody>
      </p:sp>
      <p:sp>
        <p:nvSpPr>
          <p:cNvPr id="4" name="Rectangle 3"/>
          <p:cNvSpPr/>
          <p:nvPr/>
        </p:nvSpPr>
        <p:spPr>
          <a:xfrm>
            <a:off x="245661" y="1997839"/>
            <a:ext cx="8407020" cy="3924151"/>
          </a:xfrm>
          <a:prstGeom prst="rect">
            <a:avLst/>
          </a:prstGeom>
        </p:spPr>
        <p:txBody>
          <a:bodyPr wrap="square">
            <a:spAutoFit/>
          </a:bodyPr>
          <a:lstStyle/>
          <a:p>
            <a:pPr marL="274320" indent="-274320">
              <a:spcBef>
                <a:spcPts val="600"/>
              </a:spcBef>
              <a:buFont typeface="Arial" pitchFamily="34" charset="0"/>
              <a:buChar char="•"/>
            </a:pPr>
            <a:r>
              <a:rPr lang="en-US" sz="2800" i="1" dirty="0">
                <a:solidFill>
                  <a:srgbClr val="0000FF"/>
                </a:solidFill>
              </a:rPr>
              <a:t>Multivariable</a:t>
            </a:r>
            <a:r>
              <a:rPr lang="en-US" sz="2800" dirty="0"/>
              <a:t> </a:t>
            </a:r>
            <a:r>
              <a:rPr lang="en-US" sz="2800" dirty="0">
                <a:solidFill>
                  <a:srgbClr val="0000FF"/>
                </a:solidFill>
              </a:rPr>
              <a:t>Predicates ==&gt; Predicates that have more than one variable</a:t>
            </a:r>
            <a:r>
              <a:rPr lang="en-US" sz="2800" dirty="0"/>
              <a:t>. </a:t>
            </a:r>
          </a:p>
          <a:p>
            <a:pPr marL="274320" indent="-274320">
              <a:spcBef>
                <a:spcPts val="600"/>
              </a:spcBef>
              <a:buFont typeface="Arial" pitchFamily="34" charset="0"/>
              <a:buChar char="•"/>
            </a:pPr>
            <a:r>
              <a:rPr lang="en-US" sz="2800" dirty="0"/>
              <a:t>For example, </a:t>
            </a:r>
            <a:r>
              <a:rPr lang="en-US" sz="2800" i="1" dirty="0">
                <a:solidFill>
                  <a:srgbClr val="0000FF"/>
                </a:solidFill>
              </a:rPr>
              <a:t>Q</a:t>
            </a:r>
            <a:r>
              <a:rPr lang="en-US" sz="2800" dirty="0">
                <a:solidFill>
                  <a:srgbClr val="0000FF"/>
                </a:solidFill>
              </a:rPr>
              <a:t>(x, y):  “x = y + 3” </a:t>
            </a:r>
            <a:r>
              <a:rPr lang="en-US" sz="2800" dirty="0"/>
              <a:t>, </a:t>
            </a:r>
          </a:p>
          <a:p>
            <a:pPr marL="274320" indent="-274320">
              <a:spcBef>
                <a:spcPts val="600"/>
              </a:spcBef>
            </a:pPr>
            <a:r>
              <a:rPr lang="en-US" sz="2800" dirty="0"/>
              <a:t>	where x and y are variables and </a:t>
            </a:r>
            <a:r>
              <a:rPr lang="en-US" sz="2800" i="1" dirty="0"/>
              <a:t>Q</a:t>
            </a:r>
            <a:r>
              <a:rPr lang="en-US" sz="2800" dirty="0"/>
              <a:t> is the predicate.</a:t>
            </a:r>
          </a:p>
          <a:p>
            <a:pPr marL="274320" indent="-274320">
              <a:spcBef>
                <a:spcPts val="600"/>
              </a:spcBef>
              <a:buFont typeface="Arial" pitchFamily="34" charset="0"/>
              <a:buChar char="•"/>
            </a:pPr>
            <a:endParaRPr lang="en-US" sz="2800" dirty="0"/>
          </a:p>
          <a:p>
            <a:pPr marL="274320" indent="-274320">
              <a:spcBef>
                <a:spcPts val="600"/>
              </a:spcBef>
              <a:buFont typeface="Wingdings" pitchFamily="2" charset="2"/>
              <a:buChar char="§"/>
            </a:pPr>
            <a:r>
              <a:rPr lang="en-US" sz="2800" u="sng" dirty="0">
                <a:solidFill>
                  <a:srgbClr val="FF0000"/>
                </a:solidFill>
              </a:rPr>
              <a:t>Note</a:t>
            </a:r>
            <a:r>
              <a:rPr lang="en-US" sz="2800" dirty="0"/>
              <a:t>: </a:t>
            </a:r>
            <a:r>
              <a:rPr lang="en-US" sz="2800" dirty="0">
                <a:solidFill>
                  <a:srgbClr val="FF0000"/>
                </a:solidFill>
              </a:rPr>
              <a:t>When values are assigned to the variables x and y, the statement </a:t>
            </a:r>
            <a:r>
              <a:rPr lang="en-US" sz="2800" i="1" dirty="0">
                <a:solidFill>
                  <a:srgbClr val="FF0000"/>
                </a:solidFill>
              </a:rPr>
              <a:t>Q</a:t>
            </a:r>
            <a:r>
              <a:rPr lang="en-US" sz="2800" dirty="0">
                <a:solidFill>
                  <a:srgbClr val="FF0000"/>
                </a:solidFill>
              </a:rPr>
              <a:t>(x, y) has a truth value.</a:t>
            </a:r>
          </a:p>
          <a:p>
            <a:pPr marL="274320" indent="-274320">
              <a:spcBef>
                <a:spcPts val="600"/>
              </a:spcBef>
            </a:pPr>
            <a:endParaRPr lang="en-US" sz="2800" dirty="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Example 3</a:t>
            </a:r>
            <a:endParaRPr lang="en-US" sz="4000" dirty="0">
              <a:latin typeface="+mn-lt"/>
            </a:endParaRPr>
          </a:p>
        </p:txBody>
      </p:sp>
      <p:sp>
        <p:nvSpPr>
          <p:cNvPr id="4" name="Rectangle 3"/>
          <p:cNvSpPr/>
          <p:nvPr/>
        </p:nvSpPr>
        <p:spPr>
          <a:xfrm>
            <a:off x="421341" y="2136339"/>
            <a:ext cx="8299577" cy="4001095"/>
          </a:xfrm>
          <a:prstGeom prst="rect">
            <a:avLst/>
          </a:prstGeom>
        </p:spPr>
        <p:txBody>
          <a:bodyPr wrap="square">
            <a:spAutoFit/>
          </a:bodyPr>
          <a:lstStyle/>
          <a:p>
            <a:pPr marL="274320" indent="-274320">
              <a:spcBef>
                <a:spcPts val="600"/>
              </a:spcBef>
            </a:pPr>
            <a:r>
              <a:rPr lang="en-US" sz="2800" dirty="0">
                <a:solidFill>
                  <a:srgbClr val="FF0000"/>
                </a:solidFill>
              </a:rPr>
              <a:t>Let </a:t>
            </a:r>
            <a:r>
              <a:rPr lang="en-US" sz="2800" i="1" dirty="0">
                <a:solidFill>
                  <a:srgbClr val="FF0000"/>
                </a:solidFill>
              </a:rPr>
              <a:t>Q</a:t>
            </a:r>
            <a:r>
              <a:rPr lang="en-US" sz="2800" dirty="0">
                <a:solidFill>
                  <a:srgbClr val="FF0000"/>
                </a:solidFill>
              </a:rPr>
              <a:t>(x, y) denote the statement “x = y + 3”.</a:t>
            </a:r>
          </a:p>
          <a:p>
            <a:pPr marL="274320" indent="-274320">
              <a:spcBef>
                <a:spcPts val="600"/>
              </a:spcBef>
            </a:pPr>
            <a:r>
              <a:rPr lang="en-US" sz="2800" dirty="0">
                <a:solidFill>
                  <a:srgbClr val="FF0000"/>
                </a:solidFill>
              </a:rPr>
              <a:t>What are the truth values of the propositions </a:t>
            </a:r>
            <a:r>
              <a:rPr lang="en-US" sz="2800" i="1" dirty="0">
                <a:solidFill>
                  <a:srgbClr val="FF0000"/>
                </a:solidFill>
              </a:rPr>
              <a:t>Q</a:t>
            </a:r>
            <a:r>
              <a:rPr lang="en-US" sz="2800" dirty="0">
                <a:solidFill>
                  <a:srgbClr val="FF0000"/>
                </a:solidFill>
              </a:rPr>
              <a:t>(1,2)</a:t>
            </a:r>
          </a:p>
          <a:p>
            <a:pPr marL="274320" indent="-274320">
              <a:spcBef>
                <a:spcPts val="600"/>
              </a:spcBef>
            </a:pPr>
            <a:r>
              <a:rPr lang="en-US" sz="2800" dirty="0">
                <a:solidFill>
                  <a:srgbClr val="FF0000"/>
                </a:solidFill>
              </a:rPr>
              <a:t>and </a:t>
            </a:r>
            <a:r>
              <a:rPr lang="en-US" sz="2800" i="1" dirty="0">
                <a:solidFill>
                  <a:srgbClr val="FF0000"/>
                </a:solidFill>
              </a:rPr>
              <a:t>Q</a:t>
            </a:r>
            <a:r>
              <a:rPr lang="en-US" sz="2800" dirty="0">
                <a:solidFill>
                  <a:srgbClr val="FF0000"/>
                </a:solidFill>
              </a:rPr>
              <a:t>(3,0)?</a:t>
            </a:r>
          </a:p>
          <a:p>
            <a:pPr marL="274320" indent="-274320">
              <a:spcBef>
                <a:spcPts val="600"/>
              </a:spcBef>
              <a:buFont typeface="Wingdings" panose="05000000000000000000" pitchFamily="2" charset="2"/>
              <a:buChar char="§"/>
            </a:pPr>
            <a:r>
              <a:rPr lang="en-US" sz="2800" b="1" u="sng" dirty="0">
                <a:solidFill>
                  <a:srgbClr val="0000FF"/>
                </a:solidFill>
              </a:rPr>
              <a:t>Solution</a:t>
            </a:r>
            <a:r>
              <a:rPr lang="en-US" sz="2800" dirty="0"/>
              <a:t>:  </a:t>
            </a:r>
          </a:p>
          <a:p>
            <a:pPr marL="274320" indent="-274320">
              <a:spcBef>
                <a:spcPts val="600"/>
              </a:spcBef>
              <a:buFont typeface="Arial" pitchFamily="34" charset="0"/>
              <a:buChar char="•"/>
            </a:pPr>
            <a:r>
              <a:rPr lang="en-US" sz="2800" dirty="0"/>
              <a:t>To obtain </a:t>
            </a:r>
            <a:r>
              <a:rPr lang="en-US" sz="2800" i="1" dirty="0"/>
              <a:t>Q</a:t>
            </a:r>
            <a:r>
              <a:rPr lang="en-US" sz="2800" dirty="0"/>
              <a:t>(1,2), set x=1 and y=2 in the statement Q(</a:t>
            </a:r>
            <a:r>
              <a:rPr lang="en-US" sz="2800" dirty="0" err="1"/>
              <a:t>x,y</a:t>
            </a:r>
            <a:r>
              <a:rPr lang="en-US" sz="2800" dirty="0"/>
              <a:t>). </a:t>
            </a:r>
          </a:p>
          <a:p>
            <a:pPr marL="274320" indent="-274320">
              <a:spcBef>
                <a:spcPts val="600"/>
              </a:spcBef>
            </a:pPr>
            <a:r>
              <a:rPr lang="en-US" sz="2800" dirty="0"/>
              <a:t>	Therefore, </a:t>
            </a:r>
            <a:r>
              <a:rPr lang="en-US" sz="2800" i="1" dirty="0"/>
              <a:t>Q</a:t>
            </a:r>
            <a:r>
              <a:rPr lang="en-US" sz="2800" dirty="0"/>
              <a:t>(1,2): “</a:t>
            </a:r>
            <a:r>
              <a:rPr lang="en-US" sz="2800" b="1" dirty="0">
                <a:solidFill>
                  <a:srgbClr val="FF0000"/>
                </a:solidFill>
              </a:rPr>
              <a:t>1 = 2 + 3</a:t>
            </a:r>
            <a:r>
              <a:rPr lang="en-US" sz="2800" dirty="0"/>
              <a:t>” is </a:t>
            </a:r>
            <a:r>
              <a:rPr lang="en-US" sz="2800" b="1" dirty="0">
                <a:solidFill>
                  <a:srgbClr val="FF0000"/>
                </a:solidFill>
              </a:rPr>
              <a:t>false</a:t>
            </a:r>
          </a:p>
          <a:p>
            <a:pPr marL="274320" indent="-274320">
              <a:spcBef>
                <a:spcPts val="600"/>
              </a:spcBef>
            </a:pPr>
            <a:r>
              <a:rPr lang="en-US" sz="2800" dirty="0"/>
              <a:t> 	Similarly, </a:t>
            </a:r>
            <a:r>
              <a:rPr lang="en-US" sz="2800" i="1" dirty="0"/>
              <a:t>Q</a:t>
            </a:r>
            <a:r>
              <a:rPr lang="en-US" sz="2800" dirty="0"/>
              <a:t>(3,0): “</a:t>
            </a:r>
            <a:r>
              <a:rPr lang="en-US" sz="2800" b="1" dirty="0">
                <a:solidFill>
                  <a:srgbClr val="FF0000"/>
                </a:solidFill>
              </a:rPr>
              <a:t>3 = 0 + 3</a:t>
            </a:r>
            <a:r>
              <a:rPr lang="en-US" sz="2800" dirty="0"/>
              <a:t>” is </a:t>
            </a:r>
            <a:r>
              <a:rPr lang="en-US" sz="2800" b="1" dirty="0">
                <a:solidFill>
                  <a:srgbClr val="0000FF"/>
                </a:solidFill>
              </a:rPr>
              <a:t>true</a:t>
            </a:r>
            <a:r>
              <a:rPr lang="en-US" sz="28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1443</TotalTime>
  <Words>4185</Words>
  <Application>Microsoft Office PowerPoint</Application>
  <PresentationFormat>On-screen Show (4:3)</PresentationFormat>
  <Paragraphs>376</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Cambria Math</vt:lpstr>
      <vt:lpstr>Constantia</vt:lpstr>
      <vt:lpstr>Corbel</vt:lpstr>
      <vt:lpstr>Symbol</vt:lpstr>
      <vt:lpstr>Wingdings</vt:lpstr>
      <vt:lpstr>Wingdings 2</vt:lpstr>
      <vt:lpstr>Spectrum</vt:lpstr>
      <vt:lpstr>Predicates and Quantifiers</vt:lpstr>
      <vt:lpstr>Lecture Outline</vt:lpstr>
      <vt:lpstr>Objectives and Outcomes</vt:lpstr>
      <vt:lpstr>Predicates</vt:lpstr>
      <vt:lpstr>Predicates</vt:lpstr>
      <vt:lpstr>Example 1</vt:lpstr>
      <vt:lpstr>Example 2 </vt:lpstr>
      <vt:lpstr>Multivariable Predicates</vt:lpstr>
      <vt:lpstr>Example 3</vt:lpstr>
      <vt:lpstr>Examples of Propositional Functions</vt:lpstr>
      <vt:lpstr>Compound Expressions</vt:lpstr>
      <vt:lpstr>Quantifiers</vt:lpstr>
      <vt:lpstr>Quantifiers</vt:lpstr>
      <vt:lpstr>The Universal Quantifier</vt:lpstr>
      <vt:lpstr>The Universal Quantifier</vt:lpstr>
      <vt:lpstr>Example 8</vt:lpstr>
      <vt:lpstr>Example 9</vt:lpstr>
      <vt:lpstr>(Modified) Example 10</vt:lpstr>
      <vt:lpstr>Example 11</vt:lpstr>
      <vt:lpstr>Another Example</vt:lpstr>
      <vt:lpstr>The Existential Quantifier</vt:lpstr>
      <vt:lpstr>The Existential Quantifier</vt:lpstr>
      <vt:lpstr>Example 14</vt:lpstr>
      <vt:lpstr>Example 15</vt:lpstr>
      <vt:lpstr>Example 16</vt:lpstr>
      <vt:lpstr>Class Work</vt:lpstr>
      <vt:lpstr>Answers </vt:lpstr>
      <vt:lpstr>Universal &amp; Existential Quantifiers:  When True? When False?</vt:lpstr>
      <vt:lpstr>Precedence of Quantifiers</vt:lpstr>
      <vt:lpstr>Negating Quantified Expressions: De Morgan’s Laws for Quantifiers</vt:lpstr>
      <vt:lpstr>Translating from English to Logic</vt:lpstr>
      <vt:lpstr>Translating from English to Logic</vt:lpstr>
      <vt:lpstr>Equivalences in Predicate Logic</vt:lpstr>
      <vt:lpstr>Negating Quantified Expressions</vt:lpstr>
      <vt:lpstr>Negating Quantified Expressions</vt:lpstr>
      <vt:lpstr>De Morgan’s Laws for Quantifiers</vt:lpstr>
      <vt:lpstr>Translating from English into Logical Expressions</vt:lpstr>
      <vt:lpstr>Example 23 (p.40)</vt:lpstr>
      <vt:lpstr>Extra Example</vt:lpstr>
      <vt:lpstr>Exercise 9 (p.43) </vt:lpstr>
      <vt:lpstr>Answers </vt:lpstr>
      <vt:lpstr>Exercise 25 (p. 44)</vt:lpstr>
      <vt:lpstr>Solution </vt:lpstr>
      <vt:lpstr>Practice @ Home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Israt Jahan Mouri</cp:lastModifiedBy>
  <cp:revision>36</cp:revision>
  <dcterms:created xsi:type="dcterms:W3CDTF">2018-12-10T17:20:29Z</dcterms:created>
  <dcterms:modified xsi:type="dcterms:W3CDTF">2022-06-06T04:32:09Z</dcterms:modified>
</cp:coreProperties>
</file>