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24"/>
  </p:notesMasterIdLst>
  <p:sldIdLst>
    <p:sldId id="256" r:id="rId5"/>
    <p:sldId id="325" r:id="rId6"/>
    <p:sldId id="313" r:id="rId7"/>
    <p:sldId id="326" r:id="rId8"/>
    <p:sldId id="314" r:id="rId9"/>
    <p:sldId id="296" r:id="rId10"/>
    <p:sldId id="324" r:id="rId11"/>
    <p:sldId id="303" r:id="rId12"/>
    <p:sldId id="304" r:id="rId13"/>
    <p:sldId id="305" r:id="rId14"/>
    <p:sldId id="307" r:id="rId15"/>
    <p:sldId id="308" r:id="rId16"/>
    <p:sldId id="309" r:id="rId17"/>
    <p:sldId id="310" r:id="rId18"/>
    <p:sldId id="317" r:id="rId19"/>
    <p:sldId id="316" r:id="rId20"/>
    <p:sldId id="318" r:id="rId21"/>
    <p:sldId id="320" r:id="rId22"/>
    <p:sldId id="31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6814" autoAdjust="0"/>
  </p:normalViewPr>
  <p:slideViewPr>
    <p:cSldViewPr snapToGrid="0">
      <p:cViewPr varScale="1">
        <p:scale>
          <a:sx n="116" d="100"/>
          <a:sy n="116" d="100"/>
        </p:scale>
        <p:origin x="108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05/05/2024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01929997029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5/5/2024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com/citations?user=VqMvaIIAAAAJ&amp;hl=en" TargetMode="External"/><Relationship Id="rId3" Type="http://schemas.openxmlformats.org/officeDocument/2006/relationships/hyperlink" Target="http://www.dit.hua.gr/~m.hasa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linkedin.com/in/m-mahmudul-hasan-93043a87/" TargetMode="External"/><Relationship Id="rId5" Type="http://schemas.openxmlformats.org/officeDocument/2006/relationships/image" Target="../media/image1.png"/><Relationship Id="rId4" Type="http://schemas.openxmlformats.org/officeDocument/2006/relationships/hyperlink" Target="https://www.researchgate.net/profile/M_Mahmudul_Hasan" TargetMode="External"/><Relationship Id="rId9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9 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design</a:t>
            </a:r>
            <a:endParaRPr lang="en-US" sz="3000" dirty="0">
              <a:solidFill>
                <a:srgbClr val="00206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3752174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M. Mahmudul </a:t>
            </a:r>
            <a:r>
              <a:rPr lang="en-US" sz="2400" dirty="0" err="1">
                <a:solidFill>
                  <a:srgbClr val="7030A0"/>
                </a:solidFill>
              </a:rPr>
              <a:t>hasan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Assistant Professor, CS, AIUB</a:t>
            </a:r>
          </a:p>
          <a:p>
            <a:r>
              <a:rPr lang="en-US" sz="2300" cap="none" dirty="0">
                <a:hlinkClick r:id="rId3"/>
              </a:rPr>
              <a:t>http://www.dit.hua.gr/~m.hasan</a:t>
            </a:r>
            <a:r>
              <a:rPr lang="en-US" sz="2300" cap="none" dirty="0"/>
              <a:t>   </a:t>
            </a:r>
          </a:p>
        </p:txBody>
      </p:sp>
      <p:pic>
        <p:nvPicPr>
          <p:cNvPr id="25" name="Picture 24">
            <a:hlinkClick r:id="rId4"/>
            <a:extLst>
              <a:ext uri="{FF2B5EF4-FFF2-40B4-BE49-F238E27FC236}">
                <a16:creationId xmlns:a16="http://schemas.microsoft.com/office/drawing/2014/main" id="{50ADB631-A102-4E27-9E4F-8BEAA3230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936" y="5191026"/>
            <a:ext cx="775212" cy="762000"/>
          </a:xfrm>
          <a:prstGeom prst="rect">
            <a:avLst/>
          </a:prstGeom>
        </p:spPr>
      </p:pic>
      <p:pic>
        <p:nvPicPr>
          <p:cNvPr id="26" name="Picture 25">
            <a:hlinkClick r:id="rId6"/>
            <a:extLst>
              <a:ext uri="{FF2B5EF4-FFF2-40B4-BE49-F238E27FC236}">
                <a16:creationId xmlns:a16="http://schemas.microsoft.com/office/drawing/2014/main" id="{5178D95F-BBA9-4DB7-8929-D0378B8248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9933" y="5210199"/>
            <a:ext cx="1966006" cy="641961"/>
          </a:xfrm>
          <a:prstGeom prst="rect">
            <a:avLst/>
          </a:prstGeom>
        </p:spPr>
      </p:pic>
      <p:pic>
        <p:nvPicPr>
          <p:cNvPr id="27" name="Picture 26">
            <a:hlinkClick r:id="rId8"/>
            <a:extLst>
              <a:ext uri="{FF2B5EF4-FFF2-40B4-BE49-F238E27FC236}">
                <a16:creationId xmlns:a16="http://schemas.microsoft.com/office/drawing/2014/main" id="{6C55067C-425B-4011-BE53-FC42477C2F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8975" y="5279923"/>
            <a:ext cx="2465593" cy="54231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– make the interface consistent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931243"/>
            <a:ext cx="11129166" cy="3740687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+mj-lt"/>
                <a:ea typeface="ＭＳ Ｐゴシック" pitchFamily="-128" charset="-128"/>
              </a:rPr>
              <a:t>Allow the user to put the current task into a meaningful context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should be able to determine where he has come from and what alternatives exist for a transition to a new task.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+mj-lt"/>
                <a:ea typeface="ＭＳ Ｐゴシック" pitchFamily="-128" charset="-128"/>
              </a:rPr>
              <a:t>Maintain consistency across a family of applications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>
                <a:highlight>
                  <a:srgbClr val="FFFF00"/>
                </a:highlight>
              </a:rPr>
              <a:t>“MS Office Suite</a:t>
            </a:r>
            <a:r>
              <a:rPr lang="en-US" sz="2200" dirty="0"/>
              <a:t>”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If past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+mj-lt"/>
                <a:ea typeface="ＭＳ Ｐゴシック" pitchFamily="-128" charset="-128"/>
              </a:rPr>
              <a:t>interactive models have created user expectations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, do not make changes unless there is a compelling reason to do so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- </a:t>
            </a:r>
            <a:r>
              <a:rPr lang="en-US" sz="2200" dirty="0"/>
              <a:t>Once a particular interactive sequence has become a de-facto standard (</a:t>
            </a:r>
            <a:r>
              <a:rPr lang="en-US" sz="2200" dirty="0">
                <a:highlight>
                  <a:srgbClr val="FFFF00"/>
                </a:highlight>
              </a:rPr>
              <a:t>Alt-S </a:t>
            </a:r>
            <a:r>
              <a:rPr lang="en-US" sz="2200" dirty="0">
                <a:highlight>
                  <a:srgbClr val="FFFF00"/>
                </a:highlight>
                <a:sym typeface="Wingdings" panose="05000000000000000000" pitchFamily="2" charset="2"/>
              </a:rPr>
              <a:t></a:t>
            </a:r>
            <a:r>
              <a:rPr lang="en-US" sz="2200" dirty="0">
                <a:highlight>
                  <a:srgbClr val="FFFF00"/>
                </a:highlight>
              </a:rPr>
              <a:t> save file</a:t>
            </a:r>
            <a:r>
              <a:rPr lang="en-US" sz="2200" dirty="0"/>
              <a:t>), the user expects this in every application she encounters.</a:t>
            </a:r>
          </a:p>
          <a:p>
            <a:pPr>
              <a:spcBef>
                <a:spcPct val="50000"/>
              </a:spcBef>
              <a:defRPr/>
            </a:pP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869140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22814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Interface analysis means understanding : </a:t>
            </a:r>
          </a:p>
          <a:p>
            <a:pPr marL="324000" lvl="1" indent="0">
              <a:buNone/>
            </a:pPr>
            <a:r>
              <a:rPr lang="en-US" sz="2000" dirty="0"/>
              <a:t>(1) the people (end-users) </a:t>
            </a:r>
            <a:r>
              <a:rPr lang="en-US" sz="2000" dirty="0">
                <a:highlight>
                  <a:srgbClr val="FFFF00"/>
                </a:highlight>
              </a:rPr>
              <a:t>who will interact with the system through the interface</a:t>
            </a:r>
          </a:p>
          <a:p>
            <a:pPr marL="324000" lvl="1" indent="0">
              <a:buNone/>
            </a:pPr>
            <a:r>
              <a:rPr lang="en-US" sz="2000" dirty="0"/>
              <a:t>(2) the tasks that end-users must perform to do their work</a:t>
            </a:r>
          </a:p>
          <a:p>
            <a:pPr marL="324000" lvl="1" indent="0">
              <a:buNone/>
            </a:pPr>
            <a:r>
              <a:rPr lang="en-US" sz="2000" dirty="0"/>
              <a:t>(3) the content that is presented as part of the interface</a:t>
            </a:r>
          </a:p>
          <a:p>
            <a:pPr marL="324000" lvl="1" indent="0">
              <a:buNone/>
            </a:pPr>
            <a:r>
              <a:rPr lang="en-US" sz="2000" dirty="0"/>
              <a:t>(4) </a:t>
            </a:r>
            <a:r>
              <a:rPr lang="en-US" sz="2000" dirty="0">
                <a:highlight>
                  <a:srgbClr val="FFFF00"/>
                </a:highlight>
              </a:rPr>
              <a:t>the environment in which these tasks will be conducted </a:t>
            </a:r>
            <a:r>
              <a:rPr lang="en-US" sz="2000" dirty="0"/>
              <a:t>(e.g. embedded system)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Fig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817" y="4253948"/>
            <a:ext cx="6770688" cy="248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5529195" y="6338620"/>
            <a:ext cx="33217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User Interface Design Process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27455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48131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dirty="0"/>
              <a:t>Are </a:t>
            </a:r>
            <a:r>
              <a:rPr lang="en-US" dirty="0">
                <a:highlight>
                  <a:srgbClr val="FFFF00"/>
                </a:highlight>
              </a:rPr>
              <a:t>users trained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professionals</a:t>
            </a:r>
            <a:r>
              <a:rPr lang="en-US" dirty="0"/>
              <a:t>, technician, official, or manufacturing workers?</a:t>
            </a:r>
          </a:p>
          <a:p>
            <a:pPr>
              <a:lnSpc>
                <a:spcPct val="90000"/>
              </a:lnSpc>
            </a:pPr>
            <a:r>
              <a:rPr lang="en-US" dirty="0"/>
              <a:t>What level </a:t>
            </a:r>
            <a:r>
              <a:rPr lang="en-US" dirty="0">
                <a:highlight>
                  <a:srgbClr val="FFFF00"/>
                </a:highlight>
              </a:rPr>
              <a:t>of formal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education</a:t>
            </a:r>
            <a:r>
              <a:rPr lang="en-US" dirty="0">
                <a:highlight>
                  <a:srgbClr val="FFFF00"/>
                </a:highlight>
              </a:rPr>
              <a:t> does the average user </a:t>
            </a:r>
            <a:r>
              <a:rPr lang="en-US" dirty="0"/>
              <a:t>have?</a:t>
            </a:r>
          </a:p>
          <a:p>
            <a:pPr>
              <a:lnSpc>
                <a:spcPct val="90000"/>
              </a:lnSpc>
            </a:pPr>
            <a:r>
              <a:rPr lang="en-US" dirty="0"/>
              <a:t>Are the users capable of learning </a:t>
            </a:r>
            <a:r>
              <a:rPr lang="en-US" dirty="0">
                <a:highlight>
                  <a:srgbClr val="FFFF00"/>
                </a:highlight>
              </a:rPr>
              <a:t>from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written materials </a:t>
            </a:r>
            <a:r>
              <a:rPr lang="en-US" dirty="0"/>
              <a:t>or have they expressed a desire for </a:t>
            </a:r>
            <a:r>
              <a:rPr lang="en-US" dirty="0">
                <a:solidFill>
                  <a:srgbClr val="FF0000"/>
                </a:solidFill>
              </a:rPr>
              <a:t>classroom training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Are users expert typists or </a:t>
            </a:r>
            <a:r>
              <a:rPr lang="en-US" dirty="0">
                <a:solidFill>
                  <a:srgbClr val="FF0000"/>
                </a:solidFill>
              </a:rPr>
              <a:t>keyboard phobic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What is </a:t>
            </a:r>
            <a:r>
              <a:rPr lang="en-US" dirty="0">
                <a:highlight>
                  <a:srgbClr val="FFFF00"/>
                </a:highlight>
              </a:rPr>
              <a:t>the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gender and age </a:t>
            </a:r>
            <a:r>
              <a:rPr lang="en-US" dirty="0">
                <a:highlight>
                  <a:srgbClr val="FFFF00"/>
                </a:highlight>
              </a:rPr>
              <a:t>range </a:t>
            </a:r>
            <a:r>
              <a:rPr lang="en-US" dirty="0"/>
              <a:t>of the user community?</a:t>
            </a:r>
          </a:p>
          <a:p>
            <a:pPr>
              <a:lnSpc>
                <a:spcPct val="90000"/>
              </a:lnSpc>
            </a:pPr>
            <a:r>
              <a:rPr lang="en-US" dirty="0"/>
              <a:t>How are users compensated for the work they perform? Do users work </a:t>
            </a:r>
            <a:r>
              <a:rPr lang="en-US" dirty="0">
                <a:solidFill>
                  <a:srgbClr val="FF0000"/>
                </a:solidFill>
              </a:rPr>
              <a:t>normal office </a:t>
            </a:r>
            <a:r>
              <a:rPr lang="en-US" dirty="0"/>
              <a:t>hours or do they work until the job is done? (banking software)</a:t>
            </a:r>
          </a:p>
          <a:p>
            <a:pPr>
              <a:lnSpc>
                <a:spcPct val="90000"/>
              </a:lnSpc>
            </a:pPr>
            <a:r>
              <a:rPr lang="en-US" dirty="0"/>
              <a:t>Is the software to be an integral part of the work users do or will it be used only </a:t>
            </a:r>
            <a:r>
              <a:rPr lang="en-US" dirty="0">
                <a:solidFill>
                  <a:srgbClr val="FF0000"/>
                </a:solidFill>
              </a:rPr>
              <a:t>occasionally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primary spoken language </a:t>
            </a:r>
            <a:r>
              <a:rPr lang="en-US" dirty="0"/>
              <a:t>among users?</a:t>
            </a:r>
          </a:p>
          <a:p>
            <a:pPr>
              <a:lnSpc>
                <a:spcPct val="90000"/>
              </a:lnSpc>
            </a:pPr>
            <a:r>
              <a:rPr lang="en-US" dirty="0"/>
              <a:t>What are the consequences if a user </a:t>
            </a:r>
            <a:r>
              <a:rPr lang="en-US" dirty="0">
                <a:solidFill>
                  <a:srgbClr val="FF0000"/>
                </a:solidFill>
              </a:rPr>
              <a:t>makes a mistake </a:t>
            </a:r>
            <a:r>
              <a:rPr lang="en-US" dirty="0"/>
              <a:t>using the system?</a:t>
            </a:r>
          </a:p>
          <a:p>
            <a:pPr>
              <a:lnSpc>
                <a:spcPct val="90000"/>
              </a:lnSpc>
            </a:pPr>
            <a:r>
              <a:rPr lang="en-US" dirty="0"/>
              <a:t>Are </a:t>
            </a:r>
            <a:r>
              <a:rPr lang="en-US" dirty="0">
                <a:highlight>
                  <a:srgbClr val="FFFF00"/>
                </a:highlight>
              </a:rPr>
              <a:t>users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experts in the subject </a:t>
            </a:r>
            <a:r>
              <a:rPr lang="en-US" dirty="0">
                <a:highlight>
                  <a:srgbClr val="FFFF00"/>
                </a:highlight>
              </a:rPr>
              <a:t>matter that is addressed by the system</a:t>
            </a:r>
            <a:r>
              <a:rPr lang="en-US" dirty="0"/>
              <a:t>?</a:t>
            </a:r>
          </a:p>
          <a:p>
            <a:pPr>
              <a:lnSpc>
                <a:spcPct val="90000"/>
              </a:lnSpc>
            </a:pPr>
            <a:r>
              <a:rPr lang="en-US" dirty="0"/>
              <a:t>Do users </a:t>
            </a:r>
            <a:r>
              <a:rPr lang="en-US" dirty="0">
                <a:solidFill>
                  <a:srgbClr val="FF0000"/>
                </a:solidFill>
              </a:rPr>
              <a:t>want to know about the technology </a:t>
            </a:r>
            <a:r>
              <a:rPr lang="en-US" dirty="0"/>
              <a:t>the sits behind the interface?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463272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 analysis  and 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3"/>
            <a:ext cx="11025052" cy="442830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</a:pPr>
            <a:r>
              <a:rPr lang="en-US" sz="2200" dirty="0"/>
              <a:t>Answers the following questions …</a:t>
            </a:r>
          </a:p>
          <a:p>
            <a:pPr lvl="1">
              <a:lnSpc>
                <a:spcPct val="90000"/>
              </a:lnSpc>
              <a:spcBef>
                <a:spcPts val="300"/>
              </a:spcBef>
            </a:pPr>
            <a:r>
              <a:rPr lang="en-US" sz="2200" dirty="0">
                <a:solidFill>
                  <a:srgbClr val="C00000"/>
                </a:solidFill>
              </a:rPr>
              <a:t>What </a:t>
            </a:r>
            <a:r>
              <a:rPr lang="en-US" sz="2200" dirty="0">
                <a:solidFill>
                  <a:srgbClr val="0070C0"/>
                </a:solidFill>
              </a:rPr>
              <a:t>work</a:t>
            </a:r>
            <a:r>
              <a:rPr lang="en-US" sz="2200" dirty="0">
                <a:solidFill>
                  <a:srgbClr val="C00000"/>
                </a:solidFill>
              </a:rPr>
              <a:t> will the user perform in specific circumstances?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What </a:t>
            </a:r>
            <a:r>
              <a:rPr lang="en-US" sz="2200" dirty="0">
                <a:solidFill>
                  <a:srgbClr val="0070C0"/>
                </a:solidFill>
              </a:rPr>
              <a:t>tasks</a:t>
            </a:r>
            <a:r>
              <a:rPr lang="en-US" sz="2200" dirty="0">
                <a:solidFill>
                  <a:srgbClr val="C00000"/>
                </a:solidFill>
              </a:rPr>
              <a:t> and subtasks will be performed as the user does the work?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What specific </a:t>
            </a:r>
            <a:r>
              <a:rPr lang="en-US" sz="2200" dirty="0">
                <a:solidFill>
                  <a:srgbClr val="0070C0"/>
                </a:solidFill>
              </a:rPr>
              <a:t>problem domain </a:t>
            </a:r>
            <a:r>
              <a:rPr lang="en-US" sz="2200" dirty="0">
                <a:solidFill>
                  <a:srgbClr val="C00000"/>
                </a:solidFill>
              </a:rPr>
              <a:t>objects will the user manipulate as work is performed?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</a:rPr>
              <a:t>What is the sequence of work tasks (</a:t>
            </a:r>
            <a:r>
              <a:rPr lang="en-US" sz="2200" dirty="0">
                <a:solidFill>
                  <a:srgbClr val="0070C0"/>
                </a:solidFill>
              </a:rPr>
              <a:t>hierarchy</a:t>
            </a:r>
            <a:r>
              <a:rPr lang="en-US" sz="2200" dirty="0">
                <a:solidFill>
                  <a:srgbClr val="C00000"/>
                </a:solidFill>
              </a:rPr>
              <a:t>)—the workflow?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</a:rPr>
              <a:t>Use-cases</a:t>
            </a:r>
            <a:r>
              <a:rPr lang="en-US" sz="2200" dirty="0">
                <a:solidFill>
                  <a:schemeClr val="folHlink"/>
                </a:solidFill>
                <a:highlight>
                  <a:srgbClr val="FFFF00"/>
                </a:highlight>
              </a:rPr>
              <a:t> </a:t>
            </a:r>
            <a:r>
              <a:rPr lang="en-US" sz="2200" dirty="0">
                <a:highlight>
                  <a:srgbClr val="FFFF00"/>
                </a:highlight>
              </a:rPr>
              <a:t>define basic interaction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</a:rPr>
              <a:t>Object elaboration</a:t>
            </a:r>
            <a:r>
              <a:rPr lang="en-US" sz="2200" dirty="0">
                <a:solidFill>
                  <a:schemeClr val="folHlink"/>
                </a:solidFill>
                <a:highlight>
                  <a:srgbClr val="FFFF00"/>
                </a:highlight>
              </a:rPr>
              <a:t> </a:t>
            </a:r>
            <a:r>
              <a:rPr lang="en-US" sz="2200" dirty="0">
                <a:highlight>
                  <a:srgbClr val="FFFF00"/>
                </a:highlight>
              </a:rPr>
              <a:t>identifies interface objects (classes</a:t>
            </a:r>
            <a:r>
              <a:rPr lang="en-US" sz="2200" dirty="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</a:rPr>
              <a:t>Task elaboration</a:t>
            </a:r>
            <a:r>
              <a:rPr lang="en-US" sz="2200" dirty="0">
                <a:solidFill>
                  <a:schemeClr val="folHlink"/>
                </a:solidFill>
                <a:highlight>
                  <a:srgbClr val="FFFF00"/>
                </a:highlight>
              </a:rPr>
              <a:t> </a:t>
            </a:r>
            <a:r>
              <a:rPr lang="en-US" sz="2200" dirty="0">
                <a:highlight>
                  <a:srgbClr val="FFFF00"/>
                </a:highlight>
              </a:rPr>
              <a:t>refines interactive tasks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</a:rPr>
              <a:t>Workflow analysis</a:t>
            </a:r>
            <a:r>
              <a:rPr lang="en-US" sz="2200" dirty="0">
                <a:solidFill>
                  <a:schemeClr val="folHlink"/>
                </a:solidFill>
                <a:highlight>
                  <a:srgbClr val="FFFF00"/>
                </a:highlight>
              </a:rPr>
              <a:t> </a:t>
            </a:r>
            <a:r>
              <a:rPr lang="en-US" sz="2200" dirty="0">
                <a:highlight>
                  <a:srgbClr val="FFFF00"/>
                </a:highlight>
              </a:rPr>
              <a:t>defines how a work process is completed when several people (and roles)</a:t>
            </a:r>
            <a:br>
              <a:rPr lang="en-US" sz="2200" dirty="0">
                <a:highlight>
                  <a:srgbClr val="FFFF00"/>
                </a:highlight>
              </a:rPr>
            </a:br>
            <a:r>
              <a:rPr lang="en-US" sz="2200" dirty="0">
                <a:highlight>
                  <a:srgbClr val="FFFF00"/>
                </a:highlight>
              </a:rPr>
              <a:t> are involved</a:t>
            </a:r>
            <a:r>
              <a:rPr lang="en-US" sz="2200" b="1" dirty="0">
                <a:highlight>
                  <a:srgbClr val="FFFF00"/>
                </a:highlight>
              </a:rPr>
              <a:t> </a:t>
            </a:r>
            <a:r>
              <a:rPr lang="en-US" sz="2200" dirty="0">
                <a:highlight>
                  <a:srgbClr val="FFFF00"/>
                </a:highlight>
              </a:rPr>
              <a:t>(</a:t>
            </a:r>
            <a:r>
              <a:rPr lang="en-US" sz="2200" dirty="0" err="1">
                <a:highlight>
                  <a:srgbClr val="FFFF00"/>
                </a:highlight>
              </a:rPr>
              <a:t>swimlane</a:t>
            </a:r>
            <a:r>
              <a:rPr lang="en-US" sz="2200" dirty="0">
                <a:highlight>
                  <a:srgbClr val="FFFF00"/>
                </a:highlight>
              </a:rPr>
              <a:t> diagram)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557157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 of  display 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049769"/>
            <a:ext cx="11044936" cy="299100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2000" dirty="0"/>
              <a:t>Are different types of data assigned to consistent geographic locations on the screen?</a:t>
            </a:r>
            <a:br>
              <a:rPr lang="en-US" sz="2000" dirty="0"/>
            </a:br>
            <a:r>
              <a:rPr lang="en-US" sz="2000" dirty="0"/>
              <a:t>(e.g., photos always appear in the upper right hand corner)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If a large report is to be presented, how should it be partitioned for ease of understanding?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Will mechanisms be available for moving directly to summary information for large collections of data?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Will graphical output be scaled to fit within the bounds of the display device? (e.g. smart phones)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How will color to be used to enhance understanding? (errors are in red color)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solidFill>
                  <a:srgbClr val="0070C0"/>
                </a:solidFill>
              </a:rPr>
              <a:t>How will error messages and warning be presented to the user?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(dialogue box, or text message)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Bildobjekt 15" descr="rule_of_thir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5021" y="4163092"/>
            <a:ext cx="2385787" cy="242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66536" y="5045720"/>
            <a:ext cx="5976247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/>
            <a:r>
              <a:rPr lang="en-US" dirty="0">
                <a:solidFill>
                  <a:srgbClr val="C00000"/>
                </a:solidFill>
                <a:latin typeface="+mj-lt"/>
              </a:rPr>
              <a:t>Remember that the font carry a message to!</a:t>
            </a:r>
          </a:p>
          <a:p>
            <a:pPr eaLnBrk="1" hangingPunct="1"/>
            <a:r>
              <a:rPr lang="en-US" sz="2800" dirty="0">
                <a:latin typeface="Stencil" pitchFamily="82" charset="0"/>
              </a:rPr>
              <a:t>                  </a:t>
            </a:r>
            <a:r>
              <a:rPr lang="en-US" sz="3800" dirty="0">
                <a:latin typeface="Stencil" pitchFamily="82" charset="0"/>
              </a:rPr>
              <a:t>peace</a:t>
            </a:r>
          </a:p>
          <a:p>
            <a:pPr eaLnBrk="1" hangingPunct="1"/>
            <a:r>
              <a:rPr lang="en-US" sz="3800" dirty="0">
                <a:latin typeface="Palace Script MT" pitchFamily="66" charset="0"/>
              </a:rPr>
              <a:t>                         WAR</a:t>
            </a:r>
          </a:p>
        </p:txBody>
      </p:sp>
      <p:sp>
        <p:nvSpPr>
          <p:cNvPr id="8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11985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DESIGN  PRINCIPLES-I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2088403"/>
            <a:ext cx="10866274" cy="41707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</a:rPr>
              <a:t>Anticipation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—  Web-App should be designed so that it anticipates the user’s next move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</a:rPr>
              <a:t>Communication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—The interface should communicate the status of any activity initiated by the user (progress bar)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</a:rPr>
              <a:t>Consistency</a:t>
            </a:r>
            <a:r>
              <a:rPr lang="en-US" sz="2200" dirty="0">
                <a:solidFill>
                  <a:schemeClr val="folHlink"/>
                </a:solidFill>
                <a:highlight>
                  <a:srgbClr val="FFFF00"/>
                </a:highlight>
              </a:rPr>
              <a:t> </a:t>
            </a:r>
            <a:r>
              <a:rPr lang="en-US" sz="2200" dirty="0">
                <a:highlight>
                  <a:srgbClr val="FFFF00"/>
                </a:highlight>
              </a:rPr>
              <a:t>—The use of navigation controls, minus, icons, and aesthetics (e.g., color, shape, layout) consistent in each webpage</a:t>
            </a:r>
            <a:r>
              <a:rPr lang="en-US" sz="22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</a:rPr>
              <a:t>Controlled autonomy </a:t>
            </a:r>
            <a:r>
              <a:rPr lang="en-US" sz="2200" dirty="0"/>
              <a:t>—The </a:t>
            </a:r>
            <a:r>
              <a:rPr lang="en-US" sz="2200" dirty="0">
                <a:highlight>
                  <a:srgbClr val="00FFFF"/>
                </a:highlight>
              </a:rPr>
              <a:t>interface should facilitate user movement throughout the Web-App,</a:t>
            </a:r>
            <a:r>
              <a:rPr lang="en-US" sz="2200" dirty="0"/>
              <a:t> but it should do so in a manner that enforces navigation conventions that have been established for the application.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</a:rPr>
              <a:t>Efficiency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—The design of the </a:t>
            </a:r>
            <a:r>
              <a:rPr lang="en-US" sz="2200" dirty="0" err="1"/>
              <a:t>WebApp</a:t>
            </a:r>
            <a:r>
              <a:rPr lang="en-US" sz="2200" dirty="0"/>
              <a:t> and its interface should optimize the user’s work efficiency,  not the efficiency of the Web engineer </a:t>
            </a:r>
            <a:r>
              <a:rPr lang="en-US" sz="2200" dirty="0">
                <a:highlight>
                  <a:srgbClr val="FFFF00"/>
                </a:highlight>
              </a:rPr>
              <a:t>who designs and builds it or the client-server environment that executes it.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707303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DESIGN  PRINCIPLES-II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975" y="2088403"/>
            <a:ext cx="10866274" cy="4170729"/>
          </a:xfrm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Focus</a:t>
            </a:r>
            <a:r>
              <a:rPr lang="en-US" sz="2200" dirty="0">
                <a:highlight>
                  <a:srgbClr val="00FFFF"/>
                </a:highlight>
              </a:rPr>
              <a:t>— </a:t>
            </a:r>
            <a:r>
              <a:rPr lang="en-US" sz="2200" dirty="0" err="1">
                <a:highlight>
                  <a:srgbClr val="00FFFF"/>
                </a:highlight>
              </a:rPr>
              <a:t>WebApp</a:t>
            </a:r>
            <a:r>
              <a:rPr lang="en-US" sz="2200" dirty="0">
                <a:highlight>
                  <a:srgbClr val="00FFFF"/>
                </a:highlight>
              </a:rPr>
              <a:t> interface (and the content it presents) should stay focused on the user task(s) at hand</a:t>
            </a:r>
            <a:r>
              <a:rPr lang="en-US" sz="2200" dirty="0"/>
              <a:t>. </a:t>
            </a:r>
          </a:p>
          <a:p>
            <a:r>
              <a:rPr lang="en-US" sz="2200" dirty="0" err="1">
                <a:solidFill>
                  <a:srgbClr val="C00000"/>
                </a:solidFill>
              </a:rPr>
              <a:t>Fitt’s</a:t>
            </a:r>
            <a:r>
              <a:rPr lang="en-US" sz="2200" dirty="0">
                <a:solidFill>
                  <a:srgbClr val="C00000"/>
                </a:solidFill>
              </a:rPr>
              <a:t> Law</a:t>
            </a:r>
            <a:r>
              <a:rPr lang="en-US" sz="2200" dirty="0"/>
              <a:t>—“</a:t>
            </a:r>
            <a:r>
              <a:rPr lang="en-US" sz="2200" dirty="0">
                <a:highlight>
                  <a:srgbClr val="00FFFF"/>
                </a:highlight>
              </a:rPr>
              <a:t>The time to acquire a target is a function of the distance to and size of the target.”</a:t>
            </a:r>
          </a:p>
          <a:p>
            <a:r>
              <a:rPr lang="en-US" sz="2200" dirty="0">
                <a:solidFill>
                  <a:srgbClr val="C00000"/>
                </a:solidFill>
              </a:rPr>
              <a:t>Human interface objects</a:t>
            </a:r>
            <a:r>
              <a:rPr lang="en-US" sz="2200" dirty="0"/>
              <a:t>—A vast library of reusable human interface objects has been </a:t>
            </a:r>
            <a:r>
              <a:rPr lang="en-US" sz="2200" dirty="0">
                <a:highlight>
                  <a:srgbClr val="FFFF00"/>
                </a:highlight>
              </a:rPr>
              <a:t>developed for </a:t>
            </a:r>
            <a:r>
              <a:rPr lang="en-US" sz="2200" dirty="0" err="1">
                <a:highlight>
                  <a:srgbClr val="FFFF00"/>
                </a:highlight>
              </a:rPr>
              <a:t>WebApps</a:t>
            </a:r>
            <a:r>
              <a:rPr lang="en-US" sz="2200" dirty="0">
                <a:highlight>
                  <a:srgbClr val="FFFF00"/>
                </a:highlight>
              </a:rPr>
              <a:t> (</a:t>
            </a:r>
            <a:r>
              <a:rPr lang="en-US" sz="2200" dirty="0" err="1">
                <a:highlight>
                  <a:srgbClr val="FFFF00"/>
                </a:highlight>
              </a:rPr>
              <a:t>bootstarp</a:t>
            </a:r>
            <a:r>
              <a:rPr lang="en-US" sz="2200" dirty="0">
                <a:highlight>
                  <a:srgbClr val="FFFF00"/>
                </a:highlight>
              </a:rPr>
              <a:t>).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Latency reduction</a:t>
            </a:r>
            <a:r>
              <a:rPr lang="en-US" sz="2200" dirty="0"/>
              <a:t>— </a:t>
            </a:r>
            <a:r>
              <a:rPr lang="en-US" sz="2200" dirty="0">
                <a:highlight>
                  <a:srgbClr val="FFFF00"/>
                </a:highlight>
              </a:rPr>
              <a:t>Web-App should use </a:t>
            </a:r>
            <a:r>
              <a:rPr lang="en-US" sz="2200" dirty="0">
                <a:solidFill>
                  <a:srgbClr val="7030A0"/>
                </a:solidFill>
                <a:highlight>
                  <a:srgbClr val="FFFF00"/>
                </a:highlight>
              </a:rPr>
              <a:t>multi-tasking</a:t>
            </a:r>
            <a:r>
              <a:rPr lang="en-US" sz="2200" dirty="0">
                <a:highlight>
                  <a:srgbClr val="FFFF00"/>
                </a:highlight>
              </a:rPr>
              <a:t> in a way </a:t>
            </a:r>
            <a:r>
              <a:rPr lang="en-US" sz="2200" dirty="0"/>
              <a:t>that lets the user proceed with work as if the operation has been completed. </a:t>
            </a:r>
          </a:p>
          <a:p>
            <a:r>
              <a:rPr lang="en-US" sz="2200" dirty="0">
                <a:solidFill>
                  <a:srgbClr val="C00000"/>
                </a:solidFill>
              </a:rPr>
              <a:t>Learnability</a:t>
            </a:r>
            <a:r>
              <a:rPr lang="en-US" sz="2200" dirty="0"/>
              <a:t>— </a:t>
            </a:r>
            <a:r>
              <a:rPr lang="en-US" sz="2200" dirty="0">
                <a:highlight>
                  <a:srgbClr val="00FFFF"/>
                </a:highlight>
              </a:rPr>
              <a:t>WebApp interface should be designed to minimize learning time</a:t>
            </a:r>
            <a:r>
              <a:rPr lang="en-US" sz="2200" dirty="0"/>
              <a:t>, and once learned, to </a:t>
            </a:r>
            <a:r>
              <a:rPr lang="en-US" sz="2200" dirty="0">
                <a:solidFill>
                  <a:srgbClr val="FF0000"/>
                </a:solidFill>
              </a:rPr>
              <a:t>minimize relearning required 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when the WebApp is revisited</a:t>
            </a:r>
            <a:r>
              <a:rPr lang="en-US" sz="2200" dirty="0"/>
              <a:t>.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301014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 DESIGN  PRINCIPLES-III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6543" y="1964837"/>
            <a:ext cx="11094265" cy="4493752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200" dirty="0">
                <a:solidFill>
                  <a:srgbClr val="C00000"/>
                </a:solidFill>
                <a:highlight>
                  <a:srgbClr val="FFFF00"/>
                </a:highlight>
              </a:rPr>
              <a:t>Maintain work product integrity</a:t>
            </a:r>
            <a:r>
              <a:rPr lang="en-US" sz="2200" dirty="0"/>
              <a:t>—A work product (e.g., a form completed by the user, a user specified list) must be </a:t>
            </a:r>
            <a:r>
              <a:rPr lang="en-US" sz="2200" dirty="0">
                <a:solidFill>
                  <a:srgbClr val="7030A0"/>
                </a:solidFill>
                <a:highlight>
                  <a:srgbClr val="FFFF00"/>
                </a:highlight>
              </a:rPr>
              <a:t>automatically saved </a:t>
            </a:r>
            <a:r>
              <a:rPr lang="en-US" sz="2200" dirty="0"/>
              <a:t>so that it will not be lost if an error occurs.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Readability</a:t>
            </a:r>
            <a:r>
              <a:rPr lang="en-US" sz="2200" dirty="0"/>
              <a:t>—All </a:t>
            </a:r>
            <a:r>
              <a:rPr lang="en-US" sz="2200" dirty="0">
                <a:highlight>
                  <a:srgbClr val="FFFF00"/>
                </a:highlight>
              </a:rPr>
              <a:t>information presented through the interface should be readable</a:t>
            </a:r>
            <a:r>
              <a:rPr lang="en-US" sz="2200" dirty="0"/>
              <a:t>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Track state</a:t>
            </a:r>
            <a:r>
              <a:rPr lang="en-US" sz="2200" dirty="0"/>
              <a:t>—When appropriate, the state of the user </a:t>
            </a:r>
            <a:r>
              <a:rPr lang="en-US" sz="2200" dirty="0">
                <a:highlight>
                  <a:srgbClr val="FFFF00"/>
                </a:highlight>
              </a:rPr>
              <a:t>interaction should be tracked </a:t>
            </a:r>
            <a:r>
              <a:rPr lang="en-US" sz="2200" dirty="0"/>
              <a:t>and stored so that a user can </a:t>
            </a:r>
            <a:r>
              <a:rPr lang="en-US" sz="2200" dirty="0">
                <a:solidFill>
                  <a:srgbClr val="7030A0"/>
                </a:solidFill>
                <a:highlight>
                  <a:srgbClr val="FFFF00"/>
                </a:highlight>
              </a:rPr>
              <a:t>logoff and return </a:t>
            </a:r>
            <a:r>
              <a:rPr lang="en-US" sz="2200" dirty="0"/>
              <a:t>later to pick up where she left off.</a:t>
            </a:r>
          </a:p>
          <a:p>
            <a:r>
              <a:rPr lang="en-US" sz="2200" dirty="0">
                <a:solidFill>
                  <a:srgbClr val="C00000"/>
                </a:solidFill>
              </a:rPr>
              <a:t>Visible navigation</a:t>
            </a:r>
            <a:r>
              <a:rPr lang="en-US" sz="2200" dirty="0"/>
              <a:t>—A well-designed </a:t>
            </a:r>
            <a:r>
              <a:rPr lang="en-US" sz="2200" dirty="0" err="1"/>
              <a:t>WebApp</a:t>
            </a:r>
            <a:r>
              <a:rPr lang="en-US" sz="2200" dirty="0"/>
              <a:t> interface provides “the illusion that users are in the same place, with the work brought to them.” (rather than </a:t>
            </a:r>
            <a:r>
              <a:rPr lang="en-US" sz="2200" dirty="0">
                <a:solidFill>
                  <a:srgbClr val="7030A0"/>
                </a:solidFill>
                <a:highlight>
                  <a:srgbClr val="FFFF00"/>
                </a:highlight>
              </a:rPr>
              <a:t>SCROOLLING</a:t>
            </a:r>
            <a:r>
              <a:rPr lang="en-US" sz="2200" dirty="0"/>
              <a:t>)</a:t>
            </a:r>
          </a:p>
          <a:p>
            <a:r>
              <a:rPr lang="en-US" sz="2200" dirty="0"/>
              <a:t>Don’t be afraid of white space</a:t>
            </a:r>
          </a:p>
          <a:p>
            <a:r>
              <a:rPr lang="en-US" sz="2200" dirty="0"/>
              <a:t>Emphasize content rather style</a:t>
            </a:r>
          </a:p>
          <a:p>
            <a:r>
              <a:rPr lang="en-US" sz="2200" dirty="0">
                <a:highlight>
                  <a:srgbClr val="FFFF00"/>
                </a:highlight>
              </a:rPr>
              <a:t>Organize layout elements from </a:t>
            </a:r>
            <a:r>
              <a:rPr lang="en-US" sz="2200" dirty="0">
                <a:solidFill>
                  <a:srgbClr val="7030A0"/>
                </a:solidFill>
                <a:highlight>
                  <a:srgbClr val="FFFF00"/>
                </a:highlight>
              </a:rPr>
              <a:t>top-left to bottom right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290519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Mapping  user  objectives (</a:t>
            </a:r>
            <a:r>
              <a:rPr lang="en-GB"/>
              <a:t>wireframming</a:t>
            </a:r>
            <a:r>
              <a:rPr lang="en-GB" dirty="0"/>
              <a:t>)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100" y="1918952"/>
            <a:ext cx="9195515" cy="4726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85487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- 19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8" y="2021983"/>
            <a:ext cx="10672353" cy="35803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/>
              <a:t>Mitch Kapor, the creator of Lotus 1-2-3, presented</a:t>
            </a:r>
            <a:r>
              <a:rPr lang="en-US" altLang="en-US" sz="2000" dirty="0">
                <a:solidFill>
                  <a:srgbClr val="000000"/>
                </a:solidFill>
              </a:rPr>
              <a:t> a “</a:t>
            </a:r>
            <a:r>
              <a:rPr lang="en-US" altLang="en-US" sz="2000" dirty="0">
                <a:solidFill>
                  <a:srgbClr val="000000"/>
                </a:solidFill>
                <a:highlight>
                  <a:srgbClr val="FFFF00"/>
                </a:highlight>
              </a:rPr>
              <a:t>software design manifesto</a:t>
            </a:r>
            <a:r>
              <a:rPr lang="en-US" altLang="en-US" sz="2000" dirty="0">
                <a:solidFill>
                  <a:srgbClr val="000000"/>
                </a:solidFill>
              </a:rPr>
              <a:t>” in </a:t>
            </a:r>
            <a:r>
              <a:rPr lang="en-US" altLang="en-US" sz="2000" i="1" dirty="0">
                <a:solidFill>
                  <a:srgbClr val="000000"/>
                </a:solidFill>
              </a:rPr>
              <a:t>Dr. Dobbs Journal. </a:t>
            </a:r>
            <a:r>
              <a:rPr lang="en-US" altLang="en-US" sz="2000" dirty="0">
                <a:solidFill>
                  <a:srgbClr val="000000"/>
                </a:solidFill>
              </a:rPr>
              <a:t>He said:</a:t>
            </a:r>
          </a:p>
          <a:p>
            <a:pPr>
              <a:buFont typeface="Wingdings" pitchFamily="2" charset="2"/>
              <a:buChar char="q"/>
            </a:pPr>
            <a:r>
              <a:rPr lang="en-US" altLang="en-US" sz="2000" dirty="0">
                <a:solidFill>
                  <a:srgbClr val="000000"/>
                </a:solidFill>
              </a:rPr>
              <a:t>Good software design should exhibit:</a:t>
            </a:r>
          </a:p>
          <a:p>
            <a:pPr lvl="1"/>
            <a:r>
              <a:rPr lang="en-US" altLang="en-US" sz="2000" b="1" i="1" dirty="0">
                <a:solidFill>
                  <a:srgbClr val="C00000"/>
                </a:solidFill>
              </a:rPr>
              <a:t>Firmness</a:t>
            </a:r>
            <a:r>
              <a:rPr lang="en-US" altLang="en-US" sz="2000" i="1" dirty="0">
                <a:solidFill>
                  <a:srgbClr val="C00000"/>
                </a:solidFill>
              </a:rPr>
              <a:t>: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highlight>
                  <a:srgbClr val="FFFF00"/>
                </a:highlight>
              </a:rPr>
              <a:t>A program  should not have any bugs that inhibit its function</a:t>
            </a:r>
          </a:p>
          <a:p>
            <a:pPr lvl="1"/>
            <a:r>
              <a:rPr lang="en-US" altLang="en-US" sz="2000" b="1" i="1" dirty="0">
                <a:solidFill>
                  <a:srgbClr val="C00000"/>
                </a:solidFill>
              </a:rPr>
              <a:t>Commodity</a:t>
            </a:r>
            <a:r>
              <a:rPr lang="en-US" altLang="en-US" sz="2000" i="1" dirty="0">
                <a:solidFill>
                  <a:srgbClr val="C00000"/>
                </a:solidFill>
              </a:rPr>
              <a:t>: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A program  </a:t>
            </a:r>
            <a:r>
              <a:rPr lang="en-US" altLang="en-US" sz="2000" dirty="0">
                <a:solidFill>
                  <a:srgbClr val="000000"/>
                </a:solidFill>
                <a:highlight>
                  <a:srgbClr val="FFFF00"/>
                </a:highlight>
              </a:rPr>
              <a:t>should be suitable for the purposes for which it was intended</a:t>
            </a:r>
          </a:p>
          <a:p>
            <a:pPr lvl="1"/>
            <a:r>
              <a:rPr lang="en-US" altLang="en-US" sz="2000" b="1" i="1" dirty="0">
                <a:solidFill>
                  <a:srgbClr val="C00000"/>
                </a:solidFill>
              </a:rPr>
              <a:t>Delight</a:t>
            </a:r>
            <a:r>
              <a:rPr lang="en-US" altLang="en-US" sz="2000" i="1" dirty="0">
                <a:solidFill>
                  <a:srgbClr val="C00000"/>
                </a:solidFill>
              </a:rPr>
              <a:t>:</a:t>
            </a:r>
            <a:r>
              <a:rPr lang="en-US" altLang="en-US" sz="2000" dirty="0">
                <a:solidFill>
                  <a:srgbClr val="C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The </a:t>
            </a:r>
            <a:r>
              <a:rPr lang="en-US" altLang="en-US" sz="2000" dirty="0">
                <a:solidFill>
                  <a:srgbClr val="000000"/>
                </a:solidFill>
                <a:highlight>
                  <a:srgbClr val="FFFF00"/>
                </a:highlight>
              </a:rPr>
              <a:t>experience of using the program </a:t>
            </a:r>
            <a:r>
              <a:rPr lang="en-US" altLang="en-US" sz="2000" dirty="0">
                <a:solidFill>
                  <a:srgbClr val="000000"/>
                </a:solidFill>
              </a:rPr>
              <a:t>should be pleasurable one</a:t>
            </a:r>
          </a:p>
          <a:p>
            <a:pPr lvl="1"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50469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78" y="2069076"/>
            <a:ext cx="11231043" cy="3987168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highlight>
                  <a:srgbClr val="FFFF00"/>
                </a:highlight>
              </a:rPr>
              <a:t>Modularity is an attribute of software </a:t>
            </a:r>
            <a:r>
              <a:rPr lang="en-US" altLang="en-US" sz="2200" dirty="0"/>
              <a:t>that allows </a:t>
            </a:r>
            <a:r>
              <a:rPr lang="en-US" altLang="en-US" sz="2200" dirty="0">
                <a:highlight>
                  <a:srgbClr val="00FF00"/>
                </a:highlight>
              </a:rPr>
              <a:t>a program to be intellectually manageable into distinct logical parts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sz="2200" dirty="0">
                <a:highlight>
                  <a:srgbClr val="FFFF00"/>
                </a:highlight>
              </a:rPr>
              <a:t>Modularity is the degre</a:t>
            </a:r>
            <a:r>
              <a:rPr lang="en-US" sz="2200" dirty="0"/>
              <a:t>e to which a </a:t>
            </a:r>
            <a:r>
              <a:rPr lang="en-US" sz="2200" dirty="0">
                <a:highlight>
                  <a:srgbClr val="FFFF00"/>
                </a:highlight>
              </a:rPr>
              <a:t>system's components are logically separated into distinct parts called </a:t>
            </a:r>
            <a:r>
              <a:rPr 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module and recombined again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highlight>
                  <a:srgbClr val="FFFF00"/>
                </a:highlight>
              </a:rPr>
              <a:t>Monolithic software </a:t>
            </a:r>
            <a:r>
              <a:rPr lang="en-US" altLang="en-US" sz="2200" dirty="0"/>
              <a:t>(i.e., a </a:t>
            </a:r>
            <a:r>
              <a:rPr lang="en-US" alt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large program composed of a single module</a:t>
            </a:r>
            <a:r>
              <a:rPr lang="en-US" altLang="en-US" sz="2200" dirty="0"/>
              <a:t>) cannot be easily grasped by a </a:t>
            </a:r>
            <a:r>
              <a:rPr lang="en-US" altLang="en-US" sz="2200" dirty="0">
                <a:highlight>
                  <a:srgbClr val="FFFF00"/>
                </a:highlight>
              </a:rPr>
              <a:t>software engineer</a:t>
            </a:r>
            <a:r>
              <a:rPr lang="en-US" altLang="en-US" sz="2200" dirty="0"/>
              <a:t>.  The number of </a:t>
            </a:r>
            <a:r>
              <a:rPr lang="en-US" altLang="en-US" sz="2200" dirty="0">
                <a:highlight>
                  <a:srgbClr val="FFFF00"/>
                </a:highlight>
              </a:rPr>
              <a:t>control paths</a:t>
            </a:r>
            <a:r>
              <a:rPr lang="en-US" altLang="en-US" sz="2200" dirty="0"/>
              <a:t>, </a:t>
            </a:r>
            <a:r>
              <a:rPr lang="en-US" altLang="en-US" sz="2200" dirty="0">
                <a:highlight>
                  <a:srgbClr val="FFFF00"/>
                </a:highlight>
              </a:rPr>
              <a:t>span of reference</a:t>
            </a:r>
            <a:r>
              <a:rPr lang="en-US" altLang="en-US" sz="2200" dirty="0"/>
              <a:t>, </a:t>
            </a:r>
            <a:r>
              <a:rPr lang="en-US" altLang="en-US" sz="2200" dirty="0">
                <a:highlight>
                  <a:srgbClr val="FFFF00"/>
                </a:highlight>
              </a:rPr>
              <a:t>number of variables</a:t>
            </a:r>
            <a:r>
              <a:rPr lang="en-US" altLang="en-US" sz="2200" dirty="0"/>
              <a:t>, and </a:t>
            </a:r>
            <a:r>
              <a:rPr lang="en-US" altLang="en-US" sz="2200" dirty="0">
                <a:highlight>
                  <a:srgbClr val="FFFF00"/>
                </a:highlight>
              </a:rPr>
              <a:t>overall complexity would make understanding close to impossible</a:t>
            </a:r>
            <a:r>
              <a:rPr lang="en-US" altLang="en-US" sz="2200" dirty="0"/>
              <a:t>. </a:t>
            </a:r>
          </a:p>
          <a:p>
            <a:pPr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/>
              <a:t>In almost all instances, you should break the design into many modules, hoping to make understanding easier and as a consequence, reduce the complexity and cost required</a:t>
            </a:r>
            <a:br>
              <a:rPr lang="en-US" altLang="en-US" sz="2200" dirty="0"/>
            </a:br>
            <a:r>
              <a:rPr lang="en-US" altLang="en-US" sz="2200" dirty="0"/>
              <a:t>to build the software.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2314189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56" y="2033377"/>
            <a:ext cx="11025052" cy="423135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FF0000"/>
                </a:solidFill>
                <a:highlight>
                  <a:srgbClr val="FFFF00"/>
                </a:highlight>
              </a:rPr>
              <a:t>Cohesion is an indication of the </a:t>
            </a:r>
            <a:r>
              <a:rPr lang="en-US" altLang="en-US" sz="2200" b="1" dirty="0">
                <a:solidFill>
                  <a:srgbClr val="FF0000"/>
                </a:solidFill>
                <a:highlight>
                  <a:srgbClr val="FFFF00"/>
                </a:highlight>
              </a:rPr>
              <a:t>relative functional strength of a module</a:t>
            </a:r>
            <a:r>
              <a:rPr lang="en-US" altLang="en-US" sz="2200" dirty="0"/>
              <a:t>. A </a:t>
            </a:r>
            <a:r>
              <a:rPr lang="en-US" altLang="en-US" sz="2200" dirty="0">
                <a:highlight>
                  <a:srgbClr val="FFFF00"/>
                </a:highlight>
              </a:rPr>
              <a:t>cohesive module performs a single task</a:t>
            </a:r>
            <a:r>
              <a:rPr lang="en-US" altLang="en-US" sz="2200" dirty="0"/>
              <a:t>, requiring little interaction with other components in other parts of a program.  Stated simply, a </a:t>
            </a:r>
            <a:r>
              <a:rPr lang="en-US" altLang="en-US" sz="2200" dirty="0">
                <a:highlight>
                  <a:srgbClr val="FFFF00"/>
                </a:highlight>
              </a:rPr>
              <a:t>cohesive module should (ideally) do just one thing</a:t>
            </a:r>
            <a:r>
              <a:rPr lang="en-US" altLang="en-US" sz="2200" dirty="0"/>
              <a:t>. 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</a:rPr>
              <a:t>Coupling</a:t>
            </a:r>
            <a:r>
              <a:rPr lang="en-US" altLang="en-US" sz="2200" dirty="0"/>
              <a:t> is an indication of the </a:t>
            </a:r>
            <a:r>
              <a:rPr lang="en-US" altLang="en-US" sz="2200" b="1" dirty="0">
                <a:highlight>
                  <a:srgbClr val="FFFF00"/>
                </a:highlight>
              </a:rPr>
              <a:t>relative interdependence among modules</a:t>
            </a:r>
            <a:r>
              <a:rPr lang="en-US" altLang="en-US" sz="2200" dirty="0"/>
              <a:t>. Coupling </a:t>
            </a:r>
            <a:r>
              <a:rPr lang="en-US" altLang="en-US" sz="2200" dirty="0">
                <a:highlight>
                  <a:srgbClr val="FFFF00"/>
                </a:highlight>
              </a:rPr>
              <a:t>depends on the interface complexity between modules</a:t>
            </a:r>
            <a:r>
              <a:rPr lang="en-US" altLang="en-US" sz="2200" dirty="0"/>
              <a:t>, the point at which entry or reference is made to a module, and what data pass across the interface.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  <a:highlight>
                  <a:srgbClr val="FFFF00"/>
                </a:highlight>
              </a:rPr>
              <a:t>Aspect</a:t>
            </a:r>
            <a:r>
              <a:rPr lang="en-US" altLang="en-US" sz="2200" i="1" dirty="0">
                <a:highlight>
                  <a:srgbClr val="FFFF00"/>
                </a:highlight>
              </a:rPr>
              <a:t> </a:t>
            </a:r>
            <a:r>
              <a:rPr lang="en-US" altLang="en-US" sz="2200" dirty="0">
                <a:highlight>
                  <a:srgbClr val="FFFF00"/>
                </a:highlight>
              </a:rPr>
              <a:t>is a representation of a cross-cutting concern</a:t>
            </a:r>
            <a:r>
              <a:rPr lang="en-US" altLang="en-US" sz="2200" dirty="0"/>
              <a:t>. </a:t>
            </a:r>
            <a:r>
              <a:rPr lang="en-US" altLang="en-US" sz="2200" dirty="0">
                <a:highlight>
                  <a:srgbClr val="FFFF00"/>
                </a:highlight>
              </a:rPr>
              <a:t>Consider two requirements, </a:t>
            </a:r>
            <a:r>
              <a:rPr lang="en-US" altLang="en-US" sz="2200" i="1" dirty="0">
                <a:highlight>
                  <a:srgbClr val="FFFF00"/>
                </a:highlight>
              </a:rPr>
              <a:t>A</a:t>
            </a:r>
            <a:r>
              <a:rPr lang="en-US" altLang="en-US" sz="2200" dirty="0">
                <a:highlight>
                  <a:srgbClr val="FFFF00"/>
                </a:highlight>
              </a:rPr>
              <a:t> and </a:t>
            </a:r>
            <a:r>
              <a:rPr lang="en-US" altLang="en-US" sz="2200" i="1" dirty="0">
                <a:highlight>
                  <a:srgbClr val="FFFF00"/>
                </a:highlight>
              </a:rPr>
              <a:t>B</a:t>
            </a:r>
            <a:r>
              <a:rPr lang="en-US" altLang="en-US" sz="2200" i="1" dirty="0"/>
              <a:t>.</a:t>
            </a:r>
            <a:r>
              <a:rPr lang="en-US" altLang="en-US" sz="2200" dirty="0"/>
              <a:t> </a:t>
            </a:r>
            <a:r>
              <a:rPr lang="en-US" altLang="en-US" sz="2200" i="1" dirty="0"/>
              <a:t> </a:t>
            </a:r>
            <a:r>
              <a:rPr lang="en-US" altLang="en-US" sz="2200" dirty="0"/>
              <a:t>Requirement</a:t>
            </a:r>
            <a:r>
              <a:rPr lang="en-US" altLang="en-US" sz="2200" i="1" dirty="0"/>
              <a:t> A crosscuts </a:t>
            </a:r>
            <a:r>
              <a:rPr lang="en-US" altLang="en-US" sz="2200" dirty="0"/>
              <a:t>requirement </a:t>
            </a:r>
            <a:r>
              <a:rPr lang="en-US" altLang="en-US" sz="2200" i="1" dirty="0"/>
              <a:t>B</a:t>
            </a:r>
            <a:r>
              <a:rPr lang="en-US" altLang="en-US" sz="2200" dirty="0"/>
              <a:t> “if a software decomposition [refinement] has been chosen in which </a:t>
            </a:r>
            <a:r>
              <a:rPr lang="en-US" altLang="en-US" sz="2200" i="1" dirty="0"/>
              <a:t>B</a:t>
            </a:r>
            <a:r>
              <a:rPr lang="en-US" altLang="en-US" sz="2200" dirty="0"/>
              <a:t> cannot be satisfied without taking </a:t>
            </a:r>
            <a:r>
              <a:rPr lang="en-US" altLang="en-US" sz="2200" i="1" dirty="0"/>
              <a:t>A</a:t>
            </a:r>
            <a:r>
              <a:rPr lang="en-US" altLang="en-US" sz="2200" dirty="0"/>
              <a:t> into account. </a:t>
            </a:r>
          </a:p>
          <a:p>
            <a:pPr>
              <a:lnSpc>
                <a:spcPct val="90000"/>
              </a:lnSpc>
              <a:spcBef>
                <a:spcPts val="300"/>
              </a:spcBef>
              <a:buFont typeface="Wingdings" pitchFamily="2" charset="2"/>
              <a:buChar char="q"/>
              <a:defRPr/>
            </a:pPr>
            <a:r>
              <a:rPr lang="en-US" altLang="en-US" sz="2200" dirty="0">
                <a:solidFill>
                  <a:srgbClr val="C00000"/>
                </a:solidFill>
                <a:highlight>
                  <a:srgbClr val="FFFF00"/>
                </a:highlight>
              </a:rPr>
              <a:t>Refactoring </a:t>
            </a:r>
            <a:r>
              <a:rPr lang="en-US" altLang="en-US" sz="2200" dirty="0">
                <a:solidFill>
                  <a:srgbClr val="002060"/>
                </a:solidFill>
                <a:highlight>
                  <a:srgbClr val="FFFF00"/>
                </a:highlight>
              </a:rPr>
              <a:t>is the process of changing a software system </a:t>
            </a:r>
            <a:r>
              <a:rPr lang="en-US" altLang="en-US" sz="2200" dirty="0">
                <a:solidFill>
                  <a:srgbClr val="002060"/>
                </a:solidFill>
              </a:rPr>
              <a:t>in such a way that </a:t>
            </a:r>
            <a:r>
              <a:rPr lang="en-US" altLang="en-US" sz="2200" dirty="0">
                <a:solidFill>
                  <a:srgbClr val="002060"/>
                </a:solidFill>
                <a:highlight>
                  <a:srgbClr val="00FF00"/>
                </a:highlight>
              </a:rPr>
              <a:t>it does not alter the external behavior of the code </a:t>
            </a:r>
            <a:r>
              <a:rPr lang="en-US" altLang="en-US" sz="2200" dirty="0">
                <a:solidFill>
                  <a:srgbClr val="002060"/>
                </a:solidFill>
              </a:rPr>
              <a:t>[design] yet </a:t>
            </a:r>
            <a:r>
              <a:rPr lang="en-US" altLang="en-US" sz="2200" dirty="0">
                <a:solidFill>
                  <a:srgbClr val="002060"/>
                </a:solidFill>
                <a:highlight>
                  <a:srgbClr val="00FF00"/>
                </a:highlight>
              </a:rPr>
              <a:t>improves its internal structure </a:t>
            </a:r>
            <a:r>
              <a:rPr lang="en-US" altLang="en-US" sz="2200" dirty="0">
                <a:solidFill>
                  <a:srgbClr val="002060"/>
                </a:solidFill>
              </a:rPr>
              <a:t>(sort algorithm)</a:t>
            </a:r>
            <a:endParaRPr lang="en-US" altLang="en-US" sz="22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40995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Modularity :  trade-offs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483485" y="1983544"/>
            <a:ext cx="4604721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What is the "right" number of modules 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483485" y="2301044"/>
            <a:ext cx="3508652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for a specific software design?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56560" y="6022144"/>
            <a:ext cx="2124683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optimal number</a:t>
            </a:r>
          </a:p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804160" y="6250744"/>
            <a:ext cx="1708800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  of modules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3872548" y="3347207"/>
            <a:ext cx="279400" cy="2359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3859848" y="3334507"/>
            <a:ext cx="304800" cy="2384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72548" y="5747507"/>
            <a:ext cx="279400" cy="1238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859848" y="5734807"/>
            <a:ext cx="304800" cy="149225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4190048" y="5658607"/>
            <a:ext cx="279400" cy="212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177348" y="5645907"/>
            <a:ext cx="304800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190048" y="3575807"/>
            <a:ext cx="279400" cy="20415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177348" y="3563107"/>
            <a:ext cx="304800" cy="206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4507548" y="5544307"/>
            <a:ext cx="279400" cy="327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4494848" y="5531607"/>
            <a:ext cx="304800" cy="352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4507548" y="3767894"/>
            <a:ext cx="279400" cy="17351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4494848" y="3753607"/>
            <a:ext cx="304800" cy="176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4825048" y="5430007"/>
            <a:ext cx="266700" cy="441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4" name="Rectangle 20"/>
          <p:cNvSpPr>
            <a:spLocks noChangeArrowheads="1"/>
          </p:cNvSpPr>
          <p:nvPr/>
        </p:nvSpPr>
        <p:spPr bwMode="auto">
          <a:xfrm>
            <a:off x="4812348" y="5417307"/>
            <a:ext cx="292100" cy="466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5" name="Rectangle 21"/>
          <p:cNvSpPr>
            <a:spLocks noChangeArrowheads="1"/>
          </p:cNvSpPr>
          <p:nvPr/>
        </p:nvSpPr>
        <p:spPr bwMode="auto">
          <a:xfrm>
            <a:off x="4825048" y="3944107"/>
            <a:ext cx="266700" cy="1444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6" name="Rectangle 22"/>
          <p:cNvSpPr>
            <a:spLocks noChangeArrowheads="1"/>
          </p:cNvSpPr>
          <p:nvPr/>
        </p:nvSpPr>
        <p:spPr bwMode="auto">
          <a:xfrm>
            <a:off x="4812348" y="3931407"/>
            <a:ext cx="292100" cy="1470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7" name="Rectangle 23"/>
          <p:cNvSpPr>
            <a:spLocks noChangeArrowheads="1"/>
          </p:cNvSpPr>
          <p:nvPr/>
        </p:nvSpPr>
        <p:spPr bwMode="auto">
          <a:xfrm>
            <a:off x="5129848" y="5315707"/>
            <a:ext cx="279400" cy="5556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5117148" y="5303007"/>
            <a:ext cx="304800" cy="581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5129848" y="4083807"/>
            <a:ext cx="279400" cy="1190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0" name="Rectangle 26"/>
          <p:cNvSpPr>
            <a:spLocks noChangeArrowheads="1"/>
          </p:cNvSpPr>
          <p:nvPr/>
        </p:nvSpPr>
        <p:spPr bwMode="auto">
          <a:xfrm>
            <a:off x="5117148" y="4071107"/>
            <a:ext cx="304800" cy="1216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5447348" y="5176007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2" name="Rectangle 28"/>
          <p:cNvSpPr>
            <a:spLocks noChangeArrowheads="1"/>
          </p:cNvSpPr>
          <p:nvPr/>
        </p:nvSpPr>
        <p:spPr bwMode="auto">
          <a:xfrm>
            <a:off x="5434648" y="5163307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3" name="Rectangle 29"/>
          <p:cNvSpPr>
            <a:spLocks noChangeArrowheads="1"/>
          </p:cNvSpPr>
          <p:nvPr/>
        </p:nvSpPr>
        <p:spPr bwMode="auto">
          <a:xfrm>
            <a:off x="5447348" y="4261607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5434648" y="4248907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5764848" y="5176007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5752148" y="5163307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5764848" y="4261607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5752148" y="4248907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6082348" y="4972807"/>
            <a:ext cx="266700" cy="8985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6069648" y="4960107"/>
            <a:ext cx="292100" cy="923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6082348" y="4083807"/>
            <a:ext cx="266700" cy="847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6069648" y="4071107"/>
            <a:ext cx="292100" cy="873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6387148" y="4769607"/>
            <a:ext cx="279400" cy="1101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4" name="Rectangle 40"/>
          <p:cNvSpPr>
            <a:spLocks noChangeArrowheads="1"/>
          </p:cNvSpPr>
          <p:nvPr/>
        </p:nvSpPr>
        <p:spPr bwMode="auto">
          <a:xfrm>
            <a:off x="6374448" y="4756907"/>
            <a:ext cx="304800" cy="1127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6387148" y="3944107"/>
            <a:ext cx="279400" cy="809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6" name="Rectangle 42"/>
          <p:cNvSpPr>
            <a:spLocks noChangeArrowheads="1"/>
          </p:cNvSpPr>
          <p:nvPr/>
        </p:nvSpPr>
        <p:spPr bwMode="auto">
          <a:xfrm>
            <a:off x="6374448" y="3931407"/>
            <a:ext cx="304800" cy="836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7" name="Rectangle 43"/>
          <p:cNvSpPr>
            <a:spLocks noChangeArrowheads="1"/>
          </p:cNvSpPr>
          <p:nvPr/>
        </p:nvSpPr>
        <p:spPr bwMode="auto">
          <a:xfrm>
            <a:off x="6704648" y="4629907"/>
            <a:ext cx="279400" cy="12414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8" name="Rectangle 44"/>
          <p:cNvSpPr>
            <a:spLocks noChangeArrowheads="1"/>
          </p:cNvSpPr>
          <p:nvPr/>
        </p:nvSpPr>
        <p:spPr bwMode="auto">
          <a:xfrm>
            <a:off x="6691948" y="4617207"/>
            <a:ext cx="304800" cy="1266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49" name="Rectangle 45"/>
          <p:cNvSpPr>
            <a:spLocks noChangeArrowheads="1"/>
          </p:cNvSpPr>
          <p:nvPr/>
        </p:nvSpPr>
        <p:spPr bwMode="auto">
          <a:xfrm>
            <a:off x="6704648" y="3767894"/>
            <a:ext cx="279400" cy="8207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0" name="Rectangle 46"/>
          <p:cNvSpPr>
            <a:spLocks noChangeArrowheads="1"/>
          </p:cNvSpPr>
          <p:nvPr/>
        </p:nvSpPr>
        <p:spPr bwMode="auto">
          <a:xfrm>
            <a:off x="6691948" y="3753607"/>
            <a:ext cx="304800" cy="847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1" name="Rectangle 47"/>
          <p:cNvSpPr>
            <a:spLocks noChangeArrowheads="1"/>
          </p:cNvSpPr>
          <p:nvPr/>
        </p:nvSpPr>
        <p:spPr bwMode="auto">
          <a:xfrm>
            <a:off x="7022148" y="4401307"/>
            <a:ext cx="279400" cy="1470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7009448" y="4388607"/>
            <a:ext cx="304800" cy="149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7022148" y="3575807"/>
            <a:ext cx="279400" cy="7842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7009448" y="3563107"/>
            <a:ext cx="304800" cy="809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7339648" y="3347207"/>
            <a:ext cx="266700" cy="606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7326948" y="3334507"/>
            <a:ext cx="292100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7339648" y="3996494"/>
            <a:ext cx="266700" cy="1874838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7326948" y="3982207"/>
            <a:ext cx="292100" cy="1901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 sz="2000">
              <a:latin typeface="+mj-lt"/>
            </a:endParaRPr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2448560" y="3242432"/>
            <a:ext cx="1399421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     cost of</a:t>
            </a:r>
          </a:p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2448560" y="3471032"/>
            <a:ext cx="1495280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   software</a:t>
            </a:r>
          </a:p>
          <a:p>
            <a:pPr>
              <a:defRPr/>
            </a:pPr>
            <a:endParaRPr lang="en-US" sz="2000" b="1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6601460" y="5971344"/>
            <a:ext cx="251421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number of modules</a:t>
            </a:r>
          </a:p>
        </p:txBody>
      </p:sp>
      <p:grpSp>
        <p:nvGrpSpPr>
          <p:cNvPr id="62" name="Group 58"/>
          <p:cNvGrpSpPr>
            <a:grpSpLocks/>
          </p:cNvGrpSpPr>
          <p:nvPr/>
        </p:nvGrpSpPr>
        <p:grpSpPr bwMode="auto">
          <a:xfrm>
            <a:off x="3859848" y="5822119"/>
            <a:ext cx="4675187" cy="128588"/>
            <a:chOff x="1744" y="2971"/>
            <a:chExt cx="2945" cy="72"/>
          </a:xfrm>
        </p:grpSpPr>
        <p:sp>
          <p:nvSpPr>
            <p:cNvPr id="63" name="Freeform 59"/>
            <p:cNvSpPr>
              <a:spLocks/>
            </p:cNvSpPr>
            <p:nvPr/>
          </p:nvSpPr>
          <p:spPr bwMode="auto">
            <a:xfrm>
              <a:off x="4512" y="2971"/>
              <a:ext cx="177" cy="72"/>
            </a:xfrm>
            <a:custGeom>
              <a:avLst/>
              <a:gdLst>
                <a:gd name="T0" fmla="*/ 176 w 177"/>
                <a:gd name="T1" fmla="*/ 39 h 72"/>
                <a:gd name="T2" fmla="*/ 0 w 177"/>
                <a:gd name="T3" fmla="*/ 71 h 72"/>
                <a:gd name="T4" fmla="*/ 0 w 177"/>
                <a:gd name="T5" fmla="*/ 39 h 72"/>
                <a:gd name="T6" fmla="*/ 0 w 177"/>
                <a:gd name="T7" fmla="*/ 0 h 72"/>
                <a:gd name="T8" fmla="*/ 176 w 177"/>
                <a:gd name="T9" fmla="*/ 39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72"/>
                <a:gd name="T17" fmla="*/ 177 w 177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72">
                  <a:moveTo>
                    <a:pt x="176" y="39"/>
                  </a:moveTo>
                  <a:lnTo>
                    <a:pt x="0" y="71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76" y="39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4" name="Line 60"/>
            <p:cNvSpPr>
              <a:spLocks noChangeShapeType="1"/>
            </p:cNvSpPr>
            <p:nvPr/>
          </p:nvSpPr>
          <p:spPr bwMode="auto">
            <a:xfrm>
              <a:off x="1744" y="3013"/>
              <a:ext cx="27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grpSp>
        <p:nvGrpSpPr>
          <p:cNvPr id="65" name="Group 61"/>
          <p:cNvGrpSpPr>
            <a:grpSpLocks/>
          </p:cNvGrpSpPr>
          <p:nvPr/>
        </p:nvGrpSpPr>
        <p:grpSpPr bwMode="auto">
          <a:xfrm>
            <a:off x="3783648" y="2748719"/>
            <a:ext cx="128587" cy="3136900"/>
            <a:chOff x="1696" y="1250"/>
            <a:chExt cx="81" cy="1756"/>
          </a:xfrm>
        </p:grpSpPr>
        <p:sp>
          <p:nvSpPr>
            <p:cNvPr id="66" name="Freeform 62"/>
            <p:cNvSpPr>
              <a:spLocks/>
            </p:cNvSpPr>
            <p:nvPr/>
          </p:nvSpPr>
          <p:spPr bwMode="auto">
            <a:xfrm>
              <a:off x="1696" y="1250"/>
              <a:ext cx="81" cy="157"/>
            </a:xfrm>
            <a:custGeom>
              <a:avLst/>
              <a:gdLst>
                <a:gd name="T0" fmla="*/ 44 w 81"/>
                <a:gd name="T1" fmla="*/ 0 h 157"/>
                <a:gd name="T2" fmla="*/ 80 w 81"/>
                <a:gd name="T3" fmla="*/ 156 h 157"/>
                <a:gd name="T4" fmla="*/ 44 w 81"/>
                <a:gd name="T5" fmla="*/ 156 h 157"/>
                <a:gd name="T6" fmla="*/ 0 w 81"/>
                <a:gd name="T7" fmla="*/ 156 h 157"/>
                <a:gd name="T8" fmla="*/ 44 w 81"/>
                <a:gd name="T9" fmla="*/ 0 h 1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1"/>
                <a:gd name="T16" fmla="*/ 0 h 157"/>
                <a:gd name="T17" fmla="*/ 81 w 81"/>
                <a:gd name="T18" fmla="*/ 157 h 1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1" h="157">
                  <a:moveTo>
                    <a:pt x="44" y="0"/>
                  </a:moveTo>
                  <a:lnTo>
                    <a:pt x="80" y="156"/>
                  </a:lnTo>
                  <a:lnTo>
                    <a:pt x="44" y="156"/>
                  </a:lnTo>
                  <a:lnTo>
                    <a:pt x="0" y="156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254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000">
                <a:latin typeface="+mj-lt"/>
              </a:endParaRPr>
            </a:p>
          </p:txBody>
        </p:sp>
        <p:sp>
          <p:nvSpPr>
            <p:cNvPr id="67" name="Line 63"/>
            <p:cNvSpPr>
              <a:spLocks noChangeShapeType="1"/>
            </p:cNvSpPr>
            <p:nvPr/>
          </p:nvSpPr>
          <p:spPr bwMode="auto">
            <a:xfrm flipV="1">
              <a:off x="1744" y="1399"/>
              <a:ext cx="0" cy="160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000">
                <a:latin typeface="+mj-lt"/>
              </a:endParaRPr>
            </a:p>
          </p:txBody>
        </p:sp>
      </p:grpSp>
      <p:sp>
        <p:nvSpPr>
          <p:cNvPr id="68" name="Rectangle 64"/>
          <p:cNvSpPr>
            <a:spLocks noChangeArrowheads="1"/>
          </p:cNvSpPr>
          <p:nvPr/>
        </p:nvSpPr>
        <p:spPr bwMode="auto">
          <a:xfrm>
            <a:off x="7707948" y="3985382"/>
            <a:ext cx="1511631" cy="78572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module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integration</a:t>
            </a:r>
          </a:p>
          <a:p>
            <a:pPr algn="ctr">
              <a:lnSpc>
                <a:spcPct val="75000"/>
              </a:lnSpc>
              <a:defRPr/>
            </a:pPr>
            <a:r>
              <a:rPr 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cost</a:t>
            </a:r>
          </a:p>
        </p:txBody>
      </p:sp>
      <p:sp>
        <p:nvSpPr>
          <p:cNvPr id="69" name="Rectangle 65"/>
          <p:cNvSpPr>
            <a:spLocks noChangeArrowheads="1"/>
          </p:cNvSpPr>
          <p:nvPr/>
        </p:nvSpPr>
        <p:spPr bwMode="auto">
          <a:xfrm>
            <a:off x="4785359" y="2745544"/>
            <a:ext cx="6227198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en-US" sz="2000" b="1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+mj-lt"/>
                <a:ea typeface="ＭＳ Ｐゴシック" pitchFamily="-128" charset="-128"/>
              </a:rPr>
              <a:t>module development cost [complexity, reuse]</a:t>
            </a:r>
          </a:p>
          <a:p>
            <a:pPr>
              <a:defRPr/>
            </a:pPr>
            <a:endParaRPr lang="en-US" sz="2000" b="1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70" name="Line 66"/>
          <p:cNvSpPr>
            <a:spLocks noChangeShapeType="1"/>
          </p:cNvSpPr>
          <p:nvPr/>
        </p:nvSpPr>
        <p:spPr bwMode="auto">
          <a:xfrm>
            <a:off x="6336348" y="3182107"/>
            <a:ext cx="520700" cy="860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71" name="Line 67"/>
          <p:cNvSpPr>
            <a:spLocks noChangeShapeType="1"/>
          </p:cNvSpPr>
          <p:nvPr/>
        </p:nvSpPr>
        <p:spPr bwMode="auto">
          <a:xfrm flipH="1">
            <a:off x="6895148" y="4515607"/>
            <a:ext cx="91440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 sz="2000">
              <a:latin typeface="+mj-lt"/>
            </a:endParaRPr>
          </a:p>
        </p:txBody>
      </p:sp>
      <p:sp>
        <p:nvSpPr>
          <p:cNvPr id="72" name="Arc 68"/>
          <p:cNvSpPr>
            <a:spLocks/>
          </p:cNvSpPr>
          <p:nvPr/>
        </p:nvSpPr>
        <p:spPr bwMode="auto">
          <a:xfrm>
            <a:off x="4482148" y="6026907"/>
            <a:ext cx="1193800" cy="366712"/>
          </a:xfrm>
          <a:custGeom>
            <a:avLst/>
            <a:gdLst>
              <a:gd name="T0" fmla="*/ 2147483647 w 21600"/>
              <a:gd name="T1" fmla="*/ 0 h 21705"/>
              <a:gd name="T2" fmla="*/ 0 w 21600"/>
              <a:gd name="T3" fmla="*/ 2147483647 h 21705"/>
              <a:gd name="T4" fmla="*/ 0 w 21600"/>
              <a:gd name="T5" fmla="*/ 2147483647 h 21705"/>
              <a:gd name="T6" fmla="*/ 0 60000 65536"/>
              <a:gd name="T7" fmla="*/ 0 60000 65536"/>
              <a:gd name="T8" fmla="*/ 0 60000 65536"/>
              <a:gd name="T9" fmla="*/ 0 w 21600"/>
              <a:gd name="T10" fmla="*/ 0 h 21705"/>
              <a:gd name="T11" fmla="*/ 21600 w 21600"/>
              <a:gd name="T12" fmla="*/ 21705 h 217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705" fill="none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4"/>
                  <a:pt x="0" y="21705"/>
                </a:cubicBezTo>
              </a:path>
              <a:path w="21600" h="21705" stroke="0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4"/>
                  <a:pt x="0" y="21705"/>
                </a:cubicBezTo>
                <a:lnTo>
                  <a:pt x="0" y="105"/>
                </a:lnTo>
                <a:lnTo>
                  <a:pt x="21599" y="-1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 sz="2000">
              <a:latin typeface="+mj-lt"/>
            </a:endParaRPr>
          </a:p>
        </p:txBody>
      </p:sp>
      <p:sp>
        <p:nvSpPr>
          <p:cNvPr id="73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898353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interface 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1399" y="3478527"/>
            <a:ext cx="4524778" cy="29387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u="sng" dirty="0">
                <a:ea typeface="ＭＳ Ｐゴシック" pitchFamily="34" charset="-128"/>
              </a:rPr>
              <a:t>Typical Design Errors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lack of consistency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too much memorization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no guidance / help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no context sensitivity</a:t>
            </a:r>
          </a:p>
          <a:p>
            <a:pPr>
              <a:defRPr/>
            </a:pP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ＭＳ Ｐゴシック" pitchFamily="-128" charset="-128"/>
              </a:rPr>
              <a:t>Obscure/ unfriendly</a:t>
            </a:r>
            <a:endParaRPr lang="en-US" sz="2200" u="sng" dirty="0">
              <a:solidFill>
                <a:srgbClr val="C00000"/>
              </a:solidFill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018" y="3324530"/>
            <a:ext cx="2895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2529" y="2113503"/>
            <a:ext cx="3651162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  <a:highlight>
                  <a:srgbClr val="FFFF00"/>
                </a:highlight>
                <a:ea typeface="ＭＳ Ｐゴシック" pitchFamily="34" charset="-128"/>
              </a:rPr>
              <a:t>  Easy to learn?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  <a:highlight>
                  <a:srgbClr val="FFFF00"/>
                </a:highlight>
                <a:ea typeface="ＭＳ Ｐゴシック" pitchFamily="34" charset="-128"/>
              </a:rPr>
              <a:t>  Easy to use?</a:t>
            </a:r>
          </a:p>
          <a:p>
            <a:pPr lvl="1">
              <a:buFont typeface="Wingdings" pitchFamily="2" charset="2"/>
              <a:buChar char="q"/>
            </a:pPr>
            <a:r>
              <a:rPr lang="en-US" sz="2200" dirty="0">
                <a:solidFill>
                  <a:srgbClr val="0070C0"/>
                </a:solidFill>
                <a:highlight>
                  <a:srgbClr val="FFFF00"/>
                </a:highlight>
                <a:ea typeface="ＭＳ Ｐゴシック" pitchFamily="34" charset="-128"/>
              </a:rPr>
              <a:t>  Easy to understand</a:t>
            </a:r>
            <a:r>
              <a:rPr lang="en-US" sz="2200" dirty="0">
                <a:solidFill>
                  <a:srgbClr val="0070C0"/>
                </a:solidFill>
                <a:ea typeface="ＭＳ Ｐゴシック" pitchFamily="34" charset="-128"/>
              </a:rPr>
              <a:t>?</a:t>
            </a: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- Place  the user 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75" y="2024009"/>
            <a:ext cx="11025052" cy="4323782"/>
          </a:xfrm>
        </p:spPr>
        <p:txBody>
          <a:bodyPr>
            <a:noAutofit/>
          </a:bodyPr>
          <a:lstStyle/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Define interaction modes in a way that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00FF00"/>
                </a:highlight>
                <a:latin typeface="+mj-lt"/>
                <a:ea typeface="ＭＳ Ｐゴシック" pitchFamily="-128" charset="-128"/>
              </a:rPr>
              <a:t>does not force a user into unnecessary or undesired actions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should always be able to enter and exit the mode with little or no effort.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 </a:t>
            </a:r>
          </a:p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Provide for flexible interaction (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+mj-lt"/>
                <a:ea typeface="ＭＳ Ｐゴシック" pitchFamily="-128" charset="-128"/>
              </a:rPr>
              <a:t>color, font, language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, etc.)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Because different users have different interaction preferences, choices should be provided by using </a:t>
            </a:r>
            <a:r>
              <a:rPr lang="en-US" sz="2200" dirty="0">
                <a:solidFill>
                  <a:srgbClr val="7030A0"/>
                </a:solidFill>
                <a:highlight>
                  <a:srgbClr val="FFFF00"/>
                </a:highlight>
              </a:rPr>
              <a:t>keyboard commands</a:t>
            </a:r>
            <a:r>
              <a:rPr lang="en-US" sz="2200" dirty="0">
                <a:highlight>
                  <a:srgbClr val="FFFF00"/>
                </a:highlight>
              </a:rPr>
              <a:t>, </a:t>
            </a:r>
            <a:r>
              <a:rPr lang="en-US" sz="2200" dirty="0">
                <a:solidFill>
                  <a:srgbClr val="7030A0"/>
                </a:solidFill>
                <a:highlight>
                  <a:srgbClr val="FFFF00"/>
                </a:highlight>
              </a:rPr>
              <a:t>mouse movements, digitizer pen </a:t>
            </a:r>
            <a:r>
              <a:rPr lang="en-US" sz="2200" dirty="0">
                <a:highlight>
                  <a:srgbClr val="FFFF00"/>
                </a:highlight>
              </a:rPr>
              <a:t>or voice recognition commands.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highlight>
                <a:srgbClr val="FFFF00"/>
              </a:highligh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Allow user interaction to be interruptible and undoable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A </a:t>
            </a:r>
            <a:r>
              <a:rPr lang="en-US" sz="2200" dirty="0">
                <a:highlight>
                  <a:srgbClr val="FFFF00"/>
                </a:highlight>
              </a:rPr>
              <a:t>user should be able to interrupt a sequence of actions </a:t>
            </a:r>
            <a:r>
              <a:rPr lang="en-US" sz="2200" dirty="0"/>
              <a:t>to do something else without losing the work that has been done.  </a:t>
            </a:r>
            <a:r>
              <a:rPr lang="en-US" sz="2200" dirty="0">
                <a:highlight>
                  <a:srgbClr val="FFFF00"/>
                </a:highlight>
              </a:rPr>
              <a:t>The user should always be able to “undo” any action</a:t>
            </a:r>
            <a:r>
              <a:rPr lang="en-US" sz="2200" dirty="0"/>
              <a:t>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Streamline interaction </a:t>
            </a: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+mj-lt"/>
                <a:ea typeface="ＭＳ Ｐゴシック" pitchFamily="-128" charset="-128"/>
              </a:rPr>
              <a:t>as skill levels advance and allow the interaction to be customized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Allow to design a macro if the user is to </a:t>
            </a:r>
            <a:r>
              <a:rPr lang="en-US" sz="2200" dirty="0">
                <a:highlight>
                  <a:srgbClr val="FFFF00"/>
                </a:highlight>
              </a:rPr>
              <a:t>perform the same sequence of actions repeatedly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+mj-lt"/>
                <a:ea typeface="ＭＳ Ｐゴシック" pitchFamily="-128" charset="-128"/>
              </a:rPr>
              <a:t> 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18918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- Place  the user 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75" y="2024009"/>
            <a:ext cx="11025052" cy="3038321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Hide technical internals from the casual user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</a:t>
            </a:r>
            <a:r>
              <a:rPr lang="en-US" sz="2200" dirty="0">
                <a:highlight>
                  <a:srgbClr val="FFFF00"/>
                </a:highlight>
              </a:rPr>
              <a:t>interface should move the user into the virtual world of the application</a:t>
            </a:r>
            <a:r>
              <a:rPr lang="en-US" sz="2200" dirty="0"/>
              <a:t>.  A </a:t>
            </a:r>
            <a:r>
              <a:rPr lang="en-US" sz="2200" dirty="0">
                <a:highlight>
                  <a:srgbClr val="00FF00"/>
                </a:highlight>
              </a:rPr>
              <a:t>user should never be required to type O/S </a:t>
            </a:r>
            <a:r>
              <a:rPr lang="en-US" sz="2200" dirty="0"/>
              <a:t>commands from </a:t>
            </a:r>
            <a:r>
              <a:rPr lang="en-US" sz="2200" dirty="0">
                <a:highlight>
                  <a:srgbClr val="FFFF00"/>
                </a:highlight>
              </a:rPr>
              <a:t>within application software</a:t>
            </a:r>
            <a:r>
              <a:rPr lang="en-US" sz="2200" dirty="0"/>
              <a:t>.</a:t>
            </a:r>
            <a:endParaRPr lang="en-US" sz="22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2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Design for direct interaction with objects that appear on the screen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200" dirty="0"/>
              <a:t>The user feels a sense of control when able to manipulate the objects that are necessary to perform a task in a manner similar to what would occur if the object were a physical thing (progress bar).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171912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Golden rule – reduce user’s memory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075" y="2024009"/>
            <a:ext cx="11025052" cy="4575574"/>
          </a:xfrm>
        </p:spPr>
        <p:txBody>
          <a:bodyPr>
            <a:no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+mj-lt"/>
                <a:ea typeface="ＭＳ Ｐゴシック" pitchFamily="-128" charset="-128"/>
              </a:rPr>
              <a:t>Reduce demand on short-term memory </a:t>
            </a:r>
            <a:r>
              <a:rPr lang="en-US" sz="2000" dirty="0">
                <a:solidFill>
                  <a:srgbClr val="7030A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(navigation)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000" dirty="0"/>
              <a:t>Provide visual cues that enable a user to recognize past actions, rather than having to recall them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+mj-lt"/>
                <a:ea typeface="ＭＳ Ｐゴシック" pitchFamily="-128" charset="-128"/>
              </a:rPr>
              <a:t>Establish meaningful defaults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000" dirty="0"/>
              <a:t>A user should be able to specify individual preferences; however, a reset option should be available to enable the redefinition of original default values (</a:t>
            </a:r>
            <a:r>
              <a:rPr lang="en-US" sz="2000" dirty="0">
                <a:solidFill>
                  <a:srgbClr val="7030A0"/>
                </a:solidFill>
              </a:rPr>
              <a:t>balance 0.00</a:t>
            </a:r>
            <a:r>
              <a:rPr lang="en-US" sz="2000" dirty="0"/>
              <a:t>).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+mj-lt"/>
                <a:ea typeface="ＭＳ Ｐゴシック" pitchFamily="-128" charset="-128"/>
              </a:rPr>
              <a:t>Define shortcuts that are intuitive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(intuitive - </a:t>
            </a:r>
            <a:r>
              <a:rPr lang="en-US" sz="2000" dirty="0">
                <a:latin typeface="+mj-lt"/>
              </a:rPr>
              <a:t>having the ability to understand or know something without any </a:t>
            </a:r>
            <a:r>
              <a:rPr lang="en-US" sz="2000" dirty="0">
                <a:highlight>
                  <a:srgbClr val="FFFF00"/>
                </a:highlight>
                <a:latin typeface="+mj-lt"/>
              </a:rPr>
              <a:t>direct evidence or reasoning process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) - </a:t>
            </a:r>
            <a:r>
              <a:rPr lang="en-US" sz="2000" dirty="0"/>
              <a:t>“</a:t>
            </a:r>
            <a:r>
              <a:rPr lang="en-US" sz="2000" dirty="0">
                <a:solidFill>
                  <a:srgbClr val="7030A0"/>
                </a:solidFill>
              </a:rPr>
              <a:t>Alt-P to print</a:t>
            </a:r>
            <a:r>
              <a:rPr lang="en-US" sz="2000" dirty="0"/>
              <a:t>”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highlight>
                  <a:srgbClr val="FFFF00"/>
                </a:highlight>
                <a:latin typeface="+mj-lt"/>
                <a:ea typeface="ＭＳ Ｐゴシック" pitchFamily="-128" charset="-128"/>
              </a:rPr>
              <a:t>The visual layout of the interface should be based on a real-world metaphor </a:t>
            </a:r>
            <a:r>
              <a:rPr 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- </a:t>
            </a:r>
            <a:r>
              <a:rPr lang="en-US" sz="2000" dirty="0"/>
              <a:t>Enable the user to rely on well-understood visual cues, (</a:t>
            </a:r>
            <a:r>
              <a:rPr lang="en-US" sz="2000" dirty="0">
                <a:solidFill>
                  <a:srgbClr val="7030A0"/>
                </a:solidFill>
              </a:rPr>
              <a:t>Print Symbol</a:t>
            </a:r>
            <a:r>
              <a:rPr lang="en-US" sz="2000" dirty="0"/>
              <a:t>. )</a:t>
            </a: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  <a:p>
            <a:pPr lvl="0">
              <a:spcBef>
                <a:spcPct val="50000"/>
              </a:spcBef>
              <a:defRPr/>
            </a:pPr>
            <a:r>
              <a:rPr 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ＭＳ Ｐゴシック" pitchFamily="-128" charset="-128"/>
              </a:rPr>
              <a:t>Disclose information in a progressive fashion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- </a:t>
            </a:r>
            <a:r>
              <a:rPr lang="en-US" sz="2000" dirty="0">
                <a:highlight>
                  <a:srgbClr val="FFFF00"/>
                </a:highlight>
              </a:rPr>
              <a:t>The interface should be organized </a:t>
            </a:r>
            <a:r>
              <a:rPr lang="en-US" sz="2000" dirty="0">
                <a:solidFill>
                  <a:srgbClr val="7030A0"/>
                </a:solidFill>
                <a:highlight>
                  <a:srgbClr val="FFFF00"/>
                </a:highlight>
              </a:rPr>
              <a:t>hierarchically</a:t>
            </a:r>
            <a:r>
              <a:rPr lang="en-US" sz="2000" dirty="0"/>
              <a:t>.  The </a:t>
            </a:r>
            <a:r>
              <a:rPr lang="en-US" sz="2000" dirty="0">
                <a:solidFill>
                  <a:srgbClr val="FF0000"/>
                </a:solidFill>
                <a:highlight>
                  <a:srgbClr val="00FF00"/>
                </a:highlight>
              </a:rPr>
              <a:t>information should be presented at a high level of abstraction</a:t>
            </a:r>
            <a:r>
              <a:rPr lang="en-US" sz="2000" dirty="0"/>
              <a:t>.</a:t>
            </a:r>
          </a:p>
          <a:p>
            <a:pPr>
              <a:spcBef>
                <a:spcPct val="50000"/>
              </a:spcBef>
              <a:defRPr/>
            </a:pPr>
            <a:endParaRPr 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+mj-lt"/>
              <a:ea typeface="ＭＳ Ｐゴシック" pitchFamily="-128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325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  MMH</a:t>
            </a:r>
          </a:p>
        </p:txBody>
      </p:sp>
    </p:spTree>
    <p:extLst>
      <p:ext uri="{BB962C8B-B14F-4D97-AF65-F5344CB8AC3E}">
        <p14:creationId xmlns:p14="http://schemas.microsoft.com/office/powerpoint/2010/main" val="36129612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6A1FA9D8CAFA41ADDBCBBB0D56B3E6" ma:contentTypeVersion="4" ma:contentTypeDescription="Create a new document." ma:contentTypeScope="" ma:versionID="b4ab07534db13e9d6338aca75dbcdb8f">
  <xsd:schema xmlns:xsd="http://www.w3.org/2001/XMLSchema" xmlns:xs="http://www.w3.org/2001/XMLSchema" xmlns:p="http://schemas.microsoft.com/office/2006/metadata/properties" xmlns:ns2="72f51285-5ce4-4dae-9586-4e161e63b2f1" targetNamespace="http://schemas.microsoft.com/office/2006/metadata/properties" ma:root="true" ma:fieldsID="743dcd231d3e6f7e8ff253254e304864" ns2:_="">
    <xsd:import namespace="72f51285-5ce4-4dae-9586-4e161e63b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f51285-5ce4-4dae-9586-4e161e63b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36794F-1B4D-41F4-AD53-96F4FBEE14A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2CECD6-ECE1-4F39-8C09-68AB5A70E8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05543B-D694-4EEB-9B19-996153429C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f51285-5ce4-4dae-9586-4e161e63b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2071</Words>
  <Application>Microsoft Office PowerPoint</Application>
  <PresentationFormat>Widescreen</PresentationFormat>
  <Paragraphs>167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ＭＳ Ｐゴシック</vt:lpstr>
      <vt:lpstr>Arial</vt:lpstr>
      <vt:lpstr>Calibri</vt:lpstr>
      <vt:lpstr>Gill Sans MT</vt:lpstr>
      <vt:lpstr>Palace Script MT</vt:lpstr>
      <vt:lpstr>Stencil</vt:lpstr>
      <vt:lpstr>Wingdings</vt:lpstr>
      <vt:lpstr>Wingdings 2</vt:lpstr>
      <vt:lpstr>Dividend</vt:lpstr>
      <vt:lpstr>PowerPoint Presentation</vt:lpstr>
      <vt:lpstr>design</vt:lpstr>
      <vt:lpstr>modularity</vt:lpstr>
      <vt:lpstr>Functional independence</vt:lpstr>
      <vt:lpstr>Modularity :  trade-offs</vt:lpstr>
      <vt:lpstr>User interface  design</vt:lpstr>
      <vt:lpstr>Golden rule - Place  the user in control</vt:lpstr>
      <vt:lpstr>Golden rule - Place  the user in control</vt:lpstr>
      <vt:lpstr>Golden rule – reduce user’s memory load</vt:lpstr>
      <vt:lpstr>Golden rule – make the interface consistent</vt:lpstr>
      <vt:lpstr>Interface  analysis</vt:lpstr>
      <vt:lpstr>user  analysis</vt:lpstr>
      <vt:lpstr>task  analysis  and  modelling</vt:lpstr>
      <vt:lpstr>Analysis  of  display  content</vt:lpstr>
      <vt:lpstr>INTERFACE  DESIGN  PRINCIPLES-I</vt:lpstr>
      <vt:lpstr>INTERFACE  DESIGN  PRINCIPLES-II</vt:lpstr>
      <vt:lpstr>INTERFACE  DESIGN  PRINCIPLES-III</vt:lpstr>
      <vt:lpstr>Mapping  user  objectives (wireframming)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Ch.09 - Software Design</dc:title>
  <dc:subject>Software Engineering</dc:subject>
  <dc:creator>M. Mahmudul Hasan</dc:creator>
  <cp:lastModifiedBy>mustakim jarif</cp:lastModifiedBy>
  <cp:revision>73</cp:revision>
  <dcterms:created xsi:type="dcterms:W3CDTF">2019-05-13T08:37:20Z</dcterms:created>
  <dcterms:modified xsi:type="dcterms:W3CDTF">2024-05-05T15:19:13Z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0x010100E76A1FA9D8CAFA41ADDBCBBB0D56B3E6</vt:lpwstr>
  </property>
</Properties>
</file>