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28"/>
  </p:notesMasterIdLst>
  <p:sldIdLst>
    <p:sldId id="256" r:id="rId5"/>
    <p:sldId id="303" r:id="rId6"/>
    <p:sldId id="306" r:id="rId7"/>
    <p:sldId id="305" r:id="rId8"/>
    <p:sldId id="307" r:id="rId9"/>
    <p:sldId id="309" r:id="rId10"/>
    <p:sldId id="308" r:id="rId11"/>
    <p:sldId id="310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2" r:id="rId22"/>
    <p:sldId id="323" r:id="rId23"/>
    <p:sldId id="324" r:id="rId24"/>
    <p:sldId id="321" r:id="rId25"/>
    <p:sldId id="325" r:id="rId26"/>
    <p:sldId id="31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05/05/2024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citations?user=VqMvaIIAAAAJ&amp;hl=en" TargetMode="External"/><Relationship Id="rId3" Type="http://schemas.openxmlformats.org/officeDocument/2006/relationships/hyperlink" Target="http://www.dit.hua.gr/~m.hasa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m-mahmudul-hasan-93043a87/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www.researchgate.net/profile/M_Mahmudul_Hasan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engineering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3114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10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software testing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M. Mahmudul </a:t>
            </a:r>
            <a:r>
              <a:rPr lang="en-US" sz="2400" dirty="0" err="1">
                <a:solidFill>
                  <a:srgbClr val="7030A0"/>
                </a:solidFill>
              </a:rPr>
              <a:t>hasan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Assistant Professor, CS, AIUB</a:t>
            </a:r>
          </a:p>
          <a:p>
            <a:r>
              <a:rPr lang="en-US" sz="2300" cap="none" dirty="0">
                <a:hlinkClick r:id="rId3"/>
              </a:rPr>
              <a:t>http://www.dit.hua.gr/~m.hasan</a:t>
            </a:r>
            <a:r>
              <a:rPr lang="en-US" sz="2300" cap="none" dirty="0"/>
              <a:t>   </a:t>
            </a:r>
          </a:p>
        </p:txBody>
      </p:sp>
      <p:pic>
        <p:nvPicPr>
          <p:cNvPr id="25" name="Picture 24">
            <a:hlinkClick r:id="rId4"/>
            <a:extLst>
              <a:ext uri="{FF2B5EF4-FFF2-40B4-BE49-F238E27FC236}">
                <a16:creationId xmlns:a16="http://schemas.microsoft.com/office/drawing/2014/main" id="{50ADB631-A102-4E27-9E4F-8BEAA3230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936" y="5191026"/>
            <a:ext cx="775212" cy="762000"/>
          </a:xfrm>
          <a:prstGeom prst="rect">
            <a:avLst/>
          </a:prstGeom>
        </p:spPr>
      </p:pic>
      <p:pic>
        <p:nvPicPr>
          <p:cNvPr id="26" name="Picture 25">
            <a:hlinkClick r:id="rId6"/>
            <a:extLst>
              <a:ext uri="{FF2B5EF4-FFF2-40B4-BE49-F238E27FC236}">
                <a16:creationId xmlns:a16="http://schemas.microsoft.com/office/drawing/2014/main" id="{5178D95F-BBA9-4DB7-8929-D0378B824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933" y="5210199"/>
            <a:ext cx="1966006" cy="641961"/>
          </a:xfrm>
          <a:prstGeom prst="rect">
            <a:avLst/>
          </a:prstGeom>
        </p:spPr>
      </p:pic>
      <p:pic>
        <p:nvPicPr>
          <p:cNvPr id="27" name="Picture 26">
            <a:hlinkClick r:id="rId8"/>
            <a:extLst>
              <a:ext uri="{FF2B5EF4-FFF2-40B4-BE49-F238E27FC236}">
                <a16:creationId xmlns:a16="http://schemas.microsoft.com/office/drawing/2014/main" id="{6C55067C-425B-4011-BE53-FC42477C2F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8975" y="5279923"/>
            <a:ext cx="2465593" cy="54231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Top-down  Integration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004" y="2035175"/>
            <a:ext cx="584835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618445" y="2207844"/>
            <a:ext cx="36103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/>
              <a:t>top module is tested with stubs down to the bottom</a:t>
            </a:r>
            <a:endParaRPr lang="en-US" sz="1600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654084" y="3859190"/>
            <a:ext cx="417704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/>
              <a:t>stubs are replaced one at</a:t>
            </a:r>
          </a:p>
          <a:p>
            <a:r>
              <a:rPr lang="en-US" sz="1600" b="1" dirty="0"/>
              <a:t>a time, "depth first"</a:t>
            </a:r>
            <a:endParaRPr lang="en-US" sz="1600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981718" y="5231148"/>
            <a:ext cx="4572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/>
              <a:t>as new modules are integrated,</a:t>
            </a:r>
          </a:p>
          <a:p>
            <a:r>
              <a:rPr lang="en-US" sz="1600" b="1" dirty="0"/>
              <a:t>some subset of tests is re-run</a:t>
            </a:r>
            <a:endParaRPr lang="en-US" sz="1600" dirty="0"/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142817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Bottom-up  Integration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183" y="1981200"/>
            <a:ext cx="8766220" cy="458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34491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 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56" y="2091763"/>
            <a:ext cx="11025052" cy="3527974"/>
          </a:xfrm>
        </p:spPr>
        <p:txBody>
          <a:bodyPr>
            <a:noAutofit/>
          </a:bodyPr>
          <a:lstStyle/>
          <a:p>
            <a:r>
              <a:rPr lang="en-US" sz="2200" dirty="0">
                <a:highlight>
                  <a:srgbClr val="FFFF00"/>
                </a:highlight>
                <a:ea typeface="ＭＳ Ｐゴシック" pitchFamily="34" charset="-128"/>
              </a:rPr>
              <a:t>Regression testing is the </a:t>
            </a:r>
            <a:r>
              <a:rPr lang="en-US" sz="2200" dirty="0">
                <a:solidFill>
                  <a:srgbClr val="7030A0"/>
                </a:solidFill>
                <a:highlight>
                  <a:srgbClr val="FFFF00"/>
                </a:highlight>
                <a:ea typeface="ＭＳ Ｐゴシック" pitchFamily="34" charset="-128"/>
              </a:rPr>
              <a:t>re-execution</a:t>
            </a:r>
            <a:r>
              <a:rPr lang="en-US" sz="2200" dirty="0">
                <a:highlight>
                  <a:srgbClr val="FFFF00"/>
                </a:highlight>
                <a:ea typeface="ＭＳ Ｐゴシック" pitchFamily="34" charset="-128"/>
              </a:rPr>
              <a:t> of some subset of tests </a:t>
            </a:r>
            <a:r>
              <a:rPr lang="en-US" sz="2200" dirty="0">
                <a:ea typeface="ＭＳ Ｐゴシック" pitchFamily="34" charset="-128"/>
              </a:rPr>
              <a:t>that have already been conducted to ensure that </a:t>
            </a:r>
            <a:r>
              <a:rPr lang="en-US" sz="2200" dirty="0">
                <a:solidFill>
                  <a:srgbClr val="7030A0"/>
                </a:solidFill>
                <a:ea typeface="ＭＳ Ｐゴシック" pitchFamily="34" charset="-128"/>
              </a:rPr>
              <a:t>changes</a:t>
            </a:r>
            <a:r>
              <a:rPr lang="en-US" sz="2200" dirty="0">
                <a:ea typeface="ＭＳ Ｐゴシック" pitchFamily="34" charset="-128"/>
              </a:rPr>
              <a:t> have not propagated unintended side effects</a:t>
            </a:r>
          </a:p>
          <a:p>
            <a:r>
              <a:rPr lang="en-US" sz="2200" dirty="0">
                <a:ea typeface="ＭＳ Ｐゴシック" pitchFamily="34" charset="-128"/>
              </a:rPr>
              <a:t>Whenever </a:t>
            </a:r>
            <a:r>
              <a:rPr lang="en-US" sz="2200" dirty="0">
                <a:highlight>
                  <a:srgbClr val="FFFF00"/>
                </a:highlight>
                <a:ea typeface="ＭＳ Ｐゴシック" pitchFamily="34" charset="-128"/>
              </a:rPr>
              <a:t>software is corrected</a:t>
            </a:r>
            <a:r>
              <a:rPr lang="en-US" sz="2200" dirty="0">
                <a:ea typeface="ＭＳ Ｐゴシック" pitchFamily="34" charset="-128"/>
              </a:rPr>
              <a:t>, some aspect of the software configuration (the </a:t>
            </a:r>
            <a:r>
              <a:rPr lang="en-US" sz="2200" dirty="0">
                <a:highlight>
                  <a:srgbClr val="FFFF00"/>
                </a:highlight>
                <a:ea typeface="ＭＳ Ｐゴシック" pitchFamily="34" charset="-128"/>
              </a:rPr>
              <a:t>program, its documentation, or the data that support it) is changed.</a:t>
            </a:r>
          </a:p>
          <a:p>
            <a:r>
              <a:rPr lang="en-US" sz="2200" dirty="0">
                <a:ea typeface="ＭＳ Ｐゴシック" pitchFamily="34" charset="-128"/>
              </a:rPr>
              <a:t>Regression testing helps to ensure that changes (</a:t>
            </a:r>
            <a:r>
              <a:rPr lang="en-US" sz="2200" dirty="0">
                <a:highlight>
                  <a:srgbClr val="FFFF00"/>
                </a:highlight>
                <a:ea typeface="ＭＳ Ｐゴシック" pitchFamily="34" charset="-128"/>
              </a:rPr>
              <a:t>due to testing </a:t>
            </a:r>
            <a:r>
              <a:rPr lang="en-US" sz="2200" dirty="0">
                <a:ea typeface="ＭＳ Ｐゴシック" pitchFamily="34" charset="-128"/>
              </a:rPr>
              <a:t>or for other reasons) do not introduce </a:t>
            </a:r>
            <a:r>
              <a:rPr lang="en-US" sz="2200" dirty="0">
                <a:solidFill>
                  <a:srgbClr val="7030A0"/>
                </a:solidFill>
                <a:highlight>
                  <a:srgbClr val="FFFF00"/>
                </a:highlight>
                <a:ea typeface="ＭＳ Ｐゴシック" pitchFamily="34" charset="-128"/>
              </a:rPr>
              <a:t>unintended behavior or additional errors</a:t>
            </a:r>
            <a:r>
              <a:rPr lang="en-US" sz="2200" dirty="0">
                <a:ea typeface="ＭＳ Ｐゴシック" pitchFamily="34" charset="-128"/>
              </a:rPr>
              <a:t>.</a:t>
            </a:r>
          </a:p>
          <a:p>
            <a:r>
              <a:rPr lang="en-US" sz="2200" dirty="0">
                <a:ea typeface="ＭＳ Ｐゴシック" pitchFamily="34" charset="-128"/>
              </a:rPr>
              <a:t>Regression testing may be conducted manually, by </a:t>
            </a:r>
            <a:r>
              <a:rPr lang="en-US" sz="2200" dirty="0">
                <a:solidFill>
                  <a:srgbClr val="7030A0"/>
                </a:solidFill>
                <a:highlight>
                  <a:srgbClr val="FFFF00"/>
                </a:highlight>
                <a:ea typeface="ＭＳ Ｐゴシック" pitchFamily="34" charset="-128"/>
              </a:rPr>
              <a:t>re- executing a subset of all test cases </a:t>
            </a:r>
            <a:r>
              <a:rPr lang="en-US" sz="2200" dirty="0">
                <a:ea typeface="ＭＳ Ｐゴシック" pitchFamily="34" charset="-128"/>
              </a:rPr>
              <a:t>or </a:t>
            </a:r>
            <a:r>
              <a:rPr lang="en-US" sz="2200" dirty="0">
                <a:solidFill>
                  <a:srgbClr val="7030A0"/>
                </a:solidFill>
                <a:ea typeface="ＭＳ Ｐゴシック" pitchFamily="34" charset="-128"/>
              </a:rPr>
              <a:t>using </a:t>
            </a:r>
            <a:r>
              <a:rPr lang="en-US" sz="2200" dirty="0">
                <a:solidFill>
                  <a:srgbClr val="7030A0"/>
                </a:solidFill>
                <a:highlight>
                  <a:srgbClr val="FFFF00"/>
                </a:highlight>
                <a:ea typeface="ＭＳ Ｐゴシック" pitchFamily="34" charset="-128"/>
              </a:rPr>
              <a:t>automated capture/playback tools</a:t>
            </a:r>
            <a:r>
              <a:rPr lang="en-US" sz="2200" dirty="0">
                <a:ea typeface="ＭＳ Ｐゴシック" pitchFamily="34" charset="-128"/>
              </a:rPr>
              <a:t>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smoke 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825" y="1831817"/>
            <a:ext cx="11302352" cy="43240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Smoke testing steps: </a:t>
            </a:r>
          </a:p>
          <a:p>
            <a:r>
              <a:rPr lang="en-US" sz="2000" dirty="0">
                <a:ea typeface="ＭＳ Ｐゴシック" pitchFamily="34" charset="-128"/>
              </a:rPr>
              <a:t>Software components that have been translated into code are integrated into a “</a:t>
            </a:r>
            <a:r>
              <a:rPr lang="en-US" sz="2000" b="1" dirty="0">
                <a:highlight>
                  <a:srgbClr val="FFFF00"/>
                </a:highlight>
                <a:ea typeface="ＭＳ Ｐゴシック" pitchFamily="34" charset="-128"/>
              </a:rPr>
              <a:t>daily build</a:t>
            </a:r>
            <a:r>
              <a:rPr lang="en-US" sz="2000" dirty="0">
                <a:ea typeface="ＭＳ Ｐゴシック" pitchFamily="34" charset="-128"/>
              </a:rPr>
              <a:t>”</a:t>
            </a:r>
          </a:p>
          <a:p>
            <a:pPr lvl="1">
              <a:buFontTx/>
              <a:buChar char="-"/>
            </a:pP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A build includes all data files</a:t>
            </a:r>
            <a:r>
              <a:rPr lang="en-US" sz="2000" dirty="0">
                <a:ea typeface="ＭＳ Ｐゴシック" pitchFamily="34" charset="-128"/>
              </a:rPr>
              <a:t>, libraries, reusable modules, and engineered components that are required to implement one or more product functions. </a:t>
            </a:r>
          </a:p>
          <a:p>
            <a:r>
              <a:rPr lang="en-US" sz="2000" dirty="0">
                <a:ea typeface="ＭＳ Ｐゴシック" pitchFamily="34" charset="-128"/>
              </a:rPr>
              <a:t>A series of tests is designed to expose errors that will keep the build from properly performing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 its function. </a:t>
            </a:r>
          </a:p>
          <a:p>
            <a:pPr lvl="1">
              <a:buFontTx/>
              <a:buChar char="-"/>
            </a:pPr>
            <a:r>
              <a:rPr lang="en-US" sz="2000" dirty="0">
                <a:ea typeface="ＭＳ Ｐゴシック" pitchFamily="34" charset="-128"/>
              </a:rPr>
              <a:t>The intent should be to uncover “</a:t>
            </a:r>
            <a:r>
              <a:rPr lang="en-US" sz="2000" b="1" dirty="0">
                <a:solidFill>
                  <a:srgbClr val="7030A0"/>
                </a:solidFill>
                <a:highlight>
                  <a:srgbClr val="FFFF00"/>
                </a:highlight>
                <a:ea typeface="ＭＳ Ｐゴシック" pitchFamily="34" charset="-128"/>
              </a:rPr>
              <a:t>show stopper</a:t>
            </a:r>
            <a:r>
              <a:rPr lang="en-US" sz="2000" dirty="0">
                <a:ea typeface="ＭＳ Ｐゴシック" pitchFamily="34" charset="-128"/>
              </a:rPr>
              <a:t>” errors that have the highest likelihood of throwing the software project behind schedule. </a:t>
            </a:r>
          </a:p>
          <a:p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The build is integrated with other builds and the entire product </a:t>
            </a:r>
            <a:r>
              <a:rPr lang="en-US" sz="2000" dirty="0">
                <a:ea typeface="ＭＳ Ｐゴシック" pitchFamily="34" charset="-128"/>
              </a:rPr>
              <a:t>(in its </a:t>
            </a: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current form is smoke tested daily</a:t>
            </a:r>
            <a:r>
              <a:rPr lang="en-US" sz="2000" dirty="0">
                <a:ea typeface="ＭＳ Ｐゴシック" pitchFamily="34" charset="-128"/>
              </a:rPr>
              <a:t>.</a:t>
            </a:r>
          </a:p>
          <a:p>
            <a:pPr lvl="1">
              <a:buFontTx/>
              <a:buChar char="-"/>
            </a:pPr>
            <a:r>
              <a:rPr lang="en-US" sz="2000" dirty="0">
                <a:ea typeface="ＭＳ Ｐゴシック" pitchFamily="34" charset="-128"/>
              </a:rPr>
              <a:t>The </a:t>
            </a: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integration approach may be 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  <a:ea typeface="ＭＳ Ｐゴシック" pitchFamily="34" charset="-128"/>
              </a:rPr>
              <a:t>top down or bottom up</a:t>
            </a:r>
            <a:r>
              <a:rPr lang="en-US" sz="2000" dirty="0">
                <a:ea typeface="ＭＳ Ｐゴシック" pitchFamily="34" charset="-128"/>
              </a:rPr>
              <a:t>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4006582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Object-oriented 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233" y="1874021"/>
            <a:ext cx="11296357" cy="399220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>
                <a:ea typeface="ＭＳ Ｐゴシック" pitchFamily="34" charset="-128"/>
              </a:rPr>
              <a:t>Class testing is the equivalent of unit testing</a:t>
            </a:r>
          </a:p>
          <a:p>
            <a:pPr lvl="1"/>
            <a:r>
              <a:rPr lang="en-US" sz="2200" dirty="0">
                <a:highlight>
                  <a:srgbClr val="FFFF00"/>
                </a:highlight>
                <a:ea typeface="ＭＳ Ｐゴシック" pitchFamily="34" charset="-128"/>
              </a:rPr>
              <a:t>Operations within the class are tested 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The </a:t>
            </a:r>
            <a:r>
              <a:rPr lang="en-US" sz="2200" dirty="0">
                <a:highlight>
                  <a:srgbClr val="FFFF00"/>
                </a:highlight>
                <a:ea typeface="ＭＳ Ｐゴシック" pitchFamily="34" charset="-128"/>
              </a:rPr>
              <a:t>state behavior of the class is examined</a:t>
            </a:r>
            <a:br>
              <a:rPr lang="en-US" sz="2200" dirty="0">
                <a:ea typeface="ＭＳ Ｐゴシック" pitchFamily="34" charset="-128"/>
              </a:rPr>
            </a:br>
            <a:endParaRPr lang="en-US" sz="2200" dirty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sz="2200" dirty="0">
                <a:ea typeface="ＭＳ Ｐゴシック" pitchFamily="34" charset="-128"/>
              </a:rPr>
              <a:t>Integration applied </a:t>
            </a:r>
            <a:r>
              <a:rPr lang="en-US" sz="2200" dirty="0">
                <a:highlight>
                  <a:srgbClr val="FFFF00"/>
                </a:highlight>
                <a:ea typeface="ＭＳ Ｐゴシック" pitchFamily="34" charset="-128"/>
              </a:rPr>
              <a:t>three different strategies 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  <a:highlight>
                  <a:srgbClr val="FFFF00"/>
                </a:highlight>
                <a:ea typeface="ＭＳ Ｐゴシック" pitchFamily="34" charset="-128"/>
              </a:rPr>
              <a:t>Thread-based testing</a:t>
            </a:r>
            <a:r>
              <a:rPr lang="en-US" sz="2200" dirty="0">
                <a:ea typeface="ＭＳ Ｐゴシック" pitchFamily="34" charset="-128"/>
              </a:rPr>
              <a:t>—integrates the set of classes required to </a:t>
            </a:r>
            <a:r>
              <a:rPr lang="en-US" sz="2200" dirty="0">
                <a:solidFill>
                  <a:srgbClr val="7030A0"/>
                </a:solidFill>
                <a:highlight>
                  <a:srgbClr val="FFFF00"/>
                </a:highlight>
                <a:ea typeface="ＭＳ Ｐゴシック" pitchFamily="34" charset="-128"/>
              </a:rPr>
              <a:t>respond one input or event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  <a:highlight>
                  <a:srgbClr val="FFFF00"/>
                </a:highlight>
                <a:ea typeface="ＭＳ Ｐゴシック" pitchFamily="34" charset="-128"/>
              </a:rPr>
              <a:t>Use-based testing</a:t>
            </a:r>
            <a:r>
              <a:rPr lang="en-US" sz="2200" dirty="0">
                <a:ea typeface="ＭＳ Ｐゴシック" pitchFamily="34" charset="-128"/>
              </a:rPr>
              <a:t>—integrates the set of classes required to </a:t>
            </a:r>
            <a:r>
              <a:rPr lang="en-US" sz="2200" dirty="0">
                <a:solidFill>
                  <a:srgbClr val="7030A0"/>
                </a:solidFill>
                <a:highlight>
                  <a:srgbClr val="FFFF00"/>
                </a:highlight>
                <a:ea typeface="ＭＳ Ｐゴシック" pitchFamily="34" charset="-128"/>
              </a:rPr>
              <a:t>respond to one use case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  <a:highlight>
                  <a:srgbClr val="FFFF00"/>
                </a:highlight>
                <a:ea typeface="ＭＳ Ｐゴシック" pitchFamily="34" charset="-128"/>
              </a:rPr>
              <a:t>Cluster testing</a:t>
            </a:r>
            <a:r>
              <a:rPr lang="en-US" sz="2200" dirty="0">
                <a:ea typeface="ＭＳ Ｐゴシック" pitchFamily="34" charset="-128"/>
              </a:rPr>
              <a:t>—integrates the set of classes required to </a:t>
            </a:r>
            <a:r>
              <a:rPr lang="en-US" sz="2200" dirty="0">
                <a:solidFill>
                  <a:srgbClr val="7030A0"/>
                </a:solidFill>
                <a:highlight>
                  <a:srgbClr val="FFFF00"/>
                </a:highlight>
                <a:ea typeface="ＭＳ Ｐゴシック" pitchFamily="34" charset="-128"/>
              </a:rPr>
              <a:t>demonstrate one collaboration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320510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Higher  order 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233" y="1874021"/>
            <a:ext cx="11296357" cy="4606292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C00000"/>
                </a:solidFill>
                <a:highlight>
                  <a:srgbClr val="FFFF00"/>
                </a:highlight>
                <a:ea typeface="ＭＳ Ｐゴシック" pitchFamily="34" charset="-128"/>
              </a:rPr>
              <a:t>System testing</a:t>
            </a:r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:  </a:t>
            </a:r>
            <a:r>
              <a:rPr lang="en-US" sz="2000" dirty="0">
                <a:ea typeface="ＭＳ Ｐゴシック" pitchFamily="34" charset="-128"/>
              </a:rPr>
              <a:t>focus is on system integration (e.g. </a:t>
            </a: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hardware integration, OS compatibility</a:t>
            </a:r>
            <a:r>
              <a:rPr lang="en-US" sz="2000" dirty="0">
                <a:ea typeface="ＭＳ Ｐゴシック" pitchFamily="34" charset="-128"/>
              </a:rPr>
              <a:t>)</a:t>
            </a: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Alpha/Beta testing:  </a:t>
            </a:r>
            <a:r>
              <a:rPr lang="en-US" dirty="0"/>
              <a:t> </a:t>
            </a:r>
            <a:r>
              <a:rPr lang="en-US" sz="2000" b="1" dirty="0">
                <a:highlight>
                  <a:srgbClr val="FFFF00"/>
                </a:highlight>
              </a:rPr>
              <a:t>Alpha testing</a:t>
            </a:r>
            <a:r>
              <a:rPr lang="en-US" sz="2000" dirty="0">
                <a:highlight>
                  <a:srgbClr val="FFFF00"/>
                </a:highlight>
              </a:rPr>
              <a:t> is simulated </a:t>
            </a:r>
            <a:r>
              <a:rPr lang="en-US" sz="2000" dirty="0"/>
              <a:t>or actual operational </a:t>
            </a:r>
            <a:r>
              <a:rPr lang="en-US" sz="2000" b="1" dirty="0"/>
              <a:t>testing</a:t>
            </a:r>
            <a:r>
              <a:rPr lang="en-US" sz="2000" dirty="0"/>
              <a:t> by potential users</a:t>
            </a:r>
            <a:br>
              <a:rPr lang="en-US" sz="2000" dirty="0"/>
            </a:br>
            <a:r>
              <a:rPr lang="en-US" sz="2000" dirty="0"/>
              <a:t>or an independent </a:t>
            </a:r>
            <a:r>
              <a:rPr lang="en-US" sz="2000" b="1" dirty="0"/>
              <a:t>test</a:t>
            </a:r>
            <a:r>
              <a:rPr lang="en-US" sz="2000" dirty="0"/>
              <a:t> team at the developers' site. </a:t>
            </a:r>
            <a:r>
              <a:rPr lang="en-US" sz="2000" b="1" dirty="0">
                <a:highlight>
                  <a:srgbClr val="FFFF00"/>
                </a:highlight>
              </a:rPr>
              <a:t>Alpha testing </a:t>
            </a:r>
            <a:r>
              <a:rPr lang="en-US" sz="2000" dirty="0">
                <a:highlight>
                  <a:srgbClr val="FFFF00"/>
                </a:highlight>
              </a:rPr>
              <a:t>is often employed for</a:t>
            </a:r>
            <a:r>
              <a:rPr lang="en-US" sz="2000" dirty="0"/>
              <a:t> off-the-shelf software as </a:t>
            </a:r>
            <a:r>
              <a:rPr lang="en-US" sz="2000" dirty="0">
                <a:highlight>
                  <a:srgbClr val="FFFF00"/>
                </a:highlight>
              </a:rPr>
              <a:t>a form of internal acceptance </a:t>
            </a:r>
            <a:r>
              <a:rPr lang="en-US" sz="2000" b="1" dirty="0">
                <a:highlight>
                  <a:srgbClr val="FFFF00"/>
                </a:highlight>
              </a:rPr>
              <a:t>testing</a:t>
            </a:r>
            <a:r>
              <a:rPr lang="en-US" sz="2000" dirty="0"/>
              <a:t>, before the software goes to </a:t>
            </a:r>
            <a:r>
              <a:rPr lang="en-US" sz="2000" b="1" dirty="0"/>
              <a:t>beta testing </a:t>
            </a:r>
            <a:r>
              <a:rPr lang="en-US" sz="2000" dirty="0"/>
              <a:t>by users</a:t>
            </a: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Recovery testing:  </a:t>
            </a:r>
            <a:r>
              <a:rPr lang="en-US" sz="2000" dirty="0">
                <a:ea typeface="ＭＳ Ｐゴシック" pitchFamily="34" charset="-128"/>
              </a:rPr>
              <a:t>forces the software to fail in a variety of ways and verifies that recovery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 is properly performed</a:t>
            </a: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Security testing:  </a:t>
            </a:r>
            <a:r>
              <a:rPr lang="en-US" sz="2000" dirty="0">
                <a:ea typeface="ＭＳ Ｐゴシック" pitchFamily="34" charset="-128"/>
              </a:rPr>
              <a:t>verifies that </a:t>
            </a: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protection mechanisms </a:t>
            </a:r>
            <a:r>
              <a:rPr lang="en-US" sz="2000" dirty="0">
                <a:ea typeface="ＭＳ Ｐゴシック" pitchFamily="34" charset="-128"/>
              </a:rPr>
              <a:t>built into a system will, in fact, protect it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 from improper penetration</a:t>
            </a: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Stress testing:  </a:t>
            </a:r>
            <a:r>
              <a:rPr lang="en-US" sz="2000" dirty="0">
                <a:ea typeface="ＭＳ Ｐゴシック" pitchFamily="34" charset="-128"/>
              </a:rPr>
              <a:t>executes a system in a manner that demands resources in </a:t>
            </a: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abnormal quantity</a:t>
            </a:r>
            <a:r>
              <a:rPr lang="en-US" sz="2000" dirty="0">
                <a:ea typeface="ＭＳ Ｐゴシック" pitchFamily="34" charset="-128"/>
              </a:rPr>
              <a:t>, 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frequency, or volume</a:t>
            </a: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Performance Testing:   </a:t>
            </a:r>
            <a:r>
              <a:rPr lang="en-US" sz="2000" dirty="0">
                <a:ea typeface="ＭＳ Ｐゴシック" pitchFamily="34" charset="-128"/>
              </a:rPr>
              <a:t>test the run-time performance of software within the context of an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integrated system (e.g. time required to response a request, compliance with operational constraints)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033189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182" y="2039815"/>
            <a:ext cx="11099408" cy="3804394"/>
          </a:xfrm>
        </p:spPr>
        <p:txBody>
          <a:bodyPr>
            <a:noAutofit/>
          </a:bodyPr>
          <a:lstStyle/>
          <a:p>
            <a:pPr marL="0" indent="0"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  In many cases, the non-corresponding data are a symptom of an underlying cause as yet </a:t>
            </a: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hidden error</a:t>
            </a:r>
          </a:p>
          <a:p>
            <a:pPr marL="0" indent="0"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  The debugging process attempts to match </a:t>
            </a: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symptom with cause</a:t>
            </a:r>
            <a:r>
              <a:rPr lang="en-US" sz="2000" dirty="0">
                <a:ea typeface="ＭＳ Ｐゴシック" pitchFamily="34" charset="-128"/>
              </a:rPr>
              <a:t>, thereby leading to error correction</a:t>
            </a:r>
            <a:br>
              <a:rPr lang="en-US" sz="2000" dirty="0">
                <a:ea typeface="ＭＳ Ｐゴシック" pitchFamily="34" charset="-128"/>
              </a:rPr>
            </a:br>
            <a:endParaRPr lang="en-US" sz="2000" dirty="0">
              <a:ea typeface="ＭＳ Ｐゴシック" pitchFamily="34" charset="-128"/>
            </a:endParaRPr>
          </a:p>
          <a:p>
            <a:pPr marL="0" indent="0"/>
            <a:r>
              <a:rPr lang="en-US" sz="2000" dirty="0">
                <a:ea typeface="ＭＳ Ｐゴシック" pitchFamily="34" charset="-128"/>
              </a:rPr>
              <a:t>  symptom may disappear </a:t>
            </a: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when another problem is fixed</a:t>
            </a:r>
          </a:p>
          <a:p>
            <a:pPr marL="0" indent="0"/>
            <a:r>
              <a:rPr lang="en-US" sz="2000" dirty="0">
                <a:ea typeface="ＭＳ Ｐゴシック" pitchFamily="34" charset="-128"/>
              </a:rPr>
              <a:t>  cause may be due to a </a:t>
            </a: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combination of non-errors</a:t>
            </a:r>
          </a:p>
          <a:p>
            <a:pPr marL="0" indent="0"/>
            <a:r>
              <a:rPr lang="en-US" sz="2000" dirty="0">
                <a:ea typeface="ＭＳ Ｐゴシック" pitchFamily="34" charset="-128"/>
              </a:rPr>
              <a:t>  cause may be due to a </a:t>
            </a: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system or compiler error</a:t>
            </a:r>
          </a:p>
          <a:p>
            <a:pPr marL="0" indent="0"/>
            <a:r>
              <a:rPr lang="en-US" sz="2000" dirty="0">
                <a:ea typeface="ＭＳ Ｐゴシック" pitchFamily="34" charset="-128"/>
              </a:rPr>
              <a:t>  cause may be </a:t>
            </a: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due to assumptions that everyone believes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71650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 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233" y="2039815"/>
            <a:ext cx="11296357" cy="44313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Brute force testing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most common; but least efficient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memory dumps are taken, run-time traces are invoked, and the program is loaded with output statements</a:t>
            </a:r>
            <a:r>
              <a:rPr lang="en-US" sz="2000" b="1" dirty="0">
                <a:ea typeface="ＭＳ Ｐゴシック" pitchFamily="34" charset="-128"/>
              </a:rPr>
              <a:t> (</a:t>
            </a:r>
            <a:r>
              <a:rPr lang="en-US" sz="2000" b="1" dirty="0">
                <a:highlight>
                  <a:srgbClr val="FFFF00"/>
                </a:highlight>
                <a:ea typeface="ＭＳ Ｐゴシック" pitchFamily="34" charset="-128"/>
              </a:rPr>
              <a:t>Dynamic Testing</a:t>
            </a:r>
            <a:r>
              <a:rPr lang="en-US" sz="2000" b="1" dirty="0">
                <a:ea typeface="ＭＳ Ｐゴシック" pitchFamily="34" charset="-128"/>
              </a:rPr>
              <a:t>)</a:t>
            </a:r>
            <a:br>
              <a:rPr lang="en-US" sz="2000" b="1" dirty="0">
                <a:ea typeface="ＭＳ Ｐゴシック" pitchFamily="34" charset="-128"/>
              </a:rPr>
            </a:br>
            <a:endParaRPr lang="en-US" sz="2000" b="1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Backtracking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common debugging approach </a:t>
            </a:r>
            <a:r>
              <a:rPr lang="en-US" sz="2000" dirty="0">
                <a:ea typeface="ＭＳ Ｐゴシック" pitchFamily="34" charset="-128"/>
              </a:rPr>
              <a:t>that can be used </a:t>
            </a: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successfully in small programs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source code is traced backward </a:t>
            </a:r>
            <a:r>
              <a:rPr lang="en-US" sz="2000" dirty="0">
                <a:ea typeface="ＭＳ Ｐゴシック" pitchFamily="34" charset="-128"/>
              </a:rPr>
              <a:t>(manually) until the cause is found</a:t>
            </a:r>
            <a:r>
              <a:rPr lang="en-US" sz="2000" b="1" dirty="0">
                <a:ea typeface="ＭＳ Ｐゴシック" pitchFamily="34" charset="-128"/>
              </a:rPr>
              <a:t> </a:t>
            </a:r>
            <a:br>
              <a:rPr lang="en-US" sz="2000" b="1" dirty="0">
                <a:ea typeface="ＭＳ Ｐゴシック" pitchFamily="34" charset="-128"/>
              </a:rPr>
            </a:br>
            <a:endParaRPr lang="en-US" sz="2000" b="1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Cause elimination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a “</a:t>
            </a: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cause hypothesis</a:t>
            </a:r>
            <a:r>
              <a:rPr lang="en-US" sz="2000" dirty="0">
                <a:ea typeface="ＭＳ Ｐゴシック" pitchFamily="34" charset="-128"/>
              </a:rPr>
              <a:t>” is devised</a:t>
            </a:r>
            <a:endParaRPr lang="en-US" sz="2000" b="1" dirty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if initial tests indicate that a particular cause hypothesis shows promise, </a:t>
            </a: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data are refined in an attempt </a:t>
            </a:r>
            <a:r>
              <a:rPr lang="en-US" sz="2000" dirty="0">
                <a:ea typeface="ＭＳ Ｐゴシック" pitchFamily="34" charset="-128"/>
              </a:rPr>
              <a:t>to isolate the bug (c/</a:t>
            </a: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a-b where the possibility of a-b is zero</a:t>
            </a:r>
            <a:r>
              <a:rPr lang="en-US" sz="2000" dirty="0">
                <a:ea typeface="ＭＳ Ｐゴシック" pitchFamily="34" charset="-128"/>
              </a:rPr>
              <a:t>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716750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Basis-path 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1" y="1955410"/>
            <a:ext cx="10874326" cy="4445390"/>
          </a:xfrm>
        </p:spPr>
        <p:txBody>
          <a:bodyPr>
            <a:noAutofit/>
          </a:bodyPr>
          <a:lstStyle/>
          <a:p>
            <a:r>
              <a:rPr lang="en-US" sz="2200" dirty="0">
                <a:ea typeface="ＭＳ Ｐゴシック" pitchFamily="34" charset="-128"/>
              </a:rPr>
              <a:t>The basis path method enables the </a:t>
            </a:r>
            <a:r>
              <a:rPr lang="en-US" sz="2200" dirty="0">
                <a:highlight>
                  <a:srgbClr val="FFFF00"/>
                </a:highlight>
                <a:ea typeface="ＭＳ Ｐゴシック" pitchFamily="34" charset="-128"/>
              </a:rPr>
              <a:t>test-case designer to derive a logical complexity measure of a procedural design </a:t>
            </a:r>
            <a:r>
              <a:rPr lang="en-US" sz="2200" dirty="0">
                <a:ea typeface="ＭＳ Ｐゴシック" pitchFamily="34" charset="-128"/>
              </a:rPr>
              <a:t>and use this measure as a guide for defining a basis set</a:t>
            </a:r>
            <a:br>
              <a:rPr lang="en-US" sz="2200" dirty="0">
                <a:ea typeface="ＭＳ Ｐゴシック" pitchFamily="34" charset="-128"/>
              </a:rPr>
            </a:br>
            <a:r>
              <a:rPr lang="en-US" sz="2200" dirty="0">
                <a:ea typeface="ＭＳ Ｐゴシック" pitchFamily="34" charset="-128"/>
              </a:rPr>
              <a:t>of execution paths</a:t>
            </a:r>
          </a:p>
          <a:p>
            <a:r>
              <a:rPr lang="en-US" altLang="en-US" sz="2200" dirty="0">
                <a:highlight>
                  <a:srgbClr val="FFFF00"/>
                </a:highlight>
              </a:rPr>
              <a:t>McCabe views a program</a:t>
            </a:r>
            <a:br>
              <a:rPr lang="en-US" altLang="en-US" sz="2200" dirty="0">
                <a:highlight>
                  <a:srgbClr val="FFFF00"/>
                </a:highlight>
              </a:rPr>
            </a:br>
            <a:r>
              <a:rPr lang="en-US" altLang="en-US" sz="2200" dirty="0">
                <a:highlight>
                  <a:srgbClr val="FFFF00"/>
                </a:highlight>
              </a:rPr>
              <a:t>as a directed graph</a:t>
            </a:r>
            <a:r>
              <a:rPr lang="en-US" altLang="en-US" sz="2200" dirty="0"/>
              <a:t> in which</a:t>
            </a:r>
            <a:br>
              <a:rPr lang="en-US" altLang="en-US" sz="2200" dirty="0"/>
            </a:br>
            <a:r>
              <a:rPr lang="en-US" altLang="en-US" sz="2200" dirty="0">
                <a:highlight>
                  <a:srgbClr val="00FF00"/>
                </a:highlight>
              </a:rPr>
              <a:t>lines of program statements</a:t>
            </a:r>
            <a:br>
              <a:rPr lang="en-US" altLang="en-US" sz="2200" dirty="0">
                <a:highlight>
                  <a:srgbClr val="00FF00"/>
                </a:highlight>
              </a:rPr>
            </a:br>
            <a:r>
              <a:rPr lang="en-US" altLang="en-US" sz="2200" dirty="0">
                <a:highlight>
                  <a:srgbClr val="00FF00"/>
                </a:highlight>
              </a:rPr>
              <a:t>are represented by nodes </a:t>
            </a:r>
            <a:r>
              <a:rPr lang="en-US" altLang="en-US" sz="2200" dirty="0"/>
              <a:t>and</a:t>
            </a:r>
            <a:br>
              <a:rPr lang="en-US" altLang="en-US" sz="2200" dirty="0"/>
            </a:br>
            <a:r>
              <a:rPr lang="en-US" altLang="en-US" sz="2200" dirty="0"/>
              <a:t>the </a:t>
            </a:r>
            <a:r>
              <a:rPr lang="en-US" altLang="en-US" sz="2200" dirty="0">
                <a:highlight>
                  <a:srgbClr val="00FFFF"/>
                </a:highlight>
              </a:rPr>
              <a:t>flow of control between the</a:t>
            </a:r>
            <a:br>
              <a:rPr lang="en-US" altLang="en-US" sz="2200" dirty="0">
                <a:highlight>
                  <a:srgbClr val="00FFFF"/>
                </a:highlight>
              </a:rPr>
            </a:br>
            <a:r>
              <a:rPr lang="en-US" altLang="en-US" sz="2200" dirty="0">
                <a:highlight>
                  <a:srgbClr val="00FFFF"/>
                </a:highlight>
              </a:rPr>
              <a:t>statements is represented</a:t>
            </a:r>
            <a:br>
              <a:rPr lang="en-US" altLang="en-US" sz="2200" dirty="0">
                <a:highlight>
                  <a:srgbClr val="00FFFF"/>
                </a:highlight>
              </a:rPr>
            </a:br>
            <a:r>
              <a:rPr lang="en-US" altLang="en-US" sz="2200" dirty="0">
                <a:highlight>
                  <a:srgbClr val="00FFFF"/>
                </a:highlight>
              </a:rPr>
              <a:t>by the edges</a:t>
            </a:r>
            <a:endParaRPr lang="en-US" sz="2200" dirty="0">
              <a:highlight>
                <a:srgbClr val="00FFFF"/>
              </a:highlight>
              <a:ea typeface="ＭＳ Ｐゴシック" pitchFamily="34" charset="-128"/>
            </a:endParaRPr>
          </a:p>
          <a:p>
            <a:endParaRPr lang="en-US" sz="22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6980" y="3286538"/>
            <a:ext cx="7354723" cy="3283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722977" y="3071094"/>
            <a:ext cx="172047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ea typeface="ＭＳ Ｐゴシック" pitchFamily="34" charset="-128"/>
              </a:rPr>
              <a:t>Flow Graph</a:t>
            </a: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536148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Independent  program 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0978" y="1955410"/>
            <a:ext cx="6724357" cy="4698608"/>
          </a:xfrm>
        </p:spPr>
        <p:txBody>
          <a:bodyPr>
            <a:noAutofit/>
          </a:bodyPr>
          <a:lstStyle/>
          <a:p>
            <a:pPr marL="0" indent="0">
              <a:buFont typeface="Wingdings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Path 1: </a:t>
            </a:r>
            <a:r>
              <a:rPr lang="en-US" sz="2000" dirty="0"/>
              <a:t>1-11</a:t>
            </a:r>
          </a:p>
          <a:p>
            <a:pPr marL="0" indent="0">
              <a:buFont typeface="Wingdings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Path 2: </a:t>
            </a:r>
            <a:r>
              <a:rPr lang="en-US" sz="2000" dirty="0"/>
              <a:t>1-2-3-4-5-10-1-11</a:t>
            </a:r>
          </a:p>
          <a:p>
            <a:pPr marL="0" indent="0">
              <a:buFont typeface="Wingdings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Path 3: </a:t>
            </a:r>
            <a:r>
              <a:rPr lang="en-US" sz="2000" dirty="0"/>
              <a:t>1-2-3-6-8-9-10-1-11</a:t>
            </a:r>
          </a:p>
          <a:p>
            <a:pPr marL="0" indent="0">
              <a:buFont typeface="Wingdings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Path 4: </a:t>
            </a:r>
            <a:r>
              <a:rPr lang="en-US" sz="2000" dirty="0"/>
              <a:t>1-2-3-6-7-9-10-1-11</a:t>
            </a:r>
          </a:p>
          <a:p>
            <a:pPr>
              <a:buFont typeface="Wingdings" charset="2"/>
              <a:buChar char="n"/>
              <a:defRPr/>
            </a:pPr>
            <a:r>
              <a:rPr lang="en-US" sz="2000" dirty="0"/>
              <a:t>Note that </a:t>
            </a:r>
            <a:r>
              <a:rPr lang="en-US" sz="2000" dirty="0">
                <a:solidFill>
                  <a:srgbClr val="FF0000"/>
                </a:solidFill>
              </a:rPr>
              <a:t>each new path introduces a new edge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The path 1-2-3-4-5-10-1-2-3-6-8-9-10-1-11 is not considered to be an independent path because it is simply a combination of already specified paths and does not traverse any new edges.</a:t>
            </a:r>
          </a:p>
          <a:p>
            <a:pPr>
              <a:buFont typeface="Wingdings" charset="2"/>
              <a:buChar char="n"/>
              <a:defRPr/>
            </a:pPr>
            <a:r>
              <a:rPr lang="en-US" sz="2000" dirty="0"/>
              <a:t>How do you know how many paths to look for?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The computation of </a:t>
            </a:r>
            <a:r>
              <a:rPr lang="en-US" sz="2000" b="1" dirty="0">
                <a:solidFill>
                  <a:srgbClr val="FF0000"/>
                </a:solidFill>
              </a:rPr>
              <a:t>cyclomatic complexity</a:t>
            </a:r>
            <a:r>
              <a:rPr lang="en-US" sz="2000" dirty="0">
                <a:solidFill>
                  <a:srgbClr val="FF0000"/>
                </a:solidFill>
              </a:rPr>
              <a:t> provides the answer</a:t>
            </a:r>
            <a:endParaRPr lang="en-US" sz="2000" dirty="0">
              <a:solidFill>
                <a:srgbClr val="FF0000"/>
              </a:solidFill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329" y="1949450"/>
            <a:ext cx="5024438" cy="399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02458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731" y="2075525"/>
            <a:ext cx="10827637" cy="392603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>
                <a:solidFill>
                  <a:srgbClr val="002060"/>
                </a:solidFill>
                <a:highlight>
                  <a:srgbClr val="FFFF00"/>
                </a:highlight>
                <a:ea typeface="ＭＳ Ｐゴシック" pitchFamily="34" charset="-128"/>
              </a:rPr>
              <a:t>Testing is the process of exercising a program </a:t>
            </a:r>
            <a:r>
              <a:rPr lang="en-US" sz="2200" dirty="0">
                <a:solidFill>
                  <a:srgbClr val="002060"/>
                </a:solidFill>
                <a:ea typeface="ＭＳ Ｐゴシック" pitchFamily="34" charset="-128"/>
              </a:rPr>
              <a:t>with the </a:t>
            </a:r>
            <a:r>
              <a:rPr lang="en-US" sz="2200" dirty="0">
                <a:solidFill>
                  <a:srgbClr val="002060"/>
                </a:solidFill>
                <a:highlight>
                  <a:srgbClr val="00FF00"/>
                </a:highlight>
                <a:ea typeface="ＭＳ Ｐゴシック" pitchFamily="34" charset="-128"/>
              </a:rPr>
              <a:t>specific intent of finding errors  </a:t>
            </a:r>
            <a:br>
              <a:rPr lang="en-US" sz="2200" dirty="0">
                <a:solidFill>
                  <a:srgbClr val="002060"/>
                </a:solidFill>
                <a:ea typeface="ＭＳ Ｐゴシック" pitchFamily="34" charset="-128"/>
              </a:rPr>
            </a:br>
            <a:r>
              <a:rPr lang="en-US" sz="2200" dirty="0">
                <a:solidFill>
                  <a:srgbClr val="002060"/>
                </a:solidFill>
                <a:ea typeface="ＭＳ Ｐゴシック" pitchFamily="34" charset="-128"/>
              </a:rPr>
              <a:t> prior to delivery to the end user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solidFill>
                  <a:srgbClr val="002060"/>
                </a:solidFill>
                <a:highlight>
                  <a:srgbClr val="00FF00"/>
                </a:highlight>
                <a:ea typeface="ＭＳ Ｐゴシック" pitchFamily="34" charset="-128"/>
              </a:rPr>
              <a:t>Software testability is simply how easily [a computer program] can be tested</a:t>
            </a:r>
            <a:endParaRPr lang="en-US" sz="2200" b="1" dirty="0">
              <a:solidFill>
                <a:srgbClr val="002060"/>
              </a:solidFill>
              <a:highlight>
                <a:srgbClr val="00FF00"/>
              </a:highlight>
              <a:ea typeface="ＭＳ Ｐゴシック" pitchFamily="34" charset="-128"/>
            </a:endParaRPr>
          </a:p>
          <a:p>
            <a:pPr marL="0" indent="0">
              <a:buFont typeface="Wingdings" pitchFamily="2" charset="2"/>
              <a:buNone/>
            </a:pPr>
            <a:br>
              <a:rPr lang="en-US" sz="2200" b="1" u="sng" dirty="0">
                <a:ea typeface="ＭＳ Ｐゴシック" pitchFamily="34" charset="-128"/>
              </a:rPr>
            </a:br>
            <a:r>
              <a:rPr lang="en-US" sz="2200" b="1" u="sng" dirty="0">
                <a:ea typeface="ＭＳ Ｐゴシック" pitchFamily="34" charset="-128"/>
              </a:rPr>
              <a:t>Testing Shows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Error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Requirements Conformance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Performance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An indication of quality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719125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Cyclomatic complexity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72494"/>
            <a:ext cx="11025052" cy="44001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Cyclomatic complexity is 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  <a:ea typeface="ＭＳ Ｐゴシック" pitchFamily="34" charset="-128"/>
              </a:rPr>
              <a:t>a software metric </a:t>
            </a: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that provides a quantitative measure of the logical complexity of a program.</a:t>
            </a:r>
            <a:r>
              <a:rPr lang="en-US" sz="2000" dirty="0">
                <a:ea typeface="ＭＳ Ｐゴシック" pitchFamily="34" charset="-128"/>
              </a:rPr>
              <a:t> </a:t>
            </a:r>
            <a:r>
              <a:rPr lang="en-US" sz="2000" dirty="0">
                <a:highlight>
                  <a:srgbClr val="00FF00"/>
                </a:highlight>
                <a:ea typeface="ＭＳ Ｐゴシック" pitchFamily="34" charset="-128"/>
              </a:rPr>
              <a:t>Complexity is computed in one of three ways</a:t>
            </a:r>
            <a:r>
              <a:rPr lang="en-US" sz="2000" dirty="0">
                <a:ea typeface="ＭＳ Ｐゴシック" pitchFamily="34" charset="-128"/>
              </a:rPr>
              <a:t>:</a:t>
            </a:r>
          </a:p>
          <a:p>
            <a:pPr>
              <a:buFont typeface="Helvetica" charset="0"/>
              <a:buAutoNum type="arabicPeriod"/>
            </a:pPr>
            <a:r>
              <a:rPr lang="en-US" sz="2000" dirty="0">
                <a:highlight>
                  <a:srgbClr val="00FF00"/>
                </a:highlight>
                <a:ea typeface="ＭＳ Ｐゴシック" pitchFamily="34" charset="-128"/>
              </a:rPr>
              <a:t>The number of independent paths</a:t>
            </a:r>
          </a:p>
          <a:p>
            <a:pPr>
              <a:buFont typeface="Helvetica" charset="0"/>
              <a:buAutoNum type="arabicPeriod"/>
            </a:pPr>
            <a:r>
              <a:rPr lang="en-US" sz="2000" dirty="0">
                <a:ea typeface="ＭＳ Ｐゴシック" pitchFamily="34" charset="-128"/>
              </a:rPr>
              <a:t>The </a:t>
            </a:r>
            <a:r>
              <a:rPr lang="en-US" sz="2000" dirty="0">
                <a:highlight>
                  <a:srgbClr val="00FF00"/>
                </a:highlight>
                <a:ea typeface="ＭＳ Ｐゴシック" pitchFamily="34" charset="-128"/>
              </a:rPr>
              <a:t>number of regions of the flow graph corresponds to the cyclomatic complexity</a:t>
            </a:r>
            <a:r>
              <a:rPr lang="en-US" sz="2000" dirty="0">
                <a:ea typeface="ＭＳ Ｐゴシック" pitchFamily="34" charset="-128"/>
              </a:rPr>
              <a:t>. 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(in the previous example = 4)</a:t>
            </a:r>
          </a:p>
          <a:p>
            <a:pPr>
              <a:buFont typeface="Helvetica" charset="0"/>
              <a:buAutoNum type="arabicPeriod"/>
            </a:pPr>
            <a:r>
              <a:rPr lang="en-US" sz="2000" dirty="0">
                <a:highlight>
                  <a:srgbClr val="00FF00"/>
                </a:highlight>
                <a:ea typeface="ＭＳ Ｐゴシック" pitchFamily="34" charset="-128"/>
              </a:rPr>
              <a:t>Cyclomatic complexity </a:t>
            </a:r>
            <a:r>
              <a:rPr lang="en-US" sz="2000" i="1" dirty="0">
                <a:highlight>
                  <a:srgbClr val="00FF00"/>
                </a:highlight>
                <a:ea typeface="ＭＳ Ｐゴシック" pitchFamily="34" charset="-128"/>
              </a:rPr>
              <a:t>V</a:t>
            </a:r>
            <a:r>
              <a:rPr lang="en-US" sz="2000" dirty="0">
                <a:highlight>
                  <a:srgbClr val="00FF00"/>
                </a:highlight>
                <a:ea typeface="ＭＳ Ｐゴシック" pitchFamily="34" charset="-128"/>
              </a:rPr>
              <a:t>(</a:t>
            </a:r>
            <a:r>
              <a:rPr lang="en-US" sz="2000" i="1" dirty="0">
                <a:highlight>
                  <a:srgbClr val="00FF00"/>
                </a:highlight>
                <a:ea typeface="ＭＳ Ｐゴシック" pitchFamily="34" charset="-128"/>
              </a:rPr>
              <a:t>G</a:t>
            </a:r>
            <a:r>
              <a:rPr lang="en-US" sz="2000" dirty="0">
                <a:highlight>
                  <a:srgbClr val="00FF00"/>
                </a:highlight>
                <a:ea typeface="ＭＳ Ｐゴシック" pitchFamily="34" charset="-128"/>
              </a:rPr>
              <a:t>) for a flow graph </a:t>
            </a:r>
            <a:r>
              <a:rPr lang="en-US" sz="2000" i="1" dirty="0">
                <a:highlight>
                  <a:srgbClr val="00FF00"/>
                </a:highlight>
                <a:ea typeface="ＭＳ Ｐゴシック" pitchFamily="34" charset="-128"/>
              </a:rPr>
              <a:t>G </a:t>
            </a:r>
            <a:r>
              <a:rPr lang="en-US" sz="2000" dirty="0">
                <a:highlight>
                  <a:srgbClr val="00FF00"/>
                </a:highlight>
                <a:ea typeface="ＭＳ Ｐゴシック" pitchFamily="34" charset="-128"/>
              </a:rPr>
              <a:t>is defined as </a:t>
            </a:r>
            <a:r>
              <a:rPr lang="en-US" sz="2000" i="1" dirty="0">
                <a:highlight>
                  <a:srgbClr val="00FF00"/>
                </a:highlight>
                <a:ea typeface="ＭＳ Ｐゴシック" pitchFamily="34" charset="-128"/>
              </a:rPr>
              <a:t>V</a:t>
            </a:r>
            <a:r>
              <a:rPr lang="en-US" sz="2000" dirty="0">
                <a:highlight>
                  <a:srgbClr val="00FF00"/>
                </a:highlight>
                <a:ea typeface="ＭＳ Ｐゴシック" pitchFamily="34" charset="-128"/>
              </a:rPr>
              <a:t>(</a:t>
            </a:r>
            <a:r>
              <a:rPr lang="en-US" sz="2000" i="1" dirty="0">
                <a:highlight>
                  <a:srgbClr val="00FF00"/>
                </a:highlight>
                <a:ea typeface="ＭＳ Ｐゴシック" pitchFamily="34" charset="-128"/>
              </a:rPr>
              <a:t>G</a:t>
            </a:r>
            <a:r>
              <a:rPr lang="en-US" sz="2000" dirty="0">
                <a:highlight>
                  <a:srgbClr val="00FF00"/>
                </a:highlight>
                <a:ea typeface="ＭＳ Ｐゴシック" pitchFamily="34" charset="-128"/>
              </a:rPr>
              <a:t>) = </a:t>
            </a:r>
            <a:r>
              <a:rPr lang="en-US" sz="2000" i="1" dirty="0">
                <a:highlight>
                  <a:srgbClr val="00FF00"/>
                </a:highlight>
                <a:ea typeface="ＭＳ Ｐゴシック" pitchFamily="34" charset="-128"/>
              </a:rPr>
              <a:t>E  -</a:t>
            </a:r>
            <a:r>
              <a:rPr lang="en-US" sz="2000" dirty="0">
                <a:highlight>
                  <a:srgbClr val="00FF00"/>
                </a:highlight>
                <a:ea typeface="ＭＳ Ｐゴシック" pitchFamily="34" charset="-128"/>
              </a:rPr>
              <a:t> </a:t>
            </a:r>
            <a:r>
              <a:rPr lang="en-US" sz="2000" i="1" dirty="0">
                <a:highlight>
                  <a:srgbClr val="00FF00"/>
                </a:highlight>
                <a:ea typeface="ＭＳ Ｐゴシック" pitchFamily="34" charset="-128"/>
              </a:rPr>
              <a:t>N +</a:t>
            </a:r>
            <a:r>
              <a:rPr lang="en-US" sz="2000" dirty="0">
                <a:highlight>
                  <a:srgbClr val="00FF00"/>
                </a:highlight>
                <a:ea typeface="ＭＳ Ｐゴシック" pitchFamily="34" charset="-128"/>
              </a:rPr>
              <a:t> 2</a:t>
            </a:r>
            <a:br>
              <a:rPr lang="en-US" sz="2000" dirty="0">
                <a:highlight>
                  <a:srgbClr val="00FF00"/>
                </a:highlight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 (in the previous example 11 -9 + 2 =  4)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where </a:t>
            </a:r>
            <a:r>
              <a:rPr lang="en-US" sz="2000" i="1" dirty="0">
                <a:highlight>
                  <a:srgbClr val="FFFF00"/>
                </a:highlight>
                <a:ea typeface="ＭＳ Ｐゴシック" pitchFamily="34" charset="-128"/>
              </a:rPr>
              <a:t>E </a:t>
            </a: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is the number of flow graph edges </a:t>
            </a:r>
            <a:r>
              <a:rPr lang="en-US" sz="2000" dirty="0">
                <a:ea typeface="ＭＳ Ｐゴシック" pitchFamily="34" charset="-128"/>
              </a:rPr>
              <a:t>and </a:t>
            </a:r>
            <a:r>
              <a:rPr lang="en-US" sz="2000" i="1" dirty="0">
                <a:highlight>
                  <a:srgbClr val="FFFF00"/>
                </a:highlight>
                <a:ea typeface="ＭＳ Ｐゴシック" pitchFamily="34" charset="-128"/>
              </a:rPr>
              <a:t>N </a:t>
            </a: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is the number of flow graph nodes</a:t>
            </a:r>
            <a:r>
              <a:rPr lang="en-US" sz="2000" dirty="0">
                <a:ea typeface="ＭＳ Ｐゴシック" pitchFamily="34" charset="-128"/>
              </a:rPr>
              <a:t>.</a:t>
            </a:r>
          </a:p>
          <a:p>
            <a:pPr>
              <a:buFont typeface="Helvetica" charset="0"/>
              <a:buAutoNum type="arabicPeriod"/>
            </a:pPr>
            <a:r>
              <a:rPr lang="en-US" sz="2000" dirty="0">
                <a:ea typeface="ＭＳ Ｐゴシック" pitchFamily="34" charset="-128"/>
              </a:rPr>
              <a:t>Cyclomatic complexity </a:t>
            </a:r>
            <a:r>
              <a:rPr lang="en-US" sz="2000" i="1" dirty="0">
                <a:ea typeface="ＭＳ Ｐゴシック" pitchFamily="34" charset="-128"/>
              </a:rPr>
              <a:t>V</a:t>
            </a:r>
            <a:r>
              <a:rPr lang="en-US" sz="2000" dirty="0">
                <a:ea typeface="ＭＳ Ｐゴシック" pitchFamily="34" charset="-128"/>
              </a:rPr>
              <a:t>(</a:t>
            </a:r>
            <a:r>
              <a:rPr lang="en-US" sz="2000" i="1" dirty="0">
                <a:ea typeface="ＭＳ Ｐゴシック" pitchFamily="34" charset="-128"/>
              </a:rPr>
              <a:t>G</a:t>
            </a:r>
            <a:r>
              <a:rPr lang="en-US" sz="2000" dirty="0">
                <a:ea typeface="ＭＳ Ｐゴシック" pitchFamily="34" charset="-128"/>
              </a:rPr>
              <a:t>) for a flow graph </a:t>
            </a:r>
            <a:r>
              <a:rPr lang="en-US" sz="2000" i="1" dirty="0">
                <a:ea typeface="ＭＳ Ｐゴシック" pitchFamily="34" charset="-128"/>
              </a:rPr>
              <a:t>G </a:t>
            </a:r>
            <a:r>
              <a:rPr lang="en-US" sz="2000" dirty="0">
                <a:ea typeface="ＭＳ Ｐゴシック" pitchFamily="34" charset="-128"/>
              </a:rPr>
              <a:t>is also defined as </a:t>
            </a:r>
            <a:r>
              <a:rPr lang="en-US" sz="2000" i="1" dirty="0">
                <a:highlight>
                  <a:srgbClr val="00FF00"/>
                </a:highlight>
                <a:ea typeface="ＭＳ Ｐゴシック" pitchFamily="34" charset="-128"/>
              </a:rPr>
              <a:t>V</a:t>
            </a:r>
            <a:r>
              <a:rPr lang="en-US" sz="2000" dirty="0">
                <a:highlight>
                  <a:srgbClr val="00FF00"/>
                </a:highlight>
                <a:ea typeface="ＭＳ Ｐゴシック" pitchFamily="34" charset="-128"/>
              </a:rPr>
              <a:t>(</a:t>
            </a:r>
            <a:r>
              <a:rPr lang="en-US" sz="2000" i="1" dirty="0">
                <a:highlight>
                  <a:srgbClr val="00FF00"/>
                </a:highlight>
                <a:ea typeface="ＭＳ Ｐゴシック" pitchFamily="34" charset="-128"/>
              </a:rPr>
              <a:t>G</a:t>
            </a:r>
            <a:r>
              <a:rPr lang="en-US" sz="2000" dirty="0">
                <a:highlight>
                  <a:srgbClr val="00FF00"/>
                </a:highlight>
                <a:ea typeface="ＭＳ Ｐゴシック" pitchFamily="34" charset="-128"/>
              </a:rPr>
              <a:t>) =  </a:t>
            </a:r>
            <a:r>
              <a:rPr lang="en-US" sz="2000" i="1" dirty="0">
                <a:highlight>
                  <a:srgbClr val="00FF00"/>
                </a:highlight>
                <a:ea typeface="ＭＳ Ｐゴシック" pitchFamily="34" charset="-128"/>
              </a:rPr>
              <a:t>P </a:t>
            </a:r>
            <a:r>
              <a:rPr lang="en-US" sz="2000" dirty="0">
                <a:highlight>
                  <a:srgbClr val="00FF00"/>
                </a:highlight>
                <a:ea typeface="ＭＳ Ｐゴシック" pitchFamily="34" charset="-128"/>
              </a:rPr>
              <a:t>+ 1</a:t>
            </a:r>
            <a:br>
              <a:rPr lang="en-US" sz="2000" dirty="0">
                <a:highlight>
                  <a:srgbClr val="00FF00"/>
                </a:highlight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(in the previous example 3 + 1 = 4)   [condition: 1; 2,3; 6]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where </a:t>
            </a:r>
            <a:r>
              <a:rPr lang="en-US" sz="2000" i="1" dirty="0">
                <a:highlight>
                  <a:srgbClr val="00FF00"/>
                </a:highlight>
                <a:ea typeface="ＭＳ Ｐゴシック" pitchFamily="34" charset="-128"/>
              </a:rPr>
              <a:t>P </a:t>
            </a:r>
            <a:r>
              <a:rPr lang="en-US" sz="2000" dirty="0">
                <a:highlight>
                  <a:srgbClr val="00FF00"/>
                </a:highlight>
                <a:ea typeface="ＭＳ Ｐゴシック" pitchFamily="34" charset="-128"/>
              </a:rPr>
              <a:t>is the number of predicate nodes </a:t>
            </a:r>
            <a:r>
              <a:rPr lang="en-US" sz="2000" dirty="0">
                <a:ea typeface="ＭＳ Ｐゴシック" pitchFamily="34" charset="-128"/>
              </a:rPr>
              <a:t>(containing a condition)</a:t>
            </a:r>
            <a:r>
              <a:rPr lang="en-US" sz="2400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sz="2000" dirty="0">
                <a:solidFill>
                  <a:srgbClr val="FF0000"/>
                </a:solidFill>
                <a:highlight>
                  <a:srgbClr val="00FFFF"/>
                </a:highlight>
                <a:ea typeface="ＭＳ Ｐゴシック" pitchFamily="34" charset="-128"/>
              </a:rPr>
              <a:t>contained in the flow graph </a:t>
            </a:r>
            <a:r>
              <a:rPr lang="en-US" sz="2000" i="1" dirty="0">
                <a:solidFill>
                  <a:srgbClr val="FF0000"/>
                </a:solidFill>
                <a:highlight>
                  <a:srgbClr val="00FFFF"/>
                </a:highlight>
                <a:ea typeface="ＭＳ Ｐゴシック" pitchFamily="34" charset="-128"/>
              </a:rPr>
              <a:t>G</a:t>
            </a:r>
            <a:endParaRPr lang="en-US" sz="2000" dirty="0">
              <a:solidFill>
                <a:srgbClr val="FF0000"/>
              </a:solidFill>
              <a:highlight>
                <a:srgbClr val="00FFFF"/>
              </a:highlight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669446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White-box 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453" y="2124221"/>
            <a:ext cx="10874326" cy="279947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>
                <a:ea typeface="ＭＳ Ｐゴシック" pitchFamily="34" charset="-128"/>
              </a:rPr>
              <a:t>Using </a:t>
            </a:r>
            <a:r>
              <a:rPr lang="en-US" sz="2200" dirty="0">
                <a:highlight>
                  <a:srgbClr val="00FFFF"/>
                </a:highlight>
                <a:ea typeface="ＭＳ Ｐゴシック" pitchFamily="34" charset="-128"/>
              </a:rPr>
              <a:t>white-box testing methods</a:t>
            </a:r>
            <a:r>
              <a:rPr lang="en-US" sz="2200" dirty="0">
                <a:ea typeface="ＭＳ Ｐゴシック" pitchFamily="34" charset="-128"/>
              </a:rPr>
              <a:t>, you can </a:t>
            </a:r>
            <a:r>
              <a:rPr lang="en-US" sz="2200" dirty="0">
                <a:highlight>
                  <a:srgbClr val="00FFFF"/>
                </a:highlight>
                <a:ea typeface="ＭＳ Ｐゴシック" pitchFamily="34" charset="-128"/>
              </a:rPr>
              <a:t>derive test cases </a:t>
            </a:r>
            <a:r>
              <a:rPr lang="en-US" sz="2200" dirty="0">
                <a:ea typeface="ＭＳ Ｐゴシック" pitchFamily="34" charset="-128"/>
              </a:rPr>
              <a:t>that</a:t>
            </a:r>
          </a:p>
          <a:p>
            <a:pPr marL="457200" indent="-457200">
              <a:buAutoNum type="arabicParenBoth"/>
            </a:pPr>
            <a:r>
              <a:rPr lang="en-US" sz="2200" dirty="0">
                <a:highlight>
                  <a:srgbClr val="FFFF00"/>
                </a:highlight>
                <a:ea typeface="ＭＳ Ｐゴシック" pitchFamily="34" charset="-128"/>
              </a:rPr>
              <a:t>guarantee that all independent paths within a module have been exercised at least once</a:t>
            </a:r>
            <a:r>
              <a:rPr lang="en-US" sz="2200" dirty="0">
                <a:ea typeface="ＭＳ Ｐゴシック" pitchFamily="34" charset="-128"/>
              </a:rPr>
              <a:t>, </a:t>
            </a:r>
          </a:p>
          <a:p>
            <a:pPr marL="457200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exercise all logical decisions on </a:t>
            </a:r>
            <a:r>
              <a:rPr lang="en-US" sz="2200" dirty="0">
                <a:highlight>
                  <a:srgbClr val="FFFF00"/>
                </a:highlight>
                <a:ea typeface="ＭＳ Ｐゴシック" pitchFamily="34" charset="-128"/>
              </a:rPr>
              <a:t>their true and false sides</a:t>
            </a:r>
            <a:r>
              <a:rPr lang="en-US" sz="2200" dirty="0">
                <a:ea typeface="ＭＳ Ｐゴシック" pitchFamily="34" charset="-128"/>
              </a:rPr>
              <a:t>, </a:t>
            </a:r>
          </a:p>
          <a:p>
            <a:pPr marL="457200" indent="-457200">
              <a:buAutoNum type="arabicParenBoth"/>
            </a:pPr>
            <a:r>
              <a:rPr lang="en-US" sz="2200" dirty="0">
                <a:highlight>
                  <a:srgbClr val="00FF00"/>
                </a:highlight>
                <a:ea typeface="ＭＳ Ｐゴシック" pitchFamily="34" charset="-128"/>
              </a:rPr>
              <a:t>execute all loops at their boundaries and within their </a:t>
            </a:r>
            <a:r>
              <a:rPr lang="en-US" sz="2200" dirty="0">
                <a:solidFill>
                  <a:srgbClr val="FF0000"/>
                </a:solidFill>
                <a:highlight>
                  <a:srgbClr val="00FF00"/>
                </a:highlight>
                <a:ea typeface="ＭＳ Ｐゴシック" pitchFamily="34" charset="-128"/>
              </a:rPr>
              <a:t>operational bounds</a:t>
            </a:r>
            <a:r>
              <a:rPr lang="en-US" sz="2200" dirty="0">
                <a:highlight>
                  <a:srgbClr val="00FF00"/>
                </a:highlight>
                <a:ea typeface="ＭＳ Ｐゴシック" pitchFamily="34" charset="-128"/>
              </a:rPr>
              <a:t>, and </a:t>
            </a:r>
          </a:p>
          <a:p>
            <a:pPr marL="457200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exercise </a:t>
            </a:r>
            <a:r>
              <a:rPr lang="en-US" sz="2200" dirty="0">
                <a:highlight>
                  <a:srgbClr val="00FF00"/>
                </a:highlight>
                <a:ea typeface="ＭＳ Ｐゴシック" pitchFamily="34" charset="-128"/>
              </a:rPr>
              <a:t>internal data structures </a:t>
            </a:r>
            <a:r>
              <a:rPr lang="en-US" sz="2200" dirty="0">
                <a:ea typeface="ＭＳ Ｐゴシック" pitchFamily="34" charset="-128"/>
              </a:rPr>
              <a:t>to ensure their </a:t>
            </a:r>
            <a:r>
              <a:rPr lang="en-US" sz="2200" dirty="0">
                <a:highlight>
                  <a:srgbClr val="00FFFF"/>
                </a:highlight>
                <a:ea typeface="ＭＳ Ｐゴシック" pitchFamily="34" charset="-128"/>
              </a:rPr>
              <a:t>validity</a:t>
            </a:r>
            <a:r>
              <a:rPr lang="en-US" sz="2200" dirty="0">
                <a:ea typeface="ＭＳ Ｐゴシック" pitchFamily="34" charset="-128"/>
              </a:rPr>
              <a:t>.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498201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Black-box 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72494"/>
            <a:ext cx="11025052" cy="4400172"/>
          </a:xfrm>
        </p:spPr>
        <p:txBody>
          <a:bodyPr>
            <a:noAutofit/>
          </a:bodyPr>
          <a:lstStyle/>
          <a:p>
            <a:r>
              <a:rPr lang="en-US" sz="2200" dirty="0">
                <a:highlight>
                  <a:srgbClr val="00FF00"/>
                </a:highlight>
                <a:ea typeface="ＭＳ Ｐゴシック" pitchFamily="34" charset="-128"/>
              </a:rPr>
              <a:t>Focuses on the functional requirements of the software</a:t>
            </a:r>
          </a:p>
          <a:p>
            <a:r>
              <a:rPr lang="en-US" sz="2200" dirty="0">
                <a:ea typeface="ＭＳ Ｐゴシック" pitchFamily="34" charset="-128"/>
              </a:rPr>
              <a:t>Black-box testing attempts to find errors in the following categories: </a:t>
            </a:r>
          </a:p>
          <a:p>
            <a:pPr marL="457200" indent="-457200">
              <a:buAutoNum type="arabicParenBoth"/>
            </a:pPr>
            <a:r>
              <a:rPr lang="en-US" sz="2200" dirty="0">
                <a:highlight>
                  <a:srgbClr val="FFFF00"/>
                </a:highlight>
                <a:ea typeface="ＭＳ Ｐゴシック" pitchFamily="34" charset="-128"/>
              </a:rPr>
              <a:t>incorrect or missing functions</a:t>
            </a:r>
          </a:p>
          <a:p>
            <a:pPr marL="457200" indent="-457200">
              <a:buAutoNum type="arabicParenBoth"/>
            </a:pPr>
            <a:r>
              <a:rPr lang="en-US" sz="2200" dirty="0">
                <a:highlight>
                  <a:srgbClr val="FFFF00"/>
                </a:highlight>
                <a:ea typeface="ＭＳ Ｐゴシック" pitchFamily="34" charset="-128"/>
              </a:rPr>
              <a:t>interface errors</a:t>
            </a:r>
          </a:p>
          <a:p>
            <a:pPr marL="457200" indent="-457200">
              <a:buAutoNum type="arabicParenBoth"/>
            </a:pPr>
            <a:r>
              <a:rPr lang="en-US" sz="2200" dirty="0">
                <a:highlight>
                  <a:srgbClr val="FFFF00"/>
                </a:highlight>
                <a:ea typeface="ＭＳ Ｐゴシック" pitchFamily="34" charset="-128"/>
              </a:rPr>
              <a:t>errors in external database access </a:t>
            </a:r>
            <a:r>
              <a:rPr lang="en-US" sz="2200" dirty="0">
                <a:ea typeface="ＭＳ Ｐゴシック" pitchFamily="34" charset="-128"/>
              </a:rPr>
              <a:t>(accessibility)</a:t>
            </a:r>
          </a:p>
          <a:p>
            <a:pPr marL="457200" indent="-457200">
              <a:buAutoNum type="arabicParenBoth"/>
            </a:pPr>
            <a:r>
              <a:rPr lang="en-US" sz="2200" dirty="0">
                <a:highlight>
                  <a:srgbClr val="00FF00"/>
                </a:highlight>
                <a:ea typeface="ＭＳ Ｐゴシック" pitchFamily="34" charset="-128"/>
              </a:rPr>
              <a:t>behavior or performance errors</a:t>
            </a:r>
          </a:p>
          <a:p>
            <a:pPr marL="457200" indent="-457200">
              <a:buAutoNum type="arabicParenBoth"/>
            </a:pPr>
            <a:r>
              <a:rPr lang="en-US" sz="2200" dirty="0">
                <a:highlight>
                  <a:srgbClr val="00FF00"/>
                </a:highlight>
                <a:ea typeface="ＭＳ Ｐゴシック" pitchFamily="34" charset="-128"/>
              </a:rPr>
              <a:t>initialization and termination errors</a:t>
            </a:r>
          </a:p>
          <a:p>
            <a:endParaRPr lang="en-US" sz="22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348842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0" y="2063932"/>
            <a:ext cx="10953310" cy="26256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ea typeface="ＭＳ Ｐゴシック" pitchFamily="34" charset="-128"/>
              </a:rPr>
              <a:t>R.S. Pressman &amp; Associates, Inc. (2010). </a:t>
            </a:r>
            <a:r>
              <a:rPr lang="en-US" sz="2000" i="1" dirty="0">
                <a:ea typeface="ＭＳ Ｐゴシック" pitchFamily="34" charset="-128"/>
              </a:rPr>
              <a:t>Software Engineering: A Practitioner’s Approach.</a:t>
            </a:r>
          </a:p>
          <a:p>
            <a:pPr>
              <a:defRPr/>
            </a:pPr>
            <a:r>
              <a:rPr lang="en-US" sz="2000" dirty="0"/>
              <a:t>Kelly, J. C., </a:t>
            </a:r>
            <a:r>
              <a:rPr lang="en-US" sz="2000" dirty="0" err="1"/>
              <a:t>Sherif</a:t>
            </a:r>
            <a:r>
              <a:rPr lang="en-US" sz="2000" dirty="0"/>
              <a:t>, J. S., &amp; Hops, J. (1992). An analysis of defect densities found during software inspections. </a:t>
            </a:r>
            <a:r>
              <a:rPr lang="en-US" sz="2000" i="1" dirty="0"/>
              <a:t>Journal of Systems and Software</a:t>
            </a:r>
            <a:r>
              <a:rPr lang="en-US" sz="2000" dirty="0"/>
              <a:t>, </a:t>
            </a:r>
            <a:r>
              <a:rPr lang="en-US" sz="2000" i="1" dirty="0"/>
              <a:t>17</a:t>
            </a:r>
            <a:r>
              <a:rPr lang="en-US" sz="2000" dirty="0"/>
              <a:t>(2), 111-117.</a:t>
            </a:r>
          </a:p>
          <a:p>
            <a:pPr>
              <a:defRPr/>
            </a:pPr>
            <a:r>
              <a:rPr lang="en-US" sz="2000" dirty="0"/>
              <a:t>Bhandari, I., Halliday, M. J., </a:t>
            </a:r>
            <a:r>
              <a:rPr lang="en-US" sz="2000" dirty="0" err="1"/>
              <a:t>Chaar</a:t>
            </a:r>
            <a:r>
              <a:rPr lang="en-US" sz="2000" dirty="0"/>
              <a:t>, J., </a:t>
            </a:r>
            <a:r>
              <a:rPr lang="en-US" sz="2000" dirty="0" err="1"/>
              <a:t>Chillarege</a:t>
            </a:r>
            <a:r>
              <a:rPr lang="en-US" sz="2000" dirty="0"/>
              <a:t>, R., Jones, K., Atkinson, J. S., &amp; </a:t>
            </a:r>
            <a:r>
              <a:rPr lang="en-US" sz="2000" dirty="0" err="1"/>
              <a:t>Yonezawa</a:t>
            </a:r>
            <a:r>
              <a:rPr lang="en-US" sz="2000" dirty="0"/>
              <a:t>, M. (1994).</a:t>
            </a:r>
            <a:br>
              <a:rPr lang="en-US" sz="2000" dirty="0"/>
            </a:br>
            <a:r>
              <a:rPr lang="en-US" sz="2000" dirty="0"/>
              <a:t>In-process improvement through defect data interpretation. </a:t>
            </a:r>
            <a:r>
              <a:rPr lang="en-US" sz="2000" i="1" dirty="0"/>
              <a:t>IBM Systems Journal</a:t>
            </a:r>
            <a:r>
              <a:rPr lang="en-US" sz="2000" dirty="0"/>
              <a:t>, </a:t>
            </a:r>
            <a:r>
              <a:rPr lang="en-US" sz="2000" i="1" dirty="0"/>
              <a:t>33</a:t>
            </a:r>
            <a:r>
              <a:rPr lang="en-US" sz="2000" dirty="0"/>
              <a:t>(1), 182-214.</a:t>
            </a:r>
            <a:endParaRPr lang="en-US" sz="2000" dirty="0">
              <a:ea typeface="ＭＳ Ｐゴシック" pitchFamily="34" charset="-128"/>
            </a:endParaRPr>
          </a:p>
          <a:p>
            <a:pPr>
              <a:defRPr/>
            </a:pP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</a:t>
            </a:r>
            <a:r>
              <a:rPr lang="en-US" sz="1400" b="1" dirty="0">
                <a:solidFill>
                  <a:schemeClr val="accent2"/>
                </a:solidFill>
              </a:rPr>
              <a:t>23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03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 tests  the  software?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2024010"/>
            <a:ext cx="11110971" cy="329011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Developer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Understands the system but, </a:t>
            </a:r>
            <a:r>
              <a:rPr lang="en-US" sz="2200" dirty="0">
                <a:highlight>
                  <a:srgbClr val="FFFF00"/>
                </a:highlight>
                <a:ea typeface="ＭＳ Ｐゴシック" pitchFamily="34" charset="-128"/>
              </a:rPr>
              <a:t>will test "gently“ and, is driven by "delivery</a:t>
            </a:r>
            <a:r>
              <a:rPr lang="en-US" sz="2200" dirty="0">
                <a:ea typeface="ＭＳ Ｐゴシック" pitchFamily="34" charset="-128"/>
              </a:rPr>
              <a:t>“</a:t>
            </a:r>
          </a:p>
          <a:p>
            <a:pPr lvl="1"/>
            <a:r>
              <a:rPr lang="en-US" sz="2200" dirty="0">
                <a:highlight>
                  <a:srgbClr val="FFFF00"/>
                </a:highlight>
                <a:ea typeface="ＭＳ Ｐゴシック" pitchFamily="34" charset="-128"/>
              </a:rPr>
              <a:t>Experiencing the software operation (known to the developer)</a:t>
            </a:r>
          </a:p>
          <a:p>
            <a:pPr marL="0" indent="0">
              <a:buNone/>
            </a:pPr>
            <a:b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</a:b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Independent tester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Must learn about the system, but, will attempt to break it and, is driven by “quality”</a:t>
            </a:r>
          </a:p>
          <a:p>
            <a:pPr lvl="1"/>
            <a:r>
              <a:rPr lang="en-US" sz="2200" dirty="0">
                <a:highlight>
                  <a:srgbClr val="FFFF00"/>
                </a:highlight>
                <a:ea typeface="ＭＳ Ｐゴシック" pitchFamily="34" charset="-128"/>
              </a:rPr>
              <a:t>Exploring the software operation (unknown to the tester)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9195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 &amp; 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837" y="2156531"/>
            <a:ext cx="11110971" cy="355254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i="1" dirty="0">
                <a:solidFill>
                  <a:srgbClr val="C00000"/>
                </a:solidFill>
                <a:highlight>
                  <a:srgbClr val="FFFF00"/>
                </a:highlight>
                <a:ea typeface="ＭＳ Ｐゴシック" pitchFamily="34" charset="-128"/>
              </a:rPr>
              <a:t>Validation </a:t>
            </a:r>
            <a:r>
              <a:rPr lang="en-US" sz="2200" dirty="0">
                <a:highlight>
                  <a:srgbClr val="FFFF00"/>
                </a:highlight>
                <a:ea typeface="ＭＳ Ｐゴシック" pitchFamily="34" charset="-128"/>
              </a:rPr>
              <a:t>refers to a different set of tasks </a:t>
            </a:r>
            <a:r>
              <a:rPr lang="en-US" sz="2200" dirty="0">
                <a:ea typeface="ＭＳ Ｐゴシック" pitchFamily="34" charset="-128"/>
              </a:rPr>
              <a:t>that ensure that the software that has been built is traceable to customer requirements. </a:t>
            </a:r>
          </a:p>
          <a:p>
            <a:pPr>
              <a:buFont typeface="Wingdings" pitchFamily="2" charset="2"/>
              <a:buChar char="q"/>
            </a:pPr>
            <a:r>
              <a:rPr lang="en-US" sz="2200" i="1" dirty="0">
                <a:solidFill>
                  <a:srgbClr val="C00000"/>
                </a:solidFill>
                <a:ea typeface="ＭＳ Ｐゴシック" pitchFamily="34" charset="-128"/>
              </a:rPr>
              <a:t>Verification</a:t>
            </a:r>
            <a:r>
              <a:rPr lang="en-US" sz="2200" i="1" dirty="0">
                <a:solidFill>
                  <a:schemeClr val="folHlink"/>
                </a:solidFill>
                <a:ea typeface="ＭＳ Ｐゴシック" pitchFamily="34" charset="-128"/>
              </a:rPr>
              <a:t> </a:t>
            </a:r>
            <a:r>
              <a:rPr lang="en-US" sz="2200" dirty="0">
                <a:ea typeface="ＭＳ Ｐゴシック" pitchFamily="34" charset="-128"/>
              </a:rPr>
              <a:t>refers to the set of tasks that ensure that software correctly implements a specific function/process.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ea typeface="ＭＳ Ｐゴシック" pitchFamily="34" charset="-128"/>
              </a:rPr>
              <a:t>Boehm states this another way:</a:t>
            </a:r>
          </a:p>
          <a:p>
            <a:pPr lvl="1"/>
            <a:r>
              <a:rPr lang="en-US" sz="2200" i="1" dirty="0">
                <a:ea typeface="ＭＳ Ｐゴシック" pitchFamily="34" charset="-128"/>
              </a:rPr>
              <a:t>Validation: </a:t>
            </a:r>
            <a:r>
              <a:rPr lang="en-US" sz="2200" dirty="0">
                <a:ea typeface="ＭＳ Ｐゴシック" pitchFamily="34" charset="-128"/>
              </a:rPr>
              <a:t>"Are we building the right product?“</a:t>
            </a:r>
          </a:p>
          <a:p>
            <a:pPr lvl="1"/>
            <a:r>
              <a:rPr lang="en-US" sz="2200" i="1" dirty="0">
                <a:ea typeface="ＭＳ Ｐゴシック" pitchFamily="34" charset="-128"/>
              </a:rPr>
              <a:t>Verification: </a:t>
            </a:r>
            <a:r>
              <a:rPr lang="en-US" sz="2200" dirty="0">
                <a:ea typeface="ＭＳ Ｐゴシック" pitchFamily="34" charset="-128"/>
              </a:rPr>
              <a:t>"Are we building the product right?"</a:t>
            </a:r>
          </a:p>
          <a:p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32148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 strategy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612" y="2131454"/>
            <a:ext cx="8569817" cy="429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93585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2024011"/>
            <a:ext cx="11110971" cy="399042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>
                <a:ea typeface="ＭＳ Ｐゴシック" pitchFamily="34" charset="-128"/>
              </a:rPr>
              <a:t>We begin by </a:t>
            </a: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‘</a:t>
            </a:r>
            <a:r>
              <a:rPr lang="en-US" sz="2200" dirty="0">
                <a:solidFill>
                  <a:srgbClr val="C00000"/>
                </a:solidFill>
                <a:highlight>
                  <a:srgbClr val="FFFF00"/>
                </a:highlight>
                <a:ea typeface="ＭＳ Ｐゴシック" pitchFamily="34" charset="-128"/>
              </a:rPr>
              <a:t>testing-in-the-small’ </a:t>
            </a:r>
            <a:r>
              <a:rPr lang="en-US" sz="2200" dirty="0">
                <a:highlight>
                  <a:srgbClr val="FFFF00"/>
                </a:highlight>
                <a:ea typeface="ＭＳ Ｐゴシック" pitchFamily="34" charset="-128"/>
              </a:rPr>
              <a:t>and move toward </a:t>
            </a:r>
            <a:r>
              <a:rPr lang="en-US" sz="2200" dirty="0">
                <a:solidFill>
                  <a:srgbClr val="C00000"/>
                </a:solidFill>
                <a:highlight>
                  <a:srgbClr val="FFFF00"/>
                </a:highlight>
                <a:ea typeface="ＭＳ Ｐゴシック" pitchFamily="34" charset="-128"/>
              </a:rPr>
              <a:t>‘testing-in-the-large</a:t>
            </a: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’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ea typeface="ＭＳ Ｐゴシック" pitchFamily="34" charset="-128"/>
              </a:rPr>
              <a:t>For conventional software </a:t>
            </a:r>
          </a:p>
          <a:p>
            <a:pPr lvl="1"/>
            <a:r>
              <a:rPr lang="en-US" sz="2200" dirty="0">
                <a:highlight>
                  <a:srgbClr val="FFFF00"/>
                </a:highlight>
                <a:ea typeface="ＭＳ Ｐゴシック" pitchFamily="34" charset="-128"/>
              </a:rPr>
              <a:t>The module (component) is our initial focus</a:t>
            </a:r>
          </a:p>
          <a:p>
            <a:pPr lvl="1"/>
            <a:r>
              <a:rPr lang="en-US" sz="2200" dirty="0">
                <a:highlight>
                  <a:srgbClr val="FFFF00"/>
                </a:highlight>
                <a:ea typeface="ＭＳ Ｐゴシック" pitchFamily="34" charset="-128"/>
              </a:rPr>
              <a:t>Integration of modules follows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ea typeface="ＭＳ Ｐゴシック" pitchFamily="34" charset="-128"/>
              </a:rPr>
              <a:t>For OO software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Our focus when “</a:t>
            </a:r>
            <a:r>
              <a:rPr lang="en-US" sz="2200" dirty="0">
                <a:highlight>
                  <a:srgbClr val="FFFF00"/>
                </a:highlight>
                <a:ea typeface="ＭＳ Ｐゴシック" pitchFamily="34" charset="-128"/>
              </a:rPr>
              <a:t>testing in the small</a:t>
            </a:r>
            <a:r>
              <a:rPr lang="en-US" sz="2200" dirty="0">
                <a:ea typeface="ＭＳ Ｐゴシック" pitchFamily="34" charset="-128"/>
              </a:rPr>
              <a:t>” changes from </a:t>
            </a:r>
            <a:r>
              <a:rPr lang="en-US" sz="2200" dirty="0">
                <a:highlight>
                  <a:srgbClr val="00FF00"/>
                </a:highlight>
                <a:ea typeface="ＭＳ Ｐゴシック" pitchFamily="34" charset="-128"/>
              </a:rPr>
              <a:t>an individual module </a:t>
            </a:r>
            <a:br>
              <a:rPr lang="en-US" sz="2200" dirty="0">
                <a:highlight>
                  <a:srgbClr val="00FF00"/>
                </a:highlight>
                <a:ea typeface="ＭＳ Ｐゴシック" pitchFamily="34" charset="-128"/>
              </a:rPr>
            </a:br>
            <a:r>
              <a:rPr lang="en-US" sz="2200" dirty="0">
                <a:highlight>
                  <a:srgbClr val="00FF00"/>
                </a:highlight>
                <a:ea typeface="ＭＳ Ｐゴシック" pitchFamily="34" charset="-128"/>
              </a:rPr>
              <a:t>(the conventional view)</a:t>
            </a:r>
            <a:r>
              <a:rPr lang="en-US" sz="2200" dirty="0">
                <a:ea typeface="ＭＳ Ｐゴシック" pitchFamily="34" charset="-128"/>
              </a:rPr>
              <a:t> to an OO class that encompasses </a:t>
            </a:r>
            <a:r>
              <a:rPr lang="en-US" sz="2200" dirty="0">
                <a:highlight>
                  <a:srgbClr val="FFFF00"/>
                </a:highlight>
                <a:ea typeface="ＭＳ Ｐゴシック" pitchFamily="34" charset="-128"/>
              </a:rPr>
              <a:t>attributes and </a:t>
            </a:r>
            <a:br>
              <a:rPr lang="en-US" sz="2200" dirty="0">
                <a:highlight>
                  <a:srgbClr val="FFFF00"/>
                </a:highlight>
                <a:ea typeface="ＭＳ Ｐゴシック" pitchFamily="34" charset="-128"/>
              </a:rPr>
            </a:br>
            <a:r>
              <a:rPr lang="en-US" sz="2200" dirty="0">
                <a:highlight>
                  <a:srgbClr val="FFFF00"/>
                </a:highlight>
                <a:ea typeface="ＭＳ Ｐゴシック" pitchFamily="34" charset="-128"/>
              </a:rPr>
              <a:t>operations</a:t>
            </a:r>
            <a:r>
              <a:rPr lang="en-US" sz="2200" dirty="0">
                <a:ea typeface="ＭＳ Ｐゴシック" pitchFamily="34" charset="-128"/>
              </a:rPr>
              <a:t> and </a:t>
            </a:r>
            <a:r>
              <a:rPr lang="en-US" sz="2200" dirty="0">
                <a:highlight>
                  <a:srgbClr val="FFFF00"/>
                </a:highlight>
                <a:ea typeface="ＭＳ Ｐゴシック" pitchFamily="34" charset="-128"/>
              </a:rPr>
              <a:t>implies communication and collaboration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066307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Strategic 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2024010"/>
            <a:ext cx="11110971" cy="4260675"/>
          </a:xfrm>
        </p:spPr>
        <p:txBody>
          <a:bodyPr>
            <a:noAutofit/>
          </a:bodyPr>
          <a:lstStyle/>
          <a:p>
            <a:r>
              <a:rPr lang="en-US" sz="2200" dirty="0">
                <a:ea typeface="ＭＳ Ｐゴシック" pitchFamily="34" charset="-128"/>
              </a:rPr>
              <a:t>Specify </a:t>
            </a:r>
            <a:r>
              <a:rPr lang="en-US" sz="2200" dirty="0">
                <a:solidFill>
                  <a:srgbClr val="C00000"/>
                </a:solidFill>
                <a:highlight>
                  <a:srgbClr val="FFFF00"/>
                </a:highlight>
                <a:ea typeface="ＭＳ Ｐゴシック" pitchFamily="34" charset="-128"/>
              </a:rPr>
              <a:t>product requirements in a quantifiable </a:t>
            </a:r>
            <a:r>
              <a:rPr lang="en-US" sz="2200" dirty="0">
                <a:highlight>
                  <a:srgbClr val="FFFF00"/>
                </a:highlight>
                <a:ea typeface="ＭＳ Ｐゴシック" pitchFamily="34" charset="-128"/>
              </a:rPr>
              <a:t>manner long before testing commences</a:t>
            </a:r>
          </a:p>
          <a:p>
            <a:r>
              <a:rPr lang="en-US" sz="2200" dirty="0">
                <a:highlight>
                  <a:srgbClr val="FFFF00"/>
                </a:highlight>
                <a:ea typeface="ＭＳ Ｐゴシック" pitchFamily="34" charset="-128"/>
              </a:rPr>
              <a:t>State testing objectives explicitly</a:t>
            </a:r>
          </a:p>
          <a:p>
            <a:r>
              <a:rPr lang="en-US" sz="2200" dirty="0">
                <a:ea typeface="ＭＳ Ｐゴシック" pitchFamily="34" charset="-128"/>
              </a:rPr>
              <a:t>Understand the </a:t>
            </a: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users of the software </a:t>
            </a:r>
            <a:r>
              <a:rPr lang="en-US" sz="2200" dirty="0">
                <a:ea typeface="ＭＳ Ｐゴシック" pitchFamily="34" charset="-128"/>
              </a:rPr>
              <a:t>and develop a profile for each user category</a:t>
            </a:r>
          </a:p>
          <a:p>
            <a:r>
              <a:rPr lang="en-US" sz="2200" dirty="0">
                <a:highlight>
                  <a:srgbClr val="FFFF00"/>
                </a:highlight>
                <a:ea typeface="ＭＳ Ｐゴシック" pitchFamily="34" charset="-128"/>
              </a:rPr>
              <a:t>Develop a </a:t>
            </a:r>
            <a:r>
              <a:rPr lang="en-US" sz="2200" dirty="0">
                <a:solidFill>
                  <a:srgbClr val="C00000"/>
                </a:solidFill>
                <a:highlight>
                  <a:srgbClr val="FFFF00"/>
                </a:highlight>
                <a:ea typeface="ＭＳ Ｐゴシック" pitchFamily="34" charset="-128"/>
              </a:rPr>
              <a:t>testing plan that emphasizes “rapid cycle testing</a:t>
            </a:r>
            <a:r>
              <a:rPr lang="en-US" sz="2200" dirty="0">
                <a:highlight>
                  <a:srgbClr val="FFFF00"/>
                </a:highlight>
                <a:ea typeface="ＭＳ Ｐゴシック" pitchFamily="34" charset="-128"/>
              </a:rPr>
              <a:t>”</a:t>
            </a:r>
          </a:p>
          <a:p>
            <a:r>
              <a:rPr lang="en-US" sz="2200" dirty="0">
                <a:ea typeface="ＭＳ Ｐゴシック" pitchFamily="34" charset="-128"/>
              </a:rPr>
              <a:t>Build </a:t>
            </a:r>
            <a:r>
              <a:rPr lang="en-US" sz="2200" dirty="0">
                <a:highlight>
                  <a:srgbClr val="FFFF00"/>
                </a:highlight>
                <a:ea typeface="ＭＳ Ｐゴシック" pitchFamily="34" charset="-128"/>
              </a:rPr>
              <a:t>“robust” software </a:t>
            </a:r>
            <a:r>
              <a:rPr lang="en-US" sz="2200" dirty="0">
                <a:ea typeface="ＭＳ Ｐゴシック" pitchFamily="34" charset="-128"/>
              </a:rPr>
              <a:t>that is designed to </a:t>
            </a:r>
            <a:r>
              <a:rPr lang="en-US" sz="2200" dirty="0">
                <a:solidFill>
                  <a:srgbClr val="C00000"/>
                </a:solidFill>
                <a:highlight>
                  <a:srgbClr val="FFFF00"/>
                </a:highlight>
                <a:ea typeface="ＭＳ Ｐゴシック" pitchFamily="34" charset="-128"/>
              </a:rPr>
              <a:t>test itself </a:t>
            </a:r>
          </a:p>
          <a:p>
            <a:r>
              <a:rPr lang="en-US" sz="2200" dirty="0">
                <a:ea typeface="ＭＳ Ｐゴシック" pitchFamily="34" charset="-128"/>
              </a:rPr>
              <a:t>Use effective </a:t>
            </a:r>
            <a:r>
              <a:rPr lang="en-US" sz="2200" dirty="0">
                <a:solidFill>
                  <a:srgbClr val="C00000"/>
                </a:solidFill>
                <a:highlight>
                  <a:srgbClr val="00FF00"/>
                </a:highlight>
                <a:ea typeface="ＭＳ Ｐゴシック" pitchFamily="34" charset="-128"/>
              </a:rPr>
              <a:t>technical reviews as a filter prior to testing</a:t>
            </a:r>
            <a:r>
              <a:rPr lang="en-US" sz="2200" dirty="0">
                <a:ea typeface="ＭＳ Ｐゴシック" pitchFamily="34" charset="-128"/>
              </a:rPr>
              <a:t>; </a:t>
            </a:r>
            <a:r>
              <a:rPr lang="en-US" sz="2200" dirty="0">
                <a:highlight>
                  <a:srgbClr val="FFFF00"/>
                </a:highlight>
                <a:ea typeface="ＭＳ Ｐゴシック" pitchFamily="34" charset="-128"/>
              </a:rPr>
              <a:t>many errors will be eliminated </a:t>
            </a:r>
            <a:r>
              <a:rPr lang="en-US" sz="2200" dirty="0">
                <a:ea typeface="ＭＳ Ｐゴシック" pitchFamily="34" charset="-128"/>
              </a:rPr>
              <a:t>before testing begins</a:t>
            </a:r>
          </a:p>
          <a:p>
            <a:r>
              <a:rPr lang="en-US" sz="2200" dirty="0">
                <a:ea typeface="ＭＳ Ｐゴシック" pitchFamily="34" charset="-128"/>
              </a:rPr>
              <a:t>Conduct technical reviews to assess the </a:t>
            </a:r>
            <a:r>
              <a:rPr lang="en-US" sz="2200" dirty="0">
                <a:solidFill>
                  <a:srgbClr val="C00000"/>
                </a:solidFill>
                <a:highlight>
                  <a:srgbClr val="00FF00"/>
                </a:highlight>
                <a:ea typeface="ＭＳ Ｐゴシック" pitchFamily="34" charset="-128"/>
              </a:rPr>
              <a:t>test strategy and test cases </a:t>
            </a:r>
            <a:r>
              <a:rPr lang="en-US" sz="2200" dirty="0">
                <a:ea typeface="ＭＳ Ｐゴシック" pitchFamily="34" charset="-128"/>
              </a:rPr>
              <a:t>themselves</a:t>
            </a:r>
          </a:p>
          <a:p>
            <a:r>
              <a:rPr lang="en-US" sz="2200" dirty="0">
                <a:ea typeface="ＭＳ Ｐゴシック" pitchFamily="34" charset="-128"/>
              </a:rPr>
              <a:t>Develop a </a:t>
            </a:r>
            <a:r>
              <a:rPr lang="en-US" sz="2200" dirty="0">
                <a:solidFill>
                  <a:srgbClr val="C00000"/>
                </a:solidFill>
                <a:highlight>
                  <a:srgbClr val="00FF00"/>
                </a:highlight>
                <a:ea typeface="ＭＳ Ｐゴシック" pitchFamily="34" charset="-128"/>
              </a:rPr>
              <a:t>continuous improvement </a:t>
            </a:r>
            <a:r>
              <a:rPr lang="en-US" sz="2200" dirty="0">
                <a:ea typeface="ＭＳ Ｐゴシック" pitchFamily="34" charset="-128"/>
              </a:rPr>
              <a:t>approach for the testing process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572548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 testing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63" y="2608453"/>
            <a:ext cx="3733800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125" y="2391157"/>
            <a:ext cx="481647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265497" y="5658827"/>
            <a:ext cx="4419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latin typeface="+mj-lt"/>
              </a:rPr>
              <a:t>Stub:  </a:t>
            </a:r>
            <a:r>
              <a:rPr lang="en-US" dirty="0">
                <a:latin typeface="+mj-lt"/>
              </a:rPr>
              <a:t>it is the </a:t>
            </a:r>
            <a:r>
              <a:rPr lang="en-US" dirty="0">
                <a:highlight>
                  <a:srgbClr val="FFFF00"/>
                </a:highlight>
                <a:latin typeface="+mj-lt"/>
              </a:rPr>
              <a:t>behavior of the lower-level </a:t>
            </a:r>
            <a:r>
              <a:rPr lang="en-US" dirty="0">
                <a:latin typeface="+mj-lt"/>
              </a:rPr>
              <a:t>modules that are under development and not yet integrated to other modules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700960-78DD-4A65-8480-7B26025439D4}"/>
              </a:ext>
            </a:extLst>
          </p:cNvPr>
          <p:cNvSpPr/>
          <p:nvPr/>
        </p:nvSpPr>
        <p:spPr>
          <a:xfrm>
            <a:off x="578311" y="1900567"/>
            <a:ext cx="11226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Tests a small software unit at a time, which is typically performed by the individual programmer who implemented the </a:t>
            </a:r>
            <a:r>
              <a:rPr lang="en-US" sz="2000" dirty="0">
                <a:highlight>
                  <a:srgbClr val="FFFF00"/>
                </a:highlight>
              </a:rPr>
              <a:t>unit prior to Integration testing</a:t>
            </a:r>
          </a:p>
        </p:txBody>
      </p:sp>
    </p:spTree>
    <p:extLst>
      <p:ext uri="{BB962C8B-B14F-4D97-AF65-F5344CB8AC3E}">
        <p14:creationId xmlns:p14="http://schemas.microsoft.com/office/powerpoint/2010/main" val="1933811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 testing 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514" y="1913302"/>
            <a:ext cx="11110971" cy="1430389"/>
          </a:xfrm>
        </p:spPr>
        <p:txBody>
          <a:bodyPr>
            <a:noAutofit/>
          </a:bodyPr>
          <a:lstStyle/>
          <a:p>
            <a:r>
              <a:rPr lang="en-US" altLang="en-US" sz="2000" dirty="0">
                <a:highlight>
                  <a:srgbClr val="FFFF00"/>
                </a:highlight>
              </a:rPr>
              <a:t>System integration testing (SIT) </a:t>
            </a:r>
            <a:r>
              <a:rPr lang="en-US" altLang="en-US" sz="2000" dirty="0"/>
              <a:t>is a systematic technique for assembling a software system while conducting tests to uncover </a:t>
            </a:r>
            <a:r>
              <a:rPr lang="en-US" altLang="en-US" sz="2000" dirty="0">
                <a:highlight>
                  <a:srgbClr val="FFFF00"/>
                </a:highlight>
              </a:rPr>
              <a:t>errors associated with interfacing the modules</a:t>
            </a:r>
            <a:endParaRPr lang="en-US" b="1" dirty="0">
              <a:highlight>
                <a:srgbClr val="FFFF00"/>
              </a:highlight>
              <a:ea typeface="ＭＳ Ｐゴシック" pitchFamily="34" charset="-128"/>
            </a:endParaRP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the “big bang” approach:  </a:t>
            </a: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Big Bang Integration Testing is an integration testing strategy </a:t>
            </a:r>
            <a:r>
              <a:rPr lang="en-US" sz="2000" dirty="0">
                <a:ea typeface="ＭＳ Ｐゴシック" pitchFamily="34" charset="-128"/>
              </a:rPr>
              <a:t>where all units </a:t>
            </a: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are linked at once, resulting in a complete system</a:t>
            </a:r>
            <a:r>
              <a:rPr lang="en-US" sz="2000" dirty="0">
                <a:ea typeface="ＭＳ Ｐゴシック" pitchFamily="34" charset="-128"/>
              </a:rPr>
              <a:t>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7" descr="Big Bang testing in Test Life 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899" y="3540033"/>
            <a:ext cx="7232202" cy="3103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1173394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6A1FA9D8CAFA41ADDBCBBB0D56B3E6" ma:contentTypeVersion="4" ma:contentTypeDescription="Create a new document." ma:contentTypeScope="" ma:versionID="b4ab07534db13e9d6338aca75dbcdb8f">
  <xsd:schema xmlns:xsd="http://www.w3.org/2001/XMLSchema" xmlns:xs="http://www.w3.org/2001/XMLSchema" xmlns:p="http://schemas.microsoft.com/office/2006/metadata/properties" xmlns:ns2="72f51285-5ce4-4dae-9586-4e161e63b2f1" targetNamespace="http://schemas.microsoft.com/office/2006/metadata/properties" ma:root="true" ma:fieldsID="743dcd231d3e6f7e8ff253254e304864" ns2:_="">
    <xsd:import namespace="72f51285-5ce4-4dae-9586-4e161e63b2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f51285-5ce4-4dae-9586-4e161e63b2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1449BD-6B60-429A-9B90-784FCF4B5C0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EAFCF94-B858-49A7-9C4C-DE57BB0A6B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5EDA65-FC84-49C1-A256-5ABED6A7BB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f51285-5ce4-4dae-9586-4e161e63b2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1820</Words>
  <Application>Microsoft Office PowerPoint</Application>
  <PresentationFormat>Widescreen</PresentationFormat>
  <Paragraphs>185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ＭＳ Ｐゴシック</vt:lpstr>
      <vt:lpstr>Calibri</vt:lpstr>
      <vt:lpstr>Gill Sans MT</vt:lpstr>
      <vt:lpstr>Helvetica</vt:lpstr>
      <vt:lpstr>Wingdings</vt:lpstr>
      <vt:lpstr>Wingdings 2</vt:lpstr>
      <vt:lpstr>Dividend</vt:lpstr>
      <vt:lpstr>PowerPoint Presentation</vt:lpstr>
      <vt:lpstr>Software  testing</vt:lpstr>
      <vt:lpstr>Who  tests  the  software?</vt:lpstr>
      <vt:lpstr>V &amp; V</vt:lpstr>
      <vt:lpstr>Testing  strategy</vt:lpstr>
      <vt:lpstr>Testing Strategy</vt:lpstr>
      <vt:lpstr>Testing Strategic  issues</vt:lpstr>
      <vt:lpstr>Unit  testing</vt:lpstr>
      <vt:lpstr>Integration  testing  strategies</vt:lpstr>
      <vt:lpstr>Top-down  Integration</vt:lpstr>
      <vt:lpstr>Bottom-up  Integration</vt:lpstr>
      <vt:lpstr>Regression  testing</vt:lpstr>
      <vt:lpstr>smoke  testing</vt:lpstr>
      <vt:lpstr>Object-oriented  testing</vt:lpstr>
      <vt:lpstr>Higher  order  testing</vt:lpstr>
      <vt:lpstr>Debugging</vt:lpstr>
      <vt:lpstr>Debugging  techniques</vt:lpstr>
      <vt:lpstr>Basis-path  testing</vt:lpstr>
      <vt:lpstr>Independent  program  paths</vt:lpstr>
      <vt:lpstr>Cyclomatic complexity</vt:lpstr>
      <vt:lpstr>White-box  testing</vt:lpstr>
      <vt:lpstr>Black-box  testing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- Ch.10 - Software Testing</dc:title>
  <dc:subject>Software Engineering</dc:subject>
  <dc:creator>M. Mahmudul Hasan</dc:creator>
  <cp:lastModifiedBy>mustakim jarif</cp:lastModifiedBy>
  <cp:revision>75</cp:revision>
  <dcterms:created xsi:type="dcterms:W3CDTF">2019-05-13T08:37:20Z</dcterms:created>
  <dcterms:modified xsi:type="dcterms:W3CDTF">2024-05-05T11:31:31Z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0x010100E76A1FA9D8CAFA41ADDBCBBB0D56B3E6</vt:lpwstr>
  </property>
</Properties>
</file>