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8"/>
  </p:notesMasterIdLst>
  <p:sldIdLst>
    <p:sldId id="256" r:id="rId5"/>
    <p:sldId id="306" r:id="rId6"/>
    <p:sldId id="307" r:id="rId7"/>
    <p:sldId id="312" r:id="rId8"/>
    <p:sldId id="322" r:id="rId9"/>
    <p:sldId id="323" r:id="rId10"/>
    <p:sldId id="313" r:id="rId11"/>
    <p:sldId id="314" r:id="rId12"/>
    <p:sldId id="315" r:id="rId13"/>
    <p:sldId id="316" r:id="rId14"/>
    <p:sldId id="317" r:id="rId15"/>
    <p:sldId id="318" r:id="rId16"/>
    <p:sldId id="319" r:id="rId17"/>
    <p:sldId id="320" r:id="rId18"/>
    <p:sldId id="321" r:id="rId19"/>
    <p:sldId id="309" r:id="rId20"/>
    <p:sldId id="308" r:id="rId21"/>
    <p:sldId id="324" r:id="rId22"/>
    <p:sldId id="325" r:id="rId23"/>
    <p:sldId id="326" r:id="rId24"/>
    <p:sldId id="327" r:id="rId25"/>
    <p:sldId id="328" r:id="rId26"/>
    <p:sldId id="31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6" d="100"/>
          <a:sy n="116" d="100"/>
        </p:scale>
        <p:origin x="108" y="4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05/05/2024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11</a:t>
            </a:r>
            <a:br>
              <a:rPr lang="en-US" sz="3000" dirty="0">
                <a:solidFill>
                  <a:srgbClr val="C00000"/>
                </a:solidFill>
              </a:rPr>
            </a:br>
            <a:br>
              <a:rPr lang="en-US" sz="3000" dirty="0">
                <a:solidFill>
                  <a:schemeClr val="tx2"/>
                </a:solidFill>
              </a:rPr>
            </a:br>
            <a:r>
              <a:rPr lang="en-US" sz="3000" dirty="0">
                <a:solidFill>
                  <a:schemeClr val="tx2"/>
                </a:solidFill>
              </a:rPr>
              <a:t>software quality attributes</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reliability</a:t>
            </a:r>
          </a:p>
        </p:txBody>
      </p:sp>
      <p:sp>
        <p:nvSpPr>
          <p:cNvPr id="3" name="Content Placeholder 2"/>
          <p:cNvSpPr>
            <a:spLocks noGrp="1"/>
          </p:cNvSpPr>
          <p:nvPr>
            <p:ph idx="1"/>
          </p:nvPr>
        </p:nvSpPr>
        <p:spPr>
          <a:xfrm>
            <a:off x="425003" y="2021983"/>
            <a:ext cx="11110971" cy="4237150"/>
          </a:xfrm>
        </p:spPr>
        <p:txBody>
          <a:bodyPr>
            <a:noAutofit/>
          </a:bodyPr>
          <a:lstStyle/>
          <a:p>
            <a:pPr>
              <a:lnSpc>
                <a:spcPct val="110000"/>
              </a:lnSpc>
            </a:pPr>
            <a:r>
              <a:rPr lang="en-US" altLang="en-US" sz="2000" dirty="0">
                <a:highlight>
                  <a:srgbClr val="FFFF00"/>
                </a:highlight>
              </a:rPr>
              <a:t>The probability of the software executing without failure for a specific period of time is known as reliability.</a:t>
            </a:r>
          </a:p>
          <a:p>
            <a:pPr>
              <a:lnSpc>
                <a:spcPct val="110000"/>
              </a:lnSpc>
            </a:pPr>
            <a:r>
              <a:rPr lang="en-US" altLang="en-US" sz="2000" dirty="0"/>
              <a:t>Ways to measure software reliability include the percentage of operations that are completed correctly and the average length of time the system runs before failing.</a:t>
            </a:r>
          </a:p>
          <a:p>
            <a:pPr>
              <a:lnSpc>
                <a:spcPct val="110000"/>
              </a:lnSpc>
            </a:pPr>
            <a:r>
              <a:rPr lang="en-US" altLang="en-US" sz="2000" dirty="0"/>
              <a:t>Establish quantitative reliability requirements based on how severe the impact would be if a failure occurred and whether the cost of maximizing reliability is justifiable.</a:t>
            </a:r>
          </a:p>
          <a:p>
            <a:pPr>
              <a:lnSpc>
                <a:spcPct val="110000"/>
              </a:lnSpc>
            </a:pPr>
            <a:r>
              <a:rPr lang="en-US" altLang="en-US" sz="2000" dirty="0"/>
              <a:t>Systems that require high reliability should also be designed for high testability to make it easier to find defects that could compromise reliability.</a:t>
            </a:r>
          </a:p>
          <a:p>
            <a:pPr>
              <a:lnSpc>
                <a:spcPct val="110000"/>
              </a:lnSpc>
            </a:pPr>
            <a:r>
              <a:rPr lang="en-US" altLang="en-US" sz="2000" dirty="0"/>
              <a:t>Example: </a:t>
            </a:r>
            <a:r>
              <a:rPr lang="en-US" altLang="en-US" sz="2000" i="1" dirty="0"/>
              <a:t>RE-1. </a:t>
            </a:r>
            <a:r>
              <a:rPr lang="en-US" altLang="en-US" sz="2000" i="1" dirty="0">
                <a:solidFill>
                  <a:srgbClr val="C00000"/>
                </a:solidFill>
              </a:rPr>
              <a:t>No more than five experimental runs out of 1000 can be lost because of software failures</a:t>
            </a:r>
            <a:r>
              <a:rPr lang="en-US" altLang="en-US" sz="2000" dirty="0"/>
              <a:t> </a:t>
            </a:r>
            <a:endParaRPr lang="en-US" altLang="en-US" sz="2000"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8514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robustness</a:t>
            </a:r>
          </a:p>
        </p:txBody>
      </p:sp>
      <p:sp>
        <p:nvSpPr>
          <p:cNvPr id="3" name="Content Placeholder 2"/>
          <p:cNvSpPr>
            <a:spLocks noGrp="1"/>
          </p:cNvSpPr>
          <p:nvPr>
            <p:ph idx="1"/>
          </p:nvPr>
        </p:nvSpPr>
        <p:spPr>
          <a:xfrm>
            <a:off x="425003" y="2021982"/>
            <a:ext cx="11110971" cy="4417455"/>
          </a:xfrm>
        </p:spPr>
        <p:txBody>
          <a:bodyPr>
            <a:noAutofit/>
          </a:bodyPr>
          <a:lstStyle/>
          <a:p>
            <a:pPr>
              <a:lnSpc>
                <a:spcPct val="110000"/>
              </a:lnSpc>
              <a:buFont typeface="Wingdings" panose="05000000000000000000" pitchFamily="2" charset="2"/>
              <a:buChar char="n"/>
              <a:defRPr/>
            </a:pPr>
            <a:r>
              <a:rPr lang="en-US" altLang="en-US" sz="2200" dirty="0">
                <a:highlight>
                  <a:srgbClr val="FFFF00"/>
                </a:highlight>
              </a:rPr>
              <a:t>Robustness is the degree to which a system continues to function properly when confronted with invalid inputs, defects in connected software or hardware components, or unexpected operating conditions</a:t>
            </a:r>
          </a:p>
          <a:p>
            <a:pPr>
              <a:lnSpc>
                <a:spcPct val="110000"/>
              </a:lnSpc>
              <a:buFont typeface="Wingdings" panose="05000000000000000000" pitchFamily="2" charset="2"/>
              <a:buChar char="n"/>
              <a:defRPr/>
            </a:pPr>
            <a:r>
              <a:rPr lang="en-US" altLang="en-US" sz="2200" dirty="0"/>
              <a:t>Robust software recovers gracefully from problem situations and is forgiving of user mistakes </a:t>
            </a:r>
          </a:p>
          <a:p>
            <a:pPr>
              <a:lnSpc>
                <a:spcPct val="110000"/>
              </a:lnSpc>
              <a:buFont typeface="Wingdings" panose="05000000000000000000" pitchFamily="2" charset="2"/>
              <a:buChar char="n"/>
              <a:defRPr/>
            </a:pPr>
            <a:r>
              <a:rPr lang="en-US" altLang="en-US" sz="2200" dirty="0"/>
              <a:t>When eliciting robustness requirements, </a:t>
            </a:r>
            <a:r>
              <a:rPr lang="en-US" altLang="en-US" sz="2200" dirty="0">
                <a:highlight>
                  <a:srgbClr val="FFFF00"/>
                </a:highlight>
              </a:rPr>
              <a:t>ask users about error conditions the system might encounter and how the system should react</a:t>
            </a:r>
          </a:p>
          <a:p>
            <a:pPr>
              <a:lnSpc>
                <a:spcPct val="110000"/>
              </a:lnSpc>
              <a:buFont typeface="Wingdings" panose="05000000000000000000" pitchFamily="2" charset="2"/>
              <a:buChar char="n"/>
              <a:defRPr/>
            </a:pPr>
            <a:r>
              <a:rPr lang="en-US" altLang="en-US" sz="2200" dirty="0">
                <a:highlight>
                  <a:srgbClr val="FFFF00"/>
                </a:highlight>
              </a:rPr>
              <a:t>Sometimes called </a:t>
            </a:r>
            <a:r>
              <a:rPr lang="en-US" altLang="en-US" sz="2200" i="1" dirty="0">
                <a:highlight>
                  <a:srgbClr val="FFFF00"/>
                </a:highlight>
              </a:rPr>
              <a:t>fault tolerance</a:t>
            </a:r>
            <a:endParaRPr lang="en-US" altLang="en-US" sz="2200" dirty="0">
              <a:highlight>
                <a:srgbClr val="FFFF00"/>
              </a:highlight>
            </a:endParaRPr>
          </a:p>
          <a:p>
            <a:pPr>
              <a:lnSpc>
                <a:spcPct val="110000"/>
              </a:lnSpc>
              <a:buFont typeface="Wingdings" panose="05000000000000000000" pitchFamily="2" charset="2"/>
              <a:buChar char="n"/>
              <a:defRPr/>
            </a:pPr>
            <a:r>
              <a:rPr lang="en-US" altLang="en-US" sz="2200" i="1" dirty="0"/>
              <a:t>Example: RO-1.  </a:t>
            </a:r>
            <a:r>
              <a:rPr lang="en-US" altLang="en-US" sz="2200" i="1" dirty="0">
                <a:solidFill>
                  <a:srgbClr val="C00000"/>
                </a:solidFill>
              </a:rPr>
              <a:t>If the editor fails before the user saves the file, the editor shall be able to recover all changes made in the file being edited up to one minute prior to the failure the next time the same user starts the program.</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85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usability</a:t>
            </a:r>
          </a:p>
        </p:txBody>
      </p:sp>
      <p:sp>
        <p:nvSpPr>
          <p:cNvPr id="3" name="Content Placeholder 2"/>
          <p:cNvSpPr>
            <a:spLocks noGrp="1"/>
          </p:cNvSpPr>
          <p:nvPr>
            <p:ph idx="1"/>
          </p:nvPr>
        </p:nvSpPr>
        <p:spPr>
          <a:xfrm>
            <a:off x="425003" y="2047741"/>
            <a:ext cx="11110971" cy="3721994"/>
          </a:xfrm>
        </p:spPr>
        <p:txBody>
          <a:bodyPr>
            <a:noAutofit/>
          </a:bodyPr>
          <a:lstStyle/>
          <a:p>
            <a:pPr>
              <a:lnSpc>
                <a:spcPct val="110000"/>
              </a:lnSpc>
              <a:buFont typeface="Wingdings" panose="05000000000000000000" pitchFamily="2" charset="2"/>
              <a:buChar char="n"/>
              <a:defRPr/>
            </a:pPr>
            <a:r>
              <a:rPr lang="en-US" altLang="en-US" sz="2200" dirty="0">
                <a:highlight>
                  <a:srgbClr val="FFFF00"/>
                </a:highlight>
              </a:rPr>
              <a:t>Usability measures the effort required to prepare input for operate, and interpret the output of the product</a:t>
            </a:r>
          </a:p>
          <a:p>
            <a:pPr>
              <a:lnSpc>
                <a:spcPct val="110000"/>
              </a:lnSpc>
              <a:buFont typeface="Wingdings" panose="05000000000000000000" pitchFamily="2" charset="2"/>
              <a:buChar char="n"/>
              <a:defRPr/>
            </a:pPr>
            <a:r>
              <a:rPr lang="en-US" altLang="en-US" sz="2200" dirty="0"/>
              <a:t>Also referred to as </a:t>
            </a:r>
            <a:r>
              <a:rPr lang="en-US" altLang="en-US" sz="2200" i="1" dirty="0">
                <a:highlight>
                  <a:srgbClr val="FFFF00"/>
                </a:highlight>
              </a:rPr>
              <a:t>ease of use </a:t>
            </a:r>
            <a:r>
              <a:rPr lang="en-US" altLang="en-US" sz="2200" dirty="0">
                <a:highlight>
                  <a:srgbClr val="FFFF00"/>
                </a:highlight>
              </a:rPr>
              <a:t>and </a:t>
            </a:r>
            <a:r>
              <a:rPr lang="en-US" altLang="en-US" sz="2200" i="1" dirty="0">
                <a:highlight>
                  <a:srgbClr val="FFFF00"/>
                </a:highlight>
              </a:rPr>
              <a:t>human engineering</a:t>
            </a:r>
            <a:r>
              <a:rPr lang="en-US" altLang="en-US" sz="2200" dirty="0">
                <a:highlight>
                  <a:srgbClr val="FFFF00"/>
                </a:highlight>
              </a:rPr>
              <a:t>, usability addresses many factors that constitute what users often describe as </a:t>
            </a:r>
            <a:r>
              <a:rPr lang="en-US" altLang="en-US" sz="2200" i="1" dirty="0">
                <a:highlight>
                  <a:srgbClr val="FFFF00"/>
                </a:highlight>
              </a:rPr>
              <a:t>user-friendliness</a:t>
            </a:r>
            <a:endParaRPr lang="en-US" altLang="en-US" sz="2200" dirty="0">
              <a:highlight>
                <a:srgbClr val="FFFF00"/>
              </a:highlight>
            </a:endParaRPr>
          </a:p>
          <a:p>
            <a:pPr>
              <a:lnSpc>
                <a:spcPct val="110000"/>
              </a:lnSpc>
              <a:buFont typeface="Wingdings" panose="05000000000000000000" pitchFamily="2" charset="2"/>
              <a:buChar char="n"/>
              <a:defRPr/>
            </a:pPr>
            <a:r>
              <a:rPr lang="en-US" altLang="en-US" sz="2200" dirty="0"/>
              <a:t>Usability also encompasses </a:t>
            </a:r>
            <a:r>
              <a:rPr lang="en-US" altLang="en-US" sz="2200" dirty="0">
                <a:highlight>
                  <a:srgbClr val="FFFF00"/>
                </a:highlight>
              </a:rPr>
              <a:t>how easy it is for new or infrequent users </a:t>
            </a:r>
            <a:r>
              <a:rPr lang="en-US" altLang="en-US" sz="2200" dirty="0"/>
              <a:t>to learn to use the product. Ease-of-learning goals can be quantified and measured (e.g. language option)</a:t>
            </a:r>
          </a:p>
          <a:p>
            <a:pPr>
              <a:lnSpc>
                <a:spcPct val="110000"/>
              </a:lnSpc>
              <a:buFont typeface="Wingdings" panose="05000000000000000000" pitchFamily="2" charset="2"/>
              <a:buChar char="n"/>
              <a:defRPr/>
            </a:pPr>
            <a:r>
              <a:rPr lang="en-US" altLang="en-US" sz="2200" i="1" dirty="0"/>
              <a:t>Example: US-1.  </a:t>
            </a:r>
            <a:r>
              <a:rPr lang="en-US" altLang="en-US" sz="2200" i="1" dirty="0">
                <a:solidFill>
                  <a:srgbClr val="C00000"/>
                </a:solidFill>
              </a:rPr>
              <a:t>A trained user shall be able to submit a complete request for a chemical selected </a:t>
            </a:r>
            <a:r>
              <a:rPr lang="en-US" altLang="en-US" sz="2200" i="1" dirty="0">
                <a:solidFill>
                  <a:srgbClr val="C00000"/>
                </a:solidFill>
                <a:highlight>
                  <a:srgbClr val="FFFF00"/>
                </a:highlight>
              </a:rPr>
              <a:t>from a vendor catalog in an average of four and a maximum of six minutes</a:t>
            </a:r>
            <a:r>
              <a:rPr lang="en-US" altLang="en-US" sz="2200" i="1" dirty="0">
                <a:solidFill>
                  <a:srgbClr val="C00000"/>
                </a:solidFill>
              </a:rPr>
              <a:t>.</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9662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maintainability</a:t>
            </a:r>
          </a:p>
        </p:txBody>
      </p:sp>
      <p:sp>
        <p:nvSpPr>
          <p:cNvPr id="3" name="Content Placeholder 2"/>
          <p:cNvSpPr>
            <a:spLocks noGrp="1"/>
          </p:cNvSpPr>
          <p:nvPr>
            <p:ph idx="1"/>
          </p:nvPr>
        </p:nvSpPr>
        <p:spPr>
          <a:xfrm>
            <a:off x="425003" y="2047741"/>
            <a:ext cx="11110971" cy="4224270"/>
          </a:xfrm>
        </p:spPr>
        <p:txBody>
          <a:bodyPr>
            <a:noAutofit/>
          </a:bodyPr>
          <a:lstStyle/>
          <a:p>
            <a:r>
              <a:rPr lang="en-US" altLang="en-US" sz="2200" dirty="0">
                <a:highlight>
                  <a:srgbClr val="FFFF00"/>
                </a:highlight>
              </a:rPr>
              <a:t>Maintainability indicates how easy it is to correct a defect or modify the software</a:t>
            </a:r>
          </a:p>
          <a:p>
            <a:r>
              <a:rPr lang="en-US" altLang="en-US" sz="2200" dirty="0">
                <a:highlight>
                  <a:srgbClr val="FFFF00"/>
                </a:highlight>
              </a:rPr>
              <a:t>Maintainability depends on how easily the software can be understood, changed, and tested</a:t>
            </a:r>
          </a:p>
          <a:p>
            <a:r>
              <a:rPr lang="en-US" altLang="en-US" sz="2200" dirty="0"/>
              <a:t>It is </a:t>
            </a:r>
            <a:r>
              <a:rPr lang="en-US" altLang="en-US" sz="2200" dirty="0">
                <a:highlight>
                  <a:srgbClr val="FFFF00"/>
                </a:highlight>
              </a:rPr>
              <a:t>closely related to flexibility and testability</a:t>
            </a:r>
          </a:p>
          <a:p>
            <a:r>
              <a:rPr lang="en-US" altLang="en-US" sz="2200" dirty="0"/>
              <a:t>High maintainability is critical for products that will undergo frequent revision and for products that are being built quickly</a:t>
            </a:r>
          </a:p>
          <a:p>
            <a:r>
              <a:rPr lang="en-US" altLang="en-US" sz="2200" dirty="0"/>
              <a:t>Maintainability can be measured in terms of the </a:t>
            </a:r>
            <a:r>
              <a:rPr lang="en-US" altLang="en-US" sz="2200" dirty="0">
                <a:highlight>
                  <a:srgbClr val="FFFF00"/>
                </a:highlight>
              </a:rPr>
              <a:t>average time required </a:t>
            </a:r>
            <a:r>
              <a:rPr lang="en-US" altLang="en-US" sz="2200" dirty="0"/>
              <a:t>to fix a problem and </a:t>
            </a:r>
            <a:r>
              <a:rPr lang="en-US" altLang="en-US" sz="2200" dirty="0">
                <a:highlight>
                  <a:srgbClr val="FFFF00"/>
                </a:highlight>
              </a:rPr>
              <a:t>the percentage of fixes that are made correctly</a:t>
            </a:r>
            <a:endParaRPr lang="en-US" altLang="en-US" sz="2200" i="1" dirty="0">
              <a:highlight>
                <a:srgbClr val="FFFF00"/>
              </a:highlight>
            </a:endParaRPr>
          </a:p>
          <a:p>
            <a:r>
              <a:rPr lang="en-US" altLang="en-US" sz="2200" i="1" dirty="0"/>
              <a:t>Example: MA-1.  </a:t>
            </a:r>
            <a:r>
              <a:rPr lang="en-US" altLang="en-US" sz="2200" i="1" dirty="0">
                <a:solidFill>
                  <a:srgbClr val="C00000"/>
                </a:solidFill>
              </a:rPr>
              <a:t>A maintenance programmer shall be able to modify existing reports to conform to revised chemical-reporting regulations from the federal government with 20 labor hours or less of development effort.</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2316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reusability</a:t>
            </a:r>
          </a:p>
        </p:txBody>
      </p:sp>
      <p:sp>
        <p:nvSpPr>
          <p:cNvPr id="3" name="Content Placeholder 2"/>
          <p:cNvSpPr>
            <a:spLocks noGrp="1"/>
          </p:cNvSpPr>
          <p:nvPr>
            <p:ph idx="1"/>
          </p:nvPr>
        </p:nvSpPr>
        <p:spPr>
          <a:xfrm>
            <a:off x="425003" y="2047741"/>
            <a:ext cx="11110971" cy="4262908"/>
          </a:xfrm>
        </p:spPr>
        <p:txBody>
          <a:bodyPr>
            <a:noAutofit/>
          </a:bodyPr>
          <a:lstStyle/>
          <a:p>
            <a:pPr>
              <a:lnSpc>
                <a:spcPct val="110000"/>
              </a:lnSpc>
              <a:buFont typeface="Wingdings" panose="05000000000000000000" pitchFamily="2" charset="2"/>
              <a:buChar char="n"/>
              <a:defRPr/>
            </a:pPr>
            <a:r>
              <a:rPr lang="en-US" altLang="en-US" sz="2200" dirty="0">
                <a:highlight>
                  <a:srgbClr val="FFFF00"/>
                </a:highlight>
              </a:rPr>
              <a:t>Reusability indicates the relative effort involved to convert a software component for use in other applications</a:t>
            </a:r>
          </a:p>
          <a:p>
            <a:pPr>
              <a:lnSpc>
                <a:spcPct val="110000"/>
              </a:lnSpc>
              <a:buFont typeface="Wingdings" panose="05000000000000000000" pitchFamily="2" charset="2"/>
              <a:buChar char="n"/>
              <a:defRPr/>
            </a:pPr>
            <a:r>
              <a:rPr lang="en-US" altLang="en-US" sz="2200" dirty="0"/>
              <a:t>Developing reusable software costs considerably more than creating a component that you intend to use in just </a:t>
            </a:r>
            <a:r>
              <a:rPr lang="en-US" altLang="en-US" sz="2200" dirty="0">
                <a:highlight>
                  <a:srgbClr val="FFFF00"/>
                </a:highlight>
              </a:rPr>
              <a:t>one application.</a:t>
            </a:r>
          </a:p>
          <a:p>
            <a:pPr>
              <a:lnSpc>
                <a:spcPct val="110000"/>
              </a:lnSpc>
              <a:buFont typeface="Wingdings" panose="05000000000000000000" pitchFamily="2" charset="2"/>
              <a:buChar char="n"/>
              <a:defRPr/>
            </a:pPr>
            <a:r>
              <a:rPr lang="en-US" altLang="en-US" sz="2200" dirty="0">
                <a:highlight>
                  <a:srgbClr val="FFFF00"/>
                </a:highlight>
              </a:rPr>
              <a:t>Reusable software must be modular, well documented, independent of a specific application </a:t>
            </a:r>
            <a:r>
              <a:rPr lang="en-US" altLang="en-US" sz="2200" dirty="0"/>
              <a:t>and operating environment, and somewhat generic in capability</a:t>
            </a:r>
          </a:p>
          <a:p>
            <a:pPr>
              <a:lnSpc>
                <a:spcPct val="110000"/>
              </a:lnSpc>
              <a:buFont typeface="Wingdings" panose="05000000000000000000" pitchFamily="2" charset="2"/>
              <a:buChar char="n"/>
              <a:defRPr/>
            </a:pPr>
            <a:r>
              <a:rPr lang="en-US" altLang="en-US" sz="2200" dirty="0">
                <a:highlight>
                  <a:srgbClr val="FFFF00"/>
                </a:highlight>
              </a:rPr>
              <a:t>Reusability goals are difficult to quantify</a:t>
            </a:r>
            <a:endParaRPr lang="en-US" altLang="en-US" sz="2200" i="1" dirty="0">
              <a:highlight>
                <a:srgbClr val="FFFF00"/>
              </a:highlight>
            </a:endParaRPr>
          </a:p>
          <a:p>
            <a:pPr>
              <a:lnSpc>
                <a:spcPct val="110000"/>
              </a:lnSpc>
              <a:buFont typeface="Wingdings" panose="05000000000000000000" pitchFamily="2" charset="2"/>
              <a:buChar char="n"/>
              <a:defRPr/>
            </a:pPr>
            <a:r>
              <a:rPr lang="en-US" altLang="en-US" sz="2200" i="1" dirty="0"/>
              <a:t>Example: RU-1. </a:t>
            </a:r>
            <a:r>
              <a:rPr lang="en-US" altLang="en-US" sz="2200" i="1" dirty="0">
                <a:solidFill>
                  <a:srgbClr val="C00000"/>
                </a:solidFill>
              </a:rPr>
              <a:t>The chemical structure input functions shall be designed to be reusable at the object code level in other applications that </a:t>
            </a:r>
            <a:r>
              <a:rPr lang="en-US" altLang="en-US" sz="2200" i="1" dirty="0">
                <a:solidFill>
                  <a:srgbClr val="C00000"/>
                </a:solidFill>
                <a:highlight>
                  <a:srgbClr val="FFFF00"/>
                </a:highlight>
              </a:rPr>
              <a:t>use the international standard chemical structure representations.</a:t>
            </a:r>
            <a:r>
              <a:rPr lang="en-US" altLang="en-US" sz="2200" dirty="0">
                <a:solidFill>
                  <a:srgbClr val="C00000"/>
                </a:solidFill>
                <a:highlight>
                  <a:srgbClr val="FFFF00"/>
                </a:highlight>
              </a:rPr>
              <a:t> </a:t>
            </a:r>
            <a:endParaRPr lang="en-US" altLang="en-US" sz="2200" i="1" dirty="0">
              <a:solidFill>
                <a:srgbClr val="C00000"/>
              </a:solidFill>
              <a:highlight>
                <a:srgbClr val="FFFF00"/>
              </a:highlight>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3760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Testability</a:t>
            </a:r>
          </a:p>
        </p:txBody>
      </p:sp>
      <p:sp>
        <p:nvSpPr>
          <p:cNvPr id="3" name="Content Placeholder 2"/>
          <p:cNvSpPr>
            <a:spLocks noGrp="1"/>
          </p:cNvSpPr>
          <p:nvPr>
            <p:ph idx="1"/>
          </p:nvPr>
        </p:nvSpPr>
        <p:spPr>
          <a:xfrm>
            <a:off x="412125" y="2009105"/>
            <a:ext cx="11110971" cy="3992450"/>
          </a:xfrm>
        </p:spPr>
        <p:txBody>
          <a:bodyPr>
            <a:noAutofit/>
          </a:bodyPr>
          <a:lstStyle/>
          <a:p>
            <a:pPr>
              <a:lnSpc>
                <a:spcPct val="110000"/>
              </a:lnSpc>
              <a:buFont typeface="Wingdings" panose="05000000000000000000" pitchFamily="2" charset="2"/>
              <a:buChar char="n"/>
              <a:defRPr/>
            </a:pPr>
            <a:r>
              <a:rPr lang="en-US" altLang="en-US" sz="2000" dirty="0">
                <a:highlight>
                  <a:srgbClr val="FFFF00"/>
                </a:highlight>
              </a:rPr>
              <a:t>Testability refers to the ease with which software components </a:t>
            </a:r>
            <a:r>
              <a:rPr lang="en-US" altLang="en-US" sz="2000" dirty="0"/>
              <a:t>or the </a:t>
            </a:r>
            <a:r>
              <a:rPr lang="en-US" altLang="en-US" sz="2000" dirty="0">
                <a:highlight>
                  <a:srgbClr val="FFFF00"/>
                </a:highlight>
              </a:rPr>
              <a:t>integrated product can be tested to look for defects</a:t>
            </a:r>
          </a:p>
          <a:p>
            <a:pPr>
              <a:lnSpc>
                <a:spcPct val="110000"/>
              </a:lnSpc>
              <a:buFont typeface="Wingdings" panose="05000000000000000000" pitchFamily="2" charset="2"/>
              <a:buChar char="n"/>
              <a:defRPr/>
            </a:pPr>
            <a:r>
              <a:rPr lang="en-US" altLang="en-US" sz="2000" dirty="0">
                <a:highlight>
                  <a:srgbClr val="FFFF00"/>
                </a:highlight>
              </a:rPr>
              <a:t>Also known as </a:t>
            </a:r>
            <a:r>
              <a:rPr lang="en-US" altLang="en-US" sz="2000" i="1" dirty="0">
                <a:highlight>
                  <a:srgbClr val="FFFF00"/>
                </a:highlight>
              </a:rPr>
              <a:t>verifiability</a:t>
            </a:r>
          </a:p>
          <a:p>
            <a:pPr>
              <a:lnSpc>
                <a:spcPct val="110000"/>
              </a:lnSpc>
              <a:buFont typeface="Wingdings" panose="05000000000000000000" pitchFamily="2" charset="2"/>
              <a:buChar char="n"/>
              <a:defRPr/>
            </a:pPr>
            <a:r>
              <a:rPr lang="en-US" altLang="en-US" sz="2000" dirty="0">
                <a:highlight>
                  <a:srgbClr val="FFFF00"/>
                </a:highlight>
              </a:rPr>
              <a:t>Designing for testability is critical if the product has complex algorithms and logic</a:t>
            </a:r>
            <a:r>
              <a:rPr lang="en-US" altLang="en-US" sz="2000" dirty="0"/>
              <a:t>, or if it contains indirect (ambiguous) functionality interrelationships</a:t>
            </a:r>
          </a:p>
          <a:p>
            <a:pPr>
              <a:lnSpc>
                <a:spcPct val="110000"/>
              </a:lnSpc>
              <a:buFont typeface="Wingdings" panose="05000000000000000000" pitchFamily="2" charset="2"/>
              <a:buChar char="n"/>
              <a:defRPr/>
            </a:pPr>
            <a:r>
              <a:rPr lang="en-US" altLang="en-US" sz="2000" dirty="0"/>
              <a:t>Testability is also important if the product will be modified often because it will undergo frequent regression testing to determine whether the changes damaged any existing functionality</a:t>
            </a:r>
          </a:p>
          <a:p>
            <a:pPr>
              <a:lnSpc>
                <a:spcPct val="110000"/>
              </a:lnSpc>
              <a:buFont typeface="Wingdings" panose="05000000000000000000" pitchFamily="2" charset="2"/>
              <a:buChar char="n"/>
              <a:defRPr/>
            </a:pPr>
            <a:r>
              <a:rPr lang="en-US" altLang="en-US" sz="2000" dirty="0"/>
              <a:t>Example: </a:t>
            </a:r>
            <a:r>
              <a:rPr lang="en-US" altLang="en-US" sz="2000" i="1" dirty="0"/>
              <a:t>TE-1. </a:t>
            </a:r>
            <a:r>
              <a:rPr lang="en-US" altLang="en-US" sz="2000" i="1" dirty="0">
                <a:solidFill>
                  <a:srgbClr val="C00000"/>
                </a:solidFill>
                <a:highlight>
                  <a:srgbClr val="FFFF00"/>
                </a:highlight>
              </a:rPr>
              <a:t>The maximum cyclomatic complexity* of a module shall not exceed 20</a:t>
            </a:r>
            <a:r>
              <a:rPr lang="en-US" altLang="en-US" sz="2000" i="1" dirty="0">
                <a:solidFill>
                  <a:srgbClr val="C00000"/>
                </a:solidFill>
              </a:rPr>
              <a:t>.</a:t>
            </a:r>
            <a:r>
              <a:rPr lang="en-US" altLang="en-US" sz="2000" dirty="0">
                <a:solidFill>
                  <a:srgbClr val="C00000"/>
                </a:solidFill>
              </a:rPr>
              <a:t> </a:t>
            </a:r>
          </a:p>
          <a:p>
            <a:pPr>
              <a:lnSpc>
                <a:spcPct val="110000"/>
              </a:lnSpc>
              <a:buFont typeface="Wingdings" panose="05000000000000000000" pitchFamily="2" charset="2"/>
              <a:buChar char="n"/>
              <a:defRPr/>
            </a:pPr>
            <a:r>
              <a:rPr lang="en-US" altLang="en-US" sz="2000" i="1" dirty="0"/>
              <a:t>*</a:t>
            </a:r>
            <a:r>
              <a:rPr lang="en-US" altLang="en-US" sz="2000" i="1" dirty="0">
                <a:highlight>
                  <a:srgbClr val="FFFF00"/>
                </a:highlight>
              </a:rPr>
              <a:t>Cyclomatic complexity</a:t>
            </a:r>
            <a:r>
              <a:rPr lang="en-US" altLang="en-US" sz="2000" dirty="0">
                <a:highlight>
                  <a:srgbClr val="FFFF00"/>
                </a:highlight>
              </a:rPr>
              <a:t> is a measure of the number of logic branches in a source code module</a:t>
            </a:r>
            <a:endParaRPr lang="en-US" altLang="en-US" sz="2000" i="1" dirty="0">
              <a:solidFill>
                <a:srgbClr val="C00000"/>
              </a:solidFill>
              <a:highlight>
                <a:srgbClr val="FFFF00"/>
              </a:highlight>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855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a:t>
            </a:r>
          </a:p>
        </p:txBody>
      </p:sp>
      <p:sp>
        <p:nvSpPr>
          <p:cNvPr id="3" name="Content Placeholder 2"/>
          <p:cNvSpPr>
            <a:spLocks noGrp="1"/>
          </p:cNvSpPr>
          <p:nvPr>
            <p:ph idx="1"/>
          </p:nvPr>
        </p:nvSpPr>
        <p:spPr>
          <a:xfrm>
            <a:off x="618186" y="2040257"/>
            <a:ext cx="10956425" cy="3600690"/>
          </a:xfrm>
        </p:spPr>
        <p:txBody>
          <a:bodyPr>
            <a:noAutofit/>
          </a:bodyPr>
          <a:lstStyle/>
          <a:p>
            <a:pPr>
              <a:buNone/>
            </a:pPr>
            <a:endParaRPr lang="en-US" altLang="en-US" sz="2200" b="1" dirty="0"/>
          </a:p>
          <a:p>
            <a:pPr>
              <a:lnSpc>
                <a:spcPct val="120000"/>
              </a:lnSpc>
            </a:pPr>
            <a:r>
              <a:rPr lang="en-US" altLang="en-US" sz="2200" dirty="0">
                <a:highlight>
                  <a:srgbClr val="FFFF00"/>
                </a:highlight>
              </a:rPr>
              <a:t>Different parts of the product need different combinations of </a:t>
            </a:r>
            <a:r>
              <a:rPr lang="en-US" altLang="en-US" sz="2200" b="1" dirty="0">
                <a:highlight>
                  <a:srgbClr val="FFFF00"/>
                </a:highlight>
              </a:rPr>
              <a:t>quality attributes</a:t>
            </a:r>
          </a:p>
          <a:p>
            <a:pPr>
              <a:lnSpc>
                <a:spcPct val="120000"/>
              </a:lnSpc>
            </a:pPr>
            <a:r>
              <a:rPr lang="en-US" altLang="en-US" sz="2200" dirty="0"/>
              <a:t>Efficiency might be critical for </a:t>
            </a:r>
            <a:r>
              <a:rPr lang="en-US" altLang="en-US" sz="2200" dirty="0">
                <a:highlight>
                  <a:srgbClr val="FFFF00"/>
                </a:highlight>
              </a:rPr>
              <a:t>certain components</a:t>
            </a:r>
            <a:r>
              <a:rPr lang="en-US" altLang="en-US" sz="2200" dirty="0"/>
              <a:t>, while usability is paramount for others</a:t>
            </a:r>
            <a:endParaRPr lang="en-US" altLang="en-US" sz="2200" b="1" dirty="0"/>
          </a:p>
          <a:p>
            <a:pPr>
              <a:lnSpc>
                <a:spcPct val="120000"/>
              </a:lnSpc>
            </a:pPr>
            <a:r>
              <a:rPr lang="en-US" altLang="en-US" sz="2200" dirty="0"/>
              <a:t>For different types of systems different types of quality attributes might be critical:</a:t>
            </a:r>
          </a:p>
          <a:p>
            <a:r>
              <a:rPr lang="en-US" altLang="en-US" sz="2200" dirty="0">
                <a:solidFill>
                  <a:srgbClr val="C00000"/>
                </a:solidFill>
                <a:highlight>
                  <a:srgbClr val="FFFF00"/>
                </a:highlight>
              </a:rPr>
              <a:t>Embedded systems:  </a:t>
            </a:r>
            <a:r>
              <a:rPr lang="en-US" altLang="en-US" sz="2200" dirty="0">
                <a:highlight>
                  <a:srgbClr val="FFFF00"/>
                </a:highlight>
              </a:rPr>
              <a:t>efficiency, reliability, safety, </a:t>
            </a:r>
            <a:r>
              <a:rPr lang="en-US" altLang="en-US" sz="2200" dirty="0" err="1">
                <a:highlight>
                  <a:srgbClr val="FFFF00"/>
                </a:highlight>
              </a:rPr>
              <a:t>installability</a:t>
            </a:r>
            <a:r>
              <a:rPr lang="en-US" altLang="en-US" sz="2200" dirty="0">
                <a:highlight>
                  <a:srgbClr val="FFFF00"/>
                </a:highlight>
              </a:rPr>
              <a:t>, serviceability</a:t>
            </a:r>
          </a:p>
          <a:p>
            <a:r>
              <a:rPr lang="en-US" altLang="en-US" sz="2200" dirty="0">
                <a:solidFill>
                  <a:srgbClr val="C00000"/>
                </a:solidFill>
                <a:highlight>
                  <a:srgbClr val="FFFF00"/>
                </a:highlight>
              </a:rPr>
              <a:t>Internet and mainframe applications: </a:t>
            </a:r>
            <a:r>
              <a:rPr lang="en-US" altLang="en-US" sz="2200" dirty="0">
                <a:highlight>
                  <a:srgbClr val="FFFF00"/>
                </a:highlight>
              </a:rPr>
              <a:t> availability, integrity, maintainability, and scalability</a:t>
            </a:r>
          </a:p>
          <a:p>
            <a:r>
              <a:rPr lang="en-US" altLang="en-US" sz="2200" dirty="0">
                <a:solidFill>
                  <a:srgbClr val="C00000"/>
                </a:solidFill>
                <a:highlight>
                  <a:srgbClr val="FFFF00"/>
                </a:highlight>
              </a:rPr>
              <a:t>Desktop systems:  </a:t>
            </a:r>
            <a:r>
              <a:rPr lang="en-US" altLang="en-US" sz="2200" dirty="0">
                <a:highlight>
                  <a:srgbClr val="FFFF00"/>
                </a:highlight>
              </a:rPr>
              <a:t>interoperability and usability</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480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  to  who?</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103"/>
          <p:cNvGraphicFramePr>
            <a:graphicFrameLocks noGrp="1"/>
          </p:cNvGraphicFramePr>
          <p:nvPr>
            <p:ph idx="1"/>
          </p:nvPr>
        </p:nvGraphicFramePr>
        <p:xfrm>
          <a:off x="746974" y="2133600"/>
          <a:ext cx="10715222" cy="3871122"/>
        </p:xfrm>
        <a:graphic>
          <a:graphicData uri="http://schemas.openxmlformats.org/drawingml/2006/table">
            <a:tbl>
              <a:tblPr/>
              <a:tblGrid>
                <a:gridCol w="4858696">
                  <a:extLst>
                    <a:ext uri="{9D8B030D-6E8A-4147-A177-3AD203B41FA5}">
                      <a16:colId xmlns:a16="http://schemas.microsoft.com/office/drawing/2014/main" val="20000"/>
                    </a:ext>
                  </a:extLst>
                </a:gridCol>
                <a:gridCol w="5856526">
                  <a:extLst>
                    <a:ext uri="{9D8B030D-6E8A-4147-A177-3AD203B41FA5}">
                      <a16:colId xmlns:a16="http://schemas.microsoft.com/office/drawing/2014/main" val="20001"/>
                    </a:ext>
                  </a:extLst>
                </a:gridCol>
              </a:tblGrid>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j-lt"/>
                        </a:rPr>
                        <a:t>Important Primarily to Users</a:t>
                      </a:r>
                      <a:endParaRPr kumimoji="0" lang="en-US" sz="2200" b="0" i="0" u="none" strike="noStrike" cap="none" normalizeH="0" baseline="0" dirty="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j-lt"/>
                        </a:rPr>
                        <a:t>Important Primarily to Developers</a:t>
                      </a:r>
                      <a:endParaRPr kumimoji="0" lang="en-US" sz="2200" b="0" i="0" u="none" strike="noStrike" cap="none" normalizeH="0" baseline="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Availability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Maintainability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Efficiency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Portability </a:t>
                      </a:r>
                      <a:r>
                        <a:rPr kumimoji="0" lang="en-US" sz="2400" b="0" i="0" u="none" strike="noStrike" cap="none" normalizeH="0" baseline="0" dirty="0">
                          <a:ln>
                            <a:noFill/>
                          </a:ln>
                          <a:solidFill>
                            <a:schemeClr val="tx1"/>
                          </a:solidFill>
                          <a:effectLst/>
                          <a:latin typeface="+mn-lt"/>
                        </a:rPr>
                        <a:t>(s/w </a:t>
                      </a:r>
                      <a:r>
                        <a:rPr lang="en-US" altLang="en-US" sz="2400" dirty="0"/>
                        <a:t>runs on multiple platforms)</a:t>
                      </a:r>
                      <a:endParaRPr kumimoji="0" lang="en-US" sz="2200" b="0" i="0" u="none" strike="noStrike" cap="none" normalizeH="0" baseline="0" dirty="0">
                        <a:ln>
                          <a:noFill/>
                        </a:ln>
                        <a:solidFill>
                          <a:schemeClr val="tx1"/>
                        </a:solidFill>
                        <a:effectLst/>
                        <a:latin typeface="+mj-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Flexibility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Integrity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Testability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Interoperability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Reliability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Robustness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6083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5" y="1918952"/>
            <a:ext cx="9775065" cy="478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9233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3" name="Content Placeholder 2"/>
          <p:cNvSpPr>
            <a:spLocks noGrp="1"/>
          </p:cNvSpPr>
          <p:nvPr>
            <p:ph idx="1"/>
          </p:nvPr>
        </p:nvSpPr>
        <p:spPr>
          <a:xfrm>
            <a:off x="613954" y="1972494"/>
            <a:ext cx="11025052" cy="4402548"/>
          </a:xfrm>
        </p:spPr>
        <p:txBody>
          <a:bodyPr>
            <a:noAutofit/>
          </a:bodyPr>
          <a:lstStyle/>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plus sign </a:t>
            </a:r>
            <a:r>
              <a:rPr lang="en-US" altLang="en-US" sz="2000" dirty="0"/>
              <a:t>in a cell indicates that increasing the </a:t>
            </a:r>
            <a:r>
              <a:rPr lang="en-US" altLang="en-US" sz="2000" dirty="0">
                <a:highlight>
                  <a:srgbClr val="FFFF00"/>
                </a:highlight>
              </a:rPr>
              <a:t>attribute in the corresponding row has a positive effect on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minus sign </a:t>
            </a:r>
            <a:r>
              <a:rPr lang="en-US" altLang="en-US" sz="2000" dirty="0"/>
              <a:t>in a cell means that </a:t>
            </a:r>
            <a:r>
              <a:rPr lang="en-US" altLang="en-US" sz="2000" dirty="0">
                <a:highlight>
                  <a:srgbClr val="FFFF00"/>
                </a:highlight>
              </a:rPr>
              <a:t>increasing the attribute in that row adversely affects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blank cell </a:t>
            </a:r>
            <a:r>
              <a:rPr lang="en-US" altLang="en-US" sz="2000" dirty="0"/>
              <a:t>indicates that </a:t>
            </a:r>
            <a:r>
              <a:rPr lang="en-US" altLang="en-US" sz="2000" dirty="0">
                <a:highlight>
                  <a:srgbClr val="FFFF00"/>
                </a:highlight>
              </a:rPr>
              <a:t>the attribute in the row has little impact on the attribute in the column</a:t>
            </a:r>
          </a:p>
          <a:p>
            <a:pPr>
              <a:lnSpc>
                <a:spcPct val="110000"/>
              </a:lnSpc>
              <a:buFont typeface="Wingdings" panose="05000000000000000000" pitchFamily="2" charset="2"/>
              <a:buChar char="n"/>
              <a:defRPr/>
            </a:pPr>
            <a:r>
              <a:rPr lang="en-US" altLang="en-US" sz="2000" dirty="0"/>
              <a:t>Design approaches that increase a software component's portability also make the software more flexible, easier to connect to other software components, easier to reuse, and easier to test</a:t>
            </a:r>
          </a:p>
          <a:p>
            <a:pPr>
              <a:lnSpc>
                <a:spcPct val="110000"/>
              </a:lnSpc>
              <a:buFont typeface="Wingdings" panose="05000000000000000000" pitchFamily="2" charset="2"/>
              <a:buChar char="n"/>
              <a:defRPr/>
            </a:pPr>
            <a:r>
              <a:rPr lang="en-US" altLang="en-US" sz="2000" dirty="0"/>
              <a:t>Systems that optimize ease of use or that are designed to be flexible, reusable, and interoperable with other software or hardware components often incur a performance penalty</a:t>
            </a:r>
          </a:p>
          <a:p>
            <a:pPr>
              <a:lnSpc>
                <a:spcPct val="90000"/>
              </a:lnSpc>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130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requirements</a:t>
            </a:r>
          </a:p>
        </p:txBody>
      </p:sp>
      <p:sp>
        <p:nvSpPr>
          <p:cNvPr id="3" name="Content Placeholder 2"/>
          <p:cNvSpPr>
            <a:spLocks noGrp="1"/>
          </p:cNvSpPr>
          <p:nvPr>
            <p:ph idx="1"/>
          </p:nvPr>
        </p:nvSpPr>
        <p:spPr>
          <a:xfrm>
            <a:off x="463640" y="2040257"/>
            <a:ext cx="11110971" cy="2673412"/>
          </a:xfrm>
        </p:spPr>
        <p:txBody>
          <a:bodyPr>
            <a:noAutofit/>
          </a:bodyPr>
          <a:lstStyle/>
          <a:p>
            <a:pPr>
              <a:lnSpc>
                <a:spcPct val="110000"/>
              </a:lnSpc>
              <a:buFont typeface="Wingdings" pitchFamily="2" charset="2"/>
              <a:buChar char="§"/>
              <a:defRPr/>
            </a:pPr>
            <a:r>
              <a:rPr lang="en-US" altLang="en-US" sz="2200" dirty="0">
                <a:highlight>
                  <a:srgbClr val="FFFF00"/>
                </a:highlight>
                <a:ea typeface="ＭＳ Ｐゴシック" panose="020B0600070205080204" pitchFamily="34" charset="-128"/>
              </a:rPr>
              <a:t>Software success is more than just delivering the right functionality</a:t>
            </a:r>
            <a:r>
              <a:rPr lang="en-US" altLang="en-US" sz="2200" dirty="0">
                <a:ea typeface="ＭＳ Ｐゴシック" panose="020B0600070205080204" pitchFamily="34" charset="-128"/>
              </a:rPr>
              <a:t>.</a:t>
            </a:r>
          </a:p>
          <a:p>
            <a:pPr>
              <a:lnSpc>
                <a:spcPct val="110000"/>
              </a:lnSpc>
              <a:buFont typeface="Wingdings" pitchFamily="2" charset="2"/>
              <a:buChar char="§"/>
              <a:defRPr/>
            </a:pPr>
            <a:r>
              <a:rPr lang="en-US" altLang="en-US" sz="2200" dirty="0">
                <a:highlight>
                  <a:srgbClr val="FFFF00"/>
                </a:highlight>
                <a:ea typeface="ＭＳ Ｐゴシック" panose="020B0600070205080204" pitchFamily="34" charset="-128"/>
              </a:rPr>
              <a:t>Characteristics of software that fall into this category include </a:t>
            </a:r>
            <a:r>
              <a:rPr lang="en-US" altLang="en-US" sz="2200" dirty="0">
                <a:solidFill>
                  <a:srgbClr val="FF0000"/>
                </a:solidFill>
                <a:highlight>
                  <a:srgbClr val="FFFF00"/>
                </a:highlight>
                <a:ea typeface="ＭＳ Ｐゴシック" panose="020B0600070205080204" pitchFamily="34" charset="-128"/>
              </a:rPr>
              <a:t>how easy it is to use</a:t>
            </a:r>
            <a:r>
              <a:rPr lang="en-US" altLang="en-US" sz="2200" dirty="0">
                <a:ea typeface="ＭＳ Ｐゴシック" panose="020B0600070205080204" pitchFamily="34" charset="-128"/>
              </a:rPr>
              <a:t>, </a:t>
            </a:r>
            <a:r>
              <a:rPr lang="en-US" altLang="en-US" sz="2200" dirty="0">
                <a:solidFill>
                  <a:srgbClr val="FF0000"/>
                </a:solidFill>
                <a:highlight>
                  <a:srgbClr val="FFFF00"/>
                </a:highlight>
                <a:ea typeface="ＭＳ Ｐゴシック" panose="020B0600070205080204" pitchFamily="34" charset="-128"/>
              </a:rPr>
              <a:t>how quickly it runs</a:t>
            </a:r>
            <a:r>
              <a:rPr lang="en-US" altLang="en-US" sz="2200" dirty="0">
                <a:ea typeface="ＭＳ Ｐゴシック" panose="020B0600070205080204" pitchFamily="34" charset="-128"/>
              </a:rPr>
              <a:t>, </a:t>
            </a:r>
            <a:r>
              <a:rPr lang="en-US" altLang="en-US" sz="2200" dirty="0">
                <a:solidFill>
                  <a:srgbClr val="FF0000"/>
                </a:solidFill>
                <a:highlight>
                  <a:srgbClr val="FFFF00"/>
                </a:highlight>
                <a:ea typeface="ＭＳ Ｐゴシック" panose="020B0600070205080204" pitchFamily="34" charset="-128"/>
              </a:rPr>
              <a:t>how often it fails</a:t>
            </a:r>
            <a:r>
              <a:rPr lang="en-US" altLang="en-US" sz="2200" dirty="0">
                <a:ea typeface="ＭＳ Ｐゴシック" panose="020B0600070205080204" pitchFamily="34" charset="-128"/>
              </a:rPr>
              <a:t>, and </a:t>
            </a:r>
            <a:r>
              <a:rPr lang="en-US" altLang="en-US" sz="2200" dirty="0">
                <a:solidFill>
                  <a:srgbClr val="FF0000"/>
                </a:solidFill>
                <a:highlight>
                  <a:srgbClr val="FFFF00"/>
                </a:highlight>
                <a:ea typeface="ＭＳ Ｐゴシック" panose="020B0600070205080204" pitchFamily="34" charset="-128"/>
              </a:rPr>
              <a:t>how it handles unexpected conditions</a:t>
            </a:r>
            <a:r>
              <a:rPr lang="en-US" altLang="en-US" sz="2200" dirty="0">
                <a:ea typeface="ＭＳ Ｐゴシック" panose="020B0600070205080204" pitchFamily="34" charset="-128"/>
              </a:rPr>
              <a:t>.</a:t>
            </a:r>
          </a:p>
          <a:p>
            <a:pPr>
              <a:lnSpc>
                <a:spcPct val="110000"/>
              </a:lnSpc>
              <a:buFont typeface="Wingdings" pitchFamily="2" charset="2"/>
              <a:buChar char="§"/>
              <a:defRPr/>
            </a:pPr>
            <a:r>
              <a:rPr lang="en-US" altLang="en-US" sz="2200" dirty="0">
                <a:ea typeface="ＭＳ Ｐゴシック" panose="020B0600070205080204" pitchFamily="34" charset="-128"/>
              </a:rPr>
              <a:t>Such </a:t>
            </a:r>
            <a:r>
              <a:rPr lang="en-US" altLang="en-US" sz="2200" dirty="0">
                <a:highlight>
                  <a:srgbClr val="00FF00"/>
                </a:highlight>
                <a:ea typeface="ＭＳ Ｐゴシック" panose="020B0600070205080204" pitchFamily="34" charset="-128"/>
              </a:rPr>
              <a:t>characteristics, collectively known as </a:t>
            </a:r>
            <a:r>
              <a:rPr lang="en-US" altLang="en-US" sz="2200" i="1" dirty="0">
                <a:highlight>
                  <a:srgbClr val="00FF00"/>
                </a:highlight>
                <a:ea typeface="ＭＳ Ｐゴシック" panose="020B0600070205080204" pitchFamily="34" charset="-128"/>
              </a:rPr>
              <a:t>software </a:t>
            </a:r>
            <a:r>
              <a:rPr lang="en-US" altLang="en-US" sz="2200" i="1" dirty="0">
                <a:solidFill>
                  <a:srgbClr val="FF0000"/>
                </a:solidFill>
                <a:highlight>
                  <a:srgbClr val="00FF00"/>
                </a:highlight>
                <a:ea typeface="ＭＳ Ｐゴシック" panose="020B0600070205080204" pitchFamily="34" charset="-128"/>
              </a:rPr>
              <a:t>quality attributes</a:t>
            </a:r>
            <a:r>
              <a:rPr lang="en-US" altLang="en-US" sz="2200" dirty="0">
                <a:solidFill>
                  <a:srgbClr val="FF0000"/>
                </a:solidFill>
                <a:highlight>
                  <a:srgbClr val="00FF00"/>
                </a:highlight>
                <a:ea typeface="ＭＳ Ｐゴシック" panose="020B0600070205080204" pitchFamily="34" charset="-128"/>
              </a:rPr>
              <a:t> </a:t>
            </a:r>
            <a:r>
              <a:rPr lang="en-US" altLang="en-US" sz="2200" dirty="0">
                <a:ea typeface="ＭＳ Ｐゴシック" panose="020B0600070205080204" pitchFamily="34" charset="-128"/>
              </a:rPr>
              <a:t>or </a:t>
            </a:r>
            <a:r>
              <a:rPr lang="en-US" altLang="en-US" sz="2200" i="1" dirty="0">
                <a:solidFill>
                  <a:srgbClr val="FF0000"/>
                </a:solidFill>
                <a:highlight>
                  <a:srgbClr val="FFFF00"/>
                </a:highlight>
                <a:ea typeface="ＭＳ Ｐゴシック" panose="020B0600070205080204" pitchFamily="34" charset="-128"/>
              </a:rPr>
              <a:t>quality factors</a:t>
            </a:r>
            <a:r>
              <a:rPr lang="en-US" altLang="en-US" sz="2200" dirty="0">
                <a:ea typeface="ＭＳ Ｐゴシック" panose="020B0600070205080204" pitchFamily="34" charset="-128"/>
              </a:rPr>
              <a:t>, are part of the system's </a:t>
            </a:r>
            <a:r>
              <a:rPr lang="en-US" altLang="en-US" sz="2200" b="1" dirty="0">
                <a:solidFill>
                  <a:srgbClr val="FF0000"/>
                </a:solidFill>
                <a:highlight>
                  <a:srgbClr val="FFFF00"/>
                </a:highlight>
                <a:ea typeface="ＭＳ Ｐゴシック" panose="020B0600070205080204" pitchFamily="34" charset="-128"/>
              </a:rPr>
              <a:t>nonfunctional (also called non-behavioral) </a:t>
            </a:r>
            <a:r>
              <a:rPr lang="en-US" altLang="en-US" sz="2200" dirty="0">
                <a:ea typeface="ＭＳ Ｐゴシック" panose="020B0600070205080204" pitchFamily="34" charset="-128"/>
              </a:rPr>
              <a:t>requirements</a:t>
            </a:r>
            <a:r>
              <a:rPr lang="en-US" altLang="en-US" sz="2400" dirty="0">
                <a:ea typeface="ＭＳ Ｐゴシック" panose="020B0600070205080204" pitchFamily="34" charset="-128"/>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193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matrix</a:t>
            </a:r>
          </a:p>
        </p:txBody>
      </p:sp>
      <p:sp>
        <p:nvSpPr>
          <p:cNvPr id="3" name="Content Placeholder 2"/>
          <p:cNvSpPr>
            <a:spLocks noGrp="1"/>
          </p:cNvSpPr>
          <p:nvPr>
            <p:ph idx="1"/>
          </p:nvPr>
        </p:nvSpPr>
        <p:spPr>
          <a:xfrm>
            <a:off x="613954" y="1972494"/>
            <a:ext cx="11025052" cy="4402548"/>
          </a:xfrm>
        </p:spPr>
        <p:txBody>
          <a:bodyPr>
            <a:noAutofit/>
          </a:bodyPr>
          <a:lstStyle/>
          <a:p>
            <a:pPr>
              <a:spcBef>
                <a:spcPts val="300"/>
              </a:spcBef>
            </a:pPr>
            <a:r>
              <a:rPr lang="en-US" altLang="en-US" sz="2000" dirty="0"/>
              <a:t>The </a:t>
            </a:r>
            <a:r>
              <a:rPr lang="en-US" altLang="en-US" sz="2000" dirty="0">
                <a:highlight>
                  <a:srgbClr val="00FFFF"/>
                </a:highlight>
              </a:rPr>
              <a:t>matrix isn't </a:t>
            </a:r>
            <a:r>
              <a:rPr lang="en-US" altLang="en-US" sz="2000" b="1" dirty="0">
                <a:highlight>
                  <a:srgbClr val="00FFFF"/>
                </a:highlight>
              </a:rPr>
              <a:t>symmetrical</a:t>
            </a:r>
            <a:r>
              <a:rPr lang="en-US" altLang="en-US" sz="2000" dirty="0">
                <a:highlight>
                  <a:srgbClr val="00FFFF"/>
                </a:highlight>
              </a:rPr>
              <a:t> </a:t>
            </a:r>
            <a:r>
              <a:rPr lang="en-US" altLang="en-US" sz="2000" dirty="0"/>
              <a:t>because the effect that increasing attribute A has on attribute B isn't necessarily the same as the effect that increasing </a:t>
            </a:r>
            <a:r>
              <a:rPr lang="en-US" altLang="en-US" sz="2000" dirty="0">
                <a:highlight>
                  <a:srgbClr val="00FFFF"/>
                </a:highlight>
              </a:rPr>
              <a:t>B will have on A</a:t>
            </a:r>
          </a:p>
          <a:p>
            <a:pPr>
              <a:spcBef>
                <a:spcPts val="300"/>
              </a:spcBef>
            </a:pPr>
            <a:r>
              <a:rPr lang="en-US" altLang="en-US" sz="2000" dirty="0"/>
              <a:t>Example shows that </a:t>
            </a:r>
            <a:r>
              <a:rPr lang="en-US" altLang="en-US" sz="2000" dirty="0">
                <a:highlight>
                  <a:srgbClr val="00FFFF"/>
                </a:highlight>
              </a:rPr>
              <a:t>designing the system to increase </a:t>
            </a:r>
            <a:r>
              <a:rPr lang="en-US" altLang="en-US" sz="2000" b="1" dirty="0">
                <a:highlight>
                  <a:srgbClr val="00FFFF"/>
                </a:highlight>
              </a:rPr>
              <a:t>efficiency</a:t>
            </a:r>
            <a:r>
              <a:rPr lang="en-US" altLang="en-US" sz="2000" dirty="0">
                <a:highlight>
                  <a:srgbClr val="00FFFF"/>
                </a:highlight>
              </a:rPr>
              <a:t> doesn't necessarily have any effect on </a:t>
            </a:r>
            <a:r>
              <a:rPr lang="en-US" altLang="en-US" sz="2000" b="1" dirty="0">
                <a:highlight>
                  <a:srgbClr val="00FFFF"/>
                </a:highlight>
              </a:rPr>
              <a:t>integrity</a:t>
            </a:r>
            <a:r>
              <a:rPr lang="en-US" altLang="en-US" sz="2000" dirty="0"/>
              <a:t>. However, increasing integrity likely will hurt efficiency because the system must go through more layers of </a:t>
            </a:r>
            <a:r>
              <a:rPr lang="en-US" altLang="en-US" sz="2000" dirty="0">
                <a:highlight>
                  <a:srgbClr val="FFFF00"/>
                </a:highlight>
              </a:rPr>
              <a:t>user authentications, encryption, virus scanning, and data checkpointing</a:t>
            </a:r>
            <a:r>
              <a:rPr lang="en-US" altLang="en-US" sz="2000" dirty="0"/>
              <a:t>.</a:t>
            </a:r>
          </a:p>
          <a:p>
            <a:pPr>
              <a:spcBef>
                <a:spcPts val="300"/>
              </a:spcBef>
            </a:pPr>
            <a:r>
              <a:rPr lang="en-US" altLang="en-US" sz="2000" dirty="0"/>
              <a:t>To reach the </a:t>
            </a:r>
            <a:r>
              <a:rPr lang="en-US" altLang="en-US" sz="2000" dirty="0">
                <a:highlight>
                  <a:srgbClr val="FFFF00"/>
                </a:highlight>
              </a:rPr>
              <a:t>optimum balance of product characteristics</a:t>
            </a:r>
            <a:r>
              <a:rPr lang="en-US" altLang="en-US" sz="2000" dirty="0"/>
              <a:t>, you must </a:t>
            </a:r>
            <a:r>
              <a:rPr lang="en-US" altLang="en-US" sz="2000" dirty="0">
                <a:highlight>
                  <a:srgbClr val="FFFF00"/>
                </a:highlight>
              </a:rPr>
              <a:t>identify</a:t>
            </a:r>
            <a:r>
              <a:rPr lang="en-US" altLang="en-US" sz="2000" dirty="0"/>
              <a:t>, specify, and prioritize the relevant quality attributes during requirements elicitation</a:t>
            </a:r>
          </a:p>
          <a:p>
            <a:pPr marL="306000" lvl="1">
              <a:spcBef>
                <a:spcPts val="300"/>
              </a:spcBef>
            </a:pPr>
            <a:r>
              <a:rPr lang="en-US" altLang="en-US" sz="2000" dirty="0"/>
              <a:t>Using the matrix will </a:t>
            </a:r>
            <a:r>
              <a:rPr lang="en-US" altLang="en-US" sz="2000" dirty="0">
                <a:solidFill>
                  <a:srgbClr val="7030A0"/>
                </a:solidFill>
              </a:rPr>
              <a:t>avoid making commitments to conflicting goals. </a:t>
            </a:r>
            <a:r>
              <a:rPr lang="en-US" altLang="en-US" sz="2000" dirty="0"/>
              <a:t>For example, Don't expect to </a:t>
            </a:r>
            <a:r>
              <a:rPr lang="en-US" altLang="en-US" sz="2000" dirty="0">
                <a:highlight>
                  <a:srgbClr val="FFFF00"/>
                </a:highlight>
              </a:rPr>
              <a:t>maximize usability if the software must run on multiple platforms (portability</a:t>
            </a:r>
            <a:r>
              <a:rPr lang="en-US" altLang="en-US" sz="2000" dirty="0"/>
              <a:t>)</a:t>
            </a:r>
          </a:p>
          <a:p>
            <a:pPr>
              <a:spcBef>
                <a:spcPts val="300"/>
              </a:spcBef>
            </a:pPr>
            <a:r>
              <a:rPr lang="en-US" altLang="en-US" sz="2000" dirty="0"/>
              <a:t>Defining conflicting requirements makes it impossible for the developers to fully satisfy requirements</a:t>
            </a:r>
          </a:p>
          <a:p>
            <a:pPr>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2299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non-functional  requirements</a:t>
            </a:r>
          </a:p>
        </p:txBody>
      </p:sp>
      <p:sp>
        <p:nvSpPr>
          <p:cNvPr id="3" name="Content Placeholder 2"/>
          <p:cNvSpPr>
            <a:spLocks noGrp="1"/>
          </p:cNvSpPr>
          <p:nvPr>
            <p:ph idx="1"/>
          </p:nvPr>
        </p:nvSpPr>
        <p:spPr>
          <a:xfrm>
            <a:off x="523802" y="1920979"/>
            <a:ext cx="11025052" cy="1916926"/>
          </a:xfrm>
        </p:spPr>
        <p:txBody>
          <a:bodyPr>
            <a:noAutofit/>
          </a:bodyPr>
          <a:lstStyle/>
          <a:p>
            <a:r>
              <a:rPr lang="en-US" altLang="en-US" sz="2000" dirty="0"/>
              <a:t>Although </a:t>
            </a:r>
            <a:r>
              <a:rPr lang="en-US" altLang="en-US" sz="2000" dirty="0">
                <a:highlight>
                  <a:srgbClr val="FFFF00"/>
                </a:highlight>
              </a:rPr>
              <a:t>quality attributes are nonfunctional requirements</a:t>
            </a:r>
            <a:r>
              <a:rPr lang="en-US" altLang="en-US" sz="2000" dirty="0"/>
              <a:t>, they can </a:t>
            </a:r>
            <a:r>
              <a:rPr lang="en-US" altLang="en-US" sz="2000" dirty="0">
                <a:highlight>
                  <a:srgbClr val="00FFFF"/>
                </a:highlight>
              </a:rPr>
              <a:t>lead to derived functional requirements, design guidelines, or other types of technical information that will produce the desired quality characteristics</a:t>
            </a:r>
          </a:p>
          <a:p>
            <a:pPr>
              <a:spcBef>
                <a:spcPct val="0"/>
              </a:spcBef>
            </a:pPr>
            <a:r>
              <a:rPr lang="en-US" altLang="en-US" sz="2000" i="1" dirty="0"/>
              <a:t>Example:  A medical device with </a:t>
            </a:r>
            <a:r>
              <a:rPr lang="en-US" altLang="en-US" sz="2000" i="1" dirty="0">
                <a:solidFill>
                  <a:srgbClr val="7030A0"/>
                </a:solidFill>
              </a:rPr>
              <a:t>strict availability requirements might include a backup battery power supply </a:t>
            </a:r>
            <a:r>
              <a:rPr lang="en-US" altLang="en-US" sz="2000" i="1" dirty="0"/>
              <a:t>(architecture) and a functional requirement to visibly or audibly indicate that the product is operating on battery power. </a:t>
            </a: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94"/>
          <p:cNvGraphicFramePr>
            <a:graphicFrameLocks noGrp="1"/>
          </p:cNvGraphicFramePr>
          <p:nvPr>
            <p:extLst>
              <p:ext uri="{D42A27DB-BD31-4B8C-83A1-F6EECF244321}">
                <p14:modId xmlns:p14="http://schemas.microsoft.com/office/powerpoint/2010/main" val="310365027"/>
              </p:ext>
            </p:extLst>
          </p:nvPr>
        </p:nvGraphicFramePr>
        <p:xfrm>
          <a:off x="914400" y="3966691"/>
          <a:ext cx="10328855" cy="2720099"/>
        </p:xfrm>
        <a:graphic>
          <a:graphicData uri="http://schemas.openxmlformats.org/drawingml/2006/table">
            <a:tbl>
              <a:tblPr/>
              <a:tblGrid>
                <a:gridCol w="5486400">
                  <a:extLst>
                    <a:ext uri="{9D8B030D-6E8A-4147-A177-3AD203B41FA5}">
                      <a16:colId xmlns:a16="http://schemas.microsoft.com/office/drawing/2014/main" val="20000"/>
                    </a:ext>
                  </a:extLst>
                </a:gridCol>
                <a:gridCol w="4842455">
                  <a:extLst>
                    <a:ext uri="{9D8B030D-6E8A-4147-A177-3AD203B41FA5}">
                      <a16:colId xmlns:a16="http://schemas.microsoft.com/office/drawing/2014/main" val="20001"/>
                    </a:ext>
                  </a:extLst>
                </a:gridCol>
              </a:tblGrid>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Quality Attribute Types</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Likely Technical Information Category</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Integrity, interoperability, </a:t>
                      </a:r>
                      <a:r>
                        <a:rPr kumimoji="0" lang="en-US" sz="1800" b="0" i="0" u="none" strike="noStrike" cap="none" normalizeH="0" baseline="0" dirty="0">
                          <a:ln>
                            <a:noFill/>
                          </a:ln>
                          <a:solidFill>
                            <a:schemeClr val="tx1"/>
                          </a:solidFill>
                          <a:effectLst/>
                          <a:highlight>
                            <a:srgbClr val="FFFF00"/>
                          </a:highlight>
                          <a:latin typeface="+mj-lt"/>
                        </a:rPr>
                        <a:t>robustness</a:t>
                      </a:r>
                      <a:r>
                        <a:rPr kumimoji="0" lang="en-US" sz="1800" b="0" i="0" u="none" strike="noStrike" cap="none" normalizeH="0" baseline="0" dirty="0">
                          <a:ln>
                            <a:noFill/>
                          </a:ln>
                          <a:solidFill>
                            <a:schemeClr val="tx1"/>
                          </a:solidFill>
                          <a:effectLst/>
                          <a:latin typeface="+mj-lt"/>
                        </a:rPr>
                        <a:t>, </a:t>
                      </a:r>
                      <a:r>
                        <a:rPr kumimoji="0" lang="en-US" sz="1800" b="0" i="0" u="none" strike="noStrike" cap="none" normalizeH="0" baseline="0" dirty="0">
                          <a:ln>
                            <a:noFill/>
                          </a:ln>
                          <a:solidFill>
                            <a:schemeClr val="tx1"/>
                          </a:solidFill>
                          <a:effectLst/>
                          <a:highlight>
                            <a:srgbClr val="FFFF00"/>
                          </a:highlight>
                          <a:latin typeface="+mj-lt"/>
                        </a:rPr>
                        <a:t>usability</a:t>
                      </a:r>
                      <a:r>
                        <a:rPr kumimoji="0" lang="en-US" sz="1800" b="0" i="0" u="none" strike="noStrike" cap="none" normalizeH="0" baseline="0" dirty="0">
                          <a:ln>
                            <a:noFill/>
                          </a:ln>
                          <a:solidFill>
                            <a:schemeClr val="tx1"/>
                          </a:solidFill>
                          <a:effectLst/>
                          <a:latin typeface="+mj-lt"/>
                        </a:rPr>
                        <a:t>, safety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highlight>
                            <a:srgbClr val="FFFF00"/>
                          </a:highlight>
                          <a:latin typeface="+mj-lt"/>
                        </a:rPr>
                        <a:t>Functional requirement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Availability, efficiency, flexibility, performance, reliability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highlight>
                            <a:srgbClr val="00FFFF"/>
                          </a:highlight>
                          <a:latin typeface="+mj-lt"/>
                        </a:rPr>
                        <a:t>System architecture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rPr>
                        <a:t>Interoperability,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Flexibility, maintainability, portability, reliability, reusability, testability,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highlight>
                            <a:srgbClr val="00FFFF"/>
                          </a:highlight>
                          <a:latin typeface="+mj-lt"/>
                        </a:rPr>
                        <a:t>Design guideline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Portability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Implementation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9488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McCall’s  Triangle of  Quality</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7" y="2020238"/>
            <a:ext cx="10328856" cy="44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8934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attributes</a:t>
            </a:r>
          </a:p>
        </p:txBody>
      </p:sp>
      <p:sp>
        <p:nvSpPr>
          <p:cNvPr id="3" name="Content Placeholder 2"/>
          <p:cNvSpPr>
            <a:spLocks noGrp="1"/>
          </p:cNvSpPr>
          <p:nvPr>
            <p:ph idx="1"/>
          </p:nvPr>
        </p:nvSpPr>
        <p:spPr>
          <a:xfrm>
            <a:off x="463640" y="2040256"/>
            <a:ext cx="11110971" cy="4064329"/>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Customers generally don't present their </a:t>
            </a:r>
            <a:r>
              <a:rPr lang="en-US" altLang="en-US" sz="2200" dirty="0">
                <a:highlight>
                  <a:srgbClr val="FFFF00"/>
                </a:highlight>
                <a:ea typeface="ＭＳ Ｐゴシック" panose="020B0600070205080204" pitchFamily="34" charset="-128"/>
              </a:rPr>
              <a:t>quality expectations explicitly</a:t>
            </a:r>
            <a:r>
              <a:rPr lang="en-US" altLang="en-US" sz="2200" dirty="0">
                <a:ea typeface="ＭＳ Ｐゴシック" panose="020B0600070205080204" pitchFamily="34" charset="-128"/>
              </a:rPr>
              <a:t>.</a:t>
            </a:r>
          </a:p>
          <a:p>
            <a:pPr>
              <a:lnSpc>
                <a:spcPct val="110000"/>
              </a:lnSpc>
              <a:buFont typeface="Wingdings" pitchFamily="2" charset="2"/>
              <a:buChar char="§"/>
              <a:defRPr/>
            </a:pPr>
            <a:r>
              <a:rPr lang="en-US" altLang="en-US" sz="2200" dirty="0">
                <a:ea typeface="ＭＳ Ｐゴシック" panose="020B0600070205080204" pitchFamily="34" charset="-128"/>
              </a:rPr>
              <a:t>The trick is to </a:t>
            </a:r>
            <a:r>
              <a:rPr lang="en-US" altLang="en-US" sz="2200" b="1" dirty="0">
                <a:solidFill>
                  <a:srgbClr val="FF0000"/>
                </a:solidFill>
                <a:highlight>
                  <a:srgbClr val="FFFF00"/>
                </a:highlight>
                <a:ea typeface="ＭＳ Ｐゴシック" panose="020B0600070205080204" pitchFamily="34" charset="-128"/>
              </a:rPr>
              <a:t>pin down </a:t>
            </a:r>
            <a:r>
              <a:rPr lang="en-US" altLang="en-US" sz="2200" dirty="0">
                <a:ea typeface="ＭＳ Ｐゴシック" panose="020B0600070205080204" pitchFamily="34" charset="-128"/>
              </a:rPr>
              <a:t>just </a:t>
            </a:r>
            <a:r>
              <a:rPr lang="en-US" altLang="en-US" sz="2200" dirty="0">
                <a:highlight>
                  <a:srgbClr val="FFFF00"/>
                </a:highlight>
                <a:ea typeface="ＭＳ Ｐゴシック" panose="020B0600070205080204" pitchFamily="34" charset="-128"/>
              </a:rPr>
              <a:t>what the users are thinking when they say the software must be </a:t>
            </a:r>
            <a:r>
              <a:rPr lang="en-US" altLang="en-US" sz="2200" b="1" dirty="0">
                <a:highlight>
                  <a:srgbClr val="FFFF00"/>
                </a:highlight>
                <a:ea typeface="ＭＳ Ｐゴシック" panose="020B0600070205080204" pitchFamily="34" charset="-128"/>
              </a:rPr>
              <a:t>user-friendly, fast, reliable, or robust</a:t>
            </a:r>
            <a:r>
              <a:rPr lang="en-US" altLang="en-US" sz="2200" dirty="0">
                <a:highlight>
                  <a:srgbClr val="FFFF00"/>
                </a:highlight>
                <a:ea typeface="ＭＳ Ｐゴシック" panose="020B0600070205080204" pitchFamily="34" charset="-128"/>
              </a:rPr>
              <a:t>. </a:t>
            </a:r>
          </a:p>
          <a:p>
            <a:pPr>
              <a:lnSpc>
                <a:spcPct val="110000"/>
              </a:lnSpc>
              <a:buFont typeface="Wingdings" pitchFamily="2" charset="2"/>
              <a:buChar char="§"/>
              <a:defRPr/>
            </a:pPr>
            <a:r>
              <a:rPr lang="en-US" altLang="en-US" sz="2200" dirty="0">
                <a:ea typeface="ＭＳ Ｐゴシック" panose="020B0600070205080204" pitchFamily="34" charset="-128"/>
              </a:rPr>
              <a:t>From a </a:t>
            </a:r>
            <a:r>
              <a:rPr lang="en-US" altLang="en-US" sz="2200" dirty="0">
                <a:highlight>
                  <a:srgbClr val="FFFF00"/>
                </a:highlight>
                <a:ea typeface="ＭＳ Ｐゴシック" panose="020B0600070205080204" pitchFamily="34" charset="-128"/>
              </a:rPr>
              <a:t>technical perspective</a:t>
            </a:r>
            <a:r>
              <a:rPr lang="en-US" altLang="en-US" sz="2200" dirty="0">
                <a:ea typeface="ＭＳ Ｐゴシック" panose="020B0600070205080204" pitchFamily="34" charset="-128"/>
              </a:rPr>
              <a:t>, </a:t>
            </a:r>
            <a:r>
              <a:rPr lang="en-US" altLang="en-US" sz="2200" dirty="0">
                <a:highlight>
                  <a:srgbClr val="00FFFF"/>
                </a:highlight>
                <a:ea typeface="ＭＳ Ｐゴシック" panose="020B0600070205080204" pitchFamily="34" charset="-128"/>
              </a:rPr>
              <a:t>quality attributes drive significant architectural and design decisions. </a:t>
            </a:r>
          </a:p>
          <a:p>
            <a:pPr>
              <a:lnSpc>
                <a:spcPct val="110000"/>
              </a:lnSpc>
              <a:buFont typeface="Wingdings" pitchFamily="2" charset="2"/>
              <a:buChar char="§"/>
              <a:defRPr/>
            </a:pPr>
            <a:r>
              <a:rPr lang="en-US" altLang="en-US" sz="2200" dirty="0">
                <a:ea typeface="ＭＳ Ｐゴシック" panose="020B0600070205080204" pitchFamily="34" charset="-128"/>
              </a:rPr>
              <a:t>It's far more </a:t>
            </a:r>
            <a:r>
              <a:rPr lang="en-US" altLang="en-US" sz="2200" dirty="0">
                <a:highlight>
                  <a:srgbClr val="00FFFF"/>
                </a:highlight>
                <a:ea typeface="ＭＳ Ｐゴシック" panose="020B0600070205080204" pitchFamily="34" charset="-128"/>
              </a:rPr>
              <a:t>difficult and costly </a:t>
            </a:r>
            <a:r>
              <a:rPr lang="en-US" altLang="en-US" sz="2200" dirty="0">
                <a:ea typeface="ＭＳ Ｐゴシック" panose="020B0600070205080204" pitchFamily="34" charset="-128"/>
              </a:rPr>
              <a:t>to re-architect a completed system to achieve essential quality goals than to design for them at the beginning.</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567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availability</a:t>
            </a:r>
          </a:p>
        </p:txBody>
      </p:sp>
      <p:sp>
        <p:nvSpPr>
          <p:cNvPr id="3" name="Content Placeholder 2"/>
          <p:cNvSpPr>
            <a:spLocks noGrp="1"/>
          </p:cNvSpPr>
          <p:nvPr>
            <p:ph idx="1"/>
          </p:nvPr>
        </p:nvSpPr>
        <p:spPr>
          <a:xfrm>
            <a:off x="463640" y="2040256"/>
            <a:ext cx="11110971" cy="4308293"/>
          </a:xfrm>
        </p:spPr>
        <p:txBody>
          <a:bodyPr>
            <a:noAutofit/>
          </a:bodyPr>
          <a:lstStyle/>
          <a:p>
            <a:pPr>
              <a:lnSpc>
                <a:spcPct val="120000"/>
              </a:lnSpc>
            </a:pPr>
            <a:r>
              <a:rPr lang="en-US" altLang="en-US" sz="2000" dirty="0">
                <a:highlight>
                  <a:srgbClr val="FFFF00"/>
                </a:highlight>
              </a:rPr>
              <a:t>Availability is a measure of the </a:t>
            </a:r>
            <a:r>
              <a:rPr lang="en-US" altLang="en-US" sz="2000" b="1" dirty="0">
                <a:highlight>
                  <a:srgbClr val="FFFF00"/>
                </a:highlight>
              </a:rPr>
              <a:t>planned-up</a:t>
            </a:r>
            <a:r>
              <a:rPr lang="en-US" altLang="en-US" sz="2000" b="1" i="1" dirty="0">
                <a:highlight>
                  <a:srgbClr val="FFFF00"/>
                </a:highlight>
              </a:rPr>
              <a:t> time</a:t>
            </a:r>
            <a:r>
              <a:rPr lang="en-US" altLang="en-US" sz="2000" b="1" dirty="0">
                <a:highlight>
                  <a:srgbClr val="FFFF00"/>
                </a:highlight>
              </a:rPr>
              <a:t> during </a:t>
            </a:r>
            <a:r>
              <a:rPr lang="en-US" altLang="en-US" sz="2000" dirty="0">
                <a:highlight>
                  <a:srgbClr val="FFFF00"/>
                </a:highlight>
              </a:rPr>
              <a:t>which the system is actually available for use and fully operational. </a:t>
            </a:r>
            <a:br>
              <a:rPr lang="en-US" altLang="en-US" sz="2000" dirty="0">
                <a:highlight>
                  <a:srgbClr val="FFFF00"/>
                </a:highlight>
              </a:rPr>
            </a:br>
            <a:r>
              <a:rPr lang="en-US" altLang="en-US" sz="2000" dirty="0"/>
              <a:t>                                          mean time to failure (MTTF) for the system</a:t>
            </a:r>
            <a:br>
              <a:rPr lang="en-US" altLang="en-US" sz="2000" dirty="0"/>
            </a:br>
            <a:r>
              <a:rPr lang="en-US" altLang="en-US" sz="2000" dirty="0"/>
              <a:t>Availability equals =  -------------------------------------------------------------------------------------------------</a:t>
            </a:r>
            <a:br>
              <a:rPr lang="en-US" altLang="en-US" sz="2000" dirty="0"/>
            </a:br>
            <a:r>
              <a:rPr lang="en-US" altLang="en-US" sz="2000" dirty="0"/>
              <a:t>                                MTTF + mean time to repair (MTTR) the system after a failure is encountered. </a:t>
            </a:r>
          </a:p>
          <a:p>
            <a:pPr>
              <a:lnSpc>
                <a:spcPct val="120000"/>
              </a:lnSpc>
            </a:pPr>
            <a:r>
              <a:rPr lang="en-US" altLang="en-US" sz="2000" dirty="0">
                <a:highlight>
                  <a:srgbClr val="FFFF00"/>
                </a:highlight>
              </a:rPr>
              <a:t>Availability requirements become more complex </a:t>
            </a:r>
            <a:r>
              <a:rPr lang="en-US" altLang="en-US" sz="2000" dirty="0"/>
              <a:t>and </a:t>
            </a:r>
            <a:r>
              <a:rPr lang="en-US" altLang="en-US" sz="2000" dirty="0">
                <a:highlight>
                  <a:srgbClr val="FFFF00"/>
                </a:highlight>
              </a:rPr>
              <a:t>more important </a:t>
            </a:r>
            <a:r>
              <a:rPr lang="en-US" altLang="en-US" sz="2000" dirty="0"/>
              <a:t>for </a:t>
            </a:r>
            <a:r>
              <a:rPr lang="en-US" altLang="en-US" sz="2000" dirty="0">
                <a:highlight>
                  <a:srgbClr val="FFFF00"/>
                </a:highlight>
              </a:rPr>
              <a:t>Web sites or global applications</a:t>
            </a:r>
            <a:r>
              <a:rPr lang="en-US" altLang="en-US" sz="2000" dirty="0"/>
              <a:t> with worldwide users. </a:t>
            </a:r>
          </a:p>
          <a:p>
            <a:pPr>
              <a:lnSpc>
                <a:spcPct val="120000"/>
              </a:lnSpc>
            </a:pPr>
            <a:r>
              <a:rPr lang="en-US" altLang="en-US" sz="2000" dirty="0"/>
              <a:t>Example:  </a:t>
            </a:r>
            <a:r>
              <a:rPr lang="en-US" altLang="en-US" sz="2000" i="1" dirty="0">
                <a:solidFill>
                  <a:srgbClr val="C00000"/>
                </a:solidFill>
              </a:rPr>
              <a:t>AV-1. The system shall be at least 99.5 percent available on week days between 6:00 a.m. and midnight local time, and at least 99.95 percent available on weekdays between 4:00 p.m. and 6:00 p.m. </a:t>
            </a:r>
            <a:br>
              <a:rPr lang="en-US" altLang="en-US" sz="2000" i="1" dirty="0">
                <a:solidFill>
                  <a:srgbClr val="C00000"/>
                </a:solidFill>
              </a:rPr>
            </a:br>
            <a:r>
              <a:rPr lang="en-US" altLang="en-US" sz="2000" i="1" dirty="0">
                <a:solidFill>
                  <a:srgbClr val="C00000"/>
                </a:solidFill>
              </a:rPr>
              <a:t>local time.</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084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a:t>
            </a:r>
          </a:p>
        </p:txBody>
      </p:sp>
      <p:sp>
        <p:nvSpPr>
          <p:cNvPr id="3" name="Content Placeholder 2"/>
          <p:cNvSpPr>
            <a:spLocks noGrp="1"/>
          </p:cNvSpPr>
          <p:nvPr>
            <p:ph idx="1"/>
          </p:nvPr>
        </p:nvSpPr>
        <p:spPr>
          <a:xfrm>
            <a:off x="412124" y="1898588"/>
            <a:ext cx="11110971" cy="4296150"/>
          </a:xfrm>
        </p:spPr>
        <p:txBody>
          <a:bodyPr>
            <a:noAutofit/>
          </a:bodyPr>
          <a:lstStyle/>
          <a:p>
            <a:pPr>
              <a:buFont typeface="Wingdings" pitchFamily="2" charset="2"/>
              <a:buChar char="q"/>
            </a:pPr>
            <a:r>
              <a:rPr lang="en-US" altLang="en-US" sz="2000" dirty="0"/>
              <a:t>Performance requirements define </a:t>
            </a:r>
            <a:r>
              <a:rPr lang="en-US" altLang="en-US" sz="2000" dirty="0">
                <a:highlight>
                  <a:srgbClr val="FFFF00"/>
                </a:highlight>
              </a:rPr>
              <a:t>how well or how rapidly the system </a:t>
            </a:r>
            <a:r>
              <a:rPr lang="en-US" altLang="en-US" sz="2000" dirty="0"/>
              <a:t>must perform specific functions. </a:t>
            </a:r>
          </a:p>
          <a:p>
            <a:pPr lvl="1"/>
            <a:r>
              <a:rPr lang="en-US" altLang="en-US" sz="2000" dirty="0">
                <a:highlight>
                  <a:srgbClr val="FFFF00"/>
                </a:highlight>
              </a:rPr>
              <a:t>speed</a:t>
            </a:r>
            <a:r>
              <a:rPr lang="en-US" altLang="en-US" sz="2000" dirty="0"/>
              <a:t> (e.g. database response times)</a:t>
            </a:r>
          </a:p>
          <a:p>
            <a:pPr lvl="1"/>
            <a:r>
              <a:rPr lang="en-US" altLang="en-US" sz="2000" dirty="0">
                <a:highlight>
                  <a:srgbClr val="FFFF00"/>
                </a:highlight>
              </a:rPr>
              <a:t>throughput</a:t>
            </a:r>
            <a:r>
              <a:rPr lang="en-US" altLang="en-US" sz="2000" dirty="0"/>
              <a:t> (transactions per second)</a:t>
            </a:r>
          </a:p>
          <a:p>
            <a:pPr lvl="1"/>
            <a:r>
              <a:rPr lang="en-US" altLang="en-US" sz="2000" dirty="0">
                <a:highlight>
                  <a:srgbClr val="FFFF00"/>
                </a:highlight>
              </a:rPr>
              <a:t>capacity</a:t>
            </a:r>
            <a:r>
              <a:rPr lang="en-US" altLang="en-US" sz="2000" dirty="0"/>
              <a:t> (concurrent usage loads)</a:t>
            </a:r>
          </a:p>
          <a:p>
            <a:pPr lvl="1"/>
            <a:r>
              <a:rPr lang="en-US" altLang="en-US" sz="2000" dirty="0">
                <a:highlight>
                  <a:srgbClr val="FFFF00"/>
                </a:highlight>
              </a:rPr>
              <a:t>timing</a:t>
            </a:r>
            <a:r>
              <a:rPr lang="en-US" altLang="en-US" sz="2000" dirty="0"/>
              <a:t> (hard real-time demands)</a:t>
            </a:r>
          </a:p>
          <a:p>
            <a:pPr>
              <a:buFont typeface="Wingdings" pitchFamily="2" charset="2"/>
              <a:buChar char="q"/>
            </a:pPr>
            <a:r>
              <a:rPr lang="en-US" altLang="en-US" sz="2000" dirty="0">
                <a:highlight>
                  <a:srgbClr val="FFFF00"/>
                </a:highlight>
              </a:rPr>
              <a:t>Performance requirements should also address how the system's performance will degrade in an overloaded situation, such as when a 911</a:t>
            </a:r>
            <a:r>
              <a:rPr lang="en-US" altLang="en-US" sz="2000" dirty="0"/>
              <a:t> </a:t>
            </a:r>
            <a:r>
              <a:rPr lang="en-US" altLang="en-US" sz="2000" dirty="0">
                <a:highlight>
                  <a:srgbClr val="FFFF00"/>
                </a:highlight>
              </a:rPr>
              <a:t>emergency telephone system is flooded with calls. </a:t>
            </a:r>
          </a:p>
          <a:p>
            <a:pPr lvl="1"/>
            <a:r>
              <a:rPr lang="en-US" altLang="en-US" sz="2000" i="1" dirty="0"/>
              <a:t>PE-1. </a:t>
            </a:r>
            <a:r>
              <a:rPr lang="en-US" altLang="en-US" sz="2000" i="1" dirty="0">
                <a:solidFill>
                  <a:srgbClr val="C00000"/>
                </a:solidFill>
              </a:rPr>
              <a:t>Every Web page shall download in </a:t>
            </a:r>
            <a:r>
              <a:rPr lang="en-US" altLang="en-US" sz="2000" i="1" dirty="0">
                <a:solidFill>
                  <a:srgbClr val="C00000"/>
                </a:solidFill>
                <a:highlight>
                  <a:srgbClr val="FFFF00"/>
                </a:highlight>
              </a:rPr>
              <a:t>15 seconds or less over a 50 </a:t>
            </a:r>
            <a:r>
              <a:rPr lang="en-US" altLang="en-US" sz="2000" i="1" dirty="0" err="1">
                <a:solidFill>
                  <a:srgbClr val="C00000"/>
                </a:solidFill>
                <a:highlight>
                  <a:srgbClr val="FFFF00"/>
                </a:highlight>
              </a:rPr>
              <a:t>KBps</a:t>
            </a:r>
            <a:r>
              <a:rPr lang="en-US" altLang="en-US" sz="2000" i="1" dirty="0">
                <a:solidFill>
                  <a:srgbClr val="C00000"/>
                </a:solidFill>
                <a:highlight>
                  <a:srgbClr val="FFFF00"/>
                </a:highlight>
              </a:rPr>
              <a:t> </a:t>
            </a:r>
            <a:r>
              <a:rPr lang="en-US" altLang="en-US" sz="2000" i="1" dirty="0">
                <a:solidFill>
                  <a:srgbClr val="C00000"/>
                </a:solidFill>
              </a:rPr>
              <a:t>modem connection.</a:t>
            </a:r>
            <a:r>
              <a:rPr lang="en-US" altLang="en-US" sz="2000" dirty="0">
                <a:solidFill>
                  <a:srgbClr val="C00000"/>
                </a:solidFill>
              </a:rPr>
              <a:t> </a:t>
            </a:r>
            <a:endParaRPr lang="en-US" altLang="en-US" sz="2000" i="1" dirty="0">
              <a:solidFill>
                <a:srgbClr val="C00000"/>
              </a:solidFill>
            </a:endParaRPr>
          </a:p>
          <a:p>
            <a:pPr lvl="1"/>
            <a:r>
              <a:rPr lang="en-US" altLang="en-US" sz="2000" i="1" dirty="0"/>
              <a:t>PE-2.  </a:t>
            </a:r>
            <a:r>
              <a:rPr lang="en-US" altLang="en-US" sz="2000" i="1" dirty="0">
                <a:solidFill>
                  <a:srgbClr val="C00000"/>
                </a:solidFill>
              </a:rPr>
              <a:t>Authorization of an ATM withdrawal request shall not take more than 10 seconds.</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4762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efficiency</a:t>
            </a:r>
          </a:p>
        </p:txBody>
      </p:sp>
      <p:sp>
        <p:nvSpPr>
          <p:cNvPr id="3" name="Content Placeholder 2"/>
          <p:cNvSpPr>
            <a:spLocks noGrp="1"/>
          </p:cNvSpPr>
          <p:nvPr>
            <p:ph idx="1"/>
          </p:nvPr>
        </p:nvSpPr>
        <p:spPr>
          <a:xfrm>
            <a:off x="502276" y="1937225"/>
            <a:ext cx="11110971" cy="4721152"/>
          </a:xfrm>
        </p:spPr>
        <p:txBody>
          <a:bodyPr>
            <a:noAutofit/>
          </a:bodyPr>
          <a:lstStyle/>
          <a:p>
            <a:pPr>
              <a:lnSpc>
                <a:spcPct val="80000"/>
              </a:lnSpc>
              <a:buFont typeface="Wingdings" panose="05000000000000000000" pitchFamily="2" charset="2"/>
              <a:buChar char="n"/>
              <a:defRPr/>
            </a:pPr>
            <a:r>
              <a:rPr lang="en-US" altLang="en-US" sz="2000" dirty="0">
                <a:highlight>
                  <a:srgbClr val="FFFF00"/>
                </a:highlight>
              </a:rPr>
              <a:t>Efficiency is a measure of how well the system utilizes processor capacity, disk space, memory, or communication bandwidth (Davis 1993). </a:t>
            </a:r>
          </a:p>
          <a:p>
            <a:pPr>
              <a:lnSpc>
                <a:spcPct val="80000"/>
              </a:lnSpc>
              <a:buFont typeface="Wingdings" panose="05000000000000000000" pitchFamily="2" charset="2"/>
              <a:buChar char="n"/>
              <a:defRPr/>
            </a:pPr>
            <a:r>
              <a:rPr lang="en-US" altLang="en-US" sz="2000" dirty="0">
                <a:highlight>
                  <a:srgbClr val="FFFF00"/>
                </a:highlight>
              </a:rPr>
              <a:t>Efficiency is related to performance</a:t>
            </a:r>
            <a:r>
              <a:rPr lang="en-US" altLang="en-US" sz="2000" dirty="0"/>
              <a:t>, (response time) </a:t>
            </a:r>
            <a:r>
              <a:rPr lang="en-US" altLang="en-US" sz="2000" dirty="0">
                <a:highlight>
                  <a:srgbClr val="FFFF00"/>
                </a:highlight>
              </a:rPr>
              <a:t>another class of nonfunctional requirement.</a:t>
            </a:r>
          </a:p>
          <a:p>
            <a:pPr>
              <a:lnSpc>
                <a:spcPct val="80000"/>
              </a:lnSpc>
              <a:buFont typeface="Wingdings" panose="05000000000000000000" pitchFamily="2" charset="2"/>
              <a:buChar char="n"/>
              <a:defRPr/>
            </a:pPr>
            <a:r>
              <a:rPr lang="en-US" altLang="en-US" sz="2000" dirty="0"/>
              <a:t>If a </a:t>
            </a:r>
            <a:r>
              <a:rPr lang="en-US" altLang="en-US" sz="2000" dirty="0">
                <a:highlight>
                  <a:srgbClr val="FFFF00"/>
                </a:highlight>
              </a:rPr>
              <a:t>system consumes too much of the available resources</a:t>
            </a:r>
            <a:r>
              <a:rPr lang="en-US" altLang="en-US" sz="2000" dirty="0"/>
              <a:t>, users will </a:t>
            </a:r>
            <a:r>
              <a:rPr lang="en-US" altLang="en-US" sz="2000" dirty="0">
                <a:highlight>
                  <a:srgbClr val="FFFF00"/>
                </a:highlight>
              </a:rPr>
              <a:t>encounter degraded performance</a:t>
            </a:r>
            <a:r>
              <a:rPr lang="en-US" altLang="en-US" sz="2000" dirty="0"/>
              <a:t>, a visible indication of inefficiency. </a:t>
            </a:r>
          </a:p>
          <a:p>
            <a:pPr>
              <a:lnSpc>
                <a:spcPct val="80000"/>
              </a:lnSpc>
              <a:buFont typeface="Wingdings" panose="05000000000000000000" pitchFamily="2" charset="2"/>
              <a:buChar char="n"/>
              <a:defRPr/>
            </a:pPr>
            <a:r>
              <a:rPr lang="en-US" altLang="en-US" sz="2000" dirty="0"/>
              <a:t>Poor performance is </a:t>
            </a:r>
            <a:r>
              <a:rPr lang="en-US" altLang="en-US" sz="2000" dirty="0">
                <a:highlight>
                  <a:srgbClr val="FFFF00"/>
                </a:highlight>
              </a:rPr>
              <a:t>an irritant to the user </a:t>
            </a:r>
            <a:r>
              <a:rPr lang="en-US" altLang="en-US" sz="2000" dirty="0"/>
              <a:t>who is waiting for </a:t>
            </a:r>
            <a:r>
              <a:rPr lang="en-US" altLang="en-US" sz="2000" dirty="0">
                <a:highlight>
                  <a:srgbClr val="FFFF00"/>
                </a:highlight>
              </a:rPr>
              <a:t>a database query to display results</a:t>
            </a:r>
            <a:r>
              <a:rPr lang="en-US" altLang="en-US" sz="2000" dirty="0"/>
              <a:t>. But performance problems can also represent serious risks to safety, such as </a:t>
            </a:r>
            <a:r>
              <a:rPr lang="en-US" altLang="en-US" sz="2000" dirty="0">
                <a:highlight>
                  <a:srgbClr val="FFFF00"/>
                </a:highlight>
              </a:rPr>
              <a:t>when a real-time process control system is overloaded. </a:t>
            </a:r>
          </a:p>
          <a:p>
            <a:pPr>
              <a:lnSpc>
                <a:spcPct val="80000"/>
              </a:lnSpc>
              <a:buFont typeface="Wingdings" panose="05000000000000000000" pitchFamily="2" charset="2"/>
              <a:buChar char="n"/>
              <a:defRPr/>
            </a:pPr>
            <a:r>
              <a:rPr lang="en-US" altLang="en-US" sz="2000" dirty="0"/>
              <a:t>Consider </a:t>
            </a:r>
            <a:r>
              <a:rPr lang="en-US" altLang="en-US" sz="2000" b="1" dirty="0">
                <a:highlight>
                  <a:srgbClr val="FFFF00"/>
                </a:highlight>
              </a:rPr>
              <a:t>minimum hardware configurations </a:t>
            </a:r>
            <a:r>
              <a:rPr lang="en-US" altLang="en-US" sz="2000" dirty="0"/>
              <a:t>when defining </a:t>
            </a:r>
            <a:r>
              <a:rPr lang="en-US" altLang="en-US" sz="2000" dirty="0">
                <a:highlight>
                  <a:srgbClr val="FFFF00"/>
                </a:highlight>
              </a:rPr>
              <a:t>efficiency</a:t>
            </a:r>
            <a:r>
              <a:rPr lang="en-US" altLang="en-US" sz="2000" dirty="0"/>
              <a:t>, </a:t>
            </a:r>
            <a:r>
              <a:rPr lang="en-US" altLang="en-US" sz="2000" dirty="0">
                <a:highlight>
                  <a:srgbClr val="FFFF00"/>
                </a:highlight>
              </a:rPr>
              <a:t>capacity, </a:t>
            </a:r>
            <a:r>
              <a:rPr lang="en-US" altLang="en-US" sz="2000" dirty="0"/>
              <a:t>and</a:t>
            </a:r>
            <a:r>
              <a:rPr lang="en-US" altLang="en-US" sz="2000" dirty="0">
                <a:highlight>
                  <a:srgbClr val="FFFF00"/>
                </a:highlight>
              </a:rPr>
              <a:t> performance goals</a:t>
            </a:r>
            <a:r>
              <a:rPr lang="en-US" altLang="en-US" sz="2000" dirty="0"/>
              <a:t>. </a:t>
            </a:r>
          </a:p>
          <a:p>
            <a:pPr>
              <a:lnSpc>
                <a:spcPct val="80000"/>
              </a:lnSpc>
              <a:buFont typeface="Wingdings" panose="05000000000000000000" pitchFamily="2" charset="2"/>
              <a:buChar char="n"/>
              <a:defRPr/>
            </a:pPr>
            <a:r>
              <a:rPr lang="en-US" altLang="en-US" sz="2200" i="1" dirty="0"/>
              <a:t>Example: </a:t>
            </a:r>
            <a:r>
              <a:rPr lang="en-US" altLang="en-US" sz="2200" i="1" dirty="0">
                <a:solidFill>
                  <a:srgbClr val="C00000"/>
                </a:solidFill>
              </a:rPr>
              <a:t>EF-1. At least 25 percent of the processor capacity and RAM available to the application shall be unused at the planned peak load conditions.</a:t>
            </a:r>
            <a:r>
              <a:rPr lang="en-US" altLang="en-US" sz="2200" dirty="0">
                <a:solidFill>
                  <a:srgbClr val="C00000"/>
                </a:solidFill>
              </a:rPr>
              <a:t> </a:t>
            </a:r>
          </a:p>
          <a:p>
            <a:pPr>
              <a:lnSpc>
                <a:spcPct val="80000"/>
              </a:lnSpc>
              <a:buFont typeface="Wingdings" panose="05000000000000000000" pitchFamily="2" charset="2"/>
              <a:buChar char="n"/>
              <a:defRPr/>
            </a:pPr>
            <a:r>
              <a:rPr lang="en-US" altLang="en-US" sz="2000" dirty="0">
                <a:highlight>
                  <a:srgbClr val="FFFF00"/>
                </a:highlight>
              </a:rPr>
              <a:t>Typical users </a:t>
            </a:r>
            <a:r>
              <a:rPr lang="en-US" altLang="en-US" sz="2000" dirty="0"/>
              <a:t>won't state efficiency requirements in such </a:t>
            </a:r>
            <a:r>
              <a:rPr lang="en-US" altLang="en-US" sz="2000" dirty="0">
                <a:highlight>
                  <a:srgbClr val="FFFF00"/>
                </a:highlight>
              </a:rPr>
              <a:t>technical terms</a:t>
            </a:r>
            <a:r>
              <a:rPr lang="en-US" altLang="en-US" sz="2000" dirty="0"/>
              <a:t>. The analyst must ask the questions that will surface user expectations regarding issues such as </a:t>
            </a:r>
            <a:r>
              <a:rPr lang="en-US" altLang="en-US" sz="2000" dirty="0">
                <a:highlight>
                  <a:srgbClr val="FFFF00"/>
                </a:highlight>
              </a:rPr>
              <a:t>acceptable performance degradation, demand spikes, and anticipated growth.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927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flexibility</a:t>
            </a:r>
          </a:p>
        </p:txBody>
      </p:sp>
      <p:sp>
        <p:nvSpPr>
          <p:cNvPr id="3" name="Content Placeholder 2"/>
          <p:cNvSpPr>
            <a:spLocks noGrp="1"/>
          </p:cNvSpPr>
          <p:nvPr>
            <p:ph idx="1"/>
          </p:nvPr>
        </p:nvSpPr>
        <p:spPr>
          <a:xfrm>
            <a:off x="502276" y="1937225"/>
            <a:ext cx="11110971" cy="4721152"/>
          </a:xfrm>
        </p:spPr>
        <p:txBody>
          <a:bodyPr>
            <a:noAutofit/>
          </a:bodyPr>
          <a:lstStyle/>
          <a:p>
            <a:pPr>
              <a:lnSpc>
                <a:spcPct val="120000"/>
              </a:lnSpc>
            </a:pPr>
            <a:r>
              <a:rPr lang="en-US" altLang="en-US" sz="2200" dirty="0">
                <a:highlight>
                  <a:srgbClr val="FFFF00"/>
                </a:highlight>
              </a:rPr>
              <a:t>Flexibility measures how easy it is to add new capabilities to the product</a:t>
            </a:r>
          </a:p>
          <a:p>
            <a:pPr>
              <a:lnSpc>
                <a:spcPct val="120000"/>
              </a:lnSpc>
            </a:pPr>
            <a:r>
              <a:rPr lang="en-US" altLang="en-US" sz="2200" dirty="0"/>
              <a:t>Also known as </a:t>
            </a:r>
            <a:r>
              <a:rPr lang="en-US" altLang="en-US" sz="2200" i="1" dirty="0">
                <a:highlight>
                  <a:srgbClr val="FFFF00"/>
                </a:highlight>
              </a:rPr>
              <a:t>extensibility, </a:t>
            </a:r>
            <a:r>
              <a:rPr lang="en-US" altLang="en-US" sz="2200" i="1" dirty="0" err="1">
                <a:highlight>
                  <a:srgbClr val="FFFF00"/>
                </a:highlight>
              </a:rPr>
              <a:t>augmentability</a:t>
            </a:r>
            <a:r>
              <a:rPr lang="en-US" altLang="en-US" sz="2200" i="1" dirty="0">
                <a:highlight>
                  <a:srgbClr val="FFFF00"/>
                </a:highlight>
              </a:rPr>
              <a:t>, </a:t>
            </a:r>
            <a:r>
              <a:rPr lang="en-US" altLang="en-US" sz="2200" i="1" dirty="0" err="1">
                <a:highlight>
                  <a:srgbClr val="FFFF00"/>
                </a:highlight>
              </a:rPr>
              <a:t>extendability</a:t>
            </a:r>
            <a:r>
              <a:rPr lang="en-US" altLang="en-US" sz="2200" dirty="0">
                <a:highlight>
                  <a:srgbClr val="FFFF00"/>
                </a:highlight>
              </a:rPr>
              <a:t>, and </a:t>
            </a:r>
            <a:r>
              <a:rPr lang="en-US" altLang="en-US" sz="2200" i="1" dirty="0">
                <a:highlight>
                  <a:srgbClr val="FFFF00"/>
                </a:highlight>
              </a:rPr>
              <a:t>expandability</a:t>
            </a:r>
          </a:p>
          <a:p>
            <a:pPr>
              <a:lnSpc>
                <a:spcPct val="120000"/>
              </a:lnSpc>
            </a:pPr>
            <a:r>
              <a:rPr lang="en-US" altLang="en-US" sz="2200" dirty="0"/>
              <a:t>If </a:t>
            </a:r>
            <a:r>
              <a:rPr lang="en-US" altLang="en-US" sz="2200" dirty="0">
                <a:highlight>
                  <a:srgbClr val="FFFF00"/>
                </a:highlight>
              </a:rPr>
              <a:t>developers anticipate making many enhancements</a:t>
            </a:r>
            <a:r>
              <a:rPr lang="en-US" altLang="en-US" sz="2200" dirty="0"/>
              <a:t>, they can choose design approaches that </a:t>
            </a:r>
            <a:r>
              <a:rPr lang="en-US" altLang="en-US" sz="2200" dirty="0">
                <a:highlight>
                  <a:srgbClr val="FFFF00"/>
                </a:highlight>
              </a:rPr>
              <a:t>maximize the software's flexibility</a:t>
            </a:r>
            <a:r>
              <a:rPr lang="en-US" altLang="en-US" sz="2200" dirty="0"/>
              <a:t>.  This attribute is essential for products that are developed in an incremental or iterative fashion through a series of successive releases or by evolutionary prototyping. </a:t>
            </a:r>
          </a:p>
          <a:p>
            <a:pPr>
              <a:lnSpc>
                <a:spcPct val="120000"/>
              </a:lnSpc>
            </a:pPr>
            <a:r>
              <a:rPr lang="en-US" altLang="en-US" sz="2200" i="1" dirty="0"/>
              <a:t>Example: FL-1. </a:t>
            </a:r>
            <a:r>
              <a:rPr lang="en-US" altLang="en-US" sz="2200" i="1" dirty="0">
                <a:solidFill>
                  <a:srgbClr val="C00000"/>
                </a:solidFill>
              </a:rPr>
              <a:t>A maintenance programmer who has at least six months of experience supporting this product shall be able to </a:t>
            </a:r>
            <a:r>
              <a:rPr lang="en-US" altLang="en-US" sz="2200" i="1" dirty="0">
                <a:solidFill>
                  <a:srgbClr val="C00000"/>
                </a:solidFill>
                <a:highlight>
                  <a:srgbClr val="FFFF00"/>
                </a:highlight>
              </a:rPr>
              <a:t>make a new copy output </a:t>
            </a:r>
            <a:r>
              <a:rPr lang="en-US" altLang="en-US" sz="2200" i="1" dirty="0">
                <a:solidFill>
                  <a:srgbClr val="C00000"/>
                </a:solidFill>
              </a:rPr>
              <a:t>available to the product, including code modifications and testing, </a:t>
            </a:r>
            <a:r>
              <a:rPr lang="en-US" altLang="en-US" sz="2200" i="1" dirty="0">
                <a:solidFill>
                  <a:srgbClr val="C00000"/>
                </a:solidFill>
                <a:highlight>
                  <a:srgbClr val="FFFF00"/>
                </a:highlight>
              </a:rPr>
              <a:t>with no more than one hour of labor</a:t>
            </a:r>
            <a:r>
              <a:rPr lang="en-US" altLang="en-US" sz="2200" i="1" dirty="0">
                <a:solidFill>
                  <a:srgbClr val="C00000"/>
                </a:solidFill>
              </a:rPr>
              <a:t>.</a:t>
            </a:r>
            <a:r>
              <a:rPr lang="en-US" altLang="en-US" sz="2200" dirty="0">
                <a:solidFill>
                  <a:srgbClr val="C00000"/>
                </a:solidFill>
              </a:rPr>
              <a:t> </a:t>
            </a:r>
          </a:p>
          <a:p>
            <a:pPr>
              <a:lnSpc>
                <a:spcPct val="80000"/>
              </a:lnSpc>
              <a:buFont typeface="Wingdings" panose="05000000000000000000" pitchFamily="2" charset="2"/>
              <a:buChar char="n"/>
              <a:defRPr/>
            </a:pPr>
            <a:endParaRPr lang="en-US" altLang="en-US" sz="22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172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p>
        </p:txBody>
      </p:sp>
      <p:sp>
        <p:nvSpPr>
          <p:cNvPr id="3" name="Content Placeholder 2"/>
          <p:cNvSpPr>
            <a:spLocks noGrp="1"/>
          </p:cNvSpPr>
          <p:nvPr>
            <p:ph idx="1"/>
          </p:nvPr>
        </p:nvSpPr>
        <p:spPr>
          <a:xfrm>
            <a:off x="425003" y="1906073"/>
            <a:ext cx="11110971" cy="4700789"/>
          </a:xfrm>
        </p:spPr>
        <p:txBody>
          <a:bodyPr>
            <a:noAutofit/>
          </a:bodyPr>
          <a:lstStyle/>
          <a:p>
            <a:pPr>
              <a:lnSpc>
                <a:spcPct val="120000"/>
              </a:lnSpc>
            </a:pPr>
            <a:r>
              <a:rPr lang="en-US" altLang="en-US" sz="2200" dirty="0"/>
              <a:t>Integrity—which </a:t>
            </a:r>
            <a:r>
              <a:rPr lang="en-US" altLang="en-US" sz="2200" dirty="0">
                <a:highlight>
                  <a:srgbClr val="FFFF00"/>
                </a:highlight>
              </a:rPr>
              <a:t>encompasses security, deals with blocking unauthorized access to system </a:t>
            </a:r>
            <a:r>
              <a:rPr lang="en-US" altLang="en-US" sz="2200" dirty="0"/>
              <a:t>functions, preventing information loss, ensuring that the software is protected from virus infection, and protecting the privacy and safety of data entered into the system. </a:t>
            </a:r>
            <a:r>
              <a:rPr lang="en-US" altLang="en-US" sz="2200" dirty="0">
                <a:highlight>
                  <a:srgbClr val="FFFF00"/>
                </a:highlight>
              </a:rPr>
              <a:t>Integrity is a major issue with Internet software. </a:t>
            </a:r>
            <a:endParaRPr lang="en-US" altLang="en-US" sz="2200" dirty="0"/>
          </a:p>
          <a:p>
            <a:pPr>
              <a:lnSpc>
                <a:spcPct val="120000"/>
              </a:lnSpc>
            </a:pPr>
            <a:r>
              <a:rPr lang="en-US" altLang="en-US" sz="2200" dirty="0"/>
              <a:t>Users of e-commerce systems want their credit card information to be secure</a:t>
            </a:r>
          </a:p>
          <a:p>
            <a:pPr>
              <a:lnSpc>
                <a:spcPct val="120000"/>
              </a:lnSpc>
            </a:pPr>
            <a:r>
              <a:rPr lang="en-US" altLang="en-US" sz="2200" dirty="0">
                <a:highlight>
                  <a:srgbClr val="FFFF00"/>
                </a:highlight>
              </a:rPr>
              <a:t>Integrity requirements have no tolerance for error</a:t>
            </a:r>
          </a:p>
          <a:p>
            <a:pPr>
              <a:lnSpc>
                <a:spcPct val="120000"/>
              </a:lnSpc>
            </a:pPr>
            <a:r>
              <a:rPr lang="en-US" altLang="en-US" sz="2200" dirty="0">
                <a:highlight>
                  <a:srgbClr val="FFFF00"/>
                </a:highlight>
              </a:rPr>
              <a:t>State integrity requirements in unambiguous terms: </a:t>
            </a:r>
            <a:r>
              <a:rPr lang="en-US" altLang="en-US" sz="2200" dirty="0"/>
              <a:t>user identity verification, </a:t>
            </a:r>
            <a:r>
              <a:rPr lang="en-US" altLang="en-US" sz="2200" dirty="0">
                <a:highlight>
                  <a:srgbClr val="FFFF00"/>
                </a:highlight>
              </a:rPr>
              <a:t>user privilege levels, access restrictions, or the precise data that must be protected</a:t>
            </a:r>
          </a:p>
          <a:p>
            <a:pPr lvl="1">
              <a:lnSpc>
                <a:spcPct val="120000"/>
              </a:lnSpc>
            </a:pPr>
            <a:r>
              <a:rPr lang="en-US" altLang="en-US" sz="2200" i="1" dirty="0"/>
              <a:t>Example: IN-1. </a:t>
            </a:r>
            <a:r>
              <a:rPr lang="en-US" altLang="en-US" sz="2200" i="1" dirty="0">
                <a:solidFill>
                  <a:srgbClr val="C00000"/>
                </a:solidFill>
              </a:rPr>
              <a:t>Only users who have Auditor access privileges shall be able to view customer transaction histories.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151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interoperability</a:t>
            </a:r>
          </a:p>
        </p:txBody>
      </p:sp>
      <p:sp>
        <p:nvSpPr>
          <p:cNvPr id="3" name="Content Placeholder 2"/>
          <p:cNvSpPr>
            <a:spLocks noGrp="1"/>
          </p:cNvSpPr>
          <p:nvPr>
            <p:ph idx="1"/>
          </p:nvPr>
        </p:nvSpPr>
        <p:spPr>
          <a:xfrm>
            <a:off x="425003" y="2021982"/>
            <a:ext cx="11110971" cy="3593207"/>
          </a:xfrm>
        </p:spPr>
        <p:txBody>
          <a:bodyPr>
            <a:noAutofit/>
          </a:bodyPr>
          <a:lstStyle/>
          <a:p>
            <a:pPr>
              <a:lnSpc>
                <a:spcPct val="120000"/>
              </a:lnSpc>
              <a:buFont typeface="Wingdings" panose="05000000000000000000" pitchFamily="2" charset="2"/>
              <a:buChar char="n"/>
              <a:defRPr/>
            </a:pPr>
            <a:r>
              <a:rPr lang="en-US" altLang="en-US" sz="2200" dirty="0">
                <a:highlight>
                  <a:srgbClr val="FFFF00"/>
                </a:highlight>
              </a:rPr>
              <a:t>Interoperability indicates how easily the system can exchange data or services with other systems</a:t>
            </a:r>
          </a:p>
          <a:p>
            <a:pPr>
              <a:lnSpc>
                <a:spcPct val="120000"/>
              </a:lnSpc>
              <a:buFont typeface="Wingdings" panose="05000000000000000000" pitchFamily="2" charset="2"/>
              <a:buChar char="n"/>
              <a:defRPr/>
            </a:pPr>
            <a:r>
              <a:rPr lang="en-US" altLang="en-US" sz="2200" dirty="0"/>
              <a:t>To assess interoperability,  you need to know which other applications the users will employ in conjunction with your product and what data they expect to exchange.</a:t>
            </a:r>
          </a:p>
          <a:p>
            <a:pPr>
              <a:lnSpc>
                <a:spcPct val="120000"/>
              </a:lnSpc>
              <a:buFont typeface="Wingdings" panose="05000000000000000000" pitchFamily="2" charset="2"/>
              <a:buChar char="n"/>
              <a:defRPr/>
            </a:pPr>
            <a:r>
              <a:rPr lang="en-US" altLang="en-US" sz="2200" dirty="0"/>
              <a:t>For example, </a:t>
            </a:r>
            <a:r>
              <a:rPr lang="en-US" altLang="en-US" sz="2200" dirty="0">
                <a:highlight>
                  <a:srgbClr val="FFFF00"/>
                </a:highlight>
              </a:rPr>
              <a:t>SIM registration with NID, provide one stop service in supermarket</a:t>
            </a:r>
          </a:p>
          <a:p>
            <a:pPr>
              <a:lnSpc>
                <a:spcPct val="120000"/>
              </a:lnSpc>
              <a:buFont typeface="Wingdings" panose="05000000000000000000" pitchFamily="2" charset="2"/>
              <a:buChar char="n"/>
              <a:defRPr/>
            </a:pPr>
            <a:r>
              <a:rPr lang="en-US" altLang="en-US" sz="2200" i="1" dirty="0"/>
              <a:t>Example: IO-1. </a:t>
            </a:r>
            <a:r>
              <a:rPr lang="en-US" altLang="en-US" sz="2200" i="1" dirty="0">
                <a:solidFill>
                  <a:srgbClr val="C00000"/>
                </a:solidFill>
              </a:rPr>
              <a:t>The Chemical Tracking System shall be able to import any valid chemical structure from the </a:t>
            </a:r>
            <a:r>
              <a:rPr lang="en-US" altLang="en-US" sz="2200" i="1" dirty="0" err="1">
                <a:solidFill>
                  <a:srgbClr val="C00000"/>
                </a:solidFill>
              </a:rPr>
              <a:t>ChemiDraw</a:t>
            </a:r>
            <a:r>
              <a:rPr lang="en-US" altLang="en-US" sz="2200" i="1" dirty="0">
                <a:solidFill>
                  <a:srgbClr val="C00000"/>
                </a:solidFill>
              </a:rPr>
              <a:t> (version 2.3 or earlier) and </a:t>
            </a:r>
            <a:r>
              <a:rPr lang="en-US" altLang="en-US" sz="2200" i="1" dirty="0" err="1">
                <a:solidFill>
                  <a:srgbClr val="C00000"/>
                </a:solidFill>
              </a:rPr>
              <a:t>Chem-Struct</a:t>
            </a:r>
            <a:r>
              <a:rPr lang="en-US" altLang="en-US" sz="2200" i="1" dirty="0">
                <a:solidFill>
                  <a:srgbClr val="C00000"/>
                </a:solidFill>
              </a:rPr>
              <a:t> (version 5 or earlier) tools.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8526663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6A1FA9D8CAFA41ADDBCBBB0D56B3E6" ma:contentTypeVersion="4" ma:contentTypeDescription="Create a new document." ma:contentTypeScope="" ma:versionID="b4ab07534db13e9d6338aca75dbcdb8f">
  <xsd:schema xmlns:xsd="http://www.w3.org/2001/XMLSchema" xmlns:xs="http://www.w3.org/2001/XMLSchema" xmlns:p="http://schemas.microsoft.com/office/2006/metadata/properties" xmlns:ns2="72f51285-5ce4-4dae-9586-4e161e63b2f1" targetNamespace="http://schemas.microsoft.com/office/2006/metadata/properties" ma:root="true" ma:fieldsID="743dcd231d3e6f7e8ff253254e304864" ns2:_="">
    <xsd:import namespace="72f51285-5ce4-4dae-9586-4e161e63b2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f51285-5ce4-4dae-9586-4e161e63b2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6E3211-7477-4FD2-B06F-02B1D2D4C86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3564A11-50A4-4DB3-8821-19B6872B76EF}">
  <ds:schemaRefs>
    <ds:schemaRef ds:uri="http://schemas.microsoft.com/sharepoint/v3/contenttype/forms"/>
  </ds:schemaRefs>
</ds:datastoreItem>
</file>

<file path=customXml/itemProps3.xml><?xml version="1.0" encoding="utf-8"?>
<ds:datastoreItem xmlns:ds="http://schemas.openxmlformats.org/officeDocument/2006/customXml" ds:itemID="{258CF282-09AB-4424-B100-37ABA88FA6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f51285-5ce4-4dae-9586-4e161e63b2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183</TotalTime>
  <Words>2305</Words>
  <Application>Microsoft Office PowerPoint</Application>
  <PresentationFormat>Widescreen</PresentationFormat>
  <Paragraphs>195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Calibri</vt:lpstr>
      <vt:lpstr>Gill Sans MT</vt:lpstr>
      <vt:lpstr>Wingdings</vt:lpstr>
      <vt:lpstr>Wingdings 2</vt:lpstr>
      <vt:lpstr>Dividend</vt:lpstr>
      <vt:lpstr>PowerPoint Presentation</vt:lpstr>
      <vt:lpstr>Overview  of  software  quality  requirements</vt:lpstr>
      <vt:lpstr>Overview  of  software  quality  attributes</vt:lpstr>
      <vt:lpstr>availability</vt:lpstr>
      <vt:lpstr>performance</vt:lpstr>
      <vt:lpstr>efficiency</vt:lpstr>
      <vt:lpstr>flexibility</vt:lpstr>
      <vt:lpstr>integrity</vt:lpstr>
      <vt:lpstr>interoperability</vt:lpstr>
      <vt:lpstr>reliability</vt:lpstr>
      <vt:lpstr>robustness</vt:lpstr>
      <vt:lpstr>usability</vt:lpstr>
      <vt:lpstr>maintainability</vt:lpstr>
      <vt:lpstr>reusability</vt:lpstr>
      <vt:lpstr>Testability</vt:lpstr>
      <vt:lpstr>quality  attributes</vt:lpstr>
      <vt:lpstr>quality  attributes  to  who?</vt:lpstr>
      <vt:lpstr>Attribute  trade-offs </vt:lpstr>
      <vt:lpstr>Attribute  trade-offs </vt:lpstr>
      <vt:lpstr>attribute  matrix</vt:lpstr>
      <vt:lpstr>Implementing  non-functional  requirements</vt:lpstr>
      <vt:lpstr>McCall’s  Triangle of  Quality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Ch.11 - Software Quality Attributes</dc:title>
  <dc:subject>Software Engineering</dc:subject>
  <dc:creator>M. Mahmudul Hasan</dc:creator>
  <cp:lastModifiedBy>mustakim jarif</cp:lastModifiedBy>
  <cp:revision>87</cp:revision>
  <dcterms:created xsi:type="dcterms:W3CDTF">2019-05-13T08:37:20Z</dcterms:created>
  <dcterms:modified xsi:type="dcterms:W3CDTF">2024-05-05T16:19:07Z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0x010100E76A1FA9D8CAFA41ADDBCBBB0D56B3E6</vt:lpwstr>
  </property>
</Properties>
</file>