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7"/>
  </p:notesMasterIdLst>
  <p:sldIdLst>
    <p:sldId id="256" r:id="rId5"/>
    <p:sldId id="308" r:id="rId6"/>
    <p:sldId id="309" r:id="rId7"/>
    <p:sldId id="310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12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product metrics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for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2066212"/>
            <a:ext cx="11085342" cy="363120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Testing effort can also be estimated using metrics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Binder suggests a broad array of design metrics that have a direct influence on the “testability” of an OO system.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Lack of cohesion in methods </a:t>
            </a:r>
            <a:r>
              <a:rPr lang="en-US" sz="2000" dirty="0">
                <a:ea typeface="ＭＳ Ｐゴシック" pitchFamily="34" charset="-128"/>
              </a:rPr>
              <a:t>(LCOM). 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Percent public and protected </a:t>
            </a:r>
            <a:r>
              <a:rPr lang="en-US" sz="2000" dirty="0">
                <a:ea typeface="ＭＳ Ｐゴシック" pitchFamily="34" charset="-128"/>
              </a:rPr>
              <a:t>(PAP). 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Public access to data members </a:t>
            </a:r>
            <a:r>
              <a:rPr lang="en-US" sz="2000" dirty="0">
                <a:ea typeface="ＭＳ Ｐゴシック" pitchFamily="34" charset="-128"/>
              </a:rPr>
              <a:t>(PAD). 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Number of root classes </a:t>
            </a:r>
            <a:r>
              <a:rPr lang="en-US" sz="2000" dirty="0">
                <a:ea typeface="ＭＳ Ｐゴシック" pitchFamily="34" charset="-128"/>
              </a:rPr>
              <a:t>(NOR).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Number of children (NOC) and depth of the inheritance tree (DIT).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1737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Maintenance 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2066211"/>
            <a:ext cx="11085342" cy="441296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IEEE Std.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982.1-1988 suggests a </a:t>
            </a:r>
            <a:r>
              <a:rPr lang="en-US" sz="2000" b="1" dirty="0">
                <a:highlight>
                  <a:srgbClr val="FFFF00"/>
                </a:highlight>
                <a:ea typeface="ＭＳ Ｐゴシック" pitchFamily="34" charset="-128"/>
              </a:rPr>
              <a:t>software maturity index (SMI)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that provides an indication of the stability of a software product (based on changes that occur for each release of the product).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The following information is determined:</a:t>
            </a:r>
          </a:p>
          <a:p>
            <a:pPr lvl="1"/>
            <a:r>
              <a:rPr lang="en-US" sz="2000" i="1" dirty="0">
                <a:highlight>
                  <a:srgbClr val="FFFF00"/>
                </a:highlight>
                <a:ea typeface="ＭＳ Ｐゴシック" pitchFamily="34" charset="-128"/>
              </a:rPr>
              <a:t>M</a:t>
            </a:r>
            <a:r>
              <a:rPr lang="en-US" sz="2000" i="1" baseline="-25000" dirty="0">
                <a:highlight>
                  <a:srgbClr val="FFFF00"/>
                </a:highlight>
                <a:ea typeface="ＭＳ Ｐゴシック" pitchFamily="34" charset="-128"/>
              </a:rPr>
              <a:t>T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 = the number of modules in the current release</a:t>
            </a:r>
          </a:p>
          <a:p>
            <a:pPr lvl="1"/>
            <a:r>
              <a:rPr lang="en-US" sz="2000" i="1" dirty="0" err="1">
                <a:ea typeface="ＭＳ Ｐゴシック" pitchFamily="34" charset="-128"/>
              </a:rPr>
              <a:t>F</a:t>
            </a:r>
            <a:r>
              <a:rPr lang="en-US" sz="2000" i="1" baseline="-25000" dirty="0" err="1">
                <a:ea typeface="ＭＳ Ｐゴシック" pitchFamily="34" charset="-128"/>
              </a:rPr>
              <a:t>c</a:t>
            </a:r>
            <a:r>
              <a:rPr lang="en-US" sz="2000" dirty="0">
                <a:ea typeface="ＭＳ Ｐゴシック" pitchFamily="34" charset="-128"/>
              </a:rPr>
              <a:t> = the number of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modules in the current release that have been changed</a:t>
            </a:r>
          </a:p>
          <a:p>
            <a:pPr lvl="1"/>
            <a:r>
              <a:rPr lang="en-US" sz="2000" i="1" dirty="0" err="1">
                <a:ea typeface="ＭＳ Ｐゴシック" pitchFamily="34" charset="-128"/>
              </a:rPr>
              <a:t>F</a:t>
            </a:r>
            <a:r>
              <a:rPr lang="en-US" sz="2000" i="1" baseline="-25000" dirty="0" err="1">
                <a:ea typeface="ＭＳ Ｐゴシック" pitchFamily="34" charset="-128"/>
              </a:rPr>
              <a:t>a</a:t>
            </a:r>
            <a:r>
              <a:rPr lang="en-US" sz="2000" i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= the number of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modules in the current release that have been added</a:t>
            </a:r>
          </a:p>
          <a:p>
            <a:pPr lvl="1"/>
            <a:r>
              <a:rPr lang="en-US" sz="2000" i="1" dirty="0" err="1">
                <a:ea typeface="ＭＳ Ｐゴシック" pitchFamily="34" charset="-128"/>
              </a:rPr>
              <a:t>F</a:t>
            </a:r>
            <a:r>
              <a:rPr lang="en-US" sz="2000" i="1" baseline="-25000" dirty="0" err="1">
                <a:ea typeface="ＭＳ Ｐゴシック" pitchFamily="34" charset="-128"/>
              </a:rPr>
              <a:t>d</a:t>
            </a:r>
            <a:r>
              <a:rPr lang="en-US" sz="2000" i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= the number of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modules from the preceding release that were deleted in the current release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The software maturity index is computed in the following manner:</a:t>
            </a:r>
          </a:p>
          <a:p>
            <a:pPr marL="324000" lvl="1" indent="0">
              <a:buNone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   </a:t>
            </a: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SMI = </a:t>
            </a:r>
            <a:r>
              <a:rPr lang="en-US" sz="2000" b="1" i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[MT - (F</a:t>
            </a:r>
            <a:r>
              <a:rPr lang="en-US" sz="2000" b="1" i="1" baseline="-250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a</a:t>
            </a:r>
            <a:r>
              <a:rPr lang="en-US" sz="2000" b="1" i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 +F</a:t>
            </a:r>
            <a:r>
              <a:rPr lang="en-US" sz="2000" b="1" i="1" baseline="-250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c</a:t>
            </a:r>
            <a:r>
              <a:rPr lang="en-US" sz="2000" b="1" i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 +</a:t>
            </a:r>
            <a:r>
              <a:rPr lang="en-US" sz="2000" b="1" i="1" dirty="0" err="1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F</a:t>
            </a:r>
            <a:r>
              <a:rPr lang="en-US" sz="2000" b="1" i="1" baseline="-25000" dirty="0" err="1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d</a:t>
            </a:r>
            <a:r>
              <a:rPr lang="en-US" sz="2000" b="1" i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)]/M T</a:t>
            </a:r>
            <a:endParaRPr lang="en-US" sz="2000" b="1" i="1" dirty="0">
              <a:highlight>
                <a:srgbClr val="FFFF00"/>
              </a:highlight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As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SMI approaches 1.0, the product begins to stabilize</a:t>
            </a:r>
            <a:r>
              <a:rPr lang="en-US" sz="2000" dirty="0">
                <a:ea typeface="ＭＳ Ｐゴシック" pitchFamily="34" charset="-128"/>
              </a:rPr>
              <a:t>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3456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- 12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Function-based 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63" y="1981805"/>
            <a:ext cx="11521440" cy="45456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The function point metric (FP</a:t>
            </a:r>
            <a:r>
              <a:rPr lang="en-US" sz="2000" dirty="0">
                <a:ea typeface="ＭＳ Ｐゴシック" pitchFamily="34" charset="-128"/>
              </a:rPr>
              <a:t>),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first proposed by Albrecht</a:t>
            </a:r>
            <a:r>
              <a:rPr lang="en-US" sz="2000" dirty="0">
                <a:ea typeface="ＭＳ Ｐゴシック" pitchFamily="34" charset="-128"/>
              </a:rPr>
              <a:t>, can be used effectively as a means for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measuring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the functionality delivered by a system (e.g. size)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Function points are derived using an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empirical relationship based on countable </a:t>
            </a:r>
            <a:r>
              <a:rPr lang="en-US" sz="2000" dirty="0">
                <a:ea typeface="ＭＳ Ｐゴシック" pitchFamily="34" charset="-128"/>
              </a:rPr>
              <a:t>measures of software's information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domain and assessments of software complexity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Information domain values are defined in the following manner: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Number of external inputs (EIs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): </a:t>
            </a:r>
            <a:r>
              <a:rPr lang="en-US" sz="2000" dirty="0"/>
              <a:t>input transactions that update internal computer files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Number of external outputs (EOs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): </a:t>
            </a:r>
            <a:r>
              <a:rPr lang="en-US" sz="2000" dirty="0"/>
              <a:t>transactions where data is </a:t>
            </a:r>
            <a:r>
              <a:rPr lang="en-US" sz="2000" dirty="0">
                <a:highlight>
                  <a:srgbClr val="FFFF00"/>
                </a:highlight>
              </a:rPr>
              <a:t>output to the user</a:t>
            </a:r>
            <a:r>
              <a:rPr lang="en-US" sz="2000" dirty="0"/>
              <a:t>,  e.g. </a:t>
            </a:r>
            <a:r>
              <a:rPr lang="en-US" sz="2000" dirty="0">
                <a:highlight>
                  <a:srgbClr val="FFFF00"/>
                </a:highlight>
              </a:rPr>
              <a:t>printed reports</a:t>
            </a:r>
            <a:endParaRPr lang="en-US" sz="2000" dirty="0">
              <a:highlight>
                <a:srgbClr val="FFFF00"/>
              </a:highlight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Number of internal logical files (ILFs):  </a:t>
            </a:r>
            <a:r>
              <a:rPr lang="en-US" sz="2000" dirty="0"/>
              <a:t>group of data that is usually accessed together,  </a:t>
            </a:r>
            <a:r>
              <a:rPr lang="en-US" dirty="0"/>
              <a:t>e.g. </a:t>
            </a:r>
            <a:r>
              <a:rPr lang="en-US" dirty="0">
                <a:highlight>
                  <a:srgbClr val="FFFF00"/>
                </a:highlight>
              </a:rPr>
              <a:t>purchase order file</a:t>
            </a:r>
            <a:endParaRPr lang="en-US" sz="2000" dirty="0">
              <a:highlight>
                <a:srgbClr val="FFFF00"/>
              </a:highlight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Number of external interface files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(EIFs): </a:t>
            </a:r>
            <a:r>
              <a:rPr lang="en-US" sz="2000" dirty="0"/>
              <a:t>file sharing among different applications to achieve a common goal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Number of external inquiries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(EQs): </a:t>
            </a:r>
            <a:r>
              <a:rPr lang="en-US" sz="2000" dirty="0"/>
              <a:t>transactions that provide </a:t>
            </a:r>
            <a:r>
              <a:rPr lang="en-US" sz="2000" dirty="0">
                <a:highlight>
                  <a:srgbClr val="FFFF00"/>
                </a:highlight>
              </a:rPr>
              <a:t>information but do not update internal file</a:t>
            </a:r>
            <a:endParaRPr lang="en-US" sz="2000" dirty="0">
              <a:highlight>
                <a:srgbClr val="FFFF00"/>
              </a:highlight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53540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points Metrics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</p:nvPr>
        </p:nvGraphicFramePr>
        <p:xfrm>
          <a:off x="914398" y="2404745"/>
          <a:ext cx="10635176" cy="3243341"/>
        </p:xfrm>
        <a:graphic>
          <a:graphicData uri="http://schemas.openxmlformats.org/drawingml/2006/table">
            <a:tbl>
              <a:tblPr/>
              <a:tblGrid>
                <a:gridCol w="433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4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3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10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221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Information Domain Value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Count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Simple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Average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Complex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6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FPunadjusted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inputs (EIs)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3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4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6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outputs (EOs)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4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5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7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inquiries (EQs)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3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4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6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internal logical files (ILFs)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7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10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15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Number of external interface files (EIFs)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X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5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7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10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=</a:t>
                      </a:r>
                    </a:p>
                  </a:txBody>
                  <a:tcPr marL="12494" marR="12494" marT="12494" marB="0" anchor="b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23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-128"/>
                      </a:endParaRPr>
                    </a:p>
                  </a:txBody>
                  <a:tcPr marL="12494" marR="12494" marT="12494" marB="0" anchor="b" horzOverflow="overflow">
                    <a:lnL>
                      <a:noFill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Count Total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-128"/>
                        </a:rPr>
                        <a:t> </a:t>
                      </a:r>
                    </a:p>
                  </a:txBody>
                  <a:tcPr marL="12494" marR="12494" marT="12494" marB="0" anchor="b" horzOverflow="overflow">
                    <a:lnL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9232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for OO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1981806"/>
            <a:ext cx="11465169" cy="39400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Whitmire describes nine distinct and measurable characteristics of an OO design: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Size:</a:t>
            </a: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  </a:t>
            </a:r>
            <a:r>
              <a:rPr lang="en-US" sz="2000" dirty="0">
                <a:ea typeface="ＭＳ Ｐゴシック" pitchFamily="34" charset="-128"/>
              </a:rPr>
              <a:t>size is defined in terms of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volume, length, and functionality</a:t>
            </a:r>
          </a:p>
          <a:p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Complexity:</a:t>
            </a: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b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how classes of an OO design are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interrelated to one another</a:t>
            </a:r>
          </a:p>
          <a:p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Coupling:</a:t>
            </a: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  </a:t>
            </a:r>
            <a:r>
              <a:rPr lang="en-US" sz="2000" dirty="0">
                <a:ea typeface="ＭＳ Ｐゴシック" pitchFamily="34" charset="-128"/>
              </a:rPr>
              <a:t>the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physical connections between elements of the OO design</a:t>
            </a:r>
          </a:p>
          <a:p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Cohesion : </a:t>
            </a: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the degree to which all operations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working together to achieve a single, well-defined purpose</a:t>
            </a:r>
          </a:p>
          <a:p>
            <a:pPr marL="0" indent="0"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89218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Metrics for OO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963" y="1981805"/>
            <a:ext cx="11352628" cy="380939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Sufficiency</a:t>
            </a: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: 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the degree to which an abstraction possesses the features required of </a:t>
            </a:r>
            <a:r>
              <a:rPr lang="en-US" sz="2000" dirty="0">
                <a:ea typeface="ＭＳ Ｐゴシック" pitchFamily="34" charset="-128"/>
              </a:rPr>
              <a:t>it, or the degree to which a design component possesses features in its abstraction, from the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point of view of the current application.</a:t>
            </a:r>
            <a:r>
              <a:rPr lang="en-US" sz="2000" dirty="0">
                <a:ea typeface="ＭＳ Ｐゴシック" pitchFamily="34" charset="-128"/>
              </a:rPr>
              <a:t> (</a:t>
            </a:r>
            <a:r>
              <a:rPr lang="en-US" sz="2000" dirty="0">
                <a:solidFill>
                  <a:srgbClr val="7030A0"/>
                </a:solidFill>
                <a:ea typeface="ＭＳ Ｐゴシック" pitchFamily="34" charset="-128"/>
              </a:rPr>
              <a:t>e.g. deals with interface and hide internals to the users</a:t>
            </a:r>
            <a:r>
              <a:rPr lang="en-US" sz="2000" dirty="0">
                <a:ea typeface="ＭＳ Ｐゴシック" pitchFamily="34" charset="-128"/>
              </a:rPr>
              <a:t>)</a:t>
            </a:r>
          </a:p>
          <a:p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Completeness</a:t>
            </a: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:  </a:t>
            </a:r>
            <a:r>
              <a:rPr lang="en-US" sz="2000" dirty="0">
                <a:ea typeface="ＭＳ Ｐゴシック" pitchFamily="34" charset="-128"/>
              </a:rPr>
              <a:t>an indirect implication about the degree to which the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abstraction or design component can be reused</a:t>
            </a:r>
          </a:p>
          <a:p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Primitiveness</a:t>
            </a: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: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 </a:t>
            </a:r>
            <a:r>
              <a:rPr lang="en-US" sz="2000" dirty="0">
                <a:ea typeface="ＭＳ Ｐゴシック" pitchFamily="34" charset="-128"/>
              </a:rPr>
              <a:t>applied to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both operations and classes</a:t>
            </a:r>
            <a:r>
              <a:rPr lang="en-US" sz="2000" dirty="0">
                <a:ea typeface="ＭＳ Ｐゴシック" pitchFamily="34" charset="-128"/>
              </a:rPr>
              <a:t>, the degree to which an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operation is atomic</a:t>
            </a:r>
          </a:p>
          <a:p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Similarity</a:t>
            </a: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: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the degree to which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ea typeface="ＭＳ Ｐゴシック" pitchFamily="34" charset="-128"/>
              </a:rPr>
              <a:t>two or more classes are similar in terms of their structure, function, behavior, or purpose</a:t>
            </a:r>
          </a:p>
          <a:p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Volatility</a:t>
            </a: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: </a:t>
            </a:r>
            <a:r>
              <a:rPr lang="en-US" sz="200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measures the likelihood that a change will occur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73887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5"/>
            <a:ext cx="11085342" cy="332171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Proposed by </a:t>
            </a:r>
            <a:r>
              <a:rPr lang="en-US" sz="2000" dirty="0" err="1">
                <a:ea typeface="ＭＳ Ｐゴシック" pitchFamily="34" charset="-128"/>
              </a:rPr>
              <a:t>Chidamber</a:t>
            </a:r>
            <a:r>
              <a:rPr lang="en-US" sz="2000" dirty="0">
                <a:ea typeface="ＭＳ Ｐゴシック" pitchFamily="34" charset="-128"/>
              </a:rPr>
              <a:t> and </a:t>
            </a:r>
            <a:r>
              <a:rPr lang="en-US" sz="2000" dirty="0" err="1">
                <a:ea typeface="ＭＳ Ｐゴシック" pitchFamily="34" charset="-128"/>
              </a:rPr>
              <a:t>Kemerer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Weighted methods per class </a:t>
            </a:r>
            <a:r>
              <a:rPr lang="en-US" sz="2000" dirty="0">
                <a:ea typeface="ＭＳ Ｐゴシック" pitchFamily="34" charset="-128"/>
              </a:rPr>
              <a:t>- number of functions in class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(WMC)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Depth of the inheritance tree (DIT)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Number of children (NOC)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Coupling between object classes (CBC)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Lack of cohesion in methods (LCOM)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53156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5"/>
            <a:ext cx="11085342" cy="26042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sz="2000" dirty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Proposed by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Lorenz and Kidd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Class size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ea typeface="ＭＳ Ｐゴシック" pitchFamily="34" charset="-128"/>
              </a:rPr>
              <a:t>Number of operations overridden by a subclass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Number of operations added by a subclass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7822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Operation-oriented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5"/>
            <a:ext cx="11085342" cy="26042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000" dirty="0">
                <a:ea typeface="ＭＳ Ｐゴシック" pitchFamily="34" charset="-128"/>
              </a:rPr>
              <a:t>Proposed by Lorenz and Kidd:</a:t>
            </a:r>
          </a:p>
          <a:p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Average operation size</a:t>
            </a:r>
          </a:p>
          <a:p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Operation complexity</a:t>
            </a:r>
          </a:p>
          <a:p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Average number of parameters per operation</a:t>
            </a:r>
          </a:p>
          <a:p>
            <a:pPr>
              <a:lnSpc>
                <a:spcPct val="9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88654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249" y="1981806"/>
            <a:ext cx="11085342" cy="2168164"/>
          </a:xfrm>
        </p:spPr>
        <p:txBody>
          <a:bodyPr>
            <a:noAutofit/>
          </a:bodyPr>
          <a:lstStyle/>
          <a:p>
            <a:r>
              <a:rPr lang="en-US" sz="2000" dirty="0">
                <a:ea typeface="ＭＳ Ｐゴシック" pitchFamily="34" charset="-128"/>
              </a:rPr>
              <a:t>Halstead’s Software Science:  a comprehensive collection of metrics all predicated on the number (count and occurrence) of </a:t>
            </a:r>
            <a:r>
              <a:rPr lang="en-US" sz="2000" dirty="0">
                <a:solidFill>
                  <a:srgbClr val="7030A0"/>
                </a:solidFill>
                <a:ea typeface="ＭＳ Ｐゴシック" pitchFamily="34" charset="-128"/>
              </a:rPr>
              <a:t>operators and operands </a:t>
            </a:r>
            <a:r>
              <a:rPr lang="en-US" sz="2000" dirty="0">
                <a:ea typeface="ＭＳ Ｐゴシック" pitchFamily="34" charset="-128"/>
              </a:rPr>
              <a:t>within a component or program</a:t>
            </a:r>
          </a:p>
          <a:p>
            <a:pPr>
              <a:lnSpc>
                <a:spcPct val="90000"/>
              </a:lnSpc>
              <a:buNone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527742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6A1FA9D8CAFA41ADDBCBBB0D56B3E6" ma:contentTypeVersion="4" ma:contentTypeDescription="Create a new document." ma:contentTypeScope="" ma:versionID="b4ab07534db13e9d6338aca75dbcdb8f">
  <xsd:schema xmlns:xsd="http://www.w3.org/2001/XMLSchema" xmlns:xs="http://www.w3.org/2001/XMLSchema" xmlns:p="http://schemas.microsoft.com/office/2006/metadata/properties" xmlns:ns2="72f51285-5ce4-4dae-9586-4e161e63b2f1" targetNamespace="http://schemas.microsoft.com/office/2006/metadata/properties" ma:root="true" ma:fieldsID="743dcd231d3e6f7e8ff253254e304864" ns2:_="">
    <xsd:import namespace="72f51285-5ce4-4dae-9586-4e161e63b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51285-5ce4-4dae-9586-4e161e63b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8D5EA3-0DEA-4F57-80E2-743FE3A205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51285-5ce4-4dae-9586-4e161e63b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340422-CFFA-4631-970B-BEEC93AD5C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FD11188-2917-49F0-9F7F-60F39E6263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994</Words>
  <Application>Microsoft Office PowerPoint</Application>
  <PresentationFormat>Widescreen</PresentationFormat>
  <Paragraphs>154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Calibri</vt:lpstr>
      <vt:lpstr>Gill Sans MT</vt:lpstr>
      <vt:lpstr>Wingdings</vt:lpstr>
      <vt:lpstr>Wingdings 2</vt:lpstr>
      <vt:lpstr>Dividend</vt:lpstr>
      <vt:lpstr>PowerPoint Presentation</vt:lpstr>
      <vt:lpstr>Function-based  metrics</vt:lpstr>
      <vt:lpstr>Function points Metrics</vt:lpstr>
      <vt:lpstr>Metrics for OO design</vt:lpstr>
      <vt:lpstr>Metrics for OO design</vt:lpstr>
      <vt:lpstr>Class oriented metrics</vt:lpstr>
      <vt:lpstr>Class oriented metrics</vt:lpstr>
      <vt:lpstr>Operation-oriented metrics</vt:lpstr>
      <vt:lpstr>Code metrics</vt:lpstr>
      <vt:lpstr>Metrics for testing</vt:lpstr>
      <vt:lpstr>Maintenance  Metrics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Ch.12 - Product Metrics</dc:title>
  <dc:subject>Software Engineering</dc:subject>
  <dc:creator>M. Mahmudul Hasan</dc:creator>
  <cp:lastModifiedBy>mustakim jarif</cp:lastModifiedBy>
  <cp:revision>42</cp:revision>
  <dcterms:created xsi:type="dcterms:W3CDTF">2019-05-13T08:37:20Z</dcterms:created>
  <dcterms:modified xsi:type="dcterms:W3CDTF">2024-05-05T12:07:24Z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0x010100E76A1FA9D8CAFA41ADDBCBBB0D56B3E6</vt:lpwstr>
  </property>
</Properties>
</file>