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3"/>
  </p:notesMasterIdLst>
  <p:sldIdLst>
    <p:sldId id="256" r:id="rId5"/>
    <p:sldId id="307" r:id="rId6"/>
    <p:sldId id="308" r:id="rId7"/>
    <p:sldId id="309" r:id="rId8"/>
    <p:sldId id="310" r:id="rId9"/>
    <p:sldId id="312" r:id="rId10"/>
    <p:sldId id="313" r:id="rId11"/>
    <p:sldId id="31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13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configuration Management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1911468"/>
            <a:ext cx="11110971" cy="3948419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A </a:t>
            </a:r>
            <a:r>
              <a:rPr lang="en-US" altLang="en-US" sz="2200" dirty="0">
                <a:highlight>
                  <a:srgbClr val="FFFF00"/>
                </a:highlight>
              </a:rPr>
              <a:t>baseline</a:t>
            </a:r>
            <a:r>
              <a:rPr lang="en-US" altLang="en-US" sz="2200" i="1" dirty="0">
                <a:highlight>
                  <a:srgbClr val="FFFF00"/>
                </a:highlight>
              </a:rPr>
              <a:t> </a:t>
            </a:r>
            <a:r>
              <a:rPr lang="en-US" altLang="en-US" sz="2200" dirty="0">
                <a:highlight>
                  <a:srgbClr val="FFFF00"/>
                </a:highlight>
              </a:rPr>
              <a:t>is a software configuration management concept that helps </a:t>
            </a:r>
            <a:r>
              <a:rPr lang="en-US" altLang="en-US" sz="2200" dirty="0"/>
              <a:t>you to </a:t>
            </a:r>
            <a:r>
              <a:rPr lang="en-US" alt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control change without seriously impeding justifiable change</a:t>
            </a:r>
            <a:r>
              <a:rPr lang="en-US" altLang="en-US" sz="2200" dirty="0">
                <a:highlight>
                  <a:srgbClr val="FFFF00"/>
                </a:highlight>
              </a:rPr>
              <a:t>. </a:t>
            </a:r>
          </a:p>
          <a:p>
            <a:r>
              <a:rPr lang="en-US" altLang="en-US" sz="2200" dirty="0"/>
              <a:t>The IEEE (IEEE Std. No. 610.12-1990) defines a baseline as:</a:t>
            </a:r>
          </a:p>
          <a:p>
            <a:pPr marL="0" indent="0">
              <a:buNone/>
            </a:pPr>
            <a:r>
              <a:rPr lang="en-US" altLang="en-US" sz="2200" i="1" dirty="0"/>
              <a:t>	A </a:t>
            </a:r>
            <a:r>
              <a:rPr lang="en-US" altLang="en-US" sz="2200" i="1" dirty="0">
                <a:highlight>
                  <a:srgbClr val="FFFF00"/>
                </a:highlight>
              </a:rPr>
              <a:t>specification or product that has been formally reviewed </a:t>
            </a:r>
            <a:r>
              <a:rPr lang="en-US" altLang="en-US" sz="2200" i="1" dirty="0"/>
              <a:t>and agreed upon, that thereafter 	serves as the basis for further development, and that can be changed only through formal</a:t>
            </a:r>
            <a:br>
              <a:rPr lang="en-US" altLang="en-US" sz="2200" i="1" dirty="0"/>
            </a:br>
            <a:r>
              <a:rPr lang="en-US" altLang="en-US" sz="2200" i="1" dirty="0"/>
              <a:t>      change control procedures.</a:t>
            </a:r>
          </a:p>
          <a:p>
            <a:r>
              <a:rPr lang="en-US" altLang="en-US" sz="2200" dirty="0"/>
              <a:t>For example, </a:t>
            </a:r>
            <a:r>
              <a:rPr lang="en-US" altLang="en-US" sz="2200" dirty="0">
                <a:highlight>
                  <a:srgbClr val="FFFF00"/>
                </a:highlight>
              </a:rPr>
              <a:t>the elements of a design model have been documented and reviewed</a:t>
            </a:r>
            <a:r>
              <a:rPr lang="en-US" altLang="en-US" sz="2200" dirty="0"/>
              <a:t>.  </a:t>
            </a:r>
            <a:r>
              <a:rPr lang="en-US" altLang="en-US" sz="2200" dirty="0">
                <a:highlight>
                  <a:srgbClr val="FFFF00"/>
                </a:highlight>
              </a:rPr>
              <a:t>Errors are found and corrected</a:t>
            </a:r>
            <a:r>
              <a:rPr lang="en-US" altLang="en-US" sz="2200" dirty="0"/>
              <a:t>. Once all parts of the model have been reviewed, corrected, and</a:t>
            </a:r>
            <a:br>
              <a:rPr lang="en-US" altLang="en-US" sz="2200" dirty="0"/>
            </a:br>
            <a:r>
              <a:rPr lang="en-US" altLang="en-US" sz="2200" dirty="0"/>
              <a:t>then approved, the design model becomes a baseline.</a:t>
            </a: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980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73498"/>
            <a:ext cx="11110971" cy="3532171"/>
          </a:xfrm>
        </p:spPr>
        <p:txBody>
          <a:bodyPr>
            <a:noAutofit/>
          </a:bodyPr>
          <a:lstStyle/>
          <a:p>
            <a:r>
              <a:rPr lang="en-US" altLang="en-US" sz="2200" dirty="0">
                <a:highlight>
                  <a:srgbClr val="FFFF00"/>
                </a:highlight>
              </a:rPr>
              <a:t>The items that comprise all information produced as part of the software development process are collectively called a </a:t>
            </a:r>
            <a:r>
              <a:rPr lang="en-US" altLang="en-US" sz="2200" i="1" dirty="0">
                <a:highlight>
                  <a:srgbClr val="FFFF00"/>
                </a:highlight>
              </a:rPr>
              <a:t>software configuration</a:t>
            </a:r>
            <a:r>
              <a:rPr lang="en-US" altLang="en-US" sz="2200" dirty="0">
                <a:highlight>
                  <a:srgbClr val="FFFF00"/>
                </a:highlight>
              </a:rPr>
              <a:t>.</a:t>
            </a:r>
            <a:endParaRPr lang="en-US" altLang="en-US" sz="2200" i="1" dirty="0">
              <a:highlight>
                <a:srgbClr val="FFFF00"/>
              </a:highlight>
            </a:endParaRPr>
          </a:p>
          <a:p>
            <a:r>
              <a:rPr lang="en-US" altLang="en-US" sz="2200" dirty="0">
                <a:highlight>
                  <a:srgbClr val="FFFF00"/>
                </a:highlight>
              </a:rPr>
              <a:t>A database that acts as the center for both accumulation and storage of software engineering information</a:t>
            </a:r>
          </a:p>
          <a:p>
            <a:r>
              <a:rPr lang="en-US" altLang="en-US" sz="2200" dirty="0"/>
              <a:t>The </a:t>
            </a:r>
            <a:r>
              <a:rPr lang="en-US" altLang="en-US" sz="2200" dirty="0">
                <a:highlight>
                  <a:srgbClr val="FFFF00"/>
                </a:highlight>
              </a:rPr>
              <a:t>SCM repository is the set of mechanisms</a:t>
            </a:r>
            <a:r>
              <a:rPr lang="en-US" altLang="en-US" sz="2200" dirty="0"/>
              <a:t> and </a:t>
            </a:r>
            <a:r>
              <a:rPr lang="en-US" altLang="en-US" sz="2200" dirty="0">
                <a:highlight>
                  <a:srgbClr val="FFFF00"/>
                </a:highlight>
              </a:rPr>
              <a:t>data structures </a:t>
            </a:r>
            <a:r>
              <a:rPr lang="en-US" altLang="en-US" sz="2200" dirty="0"/>
              <a:t>that allow a software team to manage change in an effective manner</a:t>
            </a:r>
          </a:p>
          <a:p>
            <a:pPr marL="0" indent="0">
              <a:buNone/>
            </a:pPr>
            <a:endParaRPr lang="en-US" altLang="en-US" sz="2200" i="1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352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of SCM  repository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062" y="1819053"/>
            <a:ext cx="8462493" cy="4964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1586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SCM  layers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87" y="2201214"/>
            <a:ext cx="464820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396248" y="1972493"/>
            <a:ext cx="6242758" cy="476315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S/w configuration items (SCIs) flow outward through these layers throughout their lifetime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When a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new SCI is created</a:t>
            </a:r>
            <a:r>
              <a:rPr lang="en-US" sz="2000" dirty="0">
                <a:ea typeface="ＭＳ Ｐゴシック" pitchFamily="34" charset="-128"/>
              </a:rPr>
              <a:t>, it must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be identified</a:t>
            </a:r>
            <a:r>
              <a:rPr lang="en-US" sz="2000" dirty="0">
                <a:ea typeface="ＭＳ Ｐゴシック" pitchFamily="34" charset="-128"/>
              </a:rPr>
              <a:t>, however, if no changes are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requested for the SCI</a:t>
            </a:r>
            <a:r>
              <a:rPr lang="en-US" sz="2000" dirty="0">
                <a:ea typeface="ＭＳ Ｐゴシック" pitchFamily="34" charset="-128"/>
              </a:rPr>
              <a:t>, the changer control layer does not apply.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Each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SCI created is assigned to a specific version of s/w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altLang="en-US" sz="2000" dirty="0"/>
              <a:t>A version control captures all changes to all files in the configuration along with the reason for changes and details of who made the changes and when</a:t>
            </a:r>
            <a:endParaRPr lang="en-US" sz="2000" dirty="0">
              <a:ea typeface="ＭＳ Ｐゴシック" pitchFamily="34" charset="-128"/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The record of all these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SCI’s (i.e. name, creation date,  version, etc.)</a:t>
            </a:r>
            <a:r>
              <a:rPr lang="en-US" sz="2000" dirty="0">
                <a:ea typeface="ＭＳ Ｐゴシック" pitchFamily="34" charset="-128"/>
              </a:rPr>
              <a:t> is maintained for configuration auditing purpose.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235815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518458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Need for change is recognized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Change request from user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Developers Evaluates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Change report is generated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ea typeface="ＭＳ Ｐゴシック" pitchFamily="34" charset="-128"/>
              </a:rPr>
              <a:t>Change control authority decides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If (Request is queued for action</a:t>
            </a:r>
            <a:r>
              <a:rPr lang="en-US" sz="2000" dirty="0">
                <a:ea typeface="ＭＳ Ｐゴシック" pitchFamily="34" charset="-128"/>
              </a:rPr>
              <a:t>)….</a:t>
            </a:r>
            <a:r>
              <a:rPr lang="en-US" sz="2000" dirty="0">
                <a:highlight>
                  <a:srgbClr val="00FF00"/>
                </a:highlight>
                <a:ea typeface="ＭＳ Ｐゴシック" pitchFamily="34" charset="-128"/>
              </a:rPr>
              <a:t>else (change request is denied</a:t>
            </a:r>
            <a:r>
              <a:rPr lang="en-US" sz="2000" dirty="0">
                <a:ea typeface="ＭＳ Ｐゴシック" pitchFamily="34" charset="-128"/>
              </a:rPr>
              <a:t>)</a:t>
            </a:r>
            <a:r>
              <a:rPr lang="en-US" sz="2000" dirty="0">
                <a:ea typeface="ＭＳ Ｐゴシック" pitchFamily="34" charset="-128"/>
                <a:sym typeface="Wingdings" pitchFamily="2" charset="2"/>
              </a:rPr>
              <a:t>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  <a:sym typeface="Wingdings" pitchFamily="2" charset="2"/>
              </a:rPr>
              <a:t>user is informed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  <a:sym typeface="Wingdings" pitchFamily="2" charset="2"/>
              </a:rPr>
              <a:t>Assign individuals to configuration objects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  <a:sym typeface="Wingdings" pitchFamily="2" charset="2"/>
              </a:rPr>
              <a:t>“Check out” configuration objects (items)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  <a:sym typeface="Wingdings" pitchFamily="2" charset="2"/>
              </a:rPr>
              <a:t>Make the change ( in design)</a:t>
            </a: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59879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 control 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3616937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Establish a baseline for testing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Perform </a:t>
            </a: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quality assurance and testing activities </a:t>
            </a:r>
            <a:r>
              <a:rPr lang="en-US" sz="2000" dirty="0">
                <a:ea typeface="ＭＳ Ｐゴシック" pitchFamily="34" charset="-128"/>
              </a:rPr>
              <a:t>(regression testing)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Promote changes for inclusion in next release (revision)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Rebuild appropriate version of software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highlight>
                  <a:srgbClr val="FFFF00"/>
                </a:highlight>
                <a:ea typeface="ＭＳ Ｐゴシック" pitchFamily="34" charset="-128"/>
              </a:rPr>
              <a:t>Review the change to all configuration 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Include changes in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r>
              <a:rPr lang="en-US" sz="2000" dirty="0">
                <a:ea typeface="ＭＳ Ｐゴシック" pitchFamily="34" charset="-128"/>
              </a:rPr>
              <a:t>Distribute the new version</a:t>
            </a:r>
          </a:p>
          <a:p>
            <a:pPr marL="457200" indent="-457200">
              <a:lnSpc>
                <a:spcPct val="90000"/>
              </a:lnSpc>
              <a:spcBef>
                <a:spcPts val="300"/>
              </a:spcBef>
              <a:buAutoNum type="arabicPeriod" startAt="12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3703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8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A1FA9D8CAFA41ADDBCBBB0D56B3E6" ma:contentTypeVersion="4" ma:contentTypeDescription="Create a new document." ma:contentTypeScope="" ma:versionID="b4ab07534db13e9d6338aca75dbcdb8f">
  <xsd:schema xmlns:xsd="http://www.w3.org/2001/XMLSchema" xmlns:xs="http://www.w3.org/2001/XMLSchema" xmlns:p="http://schemas.microsoft.com/office/2006/metadata/properties" xmlns:ns2="72f51285-5ce4-4dae-9586-4e161e63b2f1" targetNamespace="http://schemas.microsoft.com/office/2006/metadata/properties" ma:root="true" ma:fieldsID="743dcd231d3e6f7e8ff253254e304864" ns2:_="">
    <xsd:import namespace="72f51285-5ce4-4dae-9586-4e161e63b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51285-5ce4-4dae-9586-4e161e63b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B3CD37-9F6B-45EC-989A-EC05F0F310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D3FE87-C884-424B-9B6A-507D079BC5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6B2BDA-1315-4EBC-90D4-1F6EF21F7F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51285-5ce4-4dae-9586-4e161e63b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594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ＭＳ Ｐゴシック</vt:lpstr>
      <vt:lpstr>Calibri</vt:lpstr>
      <vt:lpstr>Gill Sans MT</vt:lpstr>
      <vt:lpstr>Wingdings 2</vt:lpstr>
      <vt:lpstr>Dividend</vt:lpstr>
      <vt:lpstr>PowerPoint Presentation</vt:lpstr>
      <vt:lpstr>Baseline</vt:lpstr>
      <vt:lpstr>SCM  repository</vt:lpstr>
      <vt:lpstr>Content of SCM  repository</vt:lpstr>
      <vt:lpstr>SCM  layers</vt:lpstr>
      <vt:lpstr>Change  control  process</vt:lpstr>
      <vt:lpstr>Change  control 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Ch.13 - Software Configuration Management</dc:title>
  <dc:subject>Software Engineering</dc:subject>
  <dc:creator>M. Mahmudul Hasan</dc:creator>
  <cp:lastModifiedBy>mustakim jarif</cp:lastModifiedBy>
  <cp:revision>41</cp:revision>
  <dcterms:created xsi:type="dcterms:W3CDTF">2019-05-13T08:37:20Z</dcterms:created>
  <dcterms:modified xsi:type="dcterms:W3CDTF">2024-05-05T06:54:13Z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0x010100E76A1FA9D8CAFA41ADDBCBBB0D56B3E6</vt:lpwstr>
  </property>
</Properties>
</file>