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7"/>
  </p:notesMasterIdLst>
  <p:sldIdLst>
    <p:sldId id="256" r:id="rId5"/>
    <p:sldId id="306" r:id="rId6"/>
    <p:sldId id="307" r:id="rId7"/>
    <p:sldId id="308" r:id="rId8"/>
    <p:sldId id="312" r:id="rId9"/>
    <p:sldId id="313" r:id="rId10"/>
    <p:sldId id="317" r:id="rId11"/>
    <p:sldId id="320" r:id="rId12"/>
    <p:sldId id="316" r:id="rId13"/>
    <p:sldId id="318" r:id="rId14"/>
    <p:sldId id="319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14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Make-buy decision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68" y="1957250"/>
            <a:ext cx="7556863" cy="479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5556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expected cost from decision tree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11</a:t>
            </a:fld>
            <a:endParaRPr lang="en-US" sz="1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55137" y="2055567"/>
            <a:ext cx="8625778" cy="98742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61339" y="2217127"/>
            <a:ext cx="5988948" cy="363538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((path probability)    </a:t>
            </a:r>
            <a:r>
              <a:rPr lang="en-US" sz="1800" dirty="0">
                <a:solidFill>
                  <a:schemeClr val="bg1"/>
                </a:solidFill>
                <a:latin typeface="Helvetica" charset="0"/>
                <a:ea typeface="ＭＳ Ｐゴシック" charset="-128"/>
              </a:rPr>
              <a:t>x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  (estimated path cost)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824416" y="2258202"/>
            <a:ext cx="2062745" cy="363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chemeClr val="bg1"/>
                </a:solidFill>
                <a:latin typeface="Helvetica" panose="020B0604020202020204" pitchFamily="34" charset="0"/>
              </a:rPr>
              <a:t>expected cost =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4980" y="2395424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430432" y="2365307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60565" y="3363667"/>
            <a:ext cx="433772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For example, the expected cost to build is: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70043" y="3373096"/>
            <a:ext cx="4531689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expected cost  = 0.30 ($380K) + 0.70 ($450K) </a:t>
            </a:r>
          </a:p>
          <a:p>
            <a:pPr>
              <a:defRPr/>
            </a:pP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4419600"/>
            <a:ext cx="10620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similarly,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057400" y="48768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$382K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53340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$267K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057400" y="5775325"/>
            <a:ext cx="5678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$410K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429000" y="5029200"/>
            <a:ext cx="1028700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reuse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429000" y="5486400"/>
            <a:ext cx="868363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buy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429000" y="5943600"/>
            <a:ext cx="941388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C00000"/>
                </a:solidFill>
                <a:latin typeface="Helvetica" panose="020B0604020202020204" pitchFamily="34" charset="0"/>
              </a:rPr>
              <a:t>contr</a:t>
            </a:r>
            <a:endParaRPr lang="en-US" altLang="en-US" sz="1600" b="1" dirty="0">
              <a:solidFill>
                <a:srgbClr val="C00000"/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9807768" y="3398963"/>
            <a:ext cx="10112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= $429 K</a:t>
            </a:r>
          </a:p>
        </p:txBody>
      </p:sp>
      <p:sp>
        <p:nvSpPr>
          <p:cNvPr id="22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0123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9"/>
            <a:ext cx="10803166" cy="2843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overall goal of project planning is to establish a </a:t>
            </a:r>
            <a:r>
              <a:rPr lang="en-US" altLang="en-US" sz="2200" dirty="0">
                <a:highlight>
                  <a:srgbClr val="FFFF00"/>
                </a:highlight>
              </a:rPr>
              <a:t>pragmatic strategy for controlling</a:t>
            </a:r>
            <a:r>
              <a:rPr lang="en-US" altLang="en-US" sz="2200" dirty="0"/>
              <a:t>,  </a:t>
            </a:r>
            <a:br>
              <a:rPr lang="en-US" altLang="en-US" sz="2200" dirty="0"/>
            </a:br>
            <a:r>
              <a:rPr lang="en-US" altLang="en-US" sz="2200" dirty="0"/>
              <a:t> </a:t>
            </a:r>
            <a:r>
              <a:rPr lang="en-US" altLang="en-US" sz="2200" dirty="0">
                <a:highlight>
                  <a:srgbClr val="FFFF00"/>
                </a:highlight>
              </a:rPr>
              <a:t>tracking, and monitoring a complex technical project</a:t>
            </a:r>
            <a:r>
              <a:rPr lang="en-US" altLang="en-US" sz="2200" dirty="0"/>
              <a:t>.</a:t>
            </a:r>
          </a:p>
          <a:p>
            <a:pPr marL="0" indent="0">
              <a:buNone/>
            </a:pPr>
            <a:endParaRPr lang="en-US" altLang="en-US" sz="2200" i="1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So the end result gets done on time, on budget, and with quality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985553"/>
            <a:ext cx="10803166" cy="36706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Establish project scope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feasibility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Analyze risks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Define required resources</a:t>
            </a:r>
          </a:p>
          <a:p>
            <a:pPr lvl="1">
              <a:spcBef>
                <a:spcPts val="300"/>
              </a:spcBef>
            </a:pP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Determine require human </a:t>
            </a:r>
            <a:r>
              <a:rPr lang="en-US" altLang="en-US" sz="2200" dirty="0">
                <a:ea typeface="ＭＳ Ｐゴシック" panose="020B0600070205080204" pitchFamily="34" charset="-128"/>
              </a:rPr>
              <a:t>resources</a:t>
            </a:r>
          </a:p>
          <a:p>
            <a:pPr lvl="1"/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Define reusable software </a:t>
            </a:r>
            <a:r>
              <a:rPr lang="en-US" altLang="en-US" sz="2200" dirty="0">
                <a:ea typeface="ＭＳ Ｐゴシック" panose="020B0600070205080204" pitchFamily="34" charset="-128"/>
              </a:rPr>
              <a:t>resources</a:t>
            </a:r>
          </a:p>
          <a:p>
            <a:pPr lvl="1"/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Identify environmental </a:t>
            </a:r>
            <a:r>
              <a:rPr lang="en-US" altLang="en-US" sz="2200" dirty="0">
                <a:ea typeface="ＭＳ Ｐゴシック" panose="020B0600070205080204" pitchFamily="34" charset="-128"/>
              </a:rPr>
              <a:t>resources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AF17236-9CD0-40E6-B4A0-97FD026E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07" y="1843278"/>
            <a:ext cx="5351470" cy="44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D904D43-DF9F-474C-B434-8D8EC0F9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400" y="5687277"/>
            <a:ext cx="27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/>
              <a:t>Off-the-shelf</a:t>
            </a:r>
            <a:r>
              <a:rPr lang="en-US" altLang="en-US" sz="1600" dirty="0"/>
              <a:t>: Available in the stock, reuse as it is</a:t>
            </a:r>
          </a:p>
        </p:txBody>
      </p:sp>
    </p:spTree>
    <p:extLst>
      <p:ext uri="{BB962C8B-B14F-4D97-AF65-F5344CB8AC3E}">
        <p14:creationId xmlns:p14="http://schemas.microsoft.com/office/powerpoint/2010/main" val="7381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8"/>
            <a:ext cx="10803166" cy="456770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Estimate cost and effort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Decompose the problem</a:t>
            </a:r>
          </a:p>
          <a:p>
            <a:pPr lvl="1"/>
            <a:r>
              <a:rPr lang="en-US" altLang="en-US" sz="20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Develop 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two or more estimates </a:t>
            </a:r>
            <a:r>
              <a:rPr lang="en-US" altLang="en-US" sz="20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using size, function points, process tasks </a:t>
            </a:r>
            <a:r>
              <a:rPr lang="en-US" altLang="en-US" sz="2000" dirty="0">
                <a:ea typeface="ＭＳ Ｐゴシック" panose="020B0600070205080204" pitchFamily="34" charset="-128"/>
              </a:rPr>
              <a:t>(complexity),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Reconcile the estimates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Develop a project schedule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Establish a meaningful task set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a task network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Use scheduling tools to develop a timeline chart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schedule tracking mechanisms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2628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estimation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9"/>
            <a:ext cx="11044934" cy="2725846"/>
          </a:xfrm>
        </p:spPr>
        <p:txBody>
          <a:bodyPr>
            <a:noAutofit/>
          </a:bodyPr>
          <a:lstStyle/>
          <a:p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Project scope must be understood</a:t>
            </a:r>
          </a:p>
          <a:p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Elaboration (decomposition) is necessary</a:t>
            </a:r>
          </a:p>
          <a:p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Historical metrics </a:t>
            </a:r>
            <a:r>
              <a:rPr lang="en-US" altLang="en-US" sz="2200" dirty="0">
                <a:ea typeface="ＭＳ Ｐゴシック" panose="020B0600070205080204" pitchFamily="34" charset="-128"/>
              </a:rPr>
              <a:t>(pervious data) are very helpful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At least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two different techniques</a:t>
            </a:r>
            <a:r>
              <a:rPr lang="en-US" altLang="en-US" sz="2200" dirty="0">
                <a:ea typeface="ＭＳ Ｐゴシック" panose="020B0600070205080204" pitchFamily="34" charset="-128"/>
              </a:rPr>
              <a:t> should be used</a:t>
            </a:r>
          </a:p>
          <a:p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Uncertainty is inherent in the process</a:t>
            </a:r>
            <a:endParaRPr lang="en-US" altLang="en-US" sz="20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792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13" y="1963721"/>
            <a:ext cx="10933795" cy="33636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Conventional estimation techniques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task breakdown and effort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size (e.g., LOC/FP)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compute LOC/FP using estimates of information domain values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use historical data (previous experience) to build estimates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Automated tools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0854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A dynamic multivariable model for effort estimation</a:t>
            </a:r>
            <a:b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</a:b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			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Helvetica" charset="0"/>
                <a:ea typeface="ＭＳ Ｐゴシック" charset="-128"/>
              </a:rPr>
              <a:t>E = [LOC x B</a:t>
            </a:r>
            <a:r>
              <a:rPr lang="en-US" sz="2000" b="1" baseline="30000" dirty="0">
                <a:solidFill>
                  <a:srgbClr val="C00000"/>
                </a:solidFill>
                <a:highlight>
                  <a:srgbClr val="FFFF00"/>
                </a:highlight>
                <a:latin typeface="Helvetica" charset="0"/>
                <a:ea typeface="ＭＳ Ｐゴシック" charset="-128"/>
              </a:rPr>
              <a:t>0.333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Helvetica" charset="0"/>
                <a:ea typeface="ＭＳ Ｐゴシック" charset="-128"/>
              </a:rPr>
              <a:t>/P]</a:t>
            </a:r>
            <a:r>
              <a:rPr lang="en-US" sz="2000" b="1" baseline="30000" dirty="0">
                <a:solidFill>
                  <a:srgbClr val="C00000"/>
                </a:solidFill>
                <a:highlight>
                  <a:srgbClr val="FFFF00"/>
                </a:highlight>
                <a:latin typeface="Helvetica" charset="0"/>
                <a:ea typeface="ＭＳ Ｐゴシック" charset="-128"/>
              </a:rPr>
              <a:t>3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Helvetica" charset="0"/>
                <a:ea typeface="ＭＳ Ｐゴシック" charset="-128"/>
              </a:rPr>
              <a:t>  x (1/t</a:t>
            </a:r>
            <a:r>
              <a:rPr lang="en-US" sz="2000" b="1" baseline="30000" dirty="0">
                <a:solidFill>
                  <a:srgbClr val="C00000"/>
                </a:solidFill>
                <a:highlight>
                  <a:srgbClr val="FFFF00"/>
                </a:highlight>
                <a:latin typeface="Helvetica" charset="0"/>
                <a:ea typeface="ＭＳ Ｐゴシック" charset="-128"/>
              </a:rPr>
              <a:t>4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)</a:t>
            </a:r>
            <a:endParaRPr lang="en-US" sz="2000" i="1" dirty="0">
              <a:solidFill>
                <a:srgbClr val="C00000"/>
              </a:solidFill>
              <a:latin typeface="Helvetica" charset="0"/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Where,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E = effort in person-months 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person-years (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amount of time, personnel devote to a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specific project)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charset="-128"/>
              <a:cs typeface="Helvetica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t = project duration in months or years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B = “special skills factor”</a:t>
            </a:r>
            <a:endParaRPr lang="en-US" sz="16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P = “productivity parameter”</a:t>
            </a: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45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highlight>
                  <a:srgbClr val="FFFF00"/>
                </a:highlight>
              </a:rPr>
              <a:t>Based on SLOC characteristic, and operates according to the following equations</a:t>
            </a:r>
            <a:r>
              <a:rPr lang="en-US" sz="20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highlight>
                  <a:srgbClr val="FFFF00"/>
                </a:highlight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 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>
                <a:highlight>
                  <a:srgbClr val="00FF00"/>
                </a:highlight>
              </a:rPr>
              <a:t>SLOC-dependent coefficient </a:t>
            </a:r>
            <a:r>
              <a:rPr lang="en-US" sz="2000" dirty="0"/>
              <a:t>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>
                <a:highlight>
                  <a:srgbClr val="00FF00"/>
                </a:highlight>
              </a:rPr>
              <a:t>average staffing necessary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17817"/>
              </p:ext>
            </p:extLst>
          </p:nvPr>
        </p:nvGraphicFramePr>
        <p:xfrm>
          <a:off x="6400800" y="4686534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00FFFF"/>
                          </a:highlight>
                        </a:rPr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00FF"/>
                          </a:highlight>
                        </a:rPr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00FF"/>
                          </a:highlight>
                        </a:rPr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00FF"/>
                          </a:highlight>
                        </a:rPr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00FF"/>
                          </a:highlight>
                        </a:rPr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7" y="1996832"/>
            <a:ext cx="11350255" cy="3894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Organic: </a:t>
            </a:r>
            <a:r>
              <a:rPr lang="en-US" sz="2200" dirty="0"/>
              <a:t>relatively small, simple software projects in which a small teams with good application experience work to a software development project (e.g. </a:t>
            </a:r>
            <a:r>
              <a:rPr lang="en-US" sz="2200" dirty="0">
                <a:highlight>
                  <a:srgbClr val="00FFFF"/>
                </a:highlight>
              </a:rPr>
              <a:t>showing VUES information to webpage</a:t>
            </a:r>
            <a:r>
              <a:rPr lang="en-US" sz="2200" dirty="0"/>
              <a:t>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br>
              <a:rPr lang="en-US" sz="2200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Semidetached: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>
                <a:highlight>
                  <a:srgbClr val="00FFFF"/>
                </a:highlight>
              </a:rPr>
              <a:t>an intermediate (in size and complexity</a:t>
            </a:r>
            <a:r>
              <a:rPr lang="en-US" sz="2200" dirty="0"/>
              <a:t>) software project in which teams with mixed experience levels works in a mix of hardware and software application (e.g. </a:t>
            </a:r>
            <a:r>
              <a:rPr lang="en-US" sz="2200" dirty="0">
                <a:highlight>
                  <a:srgbClr val="00FFFF"/>
                </a:highlight>
              </a:rPr>
              <a:t>biometric log-in time saved in VUES database) </a:t>
            </a:r>
            <a:endParaRPr lang="en-US" sz="2200" b="1" dirty="0">
              <a:highlight>
                <a:srgbClr val="00FFFF"/>
              </a:highlight>
              <a:latin typeface="+mj-lt"/>
            </a:endParaRPr>
          </a:p>
          <a:p>
            <a:pPr marL="0" indent="0">
              <a:buNone/>
            </a:pPr>
            <a:br>
              <a:rPr lang="en-US" sz="2200" b="1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Embedded:  </a:t>
            </a:r>
            <a:r>
              <a:rPr lang="en-US" sz="2200" dirty="0"/>
              <a:t>A </a:t>
            </a:r>
            <a:r>
              <a:rPr lang="en-US" sz="2200" dirty="0">
                <a:highlight>
                  <a:srgbClr val="FFFF00"/>
                </a:highlight>
              </a:rPr>
              <a:t>software project that must be developed within a strongly coupled to hardware environment (e.g. biometric device, elevator)</a:t>
            </a:r>
            <a:endParaRPr lang="en-US" sz="2200" b="1" dirty="0">
              <a:solidFill>
                <a:srgbClr val="C00000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84127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A1FA9D8CAFA41ADDBCBBB0D56B3E6" ma:contentTypeVersion="4" ma:contentTypeDescription="Create a new document." ma:contentTypeScope="" ma:versionID="b4ab07534db13e9d6338aca75dbcdb8f">
  <xsd:schema xmlns:xsd="http://www.w3.org/2001/XMLSchema" xmlns:xs="http://www.w3.org/2001/XMLSchema" xmlns:p="http://schemas.microsoft.com/office/2006/metadata/properties" xmlns:ns2="72f51285-5ce4-4dae-9586-4e161e63b2f1" targetNamespace="http://schemas.microsoft.com/office/2006/metadata/properties" ma:root="true" ma:fieldsID="743dcd231d3e6f7e8ff253254e304864" ns2:_="">
    <xsd:import namespace="72f51285-5ce4-4dae-9586-4e161e63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51285-5ce4-4dae-9586-4e161e63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A28C4-04FA-4EB3-B491-75328FF7B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51285-5ce4-4dae-9586-4e161e63b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07F4CB-E34C-4B3B-9332-FC690A4D7E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1CA193-0448-42F9-87E9-3CCFD32920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817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Bell MT</vt:lpstr>
      <vt:lpstr>Calibri</vt:lpstr>
      <vt:lpstr>Courier New</vt:lpstr>
      <vt:lpstr>Gill Sans MT</vt:lpstr>
      <vt:lpstr>Helvetica</vt:lpstr>
      <vt:lpstr>Wingdings</vt:lpstr>
      <vt:lpstr>Wingdings 2</vt:lpstr>
      <vt:lpstr>Dividend</vt:lpstr>
      <vt:lpstr>PowerPoint Presentation</vt:lpstr>
      <vt:lpstr>Software  project planning</vt:lpstr>
      <vt:lpstr>project planning task set-1</vt:lpstr>
      <vt:lpstr>project planning task set-ii</vt:lpstr>
      <vt:lpstr>Project estimation Principles</vt:lpstr>
      <vt:lpstr>Conventional Method</vt:lpstr>
      <vt:lpstr>Effort estimation</vt:lpstr>
      <vt:lpstr>COCOMO (Constructive Cost Model)</vt:lpstr>
      <vt:lpstr>COCOMO (Constructive  Cost  Model)</vt:lpstr>
      <vt:lpstr>Make-buy decision</vt:lpstr>
      <vt:lpstr>Computing expected cost from decision tree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Ch.14 - Software Project Estimation</dc:title>
  <dc:subject>Software Engineering</dc:subject>
  <dc:creator>M. Mahmudul Hasan</dc:creator>
  <cp:lastModifiedBy>mustakim jarif</cp:lastModifiedBy>
  <cp:revision>40</cp:revision>
  <dcterms:created xsi:type="dcterms:W3CDTF">2019-05-13T08:37:20Z</dcterms:created>
  <dcterms:modified xsi:type="dcterms:W3CDTF">2024-05-05T16:53:11Z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0x010100E76A1FA9D8CAFA41ADDBCBBB0D56B3E6</vt:lpwstr>
  </property>
</Properties>
</file>