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20"/>
  </p:notesMasterIdLst>
  <p:sldIdLst>
    <p:sldId id="256" r:id="rId5"/>
    <p:sldId id="306" r:id="rId6"/>
    <p:sldId id="307" r:id="rId7"/>
    <p:sldId id="308" r:id="rId8"/>
    <p:sldId id="309" r:id="rId9"/>
    <p:sldId id="321" r:id="rId10"/>
    <p:sldId id="312" r:id="rId11"/>
    <p:sldId id="322" r:id="rId12"/>
    <p:sldId id="315" r:id="rId13"/>
    <p:sldId id="316" r:id="rId14"/>
    <p:sldId id="317" r:id="rId15"/>
    <p:sldId id="318" r:id="rId16"/>
    <p:sldId id="319" r:id="rId17"/>
    <p:sldId id="320" r:id="rId18"/>
    <p:sldId id="31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05/05/2024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15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project scheduling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Computing Earned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11679"/>
            <a:ext cx="11029616" cy="434993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highlight>
                  <a:srgbClr val="FFFF00"/>
                </a:highlight>
                <a:latin typeface="+mj-lt"/>
                <a:ea typeface="ＭＳ Ｐゴシック" panose="020B0600070205080204" pitchFamily="34" charset="-128"/>
              </a:rPr>
              <a:t>The </a:t>
            </a:r>
            <a:r>
              <a:rPr lang="en-US" altLang="en-US" sz="2200" i="1" dirty="0">
                <a:solidFill>
                  <a:srgbClr val="C00000"/>
                </a:solidFill>
                <a:highlight>
                  <a:srgbClr val="FFFF00"/>
                </a:highlight>
                <a:latin typeface="+mj-lt"/>
                <a:ea typeface="ＭＳ Ｐゴシック" panose="020B0600070205080204" pitchFamily="34" charset="-128"/>
              </a:rPr>
              <a:t>budgeted cost of work scheduled</a:t>
            </a:r>
            <a:r>
              <a:rPr lang="en-US" altLang="en-US" sz="2200" dirty="0">
                <a:solidFill>
                  <a:srgbClr val="C00000"/>
                </a:solidFill>
                <a:highlight>
                  <a:srgbClr val="FFFF00"/>
                </a:highlight>
                <a:latin typeface="+mj-lt"/>
                <a:ea typeface="ＭＳ Ｐゴシック" panose="020B0600070205080204" pitchFamily="34" charset="-128"/>
              </a:rPr>
              <a:t> (BCWS) 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is determined for </a:t>
            </a:r>
            <a:r>
              <a:rPr lang="en-US" altLang="en-US" sz="2200" dirty="0">
                <a:solidFill>
                  <a:srgbClr val="FF0000"/>
                </a:solidFill>
                <a:latin typeface="+mj-lt"/>
                <a:ea typeface="ＭＳ Ｐゴシック" panose="020B0600070205080204" pitchFamily="34" charset="-128"/>
              </a:rPr>
              <a:t>each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work task represented in the schedule.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</a:t>
            </a:r>
            <a:r>
              <a:rPr lang="en-US" altLang="en-US" sz="2200" dirty="0" err="1">
                <a:solidFill>
                  <a:srgbClr val="C00000"/>
                </a:solidFill>
                <a:highlight>
                  <a:srgbClr val="FFFF00"/>
                </a:highlight>
                <a:latin typeface="+mj-lt"/>
                <a:ea typeface="ＭＳ Ｐゴシック" panose="020B0600070205080204" pitchFamily="34" charset="-128"/>
              </a:rPr>
              <a:t>BCWS</a:t>
            </a:r>
            <a:r>
              <a:rPr lang="en-US" altLang="en-US" sz="2200" baseline="-25000" dirty="0" err="1">
                <a:solidFill>
                  <a:srgbClr val="C00000"/>
                </a:solidFill>
                <a:highlight>
                  <a:srgbClr val="FFFF00"/>
                </a:highlight>
                <a:latin typeface="+mj-lt"/>
                <a:ea typeface="ＭＳ Ｐゴシック" panose="020B0600070205080204" pitchFamily="34" charset="-128"/>
              </a:rPr>
              <a:t>i</a:t>
            </a:r>
            <a:r>
              <a:rPr lang="en-US" altLang="en-US" sz="2200" dirty="0">
                <a:highlight>
                  <a:srgbClr val="FFFF00"/>
                </a:highlight>
                <a:latin typeface="+mj-lt"/>
                <a:ea typeface="ＭＳ Ｐゴシック" panose="020B0600070205080204" pitchFamily="34" charset="-128"/>
              </a:rPr>
              <a:t> is the effort planned for work task </a:t>
            </a:r>
            <a:r>
              <a:rPr lang="en-US" altLang="en-US" sz="2200" i="1" dirty="0" err="1">
                <a:highlight>
                  <a:srgbClr val="FFFF00"/>
                </a:highlight>
                <a:latin typeface="+mj-lt"/>
                <a:ea typeface="ＭＳ Ｐゴシック" panose="020B0600070205080204" pitchFamily="34" charset="-128"/>
              </a:rPr>
              <a:t>i</a:t>
            </a:r>
            <a:r>
              <a:rPr lang="en-US" altLang="en-US" sz="2200" i="1" dirty="0">
                <a:latin typeface="+mj-lt"/>
                <a:ea typeface="ＭＳ Ｐゴシック" panose="020B0600070205080204" pitchFamily="34" charset="-128"/>
              </a:rPr>
              <a:t>.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 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To determine progress at a given point along the project schedule, the value of BCWS is the sum of the </a:t>
            </a:r>
            <a:r>
              <a:rPr lang="en-US" altLang="en-US" sz="2200" dirty="0" err="1">
                <a:latin typeface="+mj-lt"/>
                <a:ea typeface="ＭＳ Ｐゴシック" panose="020B0600070205080204" pitchFamily="34" charset="-128"/>
              </a:rPr>
              <a:t>BCWS</a:t>
            </a:r>
            <a:r>
              <a:rPr lang="en-US" altLang="en-US" sz="2200" baseline="-25000" dirty="0" err="1">
                <a:latin typeface="+mj-lt"/>
                <a:ea typeface="ＭＳ Ｐゴシック" panose="020B0600070205080204" pitchFamily="34" charset="-128"/>
              </a:rPr>
              <a:t>i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values for all work tasks that should have been completed by that point in time on the project schedule. </a:t>
            </a:r>
          </a:p>
          <a:p>
            <a:pPr marL="324000" lvl="1" indent="0">
              <a:lnSpc>
                <a:spcPct val="90000"/>
              </a:lnSpc>
              <a:spcBef>
                <a:spcPts val="600"/>
              </a:spcBef>
              <a:buNone/>
            </a:pPr>
            <a:endParaRPr lang="en-US" altLang="en-US" sz="2200" dirty="0">
              <a:latin typeface="+mj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The BCWS values for all work tasks are summed to derive the </a:t>
            </a:r>
            <a:r>
              <a:rPr lang="en-US" altLang="en-US" sz="2200" i="1" dirty="0">
                <a:solidFill>
                  <a:srgbClr val="C00000"/>
                </a:solidFill>
                <a:highlight>
                  <a:srgbClr val="FFFF00"/>
                </a:highlight>
                <a:latin typeface="+mj-lt"/>
                <a:ea typeface="ＭＳ Ｐゴシック" panose="020B0600070205080204" pitchFamily="34" charset="-128"/>
              </a:rPr>
              <a:t>budget at completion,</a:t>
            </a:r>
            <a:r>
              <a:rPr lang="en-US" altLang="en-US" sz="2200" dirty="0">
                <a:solidFill>
                  <a:srgbClr val="C00000"/>
                </a:solidFill>
                <a:highlight>
                  <a:srgbClr val="FFFF00"/>
                </a:highlight>
                <a:latin typeface="+mj-lt"/>
                <a:ea typeface="ＭＳ Ｐゴシック" panose="020B0600070205080204" pitchFamily="34" charset="-128"/>
              </a:rPr>
              <a:t> BAC</a:t>
            </a: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. </a:t>
            </a:r>
            <a:br>
              <a:rPr lang="en-US" altLang="en-US" sz="2200" dirty="0">
                <a:latin typeface="+mj-lt"/>
                <a:ea typeface="ＭＳ Ｐゴシック" panose="020B0600070205080204" pitchFamily="34" charset="-128"/>
              </a:rPr>
            </a:b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Hence,</a:t>
            </a:r>
          </a:p>
          <a:p>
            <a:pPr>
              <a:lnSpc>
                <a:spcPct val="90000"/>
              </a:lnSpc>
              <a:spcBef>
                <a:spcPts val="300"/>
              </a:spcBef>
              <a:buNone/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       		</a:t>
            </a: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BAC = ∑ (</a:t>
            </a:r>
            <a:r>
              <a:rPr lang="en-US" altLang="en-US" sz="2200" dirty="0" err="1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BCWS</a:t>
            </a:r>
            <a:r>
              <a:rPr lang="en-US" altLang="en-US" sz="2200" baseline="-25000" dirty="0" err="1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k</a:t>
            </a: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) for all tasks </a:t>
            </a:r>
            <a:r>
              <a:rPr lang="en-US" altLang="en-US" sz="2200" i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k</a:t>
            </a: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          </a:t>
            </a:r>
            <a:r>
              <a:rPr lang="ja-JP" altLang="en-US" sz="2000" dirty="0">
                <a:ea typeface="ＭＳ Ｐゴシック" panose="020B0600070205080204" pitchFamily="34" charset="-128"/>
              </a:rPr>
              <a:t>                              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9A77E4-55EA-42D9-A69D-613D73B12B22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28419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Computing Earned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11679"/>
            <a:ext cx="11029616" cy="438912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200" i="1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Budgeted cost of work performed</a:t>
            </a:r>
            <a:r>
              <a:rPr lang="en-US" altLang="en-US" sz="2200" dirty="0">
                <a:solidFill>
                  <a:srgbClr val="C00000"/>
                </a:solidFill>
                <a:latin typeface="+mj-lt"/>
                <a:ea typeface="ＭＳ Ｐゴシック" panose="020B0600070205080204" pitchFamily="34" charset="-128"/>
              </a:rPr>
              <a:t> (BCWP)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2200" dirty="0">
                <a:solidFill>
                  <a:srgbClr val="0070C0"/>
                </a:solidFill>
                <a:latin typeface="+mj-lt"/>
                <a:ea typeface="ＭＳ Ｐゴシック" panose="020B0600070205080204" pitchFamily="34" charset="-128"/>
              </a:rPr>
              <a:t>The value for BCWP is the sum of the BCWS values for all work tasks that have actually been completed by a point </a:t>
            </a:r>
            <a:r>
              <a:rPr lang="en-US" altLang="en-US" sz="2200" dirty="0">
                <a:solidFill>
                  <a:srgbClr val="0070C0"/>
                </a:solidFill>
                <a:highlight>
                  <a:srgbClr val="FFFF00"/>
                </a:highlight>
                <a:latin typeface="+mj-lt"/>
                <a:ea typeface="ＭＳ Ｐゴシック" panose="020B0600070205080204" pitchFamily="34" charset="-128"/>
              </a:rPr>
              <a:t>in time on the project schedule</a:t>
            </a:r>
            <a:r>
              <a:rPr lang="en-US" altLang="en-US" sz="2200" dirty="0">
                <a:solidFill>
                  <a:srgbClr val="0070C0"/>
                </a:solidFill>
                <a:latin typeface="+mj-lt"/>
                <a:ea typeface="ＭＳ Ｐゴシック" panose="020B0600070205080204" pitchFamily="34" charset="-128"/>
              </a:rPr>
              <a:t>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“</a:t>
            </a:r>
            <a:r>
              <a:rPr lang="en-US" altLang="ja-JP" sz="2200" dirty="0">
                <a:latin typeface="+mj-lt"/>
                <a:ea typeface="ＭＳ Ｐゴシック" panose="020B0600070205080204" pitchFamily="34" charset="-128"/>
              </a:rPr>
              <a:t>the distinction between the BCWS and the BCWP is that the former represents the </a:t>
            </a:r>
            <a:br>
              <a:rPr lang="en-US" altLang="ja-JP" sz="2200" dirty="0">
                <a:latin typeface="+mj-lt"/>
                <a:ea typeface="ＭＳ Ｐゴシック" panose="020B0600070205080204" pitchFamily="34" charset="-128"/>
              </a:rPr>
            </a:br>
            <a:r>
              <a:rPr lang="en-US" altLang="ja-JP" sz="2200" dirty="0">
                <a:latin typeface="+mj-lt"/>
                <a:ea typeface="ＭＳ Ｐゴシック" panose="020B0600070205080204" pitchFamily="34" charset="-128"/>
              </a:rPr>
              <a:t>  budget of the activities that were planned to be completed and the latter represents</a:t>
            </a:r>
            <a:br>
              <a:rPr lang="en-US" altLang="ja-JP" sz="2200" dirty="0">
                <a:latin typeface="+mj-lt"/>
                <a:ea typeface="ＭＳ Ｐゴシック" panose="020B0600070205080204" pitchFamily="34" charset="-128"/>
              </a:rPr>
            </a:br>
            <a:r>
              <a:rPr lang="en-US" altLang="ja-JP" sz="2200" dirty="0">
                <a:latin typeface="+mj-lt"/>
                <a:ea typeface="ＭＳ Ｐゴシック" panose="020B0600070205080204" pitchFamily="34" charset="-128"/>
              </a:rPr>
              <a:t>  the budget of the activities that actually were completed.</a:t>
            </a: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”</a:t>
            </a:r>
            <a:endParaRPr lang="en-US" altLang="ja-JP" sz="2200" dirty="0">
              <a:latin typeface="+mj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Given values for </a:t>
            </a:r>
            <a:r>
              <a:rPr lang="en-US" altLang="en-US" sz="2200" dirty="0">
                <a:highlight>
                  <a:srgbClr val="FFFF00"/>
                </a:highlight>
                <a:latin typeface="+mj-lt"/>
                <a:ea typeface="ＭＳ Ｐゴシック" panose="020B0600070205080204" pitchFamily="34" charset="-128"/>
              </a:rPr>
              <a:t>BCWS, BAC, and BCWP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, important progress indicators can be computed: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highlight>
                  <a:srgbClr val="FFFF00"/>
                </a:highlight>
                <a:latin typeface="+mj-lt"/>
                <a:ea typeface="ＭＳ Ｐゴシック" panose="020B0600070205080204" pitchFamily="34" charset="-128"/>
              </a:rPr>
              <a:t>Schedule performance index,  SPI = BCWP/BCWS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latin typeface="+mj-lt"/>
              </a:rPr>
              <a:t>SPI tells you how efficiently you are actually progressing compared to the planned progress.</a:t>
            </a: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           </a:t>
            </a:r>
            <a:endParaRPr lang="en-US" altLang="ja-JP" sz="2200" dirty="0">
              <a:latin typeface="+mj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highlight>
                  <a:srgbClr val="FFFF00"/>
                </a:highlight>
                <a:latin typeface="+mj-lt"/>
                <a:ea typeface="ＭＳ Ｐゴシック" panose="020B0600070205080204" pitchFamily="34" charset="-128"/>
              </a:rPr>
              <a:t>SPI is an indication of the efficiency</a:t>
            </a:r>
            <a:r>
              <a:rPr lang="en-US" altLang="en-US" sz="2200" dirty="0">
                <a:latin typeface="+mj-lt"/>
                <a:ea typeface="ＭＳ Ｐゴシック" panose="020B0600070205080204" pitchFamily="34" charset="-128"/>
              </a:rPr>
              <a:t> with which the project is utilizing scheduled resources.</a:t>
            </a:r>
            <a:r>
              <a:rPr lang="ja-JP" altLang="en-US" sz="2200" dirty="0">
                <a:latin typeface="+mj-lt"/>
                <a:ea typeface="ＭＳ Ｐゴシック" panose="020B0600070205080204" pitchFamily="34" charset="-128"/>
              </a:rPr>
              <a:t> </a:t>
            </a:r>
            <a:endParaRPr lang="en-US" altLang="ja-JP" sz="2200" dirty="0">
              <a:latin typeface="+mj-lt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highlight>
                  <a:srgbClr val="FFFF00"/>
                </a:highlight>
                <a:latin typeface="+mj-lt"/>
                <a:ea typeface="ＭＳ Ｐゴシック" panose="020B0600070205080204" pitchFamily="34" charset="-128"/>
              </a:rPr>
              <a:t>Schedule variance, SV =  BCWP – BCWS</a:t>
            </a:r>
            <a:r>
              <a:rPr lang="ja-JP" altLang="en-US" sz="2200" dirty="0">
                <a:highlight>
                  <a:srgbClr val="FFFF00"/>
                </a:highlight>
                <a:latin typeface="+mj-lt"/>
                <a:ea typeface="ＭＳ Ｐゴシック" panose="020B0600070205080204" pitchFamily="34" charset="-128"/>
              </a:rPr>
              <a:t>          </a:t>
            </a:r>
            <a:endParaRPr lang="en-US" altLang="en-US" sz="2200" dirty="0">
              <a:highlight>
                <a:srgbClr val="FFFF00"/>
              </a:highlight>
              <a:latin typeface="+mj-lt"/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49637C-47A8-42CF-8223-1B03EC1B7B9B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131811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53960" y="605118"/>
            <a:ext cx="9742539" cy="507693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                                         Computing Earned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22077" y="1378267"/>
            <a:ext cx="11185525" cy="462438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Percent scheduled for completion = BCWS/BAC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provides an indication of the percentage of work that should have been completed by time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t.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Percent complete = BCWP/BAC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    provides a quantitative indication of the percent of completeness of the project at a given </a:t>
            </a:r>
            <a:br>
              <a:rPr lang="en-US" altLang="en-US" sz="2200" dirty="0">
                <a:ea typeface="ＭＳ Ｐゴシック" panose="020B0600070205080204" pitchFamily="34" charset="-128"/>
              </a:rPr>
            </a:br>
            <a:r>
              <a:rPr lang="en-US" altLang="en-US" sz="2200" dirty="0">
                <a:ea typeface="ＭＳ Ｐゴシック" panose="020B0600070205080204" pitchFamily="34" charset="-128"/>
              </a:rPr>
              <a:t>     point in time, </a:t>
            </a:r>
            <a:r>
              <a:rPr lang="en-US" altLang="en-US" sz="2200" i="1" dirty="0">
                <a:ea typeface="ＭＳ Ｐゴシック" panose="020B0600070205080204" pitchFamily="34" charset="-128"/>
              </a:rPr>
              <a:t>t.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en-US" sz="2200" i="1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Actual cost of work performed,</a:t>
            </a:r>
            <a:r>
              <a:rPr lang="en-US" altLang="en-US" sz="22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 ACWP</a:t>
            </a: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,</a:t>
            </a:r>
            <a:r>
              <a:rPr lang="en-US" altLang="en-US" sz="2200" dirty="0">
                <a:ea typeface="ＭＳ Ｐゴシック" panose="020B0600070205080204" pitchFamily="34" charset="-128"/>
              </a:rPr>
              <a:t>  is the sum of the effort actually expended on work tasks that have been completed by a point in time on the project schedule. It is then possible to compute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Cost performance index, CPI = BCWP/ACWP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100" dirty="0"/>
              <a:t>	The Cost Performance Index helps you analyze the efficiency of the cost utilized by the project.</a:t>
            </a:r>
            <a:endParaRPr lang="en-US" altLang="en-US" sz="2100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Cost variance, CV =  BCWP – ACWP</a:t>
            </a:r>
            <a:r>
              <a:rPr lang="ja-JP" altLang="en-US" sz="22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                 </a:t>
            </a:r>
            <a:r>
              <a:rPr lang="ja-JP" altLang="en-US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     </a:t>
            </a:r>
            <a:endParaRPr lang="en-US" altLang="en-US" sz="2200" dirty="0">
              <a:highlight>
                <a:srgbClr val="FFFF00"/>
              </a:highlight>
              <a:ea typeface="ＭＳ Ｐゴシック" panose="020B0600070205080204" pitchFamily="34" charset="-12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0FBA02-946E-41AD-928A-82C74B180516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E4675D-DC7D-4F28-9B6C-F422CA0BA16B}"/>
              </a:ext>
            </a:extLst>
          </p:cNvPr>
          <p:cNvSpPr txBox="1">
            <a:spLocks/>
          </p:cNvSpPr>
          <p:nvPr/>
        </p:nvSpPr>
        <p:spPr>
          <a:xfrm rot="5240631">
            <a:off x="11288701" y="250953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74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7184" y="605118"/>
            <a:ext cx="9875581" cy="53719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                                            EVA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8609" y="1311838"/>
            <a:ext cx="11188993" cy="3762375"/>
          </a:xfrm>
        </p:spPr>
        <p:txBody>
          <a:bodyPr>
            <a:noAutofit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Assume you are a software project manager and you’ve been asked to compute earned value statistics for a small software project.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The project has 56 planned work tasks that are estimated to require 582 person-days to complete.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At the time that you’ve been asked to do the earned value analysis, 12 tasks have been completed.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However the project schedule indicates that 15 tasks should have been completed.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The following scheduling data (in person-days) </a:t>
            </a:r>
            <a:r>
              <a:rPr lang="fr-FR" altLang="en-US" sz="2400" dirty="0">
                <a:ea typeface="ＭＳ Ｐゴシック" panose="020B0600070205080204" pitchFamily="34" charset="-128"/>
              </a:rPr>
              <a:t>are avalable:</a:t>
            </a:r>
            <a:r>
              <a:rPr lang="ja-JP" altLang="en-US" sz="2000" dirty="0">
                <a:ea typeface="ＭＳ Ｐゴシック" panose="020B0600070205080204" pitchFamily="34" charset="-128"/>
              </a:rPr>
              <a:t>    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CE2E8D-0D19-461F-AD54-F6F6165A6D08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FDC7127-A0F8-426F-BFAD-B470E2347C71}"/>
              </a:ext>
            </a:extLst>
          </p:cNvPr>
          <p:cNvSpPr txBox="1">
            <a:spLocks/>
          </p:cNvSpPr>
          <p:nvPr/>
        </p:nvSpPr>
        <p:spPr>
          <a:xfrm rot="5240631">
            <a:off x="11288701" y="250953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26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81191" y="583022"/>
            <a:ext cx="8866022" cy="49294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									      EVA exercise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4294967295"/>
          </p:nvPr>
        </p:nvSpPr>
        <p:spPr>
          <a:xfrm>
            <a:off x="5493483" y="1442561"/>
            <a:ext cx="6414119" cy="4495800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BAC = 582.00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SPI = BCWP/ BCWS = 126.5/ 156.5 = 0.808307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SV = BCWP - BCWS = 126.5 - 156.5 =  -30 person-day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CPI = BCWP/ ACWP = 0.99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CV = BCWP – ACWP = -1 person-day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% schedule for completion = BCWS/ BAC = 156.5/ 582.00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                                                           = 26.89%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      [% of work scheduled to be done at this time]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% complete = BCWP/ BAC = 126.5/ 582.00 = 21.74%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 [% of work completed at this time]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442561"/>
            <a:ext cx="4826831" cy="4350884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A57225F-4414-4A38-AC69-9BA20068953D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18791F5-4DCD-488D-BE1F-4D8571375D0E}"/>
              </a:ext>
            </a:extLst>
          </p:cNvPr>
          <p:cNvSpPr txBox="1">
            <a:spLocks/>
          </p:cNvSpPr>
          <p:nvPr/>
        </p:nvSpPr>
        <p:spPr>
          <a:xfrm rot="5240631">
            <a:off x="11288701" y="250953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399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</a:t>
            </a:r>
            <a:r>
              <a:rPr lang="en-US" sz="1400" b="1" dirty="0">
                <a:solidFill>
                  <a:schemeClr val="accent2"/>
                </a:solidFill>
              </a:rPr>
              <a:t>15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are projects late?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6" y="1911468"/>
            <a:ext cx="11142800" cy="4646086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en-US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an </a:t>
            </a:r>
            <a:r>
              <a:rPr lang="en-US" altLang="en-US" sz="22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unrealistic deadline </a:t>
            </a:r>
            <a:r>
              <a:rPr lang="en-US" altLang="en-US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established by someone outside the software development group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changing customer requirements </a:t>
            </a:r>
            <a:r>
              <a:rPr lang="en-US" altLang="en-US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that are not reflected in schedule changes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an </a:t>
            </a: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honest underestimate </a:t>
            </a:r>
            <a:r>
              <a:rPr lang="en-US" altLang="en-US" sz="2200" dirty="0">
                <a:ea typeface="ＭＳ Ｐゴシック" panose="020B0600070205080204" pitchFamily="34" charset="-128"/>
              </a:rPr>
              <a:t>of the amount of effort and/or the </a:t>
            </a:r>
            <a:r>
              <a:rPr lang="en-US" altLang="en-US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number of resources that will be required to do the job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predictable and/or unpredictable risks </a:t>
            </a:r>
            <a:r>
              <a:rPr lang="en-US" altLang="en-US" sz="2200" dirty="0">
                <a:ea typeface="ＭＳ Ｐゴシック" panose="020B0600070205080204" pitchFamily="34" charset="-128"/>
              </a:rPr>
              <a:t>that </a:t>
            </a:r>
            <a:r>
              <a:rPr lang="en-US" altLang="en-US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were not considered when the project commenced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technical difficulties </a:t>
            </a:r>
            <a:r>
              <a:rPr lang="en-US" altLang="en-US" sz="2200" dirty="0">
                <a:ea typeface="ＭＳ Ｐゴシック" panose="020B0600070205080204" pitchFamily="34" charset="-128"/>
              </a:rPr>
              <a:t>that could not have been foreseen in advance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human difficulties </a:t>
            </a:r>
            <a:r>
              <a:rPr lang="en-US" altLang="en-US" sz="2200" dirty="0">
                <a:ea typeface="ＭＳ Ｐゴシック" panose="020B0600070205080204" pitchFamily="34" charset="-128"/>
              </a:rPr>
              <a:t>that could not have been foreseen in advance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solidFill>
                  <a:srgbClr val="C00000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miscommunication</a:t>
            </a:r>
            <a:r>
              <a:rPr lang="en-US" altLang="en-US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 among project staff that results in delays</a:t>
            </a:r>
          </a:p>
          <a:p>
            <a:pPr>
              <a:lnSpc>
                <a:spcPct val="8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a failure by project management to recognize that </a:t>
            </a: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the project is falling behind schedule </a:t>
            </a:r>
            <a:r>
              <a:rPr lang="en-US" altLang="en-US" sz="22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2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 lack of action to correct the problem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96626B-81D4-4CCF-8D49-9CC4DFFAC9E5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61930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11468"/>
            <a:ext cx="11044934" cy="4646086"/>
          </a:xfrm>
        </p:spPr>
        <p:txBody>
          <a:bodyPr>
            <a:no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compartmentalization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—define distinct tasks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interdependency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—indicate task interrelationship 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effort validation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—be sure resources are available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defined responsibilities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—people must be assigned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defined outcomes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—each task must have an output</a:t>
            </a:r>
          </a:p>
          <a:p>
            <a:r>
              <a:rPr lang="en-US" altLang="en-US" sz="24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defined milestones</a:t>
            </a:r>
            <a:r>
              <a:rPr lang="en-US" altLang="en-US" sz="2400" dirty="0">
                <a:ea typeface="ＭＳ Ｐゴシック" panose="020B0600070205080204" pitchFamily="34" charset="-128"/>
              </a:rPr>
              <a:t>—review for quality</a:t>
            </a:r>
          </a:p>
          <a:p>
            <a:pPr>
              <a:lnSpc>
                <a:spcPct val="80000"/>
              </a:lnSpc>
            </a:pPr>
            <a:endParaRPr lang="en-US" altLang="en-US" sz="2200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3D1F1AD-1612-48FF-8811-6D8325042E12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749694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Effort and delivery time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09" y="1715956"/>
            <a:ext cx="9170125" cy="494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49E6152-3D9F-4353-8416-39165E588F66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93777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Effort allocation (40-20-40 rule)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>
          <a:xfrm>
            <a:off x="4587240" y="2305594"/>
            <a:ext cx="3962400" cy="3830638"/>
          </a:xfrm>
          <a:prstGeom prst="rect">
            <a:avLst/>
          </a:prstGeom>
          <a:noFill/>
        </p:spPr>
        <p:txBody>
          <a:bodyPr vert="horz" lIns="90487" tIns="44450" rIns="90487" bIns="4445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ja-JP" altLang="en-US" sz="2000" dirty="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front end</a:t>
            </a:r>
            <a:r>
              <a:rPr lang="ja-JP" altLang="en-US" sz="2000" dirty="0">
                <a:ea typeface="ＭＳ Ｐゴシック" panose="020B0600070205080204" pitchFamily="34" charset="-128"/>
              </a:rPr>
              <a:t>”</a:t>
            </a:r>
            <a:r>
              <a:rPr lang="en-US" altLang="ja-JP" sz="2000" dirty="0">
                <a:ea typeface="ＭＳ Ｐゴシック" panose="020B0600070205080204" pitchFamily="34" charset="-128"/>
              </a:rPr>
              <a:t> activities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customer communication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analysis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design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review and modification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ea typeface="ＭＳ Ｐゴシック" panose="020B0600070205080204" pitchFamily="34" charset="-128"/>
              </a:rPr>
              <a:t>construction activities</a:t>
            </a:r>
          </a:p>
          <a:p>
            <a:pPr lvl="1"/>
            <a:r>
              <a:rPr lang="en-US" altLang="en-US" sz="1800" dirty="0">
                <a:ea typeface="ＭＳ Ｐゴシック" panose="020B0600070205080204" pitchFamily="34" charset="-128"/>
              </a:rPr>
              <a:t> coding or code generation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000" dirty="0">
                <a:ea typeface="ＭＳ Ｐゴシック" panose="020B0600070205080204" pitchFamily="34" charset="-128"/>
              </a:rPr>
              <a:t>testing and installation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unit, integration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 white-box, black box</a:t>
            </a:r>
          </a:p>
          <a:p>
            <a:pPr lvl="1">
              <a:lnSpc>
                <a:spcPct val="65000"/>
              </a:lnSpc>
            </a:pPr>
            <a:r>
              <a:rPr lang="en-US" altLang="en-US" sz="18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 regression </a:t>
            </a:r>
          </a:p>
        </p:txBody>
      </p: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2453640" y="2153194"/>
            <a:ext cx="1703388" cy="4035425"/>
            <a:chOff x="895" y="770"/>
            <a:chExt cx="1250" cy="2917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1664" y="2282"/>
              <a:ext cx="481" cy="1405"/>
              <a:chOff x="1464" y="2052"/>
              <a:chExt cx="481" cy="1249"/>
            </a:xfrm>
          </p:grpSpPr>
          <p:sp>
            <p:nvSpPr>
              <p:cNvPr id="18" name="Rectangle 4"/>
              <p:cNvSpPr>
                <a:spLocks noChangeArrowheads="1"/>
              </p:cNvSpPr>
              <p:nvPr/>
            </p:nvSpPr>
            <p:spPr bwMode="auto">
              <a:xfrm>
                <a:off x="1468" y="2212"/>
                <a:ext cx="328" cy="1084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Freeform 5"/>
              <p:cNvSpPr>
                <a:spLocks/>
              </p:cNvSpPr>
              <p:nvPr/>
            </p:nvSpPr>
            <p:spPr bwMode="auto">
              <a:xfrm>
                <a:off x="1464" y="2052"/>
                <a:ext cx="481" cy="1249"/>
              </a:xfrm>
              <a:custGeom>
                <a:avLst/>
                <a:gdLst>
                  <a:gd name="T0" fmla="*/ 336 w 481"/>
                  <a:gd name="T1" fmla="*/ 1248 h 1249"/>
                  <a:gd name="T2" fmla="*/ 480 w 481"/>
                  <a:gd name="T3" fmla="*/ 1092 h 1249"/>
                  <a:gd name="T4" fmla="*/ 480 w 481"/>
                  <a:gd name="T5" fmla="*/ 0 h 1249"/>
                  <a:gd name="T6" fmla="*/ 144 w 481"/>
                  <a:gd name="T7" fmla="*/ 0 h 1249"/>
                  <a:gd name="T8" fmla="*/ 0 w 481"/>
                  <a:gd name="T9" fmla="*/ 156 h 1249"/>
                  <a:gd name="T10" fmla="*/ 336 w 481"/>
                  <a:gd name="T11" fmla="*/ 156 h 1249"/>
                  <a:gd name="T12" fmla="*/ 336 w 481"/>
                  <a:gd name="T13" fmla="*/ 1248 h 12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1"/>
                  <a:gd name="T22" fmla="*/ 0 h 1249"/>
                  <a:gd name="T23" fmla="*/ 481 w 481"/>
                  <a:gd name="T24" fmla="*/ 1249 h 124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1" h="1249">
                    <a:moveTo>
                      <a:pt x="336" y="1248"/>
                    </a:moveTo>
                    <a:lnTo>
                      <a:pt x="480" y="1092"/>
                    </a:lnTo>
                    <a:lnTo>
                      <a:pt x="480" y="0"/>
                    </a:lnTo>
                    <a:lnTo>
                      <a:pt x="144" y="0"/>
                    </a:lnTo>
                    <a:lnTo>
                      <a:pt x="0" y="156"/>
                    </a:lnTo>
                    <a:lnTo>
                      <a:pt x="336" y="156"/>
                    </a:lnTo>
                    <a:lnTo>
                      <a:pt x="336" y="1248"/>
                    </a:lnTo>
                  </a:path>
                </a:pathLst>
              </a:custGeom>
              <a:solidFill>
                <a:schemeClr val="hlink"/>
              </a:solidFill>
              <a:ln w="12700" cap="rnd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1664" y="1958"/>
              <a:ext cx="481" cy="541"/>
              <a:chOff x="1464" y="1764"/>
              <a:chExt cx="481" cy="481"/>
            </a:xfrm>
          </p:grpSpPr>
          <p:sp>
            <p:nvSpPr>
              <p:cNvPr id="16" name="Rectangle 7"/>
              <p:cNvSpPr>
                <a:spLocks noChangeArrowheads="1"/>
              </p:cNvSpPr>
              <p:nvPr/>
            </p:nvSpPr>
            <p:spPr bwMode="auto">
              <a:xfrm>
                <a:off x="1468" y="1828"/>
                <a:ext cx="328" cy="412"/>
              </a:xfrm>
              <a:prstGeom prst="rect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7" name="Freeform 8"/>
              <p:cNvSpPr>
                <a:spLocks/>
              </p:cNvSpPr>
              <p:nvPr/>
            </p:nvSpPr>
            <p:spPr bwMode="auto">
              <a:xfrm>
                <a:off x="1464" y="1764"/>
                <a:ext cx="481" cy="481"/>
              </a:xfrm>
              <a:custGeom>
                <a:avLst/>
                <a:gdLst>
                  <a:gd name="T0" fmla="*/ 336 w 481"/>
                  <a:gd name="T1" fmla="*/ 480 h 481"/>
                  <a:gd name="T2" fmla="*/ 480 w 481"/>
                  <a:gd name="T3" fmla="*/ 420 h 481"/>
                  <a:gd name="T4" fmla="*/ 480 w 481"/>
                  <a:gd name="T5" fmla="*/ 0 h 481"/>
                  <a:gd name="T6" fmla="*/ 144 w 481"/>
                  <a:gd name="T7" fmla="*/ 0 h 481"/>
                  <a:gd name="T8" fmla="*/ 0 w 481"/>
                  <a:gd name="T9" fmla="*/ 60 h 481"/>
                  <a:gd name="T10" fmla="*/ 336 w 481"/>
                  <a:gd name="T11" fmla="*/ 60 h 481"/>
                  <a:gd name="T12" fmla="*/ 336 w 481"/>
                  <a:gd name="T13" fmla="*/ 480 h 48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1"/>
                  <a:gd name="T22" fmla="*/ 0 h 481"/>
                  <a:gd name="T23" fmla="*/ 481 w 481"/>
                  <a:gd name="T24" fmla="*/ 481 h 48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1" h="481">
                    <a:moveTo>
                      <a:pt x="336" y="480"/>
                    </a:moveTo>
                    <a:lnTo>
                      <a:pt x="480" y="420"/>
                    </a:lnTo>
                    <a:lnTo>
                      <a:pt x="480" y="0"/>
                    </a:lnTo>
                    <a:lnTo>
                      <a:pt x="144" y="0"/>
                    </a:lnTo>
                    <a:lnTo>
                      <a:pt x="0" y="60"/>
                    </a:lnTo>
                    <a:lnTo>
                      <a:pt x="336" y="60"/>
                    </a:lnTo>
                    <a:lnTo>
                      <a:pt x="336" y="480"/>
                    </a:lnTo>
                  </a:path>
                </a:pathLst>
              </a:custGeom>
              <a:solidFill>
                <a:schemeClr val="tx2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1664" y="770"/>
              <a:ext cx="481" cy="1405"/>
              <a:chOff x="1464" y="708"/>
              <a:chExt cx="481" cy="1249"/>
            </a:xfrm>
          </p:grpSpPr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1468" y="868"/>
                <a:ext cx="328" cy="1084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1464" y="708"/>
                <a:ext cx="481" cy="1249"/>
              </a:xfrm>
              <a:custGeom>
                <a:avLst/>
                <a:gdLst>
                  <a:gd name="T0" fmla="*/ 336 w 481"/>
                  <a:gd name="T1" fmla="*/ 1248 h 1249"/>
                  <a:gd name="T2" fmla="*/ 480 w 481"/>
                  <a:gd name="T3" fmla="*/ 1092 h 1249"/>
                  <a:gd name="T4" fmla="*/ 480 w 481"/>
                  <a:gd name="T5" fmla="*/ 0 h 1249"/>
                  <a:gd name="T6" fmla="*/ 144 w 481"/>
                  <a:gd name="T7" fmla="*/ 0 h 1249"/>
                  <a:gd name="T8" fmla="*/ 0 w 481"/>
                  <a:gd name="T9" fmla="*/ 156 h 1249"/>
                  <a:gd name="T10" fmla="*/ 336 w 481"/>
                  <a:gd name="T11" fmla="*/ 156 h 1249"/>
                  <a:gd name="T12" fmla="*/ 336 w 481"/>
                  <a:gd name="T13" fmla="*/ 1248 h 124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81"/>
                  <a:gd name="T22" fmla="*/ 0 h 1249"/>
                  <a:gd name="T23" fmla="*/ 481 w 481"/>
                  <a:gd name="T24" fmla="*/ 1249 h 124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81" h="1249">
                    <a:moveTo>
                      <a:pt x="336" y="1248"/>
                    </a:moveTo>
                    <a:lnTo>
                      <a:pt x="480" y="1092"/>
                    </a:lnTo>
                    <a:lnTo>
                      <a:pt x="480" y="0"/>
                    </a:lnTo>
                    <a:lnTo>
                      <a:pt x="144" y="0"/>
                    </a:lnTo>
                    <a:lnTo>
                      <a:pt x="0" y="156"/>
                    </a:lnTo>
                    <a:lnTo>
                      <a:pt x="336" y="156"/>
                    </a:lnTo>
                    <a:lnTo>
                      <a:pt x="336" y="1248"/>
                    </a:lnTo>
                  </a:path>
                </a:pathLst>
              </a:custGeom>
              <a:solidFill>
                <a:schemeClr val="accent2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943" y="1158"/>
              <a:ext cx="904" cy="3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40-50%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935" y="3147"/>
              <a:ext cx="904" cy="30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30-40%</a:t>
              </a: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895" y="2184"/>
              <a:ext cx="904" cy="3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en-US" b="1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15-20%</a:t>
              </a:r>
            </a:p>
          </p:txBody>
        </p:sp>
      </p:grp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4053840" y="2689959"/>
            <a:ext cx="679614" cy="160148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4053840" y="4109344"/>
            <a:ext cx="679614" cy="90138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H="1">
            <a:off x="4053840" y="4950824"/>
            <a:ext cx="679614" cy="17417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3977640" y="4515394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7A0E674-C5C6-4CC3-8A7B-6D9475E792E1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64096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charts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66177" y="605119"/>
            <a:ext cx="242047" cy="685800"/>
          </a:xfrm>
        </p:spPr>
        <p:txBody>
          <a:bodyPr vert="vert270"/>
          <a:lstStyle/>
          <a:p>
            <a:r>
              <a:rPr lang="en-US" sz="1400" b="1" dirty="0"/>
              <a:t>Slide-</a:t>
            </a:r>
            <a:fld id="{D57F1E4F-1CFF-5643-939E-217C01CDF565}" type="slidenum">
              <a:rPr lang="en-US" sz="1400" b="1" smtClean="0"/>
              <a:pPr/>
              <a:t>6</a:t>
            </a:fld>
            <a:endParaRPr lang="en-US" sz="1400" b="1" dirty="0"/>
          </a:p>
        </p:txBody>
      </p:sp>
      <p:pic>
        <p:nvPicPr>
          <p:cNvPr id="7" name="Picture 11" descr="Project Schedu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82600" y="1825625"/>
            <a:ext cx="11239500" cy="4816475"/>
          </a:xfrm>
          <a:prstGeom prst="rect">
            <a:avLst/>
          </a:prstGeom>
          <a:noFill/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349098-6182-485E-A345-293F57374B16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0798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05118"/>
            <a:ext cx="11029950" cy="47819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                                                      Timeline charts</a:t>
            </a:r>
          </a:p>
        </p:txBody>
      </p:sp>
      <p:pic>
        <p:nvPicPr>
          <p:cNvPr id="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43" y="1354312"/>
            <a:ext cx="10032273" cy="489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114B93-4FC1-40B0-A06C-1A06177AB1F0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4E42F185-E376-41CB-9510-047ADE77E046}"/>
              </a:ext>
            </a:extLst>
          </p:cNvPr>
          <p:cNvSpPr txBox="1">
            <a:spLocks/>
          </p:cNvSpPr>
          <p:nvPr/>
        </p:nvSpPr>
        <p:spPr>
          <a:xfrm rot="5240631">
            <a:off x="11288701" y="250953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18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04684" y="605118"/>
            <a:ext cx="10425266" cy="478196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1"/>
                </a:solidFill>
              </a:rPr>
              <a:t>                                           Schedule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153" y="1153498"/>
            <a:ext cx="11206163" cy="3448000"/>
          </a:xfrm>
        </p:spPr>
        <p:txBody>
          <a:bodyPr>
            <a:noAutofit/>
          </a:bodyPr>
          <a:lstStyle/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en-US" altLang="en-US" sz="2200" dirty="0">
                <a:ea typeface="ＭＳ Ｐゴシック" panose="020B0600070205080204" pitchFamily="34" charset="-128"/>
              </a:rPr>
              <a:t>Conduct periodic project status meetings in which each team member reports progress and problems.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altLang="en-US" sz="2200" dirty="0">
                <a:ea typeface="ＭＳ Ｐゴシック" panose="020B0600070205080204" pitchFamily="34" charset="-128"/>
              </a:rPr>
              <a:t>Evaluate the results of all reviews conducted throughout the </a:t>
            </a:r>
            <a:r>
              <a:rPr lang="en-US" altLang="en-US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software engineering process</a:t>
            </a:r>
            <a:r>
              <a:rPr lang="en-US" altLang="en-US" sz="2200" dirty="0">
                <a:ea typeface="ＭＳ Ｐゴシック" panose="020B0600070205080204" pitchFamily="34" charset="-128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Determine whether formal project milestones (the diamonds shown in Figure 27.3) have been accomplished by the scheduled date.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ea typeface="ＭＳ Ｐゴシック" panose="020B0600070205080204" pitchFamily="34" charset="-128"/>
              </a:rPr>
              <a:t>Compare </a:t>
            </a:r>
            <a:r>
              <a:rPr lang="en-US" altLang="en-US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actual start-date to planned start-date </a:t>
            </a:r>
            <a:r>
              <a:rPr lang="en-US" altLang="en-US" sz="2200" dirty="0">
                <a:ea typeface="ＭＳ Ｐゴシック" panose="020B0600070205080204" pitchFamily="34" charset="-128"/>
              </a:rPr>
              <a:t>for each project task listed in the resource table.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Use </a:t>
            </a:r>
            <a:r>
              <a:rPr lang="en-US" altLang="en-US" sz="2200" b="1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earned value analysis </a:t>
            </a:r>
            <a:r>
              <a:rPr lang="en-US" altLang="en-US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to assess progress quantitatively</a:t>
            </a:r>
            <a:r>
              <a:rPr lang="en-US" altLang="en-US" sz="2200" dirty="0">
                <a:ea typeface="ＭＳ Ｐゴシック" panose="020B0600070205080204" pitchFamily="34" charset="-128"/>
              </a:rPr>
              <a:t>.</a:t>
            </a:r>
            <a:endParaRPr lang="en-US" altLang="en-US" sz="2200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 rot="5240631">
            <a:off x="11288701" y="250953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84288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Earned value analysis (</a:t>
            </a:r>
            <a:r>
              <a:rPr lang="en-GB" dirty="0" err="1"/>
              <a:t>eva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50" y="2129246"/>
            <a:ext cx="11205858" cy="350084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Earned value</a:t>
            </a:r>
            <a:br>
              <a:rPr lang="en-US" altLang="en-US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</a:br>
            <a:endParaRPr lang="en-US" altLang="en-US" sz="2200" dirty="0">
              <a:highlight>
                <a:srgbClr val="FFFF00"/>
              </a:highlight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is a measure of progress</a:t>
            </a:r>
          </a:p>
          <a:p>
            <a:pPr lvl="1"/>
            <a:r>
              <a:rPr lang="en-US" altLang="en-US" sz="2200" dirty="0">
                <a:ea typeface="ＭＳ Ｐゴシック" panose="020B0600070205080204" pitchFamily="34" charset="-128"/>
              </a:rPr>
              <a:t>enables us to assess the </a:t>
            </a:r>
            <a:r>
              <a:rPr lang="ja-JP" altLang="en-US" sz="2200" dirty="0">
                <a:ea typeface="ＭＳ Ｐゴシック" panose="020B0600070205080204" pitchFamily="34" charset="-128"/>
              </a:rPr>
              <a:t>“</a:t>
            </a:r>
            <a:r>
              <a:rPr lang="en-US" altLang="ja-JP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percent of completeness</a:t>
            </a:r>
            <a:r>
              <a:rPr lang="ja-JP" altLang="en-US" sz="2200" dirty="0">
                <a:ea typeface="ＭＳ Ｐゴシック" panose="020B0600070205080204" pitchFamily="34" charset="-128"/>
              </a:rPr>
              <a:t>”</a:t>
            </a:r>
            <a:r>
              <a:rPr lang="en-US" altLang="ja-JP" sz="2200" dirty="0">
                <a:ea typeface="ＭＳ Ｐゴシック" panose="020B0600070205080204" pitchFamily="34" charset="-128"/>
              </a:rPr>
              <a:t> of a project using quantitative analysis rather than rely on a gut feeling</a:t>
            </a:r>
          </a:p>
          <a:p>
            <a:pPr lvl="1"/>
            <a:r>
              <a:rPr lang="ja-JP" altLang="en-US" sz="2200" dirty="0">
                <a:ea typeface="ＭＳ Ｐゴシック" panose="020B0600070205080204" pitchFamily="34" charset="-128"/>
              </a:rPr>
              <a:t>“</a:t>
            </a:r>
            <a:r>
              <a:rPr lang="en-US" altLang="ja-JP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provides accurate and reliable readings of performance from as early as 15 percent into </a:t>
            </a:r>
            <a:br>
              <a:rPr lang="en-US" altLang="ja-JP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</a:br>
            <a:r>
              <a:rPr lang="en-US" altLang="ja-JP" sz="22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  the project</a:t>
            </a:r>
            <a:r>
              <a:rPr lang="en-US" altLang="ja-JP" sz="2200" dirty="0">
                <a:ea typeface="ＭＳ Ｐゴシック" panose="020B0600070205080204" pitchFamily="34" charset="-128"/>
              </a:rPr>
              <a:t>.</a:t>
            </a:r>
            <a:r>
              <a:rPr lang="ja-JP" altLang="en-US" sz="2200" dirty="0">
                <a:ea typeface="ＭＳ Ｐゴシック" panose="020B0600070205080204" pitchFamily="34" charset="-128"/>
              </a:rPr>
              <a:t>”</a:t>
            </a:r>
            <a:endParaRPr lang="en-US" altLang="ja-JP" sz="2200" dirty="0">
              <a:ea typeface="ＭＳ Ｐゴシック" panose="020B0600070205080204" pitchFamily="34" charset="-128"/>
            </a:endParaRPr>
          </a:p>
          <a:p>
            <a:pPr marL="324000" lvl="1" indent="0">
              <a:buNone/>
            </a:pPr>
            <a:r>
              <a:rPr lang="ja-JP" altLang="en-US" sz="2000" dirty="0">
                <a:ea typeface="ＭＳ Ｐゴシック" panose="020B0600070205080204" pitchFamily="34" charset="-128"/>
              </a:rPr>
              <a:t>                                        </a:t>
            </a: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9D5186B-1949-4C27-89E1-2E93AD845BF2}"/>
              </a:ext>
            </a:extLst>
          </p:cNvPr>
          <p:cNvSpPr>
            <a:spLocks noGrp="1"/>
          </p:cNvSpPr>
          <p:nvPr/>
        </p:nvSpPr>
        <p:spPr>
          <a:xfrm>
            <a:off x="11587316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7916512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6A1FA9D8CAFA41ADDBCBBB0D56B3E6" ma:contentTypeVersion="4" ma:contentTypeDescription="Create a new document." ma:contentTypeScope="" ma:versionID="b4ab07534db13e9d6338aca75dbcdb8f">
  <xsd:schema xmlns:xsd="http://www.w3.org/2001/XMLSchema" xmlns:xs="http://www.w3.org/2001/XMLSchema" xmlns:p="http://schemas.microsoft.com/office/2006/metadata/properties" xmlns:ns2="72f51285-5ce4-4dae-9586-4e161e63b2f1" targetNamespace="http://schemas.microsoft.com/office/2006/metadata/properties" ma:root="true" ma:fieldsID="743dcd231d3e6f7e8ff253254e304864" ns2:_="">
    <xsd:import namespace="72f51285-5ce4-4dae-9586-4e161e63b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51285-5ce4-4dae-9586-4e161e63b2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70C249-BED5-4CA1-93ED-7271FA579E4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8BB73F-F679-4055-999A-B2633C7422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3FBB90-34AC-40B9-A638-8F946C42D6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f51285-5ce4-4dae-9586-4e161e63b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1158</Words>
  <Application>Microsoft Office PowerPoint</Application>
  <PresentationFormat>Widescreen</PresentationFormat>
  <Paragraphs>137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Calibri</vt:lpstr>
      <vt:lpstr>Gill Sans MT</vt:lpstr>
      <vt:lpstr>Wingdings</vt:lpstr>
      <vt:lpstr>Wingdings 2</vt:lpstr>
      <vt:lpstr>Dividend</vt:lpstr>
      <vt:lpstr>PowerPoint Presentation</vt:lpstr>
      <vt:lpstr>Why are projects late?</vt:lpstr>
      <vt:lpstr>Scheduling principles</vt:lpstr>
      <vt:lpstr>Effort and delivery time</vt:lpstr>
      <vt:lpstr>Effort allocation (40-20-40 rule)</vt:lpstr>
      <vt:lpstr>Timeline charts</vt:lpstr>
      <vt:lpstr>                                                      Timeline charts</vt:lpstr>
      <vt:lpstr>                                           Schedule tracking</vt:lpstr>
      <vt:lpstr>Earned value analysis (eva)</vt:lpstr>
      <vt:lpstr>Computing Earned value</vt:lpstr>
      <vt:lpstr>Computing Earned value</vt:lpstr>
      <vt:lpstr>                                         Computing Earned value</vt:lpstr>
      <vt:lpstr>                                            EVA exercise</vt:lpstr>
      <vt:lpstr>               EVA exercise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Ch.15 - Project Scheduling</dc:title>
  <dc:subject>Software Engineering</dc:subject>
  <dc:creator>M. Mahmudul Hasan</dc:creator>
  <cp:lastModifiedBy>mustakim jarif</cp:lastModifiedBy>
  <cp:revision>42</cp:revision>
  <dcterms:created xsi:type="dcterms:W3CDTF">2019-05-13T08:37:20Z</dcterms:created>
  <dcterms:modified xsi:type="dcterms:W3CDTF">2024-05-05T12:26:54Z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0x010100E76A1FA9D8CAFA41ADDBCBBB0D56B3E6</vt:lpwstr>
  </property>
</Properties>
</file>