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7" r:id="rId2"/>
    <p:sldId id="313" r:id="rId3"/>
    <p:sldId id="300" r:id="rId4"/>
    <p:sldId id="314" r:id="rId5"/>
    <p:sldId id="315" r:id="rId6"/>
    <p:sldId id="316" r:id="rId7"/>
    <p:sldId id="301" r:id="rId8"/>
    <p:sldId id="302" r:id="rId9"/>
    <p:sldId id="303" r:id="rId10"/>
    <p:sldId id="304" r:id="rId11"/>
    <p:sldId id="305" r:id="rId12"/>
    <p:sldId id="318" r:id="rId13"/>
    <p:sldId id="307" r:id="rId14"/>
    <p:sldId id="308" r:id="rId15"/>
    <p:sldId id="309" r:id="rId16"/>
    <p:sldId id="310" r:id="rId17"/>
    <p:sldId id="311" r:id="rId18"/>
    <p:sldId id="31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EAA1-9873-427E-B2FC-9CABA3CDEA8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BBB4-03B5-486C-B010-08691B540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890EB-2C54-4F73-A816-2EAB448AB575}" type="slidenum">
              <a:rPr lang="en-US"/>
              <a:pPr/>
              <a:t>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NS2 lets us create topologies with different nodes, different types of links in betweeb them </a:t>
            </a:r>
          </a:p>
        </p:txBody>
      </p:sp>
    </p:spTree>
    <p:extLst>
      <p:ext uri="{BB962C8B-B14F-4D97-AF65-F5344CB8AC3E}">
        <p14:creationId xmlns:p14="http://schemas.microsoft.com/office/powerpoint/2010/main" val="39019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9510D-84BA-440D-97C5-0660FC7A186D}" type="slidenum">
              <a:rPr lang="en-US"/>
              <a:pPr/>
              <a:t>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91FF5-9ACC-49AB-86FE-285B88BA3E01}" type="slidenum">
              <a:rPr lang="en-US"/>
              <a:pPr/>
              <a:t>6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Apart from having a trace file, it comes with a Network animator tool that allows visualization of nodes (much like the diagrams that we see in text books)</a:t>
            </a:r>
          </a:p>
        </p:txBody>
      </p:sp>
    </p:spTree>
    <p:extLst>
      <p:ext uri="{BB962C8B-B14F-4D97-AF65-F5344CB8AC3E}">
        <p14:creationId xmlns:p14="http://schemas.microsoft.com/office/powerpoint/2010/main" val="183524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BF578-E74B-4791-989F-5A67EB4D4D71}" type="slidenum">
              <a:rPr lang="en-US"/>
              <a:pPr/>
              <a:t>18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going to extend the example now: we are going to attach a udp agent to n1 and a sink at n2. (agents are abstractions – of “sockets” that are present in unix)</a:t>
            </a:r>
          </a:p>
          <a:p>
            <a:endParaRPr lang="en-US"/>
          </a:p>
          <a:p>
            <a:r>
              <a:rPr lang="en-US"/>
              <a:t>We are going to use udp to send constant bit-rate traffic – what this means is – that the rate is constant and packet size is constant (we will set these parameters)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6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41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0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36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639103-094D-4864-9D95-41199399FD18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4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NS2 &amp; TCL</a:t>
            </a:r>
            <a:br>
              <a:rPr lang="en-US" dirty="0"/>
            </a:br>
            <a:r>
              <a:rPr lang="en-US" dirty="0"/>
              <a:t>Programming</a:t>
            </a:r>
            <a:br>
              <a:rPr lang="en-US" dirty="0"/>
            </a:b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/>
          <a:lstStyle/>
          <a:p>
            <a:r>
              <a:rPr lang="en-US" dirty="0"/>
              <a:t>$ns queue-limit &lt;node1&gt; &lt;node2&gt; &lt;</a:t>
            </a:r>
            <a:r>
              <a:rPr lang="en-US" dirty="0" err="1"/>
              <a:t>num_of_packest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Example: $ns queue-limit $node1 $node2 50</a:t>
            </a:r>
          </a:p>
        </p:txBody>
      </p:sp>
    </p:spTree>
    <p:extLst>
      <p:ext uri="{BB962C8B-B14F-4D97-AF65-F5344CB8AC3E}">
        <p14:creationId xmlns:p14="http://schemas.microsoft.com/office/powerpoint/2010/main" val="204766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4195481"/>
          </a:xfrm>
        </p:spPr>
        <p:txBody>
          <a:bodyPr/>
          <a:lstStyle/>
          <a:p>
            <a:r>
              <a:rPr lang="en-US" dirty="0"/>
              <a:t>Set &lt;</a:t>
            </a:r>
            <a:r>
              <a:rPr lang="en-US" dirty="0" err="1"/>
              <a:t>agent_name</a:t>
            </a:r>
            <a:r>
              <a:rPr lang="en-US" dirty="0"/>
              <a:t>&gt; [new Agent/&lt;</a:t>
            </a:r>
            <a:r>
              <a:rPr lang="en-US" dirty="0" err="1"/>
              <a:t>src_type</a:t>
            </a:r>
            <a:r>
              <a:rPr lang="en-US" dirty="0"/>
              <a:t>&gt;]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src_type</a:t>
            </a:r>
            <a:r>
              <a:rPr lang="en-US" dirty="0"/>
              <a:t>&gt; : UDP, TCP</a:t>
            </a:r>
          </a:p>
          <a:p>
            <a:r>
              <a:rPr lang="en-US" dirty="0"/>
              <a:t>Set &lt;</a:t>
            </a:r>
            <a:r>
              <a:rPr lang="en-US" dirty="0" err="1"/>
              <a:t>agent_name</a:t>
            </a:r>
            <a:r>
              <a:rPr lang="en-US" dirty="0"/>
              <a:t>&gt; [new Agent/&lt;</a:t>
            </a:r>
            <a:r>
              <a:rPr lang="en-US" dirty="0" err="1"/>
              <a:t>dst_type</a:t>
            </a:r>
            <a:r>
              <a:rPr lang="en-US" dirty="0"/>
              <a:t>&gt;]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dst_type</a:t>
            </a:r>
            <a:r>
              <a:rPr lang="en-US" dirty="0"/>
              <a:t>&gt; : Null, </a:t>
            </a:r>
            <a:r>
              <a:rPr lang="en-US" dirty="0" err="1"/>
              <a:t>TCPSink</a:t>
            </a:r>
            <a:endParaRPr lang="en-US" dirty="0"/>
          </a:p>
          <a:p>
            <a:r>
              <a:rPr lang="en-US" dirty="0"/>
              <a:t>$ns attach-agent &lt;</a:t>
            </a:r>
            <a:r>
              <a:rPr lang="en-US" dirty="0" err="1"/>
              <a:t>node_name</a:t>
            </a:r>
            <a:r>
              <a:rPr lang="en-US" dirty="0"/>
              <a:t>&gt; &lt;</a:t>
            </a:r>
            <a:r>
              <a:rPr lang="en-US" dirty="0" err="1"/>
              <a:t>agent_name</a:t>
            </a:r>
            <a:r>
              <a:rPr lang="en-US" dirty="0"/>
              <a:t>&gt;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Set udp0 [new Agent/UDP]</a:t>
            </a:r>
          </a:p>
          <a:p>
            <a:pPr lvl="1"/>
            <a:r>
              <a:rPr lang="en-US" dirty="0"/>
              <a:t>$ns attach-agent $n1 $udp0</a:t>
            </a:r>
          </a:p>
          <a:p>
            <a:pPr lvl="1"/>
            <a:r>
              <a:rPr lang="en-US" dirty="0"/>
              <a:t>Set tcp0 [new Agent/TCP]</a:t>
            </a:r>
          </a:p>
          <a:p>
            <a:pPr lvl="1"/>
            <a:r>
              <a:rPr lang="en-US" dirty="0"/>
              <a:t>$ns attach-agent $n2 $tcp0</a:t>
            </a:r>
          </a:p>
        </p:txBody>
      </p:sp>
    </p:spTree>
    <p:extLst>
      <p:ext uri="{BB962C8B-B14F-4D97-AF65-F5344CB8AC3E}">
        <p14:creationId xmlns:p14="http://schemas.microsoft.com/office/powerpoint/2010/main" val="237980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$ns connect &lt;</a:t>
            </a:r>
            <a:r>
              <a:rPr lang="en-US" dirty="0" err="1"/>
              <a:t>src_agent</a:t>
            </a:r>
            <a:r>
              <a:rPr lang="en-US" dirty="0"/>
              <a:t>&gt; &lt;</a:t>
            </a:r>
            <a:r>
              <a:rPr lang="en-US" dirty="0" err="1"/>
              <a:t>dst_agent</a:t>
            </a:r>
            <a:r>
              <a:rPr lang="en-US" dirty="0"/>
              <a:t>&gt;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$ns connect $udp0 $null0</a:t>
            </a:r>
          </a:p>
          <a:p>
            <a:pPr lvl="1"/>
            <a:r>
              <a:rPr lang="en-US" dirty="0"/>
              <a:t>$ns connect $tcp0 $sink0</a:t>
            </a:r>
          </a:p>
        </p:txBody>
      </p:sp>
    </p:spTree>
    <p:extLst>
      <p:ext uri="{BB962C8B-B14F-4D97-AF65-F5344CB8AC3E}">
        <p14:creationId xmlns:p14="http://schemas.microsoft.com/office/powerpoint/2010/main" val="305355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Coloring the </a:t>
            </a:r>
            <a:r>
              <a:rPr lang="en-US" dirty="0"/>
              <a:t>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1</a:t>
            </a:r>
          </a:p>
          <a:p>
            <a:r>
              <a:rPr lang="en-US" dirty="0"/>
              <a:t>$ns color &lt;</a:t>
            </a:r>
            <a:r>
              <a:rPr lang="en-US" dirty="0" err="1"/>
              <a:t>flowid</a:t>
            </a:r>
            <a:r>
              <a:rPr lang="en-US" dirty="0"/>
              <a:t>&gt; &lt;value&gt;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b="1" dirty="0"/>
              <a:t>$ns color 1 red</a:t>
            </a:r>
            <a:endParaRPr lang="en-US" dirty="0"/>
          </a:p>
          <a:p>
            <a:pPr lvl="1"/>
            <a:r>
              <a:rPr lang="en-US" b="1" dirty="0"/>
              <a:t>$ns color 0 blue</a:t>
            </a:r>
          </a:p>
          <a:p>
            <a:r>
              <a:rPr lang="en-US" dirty="0"/>
              <a:t>The above will color flow with id 1 to red and with id 0 to blue</a:t>
            </a:r>
          </a:p>
          <a:p>
            <a:r>
              <a:rPr lang="en-US" dirty="0"/>
              <a:t>$tcp0 set fid_ 0 #set </a:t>
            </a:r>
            <a:r>
              <a:rPr lang="en-US" dirty="0" err="1"/>
              <a:t>tcp</a:t>
            </a:r>
            <a:r>
              <a:rPr lang="en-US" dirty="0"/>
              <a:t> traffic to blue color</a:t>
            </a:r>
          </a:p>
          <a:p>
            <a:r>
              <a:rPr lang="en-US" dirty="0"/>
              <a:t>$udp1 set fid_ 1#set </a:t>
            </a:r>
            <a:r>
              <a:rPr lang="en-US" dirty="0" err="1"/>
              <a:t>udp</a:t>
            </a:r>
            <a:r>
              <a:rPr lang="en-US" dirty="0"/>
              <a:t> traffic to red color</a:t>
            </a:r>
          </a:p>
        </p:txBody>
      </p:sp>
    </p:spTree>
    <p:extLst>
      <p:ext uri="{BB962C8B-B14F-4D97-AF65-F5344CB8AC3E}">
        <p14:creationId xmlns:p14="http://schemas.microsoft.com/office/powerpoint/2010/main" val="355038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FTP (For TCP Data)</a:t>
            </a:r>
          </a:p>
          <a:p>
            <a:pPr lvl="1"/>
            <a:r>
              <a:rPr lang="en-US" dirty="0"/>
              <a:t>set ftpSender1 [new Application/FTP]</a:t>
            </a:r>
          </a:p>
          <a:p>
            <a:pPr lvl="1"/>
            <a:r>
              <a:rPr lang="en-US" dirty="0"/>
              <a:t>$ftpSender1 attach-agent $tcpsender1</a:t>
            </a:r>
          </a:p>
          <a:p>
            <a:r>
              <a:rPr lang="en-US" b="1" dirty="0"/>
              <a:t>Constant bit rate (For UDP Data)</a:t>
            </a:r>
          </a:p>
          <a:p>
            <a:pPr lvl="1"/>
            <a:r>
              <a:rPr lang="en-US" dirty="0"/>
              <a:t>set cbr0 [new Application/Traffic/CBR]</a:t>
            </a:r>
          </a:p>
          <a:p>
            <a:pPr lvl="1"/>
            <a:r>
              <a:rPr lang="en-US" dirty="0"/>
              <a:t>$cbr0 set </a:t>
            </a:r>
            <a:r>
              <a:rPr lang="en-US" dirty="0" err="1"/>
              <a:t>packetSize</a:t>
            </a:r>
            <a:r>
              <a:rPr lang="en-US" dirty="0"/>
              <a:t>_ 500 (in Bytes)</a:t>
            </a:r>
          </a:p>
          <a:p>
            <a:pPr lvl="1"/>
            <a:r>
              <a:rPr lang="en-US" dirty="0"/>
              <a:t>$cbr0 set interval_ 0.005 (one packet in each 0.005 seconds)</a:t>
            </a:r>
          </a:p>
          <a:p>
            <a:pPr lvl="1"/>
            <a:r>
              <a:rPr lang="en-US" dirty="0"/>
              <a:t>$cbr0 set rate_ 1Mb (One Mega Bits per second)</a:t>
            </a:r>
          </a:p>
          <a:p>
            <a:pPr lvl="1"/>
            <a:r>
              <a:rPr lang="en-US" dirty="0"/>
              <a:t>$cbr0 attach-agent $udp0</a:t>
            </a:r>
          </a:p>
        </p:txBody>
      </p:sp>
    </p:spTree>
    <p:extLst>
      <p:ext uri="{BB962C8B-B14F-4D97-AF65-F5344CB8AC3E}">
        <p14:creationId xmlns:p14="http://schemas.microsoft.com/office/powerpoint/2010/main" val="145243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failure and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$ns </a:t>
            </a:r>
            <a:r>
              <a:rPr lang="en-US" dirty="0" err="1"/>
              <a:t>rtmodel</a:t>
            </a:r>
            <a:r>
              <a:rPr lang="en-US" dirty="0"/>
              <a:t>-at 1.0 down $source $router</a:t>
            </a:r>
          </a:p>
          <a:p>
            <a:r>
              <a:rPr lang="en-US" dirty="0"/>
              <a:t>$ns </a:t>
            </a:r>
            <a:r>
              <a:rPr lang="en-US" dirty="0" err="1"/>
              <a:t>rtmodel</a:t>
            </a:r>
            <a:r>
              <a:rPr lang="en-US" dirty="0"/>
              <a:t>-at 2.0 up $node1 $node2</a:t>
            </a:r>
          </a:p>
        </p:txBody>
      </p:sp>
    </p:spTree>
    <p:extLst>
      <p:ext uri="{BB962C8B-B14F-4D97-AF65-F5344CB8AC3E}">
        <p14:creationId xmlns:p14="http://schemas.microsoft.com/office/powerpoint/2010/main" val="175192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$ns at 1.0 "$ftp1 start"</a:t>
            </a:r>
          </a:p>
          <a:p>
            <a:r>
              <a:rPr lang="en-US" dirty="0"/>
              <a:t>$ns at 4.0 "$ftp2 stop“</a:t>
            </a:r>
          </a:p>
          <a:p>
            <a:r>
              <a:rPr lang="en-US" dirty="0"/>
              <a:t>$ns at 1.5 “$cbr0 start”</a:t>
            </a:r>
          </a:p>
          <a:p>
            <a:r>
              <a:rPr lang="en-US" dirty="0"/>
              <a:t>$ns at 4.5 “$cbr0 stop”</a:t>
            </a:r>
          </a:p>
        </p:txBody>
      </p:sp>
    </p:spTree>
    <p:extLst>
      <p:ext uri="{BB962C8B-B14F-4D97-AF65-F5344CB8AC3E}">
        <p14:creationId xmlns:p14="http://schemas.microsoft.com/office/powerpoint/2010/main" val="126355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95400"/>
            <a:ext cx="7706700" cy="49530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#make a simulator object</a:t>
            </a:r>
          </a:p>
          <a:p>
            <a:r>
              <a:rPr lang="en-US" dirty="0"/>
              <a:t>Set ns [new Simulator]</a:t>
            </a:r>
          </a:p>
          <a:p>
            <a:r>
              <a:rPr lang="en-US" dirty="0"/>
              <a:t>#Opening a </a:t>
            </a:r>
            <a:r>
              <a:rPr lang="en-US" dirty="0" err="1"/>
              <a:t>nam</a:t>
            </a:r>
            <a:r>
              <a:rPr lang="en-US" dirty="0"/>
              <a:t> file to write the simulation data</a:t>
            </a:r>
          </a:p>
          <a:p>
            <a:r>
              <a:rPr lang="en-US" dirty="0"/>
              <a:t>set </a:t>
            </a:r>
            <a:r>
              <a:rPr lang="en-US" dirty="0" err="1"/>
              <a:t>nf</a:t>
            </a:r>
            <a:r>
              <a:rPr lang="en-US" dirty="0"/>
              <a:t> [open </a:t>
            </a:r>
            <a:r>
              <a:rPr lang="en-US" dirty="0" err="1"/>
              <a:t>out.nam</a:t>
            </a:r>
            <a:r>
              <a:rPr lang="en-US" dirty="0"/>
              <a:t> w]</a:t>
            </a:r>
          </a:p>
          <a:p>
            <a:r>
              <a:rPr lang="en-US" dirty="0"/>
              <a:t>$ns </a:t>
            </a:r>
            <a:r>
              <a:rPr lang="en-US" dirty="0" err="1"/>
              <a:t>namtrace</a:t>
            </a:r>
            <a:r>
              <a:rPr lang="en-US" dirty="0"/>
              <a:t>-all $</a:t>
            </a:r>
            <a:r>
              <a:rPr lang="en-US"/>
              <a:t>nf</a:t>
            </a:r>
            <a:endParaRPr lang="en-US" dirty="0"/>
          </a:p>
          <a:p>
            <a:r>
              <a:rPr lang="en-US" dirty="0"/>
              <a:t>#Creating a finish procedure to call at the end</a:t>
            </a:r>
          </a:p>
          <a:p>
            <a:r>
              <a:rPr lang="en-US" dirty="0" err="1"/>
              <a:t>proc</a:t>
            </a:r>
            <a:r>
              <a:rPr lang="en-US" dirty="0"/>
              <a:t> finish {} {</a:t>
            </a:r>
          </a:p>
          <a:p>
            <a:r>
              <a:rPr lang="en-US" dirty="0"/>
              <a:t>        global ns </a:t>
            </a:r>
            <a:r>
              <a:rPr lang="en-US" dirty="0" err="1"/>
              <a:t>nf</a:t>
            </a:r>
            <a:endParaRPr lang="en-US" dirty="0"/>
          </a:p>
          <a:p>
            <a:r>
              <a:rPr lang="en-US" dirty="0"/>
              <a:t>        $ns flush-trace</a:t>
            </a:r>
          </a:p>
          <a:p>
            <a:r>
              <a:rPr lang="en-US" dirty="0"/>
              <a:t>        close $</a:t>
            </a:r>
            <a:r>
              <a:rPr lang="en-US" dirty="0" err="1"/>
              <a:t>nf</a:t>
            </a:r>
            <a:endParaRPr lang="en-US" dirty="0"/>
          </a:p>
          <a:p>
            <a:r>
              <a:rPr lang="en-US" dirty="0"/>
              <a:t>        exec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out.nam</a:t>
            </a:r>
            <a:r>
              <a:rPr lang="en-US" dirty="0"/>
              <a:t> &amp;</a:t>
            </a:r>
          </a:p>
          <a:p>
            <a:r>
              <a:rPr lang="en-US" dirty="0"/>
              <a:t>        exit 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$ns at 5.0 "finish“</a:t>
            </a:r>
          </a:p>
          <a:p>
            <a:r>
              <a:rPr lang="en-US" dirty="0"/>
              <a:t>$ns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7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Vacha Dave, University of Texas at Austin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08A8-7F53-4B61-BDC6-BB14B33CAB5C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80950" name="Group 54"/>
          <p:cNvGrpSpPr>
            <a:grpSpLocks/>
          </p:cNvGrpSpPr>
          <p:nvPr/>
        </p:nvGrpSpPr>
        <p:grpSpPr bwMode="auto">
          <a:xfrm>
            <a:off x="1676400" y="2362200"/>
            <a:ext cx="5562600" cy="1143000"/>
            <a:chOff x="1056" y="1488"/>
            <a:chExt cx="3504" cy="720"/>
          </a:xfrm>
        </p:grpSpPr>
        <p:sp>
          <p:nvSpPr>
            <p:cNvPr id="80914" name="Line 18"/>
            <p:cNvSpPr>
              <a:spLocks noChangeShapeType="1"/>
            </p:cNvSpPr>
            <p:nvPr/>
          </p:nvSpPr>
          <p:spPr bwMode="auto">
            <a:xfrm flipV="1">
              <a:off x="1056" y="1632"/>
              <a:ext cx="432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8" name="Line 52"/>
            <p:cNvSpPr>
              <a:spLocks noChangeShapeType="1"/>
            </p:cNvSpPr>
            <p:nvPr/>
          </p:nvSpPr>
          <p:spPr bwMode="auto">
            <a:xfrm>
              <a:off x="1824" y="1488"/>
              <a:ext cx="216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9" name="Line 53"/>
            <p:cNvSpPr>
              <a:spLocks noChangeShapeType="1"/>
            </p:cNvSpPr>
            <p:nvPr/>
          </p:nvSpPr>
          <p:spPr bwMode="auto">
            <a:xfrm>
              <a:off x="4320" y="1632"/>
              <a:ext cx="24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46" name="Line 50"/>
          <p:cNvSpPr>
            <a:spLocks noChangeShapeType="1"/>
          </p:cNvSpPr>
          <p:nvPr/>
        </p:nvSpPr>
        <p:spPr bwMode="auto">
          <a:xfrm flipH="1">
            <a:off x="2057400" y="25146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7" name="Line 51"/>
          <p:cNvSpPr>
            <a:spLocks noChangeShapeType="1"/>
          </p:cNvSpPr>
          <p:nvPr/>
        </p:nvSpPr>
        <p:spPr bwMode="auto">
          <a:xfrm flipH="1">
            <a:off x="1524000" y="32004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traffic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2209800" y="1876425"/>
            <a:ext cx="685800" cy="74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n1</a:t>
            </a:r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6324600" y="1876425"/>
            <a:ext cx="685800" cy="74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n2</a:t>
            </a:r>
          </a:p>
        </p:txBody>
      </p:sp>
      <p:cxnSp>
        <p:nvCxnSpPr>
          <p:cNvPr id="80902" name="AutoShape 6"/>
          <p:cNvCxnSpPr>
            <a:cxnSpLocks noChangeShapeType="1"/>
            <a:stCxn id="80900" idx="6"/>
            <a:endCxn id="80901" idx="2"/>
          </p:cNvCxnSpPr>
          <p:nvPr/>
        </p:nvCxnSpPr>
        <p:spPr bwMode="auto">
          <a:xfrm>
            <a:off x="2895600" y="2249488"/>
            <a:ext cx="3429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895600" y="1752600"/>
            <a:ext cx="329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/>
              <a:t>1Mbps,10ms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24000" y="2787650"/>
            <a:ext cx="838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udp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934200" y="2954338"/>
            <a:ext cx="838200" cy="414337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null</a:t>
            </a:r>
          </a:p>
        </p:txBody>
      </p:sp>
      <p:cxnSp>
        <p:nvCxnSpPr>
          <p:cNvPr id="80909" name="AutoShape 13"/>
          <p:cNvCxnSpPr>
            <a:cxnSpLocks noChangeShapeType="1"/>
            <a:stCxn id="80901" idx="5"/>
            <a:endCxn id="80908" idx="0"/>
          </p:cNvCxnSpPr>
          <p:nvPr/>
        </p:nvCxnSpPr>
        <p:spPr bwMode="auto">
          <a:xfrm>
            <a:off x="6910388" y="2513013"/>
            <a:ext cx="442912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10" name="Oval 14"/>
          <p:cNvSpPr>
            <a:spLocks noChangeArrowheads="1"/>
          </p:cNvSpPr>
          <p:nvPr/>
        </p:nvSpPr>
        <p:spPr bwMode="auto">
          <a:xfrm>
            <a:off x="1066800" y="3429000"/>
            <a:ext cx="990600" cy="581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cbr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609600" y="44196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Packet Size: 500 bytes</a:t>
            </a:r>
          </a:p>
          <a:p>
            <a:r>
              <a:rPr lang="en-US"/>
              <a:t>rate: 800Kbps</a:t>
            </a:r>
          </a:p>
        </p:txBody>
      </p:sp>
      <p:grpSp>
        <p:nvGrpSpPr>
          <p:cNvPr id="80932" name="Group 36"/>
          <p:cNvGrpSpPr>
            <a:grpSpLocks/>
          </p:cNvGrpSpPr>
          <p:nvPr/>
        </p:nvGrpSpPr>
        <p:grpSpPr bwMode="auto">
          <a:xfrm>
            <a:off x="1828800" y="5257800"/>
            <a:ext cx="5591175" cy="1174750"/>
            <a:chOff x="1152" y="3312"/>
            <a:chExt cx="3522" cy="740"/>
          </a:xfrm>
        </p:grpSpPr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1536" y="3312"/>
              <a:ext cx="216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cbr traffic</a:t>
              </a:r>
            </a:p>
          </p:txBody>
        </p:sp>
        <p:sp>
          <p:nvSpPr>
            <p:cNvPr id="80917" name="Line 21"/>
            <p:cNvSpPr>
              <a:spLocks noChangeShapeType="1"/>
            </p:cNvSpPr>
            <p:nvPr/>
          </p:nvSpPr>
          <p:spPr bwMode="auto">
            <a:xfrm>
              <a:off x="1296" y="3744"/>
              <a:ext cx="3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Line 23"/>
            <p:cNvSpPr>
              <a:spLocks noChangeShapeType="1"/>
            </p:cNvSpPr>
            <p:nvPr/>
          </p:nvSpPr>
          <p:spPr bwMode="auto">
            <a:xfrm>
              <a:off x="1296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Line 24"/>
            <p:cNvSpPr>
              <a:spLocks noChangeShapeType="1"/>
            </p:cNvSpPr>
            <p:nvPr/>
          </p:nvSpPr>
          <p:spPr bwMode="auto">
            <a:xfrm>
              <a:off x="1824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2352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2880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408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>
              <a:off x="3936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6" name="Text Box 30"/>
            <p:cNvSpPr txBox="1">
              <a:spLocks noChangeArrowheads="1"/>
            </p:cNvSpPr>
            <p:nvPr/>
          </p:nvSpPr>
          <p:spPr bwMode="auto">
            <a:xfrm>
              <a:off x="1152" y="38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0.0</a:t>
              </a:r>
            </a:p>
          </p:txBody>
        </p:sp>
        <p:sp>
          <p:nvSpPr>
            <p:cNvPr id="80927" name="Text Box 31"/>
            <p:cNvSpPr txBox="1">
              <a:spLocks noChangeArrowheads="1"/>
            </p:cNvSpPr>
            <p:nvPr/>
          </p:nvSpPr>
          <p:spPr bwMode="auto">
            <a:xfrm>
              <a:off x="1392" y="372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0.5</a:t>
              </a:r>
            </a:p>
          </p:txBody>
        </p:sp>
        <p:sp>
          <p:nvSpPr>
            <p:cNvPr id="80928" name="Text Box 32"/>
            <p:cNvSpPr txBox="1">
              <a:spLocks noChangeArrowheads="1"/>
            </p:cNvSpPr>
            <p:nvPr/>
          </p:nvSpPr>
          <p:spPr bwMode="auto">
            <a:xfrm>
              <a:off x="3792" y="379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5.0</a:t>
              </a:r>
            </a:p>
          </p:txBody>
        </p:sp>
        <p:sp>
          <p:nvSpPr>
            <p:cNvPr id="80929" name="Text Box 33"/>
            <p:cNvSpPr txBox="1">
              <a:spLocks noChangeArrowheads="1"/>
            </p:cNvSpPr>
            <p:nvPr/>
          </p:nvSpPr>
          <p:spPr bwMode="auto">
            <a:xfrm>
              <a:off x="3552" y="372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4.5</a:t>
              </a:r>
            </a:p>
          </p:txBody>
        </p:sp>
        <p:sp>
          <p:nvSpPr>
            <p:cNvPr id="80931" name="Text Box 35"/>
            <p:cNvSpPr txBox="1">
              <a:spLocks noChangeArrowheads="1"/>
            </p:cNvSpPr>
            <p:nvPr/>
          </p:nvSpPr>
          <p:spPr bwMode="auto">
            <a:xfrm>
              <a:off x="4262" y="3767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time</a:t>
              </a:r>
            </a:p>
          </p:txBody>
        </p:sp>
      </p:grpSp>
      <p:grpSp>
        <p:nvGrpSpPr>
          <p:cNvPr id="80944" name="Group 48"/>
          <p:cNvGrpSpPr>
            <a:grpSpLocks/>
          </p:cNvGrpSpPr>
          <p:nvPr/>
        </p:nvGrpSpPr>
        <p:grpSpPr bwMode="auto">
          <a:xfrm>
            <a:off x="6629400" y="3581400"/>
            <a:ext cx="2209800" cy="1752600"/>
            <a:chOff x="4032" y="2352"/>
            <a:chExt cx="1392" cy="1104"/>
          </a:xfrm>
        </p:grpSpPr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4032" y="2352"/>
              <a:ext cx="1392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80934" name="Oval 38"/>
            <p:cNvSpPr>
              <a:spLocks noChangeArrowheads="1"/>
            </p:cNvSpPr>
            <p:nvPr/>
          </p:nvSpPr>
          <p:spPr bwMode="auto">
            <a:xfrm>
              <a:off x="4320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0935" name="Text Box 39"/>
            <p:cNvSpPr txBox="1">
              <a:spLocks noChangeArrowheads="1"/>
            </p:cNvSpPr>
            <p:nvPr/>
          </p:nvSpPr>
          <p:spPr bwMode="auto">
            <a:xfrm>
              <a:off x="4752" y="2496"/>
              <a:ext cx="4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 node</a:t>
              </a:r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224" y="2784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0937" name="Text Box 41"/>
            <p:cNvSpPr txBox="1">
              <a:spLocks noChangeArrowheads="1"/>
            </p:cNvSpPr>
            <p:nvPr/>
          </p:nvSpPr>
          <p:spPr bwMode="auto">
            <a:xfrm>
              <a:off x="4742" y="2759"/>
              <a:ext cx="5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 agent</a:t>
              </a:r>
            </a:p>
          </p:txBody>
        </p:sp>
        <p:sp>
          <p:nvSpPr>
            <p:cNvPr id="80938" name="Oval 42"/>
            <p:cNvSpPr>
              <a:spLocks noChangeArrowheads="1"/>
            </p:cNvSpPr>
            <p:nvPr/>
          </p:nvSpPr>
          <p:spPr bwMode="auto">
            <a:xfrm>
              <a:off x="4224" y="3072"/>
              <a:ext cx="384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0939" name="Text Box 43"/>
            <p:cNvSpPr txBox="1">
              <a:spLocks noChangeArrowheads="1"/>
            </p:cNvSpPr>
            <p:nvPr/>
          </p:nvSpPr>
          <p:spPr bwMode="auto">
            <a:xfrm>
              <a:off x="4742" y="2999"/>
              <a:ext cx="5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 source</a:t>
              </a:r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224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0943" name="Text Box 47"/>
            <p:cNvSpPr txBox="1">
              <a:spLocks noChangeArrowheads="1"/>
            </p:cNvSpPr>
            <p:nvPr/>
          </p:nvSpPr>
          <p:spPr bwMode="auto">
            <a:xfrm>
              <a:off x="4800" y="3216"/>
              <a:ext cx="31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4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46" grpId="0" animBg="1"/>
      <p:bldP spid="80947" grpId="0" animBg="1"/>
      <p:bldP spid="80904" grpId="0" animBg="1"/>
      <p:bldP spid="80908" grpId="0" animBg="1"/>
      <p:bldP spid="80910" grpId="0" animBg="1"/>
      <p:bldP spid="809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NS2?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Simulator</a:t>
            </a:r>
          </a:p>
          <a:p>
            <a:r>
              <a:rPr lang="en-US" dirty="0"/>
              <a:t>A package of tools that simulates behavior of networks</a:t>
            </a:r>
          </a:p>
          <a:p>
            <a:pPr lvl="1"/>
            <a:r>
              <a:rPr lang="en-US" dirty="0"/>
              <a:t>Create Network Topologies</a:t>
            </a:r>
          </a:p>
          <a:p>
            <a:pPr lvl="1"/>
            <a:r>
              <a:rPr lang="en-US" dirty="0"/>
              <a:t>Log events that happen under any load</a:t>
            </a:r>
          </a:p>
          <a:p>
            <a:pPr lvl="1"/>
            <a:r>
              <a:rPr lang="en-US" dirty="0"/>
              <a:t>Analyze events to understand the network behavior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5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Deals with all the layers </a:t>
            </a:r>
          </a:p>
          <a:p>
            <a:r>
              <a:rPr lang="en-US" dirty="0"/>
              <a:t> Create network (physical layer) </a:t>
            </a:r>
          </a:p>
          <a:p>
            <a:r>
              <a:rPr lang="en-US" dirty="0"/>
              <a:t> Create link and queue (data-link layer) </a:t>
            </a:r>
          </a:p>
          <a:p>
            <a:r>
              <a:rPr lang="en-US" dirty="0"/>
              <a:t> Define routing protocol </a:t>
            </a:r>
          </a:p>
          <a:p>
            <a:r>
              <a:rPr lang="en-US" dirty="0"/>
              <a:t> Create transport connection (transport layer) </a:t>
            </a:r>
          </a:p>
          <a:p>
            <a:r>
              <a:rPr lang="en-US" dirty="0"/>
              <a:t> Create traffic (application layer) </a:t>
            </a:r>
          </a:p>
          <a:p>
            <a:r>
              <a:rPr lang="en-US" dirty="0"/>
              <a:t> To test your scenario, you can even insert errors </a:t>
            </a:r>
          </a:p>
        </p:txBody>
      </p:sp>
    </p:spTree>
    <p:extLst>
      <p:ext uri="{BB962C8B-B14F-4D97-AF65-F5344CB8AC3E}">
        <p14:creationId xmlns:p14="http://schemas.microsoft.com/office/powerpoint/2010/main" val="419957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Vacha Dave, University of Texas at Austin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3B7-AEF0-4EDD-B8F5-5BA9F914D10E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Topologies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1295400" y="2743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n1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114800" y="4267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n4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371600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n2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6781800" y="2743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n5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6705600" y="5105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n6</a:t>
            </a:r>
          </a:p>
        </p:txBody>
      </p:sp>
      <p:cxnSp>
        <p:nvCxnSpPr>
          <p:cNvPr id="41996" name="AutoShape 12"/>
          <p:cNvCxnSpPr>
            <a:cxnSpLocks noChangeShapeType="1"/>
            <a:stCxn id="41992" idx="6"/>
            <a:endCxn id="41991" idx="2"/>
          </p:cNvCxnSpPr>
          <p:nvPr/>
        </p:nvCxnSpPr>
        <p:spPr bwMode="auto">
          <a:xfrm flipV="1">
            <a:off x="1981200" y="4610100"/>
            <a:ext cx="21336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0" name="AutoShape 16"/>
          <p:cNvCxnSpPr>
            <a:cxnSpLocks noChangeShapeType="1"/>
            <a:stCxn id="41991" idx="5"/>
            <a:endCxn id="41994" idx="2"/>
          </p:cNvCxnSpPr>
          <p:nvPr/>
        </p:nvCxnSpPr>
        <p:spPr bwMode="auto">
          <a:xfrm>
            <a:off x="4700588" y="4852988"/>
            <a:ext cx="2005012" cy="633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41148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n3</a:t>
            </a:r>
          </a:p>
        </p:txBody>
      </p:sp>
      <p:cxnSp>
        <p:nvCxnSpPr>
          <p:cNvPr id="42003" name="AutoShape 19"/>
          <p:cNvCxnSpPr>
            <a:cxnSpLocks noChangeShapeType="1"/>
            <a:stCxn id="41989" idx="6"/>
            <a:endCxn id="42002" idx="2"/>
          </p:cNvCxnSpPr>
          <p:nvPr/>
        </p:nvCxnSpPr>
        <p:spPr bwMode="auto">
          <a:xfrm>
            <a:off x="1905000" y="3048000"/>
            <a:ext cx="2209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4" name="AutoShape 20"/>
          <p:cNvCxnSpPr>
            <a:cxnSpLocks noChangeShapeType="1"/>
            <a:stCxn id="42002" idx="4"/>
            <a:endCxn id="41991" idx="0"/>
          </p:cNvCxnSpPr>
          <p:nvPr/>
        </p:nvCxnSpPr>
        <p:spPr bwMode="auto">
          <a:xfrm>
            <a:off x="4419600" y="3657600"/>
            <a:ext cx="381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5" name="AutoShape 21"/>
          <p:cNvCxnSpPr>
            <a:cxnSpLocks noChangeShapeType="1"/>
            <a:stCxn id="42002" idx="6"/>
            <a:endCxn id="41993" idx="2"/>
          </p:cNvCxnSpPr>
          <p:nvPr/>
        </p:nvCxnSpPr>
        <p:spPr bwMode="auto">
          <a:xfrm flipV="1">
            <a:off x="4724400" y="3124200"/>
            <a:ext cx="2057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2514600" y="243840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5Mbps,</a:t>
            </a:r>
          </a:p>
          <a:p>
            <a:r>
              <a:rPr lang="en-US" b="1"/>
              <a:t>10ms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2286000" y="525780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2Mbps,</a:t>
            </a:r>
          </a:p>
          <a:p>
            <a:r>
              <a:rPr lang="en-US" b="1"/>
              <a:t>20ms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5410200" y="248285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300Kbps,</a:t>
            </a:r>
          </a:p>
          <a:p>
            <a:r>
              <a:rPr lang="en-US" b="1"/>
              <a:t>100ms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5200650" y="537845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300Kbps,</a:t>
            </a:r>
          </a:p>
          <a:p>
            <a:r>
              <a:rPr lang="en-US" b="1"/>
              <a:t>100ms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4572000" y="36576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500Kbps,</a:t>
            </a:r>
          </a:p>
          <a:p>
            <a:r>
              <a:rPr lang="en-US" b="1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0653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5" dur="3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Vacha Dave, University of Texas at Austin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9B1E-F0B8-44D4-81A8-C3CEDE044B68}" type="slidenum">
              <a:rPr lang="en-US"/>
              <a:pPr/>
              <a:t>5</a:t>
            </a:fld>
            <a:endParaRPr lang="en-US"/>
          </a:p>
        </p:txBody>
      </p:sp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Topologies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  <a:p>
            <a:pPr lvl="1"/>
            <a:r>
              <a:rPr lang="en-US" dirty="0"/>
              <a:t>Set properties like queue length, location</a:t>
            </a:r>
          </a:p>
          <a:p>
            <a:pPr lvl="1"/>
            <a:r>
              <a:rPr lang="en-US" dirty="0"/>
              <a:t>Protocols, routing algorithms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/>
              <a:t>Set types of link – Simplex, duplex, wireless, satellite</a:t>
            </a:r>
          </a:p>
          <a:p>
            <a:pPr lvl="1"/>
            <a:r>
              <a:rPr lang="en-US" dirty="0"/>
              <a:t>Set bandwidth, latency etc.</a:t>
            </a:r>
          </a:p>
          <a:p>
            <a:r>
              <a:rPr lang="en-US" dirty="0"/>
              <a:t>Done through </a:t>
            </a:r>
            <a:r>
              <a:rPr lang="en-US" dirty="0" err="1"/>
              <a:t>tcl</a:t>
            </a:r>
            <a:r>
              <a:rPr lang="en-US" dirty="0"/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114250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Vacha Dave, University of Texas at Austin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7D70-F7CA-4A41-BD98-A6752433BC27}" type="slidenum">
              <a:rPr lang="en-US"/>
              <a:pPr/>
              <a:t>6</a:t>
            </a:fld>
            <a:endParaRPr lang="en-US"/>
          </a:p>
        </p:txBody>
      </p:sp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Observing Network Behavior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NAM:</a:t>
            </a:r>
          </a:p>
          <a:p>
            <a:pPr lvl="1"/>
            <a:r>
              <a:rPr lang="en-US" dirty="0"/>
              <a:t>Network Animator</a:t>
            </a:r>
          </a:p>
          <a:p>
            <a:pPr lvl="1"/>
            <a:r>
              <a:rPr lang="en-US" dirty="0"/>
              <a:t>A visual aid showing how packets flow along the network</a:t>
            </a:r>
          </a:p>
        </p:txBody>
      </p:sp>
    </p:spTree>
    <p:extLst>
      <p:ext uri="{BB962C8B-B14F-4D97-AF65-F5344CB8AC3E}">
        <p14:creationId xmlns:p14="http://schemas.microsoft.com/office/powerpoint/2010/main" val="310403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ns [new Simulator]</a:t>
            </a:r>
          </a:p>
        </p:txBody>
      </p:sp>
    </p:spTree>
    <p:extLst>
      <p:ext uri="{BB962C8B-B14F-4D97-AF65-F5344CB8AC3E}">
        <p14:creationId xmlns:p14="http://schemas.microsoft.com/office/powerpoint/2010/main" val="46895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Node creation</a:t>
            </a:r>
          </a:p>
          <a:p>
            <a:pPr lvl="1"/>
            <a:r>
              <a:rPr lang="en-US" dirty="0"/>
              <a:t>set &lt;</a:t>
            </a:r>
            <a:r>
              <a:rPr lang="en-US" dirty="0" err="1"/>
              <a:t>node_name</a:t>
            </a:r>
            <a:r>
              <a:rPr lang="en-US" dirty="0"/>
              <a:t>&gt; [$ns node]</a:t>
            </a:r>
          </a:p>
          <a:p>
            <a:pPr lvl="1"/>
            <a:r>
              <a:rPr lang="en-US" dirty="0"/>
              <a:t>Example  </a:t>
            </a:r>
            <a:r>
              <a:rPr lang="en-US" b="1" dirty="0"/>
              <a:t>set node1 [$ns node]</a:t>
            </a:r>
            <a:endParaRPr lang="en-US" dirty="0"/>
          </a:p>
          <a:p>
            <a:r>
              <a:rPr lang="en-US" dirty="0"/>
              <a:t>Node parameters</a:t>
            </a:r>
          </a:p>
          <a:p>
            <a:pPr lvl="1"/>
            <a:r>
              <a:rPr lang="en-US" dirty="0"/>
              <a:t>$&lt;</a:t>
            </a:r>
            <a:r>
              <a:rPr lang="en-US" dirty="0" err="1"/>
              <a:t>node_name</a:t>
            </a:r>
            <a:r>
              <a:rPr lang="en-US" dirty="0"/>
              <a:t>&gt; &lt;option&gt; &lt;</a:t>
            </a:r>
            <a:r>
              <a:rPr lang="en-US" dirty="0" err="1"/>
              <a:t>args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&lt;option&gt; : color, shape</a:t>
            </a:r>
          </a:p>
          <a:p>
            <a:r>
              <a:rPr lang="en-US" dirty="0"/>
              <a:t>$&lt;</a:t>
            </a:r>
            <a:r>
              <a:rPr lang="en-US" dirty="0" err="1"/>
              <a:t>node_name</a:t>
            </a:r>
            <a:r>
              <a:rPr lang="en-US" dirty="0"/>
              <a:t>&gt; color&lt;</a:t>
            </a:r>
            <a:r>
              <a:rPr lang="en-US" dirty="0" err="1"/>
              <a:t>color_args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color_args</a:t>
            </a:r>
            <a:r>
              <a:rPr lang="en-US" dirty="0"/>
              <a:t>&gt; : red, blue, green, chocolate …</a:t>
            </a:r>
          </a:p>
          <a:p>
            <a:pPr lvl="1"/>
            <a:r>
              <a:rPr lang="en-US" dirty="0"/>
              <a:t>Example </a:t>
            </a:r>
            <a:r>
              <a:rPr lang="en-US" b="1" dirty="0"/>
              <a:t>$node1 color red</a:t>
            </a:r>
            <a:endParaRPr lang="en-US" dirty="0"/>
          </a:p>
          <a:p>
            <a:r>
              <a:rPr lang="en-US" dirty="0"/>
              <a:t>$&lt;</a:t>
            </a:r>
            <a:r>
              <a:rPr lang="en-US" dirty="0" err="1"/>
              <a:t>node_name</a:t>
            </a:r>
            <a:r>
              <a:rPr lang="en-US" dirty="0"/>
              <a:t>&gt; shape &lt;</a:t>
            </a:r>
            <a:r>
              <a:rPr lang="en-US" dirty="0" err="1"/>
              <a:t>shape_args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shape_args</a:t>
            </a:r>
            <a:r>
              <a:rPr lang="en-US" dirty="0"/>
              <a:t>&gt; : </a:t>
            </a:r>
            <a:r>
              <a:rPr lang="en-US" dirty="0" err="1"/>
              <a:t>circle,box,hexagon</a:t>
            </a:r>
            <a:endParaRPr lang="en-US" dirty="0"/>
          </a:p>
          <a:p>
            <a:pPr lvl="1"/>
            <a:r>
              <a:rPr lang="en-US" dirty="0"/>
              <a:t>Example </a:t>
            </a:r>
            <a:r>
              <a:rPr lang="en-US" b="1" dirty="0"/>
              <a:t>$node1 shape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6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queuing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6711654" cy="46482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$ns &lt;</a:t>
            </a:r>
            <a:r>
              <a:rPr lang="en-US" dirty="0" err="1"/>
              <a:t>link_type</a:t>
            </a:r>
            <a:r>
              <a:rPr lang="en-US" dirty="0"/>
              <a:t>&gt; &lt;node1&gt; &lt;node2&gt; &lt;Bandwidth&gt; &lt;Delay&gt; &lt;</a:t>
            </a:r>
            <a:r>
              <a:rPr lang="en-US" dirty="0" err="1"/>
              <a:t>queue_type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link_type</a:t>
            </a:r>
            <a:r>
              <a:rPr lang="en-US" dirty="0"/>
              <a:t>&gt; : simplex-link, duplex-link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queue_type</a:t>
            </a:r>
            <a:r>
              <a:rPr lang="en-US" dirty="0"/>
              <a:t>&gt;: </a:t>
            </a:r>
            <a:r>
              <a:rPr lang="en-US" dirty="0" err="1"/>
              <a:t>DropTail</a:t>
            </a:r>
            <a:r>
              <a:rPr lang="en-US" dirty="0"/>
              <a:t>, SFQ</a:t>
            </a:r>
          </a:p>
          <a:p>
            <a:pPr lvl="1"/>
            <a:r>
              <a:rPr lang="en-US" dirty="0"/>
              <a:t>Example:  $ns duplex-link $src1 $router 1.5Mb 15ms </a:t>
            </a:r>
            <a:r>
              <a:rPr lang="en-US" dirty="0" err="1"/>
              <a:t>DropTail</a:t>
            </a:r>
            <a:endParaRPr lang="en-US" dirty="0"/>
          </a:p>
          <a:p>
            <a:r>
              <a:rPr lang="en-US" dirty="0"/>
              <a:t>Link and Queue Options (For NAM)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$ns &lt;type&gt; &lt;node1&gt; &lt;node2&gt; &lt;option&gt; &lt;</a:t>
            </a:r>
            <a:r>
              <a:rPr lang="en-US" dirty="0" err="1"/>
              <a:t>args</a:t>
            </a:r>
            <a:r>
              <a:rPr lang="en-US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&lt;type&gt; : simplex-link-op, duplex-link-op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&lt;option&gt; : color, orient, </a:t>
            </a:r>
            <a:r>
              <a:rPr lang="en-US" dirty="0" err="1"/>
              <a:t>queuePos</a:t>
            </a:r>
            <a:endParaRPr lang="en-US" dirty="0"/>
          </a:p>
          <a:p>
            <a:pPr lvl="2"/>
            <a:r>
              <a:rPr lang="en-US" dirty="0"/>
              <a:t>Example:</a:t>
            </a:r>
          </a:p>
          <a:p>
            <a:pPr lvl="2"/>
            <a:r>
              <a:rPr lang="pt-BR" dirty="0"/>
              <a:t>$ns duplex-link-op $n1 $n2 color red</a:t>
            </a:r>
            <a:endParaRPr lang="en-US" dirty="0"/>
          </a:p>
          <a:p>
            <a:pPr lvl="2"/>
            <a:r>
              <a:rPr lang="en-US" dirty="0"/>
              <a:t>$ns duplex-link-op $n3 $n11 orient right-down</a:t>
            </a:r>
          </a:p>
          <a:p>
            <a:pPr lvl="2"/>
            <a:r>
              <a:rPr lang="en-US" dirty="0"/>
              <a:t>$ns duplex-link-op $n3 $n12 orient left-up</a:t>
            </a:r>
          </a:p>
          <a:p>
            <a:pPr lvl="2"/>
            <a:r>
              <a:rPr lang="en-US" dirty="0"/>
              <a:t>$ns duplex-link-op $n2 $n3 </a:t>
            </a:r>
            <a:r>
              <a:rPr lang="en-US" dirty="0" err="1"/>
              <a:t>queuePos</a:t>
            </a:r>
            <a:r>
              <a:rPr lang="en-US" dirty="0"/>
              <a:t> 0.5</a:t>
            </a:r>
          </a:p>
        </p:txBody>
      </p:sp>
    </p:spTree>
    <p:extLst>
      <p:ext uri="{BB962C8B-B14F-4D97-AF65-F5344CB8AC3E}">
        <p14:creationId xmlns:p14="http://schemas.microsoft.com/office/powerpoint/2010/main" val="299144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1299</TotalTime>
  <Words>973</Words>
  <Application>Microsoft Office PowerPoint</Application>
  <PresentationFormat>On-screen Show (4:3)</PresentationFormat>
  <Paragraphs>171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Introduction to NS2 &amp; TCL Programming </vt:lpstr>
      <vt:lpstr>What is NS2?</vt:lpstr>
      <vt:lpstr>NS2 </vt:lpstr>
      <vt:lpstr>Creating Topologies</vt:lpstr>
      <vt:lpstr>Creating Topologies</vt:lpstr>
      <vt:lpstr>Observing Network Behavior</vt:lpstr>
      <vt:lpstr>First step</vt:lpstr>
      <vt:lpstr>Node Attributes</vt:lpstr>
      <vt:lpstr>Links and queuing</vt:lpstr>
      <vt:lpstr>Limiting the queue</vt:lpstr>
      <vt:lpstr>Specifying transport layer</vt:lpstr>
      <vt:lpstr>Connecting Agents</vt:lpstr>
      <vt:lpstr>Coloring the flows</vt:lpstr>
      <vt:lpstr>Setting up application layer</vt:lpstr>
      <vt:lpstr>Link failure and recovery</vt:lpstr>
      <vt:lpstr>Controlling the events</vt:lpstr>
      <vt:lpstr>Running the simulation</vt:lpstr>
      <vt:lpstr>Adding traffic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Lab-1</dc:title>
  <dc:creator>Mohsin</dc:creator>
  <cp:lastModifiedBy>rida amir</cp:lastModifiedBy>
  <cp:revision>270</cp:revision>
  <dcterms:created xsi:type="dcterms:W3CDTF">2011-08-18T18:45:44Z</dcterms:created>
  <dcterms:modified xsi:type="dcterms:W3CDTF">2023-11-15T03:36:29Z</dcterms:modified>
</cp:coreProperties>
</file>