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1" r:id="rId4"/>
    <p:sldId id="259" r:id="rId5"/>
    <p:sldId id="260" r:id="rId6"/>
    <p:sldId id="262" r:id="rId7"/>
    <p:sldId id="263" r:id="rId8"/>
    <p:sldId id="265" r:id="rId9"/>
    <p:sldId id="264" r:id="rId10"/>
    <p:sldId id="267" r:id="rId11"/>
    <p:sldId id="266"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34" autoAdjust="0"/>
  </p:normalViewPr>
  <p:slideViewPr>
    <p:cSldViewPr>
      <p:cViewPr varScale="1">
        <p:scale>
          <a:sx n="76" d="100"/>
          <a:sy n="76" d="100"/>
        </p:scale>
        <p:origin x="12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E21EE-E0D8-4FBC-B2AE-C2E8E3441521}" type="datetimeFigureOut">
              <a:rPr lang="en-US" smtClean="0"/>
              <a:t>4/17/2015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098CB-B1F9-40AC-B3FD-8ACD5AD43918}" type="slidenum">
              <a:rPr lang="en-US" smtClean="0"/>
              <a:t>‹#›</a:t>
            </a:fld>
            <a:endParaRPr lang="en-US"/>
          </a:p>
        </p:txBody>
      </p:sp>
    </p:spTree>
    <p:extLst>
      <p:ext uri="{BB962C8B-B14F-4D97-AF65-F5344CB8AC3E}">
        <p14:creationId xmlns:p14="http://schemas.microsoft.com/office/powerpoint/2010/main" val="166142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Faster execution: </a:t>
            </a:r>
            <a:r>
              <a:rPr lang="en-US" sz="1200" kern="1200" dirty="0" smtClean="0">
                <a:solidFill>
                  <a:schemeClr val="tx1"/>
                </a:solidFill>
                <a:latin typeface="+mn-lt"/>
                <a:ea typeface="+mn-ea"/>
                <a:cs typeface="+mn-cs"/>
              </a:rPr>
              <a:t>Stored procedures are parsed and optimized as soon as they are created and the stored procedure is stored in memory. This means that it will execute a lot faster than sending many lines of SQL code from your application to the SQL Server. Doing that requires SQL Server to compile and </a:t>
            </a:r>
            <a:r>
              <a:rPr lang="en-US" sz="1200" kern="1200" dirty="0" err="1" smtClean="0">
                <a:solidFill>
                  <a:schemeClr val="tx1"/>
                </a:solidFill>
                <a:latin typeface="+mn-lt"/>
                <a:ea typeface="+mn-ea"/>
                <a:cs typeface="+mn-cs"/>
              </a:rPr>
              <a:t>optimze</a:t>
            </a:r>
            <a:r>
              <a:rPr lang="en-US" sz="1200" kern="1200" dirty="0" smtClean="0">
                <a:solidFill>
                  <a:schemeClr val="tx1"/>
                </a:solidFill>
                <a:latin typeface="+mn-lt"/>
                <a:ea typeface="+mn-ea"/>
                <a:cs typeface="+mn-cs"/>
              </a:rPr>
              <a:t> your SQL code every time it runs.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Reduce Network Traffic:</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If you send many lines of SQL code over the network to your SQL Server, this will impact on network performance. This is especially true if you have hundreds of lines of SQL code and/or you have lots of activity on your application. Running the code on the SQL Server (as a stored procedure) eliminates the need to send this code over the network. The only network traffic will be the parameters supplied and the results of any query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Security:</a:t>
            </a:r>
            <a:r>
              <a:rPr lang="en-US" sz="1200" b="1" kern="1200" baseline="0" dirty="0" smtClean="0">
                <a:solidFill>
                  <a:schemeClr val="tx1"/>
                </a:solidFill>
                <a:latin typeface="+mn-lt"/>
                <a:ea typeface="+mn-ea"/>
                <a:cs typeface="+mn-cs"/>
              </a:rPr>
              <a:t> </a:t>
            </a:r>
            <a:r>
              <a:rPr lang="en-US" sz="1200" b="0" i="0" kern="1200" dirty="0" smtClean="0">
                <a:solidFill>
                  <a:schemeClr val="tx1"/>
                </a:solidFill>
                <a:effectLst/>
                <a:latin typeface="+mn-lt"/>
                <a:ea typeface="+mn-ea"/>
                <a:cs typeface="+mn-cs"/>
              </a:rPr>
              <a:t>Therefore, a stored procedure can provide advanced database functionality for users who wouldn't normally have access to these tasks, but this functionality is made available in a tightly controlled way.</a:t>
            </a: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4B098CB-B1F9-40AC-B3FD-8ACD5AD43918}" type="slidenum">
              <a:rPr lang="en-US" smtClean="0"/>
              <a:t>3</a:t>
            </a:fld>
            <a:endParaRPr lang="en-US"/>
          </a:p>
        </p:txBody>
      </p:sp>
    </p:spTree>
    <p:extLst>
      <p:ext uri="{BB962C8B-B14F-4D97-AF65-F5344CB8AC3E}">
        <p14:creationId xmlns:p14="http://schemas.microsoft.com/office/powerpoint/2010/main" val="73560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19CCD1-F835-453C-8FCC-7C3019E020AC}"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1C00A-CC1F-4ED7-8A77-DFC4BAC733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9CCD1-F835-453C-8FCC-7C3019E020AC}"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1C00A-CC1F-4ED7-8A77-DFC4BAC733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419CCD1-F835-453C-8FCC-7C3019E020AC}"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1C00A-CC1F-4ED7-8A77-DFC4BAC733C3}"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9CCD1-F835-453C-8FCC-7C3019E020AC}"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1C00A-CC1F-4ED7-8A77-DFC4BAC733C3}"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19CCD1-F835-453C-8FCC-7C3019E020AC}"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1C00A-CC1F-4ED7-8A77-DFC4BAC733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419CCD1-F835-453C-8FCC-7C3019E020AC}"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1C00A-CC1F-4ED7-8A77-DFC4BAC733C3}"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19CCD1-F835-453C-8FCC-7C3019E020AC}" type="datetimeFigureOut">
              <a:rPr lang="en-US" smtClean="0"/>
              <a:t>4/17/2015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1C00A-CC1F-4ED7-8A77-DFC4BAC733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19CCD1-F835-453C-8FCC-7C3019E020AC}" type="datetimeFigureOut">
              <a:rPr lang="en-US" smtClean="0"/>
              <a:t>4/17/2015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1C00A-CC1F-4ED7-8A77-DFC4BAC733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419CCD1-F835-453C-8FCC-7C3019E020AC}" type="datetimeFigureOut">
              <a:rPr lang="en-US" smtClean="0"/>
              <a:t>4/17/2015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1C00A-CC1F-4ED7-8A77-DFC4BAC733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419CCD1-F835-453C-8FCC-7C3019E020AC}"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1C00A-CC1F-4ED7-8A77-DFC4BAC733C3}"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9CCD1-F835-453C-8FCC-7C3019E020AC}"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1C00A-CC1F-4ED7-8A77-DFC4BAC733C3}"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419CCD1-F835-453C-8FCC-7C3019E020AC}" type="datetimeFigureOut">
              <a:rPr lang="en-US" smtClean="0"/>
              <a:t>4/17/2015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DD1C00A-CC1F-4ED7-8A77-DFC4BAC733C3}"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br>
              <a:rPr lang="en-US" dirty="0" smtClean="0"/>
            </a:br>
            <a:r>
              <a:rPr lang="en-US" dirty="0" smtClean="0"/>
              <a:t>Stored Procedures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86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4593" y="2066586"/>
            <a:ext cx="7408333" cy="1972733"/>
          </a:xfrm>
        </p:spPr>
        <p:txBody>
          <a:bodyPr>
            <a:normAutofit fontScale="62500" lnSpcReduction="20000"/>
          </a:bodyPr>
          <a:lstStyle/>
          <a:p>
            <a:pPr>
              <a:spcBef>
                <a:spcPct val="0"/>
              </a:spcBef>
              <a:buFontTx/>
              <a:buNone/>
            </a:pPr>
            <a:r>
              <a:rPr lang="en-US" dirty="0" smtClean="0">
                <a:solidFill>
                  <a:srgbClr val="FF0000"/>
                </a:solidFill>
              </a:rPr>
              <a:t>CREATE PROCEDURE </a:t>
            </a:r>
            <a:r>
              <a:rPr lang="en-US" dirty="0" err="1" smtClean="0"/>
              <a:t>dbo.procedure_name</a:t>
            </a:r>
            <a:endParaRPr lang="en-US" dirty="0" smtClean="0"/>
          </a:p>
          <a:p>
            <a:pPr>
              <a:spcBef>
                <a:spcPct val="0"/>
              </a:spcBef>
              <a:buFontTx/>
              <a:buNone/>
            </a:pPr>
            <a:r>
              <a:rPr lang="en-US" dirty="0" smtClean="0"/>
              <a:t>@input_param1 </a:t>
            </a:r>
            <a:r>
              <a:rPr lang="en-US" dirty="0" err="1" smtClean="0"/>
              <a:t>varchar</a:t>
            </a:r>
            <a:r>
              <a:rPr lang="en-US" dirty="0" smtClean="0"/>
              <a:t>(10),</a:t>
            </a:r>
          </a:p>
          <a:p>
            <a:pPr>
              <a:spcBef>
                <a:spcPct val="0"/>
              </a:spcBef>
              <a:buFontTx/>
              <a:buNone/>
            </a:pPr>
            <a:r>
              <a:rPr lang="en-US" dirty="0" smtClean="0"/>
              <a:t>@input_param2 </a:t>
            </a:r>
            <a:r>
              <a:rPr lang="en-US" dirty="0" err="1" smtClean="0"/>
              <a:t>int</a:t>
            </a:r>
            <a:r>
              <a:rPr lang="en-US" dirty="0" smtClean="0"/>
              <a:t>,</a:t>
            </a:r>
          </a:p>
          <a:p>
            <a:pPr>
              <a:spcBef>
                <a:spcPct val="0"/>
              </a:spcBef>
              <a:buFontTx/>
              <a:buNone/>
            </a:pPr>
            <a:r>
              <a:rPr lang="en-US" dirty="0" smtClean="0"/>
              <a:t>@output_param1  </a:t>
            </a:r>
            <a:r>
              <a:rPr lang="en-US" dirty="0" err="1" smtClean="0"/>
              <a:t>int</a:t>
            </a:r>
            <a:r>
              <a:rPr lang="en-US" dirty="0" smtClean="0"/>
              <a:t> </a:t>
            </a:r>
            <a:r>
              <a:rPr lang="en-US" b="1" dirty="0" smtClean="0">
                <a:solidFill>
                  <a:srgbClr val="FF0000"/>
                </a:solidFill>
              </a:rPr>
              <a:t>OUTPUT,</a:t>
            </a:r>
          </a:p>
          <a:p>
            <a:pPr>
              <a:spcBef>
                <a:spcPct val="0"/>
              </a:spcBef>
              <a:buFontTx/>
              <a:buNone/>
            </a:pPr>
            <a:r>
              <a:rPr lang="en-US" dirty="0" smtClean="0"/>
              <a:t>@output _param2 </a:t>
            </a:r>
            <a:r>
              <a:rPr lang="en-US" dirty="0" err="1" smtClean="0"/>
              <a:t>datetime</a:t>
            </a:r>
            <a:r>
              <a:rPr lang="en-US" dirty="0" smtClean="0"/>
              <a:t> </a:t>
            </a:r>
            <a:r>
              <a:rPr lang="en-US" b="1" dirty="0" smtClean="0">
                <a:solidFill>
                  <a:srgbClr val="FF0000"/>
                </a:solidFill>
              </a:rPr>
              <a:t>OUTPUT</a:t>
            </a:r>
          </a:p>
          <a:p>
            <a:pPr>
              <a:spcBef>
                <a:spcPct val="0"/>
              </a:spcBef>
              <a:buFontTx/>
              <a:buNone/>
            </a:pPr>
            <a:endParaRPr lang="en-US" dirty="0" smtClean="0"/>
          </a:p>
          <a:p>
            <a:pPr>
              <a:spcBef>
                <a:spcPct val="0"/>
              </a:spcBef>
              <a:buFontTx/>
              <a:buNone/>
            </a:pPr>
            <a:r>
              <a:rPr lang="en-US" dirty="0" smtClean="0">
                <a:solidFill>
                  <a:srgbClr val="FF0000"/>
                </a:solidFill>
              </a:rPr>
              <a:t>AS</a:t>
            </a:r>
          </a:p>
          <a:p>
            <a:pPr>
              <a:spcBef>
                <a:spcPct val="0"/>
              </a:spcBef>
              <a:buFontTx/>
              <a:buNone/>
            </a:pPr>
            <a:r>
              <a:rPr lang="en-US" dirty="0" smtClean="0">
                <a:solidFill>
                  <a:srgbClr val="FF0000"/>
                </a:solidFill>
              </a:rPr>
              <a:t>BEGIN </a:t>
            </a:r>
          </a:p>
          <a:p>
            <a:pPr>
              <a:spcBef>
                <a:spcPct val="0"/>
              </a:spcBef>
              <a:buFontTx/>
              <a:buNone/>
            </a:pPr>
            <a:r>
              <a:rPr lang="en-US" dirty="0" smtClean="0"/>
              <a:t>			(SQL Query)  </a:t>
            </a:r>
          </a:p>
          <a:p>
            <a:pPr marL="0" indent="0">
              <a:buNone/>
            </a:pPr>
            <a:r>
              <a:rPr lang="en-US" dirty="0" smtClean="0">
                <a:solidFill>
                  <a:srgbClr val="FF0000"/>
                </a:solidFill>
              </a:rPr>
              <a:t>END</a:t>
            </a:r>
            <a:endParaRPr lang="en-US" dirty="0">
              <a:solidFill>
                <a:srgbClr val="FF0000"/>
              </a:solidFill>
            </a:endParaRPr>
          </a:p>
        </p:txBody>
      </p:sp>
      <p:sp>
        <p:nvSpPr>
          <p:cNvPr id="3" name="Title 2"/>
          <p:cNvSpPr>
            <a:spLocks noGrp="1"/>
          </p:cNvSpPr>
          <p:nvPr>
            <p:ph type="title"/>
          </p:nvPr>
        </p:nvSpPr>
        <p:spPr>
          <a:xfrm>
            <a:off x="457200" y="533400"/>
            <a:ext cx="8229600" cy="1252728"/>
          </a:xfrm>
        </p:spPr>
        <p:txBody>
          <a:bodyPr>
            <a:noAutofit/>
          </a:bodyPr>
          <a:lstStyle/>
          <a:p>
            <a:r>
              <a:rPr lang="en-US" sz="3200" dirty="0" smtClean="0"/>
              <a:t>Syntax for creating/executing</a:t>
            </a:r>
            <a:br>
              <a:rPr lang="en-US" sz="3200" dirty="0" smtClean="0"/>
            </a:br>
            <a:r>
              <a:rPr lang="en-US" sz="3200" dirty="0" smtClean="0"/>
              <a:t> Stored Procedure with parameters</a:t>
            </a:r>
            <a:endParaRPr lang="en-US" sz="3200" dirty="0"/>
          </a:p>
        </p:txBody>
      </p:sp>
      <p:sp>
        <p:nvSpPr>
          <p:cNvPr id="4" name="TextBox 3"/>
          <p:cNvSpPr txBox="1"/>
          <p:nvPr/>
        </p:nvSpPr>
        <p:spPr>
          <a:xfrm>
            <a:off x="884593" y="1715489"/>
            <a:ext cx="2438400"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smtClean="0"/>
              <a:t>Creating Stored Procedure:</a:t>
            </a:r>
            <a:endParaRPr lang="en-US" sz="1400" b="1" dirty="0"/>
          </a:p>
        </p:txBody>
      </p:sp>
      <p:sp>
        <p:nvSpPr>
          <p:cNvPr id="5" name="Content Placeholder 1"/>
          <p:cNvSpPr txBox="1">
            <a:spLocks/>
          </p:cNvSpPr>
          <p:nvPr/>
        </p:nvSpPr>
        <p:spPr>
          <a:xfrm>
            <a:off x="970935" y="4411489"/>
            <a:ext cx="7408333" cy="956574"/>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sz="1600" dirty="0">
                <a:solidFill>
                  <a:schemeClr val="accent2">
                    <a:lumMod val="75000"/>
                  </a:schemeClr>
                </a:solidFill>
              </a:rPr>
              <a:t>declare</a:t>
            </a:r>
            <a:r>
              <a:rPr lang="en-US" sz="1600" dirty="0">
                <a:solidFill>
                  <a:schemeClr val="tx1"/>
                </a:solidFill>
              </a:rPr>
              <a:t> @my_output_param1 </a:t>
            </a:r>
            <a:r>
              <a:rPr lang="en-US" sz="1600" dirty="0">
                <a:solidFill>
                  <a:schemeClr val="accent2">
                    <a:lumMod val="75000"/>
                  </a:schemeClr>
                </a:solidFill>
              </a:rPr>
              <a:t>int</a:t>
            </a:r>
            <a:r>
              <a:rPr lang="en-US" sz="1600" dirty="0">
                <a:solidFill>
                  <a:schemeClr val="tx1"/>
                </a:solidFill>
              </a:rPr>
              <a:t>,@my_output_param2 </a:t>
            </a:r>
            <a:r>
              <a:rPr lang="en-US" sz="1600" dirty="0" err="1">
                <a:solidFill>
                  <a:schemeClr val="tx1"/>
                </a:solidFill>
              </a:rPr>
              <a:t>varchar</a:t>
            </a:r>
            <a:r>
              <a:rPr lang="en-US" sz="1600" dirty="0">
                <a:solidFill>
                  <a:schemeClr val="tx1"/>
                </a:solidFill>
              </a:rPr>
              <a:t>(10)</a:t>
            </a:r>
          </a:p>
          <a:p>
            <a:pPr>
              <a:spcBef>
                <a:spcPct val="0"/>
              </a:spcBef>
              <a:buFontTx/>
              <a:buNone/>
            </a:pPr>
            <a:r>
              <a:rPr lang="en-US" sz="1600" dirty="0">
                <a:solidFill>
                  <a:schemeClr val="accent2">
                    <a:lumMod val="75000"/>
                  </a:schemeClr>
                </a:solidFill>
              </a:rPr>
              <a:t>Exec</a:t>
            </a:r>
            <a:r>
              <a:rPr lang="en-US" sz="1600" dirty="0">
                <a:solidFill>
                  <a:schemeClr val="tx1"/>
                </a:solidFill>
              </a:rPr>
              <a:t> </a:t>
            </a:r>
            <a:r>
              <a:rPr lang="en-US" sz="1600" dirty="0" err="1">
                <a:solidFill>
                  <a:schemeClr val="tx1"/>
                </a:solidFill>
              </a:rPr>
              <a:t>dbo.procedure_name</a:t>
            </a:r>
            <a:endParaRPr lang="en-US" sz="1600" dirty="0">
              <a:solidFill>
                <a:schemeClr val="tx1"/>
              </a:solidFill>
            </a:endParaRPr>
          </a:p>
          <a:p>
            <a:pPr marL="0" indent="0">
              <a:buNone/>
            </a:pPr>
            <a:r>
              <a:rPr lang="en-US" sz="1600" smtClean="0">
                <a:solidFill>
                  <a:schemeClr val="tx1"/>
                </a:solidFill>
              </a:rPr>
              <a:t>@input_param1=</a:t>
            </a:r>
            <a:r>
              <a:rPr lang="en-US" sz="1600" smtClean="0">
                <a:solidFill>
                  <a:srgbClr val="FF0000"/>
                </a:solidFill>
              </a:rPr>
              <a:t>Name',</a:t>
            </a:r>
            <a:endParaRPr lang="en-US" sz="1600" dirty="0">
              <a:solidFill>
                <a:srgbClr val="FF0000"/>
              </a:solidFill>
            </a:endParaRPr>
          </a:p>
          <a:p>
            <a:pPr marL="0" indent="0">
              <a:buNone/>
            </a:pPr>
            <a:r>
              <a:rPr lang="en-US" sz="1600" dirty="0">
                <a:solidFill>
                  <a:schemeClr val="tx1"/>
                </a:solidFill>
              </a:rPr>
              <a:t>@input_param2 =10,</a:t>
            </a:r>
          </a:p>
          <a:p>
            <a:pPr marL="0" indent="0">
              <a:buNone/>
            </a:pPr>
            <a:r>
              <a:rPr lang="en-US" sz="1600" dirty="0">
                <a:solidFill>
                  <a:schemeClr val="tx1"/>
                </a:solidFill>
              </a:rPr>
              <a:t>@output_param1=@my_output_param1  </a:t>
            </a:r>
            <a:r>
              <a:rPr lang="en-US" sz="1600" dirty="0"/>
              <a:t>OUTPUT</a:t>
            </a:r>
            <a:r>
              <a:rPr lang="en-US" sz="1600" dirty="0">
                <a:solidFill>
                  <a:schemeClr val="tx1"/>
                </a:solidFill>
              </a:rPr>
              <a:t>  ,</a:t>
            </a:r>
          </a:p>
          <a:p>
            <a:pPr marL="0" indent="0">
              <a:buNone/>
            </a:pPr>
            <a:r>
              <a:rPr lang="en-US" sz="1600" dirty="0">
                <a:solidFill>
                  <a:schemeClr val="tx1"/>
                </a:solidFill>
              </a:rPr>
              <a:t>@output_param2 =@my_output_param2 </a:t>
            </a:r>
            <a:r>
              <a:rPr lang="en-US" sz="1600" dirty="0" smtClean="0"/>
              <a:t>OUTPUT</a:t>
            </a:r>
          </a:p>
          <a:p>
            <a:pPr marL="0" indent="0">
              <a:buNone/>
            </a:pPr>
            <a:endParaRPr lang="en-US" sz="1600" dirty="0">
              <a:solidFill>
                <a:schemeClr val="tx1"/>
              </a:solidFill>
            </a:endParaRPr>
          </a:p>
          <a:p>
            <a:pPr marL="0" indent="0">
              <a:buNone/>
            </a:pPr>
            <a:r>
              <a:rPr lang="en-US" sz="1600" dirty="0"/>
              <a:t>select</a:t>
            </a:r>
            <a:r>
              <a:rPr lang="en-US" sz="1600" dirty="0">
                <a:solidFill>
                  <a:schemeClr val="tx1"/>
                </a:solidFill>
              </a:rPr>
              <a:t> @my_output_param1 ,@my_output_param2</a:t>
            </a:r>
            <a:r>
              <a:rPr lang="en-US" sz="1600" dirty="0" smtClean="0">
                <a:solidFill>
                  <a:schemeClr val="tx1"/>
                </a:solidFill>
              </a:rPr>
              <a:t> </a:t>
            </a:r>
            <a:endParaRPr lang="en-US" sz="1600" dirty="0">
              <a:solidFill>
                <a:schemeClr val="tx1"/>
              </a:solidFill>
            </a:endParaRPr>
          </a:p>
        </p:txBody>
      </p:sp>
      <p:sp>
        <p:nvSpPr>
          <p:cNvPr id="6" name="TextBox 5"/>
          <p:cNvSpPr txBox="1"/>
          <p:nvPr/>
        </p:nvSpPr>
        <p:spPr>
          <a:xfrm>
            <a:off x="990600" y="4089843"/>
            <a:ext cx="2514600" cy="2539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50" b="1" dirty="0" smtClean="0"/>
              <a:t>Executing Stored Procedure:</a:t>
            </a:r>
            <a:endParaRPr lang="en-US" sz="1050" b="1" dirty="0"/>
          </a:p>
        </p:txBody>
      </p:sp>
    </p:spTree>
    <p:extLst>
      <p:ext uri="{BB962C8B-B14F-4D97-AF65-F5344CB8AC3E}">
        <p14:creationId xmlns:p14="http://schemas.microsoft.com/office/powerpoint/2010/main" val="136879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Stored Procedures </a:t>
            </a:r>
            <a:br>
              <a:rPr lang="en-US" dirty="0" smtClean="0"/>
            </a:br>
            <a:r>
              <a:rPr lang="en-US" dirty="0" smtClean="0"/>
              <a:t>(with Input Parameters)</a:t>
            </a:r>
            <a:endParaRPr lang="en-US" dirty="0"/>
          </a:p>
        </p:txBody>
      </p:sp>
      <p:sp>
        <p:nvSpPr>
          <p:cNvPr id="5" name="TextBox 4"/>
          <p:cNvSpPr txBox="1"/>
          <p:nvPr/>
        </p:nvSpPr>
        <p:spPr>
          <a:xfrm>
            <a:off x="838200" y="2001943"/>
            <a:ext cx="108715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Creation:</a:t>
            </a:r>
            <a:endParaRPr lang="en-US" b="1" dirty="0"/>
          </a:p>
        </p:txBody>
      </p:sp>
      <p:sp>
        <p:nvSpPr>
          <p:cNvPr id="7" name="TextBox 6"/>
          <p:cNvSpPr txBox="1"/>
          <p:nvPr/>
        </p:nvSpPr>
        <p:spPr>
          <a:xfrm>
            <a:off x="838200" y="5269468"/>
            <a:ext cx="122501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Execution:</a:t>
            </a:r>
            <a:endParaRPr lang="en-US" b="1" dirty="0"/>
          </a:p>
        </p:txBody>
      </p:sp>
      <p:sp>
        <p:nvSpPr>
          <p:cNvPr id="8" name="Down Arrow 7"/>
          <p:cNvSpPr/>
          <p:nvPr/>
        </p:nvSpPr>
        <p:spPr>
          <a:xfrm>
            <a:off x="2033136" y="4507992"/>
            <a:ext cx="484632" cy="7644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Bent-Up Arrow 8"/>
          <p:cNvSpPr/>
          <p:nvPr/>
        </p:nvSpPr>
        <p:spPr>
          <a:xfrm>
            <a:off x="4648200" y="5513916"/>
            <a:ext cx="2362200" cy="734484"/>
          </a:xfrm>
          <a:prstGeom prst="ben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122" name="Picture 2" descr="C:\Users\pkdodhyan\Desktop\DB Lab Manuals\Spring 2014\Lab 6\Snapshots\SP_Parame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0" y="2437239"/>
            <a:ext cx="3954132" cy="198236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pkdodhyan\Desktop\DB Lab Manuals\Spring 2014\Lab 6\Snapshots\Execute SP Parame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791200"/>
            <a:ext cx="3810000" cy="7953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pkdodhyan\Desktop\DB Lab Manuals\Spring 2014\Lab 6\Snapshots\result_SP_Parame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445" y="4327525"/>
            <a:ext cx="4323755" cy="85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83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 calcmode="lin" valueType="num">
                                      <p:cBhvr additive="base">
                                        <p:cTn id="17" dur="500" fill="hold"/>
                                        <p:tgtEl>
                                          <p:spTgt spid="5123"/>
                                        </p:tgtEl>
                                        <p:attrNameLst>
                                          <p:attrName>ppt_x</p:attrName>
                                        </p:attrNameLst>
                                      </p:cBhvr>
                                      <p:tavLst>
                                        <p:tav tm="0">
                                          <p:val>
                                            <p:strVal val="#ppt_x"/>
                                          </p:val>
                                        </p:tav>
                                        <p:tav tm="100000">
                                          <p:val>
                                            <p:strVal val="#ppt_x"/>
                                          </p:val>
                                        </p:tav>
                                      </p:tavLst>
                                    </p:anim>
                                    <p:anim calcmode="lin" valueType="num">
                                      <p:cBhvr additive="base">
                                        <p:cTn id="1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4"/>
                                        </p:tgtEl>
                                        <p:attrNameLst>
                                          <p:attrName>style.visibility</p:attrName>
                                        </p:attrNameLst>
                                      </p:cBhvr>
                                      <p:to>
                                        <p:strVal val="visible"/>
                                      </p:to>
                                    </p:set>
                                    <p:anim calcmode="lin" valueType="num">
                                      <p:cBhvr additive="base">
                                        <p:cTn id="29" dur="500" fill="hold"/>
                                        <p:tgtEl>
                                          <p:spTgt spid="5124"/>
                                        </p:tgtEl>
                                        <p:attrNameLst>
                                          <p:attrName>ppt_x</p:attrName>
                                        </p:attrNameLst>
                                      </p:cBhvr>
                                      <p:tavLst>
                                        <p:tav tm="0">
                                          <p:val>
                                            <p:strVal val="#ppt_x"/>
                                          </p:val>
                                        </p:tav>
                                        <p:tav tm="100000">
                                          <p:val>
                                            <p:strVal val="#ppt_x"/>
                                          </p:val>
                                        </p:tav>
                                      </p:tavLst>
                                    </p:anim>
                                    <p:anim calcmode="lin" valueType="num">
                                      <p:cBhvr additive="base">
                                        <p:cTn id="30"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Stored Procedures </a:t>
            </a:r>
            <a:br>
              <a:rPr lang="en-US" dirty="0" smtClean="0"/>
            </a:br>
            <a:r>
              <a:rPr lang="en-US" dirty="0" smtClean="0"/>
              <a:t>(with OUTPUT Parameters)</a:t>
            </a:r>
            <a:endParaRPr lang="en-US" dirty="0"/>
          </a:p>
        </p:txBody>
      </p:sp>
      <p:sp>
        <p:nvSpPr>
          <p:cNvPr id="5" name="TextBox 4"/>
          <p:cNvSpPr txBox="1"/>
          <p:nvPr/>
        </p:nvSpPr>
        <p:spPr>
          <a:xfrm>
            <a:off x="838200" y="2001943"/>
            <a:ext cx="108715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Creation:</a:t>
            </a:r>
            <a:endParaRPr lang="en-US" b="1" dirty="0"/>
          </a:p>
        </p:txBody>
      </p:sp>
      <p:sp>
        <p:nvSpPr>
          <p:cNvPr id="7" name="TextBox 6"/>
          <p:cNvSpPr txBox="1"/>
          <p:nvPr/>
        </p:nvSpPr>
        <p:spPr>
          <a:xfrm>
            <a:off x="6064814" y="2001943"/>
            <a:ext cx="122501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Execution:</a:t>
            </a:r>
            <a:endParaRPr lang="en-US" b="1" dirty="0"/>
          </a:p>
        </p:txBody>
      </p:sp>
      <p:pic>
        <p:nvPicPr>
          <p:cNvPr id="6" name="Picture 5"/>
          <p:cNvPicPr>
            <a:picLocks noChangeAspect="1"/>
          </p:cNvPicPr>
          <p:nvPr/>
        </p:nvPicPr>
        <p:blipFill>
          <a:blip r:embed="rId2"/>
          <a:stretch>
            <a:fillRect/>
          </a:stretch>
        </p:blipFill>
        <p:spPr>
          <a:xfrm>
            <a:off x="835741" y="2771261"/>
            <a:ext cx="3431459" cy="3553339"/>
          </a:xfrm>
          <a:prstGeom prst="rect">
            <a:avLst/>
          </a:prstGeom>
        </p:spPr>
      </p:pic>
      <p:pic>
        <p:nvPicPr>
          <p:cNvPr id="10" name="Picture 9"/>
          <p:cNvPicPr>
            <a:picLocks noChangeAspect="1"/>
          </p:cNvPicPr>
          <p:nvPr/>
        </p:nvPicPr>
        <p:blipFill>
          <a:blip r:embed="rId3"/>
          <a:stretch>
            <a:fillRect/>
          </a:stretch>
        </p:blipFill>
        <p:spPr>
          <a:xfrm>
            <a:off x="4855506" y="2771261"/>
            <a:ext cx="3831294" cy="3933613"/>
          </a:xfrm>
          <a:prstGeom prst="rect">
            <a:avLst/>
          </a:prstGeom>
        </p:spPr>
      </p:pic>
    </p:spTree>
    <p:extLst>
      <p:ext uri="{BB962C8B-B14F-4D97-AF65-F5344CB8AC3E}">
        <p14:creationId xmlns:p14="http://schemas.microsoft.com/office/powerpoint/2010/main" val="254189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Stored Procedures </a:t>
            </a:r>
            <a:br>
              <a:rPr lang="en-US" dirty="0" smtClean="0"/>
            </a:br>
            <a:r>
              <a:rPr lang="en-US" dirty="0" smtClean="0"/>
              <a:t>(Default value of parameter)</a:t>
            </a:r>
            <a:endParaRPr lang="en-US" dirty="0"/>
          </a:p>
        </p:txBody>
      </p:sp>
      <p:sp>
        <p:nvSpPr>
          <p:cNvPr id="5" name="TextBox 4"/>
          <p:cNvSpPr txBox="1"/>
          <p:nvPr/>
        </p:nvSpPr>
        <p:spPr>
          <a:xfrm>
            <a:off x="838200" y="2001943"/>
            <a:ext cx="108715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Creation:</a:t>
            </a:r>
            <a:endParaRPr lang="en-US" b="1" dirty="0"/>
          </a:p>
        </p:txBody>
      </p:sp>
      <p:sp>
        <p:nvSpPr>
          <p:cNvPr id="7" name="TextBox 6"/>
          <p:cNvSpPr txBox="1"/>
          <p:nvPr/>
        </p:nvSpPr>
        <p:spPr>
          <a:xfrm>
            <a:off x="6064814" y="2001943"/>
            <a:ext cx="122501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Execution:</a:t>
            </a:r>
            <a:endParaRPr lang="en-US" b="1" dirty="0"/>
          </a:p>
        </p:txBody>
      </p:sp>
      <p:pic>
        <p:nvPicPr>
          <p:cNvPr id="8" name="Picture 7" descr="C:\Users\Sana Batool\Pictures\New folder\SPs\Output par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08" y="2735822"/>
            <a:ext cx="4073392" cy="28717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953000" y="2952515"/>
            <a:ext cx="4038600" cy="2438400"/>
          </a:xfrm>
          <a:prstGeom prst="rect">
            <a:avLst/>
          </a:prstGeom>
        </p:spPr>
      </p:pic>
    </p:spTree>
    <p:extLst>
      <p:ext uri="{BB962C8B-B14F-4D97-AF65-F5344CB8AC3E}">
        <p14:creationId xmlns:p14="http://schemas.microsoft.com/office/powerpoint/2010/main" val="190070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Stored Procedures </a:t>
            </a:r>
            <a:br>
              <a:rPr lang="en-US" dirty="0" smtClean="0"/>
            </a:br>
            <a:r>
              <a:rPr lang="en-US" dirty="0" smtClean="0"/>
              <a:t>(IF else Conditions)</a:t>
            </a:r>
            <a:endParaRPr lang="en-US" dirty="0"/>
          </a:p>
        </p:txBody>
      </p:sp>
      <p:pic>
        <p:nvPicPr>
          <p:cNvPr id="6" name="Picture 5" descr="C:\Users\Sana Batool\Pictures\New folder\SPs\if else co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86609"/>
            <a:ext cx="3670013" cy="427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06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Stored Procedure In </a:t>
            </a:r>
            <a:r>
              <a:rPr lang="en-US" dirty="0" smtClean="0"/>
              <a:t>SQL server </a:t>
            </a:r>
            <a:r>
              <a:rPr lang="en-US" dirty="0"/>
              <a:t>can be defined as the set of logically group of </a:t>
            </a:r>
            <a:r>
              <a:rPr lang="en-US" dirty="0" smtClean="0"/>
              <a:t>SQL statement </a:t>
            </a:r>
            <a:r>
              <a:rPr lang="en-US" dirty="0"/>
              <a:t>which are grouped to perform a specific task. There are many benefits of using a stored </a:t>
            </a:r>
            <a:r>
              <a:rPr lang="en-US" dirty="0" smtClean="0"/>
              <a:t>procedure</a:t>
            </a:r>
          </a:p>
          <a:p>
            <a:pPr marL="0" indent="0">
              <a:buNone/>
            </a:pPr>
            <a:endParaRPr lang="en-US" dirty="0" smtClean="0"/>
          </a:p>
          <a:p>
            <a:r>
              <a:rPr lang="en-US" dirty="0"/>
              <a:t>A stored procedure is nothing more than </a:t>
            </a:r>
            <a:r>
              <a:rPr lang="en-US" dirty="0" smtClean="0"/>
              <a:t>a prepared </a:t>
            </a:r>
            <a:r>
              <a:rPr lang="en-US" dirty="0"/>
              <a:t>SQL code that you save so </a:t>
            </a:r>
            <a:r>
              <a:rPr lang="en-US" dirty="0" smtClean="0"/>
              <a:t>that you </a:t>
            </a:r>
            <a:r>
              <a:rPr lang="en-US" dirty="0"/>
              <a:t>can reuse the code over and over </a:t>
            </a:r>
            <a:r>
              <a:rPr lang="en-US" dirty="0" smtClean="0"/>
              <a:t>again.</a:t>
            </a:r>
            <a:endParaRPr lang="en-US" dirty="0"/>
          </a:p>
        </p:txBody>
      </p:sp>
      <p:sp>
        <p:nvSpPr>
          <p:cNvPr id="3" name="Title 2"/>
          <p:cNvSpPr>
            <a:spLocks noGrp="1"/>
          </p:cNvSpPr>
          <p:nvPr>
            <p:ph type="title"/>
          </p:nvPr>
        </p:nvSpPr>
        <p:spPr/>
        <p:txBody>
          <a:bodyPr/>
          <a:lstStyle/>
          <a:p>
            <a:r>
              <a:rPr lang="en-US" dirty="0" smtClean="0"/>
              <a:t>What is a Stored Procedure?</a:t>
            </a:r>
            <a:endParaRPr lang="en-US" dirty="0"/>
          </a:p>
        </p:txBody>
      </p:sp>
    </p:spTree>
    <p:extLst>
      <p:ext uri="{BB962C8B-B14F-4D97-AF65-F5344CB8AC3E}">
        <p14:creationId xmlns:p14="http://schemas.microsoft.com/office/powerpoint/2010/main" val="333353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Benefits of using </a:t>
            </a:r>
            <a:br>
              <a:rPr lang="en-US" dirty="0" smtClean="0"/>
            </a:br>
            <a:r>
              <a:rPr lang="en-US" dirty="0" smtClean="0"/>
              <a:t>Stored Procedures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4325260"/>
              </p:ext>
            </p:extLst>
          </p:nvPr>
        </p:nvGraphicFramePr>
        <p:xfrm>
          <a:off x="871538" y="2209800"/>
          <a:ext cx="7510462" cy="3974657"/>
        </p:xfrm>
        <a:graphic>
          <a:graphicData uri="http://schemas.openxmlformats.org/drawingml/2006/table">
            <a:tbl>
              <a:tblPr firstRow="1" bandRow="1">
                <a:tableStyleId>{3B4B98B0-60AC-42C2-AFA5-B58CD77FA1E5}</a:tableStyleId>
              </a:tblPr>
              <a:tblGrid>
                <a:gridCol w="1588349"/>
                <a:gridCol w="5922113"/>
              </a:tblGrid>
              <a:tr h="489857">
                <a:tc>
                  <a:txBody>
                    <a:bodyPr/>
                    <a:lstStyle/>
                    <a:p>
                      <a:r>
                        <a:rPr lang="en-US" sz="1800" dirty="0" smtClean="0"/>
                        <a:t>Benefit</a:t>
                      </a:r>
                      <a:endParaRPr lang="en-US" sz="1800" dirty="0"/>
                    </a:p>
                  </a:txBody>
                  <a:tcPr/>
                </a:tc>
                <a:tc>
                  <a:txBody>
                    <a:bodyPr/>
                    <a:lstStyle/>
                    <a:p>
                      <a:r>
                        <a:rPr lang="en-US" sz="1800" dirty="0" smtClean="0"/>
                        <a:t>Explanation</a:t>
                      </a:r>
                      <a:endParaRPr lang="en-US" sz="1800" dirty="0"/>
                    </a:p>
                  </a:txBody>
                  <a:tcPr/>
                </a:tc>
              </a:tr>
              <a:tr h="1409178">
                <a:tc>
                  <a:txBody>
                    <a:bodyPr/>
                    <a:lstStyle/>
                    <a:p>
                      <a:r>
                        <a:rPr lang="en-US" sz="1600" dirty="0" smtClean="0"/>
                        <a:t>Modular Programming</a:t>
                      </a:r>
                      <a:endParaRPr lang="en-US" sz="1600" dirty="0"/>
                    </a:p>
                  </a:txBody>
                  <a:tcPr/>
                </a:tc>
                <a:tc>
                  <a:txBody>
                    <a:bodyPr/>
                    <a:lstStyle/>
                    <a:p>
                      <a:pPr marL="285750" indent="-285750">
                        <a:buFont typeface="Arial" panose="020B0604020202020204" pitchFamily="34" charset="0"/>
                        <a:buChar char="•"/>
                      </a:pPr>
                      <a:r>
                        <a:rPr lang="en-US" sz="1600" kern="1200" dirty="0" smtClean="0">
                          <a:solidFill>
                            <a:schemeClr val="tx1"/>
                          </a:solidFill>
                          <a:latin typeface="+mn-lt"/>
                          <a:ea typeface="+mn-ea"/>
                          <a:cs typeface="+mn-cs"/>
                        </a:rPr>
                        <a:t>You can write a stored procedure once, then call it from multiple places in your application hence reducing development</a:t>
                      </a:r>
                      <a:r>
                        <a:rPr lang="en-US" sz="1600" kern="1200" baseline="0" dirty="0" smtClean="0">
                          <a:solidFill>
                            <a:schemeClr val="tx1"/>
                          </a:solidFill>
                          <a:latin typeface="+mn-lt"/>
                          <a:ea typeface="+mn-ea"/>
                          <a:cs typeface="+mn-cs"/>
                        </a:rPr>
                        <a:t> time</a:t>
                      </a:r>
                      <a:endParaRPr lang="en-US" sz="1600" kern="1200" dirty="0" smtClean="0">
                        <a:solidFill>
                          <a:schemeClr val="tx1"/>
                        </a:solidFill>
                        <a:latin typeface="+mn-lt"/>
                        <a:ea typeface="+mn-ea"/>
                        <a:cs typeface="+mn-cs"/>
                      </a:endParaRPr>
                    </a:p>
                    <a:p>
                      <a:pPr marL="285750" indent="-285750">
                        <a:buFont typeface="Arial" panose="020B0604020202020204" pitchFamily="34" charset="0"/>
                        <a:buChar char="•"/>
                      </a:pPr>
                      <a:r>
                        <a:rPr lang="en-US" sz="1600" dirty="0" smtClean="0"/>
                        <a:t>It can accept input parameters, return output values as parameters, or return success or failure status messages</a:t>
                      </a:r>
                      <a:endParaRPr lang="en-US" sz="1600" kern="1200" dirty="0">
                        <a:solidFill>
                          <a:schemeClr val="tx1"/>
                        </a:solidFill>
                        <a:latin typeface="+mn-lt"/>
                        <a:ea typeface="+mn-ea"/>
                        <a:cs typeface="+mn-cs"/>
                      </a:endParaRPr>
                    </a:p>
                  </a:txBody>
                  <a:tcPr/>
                </a:tc>
              </a:tr>
              <a:tr h="764982">
                <a:tc>
                  <a:txBody>
                    <a:bodyPr/>
                    <a:lstStyle/>
                    <a:p>
                      <a:r>
                        <a:rPr lang="en-US" sz="1600" dirty="0" smtClean="0"/>
                        <a:t>Performance</a:t>
                      </a:r>
                      <a:endParaRPr lang="en-US" sz="1600" dirty="0"/>
                    </a:p>
                  </a:txBody>
                  <a:tcPr/>
                </a:tc>
                <a:tc>
                  <a:txBody>
                    <a:bodyPr/>
                    <a:lstStyle/>
                    <a:p>
                      <a:pPr marL="285750" indent="-285750">
                        <a:buFont typeface="Arial" panose="020B0604020202020204" pitchFamily="34" charset="0"/>
                        <a:buChar char="•"/>
                      </a:pPr>
                      <a:r>
                        <a:rPr lang="en-US" sz="1600" kern="1200" dirty="0" smtClean="0">
                          <a:solidFill>
                            <a:schemeClr val="tx1"/>
                          </a:solidFill>
                          <a:latin typeface="+mn-lt"/>
                          <a:ea typeface="+mn-ea"/>
                          <a:cs typeface="+mn-cs"/>
                        </a:rPr>
                        <a:t>Stored procedures provide faster code execution </a:t>
                      </a:r>
                    </a:p>
                    <a:p>
                      <a:pPr marL="285750" indent="-285750">
                        <a:buFont typeface="Arial" panose="020B0604020202020204" pitchFamily="34" charset="0"/>
                        <a:buChar char="•"/>
                      </a:pPr>
                      <a:r>
                        <a:rPr lang="en-US" sz="1600" kern="1200" dirty="0" smtClean="0">
                          <a:solidFill>
                            <a:schemeClr val="tx1"/>
                          </a:solidFill>
                          <a:latin typeface="+mn-lt"/>
                          <a:ea typeface="+mn-ea"/>
                          <a:cs typeface="+mn-cs"/>
                        </a:rPr>
                        <a:t>Reduced network traffic</a:t>
                      </a:r>
                    </a:p>
                  </a:txBody>
                  <a:tcPr/>
                </a:tc>
              </a:tr>
              <a:tr h="764982">
                <a:tc>
                  <a:txBody>
                    <a:bodyPr/>
                    <a:lstStyle/>
                    <a:p>
                      <a:r>
                        <a:rPr lang="en-US" sz="1600" dirty="0" smtClean="0"/>
                        <a:t>Security</a:t>
                      </a:r>
                      <a:endParaRPr lang="en-US" sz="1600" dirty="0"/>
                    </a:p>
                  </a:txBody>
                  <a:tcPr/>
                </a:tc>
                <a:tc>
                  <a:txBody>
                    <a:bodyPr/>
                    <a:lstStyle/>
                    <a:p>
                      <a:pPr marL="285750" indent="-285750">
                        <a:buFont typeface="Arial" panose="020B0604020202020204" pitchFamily="34" charset="0"/>
                        <a:buChar char="•"/>
                      </a:pPr>
                      <a:r>
                        <a:rPr lang="en-US" sz="1600" kern="1200" dirty="0" smtClean="0">
                          <a:solidFill>
                            <a:schemeClr val="tx1"/>
                          </a:solidFill>
                          <a:latin typeface="+mn-lt"/>
                          <a:ea typeface="+mn-ea"/>
                          <a:cs typeface="+mn-cs"/>
                        </a:rPr>
                        <a:t>Users can execute a stored procedure without needing to execute any of the statements directly</a:t>
                      </a:r>
                    </a:p>
                    <a:p>
                      <a:pPr marL="285750" indent="-285750" algn="l" defTabSz="914400" rtl="0" eaLnBrk="1" latinLnBrk="0" hangingPunct="1">
                        <a:buFont typeface="Arial" panose="020B0604020202020204" pitchFamily="34" charset="0"/>
                        <a:buChar char="•"/>
                      </a:pPr>
                      <a:r>
                        <a:rPr lang="en-US" sz="1600" kern="1200" dirty="0" smtClean="0">
                          <a:solidFill>
                            <a:schemeClr val="tx1"/>
                          </a:solidFill>
                          <a:latin typeface="+mn-lt"/>
                          <a:ea typeface="+mn-ea"/>
                          <a:cs typeface="+mn-cs"/>
                        </a:rPr>
                        <a:t>Users</a:t>
                      </a:r>
                      <a:r>
                        <a:rPr lang="en-US" sz="1600" kern="1200" baseline="0" dirty="0" smtClean="0">
                          <a:solidFill>
                            <a:schemeClr val="tx1"/>
                          </a:solidFill>
                          <a:latin typeface="+mn-lt"/>
                          <a:ea typeface="+mn-ea"/>
                          <a:cs typeface="+mn-cs"/>
                        </a:rPr>
                        <a:t> can specifically be granted permission to execute only </a:t>
                      </a:r>
                      <a:r>
                        <a:rPr lang="en-US" sz="1600" kern="1200" dirty="0" smtClean="0">
                          <a:solidFill>
                            <a:schemeClr val="tx1"/>
                          </a:solidFill>
                          <a:latin typeface="+mn-lt"/>
                          <a:ea typeface="+mn-ea"/>
                          <a:cs typeface="+mn-cs"/>
                        </a:rPr>
                        <a:t>Stored procedures</a:t>
                      </a:r>
                      <a:r>
                        <a:rPr lang="en-US" sz="1600" kern="1200" baseline="0" dirty="0" smtClean="0">
                          <a:solidFill>
                            <a:schemeClr val="tx1"/>
                          </a:solidFill>
                          <a:latin typeface="+mn-lt"/>
                          <a:ea typeface="+mn-ea"/>
                          <a:cs typeface="+mn-cs"/>
                        </a:rPr>
                        <a:t> </a:t>
                      </a:r>
                      <a:r>
                        <a:rPr lang="en-US" sz="1600" kern="1200" dirty="0" smtClean="0">
                          <a:solidFill>
                            <a:schemeClr val="tx1"/>
                          </a:solidFill>
                          <a:latin typeface="+mn-lt"/>
                          <a:ea typeface="+mn-ea"/>
                          <a:cs typeface="+mn-cs"/>
                        </a:rPr>
                        <a:t>instead of</a:t>
                      </a:r>
                      <a:r>
                        <a:rPr lang="en-US" sz="1600" kern="1200" baseline="0" dirty="0" smtClean="0">
                          <a:solidFill>
                            <a:schemeClr val="tx1"/>
                          </a:solidFill>
                          <a:latin typeface="+mn-lt"/>
                          <a:ea typeface="+mn-ea"/>
                          <a:cs typeface="+mn-cs"/>
                        </a:rPr>
                        <a:t> allowing them to execute queries on tables directly.</a:t>
                      </a:r>
                      <a:endParaRPr lang="en-US" sz="1600" kern="1200" dirty="0" smtClean="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61284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609600"/>
          </a:xfrm>
        </p:spPr>
        <p:txBody>
          <a:bodyPr>
            <a:normAutofit fontScale="90000"/>
          </a:bodyPr>
          <a:lstStyle/>
          <a:p>
            <a:pPr>
              <a:defRPr/>
            </a:pPr>
            <a:r>
              <a:rPr lang="en-US" dirty="0" smtClean="0"/>
              <a:t>Stored Procedure vs. SQL Statement</a:t>
            </a:r>
            <a:endParaRPr lang="vi-VN" dirty="0"/>
          </a:p>
        </p:txBody>
      </p:sp>
      <p:sp>
        <p:nvSpPr>
          <p:cNvPr id="4" name="TextBox 3"/>
          <p:cNvSpPr txBox="1"/>
          <p:nvPr/>
        </p:nvSpPr>
        <p:spPr>
          <a:xfrm>
            <a:off x="533400" y="3245584"/>
            <a:ext cx="2819400" cy="147732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defRPr b="1">
                <a:solidFill>
                  <a:srgbClr val="0070C0"/>
                </a:solidFill>
              </a:defRPr>
            </a:lvl1pPr>
          </a:lstStyle>
          <a:p>
            <a:r>
              <a:rPr lang="en-US" dirty="0"/>
              <a:t>First </a:t>
            </a:r>
            <a:r>
              <a:rPr lang="en-US" dirty="0" smtClean="0"/>
              <a:t>Time</a:t>
            </a:r>
          </a:p>
          <a:p>
            <a:r>
              <a:rPr lang="en-US" dirty="0" smtClean="0"/>
              <a:t>-     </a:t>
            </a:r>
            <a:r>
              <a:rPr lang="en-US" b="0" dirty="0" smtClean="0">
                <a:solidFill>
                  <a:schemeClr val="tx1"/>
                </a:solidFill>
              </a:rPr>
              <a:t>Check syntax</a:t>
            </a:r>
          </a:p>
          <a:p>
            <a:pPr marL="285750" indent="-285750">
              <a:buFontTx/>
              <a:buChar char="-"/>
            </a:pPr>
            <a:r>
              <a:rPr lang="en-US" b="0" dirty="0" smtClean="0">
                <a:solidFill>
                  <a:schemeClr val="tx1"/>
                </a:solidFill>
              </a:rPr>
              <a:t>Compile</a:t>
            </a:r>
          </a:p>
          <a:p>
            <a:pPr marL="285750" indent="-285750">
              <a:buFontTx/>
              <a:buChar char="-"/>
            </a:pPr>
            <a:r>
              <a:rPr lang="en-US" b="0" dirty="0" smtClean="0">
                <a:solidFill>
                  <a:schemeClr val="tx1"/>
                </a:solidFill>
              </a:rPr>
              <a:t>Execute</a:t>
            </a:r>
            <a:endParaRPr lang="en-US" b="0" dirty="0">
              <a:solidFill>
                <a:schemeClr val="tx1"/>
              </a:solidFill>
            </a:endParaRPr>
          </a:p>
          <a:p>
            <a:pPr marL="285750" indent="-285750">
              <a:buFontTx/>
              <a:buChar char="-"/>
            </a:pPr>
            <a:r>
              <a:rPr lang="en-US" b="0" dirty="0" smtClean="0">
                <a:solidFill>
                  <a:schemeClr val="tx1"/>
                </a:solidFill>
              </a:rPr>
              <a:t>Return </a:t>
            </a:r>
            <a:r>
              <a:rPr lang="en-US" b="0" dirty="0">
                <a:solidFill>
                  <a:schemeClr val="tx1"/>
                </a:solidFill>
              </a:rPr>
              <a:t>data</a:t>
            </a:r>
            <a:endParaRPr lang="vi-VN" b="0" dirty="0">
              <a:solidFill>
                <a:schemeClr val="tx1"/>
              </a:solidFill>
            </a:endParaRPr>
          </a:p>
        </p:txBody>
      </p:sp>
      <p:sp>
        <p:nvSpPr>
          <p:cNvPr id="5" name="TextBox 4"/>
          <p:cNvSpPr txBox="1"/>
          <p:nvPr/>
        </p:nvSpPr>
        <p:spPr>
          <a:xfrm>
            <a:off x="533400" y="4953000"/>
            <a:ext cx="2819400" cy="147732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spAutoFit/>
          </a:bodyPr>
          <a:lstStyle>
            <a:defPPr>
              <a:defRPr lang="en-US"/>
            </a:defPPr>
            <a:lvl1pPr>
              <a:defRPr b="1">
                <a:solidFill>
                  <a:srgbClr val="0070C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Second Time</a:t>
            </a:r>
          </a:p>
          <a:p>
            <a:r>
              <a:rPr lang="en-US" dirty="0"/>
              <a:t>-  </a:t>
            </a:r>
            <a:r>
              <a:rPr lang="en-US" b="0" dirty="0">
                <a:solidFill>
                  <a:schemeClr val="tx1"/>
                </a:solidFill>
              </a:rPr>
              <a:t>Check syntax</a:t>
            </a:r>
          </a:p>
          <a:p>
            <a:pPr marL="285750" indent="-285750">
              <a:buFontTx/>
              <a:buChar char="-"/>
            </a:pPr>
            <a:r>
              <a:rPr lang="en-US" b="0" dirty="0" smtClean="0">
                <a:solidFill>
                  <a:schemeClr val="tx1"/>
                </a:solidFill>
              </a:rPr>
              <a:t>Compile</a:t>
            </a:r>
          </a:p>
          <a:p>
            <a:pPr marL="285750" indent="-285750">
              <a:buFontTx/>
              <a:buChar char="-"/>
            </a:pPr>
            <a:r>
              <a:rPr lang="en-US" b="0" dirty="0" smtClean="0">
                <a:solidFill>
                  <a:schemeClr val="tx1"/>
                </a:solidFill>
              </a:rPr>
              <a:t>Execute</a:t>
            </a:r>
            <a:endParaRPr lang="en-US" b="0" dirty="0">
              <a:solidFill>
                <a:schemeClr val="tx1"/>
              </a:solidFill>
            </a:endParaRPr>
          </a:p>
          <a:p>
            <a:pPr marL="285750" indent="-285750">
              <a:buFontTx/>
              <a:buChar char="-"/>
            </a:pPr>
            <a:r>
              <a:rPr lang="en-US" b="0" dirty="0" smtClean="0">
                <a:solidFill>
                  <a:schemeClr val="tx1"/>
                </a:solidFill>
              </a:rPr>
              <a:t>Return </a:t>
            </a:r>
            <a:r>
              <a:rPr lang="en-US" b="0" dirty="0">
                <a:solidFill>
                  <a:schemeClr val="tx1"/>
                </a:solidFill>
              </a:rPr>
              <a:t>data</a:t>
            </a:r>
            <a:endParaRPr lang="vi-VN" b="0" dirty="0">
              <a:solidFill>
                <a:schemeClr val="tx1"/>
              </a:solidFill>
            </a:endParaRPr>
          </a:p>
        </p:txBody>
      </p:sp>
      <p:sp>
        <p:nvSpPr>
          <p:cNvPr id="6" name="TextBox 5"/>
          <p:cNvSpPr txBox="1"/>
          <p:nvPr/>
        </p:nvSpPr>
        <p:spPr>
          <a:xfrm>
            <a:off x="4724400" y="3480137"/>
            <a:ext cx="2819400" cy="10156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a:spAutoFit/>
          </a:bodyPr>
          <a:lstStyle/>
          <a:p>
            <a:pPr>
              <a:defRPr/>
            </a:pPr>
            <a:r>
              <a:rPr lang="en-US" b="1" dirty="0">
                <a:solidFill>
                  <a:srgbClr val="0070C0"/>
                </a:solidFill>
              </a:rPr>
              <a:t>First Time</a:t>
            </a:r>
          </a:p>
          <a:p>
            <a:pPr>
              <a:buFontTx/>
              <a:buChar char="-"/>
              <a:defRPr/>
            </a:pPr>
            <a:r>
              <a:rPr lang="en-US" i="1" dirty="0"/>
              <a:t>  Execute</a:t>
            </a:r>
          </a:p>
          <a:p>
            <a:pPr>
              <a:buFontTx/>
              <a:buChar char="-"/>
              <a:defRPr/>
            </a:pPr>
            <a:r>
              <a:rPr lang="en-US" i="1" dirty="0"/>
              <a:t>  Return data</a:t>
            </a:r>
            <a:endParaRPr lang="vi-VN" i="1" dirty="0"/>
          </a:p>
        </p:txBody>
      </p:sp>
      <p:sp>
        <p:nvSpPr>
          <p:cNvPr id="7" name="TextBox 6"/>
          <p:cNvSpPr txBox="1"/>
          <p:nvPr/>
        </p:nvSpPr>
        <p:spPr>
          <a:xfrm>
            <a:off x="4724400" y="4953000"/>
            <a:ext cx="2819400" cy="10156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b="1" dirty="0">
                <a:solidFill>
                  <a:srgbClr val="0070C0"/>
                </a:solidFill>
              </a:rPr>
              <a:t>Second Time</a:t>
            </a:r>
          </a:p>
          <a:p>
            <a:pPr>
              <a:buFontTx/>
              <a:buChar char="-"/>
              <a:defRPr/>
            </a:pPr>
            <a:r>
              <a:rPr lang="en-US" i="1" dirty="0"/>
              <a:t>  Execute</a:t>
            </a:r>
          </a:p>
          <a:p>
            <a:pPr>
              <a:buFontTx/>
              <a:buChar char="-"/>
              <a:defRPr/>
            </a:pPr>
            <a:r>
              <a:rPr lang="en-US" i="1" dirty="0"/>
              <a:t>  Return data</a:t>
            </a:r>
            <a:endParaRPr lang="vi-VN" i="1" dirty="0"/>
          </a:p>
        </p:txBody>
      </p:sp>
      <p:sp>
        <p:nvSpPr>
          <p:cNvPr id="16400" name="TextBox 7"/>
          <p:cNvSpPr txBox="1">
            <a:spLocks noChangeArrowheads="1"/>
          </p:cNvSpPr>
          <p:nvPr/>
        </p:nvSpPr>
        <p:spPr bwMode="auto">
          <a:xfrm>
            <a:off x="533400" y="1685925"/>
            <a:ext cx="2630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Palatino Linotype" pitchFamily="18" charset="0"/>
              </a:defRPr>
            </a:lvl1pPr>
            <a:lvl2pPr marL="742950" indent="-285750" eaLnBrk="0" hangingPunct="0">
              <a:defRPr sz="2000">
                <a:solidFill>
                  <a:schemeClr val="tx1"/>
                </a:solidFill>
                <a:latin typeface="Palatino Linotype" pitchFamily="18" charset="0"/>
              </a:defRPr>
            </a:lvl2pPr>
            <a:lvl3pPr marL="1143000" indent="-228600" eaLnBrk="0" hangingPunct="0">
              <a:defRPr sz="2000">
                <a:solidFill>
                  <a:schemeClr val="tx1"/>
                </a:solidFill>
                <a:latin typeface="Palatino Linotype" pitchFamily="18" charset="0"/>
              </a:defRPr>
            </a:lvl3pPr>
            <a:lvl4pPr marL="1600200" indent="-228600" eaLnBrk="0" hangingPunct="0">
              <a:defRPr sz="2000">
                <a:solidFill>
                  <a:schemeClr val="tx1"/>
                </a:solidFill>
                <a:latin typeface="Palatino Linotype" pitchFamily="18" charset="0"/>
              </a:defRPr>
            </a:lvl4pPr>
            <a:lvl5pPr marL="2057400" indent="-228600" eaLnBrk="0" hangingPunct="0">
              <a:defRPr sz="2000">
                <a:solidFill>
                  <a:schemeClr val="tx1"/>
                </a:solidFill>
                <a:latin typeface="Palatino Linotype" pitchFamily="18" charset="0"/>
              </a:defRPr>
            </a:lvl5pPr>
            <a:lvl6pPr marL="2514600" indent="-228600" eaLnBrk="0" fontAlgn="base" hangingPunct="0">
              <a:spcBef>
                <a:spcPct val="0"/>
              </a:spcBef>
              <a:spcAft>
                <a:spcPct val="0"/>
              </a:spcAft>
              <a:defRPr sz="2000">
                <a:solidFill>
                  <a:schemeClr val="tx1"/>
                </a:solidFill>
                <a:latin typeface="Palatino Linotype" pitchFamily="18" charset="0"/>
              </a:defRPr>
            </a:lvl6pPr>
            <a:lvl7pPr marL="2971800" indent="-228600" eaLnBrk="0" fontAlgn="base" hangingPunct="0">
              <a:spcBef>
                <a:spcPct val="0"/>
              </a:spcBef>
              <a:spcAft>
                <a:spcPct val="0"/>
              </a:spcAft>
              <a:defRPr sz="2000">
                <a:solidFill>
                  <a:schemeClr val="tx1"/>
                </a:solidFill>
                <a:latin typeface="Palatino Linotype" pitchFamily="18" charset="0"/>
              </a:defRPr>
            </a:lvl7pPr>
            <a:lvl8pPr marL="3429000" indent="-228600" eaLnBrk="0" fontAlgn="base" hangingPunct="0">
              <a:spcBef>
                <a:spcPct val="0"/>
              </a:spcBef>
              <a:spcAft>
                <a:spcPct val="0"/>
              </a:spcAft>
              <a:defRPr sz="2000">
                <a:solidFill>
                  <a:schemeClr val="tx1"/>
                </a:solidFill>
                <a:latin typeface="Palatino Linotype" pitchFamily="18" charset="0"/>
              </a:defRPr>
            </a:lvl8pPr>
            <a:lvl9pPr marL="3886200" indent="-228600" eaLnBrk="0" fontAlgn="base" hangingPunct="0">
              <a:spcBef>
                <a:spcPct val="0"/>
              </a:spcBef>
              <a:spcAft>
                <a:spcPct val="0"/>
              </a:spcAft>
              <a:defRPr sz="2000">
                <a:solidFill>
                  <a:schemeClr val="tx1"/>
                </a:solidFill>
                <a:latin typeface="Palatino Linotype" pitchFamily="18" charset="0"/>
              </a:defRPr>
            </a:lvl9pPr>
          </a:lstStyle>
          <a:p>
            <a:pPr eaLnBrk="1" hangingPunct="1"/>
            <a:r>
              <a:rPr lang="en-US" sz="2800" b="1" i="1" dirty="0"/>
              <a:t>SQL Statement</a:t>
            </a:r>
            <a:endParaRPr lang="vi-VN" sz="2800" b="1" i="1" dirty="0"/>
          </a:p>
        </p:txBody>
      </p:sp>
      <p:sp>
        <p:nvSpPr>
          <p:cNvPr id="16401" name="TextBox 8"/>
          <p:cNvSpPr txBox="1">
            <a:spLocks noChangeArrowheads="1"/>
          </p:cNvSpPr>
          <p:nvPr/>
        </p:nvSpPr>
        <p:spPr bwMode="auto">
          <a:xfrm>
            <a:off x="4724400" y="1685925"/>
            <a:ext cx="2908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Palatino Linotype" pitchFamily="18" charset="0"/>
              </a:defRPr>
            </a:lvl1pPr>
            <a:lvl2pPr marL="742950" indent="-285750" eaLnBrk="0" hangingPunct="0">
              <a:defRPr sz="2000">
                <a:solidFill>
                  <a:schemeClr val="tx1"/>
                </a:solidFill>
                <a:latin typeface="Palatino Linotype" pitchFamily="18" charset="0"/>
              </a:defRPr>
            </a:lvl2pPr>
            <a:lvl3pPr marL="1143000" indent="-228600" eaLnBrk="0" hangingPunct="0">
              <a:defRPr sz="2000">
                <a:solidFill>
                  <a:schemeClr val="tx1"/>
                </a:solidFill>
                <a:latin typeface="Palatino Linotype" pitchFamily="18" charset="0"/>
              </a:defRPr>
            </a:lvl3pPr>
            <a:lvl4pPr marL="1600200" indent="-228600" eaLnBrk="0" hangingPunct="0">
              <a:defRPr sz="2000">
                <a:solidFill>
                  <a:schemeClr val="tx1"/>
                </a:solidFill>
                <a:latin typeface="Palatino Linotype" pitchFamily="18" charset="0"/>
              </a:defRPr>
            </a:lvl4pPr>
            <a:lvl5pPr marL="2057400" indent="-228600" eaLnBrk="0" hangingPunct="0">
              <a:defRPr sz="2000">
                <a:solidFill>
                  <a:schemeClr val="tx1"/>
                </a:solidFill>
                <a:latin typeface="Palatino Linotype" pitchFamily="18" charset="0"/>
              </a:defRPr>
            </a:lvl5pPr>
            <a:lvl6pPr marL="2514600" indent="-228600" eaLnBrk="0" fontAlgn="base" hangingPunct="0">
              <a:spcBef>
                <a:spcPct val="0"/>
              </a:spcBef>
              <a:spcAft>
                <a:spcPct val="0"/>
              </a:spcAft>
              <a:defRPr sz="2000">
                <a:solidFill>
                  <a:schemeClr val="tx1"/>
                </a:solidFill>
                <a:latin typeface="Palatino Linotype" pitchFamily="18" charset="0"/>
              </a:defRPr>
            </a:lvl6pPr>
            <a:lvl7pPr marL="2971800" indent="-228600" eaLnBrk="0" fontAlgn="base" hangingPunct="0">
              <a:spcBef>
                <a:spcPct val="0"/>
              </a:spcBef>
              <a:spcAft>
                <a:spcPct val="0"/>
              </a:spcAft>
              <a:defRPr sz="2000">
                <a:solidFill>
                  <a:schemeClr val="tx1"/>
                </a:solidFill>
                <a:latin typeface="Palatino Linotype" pitchFamily="18" charset="0"/>
              </a:defRPr>
            </a:lvl7pPr>
            <a:lvl8pPr marL="3429000" indent="-228600" eaLnBrk="0" fontAlgn="base" hangingPunct="0">
              <a:spcBef>
                <a:spcPct val="0"/>
              </a:spcBef>
              <a:spcAft>
                <a:spcPct val="0"/>
              </a:spcAft>
              <a:defRPr sz="2000">
                <a:solidFill>
                  <a:schemeClr val="tx1"/>
                </a:solidFill>
                <a:latin typeface="Palatino Linotype" pitchFamily="18" charset="0"/>
              </a:defRPr>
            </a:lvl8pPr>
            <a:lvl9pPr marL="3886200" indent="-228600" eaLnBrk="0" fontAlgn="base" hangingPunct="0">
              <a:spcBef>
                <a:spcPct val="0"/>
              </a:spcBef>
              <a:spcAft>
                <a:spcPct val="0"/>
              </a:spcAft>
              <a:defRPr sz="2000">
                <a:solidFill>
                  <a:schemeClr val="tx1"/>
                </a:solidFill>
                <a:latin typeface="Palatino Linotype" pitchFamily="18" charset="0"/>
              </a:defRPr>
            </a:lvl9pPr>
          </a:lstStyle>
          <a:p>
            <a:pPr eaLnBrk="1" hangingPunct="1"/>
            <a:r>
              <a:rPr lang="en-US" sz="2800" b="1" i="1" dirty="0"/>
              <a:t>Stored Procedure</a:t>
            </a:r>
            <a:endParaRPr lang="vi-VN" sz="2800" b="1" i="1" dirty="0"/>
          </a:p>
        </p:txBody>
      </p:sp>
      <p:sp>
        <p:nvSpPr>
          <p:cNvPr id="10" name="TextBox 9"/>
          <p:cNvSpPr txBox="1"/>
          <p:nvPr/>
        </p:nvSpPr>
        <p:spPr>
          <a:xfrm>
            <a:off x="4724400" y="2209800"/>
            <a:ext cx="2819400" cy="923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a:spAutoFit/>
          </a:bodyPr>
          <a:lstStyle>
            <a:defPPr>
              <a:defRPr lang="en-US"/>
            </a:defPPr>
            <a:lvl1pPr>
              <a:defRPr b="1">
                <a:solidFill>
                  <a:srgbClr val="0070C0"/>
                </a:solidFill>
              </a:defRPr>
            </a:lvl1pPr>
          </a:lstStyle>
          <a:p>
            <a:r>
              <a:rPr lang="en-US" dirty="0"/>
              <a:t>Creating</a:t>
            </a:r>
          </a:p>
          <a:p>
            <a:pPr marL="285750" indent="-285750">
              <a:buFont typeface="Candara" panose="020E0502030303020204" pitchFamily="34" charset="0"/>
              <a:buChar char="⁻"/>
            </a:pPr>
            <a:r>
              <a:rPr lang="en-US" b="0" dirty="0" smtClean="0">
                <a:solidFill>
                  <a:schemeClr val="tx1"/>
                </a:solidFill>
              </a:rPr>
              <a:t>Check </a:t>
            </a:r>
            <a:r>
              <a:rPr lang="en-US" b="0" dirty="0">
                <a:solidFill>
                  <a:schemeClr val="tx1"/>
                </a:solidFill>
              </a:rPr>
              <a:t>syntax</a:t>
            </a:r>
          </a:p>
          <a:p>
            <a:pPr marL="285750" indent="-285750">
              <a:buFont typeface="Candara" panose="020E0502030303020204" pitchFamily="34" charset="0"/>
              <a:buChar char="⁻"/>
            </a:pPr>
            <a:r>
              <a:rPr lang="en-US" b="0" dirty="0" smtClean="0">
                <a:solidFill>
                  <a:schemeClr val="tx1"/>
                </a:solidFill>
              </a:rPr>
              <a:t>Compile</a:t>
            </a:r>
            <a:endParaRPr lang="vi-VN" b="0" dirty="0">
              <a:solidFill>
                <a:schemeClr val="tx1"/>
              </a:solidFill>
            </a:endParaRPr>
          </a:p>
        </p:txBody>
      </p:sp>
    </p:spTree>
    <p:extLst>
      <p:ext uri="{BB962C8B-B14F-4D97-AF65-F5344CB8AC3E}">
        <p14:creationId xmlns:p14="http://schemas.microsoft.com/office/powerpoint/2010/main" val="694223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70667"/>
            <a:ext cx="7408333" cy="1972733"/>
          </a:xfrm>
        </p:spPr>
        <p:txBody>
          <a:bodyPr>
            <a:normAutofit lnSpcReduction="10000"/>
          </a:bodyPr>
          <a:lstStyle/>
          <a:p>
            <a:pPr>
              <a:spcBef>
                <a:spcPct val="0"/>
              </a:spcBef>
              <a:buFontTx/>
              <a:buNone/>
            </a:pPr>
            <a:r>
              <a:rPr lang="en-US" dirty="0" smtClean="0">
                <a:solidFill>
                  <a:srgbClr val="FF0000"/>
                </a:solidFill>
              </a:rPr>
              <a:t>CREATE PROCEDURE </a:t>
            </a:r>
            <a:r>
              <a:rPr lang="en-US" dirty="0" err="1" smtClean="0"/>
              <a:t>dbo.procedure_name</a:t>
            </a:r>
            <a:endParaRPr lang="en-US" dirty="0" smtClean="0"/>
          </a:p>
          <a:p>
            <a:pPr>
              <a:spcBef>
                <a:spcPct val="0"/>
              </a:spcBef>
              <a:buFontTx/>
              <a:buNone/>
            </a:pPr>
            <a:r>
              <a:rPr lang="en-US" dirty="0" smtClean="0">
                <a:solidFill>
                  <a:srgbClr val="FF0000"/>
                </a:solidFill>
              </a:rPr>
              <a:t>AS</a:t>
            </a:r>
          </a:p>
          <a:p>
            <a:pPr>
              <a:spcBef>
                <a:spcPct val="0"/>
              </a:spcBef>
              <a:buFontTx/>
              <a:buNone/>
            </a:pPr>
            <a:r>
              <a:rPr lang="en-US" dirty="0" smtClean="0">
                <a:solidFill>
                  <a:srgbClr val="FF0000"/>
                </a:solidFill>
              </a:rPr>
              <a:t>BEGIN </a:t>
            </a:r>
          </a:p>
          <a:p>
            <a:pPr>
              <a:spcBef>
                <a:spcPct val="0"/>
              </a:spcBef>
              <a:buFontTx/>
              <a:buNone/>
            </a:pPr>
            <a:r>
              <a:rPr lang="en-US" dirty="0" smtClean="0"/>
              <a:t>			(SQL Query)  </a:t>
            </a:r>
          </a:p>
          <a:p>
            <a:pPr marL="0" indent="0">
              <a:buNone/>
            </a:pPr>
            <a:r>
              <a:rPr lang="en-US" dirty="0" smtClean="0">
                <a:solidFill>
                  <a:srgbClr val="FF0000"/>
                </a:solidFill>
              </a:rPr>
              <a:t>END</a:t>
            </a:r>
            <a:endParaRPr lang="en-US" dirty="0">
              <a:solidFill>
                <a:srgbClr val="FF0000"/>
              </a:solidFill>
            </a:endParaRPr>
          </a:p>
        </p:txBody>
      </p:sp>
      <p:sp>
        <p:nvSpPr>
          <p:cNvPr id="3" name="Title 2"/>
          <p:cNvSpPr>
            <a:spLocks noGrp="1"/>
          </p:cNvSpPr>
          <p:nvPr>
            <p:ph type="title"/>
          </p:nvPr>
        </p:nvSpPr>
        <p:spPr>
          <a:xfrm>
            <a:off x="457200" y="533400"/>
            <a:ext cx="8229600" cy="1252728"/>
          </a:xfrm>
        </p:spPr>
        <p:txBody>
          <a:bodyPr>
            <a:normAutofit fontScale="90000"/>
          </a:bodyPr>
          <a:lstStyle/>
          <a:p>
            <a:r>
              <a:rPr lang="en-US" dirty="0" smtClean="0"/>
              <a:t>Syntax for creating/executing</a:t>
            </a:r>
            <a:br>
              <a:rPr lang="en-US" dirty="0" smtClean="0"/>
            </a:br>
            <a:r>
              <a:rPr lang="en-US" dirty="0" smtClean="0"/>
              <a:t> Stored Procedure</a:t>
            </a:r>
            <a:endParaRPr lang="en-US" dirty="0"/>
          </a:p>
        </p:txBody>
      </p:sp>
      <p:sp>
        <p:nvSpPr>
          <p:cNvPr id="4" name="TextBox 3"/>
          <p:cNvSpPr txBox="1"/>
          <p:nvPr/>
        </p:nvSpPr>
        <p:spPr>
          <a:xfrm>
            <a:off x="838200" y="2001943"/>
            <a:ext cx="287450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Creating Stored Procedure:</a:t>
            </a:r>
            <a:endParaRPr lang="en-US" b="1" dirty="0"/>
          </a:p>
        </p:txBody>
      </p:sp>
      <p:sp>
        <p:nvSpPr>
          <p:cNvPr id="5" name="Content Placeholder 1"/>
          <p:cNvSpPr txBox="1">
            <a:spLocks/>
          </p:cNvSpPr>
          <p:nvPr/>
        </p:nvSpPr>
        <p:spPr>
          <a:xfrm>
            <a:off x="838200" y="5257192"/>
            <a:ext cx="7408333" cy="5340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Bef>
                <a:spcPct val="0"/>
              </a:spcBef>
              <a:buFontTx/>
              <a:buNone/>
            </a:pPr>
            <a:r>
              <a:rPr lang="en-US" dirty="0" smtClean="0">
                <a:solidFill>
                  <a:srgbClr val="FF0000"/>
                </a:solidFill>
              </a:rPr>
              <a:t>EXECUTE </a:t>
            </a:r>
            <a:r>
              <a:rPr lang="en-US" dirty="0" err="1" smtClean="0"/>
              <a:t>dbo.procedure_name</a:t>
            </a:r>
            <a:r>
              <a:rPr lang="en-US" dirty="0" smtClean="0">
                <a:solidFill>
                  <a:srgbClr val="FF0000"/>
                </a:solidFill>
              </a:rPr>
              <a:t> </a:t>
            </a:r>
            <a:endParaRPr lang="en-US" dirty="0">
              <a:solidFill>
                <a:srgbClr val="FF0000"/>
              </a:solidFill>
            </a:endParaRPr>
          </a:p>
        </p:txBody>
      </p:sp>
      <p:sp>
        <p:nvSpPr>
          <p:cNvPr id="6" name="TextBox 5"/>
          <p:cNvSpPr txBox="1"/>
          <p:nvPr/>
        </p:nvSpPr>
        <p:spPr>
          <a:xfrm>
            <a:off x="838200" y="4811660"/>
            <a:ext cx="3012363"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Executing Stored Procedure:</a:t>
            </a:r>
            <a:endParaRPr lang="en-US" b="1" dirty="0"/>
          </a:p>
        </p:txBody>
      </p:sp>
    </p:spTree>
    <p:extLst>
      <p:ext uri="{BB962C8B-B14F-4D97-AF65-F5344CB8AC3E}">
        <p14:creationId xmlns:p14="http://schemas.microsoft.com/office/powerpoint/2010/main" val="2882736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CREATE a</a:t>
            </a:r>
            <a:br>
              <a:rPr lang="en-US" dirty="0" smtClean="0"/>
            </a:br>
            <a:r>
              <a:rPr lang="en-US" dirty="0" smtClean="0"/>
              <a:t>Stored Procedure</a:t>
            </a:r>
            <a:endParaRPr lang="en-US" dirty="0"/>
          </a:p>
        </p:txBody>
      </p:sp>
      <p:pic>
        <p:nvPicPr>
          <p:cNvPr id="3075" name="Picture 3" descr="C:\Users\pkdodhyan\Desktop\DB Lab Manuals\Spring 2014\Lab 6\Snapshots\Create Stored Proced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4495800" cy="3505200"/>
          </a:xfrm>
          <a:prstGeom prst="rect">
            <a:avLst/>
          </a:prstGeom>
        </p:spPr>
        <p:style>
          <a:lnRef idx="1">
            <a:schemeClr val="accent5"/>
          </a:lnRef>
          <a:fillRef idx="2">
            <a:schemeClr val="accent5"/>
          </a:fillRef>
          <a:effectRef idx="1">
            <a:schemeClr val="accent5"/>
          </a:effectRef>
          <a:fontRef idx="minor">
            <a:schemeClr val="dk1"/>
          </a:fontRef>
        </p:style>
      </p:pic>
      <p:pic>
        <p:nvPicPr>
          <p:cNvPr id="3077" name="Picture 5" descr="C:\Users\pkdodhyan\Desktop\DB Lab Manuals\Spring 2014\Lab 6\Snapshots\Proced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2438400"/>
            <a:ext cx="2409825" cy="3162300"/>
          </a:xfrm>
          <a:prstGeom prst="rect">
            <a:avLst/>
          </a:prstGeom>
        </p:spPr>
        <p:style>
          <a:lnRef idx="1">
            <a:schemeClr val="accent5"/>
          </a:lnRef>
          <a:fillRef idx="2">
            <a:schemeClr val="accent5"/>
          </a:fillRef>
          <a:effectRef idx="1">
            <a:schemeClr val="accent5"/>
          </a:effectRef>
          <a:fontRef idx="minor">
            <a:schemeClr val="dk1"/>
          </a:fontRef>
        </p:style>
      </p:pic>
      <p:sp>
        <p:nvSpPr>
          <p:cNvPr id="6" name="Right Arrow 5"/>
          <p:cNvSpPr/>
          <p:nvPr/>
        </p:nvSpPr>
        <p:spPr>
          <a:xfrm>
            <a:off x="4724400" y="3777234"/>
            <a:ext cx="1676400" cy="6423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Successfully</a:t>
            </a:r>
            <a:endParaRPr lang="en-US" dirty="0"/>
          </a:p>
        </p:txBody>
      </p:sp>
    </p:spTree>
    <p:extLst>
      <p:ext uri="{BB962C8B-B14F-4D97-AF65-F5344CB8AC3E}">
        <p14:creationId xmlns:p14="http://schemas.microsoft.com/office/powerpoint/2010/main" val="619205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Variables in Stored Procedures</a:t>
            </a:r>
            <a:endParaRPr lang="en-US" dirty="0"/>
          </a:p>
        </p:txBody>
      </p:sp>
      <p:sp>
        <p:nvSpPr>
          <p:cNvPr id="3" name="Content Placeholder 2"/>
          <p:cNvSpPr>
            <a:spLocks noGrp="1"/>
          </p:cNvSpPr>
          <p:nvPr>
            <p:ph idx="1"/>
          </p:nvPr>
        </p:nvSpPr>
        <p:spPr>
          <a:xfrm>
            <a:off x="872067" y="2209800"/>
            <a:ext cx="7408333" cy="3916363"/>
          </a:xfrm>
        </p:spPr>
        <p:txBody>
          <a:bodyPr>
            <a:normAutofit lnSpcReduction="10000"/>
          </a:bodyPr>
          <a:lstStyle/>
          <a:p>
            <a:pPr>
              <a:defRPr/>
            </a:pPr>
            <a:r>
              <a:rPr lang="en-US" b="1" dirty="0" smtClean="0"/>
              <a:t>Declare a variable:</a:t>
            </a:r>
          </a:p>
          <a:p>
            <a:pPr>
              <a:buFontTx/>
              <a:buNone/>
              <a:defRPr/>
            </a:pPr>
            <a:r>
              <a:rPr lang="en-US" sz="2000" b="0" dirty="0" smtClean="0"/>
              <a:t>		</a:t>
            </a:r>
            <a:r>
              <a:rPr lang="en-US" sz="2000" dirty="0" smtClean="0">
                <a:solidFill>
                  <a:srgbClr val="FF0000"/>
                </a:solidFill>
              </a:rPr>
              <a:t>DECLARE</a:t>
            </a:r>
            <a:r>
              <a:rPr lang="en-US" sz="2000" b="0" dirty="0" smtClean="0"/>
              <a:t> @limit money </a:t>
            </a:r>
            <a:r>
              <a:rPr lang="en-US" sz="2000" b="0" dirty="0" err="1" smtClean="0">
                <a:solidFill>
                  <a:srgbClr val="FF0000"/>
                </a:solidFill>
              </a:rPr>
              <a:t>money</a:t>
            </a:r>
            <a:r>
              <a:rPr lang="en-US" sz="2000" b="0" dirty="0" smtClean="0"/>
              <a:t>;</a:t>
            </a:r>
          </a:p>
          <a:p>
            <a:pPr>
              <a:buFontTx/>
              <a:buNone/>
              <a:defRPr/>
            </a:pPr>
            <a:r>
              <a:rPr lang="en-US" sz="2000" b="0" dirty="0" smtClean="0"/>
              <a:t>		</a:t>
            </a:r>
            <a:r>
              <a:rPr lang="en-US" sz="2000" dirty="0" smtClean="0">
                <a:solidFill>
                  <a:srgbClr val="FF0000"/>
                </a:solidFill>
              </a:rPr>
              <a:t>DECLARE</a:t>
            </a:r>
            <a:r>
              <a:rPr lang="en-US" sz="2000" b="0" dirty="0" smtClean="0"/>
              <a:t> @</a:t>
            </a:r>
            <a:r>
              <a:rPr lang="en-US" sz="2000" dirty="0" err="1" smtClean="0"/>
              <a:t>firstName</a:t>
            </a:r>
            <a:r>
              <a:rPr lang="en-US" sz="2000" b="0" dirty="0" smtClean="0"/>
              <a:t> </a:t>
            </a:r>
            <a:r>
              <a:rPr lang="en-US" sz="2000" dirty="0" err="1" smtClean="0">
                <a:solidFill>
                  <a:srgbClr val="FF0000"/>
                </a:solidFill>
              </a:rPr>
              <a:t>varchar</a:t>
            </a:r>
            <a:r>
              <a:rPr lang="en-US" sz="2000" dirty="0" smtClean="0">
                <a:solidFill>
                  <a:srgbClr val="FF0000"/>
                </a:solidFill>
              </a:rPr>
              <a:t>(10)</a:t>
            </a:r>
            <a:r>
              <a:rPr lang="en-US" sz="2000" dirty="0" smtClean="0"/>
              <a:t>,</a:t>
            </a:r>
            <a:r>
              <a:rPr lang="en-US" sz="2000" b="0" dirty="0" smtClean="0"/>
              <a:t>@</a:t>
            </a:r>
            <a:r>
              <a:rPr lang="en-US" sz="2000" b="0" dirty="0" err="1" smtClean="0"/>
              <a:t>hi_range</a:t>
            </a:r>
            <a:r>
              <a:rPr lang="en-US" sz="2000" b="0" dirty="0" smtClean="0"/>
              <a:t> </a:t>
            </a:r>
            <a:r>
              <a:rPr lang="en-US" sz="2000" dirty="0" smtClean="0"/>
              <a:t> </a:t>
            </a:r>
            <a:r>
              <a:rPr lang="en-US" sz="2000" dirty="0" err="1" smtClean="0">
                <a:solidFill>
                  <a:srgbClr val="FF0000"/>
                </a:solidFill>
              </a:rPr>
              <a:t>varchar</a:t>
            </a:r>
            <a:r>
              <a:rPr lang="en-US" sz="2000" dirty="0" smtClean="0">
                <a:solidFill>
                  <a:srgbClr val="FF0000"/>
                </a:solidFill>
              </a:rPr>
              <a:t>(10)</a:t>
            </a:r>
            <a:r>
              <a:rPr lang="en-US" sz="2000" b="0" dirty="0" smtClean="0"/>
              <a:t>;</a:t>
            </a:r>
          </a:p>
          <a:p>
            <a:pPr>
              <a:defRPr/>
            </a:pPr>
            <a:r>
              <a:rPr lang="en-US" b="1" dirty="0" smtClean="0"/>
              <a:t>Assign a value into a variable:</a:t>
            </a:r>
          </a:p>
          <a:p>
            <a:pPr>
              <a:buFontTx/>
              <a:buNone/>
              <a:defRPr/>
            </a:pPr>
            <a:r>
              <a:rPr lang="en-US" b="0" dirty="0" smtClean="0"/>
              <a:t>	 	</a:t>
            </a:r>
            <a:r>
              <a:rPr lang="en-US" sz="2000" dirty="0" smtClean="0">
                <a:solidFill>
                  <a:srgbClr val="FF0000"/>
                </a:solidFill>
              </a:rPr>
              <a:t>SET</a:t>
            </a:r>
            <a:r>
              <a:rPr lang="en-US" sz="2000" dirty="0"/>
              <a:t>  @limit money  = 0;</a:t>
            </a:r>
          </a:p>
          <a:p>
            <a:pPr>
              <a:buFontTx/>
              <a:buNone/>
              <a:defRPr/>
            </a:pPr>
            <a:r>
              <a:rPr lang="en-US" sz="2000" dirty="0"/>
              <a:t>		</a:t>
            </a:r>
            <a:r>
              <a:rPr lang="en-US" sz="2000" dirty="0" smtClean="0">
                <a:solidFill>
                  <a:srgbClr val="FF0000"/>
                </a:solidFill>
              </a:rPr>
              <a:t>select</a:t>
            </a:r>
            <a:r>
              <a:rPr lang="en-US" sz="2000" dirty="0"/>
              <a:t> </a:t>
            </a:r>
            <a:r>
              <a:rPr lang="en-US" sz="2000" dirty="0" smtClean="0"/>
              <a:t>@</a:t>
            </a:r>
            <a:r>
              <a:rPr lang="en-US" sz="2000" dirty="0" err="1" smtClean="0"/>
              <a:t>firstName</a:t>
            </a:r>
            <a:r>
              <a:rPr lang="en-US" sz="2000" dirty="0"/>
              <a:t> = </a:t>
            </a:r>
            <a:r>
              <a:rPr lang="en-US" sz="2000" dirty="0" smtClean="0"/>
              <a:t>’ABC’, </a:t>
            </a:r>
            <a:r>
              <a:rPr lang="en-US" sz="2000" dirty="0"/>
              <a:t>@</a:t>
            </a:r>
            <a:r>
              <a:rPr lang="en-US" sz="2000" dirty="0" err="1"/>
              <a:t>hi_range</a:t>
            </a:r>
            <a:r>
              <a:rPr lang="en-US" sz="2000" dirty="0"/>
              <a:t> </a:t>
            </a:r>
            <a:r>
              <a:rPr lang="en-US" sz="2000" dirty="0" smtClean="0"/>
              <a:t>=‘XYZ’;</a:t>
            </a:r>
          </a:p>
          <a:p>
            <a:pPr>
              <a:buFontTx/>
              <a:buNone/>
              <a:defRPr/>
            </a:pPr>
            <a:r>
              <a:rPr lang="en-US" sz="1800" dirty="0" smtClean="0"/>
              <a:t>-&gt;Cannot assign value to 2 variables using SET </a:t>
            </a:r>
            <a:endParaRPr lang="en-US" sz="1800" dirty="0"/>
          </a:p>
          <a:p>
            <a:pPr>
              <a:defRPr/>
            </a:pPr>
            <a:r>
              <a:rPr lang="en-US" b="1" dirty="0" smtClean="0"/>
              <a:t>Assign a value into a variable in SQL statement:</a:t>
            </a:r>
          </a:p>
          <a:p>
            <a:pPr>
              <a:buFont typeface="Wingdings" pitchFamily="2" charset="2"/>
              <a:buNone/>
              <a:defRPr/>
            </a:pPr>
            <a:r>
              <a:rPr lang="en-US" dirty="0" smtClean="0"/>
              <a:t>		</a:t>
            </a:r>
            <a:r>
              <a:rPr lang="en-US" sz="2000" dirty="0">
                <a:solidFill>
                  <a:srgbClr val="FF0000"/>
                </a:solidFill>
              </a:rPr>
              <a:t>SELECT</a:t>
            </a:r>
            <a:r>
              <a:rPr lang="en-US" sz="2000" dirty="0"/>
              <a:t> </a:t>
            </a:r>
            <a:r>
              <a:rPr lang="en-US" sz="2000" dirty="0" smtClean="0"/>
              <a:t>@price = price</a:t>
            </a:r>
            <a:r>
              <a:rPr lang="en-US" sz="2000" dirty="0"/>
              <a:t> </a:t>
            </a:r>
            <a:r>
              <a:rPr lang="en-US" sz="2000" dirty="0">
                <a:solidFill>
                  <a:srgbClr val="FF0000"/>
                </a:solidFill>
              </a:rPr>
              <a:t>FROM</a:t>
            </a:r>
            <a:r>
              <a:rPr lang="en-US" sz="2000" dirty="0"/>
              <a:t> titles 		</a:t>
            </a:r>
            <a:r>
              <a:rPr lang="en-US" sz="2000" dirty="0">
                <a:solidFill>
                  <a:srgbClr val="FF0000"/>
                </a:solidFill>
              </a:rPr>
              <a:t>WHERE</a:t>
            </a:r>
            <a:r>
              <a:rPr lang="en-US" sz="2000" dirty="0"/>
              <a:t>  </a:t>
            </a:r>
            <a:r>
              <a:rPr lang="en-US" sz="2000" dirty="0" err="1"/>
              <a:t>title_id</a:t>
            </a:r>
            <a:r>
              <a:rPr lang="en-US" sz="2000" dirty="0"/>
              <a:t> = 'PC2091'</a:t>
            </a:r>
          </a:p>
        </p:txBody>
      </p:sp>
    </p:spTree>
    <p:extLst>
      <p:ext uri="{BB962C8B-B14F-4D97-AF65-F5344CB8AC3E}">
        <p14:creationId xmlns:p14="http://schemas.microsoft.com/office/powerpoint/2010/main" val="55421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Stored Procedures</a:t>
            </a:r>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376431019"/>
              </p:ext>
            </p:extLst>
          </p:nvPr>
        </p:nvGraphicFramePr>
        <p:xfrm>
          <a:off x="762000" y="2438400"/>
          <a:ext cx="7510462" cy="2711521"/>
        </p:xfrm>
        <a:graphic>
          <a:graphicData uri="http://schemas.openxmlformats.org/drawingml/2006/table">
            <a:tbl>
              <a:tblPr firstRow="1" bandRow="1">
                <a:tableStyleId>{3B4B98B0-60AC-42C2-AFA5-B58CD77FA1E5}</a:tableStyleId>
              </a:tblPr>
              <a:tblGrid>
                <a:gridCol w="1905000"/>
                <a:gridCol w="5605462"/>
              </a:tblGrid>
              <a:tr h="662840">
                <a:tc>
                  <a:txBody>
                    <a:bodyPr/>
                    <a:lstStyle/>
                    <a:p>
                      <a:r>
                        <a:rPr lang="en-US" sz="1800" dirty="0" smtClean="0"/>
                        <a:t>Type</a:t>
                      </a:r>
                      <a:endParaRPr lang="en-US" sz="1800" dirty="0"/>
                    </a:p>
                  </a:txBody>
                  <a:tcPr/>
                </a:tc>
                <a:tc>
                  <a:txBody>
                    <a:bodyPr/>
                    <a:lstStyle/>
                    <a:p>
                      <a:r>
                        <a:rPr lang="en-US" sz="1800" dirty="0" smtClean="0"/>
                        <a:t>Explanation</a:t>
                      </a:r>
                      <a:endParaRPr lang="en-US" sz="1800" dirty="0"/>
                    </a:p>
                  </a:txBody>
                  <a:tcPr/>
                </a:tc>
              </a:tr>
              <a:tr h="1013560">
                <a:tc>
                  <a:txBody>
                    <a:bodyPr/>
                    <a:lstStyle/>
                    <a:p>
                      <a:r>
                        <a:rPr lang="en-US" sz="1600" dirty="0" smtClean="0"/>
                        <a:t>Stored Procedure</a:t>
                      </a:r>
                      <a:r>
                        <a:rPr lang="en-US" sz="1600" baseline="0" dirty="0" smtClean="0"/>
                        <a:t> </a:t>
                      </a:r>
                      <a:r>
                        <a:rPr lang="en-US" sz="1600" dirty="0" smtClean="0">
                          <a:solidFill>
                            <a:schemeClr val="accent2">
                              <a:lumMod val="75000"/>
                            </a:schemeClr>
                          </a:solidFill>
                        </a:rPr>
                        <a:t>(without</a:t>
                      </a:r>
                      <a:r>
                        <a:rPr lang="en-US" sz="1600" baseline="0" dirty="0" smtClean="0">
                          <a:solidFill>
                            <a:schemeClr val="accent2">
                              <a:lumMod val="75000"/>
                            </a:schemeClr>
                          </a:solidFill>
                        </a:rPr>
                        <a:t> parameters)</a:t>
                      </a:r>
                      <a:endParaRPr lang="en-US" sz="1600" dirty="0">
                        <a:solidFill>
                          <a:schemeClr val="accent2">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tx1"/>
                          </a:solidFill>
                          <a:latin typeface="+mn-lt"/>
                          <a:ea typeface="+mn-ea"/>
                          <a:cs typeface="+mn-cs"/>
                        </a:rPr>
                        <a:t>The created procedure has no parameter and simply returns the result of query.</a:t>
                      </a:r>
                    </a:p>
                  </a:txBody>
                  <a:tcPr/>
                </a:tc>
              </a:tr>
              <a:tr h="1035121">
                <a:tc>
                  <a:txBody>
                    <a:bodyPr/>
                    <a:lstStyle/>
                    <a:p>
                      <a:r>
                        <a:rPr lang="en-US" sz="1600" dirty="0" smtClean="0"/>
                        <a:t>Stored Procedure</a:t>
                      </a:r>
                      <a:r>
                        <a:rPr lang="en-US" sz="1600" baseline="0" dirty="0" smtClean="0"/>
                        <a:t> </a:t>
                      </a:r>
                      <a:r>
                        <a:rPr lang="en-US" sz="1600" dirty="0" smtClean="0">
                          <a:solidFill>
                            <a:schemeClr val="accent2">
                              <a:lumMod val="75000"/>
                            </a:schemeClr>
                          </a:solidFill>
                        </a:rPr>
                        <a:t>(with</a:t>
                      </a:r>
                      <a:r>
                        <a:rPr lang="en-US" sz="1600" baseline="0" dirty="0" smtClean="0">
                          <a:solidFill>
                            <a:schemeClr val="accent2">
                              <a:lumMod val="75000"/>
                            </a:schemeClr>
                          </a:solidFill>
                        </a:rPr>
                        <a:t> parameters)</a:t>
                      </a:r>
                      <a:endParaRPr lang="en-US" sz="1600" dirty="0">
                        <a:solidFill>
                          <a:schemeClr val="accent2">
                            <a:lumMod val="75000"/>
                          </a:schemeClr>
                        </a:solidFill>
                      </a:endParaRPr>
                    </a:p>
                  </a:txBody>
                  <a:tcPr/>
                </a:tc>
                <a:tc>
                  <a:txBody>
                    <a:bodyPr/>
                    <a:lstStyle/>
                    <a:p>
                      <a:r>
                        <a:rPr lang="en-US" sz="1600" kern="1200" dirty="0" smtClean="0">
                          <a:solidFill>
                            <a:schemeClr val="tx1"/>
                          </a:solidFill>
                          <a:latin typeface="+mn-lt"/>
                          <a:ea typeface="+mn-ea"/>
                          <a:cs typeface="+mn-cs"/>
                        </a:rPr>
                        <a:t>The real power of stored procedures is its ability to accept parameters and </a:t>
                      </a:r>
                      <a:r>
                        <a:rPr lang="en-US" sz="1600" kern="1200" baseline="0" dirty="0" smtClean="0">
                          <a:solidFill>
                            <a:schemeClr val="tx1"/>
                          </a:solidFill>
                          <a:latin typeface="+mn-lt"/>
                          <a:ea typeface="+mn-ea"/>
                          <a:cs typeface="+mn-cs"/>
                        </a:rPr>
                        <a:t>return results based upon those parameters.</a:t>
                      </a:r>
                      <a:endParaRPr lang="en-US" sz="16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483057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Stored Procedures </a:t>
            </a:r>
            <a:br>
              <a:rPr lang="en-US" dirty="0" smtClean="0"/>
            </a:br>
            <a:r>
              <a:rPr lang="en-US" dirty="0" smtClean="0"/>
              <a:t>(with out Parameters)</a:t>
            </a:r>
            <a:endParaRPr lang="en-US" dirty="0"/>
          </a:p>
        </p:txBody>
      </p:sp>
      <p:sp>
        <p:nvSpPr>
          <p:cNvPr id="5" name="TextBox 4"/>
          <p:cNvSpPr txBox="1"/>
          <p:nvPr/>
        </p:nvSpPr>
        <p:spPr>
          <a:xfrm>
            <a:off x="838200" y="2001943"/>
            <a:ext cx="108715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Creation:</a:t>
            </a:r>
            <a:endParaRPr lang="en-US" b="1" dirty="0"/>
          </a:p>
        </p:txBody>
      </p:sp>
      <p:sp>
        <p:nvSpPr>
          <p:cNvPr id="7" name="TextBox 6"/>
          <p:cNvSpPr txBox="1"/>
          <p:nvPr/>
        </p:nvSpPr>
        <p:spPr>
          <a:xfrm>
            <a:off x="838200" y="5181600"/>
            <a:ext cx="122501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smtClean="0"/>
              <a:t>Execution:</a:t>
            </a:r>
            <a:endParaRPr lang="en-US" b="1" dirty="0"/>
          </a:p>
        </p:txBody>
      </p:sp>
      <p:sp>
        <p:nvSpPr>
          <p:cNvPr id="8" name="Down Arrow 7"/>
          <p:cNvSpPr/>
          <p:nvPr/>
        </p:nvSpPr>
        <p:spPr>
          <a:xfrm>
            <a:off x="2033136" y="4114800"/>
            <a:ext cx="484632" cy="97840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098" name="Picture 2" descr="C:\Users\pkdodhyan\Desktop\DB Lab Manuals\Spring 2014\Lab 6\Snapshot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688" y="2725738"/>
            <a:ext cx="3810000" cy="2443670"/>
          </a:xfrm>
          <a:prstGeom prst="rect">
            <a:avLst/>
          </a:prstGeom>
          <a:noFill/>
          <a:extLst>
            <a:ext uri="{909E8E84-426E-40DD-AFC4-6F175D3DCCD1}">
              <a14:hiddenFill xmlns:a14="http://schemas.microsoft.com/office/drawing/2010/main">
                <a:solidFill>
                  <a:srgbClr val="FFFFFF"/>
                </a:solidFill>
              </a14:hiddenFill>
            </a:ext>
          </a:extLst>
        </p:spPr>
      </p:pic>
      <p:sp>
        <p:nvSpPr>
          <p:cNvPr id="9" name="Bent-Up Arrow 8"/>
          <p:cNvSpPr/>
          <p:nvPr/>
        </p:nvSpPr>
        <p:spPr>
          <a:xfrm>
            <a:off x="4648200" y="5440680"/>
            <a:ext cx="2362200" cy="731520"/>
          </a:xfrm>
          <a:prstGeom prst="ben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099" name="Picture 3" descr="C:\Users\pkdodhyan\Desktop\DB Lab Manuals\Spring 2014\Lab 6\Snapshots\Simple 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351" y="2462212"/>
            <a:ext cx="4097085" cy="1485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pkdodhyan\Desktop\DB Lab Manuals\Spring 2014\Lab 6\Snapshots\Execute Simple S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951" y="5819913"/>
            <a:ext cx="3325249" cy="51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4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additive="base">
                                        <p:cTn id="17" dur="500" fill="hold"/>
                                        <p:tgtEl>
                                          <p:spTgt spid="4100"/>
                                        </p:tgtEl>
                                        <p:attrNameLst>
                                          <p:attrName>ppt_x</p:attrName>
                                        </p:attrNameLst>
                                      </p:cBhvr>
                                      <p:tavLst>
                                        <p:tav tm="0">
                                          <p:val>
                                            <p:strVal val="#ppt_x"/>
                                          </p:val>
                                        </p:tav>
                                        <p:tav tm="100000">
                                          <p:val>
                                            <p:strVal val="#ppt_x"/>
                                          </p:val>
                                        </p:tav>
                                      </p:tavLst>
                                    </p:anim>
                                    <p:anim calcmode="lin" valueType="num">
                                      <p:cBhvr additive="base">
                                        <p:cTn id="1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 calcmode="lin" valueType="num">
                                      <p:cBhvr additive="base">
                                        <p:cTn id="29" dur="500" fill="hold"/>
                                        <p:tgtEl>
                                          <p:spTgt spid="4098"/>
                                        </p:tgtEl>
                                        <p:attrNameLst>
                                          <p:attrName>ppt_x</p:attrName>
                                        </p:attrNameLst>
                                      </p:cBhvr>
                                      <p:tavLst>
                                        <p:tav tm="0">
                                          <p:val>
                                            <p:strVal val="#ppt_x"/>
                                          </p:val>
                                        </p:tav>
                                        <p:tav tm="100000">
                                          <p:val>
                                            <p:strVal val="#ppt_x"/>
                                          </p:val>
                                        </p:tav>
                                      </p:tavLst>
                                    </p:anim>
                                    <p:anim calcmode="lin" valueType="num">
                                      <p:cBhvr additive="base">
                                        <p:cTn id="3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188</TotalTime>
  <Words>549</Words>
  <Application>Microsoft Office PowerPoint</Application>
  <PresentationFormat>On-screen Show (4:3)</PresentationFormat>
  <Paragraphs>105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Candara</vt:lpstr>
      <vt:lpstr>Palatino Linotype</vt:lpstr>
      <vt:lpstr>Symbol</vt:lpstr>
      <vt:lpstr>Tahoma</vt:lpstr>
      <vt:lpstr>Wingdings</vt:lpstr>
      <vt:lpstr>Waveform</vt:lpstr>
      <vt:lpstr>Introduction to  Stored Procedures</vt:lpstr>
      <vt:lpstr>What is a Stored Procedure?</vt:lpstr>
      <vt:lpstr>Benefits of using  Stored Procedures</vt:lpstr>
      <vt:lpstr>Stored Procedure vs. SQL Statement</vt:lpstr>
      <vt:lpstr>Syntax for creating/executing  Stored Procedure</vt:lpstr>
      <vt:lpstr>CREATE a Stored Procedure</vt:lpstr>
      <vt:lpstr>Variables in Stored Procedures</vt:lpstr>
      <vt:lpstr>Types of Stored Procedures</vt:lpstr>
      <vt:lpstr>Stored Procedures  (with out Parameters)</vt:lpstr>
      <vt:lpstr>Syntax for creating/executing  Stored Procedure with parameters</vt:lpstr>
      <vt:lpstr>Stored Procedures  (with Input Parameters)</vt:lpstr>
      <vt:lpstr>Stored Procedures  (with OUTPUT Parameters)</vt:lpstr>
      <vt:lpstr>Stored Procedures  (Default value of parameter)</vt:lpstr>
      <vt:lpstr>Stored Procedures  (IF else Conditions)</vt:lpstr>
    </vt:vector>
  </TitlesOfParts>
  <Company>Nestlé</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Stored Procedures</dc:title>
  <dc:creator>Dodhy,Anam,LAHORE,LGO</dc:creator>
  <cp:lastModifiedBy>Admin</cp:lastModifiedBy>
  <cp:revision>46</cp:revision>
  <dcterms:created xsi:type="dcterms:W3CDTF">2014-02-06T10:32:14Z</dcterms:created>
  <dcterms:modified xsi:type="dcterms:W3CDTF">2015-04-17T18:13:26Z</dcterms:modified>
</cp:coreProperties>
</file>