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fntdata" ContentType="application/x-fontdata"/>
  <Default Extension="wmf" ContentType="image/x-wmf"/>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6-->
<p:presentation xmlns:r="http://schemas.openxmlformats.org/officeDocument/2006/relationships" xmlns:a="http://schemas.openxmlformats.org/drawingml/2006/main" xmlns:p="http://schemas.openxmlformats.org/presentationml/2006/main" embedTrueTypeFonts="1">
  <p:sldMasterIdLst>
    <p:sldMasterId id="2147483650" r:id="rId1"/>
  </p:sldMasterIdLst>
  <p:notesMasterIdLst>
    <p:notesMasterId r:id="rId2"/>
  </p:notesMasterIdLst>
  <p:handoutMasterIdLst>
    <p:handoutMasterId r:id="rId3"/>
  </p:handoutMasterIdLst>
  <p:sldIdLst>
    <p:sldId id="256" r:id="rId4"/>
    <p:sldId id="257" r:id="rId5"/>
    <p:sldId id="281" r:id="rId6"/>
    <p:sldId id="258" r:id="rId7"/>
    <p:sldId id="260" r:id="rId8"/>
    <p:sldId id="280" r:id="rId9"/>
    <p:sldId id="261" r:id="rId10"/>
    <p:sldId id="262" r:id="rId11"/>
    <p:sldId id="265" r:id="rId12"/>
    <p:sldId id="297" r:id="rId13"/>
    <p:sldId id="296" r:id="rId14"/>
    <p:sldId id="304" r:id="rId15"/>
    <p:sldId id="298" r:id="rId16"/>
    <p:sldId id="299" r:id="rId17"/>
    <p:sldId id="305" r:id="rId18"/>
    <p:sldId id="303" r:id="rId19"/>
    <p:sldId id="302" r:id="rId20"/>
    <p:sldId id="264" r:id="rId21"/>
    <p:sldId id="295" r:id="rId22"/>
    <p:sldId id="307" r:id="rId23"/>
    <p:sldId id="279" r:id="rId24"/>
    <p:sldId id="259" r:id="rId25"/>
  </p:sldIdLst>
  <p:sldSz cx="9144000" cy="6858000" type="screen4x3"/>
  <p:notesSz cx="6818312" cy="9128125"/>
  <p:embeddedFontLst>
    <p:embeddedFont>
      <p:font typeface="Times" panose="02020603050405020304" charset="0"/>
      <p:regular r:id="rId27"/>
      <p:bold r:id="rId28"/>
      <p:italic r:id="rId29"/>
      <p:boldItalic r:id="rId30"/>
    </p:embeddedFont>
  </p:embeddedFontLst>
  <p:custDataLst>
    <p:tags r:id="rId26"/>
  </p:custDataLst>
  <p:defaultTex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Arial" pitchFamily="34" charset="0"/>
      </a:defRPr>
    </a:lvl5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4" autoAdjust="0"/>
    <p:restoredTop sz="94660"/>
  </p:normalViewPr>
  <p:slideViewPr>
    <p:cSldViewPr>
      <p:cViewPr varScale="1">
        <p:scale>
          <a:sx n="76" d="100"/>
          <a:sy n="76" d="100"/>
        </p:scale>
        <p:origin x="0" y="0"/>
      </p:cViewPr>
    </p:cSldViewPr>
  </p:slideViewPr>
  <p:notesViewPr>
    <p:cSldViewPr>
      <p:cViewPr varScale="1">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tags" Target="tags/tag1.xml" /><Relationship Id="rId27" Type="http://schemas.openxmlformats.org/officeDocument/2006/relationships/font" Target="fonts/font1.fntdata" /><Relationship Id="rId28" Type="http://schemas.openxmlformats.org/officeDocument/2006/relationships/font" Target="fonts/font2.fntdata" /><Relationship Id="rId29" Type="http://schemas.openxmlformats.org/officeDocument/2006/relationships/font" Target="fonts/font3.fntdata" /><Relationship Id="rId3" Type="http://schemas.openxmlformats.org/officeDocument/2006/relationships/handoutMaster" Target="handoutMasters/handoutMaster1.xml" /><Relationship Id="rId30" Type="http://schemas.openxmlformats.org/officeDocument/2006/relationships/font" Target="fonts/font4.fntdata" /><Relationship Id="rId31" Type="http://schemas.openxmlformats.org/officeDocument/2006/relationships/presProps" Target="presProps.xml" /><Relationship Id="rId32" Type="http://schemas.openxmlformats.org/officeDocument/2006/relationships/viewProps" Target="viewProps.xml" /><Relationship Id="rId33" Type="http://schemas.openxmlformats.org/officeDocument/2006/relationships/theme" Target="theme/theme1.xml" /><Relationship Id="rId34"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wmf"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bg1"/>
        </a:solidFill>
        <a:effectLst/>
      </p:bgPr>
    </p:bg>
    <p:spTree>
      <p:nvGrpSpPr>
        <p:cNvPr id="1" name=""/>
        <p:cNvGrpSpPr/>
        <p:nvPr/>
      </p:nvGrpSpPr>
      <p:grpSpPr/>
      <p:sp>
        <p:nvSpPr>
          <p:cNvPr id="4098" name=""/>
          <p:cNvSpPr/>
          <p:nvPr/>
        </p:nvSpPr>
        <p:spPr>
          <a:xfrm>
            <a:off x="766763" y="8712200"/>
            <a:ext cx="5276850" cy="152400"/>
          </a:xfrm>
          <a:prstGeom prst="rect">
            <a:avLst/>
          </a:prstGeom>
          <a:noFill/>
          <a:ln>
            <a:noFill/>
            <a:miter lim="800000"/>
          </a:ln>
          <a:effectLst/>
        </p:spPr>
        <p:txBody>
          <a:bodyPr lIns="0" tIns="0" rIns="0" bIns="0">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algn="ctr" defTabSz="941388" eaLnBrk="0" hangingPunct="0">
              <a:spcBef>
                <a:spcPct val="50000"/>
              </a:spcBef>
            </a:pPr>
            <a:r>
              <a:rPr sz="1000" b="1"/>
              <a:t>&lt;Course name&gt; &lt;Lesson number&gt;</a:t>
            </a:r>
            <a:r>
              <a:rPr sz="1000" b="1">
                <a:latin typeface="Times New Roman" pitchFamily="18" charset="0"/>
              </a:rPr>
              <a:t>-</a:t>
            </a:r>
            <a:fld id="{BCA4249E-EEE0-4073-A6AA-ADA16643666D}" type="slidenum">
              <a:rPr sz="1000" b="1"/>
              <a:t>*</a:t>
            </a:fld>
            <a:endParaRPr sz="1000" b="1"/>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bg1"/>
        </a:solidFill>
        <a:effectLst/>
      </p:bgPr>
    </p:bg>
    <p:spTree>
      <p:nvGrpSpPr>
        <p:cNvPr id="1" name=""/>
        <p:cNvGrpSpPr/>
        <p:nvPr/>
      </p:nvGrpSpPr>
      <p:grpSpPr/>
      <p:sp>
        <p:nvSpPr>
          <p:cNvPr id="3074" name=""/>
          <p:cNvSpPr>
            <a:spLocks noRot="1" noTextEdit="1"/>
          </p:cNvSpPr>
          <p:nvPr>
            <p:ph type="sldImg" idx="2"/>
          </p:nvPr>
        </p:nvSpPr>
        <p:spPr>
          <a:xfrm>
            <a:off x="473075" y="161925"/>
            <a:ext cx="5867400" cy="4397375"/>
          </a:xfrm>
          <a:prstGeom prst="rect">
            <a:avLst/>
          </a:prstGeom>
          <a:noFill/>
          <a:ln w="12700">
            <a:solidFill>
              <a:schemeClr val="tx1"/>
            </a:solidFill>
            <a:miter lim="800000"/>
          </a:ln>
          <a:effectLst/>
        </p:spPr>
      </p:sp>
      <p:sp>
        <p:nvSpPr>
          <p:cNvPr id="3075" name=""/>
          <p:cNvSpPr>
            <a:spLocks noGrp="1"/>
          </p:cNvSpPr>
          <p:nvPr>
            <p:ph type="body" sz="quarter" idx="3"/>
          </p:nvPr>
        </p:nvSpPr>
        <p:spPr>
          <a:xfrm>
            <a:off x="409575" y="4765675"/>
            <a:ext cx="5995988" cy="3749675"/>
          </a:xfrm>
          <a:prstGeom prst="rect">
            <a:avLst/>
          </a:prstGeom>
          <a:noFill/>
          <a:ln>
            <a:noFill/>
            <a:miter lim="800000"/>
          </a:ln>
          <a:effectLst/>
        </p:spPr>
        <p:txBody>
          <a:bodyPr lIns="90488" tIns="44450" rIns="90488" bIns="4445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lvl="0"/>
            <a:r>
              <a:t>Heading (Level 1) Arial 11pt Bold</a:t>
            </a:r>
          </a:p>
          <a:p>
            <a:pPr lvl="1"/>
            <a:r>
              <a:t>Body Text (Level 2) Times New Roman 11pt</a:t>
            </a:r>
          </a:p>
          <a:p>
            <a:pPr lvl="2"/>
            <a:r>
              <a:t>Bullet 1 (Level 3) Times New Roman 11pt</a:t>
            </a:r>
          </a:p>
          <a:p>
            <a:pPr lvl="3"/>
            <a:r>
              <a:t>Bullet 2 (Level 4) Times New Roman 11pt</a:t>
            </a:r>
          </a:p>
          <a:p/>
          <a:p/>
          <a:p/>
          <a:p/>
          <a:p/>
          <a:p/>
          <a:p/>
          <a:p/>
          <a:p>
            <a:pPr lvl="0"/>
            <a:r>
              <a:t>Technical Note (Level 1) Arial 11pt Bold (CHANGE TO BLUE)</a:t>
            </a:r>
          </a:p>
          <a:p>
            <a:pPr lvl="0"/>
            <a:r>
              <a:t>Class Management Note (Level 1) Arial 11pt Bold (CHANGE TO BLUE)</a:t>
            </a:r>
          </a:p>
          <a:p>
            <a:pPr lvl="1"/>
            <a:r>
              <a:t>Body Text (Level 2) Times New Roman 11pt  (CHANGE TO BLUE)</a:t>
            </a:r>
          </a:p>
          <a:p>
            <a:pPr lvl="2"/>
            <a:r>
              <a:t>Bullet 1 (Level 3) Times New Roman 11pt  (CHANGE TO BLUE)</a:t>
            </a:r>
          </a:p>
        </p:txBody>
      </p:sp>
      <p:sp>
        <p:nvSpPr>
          <p:cNvPr id="3076" name=""/>
          <p:cNvSpPr/>
          <p:nvPr/>
        </p:nvSpPr>
        <p:spPr>
          <a:xfrm>
            <a:off x="712788" y="8594725"/>
            <a:ext cx="5270500" cy="152400"/>
          </a:xfrm>
          <a:prstGeom prst="rect">
            <a:avLst/>
          </a:prstGeom>
          <a:noFill/>
          <a:ln>
            <a:noFill/>
            <a:miter lim="800000"/>
          </a:ln>
          <a:effectLst/>
        </p:spPr>
        <p:txBody>
          <a:bodyPr lIns="0" tIns="0" rIns="0" bIns="0">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algn="ctr" defTabSz="941388" eaLnBrk="0" hangingPunct="0">
              <a:spcBef>
                <a:spcPct val="50000"/>
              </a:spcBef>
            </a:pPr>
            <a:r>
              <a:rPr sz="1000" b="1"/>
              <a:t>Introduction to Oracle: SQL and PL/SQL  4</a:t>
            </a:r>
            <a:r>
              <a:rPr sz="1000" b="1">
                <a:latin typeface="Times New Roman" pitchFamily="18" charset="0"/>
              </a:rPr>
              <a:t>-</a:t>
            </a:r>
            <a:fld id="{A502220B-9681-4746-94F3-91B0C35E2B11}" type="slidenum">
              <a:rPr sz="1000" b="1"/>
              <a:t>*</a:t>
            </a:fld>
            <a:endParaRPr sz="1000" b="1"/>
          </a:p>
        </p:txBody>
      </p:sp>
    </p:spTree>
  </p:cSld>
  <p:clrMap bg1="lt1" tx1="dk1" bg2="lt2" tx2="dk2" accent1="accent1" accent2="accent2" accent3="accent3" accent4="accent4" accent5="accent5" accent6="accent6" hlink="hlink" folHlink="folHlink"/>
  <p:hf/>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 Id="rId3" Type="http://schemas.openxmlformats.org/officeDocument/2006/relationships/oleObject" Target="../embeddings/oleObject1.bin" TargetMode="Internal" /><Relationship Id="rId4" Type="http://schemas.openxmlformats.org/officeDocument/2006/relationships/image" Target="../media/image1.wmf" /><Relationship Id="rId5" Type="http://schemas.openxmlformats.org/officeDocument/2006/relationships/vmlDrawing" Target="../drawings/vmlDrawing1.v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p:cSld name="">
    <p:spTree>
      <p:nvGrpSpPr>
        <p:cNvPr id="1" name=""/>
        <p:cNvGrpSpPr/>
        <p:nvPr/>
      </p:nvGrpSpPr>
      <p:grpSpPr/>
      <p:sp>
        <p:nvSpPr>
          <p:cNvPr id="6146"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p>
          <a:p>
            <a:pPr marL="0" lvl="0" indent="0">
              <a:tabLst>
                <a:tab pos="1095375"/>
                <a:tab pos="2192338"/>
              </a:tabLst>
            </a:pPr>
            <a:r>
              <a:rPr sz="1200">
                <a:solidFill>
                  <a:schemeClr val="accent2"/>
                </a:solidFill>
              </a:rPr>
              <a:t>Schedule:	Timing	Topic</a:t>
            </a:r>
            <a:endParaRPr sz="1200">
              <a:solidFill>
                <a:schemeClr val="accent2"/>
              </a:solidFill>
            </a:endParaRPr>
          </a:p>
          <a:p>
            <a:pPr marL="114300" lvl="1" indent="0">
              <a:tabLst>
                <a:tab pos="1095375"/>
                <a:tab pos="2192338"/>
              </a:tabLst>
            </a:pPr>
            <a:r>
              <a:rPr>
                <a:solidFill>
                  <a:schemeClr val="accent2"/>
                </a:solidFill>
              </a:rPr>
              <a:t>	40 minutes	Lecture</a:t>
            </a:r>
            <a:endParaRPr>
              <a:solidFill>
                <a:schemeClr val="accent2"/>
              </a:solidFill>
            </a:endParaRPr>
          </a:p>
          <a:p>
            <a:pPr marL="114300" lvl="1" indent="0">
              <a:tabLst>
                <a:tab pos="1095375"/>
                <a:tab pos="2192338"/>
              </a:tabLst>
            </a:pPr>
            <a:r>
              <a:rPr>
                <a:solidFill>
                  <a:schemeClr val="accent2"/>
                </a:solidFill>
              </a:rPr>
              <a:t>	50 minutes	Practice</a:t>
            </a:r>
            <a:endParaRPr>
              <a:solidFill>
                <a:schemeClr val="accent2"/>
              </a:solidFill>
            </a:endParaRPr>
          </a:p>
          <a:p>
            <a:pPr marL="114300" lvl="1" indent="0">
              <a:tabLst>
                <a:tab pos="1095375"/>
                <a:tab pos="2192338"/>
              </a:tabLst>
            </a:pPr>
            <a:r>
              <a:rPr>
                <a:solidFill>
                  <a:schemeClr val="accent2"/>
                </a:solidFill>
              </a:rPr>
              <a:t>	90 minutes	Total</a:t>
            </a:r>
            <a:endParaRPr>
              <a:solidFill>
                <a:schemeClr val="accent2"/>
              </a:solidFill>
            </a:endParaRPr>
          </a:p>
        </p:txBody>
      </p:sp>
      <p:sp>
        <p:nvSpPr>
          <p:cNvPr id="6147"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28674" name=""/>
          <p:cNvSpPr/>
          <p:nvPr/>
        </p:nvSpPr>
        <p:spPr>
          <a:xfrm>
            <a:off x="3859213" y="0"/>
            <a:ext cx="2960687" cy="458788"/>
          </a:xfrm>
          <a:prstGeom prst="rect">
            <a:avLst/>
          </a:prstGeom>
          <a:noFill/>
          <a:ln>
            <a:noFill/>
            <a:miter lim="800000"/>
          </a:ln>
          <a:effectLst/>
        </p:spPr>
      </p:sp>
      <p:sp>
        <p:nvSpPr>
          <p:cNvPr id="28675" name=""/>
          <p:cNvSpPr/>
          <p:nvPr/>
        </p:nvSpPr>
        <p:spPr>
          <a:xfrm>
            <a:off x="-3175" y="0"/>
            <a:ext cx="2957513" cy="458788"/>
          </a:xfrm>
          <a:prstGeom prst="rect">
            <a:avLst/>
          </a:prstGeom>
          <a:noFill/>
          <a:ln>
            <a:noFill/>
            <a:miter lim="800000"/>
          </a:ln>
          <a:effectLst/>
        </p:spPr>
      </p:sp>
      <p:sp>
        <p:nvSpPr>
          <p:cNvPr id="28676"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algn="just"/>
            <a:r>
              <a:t>Qualifying Ambiguous Column Names</a:t>
            </a:r>
            <a:endParaRPr>
              <a:latin typeface="Times" charset="0"/>
            </a:endParaRPr>
          </a:p>
          <a:p>
            <a:pPr marL="114300" lvl="1" indent="0"/>
            <a:r>
              <a:t>You need to qualify the names of the columns in the WHERE clause with the table name to avoid ambiguity. Without the table prefixes, the DEPTNO column could be from either the DEPT table or the EMP table. It is necessary to add the table prefix to execute your query.</a:t>
            </a:r>
          </a:p>
          <a:p>
            <a:pPr marL="114300" lvl="1" indent="0"/>
            <a:r>
              <a:t>If there are no common column names between the two tables, there is no need to qualify the columns. However, you will gain improved performance by using the table prefix because you tell the Oracle Server exactly where to go to find columns.</a:t>
            </a:r>
          </a:p>
          <a:p>
            <a:pPr marL="114300" lvl="1" indent="0"/>
            <a:r>
              <a:t>The requirement to qualify ambiguous column names is also applicable to columns that may be ambiguous in other clauses, such as the SELECT clause or the ORDER BY clause.</a:t>
            </a:r>
          </a:p>
          <a:p>
            <a:pPr marL="114300" lvl="1" indent="0"/>
          </a:p>
          <a:p>
            <a:pPr marL="114300" lvl="1" indent="0"/>
          </a:p>
          <a:p>
            <a:pPr marL="114300" lvl="1" indent="0"/>
          </a:p>
          <a:p>
            <a:pPr marL="114300" lvl="1" indent="0"/>
          </a:p>
          <a:p>
            <a:pPr marL="114300" lvl="1" indent="0"/>
          </a:p>
          <a:p>
            <a:pPr marL="114300" lvl="1" indent="0"/>
          </a:p>
          <a:p>
            <a:pPr marL="0" lvl="0" indent="0"/>
            <a:r>
              <a:rPr>
                <a:solidFill>
                  <a:schemeClr val="accent2"/>
                </a:solidFill>
              </a:rPr>
              <a:t>Class Management Note</a:t>
            </a:r>
            <a:endParaRPr>
              <a:solidFill>
                <a:schemeClr val="accent2"/>
              </a:solidFill>
            </a:endParaRPr>
          </a:p>
          <a:p>
            <a:pPr marL="114300" lvl="1" indent="0"/>
            <a:r>
              <a:rPr>
                <a:solidFill>
                  <a:schemeClr val="accent2"/>
                </a:solidFill>
              </a:rPr>
              <a:t>Demo: </a:t>
            </a:r>
            <a:r>
              <a:rPr i="1">
                <a:solidFill>
                  <a:schemeClr val="accent2"/>
                </a:solidFill>
              </a:rPr>
              <a:t>l4loc.sql</a:t>
            </a:r>
            <a:endParaRPr i="1">
              <a:solidFill>
                <a:schemeClr val="accent2"/>
              </a:solidFill>
            </a:endParaRPr>
          </a:p>
          <a:p>
            <a:pPr marL="114300" lvl="1" indent="0"/>
            <a:r>
              <a:rPr>
                <a:solidFill>
                  <a:schemeClr val="accent2"/>
                </a:solidFill>
              </a:rPr>
              <a:t>Purpose: To illustrate a SELECT clause with no aliases.</a:t>
            </a:r>
            <a:endParaRPr i="1"/>
          </a:p>
          <a:p>
            <a:pPr marL="0" lvl="0" indent="0"/>
            <a:endParaRPr b="0" i="1">
              <a:latin typeface="Times New Roman" pitchFamily="18" charset="0"/>
            </a:endParaRPr>
          </a:p>
        </p:txBody>
      </p:sp>
      <p:sp>
        <p:nvSpPr>
          <p:cNvPr id="28677"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grpSp>
        <p:nvGrpSpPr>
          <p:cNvPr id="28683" name=""/>
          <p:cNvGrpSpPr/>
          <p:nvPr/>
        </p:nvGrpSpPr>
        <p:grpSpPr>
          <a:xfrm>
            <a:off x="230188" y="6159500"/>
            <a:ext cx="279400" cy="290513"/>
            <a:chOff x="145" y="3880"/>
            <a:chExt cx="176" cy="183"/>
          </a:xfrm>
        </p:grpSpPr>
        <p:sp>
          <p:nvSpPr>
            <p:cNvPr id="28678" name=""/>
            <p:cNvSpPr/>
            <p:nvPr/>
          </p:nvSpPr>
          <p:spPr>
            <a:xfrm>
              <a:off x="145" y="3880"/>
              <a:ext cx="176" cy="183"/>
            </a:xfrm>
            <a:custGeom>
              <a:pathLst>
                <a:path w="176" h="183">
                  <a:moveTo>
                    <a:pt x="175" y="182"/>
                  </a:moveTo>
                  <a:lnTo>
                    <a:pt x="175" y="0"/>
                  </a:lnTo>
                  <a:lnTo>
                    <a:pt x="0" y="0"/>
                  </a:lnTo>
                  <a:lnTo>
                    <a:pt x="0" y="182"/>
                  </a:lnTo>
                  <a:lnTo>
                    <a:pt x="175" y="182"/>
                  </a:lnTo>
                </a:path>
              </a:pathLst>
            </a:custGeom>
            <a:solidFill>
              <a:srgbClr val="000000"/>
            </a:solidFill>
            <a:ln cap="rnd">
              <a:noFill/>
              <a:round/>
              <a:headEnd type="none" w="sm" len="sm"/>
              <a:tailEnd type="none" w="sm" len="sm"/>
            </a:ln>
            <a:effectLst/>
          </p:spPr>
        </p:sp>
        <p:sp>
          <p:nvSpPr>
            <p:cNvPr id="28679" name=""/>
            <p:cNvSpPr/>
            <p:nvPr/>
          </p:nvSpPr>
          <p:spPr>
            <a:xfrm>
              <a:off x="154" y="3888"/>
              <a:ext cx="162" cy="163"/>
            </a:xfrm>
            <a:custGeom>
              <a:pathLst>
                <a:path w="162" h="163">
                  <a:moveTo>
                    <a:pt x="82" y="0"/>
                  </a:moveTo>
                  <a:lnTo>
                    <a:pt x="0" y="162"/>
                  </a:lnTo>
                  <a:lnTo>
                    <a:pt x="161" y="162"/>
                  </a:lnTo>
                  <a:lnTo>
                    <a:pt x="82" y="0"/>
                  </a:lnTo>
                </a:path>
              </a:pathLst>
            </a:custGeom>
            <a:solidFill>
              <a:srgbClr val="FFFFFF"/>
            </a:solidFill>
            <a:ln cap="rnd">
              <a:noFill/>
              <a:round/>
              <a:headEnd type="none" w="sm" len="sm"/>
              <a:tailEnd type="none" w="sm" len="sm"/>
            </a:ln>
            <a:effectLst/>
          </p:spPr>
        </p:sp>
        <p:sp>
          <p:nvSpPr>
            <p:cNvPr id="28680" name=""/>
            <p:cNvSpPr/>
            <p:nvPr/>
          </p:nvSpPr>
          <p:spPr>
            <a:xfrm>
              <a:off x="171" y="3908"/>
              <a:ext cx="132" cy="133"/>
            </a:xfrm>
            <a:custGeom>
              <a:pathLst>
                <a:path w="132" h="133">
                  <a:moveTo>
                    <a:pt x="64" y="0"/>
                  </a:moveTo>
                  <a:lnTo>
                    <a:pt x="0" y="132"/>
                  </a:lnTo>
                  <a:lnTo>
                    <a:pt x="131" y="132"/>
                  </a:lnTo>
                  <a:lnTo>
                    <a:pt x="64" y="0"/>
                  </a:lnTo>
                </a:path>
              </a:pathLst>
            </a:custGeom>
            <a:solidFill>
              <a:srgbClr val="000000"/>
            </a:solidFill>
            <a:ln cap="rnd">
              <a:noFill/>
              <a:round/>
              <a:headEnd type="none" w="sm" len="sm"/>
              <a:tailEnd type="none" w="sm" len="sm"/>
            </a:ln>
            <a:effectLst/>
          </p:spPr>
        </p:sp>
        <p:sp>
          <p:nvSpPr>
            <p:cNvPr id="28681" name=""/>
            <p:cNvSpPr/>
            <p:nvPr/>
          </p:nvSpPr>
          <p:spPr>
            <a:xfrm>
              <a:off x="228" y="4018"/>
              <a:ext cx="20" cy="19"/>
            </a:xfrm>
            <a:custGeom>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cap="rnd">
              <a:noFill/>
              <a:round/>
              <a:headEnd type="none" w="sm" len="sm"/>
              <a:tailEnd type="none" w="sm" len="sm"/>
            </a:ln>
            <a:effectLst/>
          </p:spPr>
        </p:sp>
        <p:sp>
          <p:nvSpPr>
            <p:cNvPr id="28682" name=""/>
            <p:cNvSpPr/>
            <p:nvPr/>
          </p:nvSpPr>
          <p:spPr>
            <a:xfrm>
              <a:off x="228" y="3935"/>
              <a:ext cx="19" cy="80"/>
            </a:xfrm>
            <a:custGeom>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cap="rnd">
              <a:noFill/>
              <a:round/>
              <a:headEnd type="none" w="sm" len="sm"/>
              <a:tailEnd type="none" w="sm" len="sm"/>
            </a:ln>
            <a:effectLst/>
          </p:spPr>
        </p:sp>
      </p:gr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30722"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algn="just"/>
            <a:r>
              <a:t>Additional Search Conditions</a:t>
            </a:r>
            <a:endParaRPr>
              <a:latin typeface="Times" charset="0"/>
            </a:endParaRPr>
          </a:p>
          <a:p>
            <a:pPr marL="114300" lvl="1" indent="0"/>
            <a:r>
              <a:t>In addition to the join, you may have criteria for your WHERE clause. For example, to display employee King’s employee number, name, department number, and department location, you need an additional condition in the WHERE clause. </a:t>
            </a:r>
          </a:p>
          <a:p>
            <a:pPr marL="114300" lvl="1" indent="0"/>
          </a:p>
          <a:p>
            <a:pPr marL="114300" lvl="1" indent="0"/>
          </a:p>
          <a:p>
            <a:pPr marL="114300" lvl="1" indent="0"/>
          </a:p>
          <a:p>
            <a:pPr marL="114300" lvl="1" indent="0"/>
          </a:p>
          <a:p>
            <a:pPr marL="114300" lvl="1" indent="0"/>
          </a:p>
          <a:p>
            <a:pPr marL="114300" lvl="1" indent="0"/>
          </a:p>
          <a:p>
            <a:pPr marL="114300" lvl="1" indent="0"/>
          </a:p>
          <a:p>
            <a:pPr marL="114300" lvl="1" indent="0"/>
          </a:p>
          <a:p>
            <a:pPr marL="0" lvl="0" indent="0"/>
            <a:endParaRPr b="0">
              <a:latin typeface="Times New Roman" pitchFamily="18" charset="0"/>
            </a:endParaRPr>
          </a:p>
        </p:txBody>
      </p:sp>
      <p:sp>
        <p:nvSpPr>
          <p:cNvPr id="30723"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
        <p:nvSpPr>
          <p:cNvPr id="30724" name=""/>
          <p:cNvSpPr/>
          <p:nvPr/>
        </p:nvSpPr>
        <p:spPr>
          <a:xfrm>
            <a:off x="619125" y="5575300"/>
            <a:ext cx="5534025" cy="793750"/>
          </a:xfrm>
          <a:prstGeom prst="rect">
            <a:avLst/>
          </a:prstGeom>
          <a:noFill/>
          <a:ln w="12700">
            <a:solidFill>
              <a:schemeClr val="tx1"/>
            </a:solidFill>
            <a:miter lim="800000"/>
          </a:ln>
          <a:effectLst/>
        </p:spPr>
        <p:txBody>
          <a:bodyPr wrap="none" lIns="93663" tIns="47625" rIns="93663" bIns="47625">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defTabSz="942975" eaLnBrk="0" hangingPunct="0"/>
            <a:r>
              <a:rPr sz="1100" b="1">
                <a:latin typeface="Courier New" pitchFamily="49" charset="0"/>
              </a:rPr>
              <a:t>SQL&gt; SELECT	 empno, ename, emp.deptno, loc</a:t>
            </a:r>
            <a:endParaRPr sz="1100" b="1">
              <a:latin typeface="Courier New" pitchFamily="49" charset="0"/>
            </a:endParaRPr>
          </a:p>
          <a:p>
            <a:pPr marL="0" lvl="0" indent="0" defTabSz="942975" eaLnBrk="0" hangingPunct="0"/>
            <a:r>
              <a:rPr sz="1100" b="1">
                <a:latin typeface="Courier New" pitchFamily="49" charset="0"/>
              </a:rPr>
              <a:t>  2  FROM	 emp, dept</a:t>
            </a:r>
            <a:endParaRPr sz="1100" b="1">
              <a:latin typeface="Courier New" pitchFamily="49" charset="0"/>
            </a:endParaRPr>
          </a:p>
          <a:p>
            <a:pPr marL="0" lvl="0" indent="0" defTabSz="942975" eaLnBrk="0" hangingPunct="0"/>
            <a:r>
              <a:rPr sz="1100" b="1">
                <a:latin typeface="Courier New" pitchFamily="49" charset="0"/>
              </a:rPr>
              <a:t>  3  WHERE	 emp.deptno = dept.deptno</a:t>
            </a:r>
            <a:endParaRPr sz="1100" b="1">
              <a:latin typeface="Courier New" pitchFamily="49" charset="0"/>
            </a:endParaRPr>
          </a:p>
          <a:p>
            <a:pPr marL="0" lvl="0" indent="0" defTabSz="942975" eaLnBrk="0" hangingPunct="0"/>
            <a:r>
              <a:rPr sz="1100" b="1">
                <a:latin typeface="Courier New" pitchFamily="49" charset="0"/>
              </a:rPr>
              <a:t>  4  AND	 INITCAP(ename) = 'King';</a:t>
            </a:r>
            <a:endParaRPr sz="1100" b="1">
              <a:latin typeface="Courier New" pitchFamily="49" charset="0"/>
            </a:endParaRPr>
          </a:p>
          <a:p>
            <a:pPr marL="0" lvl="0" indent="0" defTabSz="942975" eaLnBrk="0" hangingPunct="0"/>
            <a:endParaRPr sz="1100" b="1">
              <a:latin typeface="Courier New" pitchFamily="49" charset="0"/>
            </a:endParaRPr>
          </a:p>
          <a:p>
            <a:pPr marL="0" lvl="0" indent="0" defTabSz="942975" eaLnBrk="0" hangingPunct="0"/>
            <a:r>
              <a:rPr sz="1100">
                <a:latin typeface="Courier New" pitchFamily="49" charset="0"/>
              </a:rPr>
              <a:t> </a:t>
            </a:r>
            <a:endParaRPr sz="1100">
              <a:latin typeface="Courier New" pitchFamily="49" charset="0"/>
            </a:endParaRPr>
          </a:p>
          <a:p>
            <a:pPr marL="0" lvl="0" indent="0" defTabSz="942975" eaLnBrk="0" hangingPunct="0"/>
            <a:r>
              <a:rPr sz="1100">
                <a:latin typeface="Courier New" pitchFamily="49" charset="0"/>
              </a:rPr>
              <a:t>    </a:t>
            </a:r>
            <a:endParaRPr sz="1100">
              <a:latin typeface="Courier New" pitchFamily="49" charset="0"/>
            </a:endParaRPr>
          </a:p>
        </p:txBody>
      </p:sp>
      <p:sp>
        <p:nvSpPr>
          <p:cNvPr id="30725" name=""/>
          <p:cNvSpPr/>
          <p:nvPr/>
        </p:nvSpPr>
        <p:spPr>
          <a:xfrm>
            <a:off x="619125" y="6486525"/>
            <a:ext cx="5534025" cy="617538"/>
          </a:xfrm>
          <a:prstGeom prst="rect">
            <a:avLst/>
          </a:prstGeom>
          <a:noFill/>
          <a:ln w="12700">
            <a:solidFill>
              <a:schemeClr val="tx1"/>
            </a:solidFill>
            <a:miter lim="800000"/>
          </a:ln>
          <a:effectLst/>
        </p:spPr>
        <p:txBody>
          <a:bodyPr wrap="none" lIns="93663" tIns="47625" rIns="93663" bIns="47625">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defTabSz="942975" eaLnBrk="0" hangingPunct="0"/>
            <a:r>
              <a:rPr sz="1100">
                <a:latin typeface="Courier New" pitchFamily="49" charset="0"/>
              </a:rPr>
              <a:t>    EMPNO ENAME         DEPTNO LOC</a:t>
            </a:r>
            <a:endParaRPr sz="1100">
              <a:latin typeface="Courier New" pitchFamily="49" charset="0"/>
            </a:endParaRPr>
          </a:p>
          <a:p>
            <a:pPr marL="0" lvl="0" indent="0" defTabSz="942975" eaLnBrk="0" hangingPunct="0"/>
            <a:r>
              <a:rPr sz="1100">
                <a:latin typeface="Courier New" pitchFamily="49" charset="0"/>
              </a:rPr>
              <a:t>--------- ---------- --------- -------------</a:t>
            </a:r>
            <a:endParaRPr sz="1100">
              <a:latin typeface="Courier New" pitchFamily="49" charset="0"/>
            </a:endParaRPr>
          </a:p>
          <a:p>
            <a:pPr marL="0" lvl="0" indent="0" defTabSz="942975" eaLnBrk="0" hangingPunct="0"/>
            <a:r>
              <a:rPr sz="1100">
                <a:latin typeface="Courier New" pitchFamily="49" charset="0"/>
              </a:rPr>
              <a:t>     7839 KING              10 NEW YORK</a:t>
            </a:r>
            <a:endParaRPr sz="1100">
              <a:latin typeface="Courier New"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32770" name=""/>
          <p:cNvSpPr>
            <a:spLocks noTextEdit="1"/>
          </p:cNvSpPr>
          <p:nvPr>
            <p:ph type="sldImg" idx="2"/>
          </p:nvPr>
        </p:nvSpPr>
        <p:spPr>
          <a:xfrm>
            <a:off x="446088" y="173038"/>
            <a:ext cx="5921375" cy="4440237"/>
          </a:xfrm>
          <a:noFill/>
          <a:ln w="12700" cap="flat" cmpd="sng">
            <a:solidFill>
              <a:schemeClr val="tx1"/>
            </a:solidFill>
            <a:prstDash val="solid"/>
            <a:miter lim="800000"/>
          </a:ln>
          <a:effectLst/>
        </p:spPr>
      </p:sp>
      <p:sp>
        <p:nvSpPr>
          <p:cNvPr id="32771" name=""/>
          <p:cNvSpPr/>
          <p:nvPr>
            <p:ph type="body" idx="3"/>
          </p:nvPr>
        </p:nvSpPr>
        <p:spPr>
          <a:xfrm>
            <a:off x="452438" y="4762500"/>
            <a:ext cx="5927725" cy="3795713"/>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defTabSz="377825">
              <a:tabLst>
                <a:tab pos="441325"/>
              </a:tabLst>
            </a:pPr>
            <a:r>
              <a:t>Table Aliases</a:t>
            </a:r>
          </a:p>
          <a:p>
            <a:pPr marL="114300" lvl="1" indent="0" defTabSz="377825">
              <a:tabLst>
                <a:tab pos="441325"/>
              </a:tabLst>
            </a:pPr>
            <a:r>
              <a:t>Qualifying column names with table names can be very time consuming, particularly if table names are lengthy. You can use table </a:t>
            </a:r>
            <a:r>
              <a:rPr i="1"/>
              <a:t>aliases</a:t>
            </a:r>
            <a:r>
              <a:t> instead of table names. Just as a column alias gives a column another name, a </a:t>
            </a:r>
            <a:r>
              <a:rPr>
                <a:solidFill>
                  <a:srgbClr val="FC0128"/>
                </a:solidFill>
              </a:rPr>
              <a:t>table alias </a:t>
            </a:r>
            <a:r>
              <a:t>gives a table another name. Table aliases help to keep SQL code smaller, therefore using less memory.</a:t>
            </a:r>
          </a:p>
          <a:p>
            <a:pPr marL="114300" lvl="1" indent="0" defTabSz="377825">
              <a:tabLst>
                <a:tab pos="441325"/>
              </a:tabLst>
            </a:pPr>
            <a:r>
              <a:t>Notice how table aliases are identified in the FROM clause in the example. The table name is specified in full, followed by a space and then the table alias. The EMP table has been given an alias of E, whereas the DEPT table has an alias of D.</a:t>
            </a:r>
          </a:p>
          <a:p>
            <a:pPr marL="0" lvl="0" indent="0" defTabSz="377825">
              <a:tabLst>
                <a:tab pos="441325"/>
              </a:tabLst>
            </a:pPr>
            <a:r>
              <a:t>Guidelines</a:t>
            </a:r>
          </a:p>
          <a:p>
            <a:pPr marL="434975" lvl="2" indent="-206375" defTabSz="377825">
              <a:tabLst>
                <a:tab pos="441325"/>
              </a:tabLst>
            </a:pPr>
            <a:r>
              <a:t>	Table aliases can be up to 30 characters in length, but the shorter they are the better. </a:t>
            </a:r>
          </a:p>
          <a:p>
            <a:pPr marL="434975" lvl="2" indent="-206375" defTabSz="377825">
              <a:tabLst>
                <a:tab pos="441325"/>
              </a:tabLst>
            </a:pPr>
            <a:r>
              <a:t>	If a table alias is used for a particular table name in the FROM clause, then that table alias must be substituted for the table name throughout the SELECT statement.</a:t>
            </a:r>
          </a:p>
          <a:p>
            <a:pPr marL="434975" lvl="2" indent="-206375" defTabSz="377825">
              <a:tabLst>
                <a:tab pos="441325"/>
              </a:tabLst>
            </a:pPr>
            <a:r>
              <a:t>	Table aliases should be meaningful.</a:t>
            </a:r>
          </a:p>
          <a:p>
            <a:pPr marL="434975" lvl="2" indent="-206375" defTabSz="377825">
              <a:tabLst>
                <a:tab pos="441325"/>
              </a:tabLst>
            </a:pPr>
            <a:r>
              <a:t>	The table alias is valid only for the current SELECT statement.</a:t>
            </a:r>
          </a:p>
          <a:p>
            <a:pPr marL="0" lvl="0" indent="0" defTabSz="377825">
              <a:buChar char="•"/>
              <a:tabLst>
                <a:tab pos="441325"/>
              </a:tabLst>
            </a:pPr>
            <a:endParaRPr b="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34818"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
        <p:nvSpPr>
          <p:cNvPr id="34819"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lvl="0"/>
            <a:r>
              <a:t>Additional Search Conditions</a:t>
            </a:r>
          </a:p>
          <a:p>
            <a:pPr lvl="1"/>
            <a:r>
              <a:t>Sometimes you may need to join more than two tables. For example, to display the name, the orders placed, the item numbers, the total for each item, and the total for each order for customer TKB SPORT SHOP, you will have to join the CUSTOMER, ORD, and ITEM tables.  </a:t>
            </a:r>
          </a:p>
          <a:p>
            <a:pPr lvl="0"/>
          </a:p>
          <a:p>
            <a:pPr lvl="0"/>
          </a:p>
        </p:txBody>
      </p:sp>
      <p:sp>
        <p:nvSpPr>
          <p:cNvPr id="34820" name=""/>
          <p:cNvSpPr/>
          <p:nvPr/>
        </p:nvSpPr>
        <p:spPr>
          <a:xfrm>
            <a:off x="615950" y="5580063"/>
            <a:ext cx="5632450" cy="990600"/>
          </a:xfrm>
          <a:prstGeom prst="rect">
            <a:avLst/>
          </a:prstGeom>
          <a:noFill/>
          <a:ln w="12700">
            <a:solidFill>
              <a:schemeClr val="tx1"/>
            </a:solidFill>
            <a:miter lim="800000"/>
          </a:ln>
          <a:effectLst/>
        </p:spPr>
        <p:txBody>
          <a:bodyPr wrap="none" lIns="93663" tIns="47625" rIns="93663" bIns="47625">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defTabSz="942975" eaLnBrk="0" hangingPunct="0"/>
            <a:r>
              <a:rPr sz="1100" b="1">
                <a:latin typeface="Courier New" pitchFamily="49" charset="0"/>
              </a:rPr>
              <a:t>SQL&gt; SELECT	c.name, o.ordid, i.itemid, i.itemtot, o.total</a:t>
            </a:r>
            <a:endParaRPr sz="1100" b="1">
              <a:latin typeface="Courier New" pitchFamily="49" charset="0"/>
            </a:endParaRPr>
          </a:p>
          <a:p>
            <a:pPr marL="0" lvl="0" indent="0" defTabSz="942975" eaLnBrk="0" hangingPunct="0"/>
            <a:r>
              <a:rPr sz="1100" b="1">
                <a:latin typeface="Courier New" pitchFamily="49" charset="0"/>
              </a:rPr>
              <a:t>  2  FROM 	customer c, ord o, item i</a:t>
            </a:r>
            <a:endParaRPr sz="1100" b="1">
              <a:latin typeface="Courier New" pitchFamily="49" charset="0"/>
            </a:endParaRPr>
          </a:p>
          <a:p>
            <a:pPr marL="0" lvl="0" indent="0" defTabSz="942975" eaLnBrk="0" hangingPunct="0"/>
            <a:r>
              <a:rPr sz="1100" b="1">
                <a:latin typeface="Courier New" pitchFamily="49" charset="0"/>
              </a:rPr>
              <a:t>  3  WHERE	c.custid = o.custid</a:t>
            </a:r>
            <a:endParaRPr sz="1100" b="1">
              <a:latin typeface="Courier New" pitchFamily="49" charset="0"/>
            </a:endParaRPr>
          </a:p>
          <a:p>
            <a:pPr marL="0" lvl="0" indent="0" defTabSz="942975" eaLnBrk="0" hangingPunct="0"/>
            <a:r>
              <a:rPr sz="1100" b="1">
                <a:latin typeface="Courier New" pitchFamily="49" charset="0"/>
              </a:rPr>
              <a:t>  4  AND	o.ordid = i.ordid</a:t>
            </a:r>
            <a:endParaRPr sz="1100" b="1">
              <a:latin typeface="Courier New" pitchFamily="49" charset="0"/>
            </a:endParaRPr>
          </a:p>
          <a:p>
            <a:pPr marL="0" lvl="0" indent="0" defTabSz="942975" eaLnBrk="0" hangingPunct="0"/>
            <a:r>
              <a:rPr sz="1100" b="1">
                <a:latin typeface="Courier New" pitchFamily="49" charset="0"/>
              </a:rPr>
              <a:t>  5  AND	c.name = 'TKB SPORT SHOP';</a:t>
            </a:r>
            <a:endParaRPr sz="1100" b="1">
              <a:latin typeface="Courier New" pitchFamily="49" charset="0"/>
            </a:endParaRPr>
          </a:p>
        </p:txBody>
      </p:sp>
      <p:sp>
        <p:nvSpPr>
          <p:cNvPr id="34821" name=""/>
          <p:cNvSpPr/>
          <p:nvPr/>
        </p:nvSpPr>
        <p:spPr>
          <a:xfrm>
            <a:off x="615950" y="6681788"/>
            <a:ext cx="5632450" cy="938212"/>
          </a:xfrm>
          <a:prstGeom prst="rect">
            <a:avLst/>
          </a:prstGeom>
          <a:noFill/>
          <a:ln w="12700">
            <a:solidFill>
              <a:schemeClr val="tx1"/>
            </a:solidFill>
            <a:miter lim="800000"/>
          </a:ln>
          <a:effectLst/>
        </p:spPr>
        <p:txBody>
          <a:bodyPr wrap="none" lIns="93663" tIns="47625" rIns="93663" bIns="47625">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defTabSz="942975" eaLnBrk="0" hangingPunct="0"/>
            <a:r>
              <a:rPr sz="1100">
                <a:latin typeface="Courier New" pitchFamily="49" charset="0"/>
              </a:rPr>
              <a:t>NAME             ORDID    ITEMID   ITEMTOT     TOTAL</a:t>
            </a:r>
            <a:endParaRPr sz="1100">
              <a:latin typeface="Courier New" pitchFamily="49" charset="0"/>
            </a:endParaRPr>
          </a:p>
          <a:p>
            <a:pPr marL="0" lvl="0" indent="0" defTabSz="942975" eaLnBrk="0" hangingPunct="0"/>
            <a:r>
              <a:rPr sz="1100">
                <a:latin typeface="Courier New" pitchFamily="49" charset="0"/>
              </a:rPr>
              <a:t>------------ --------- --------- --------- ---------</a:t>
            </a:r>
            <a:endParaRPr sz="1100">
              <a:latin typeface="Courier New" pitchFamily="49" charset="0"/>
            </a:endParaRPr>
          </a:p>
          <a:p>
            <a:pPr marL="0" lvl="0" indent="0" defTabSz="942975" eaLnBrk="0" hangingPunct="0"/>
            <a:r>
              <a:rPr sz="1100">
                <a:latin typeface="Courier New" pitchFamily="49" charset="0"/>
              </a:rPr>
              <a:t>TKB SPORT SHOP     610         3        58     101.4</a:t>
            </a:r>
            <a:endParaRPr sz="1100">
              <a:latin typeface="Courier New" pitchFamily="49" charset="0"/>
            </a:endParaRPr>
          </a:p>
          <a:p>
            <a:pPr marL="0" lvl="0" indent="0" defTabSz="942975" eaLnBrk="0" hangingPunct="0"/>
            <a:r>
              <a:rPr sz="1100">
                <a:latin typeface="Courier New" pitchFamily="49" charset="0"/>
              </a:rPr>
              <a:t>TKB SPORT SHOP     610         1        35     101.4</a:t>
            </a:r>
            <a:endParaRPr sz="1100">
              <a:latin typeface="Courier New" pitchFamily="49" charset="0"/>
            </a:endParaRPr>
          </a:p>
          <a:p>
            <a:pPr marL="0" lvl="0" indent="0" defTabSz="942975" eaLnBrk="0" hangingPunct="0"/>
            <a:r>
              <a:rPr sz="1100">
                <a:latin typeface="Courier New" pitchFamily="49" charset="0"/>
              </a:rPr>
              <a:t>TKB SPORT SHOP     610         2       8.4     101.4</a:t>
            </a:r>
            <a:endParaRPr sz="1100">
              <a:latin typeface="Courier New" pitchFamily="49"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36866" name=""/>
          <p:cNvSpPr/>
          <p:nvPr/>
        </p:nvSpPr>
        <p:spPr>
          <a:xfrm>
            <a:off x="3860800" y="-1587"/>
            <a:ext cx="2957513" cy="458787"/>
          </a:xfrm>
          <a:prstGeom prst="rect">
            <a:avLst/>
          </a:prstGeom>
          <a:noFill/>
          <a:ln>
            <a:noFill/>
            <a:miter lim="800000"/>
          </a:ln>
          <a:effectLst/>
        </p:spPr>
      </p:sp>
      <p:sp>
        <p:nvSpPr>
          <p:cNvPr id="36867" name=""/>
          <p:cNvSpPr/>
          <p:nvPr/>
        </p:nvSpPr>
        <p:spPr>
          <a:xfrm>
            <a:off x="-1587" y="-1587"/>
            <a:ext cx="2954337" cy="458787"/>
          </a:xfrm>
          <a:prstGeom prst="rect">
            <a:avLst/>
          </a:prstGeom>
          <a:noFill/>
          <a:ln>
            <a:noFill/>
            <a:miter lim="800000"/>
          </a:ln>
          <a:effectLst/>
        </p:spPr>
      </p:sp>
      <p:sp>
        <p:nvSpPr>
          <p:cNvPr id="36868" name=""/>
          <p:cNvSpPr/>
          <p:nvPr>
            <p:ph type="body" idx="3"/>
          </p:nvPr>
        </p:nvSpPr>
        <p:spPr>
          <a:xfrm>
            <a:off x="452438" y="4762500"/>
            <a:ext cx="5311775" cy="3795713"/>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defTabSz="377825">
              <a:tabLst>
                <a:tab pos="441325"/>
              </a:tabLst>
            </a:pPr>
            <a:r>
              <a:t>Non-Equijoins</a:t>
            </a:r>
          </a:p>
          <a:p>
            <a:pPr marL="114300" lvl="1" indent="0" defTabSz="377825">
              <a:tabLst>
                <a:tab pos="441325"/>
              </a:tabLst>
            </a:pPr>
            <a:r>
              <a:t>The relationship between the EMP table and the SALGRADE table is a </a:t>
            </a:r>
            <a:r>
              <a:rPr>
                <a:solidFill>
                  <a:srgbClr val="FC0128"/>
                </a:solidFill>
              </a:rPr>
              <a:t>non-equijoin,</a:t>
            </a:r>
            <a:r>
              <a:t> meaning that no column in the EMP table corresponds directly to a column in the SALGRADE table. The relationship between the two tables is that the SAL column in the EMP table is between the LOSAL and HISAL column of the SALGRADE table. The relationship is obtained using an operator other than equal (=). </a:t>
            </a:r>
          </a:p>
        </p:txBody>
      </p:sp>
      <p:sp>
        <p:nvSpPr>
          <p:cNvPr id="36869" name=""/>
          <p:cNvSpPr>
            <a:spLocks noTextEdit="1"/>
          </p:cNvSpPr>
          <p:nvPr>
            <p:ph type="sldImg" idx="2"/>
          </p:nvPr>
        </p:nvSpPr>
        <p:spPr>
          <a:xfrm>
            <a:off x="446088" y="173038"/>
            <a:ext cx="5921375" cy="4440237"/>
          </a:xfrm>
          <a:noFill/>
          <a:ln w="12700" cap="flat" cmpd="sng">
            <a:solidFill>
              <a:schemeClr val="tx1"/>
            </a:solidFill>
            <a:prstDash val="solid"/>
            <a:miter lim="800000"/>
          </a:ln>
          <a:effectLst/>
        </p:spPr>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38914"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
        <p:nvSpPr>
          <p:cNvPr id="38915"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lvl="0"/>
            <a:r>
              <a:t>Non-Equijoins (continued)</a:t>
            </a:r>
          </a:p>
          <a:p>
            <a:pPr lvl="1"/>
            <a:r>
              <a:t>The slide example creates a non-equijoin to evaluate an employee’s salary grade. The salary must be </a:t>
            </a:r>
            <a:r>
              <a:rPr i="1"/>
              <a:t>between</a:t>
            </a:r>
            <a:r>
              <a:t> any pair of the low and high salary ranges. </a:t>
            </a:r>
          </a:p>
          <a:p>
            <a:pPr lvl="1"/>
            <a:r>
              <a:rPr>
                <a:solidFill>
                  <a:srgbClr val="000000"/>
                </a:solidFill>
              </a:rPr>
              <a:t>It is important to note that all employees appear exactly once when this query is executed. No employee is repeated in the list. There are two reasons for this:</a:t>
            </a:r>
            <a:endParaRPr>
              <a:solidFill>
                <a:srgbClr val="000000"/>
              </a:solidFill>
            </a:endParaRPr>
          </a:p>
          <a:p>
            <a:pPr lvl="2"/>
            <a:r>
              <a:rPr>
                <a:solidFill>
                  <a:srgbClr val="000000"/>
                </a:solidFill>
              </a:rPr>
              <a:t>None of the rows in the salary grade table contain grades that overlap. That is, the salary value for an employee can only lie between the low salary and high salary values of one of the rows in the salary grade table. </a:t>
            </a:r>
            <a:endParaRPr>
              <a:solidFill>
                <a:srgbClr val="000000"/>
              </a:solidFill>
            </a:endParaRPr>
          </a:p>
          <a:p>
            <a:pPr lvl="2"/>
            <a:r>
              <a:rPr>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b="1"/>
          </a:p>
          <a:p>
            <a:pPr lvl="1"/>
            <a:r>
              <a:rPr b="1"/>
              <a:t>Note:</a:t>
            </a:r>
            <a:r>
              <a:t> Other operators such as &lt;= and &gt;= could be used, but BETWEEN is the simplest. Remember to specify the low value first and the high value last when using BETWEEN. Table aliases have been specified for performance reasons, not because of possible ambiguity.</a:t>
            </a:r>
            <a:endParaRPr b="1"/>
          </a:p>
          <a:p>
            <a:pPr lvl="0"/>
            <a:endParaRPr>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40962"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a:r>
              <a:t>Returning Records with No Direct Match with Outer Joins</a:t>
            </a:r>
            <a:endParaRPr>
              <a:latin typeface="Times" charset="0"/>
            </a:endParaRPr>
          </a:p>
          <a:p>
            <a:pPr marL="114300" lvl="1" indent="0"/>
            <a:r>
              <a:t>If a row does not satisfy a join condition, the row will not appear in the query result. For example, in the equijoin condition of EMP and DEPT tables, department OPERATIONS does not appear because no one works in that department.</a:t>
            </a:r>
          </a:p>
        </p:txBody>
      </p:sp>
      <p:sp>
        <p:nvSpPr>
          <p:cNvPr id="40963"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
        <p:nvSpPr>
          <p:cNvPr id="40964" name=""/>
          <p:cNvSpPr/>
          <p:nvPr/>
        </p:nvSpPr>
        <p:spPr>
          <a:xfrm>
            <a:off x="615950" y="5575300"/>
            <a:ext cx="5632450" cy="601663"/>
          </a:xfrm>
          <a:prstGeom prst="rect">
            <a:avLst/>
          </a:prstGeom>
          <a:noFill/>
          <a:ln w="12700">
            <a:solidFill>
              <a:schemeClr val="tx1"/>
            </a:solidFill>
            <a:miter lim="800000"/>
          </a:ln>
          <a:effectLst/>
        </p:spPr>
        <p:txBody>
          <a:bodyPr wrap="none" lIns="93663" tIns="47625" rIns="93663" bIns="47625">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defTabSz="942975" eaLnBrk="0" hangingPunct="0"/>
            <a:r>
              <a:rPr sz="1100" b="1">
                <a:latin typeface="Courier New" pitchFamily="49" charset="0"/>
              </a:rPr>
              <a:t>SQL&gt; SELECT e.ename, e.deptno, d.dname</a:t>
            </a:r>
            <a:endParaRPr sz="1100" b="1">
              <a:latin typeface="Courier New" pitchFamily="49" charset="0"/>
            </a:endParaRPr>
          </a:p>
          <a:p>
            <a:pPr marL="0" lvl="0" indent="0" defTabSz="942975" eaLnBrk="0" hangingPunct="0"/>
            <a:r>
              <a:rPr sz="1100" b="1">
                <a:latin typeface="Courier New" pitchFamily="49" charset="0"/>
              </a:rPr>
              <a:t>  2  FROM   emp e, dept d</a:t>
            </a:r>
            <a:endParaRPr sz="1100" b="1">
              <a:latin typeface="Courier New" pitchFamily="49" charset="0"/>
            </a:endParaRPr>
          </a:p>
          <a:p>
            <a:pPr marL="0" lvl="0" indent="0" defTabSz="942975" eaLnBrk="0" hangingPunct="0"/>
            <a:r>
              <a:rPr sz="1100" b="1">
                <a:latin typeface="Courier New" pitchFamily="49" charset="0"/>
              </a:rPr>
              <a:t>  3  WHERE  e.deptno = d.deptno;</a:t>
            </a:r>
            <a:endParaRPr sz="1100" b="1">
              <a:latin typeface="Courier New" pitchFamily="49" charset="0"/>
            </a:endParaRPr>
          </a:p>
        </p:txBody>
      </p:sp>
      <p:sp>
        <p:nvSpPr>
          <p:cNvPr id="40965" name=""/>
          <p:cNvSpPr/>
          <p:nvPr/>
        </p:nvSpPr>
        <p:spPr>
          <a:xfrm>
            <a:off x="615950" y="6302375"/>
            <a:ext cx="5632450" cy="2085975"/>
          </a:xfrm>
          <a:prstGeom prst="rect">
            <a:avLst/>
          </a:prstGeom>
          <a:noFill/>
          <a:ln w="12700">
            <a:solidFill>
              <a:schemeClr val="tx1"/>
            </a:solidFill>
            <a:miter lim="800000"/>
          </a:ln>
          <a:effectLst/>
        </p:spPr>
        <p:txBody>
          <a:bodyPr wrap="none" lIns="93663" tIns="47625" rIns="93663" bIns="47625">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defTabSz="942975" eaLnBrk="0" hangingPunct="0"/>
            <a:r>
              <a:rPr sz="1100">
                <a:latin typeface="Courier New" pitchFamily="49" charset="0"/>
              </a:rPr>
              <a:t>ENAME         DEPTNO DNAME</a:t>
            </a:r>
            <a:endParaRPr sz="1100">
              <a:latin typeface="Courier New" pitchFamily="49" charset="0"/>
            </a:endParaRPr>
          </a:p>
          <a:p>
            <a:pPr marL="0" lvl="0" indent="0" defTabSz="942975" eaLnBrk="0" hangingPunct="0"/>
            <a:r>
              <a:rPr sz="1100">
                <a:latin typeface="Courier New" pitchFamily="49" charset="0"/>
              </a:rPr>
              <a:t>---------- --------- -------------</a:t>
            </a:r>
            <a:endParaRPr sz="1100">
              <a:latin typeface="Courier New" pitchFamily="49" charset="0"/>
            </a:endParaRPr>
          </a:p>
          <a:p>
            <a:pPr marL="0" lvl="0" indent="0" defTabSz="942975" eaLnBrk="0" hangingPunct="0"/>
            <a:r>
              <a:rPr sz="1100">
                <a:latin typeface="Courier New" pitchFamily="49" charset="0"/>
              </a:rPr>
              <a:t>KING              10 ACCOUNTING</a:t>
            </a:r>
            <a:endParaRPr sz="1100">
              <a:latin typeface="Courier New" pitchFamily="49" charset="0"/>
            </a:endParaRPr>
          </a:p>
          <a:p>
            <a:pPr marL="0" lvl="0" indent="0" defTabSz="942975" eaLnBrk="0" hangingPunct="0"/>
            <a:r>
              <a:rPr sz="1100">
                <a:latin typeface="Courier New" pitchFamily="49" charset="0"/>
              </a:rPr>
              <a:t>BLAKE             30 SALES</a:t>
            </a:r>
            <a:endParaRPr sz="1100">
              <a:latin typeface="Courier New" pitchFamily="49" charset="0"/>
            </a:endParaRPr>
          </a:p>
          <a:p>
            <a:pPr marL="0" lvl="0" indent="0" defTabSz="942975" eaLnBrk="0" hangingPunct="0"/>
            <a:r>
              <a:rPr sz="1100">
                <a:latin typeface="Courier New" pitchFamily="49" charset="0"/>
              </a:rPr>
              <a:t>CLARK             10 ACCOUNTING</a:t>
            </a:r>
            <a:endParaRPr sz="1100">
              <a:latin typeface="Courier New" pitchFamily="49" charset="0"/>
            </a:endParaRPr>
          </a:p>
          <a:p>
            <a:pPr marL="0" lvl="0" indent="0" defTabSz="942975" eaLnBrk="0" hangingPunct="0"/>
            <a:r>
              <a:rPr sz="1100">
                <a:latin typeface="Courier New" pitchFamily="49" charset="0"/>
              </a:rPr>
              <a:t>JONES             20 RESEARCH</a:t>
            </a:r>
            <a:endParaRPr sz="1100">
              <a:latin typeface="Courier New" pitchFamily="49" charset="0"/>
            </a:endParaRPr>
          </a:p>
          <a:p>
            <a:pPr marL="0" lvl="0" indent="0" defTabSz="942975" eaLnBrk="0" hangingPunct="0"/>
            <a:r>
              <a:rPr sz="1100">
                <a:latin typeface="Courier New" pitchFamily="49" charset="0"/>
              </a:rPr>
              <a:t>... </a:t>
            </a:r>
            <a:endParaRPr sz="1100">
              <a:latin typeface="Courier New" pitchFamily="49" charset="0"/>
            </a:endParaRPr>
          </a:p>
          <a:p>
            <a:pPr marL="0" lvl="0" indent="0" defTabSz="942975" eaLnBrk="0" hangingPunct="0"/>
            <a:r>
              <a:rPr sz="1100">
                <a:latin typeface="Courier New" pitchFamily="49" charset="0"/>
              </a:rPr>
              <a:t>ALLEN             30 SALES</a:t>
            </a:r>
            <a:endParaRPr sz="1100">
              <a:latin typeface="Courier New" pitchFamily="49" charset="0"/>
            </a:endParaRPr>
          </a:p>
          <a:p>
            <a:pPr marL="0" lvl="0" indent="0" defTabSz="942975" eaLnBrk="0" hangingPunct="0"/>
            <a:r>
              <a:rPr sz="1100">
                <a:latin typeface="Courier New" pitchFamily="49" charset="0"/>
              </a:rPr>
              <a:t>TURNER            30 SALES</a:t>
            </a:r>
            <a:endParaRPr sz="1100">
              <a:latin typeface="Courier New" pitchFamily="49" charset="0"/>
            </a:endParaRPr>
          </a:p>
          <a:p>
            <a:pPr marL="0" lvl="0" indent="0" defTabSz="942975" eaLnBrk="0" hangingPunct="0"/>
            <a:r>
              <a:rPr sz="1100">
                <a:latin typeface="Courier New" pitchFamily="49" charset="0"/>
              </a:rPr>
              <a:t>JAMES             30 SALES</a:t>
            </a:r>
            <a:endParaRPr sz="1100">
              <a:latin typeface="Courier New" pitchFamily="49" charset="0"/>
            </a:endParaRPr>
          </a:p>
          <a:p>
            <a:pPr marL="0" lvl="0" indent="0" defTabSz="942975" eaLnBrk="0" hangingPunct="0"/>
            <a:r>
              <a:rPr sz="1100">
                <a:latin typeface="Courier New" pitchFamily="49" charset="0"/>
              </a:rPr>
              <a:t>...</a:t>
            </a:r>
            <a:endParaRPr sz="1100">
              <a:latin typeface="Courier New" pitchFamily="49" charset="0"/>
            </a:endParaRPr>
          </a:p>
          <a:p>
            <a:pPr marL="0" lvl="0" indent="0" defTabSz="942975" eaLnBrk="0" hangingPunct="0"/>
            <a:r>
              <a:rPr sz="1100">
                <a:latin typeface="Courier New" pitchFamily="49" charset="0"/>
              </a:rPr>
              <a:t>14 rows selected.</a:t>
            </a:r>
            <a:endParaRPr sz="1100">
              <a:latin typeface="Courier New" pitchFamily="49" charset="0"/>
            </a:endParaRPr>
          </a:p>
          <a:p>
            <a:pPr marL="0" lvl="0" indent="0" defTabSz="942975" eaLnBrk="0" hangingPunct="0"/>
            <a:endParaRPr sz="1100">
              <a:latin typeface="Courier New"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43010"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a:r>
              <a:t>Returning Records with No Direct Match with Outer Joins</a:t>
            </a:r>
          </a:p>
          <a:p>
            <a:pPr marL="114300" lvl="1" indent="0"/>
            <a:r>
              <a:t>The missing row(s) can be returned if an </a:t>
            </a:r>
            <a:r>
              <a:rPr i="1">
                <a:solidFill>
                  <a:srgbClr val="FC0128"/>
                </a:solidFill>
              </a:rPr>
              <a:t>outer join</a:t>
            </a:r>
            <a:r>
              <a:rPr>
                <a:solidFill>
                  <a:srgbClr val="FC0128"/>
                </a:solidFill>
              </a:rPr>
              <a:t> </a:t>
            </a:r>
            <a:r>
              <a:t>operator is used in the join condition. The operator is a plus sign enclosed in parentheses </a:t>
            </a:r>
            <a:r>
              <a:rPr>
                <a:solidFill>
                  <a:srgbClr val="FC0128"/>
                </a:solidFill>
              </a:rPr>
              <a:t>(+),</a:t>
            </a:r>
            <a:r>
              <a:t> and it is </a:t>
            </a:r>
            <a:r>
              <a:rPr i="1"/>
              <a:t>placed on the </a:t>
            </a:r>
            <a:r>
              <a:t>“</a:t>
            </a:r>
            <a:r>
              <a:rPr i="1"/>
              <a:t>side</a:t>
            </a:r>
            <a:r>
              <a:t>” </a:t>
            </a:r>
            <a:r>
              <a:rPr i="1"/>
              <a:t>of the join that is deficient in information</a:t>
            </a:r>
            <a:r>
              <a:t>. This operator has the effect of creating one or more null rows, to which one or more rows from the nondeficient table can be joined.</a:t>
            </a:r>
          </a:p>
          <a:p>
            <a:pPr marL="114300" lvl="1" indent="0"/>
            <a:r>
              <a:t>In the syntax:</a:t>
            </a:r>
          </a:p>
          <a:p>
            <a:pPr marL="114300" lvl="1" indent="0">
              <a:spcBef>
                <a:spcPct val="20000"/>
              </a:spcBef>
            </a:pPr>
            <a:r>
              <a:rPr>
                <a:latin typeface="Times" charset="0"/>
              </a:rPr>
              <a:t>	</a:t>
            </a:r>
            <a:r>
              <a:rPr i="1">
                <a:latin typeface="Times" charset="0"/>
              </a:rPr>
              <a:t>table1.column =</a:t>
            </a:r>
            <a:r>
              <a:rPr>
                <a:latin typeface="Times" charset="0"/>
              </a:rPr>
              <a:t>		is the condition that joins (or relates) the tables together. 		</a:t>
            </a:r>
            <a:endParaRPr>
              <a:latin typeface="Times" charset="0"/>
            </a:endParaRPr>
          </a:p>
          <a:p>
            <a:pPr marL="114300" lvl="1" indent="0">
              <a:spcBef>
                <a:spcPct val="20000"/>
              </a:spcBef>
            </a:pPr>
            <a:r>
              <a:rPr>
                <a:latin typeface="Times" charset="0"/>
              </a:rPr>
              <a:t>	</a:t>
            </a:r>
            <a:r>
              <a:rPr i="1">
                <a:latin typeface="Times" charset="0"/>
              </a:rPr>
              <a:t>table2.column</a:t>
            </a:r>
            <a:r>
              <a:rPr>
                <a:latin typeface="Times" charset="0"/>
              </a:rPr>
              <a:t> (+)		is the outer join symbol, which can be placed on either side of the</a:t>
            </a:r>
            <a:br>
              <a:rPr>
                <a:latin typeface="Times" charset="0"/>
              </a:rPr>
            </a:br>
            <a:r>
              <a:rPr>
                <a:latin typeface="Times" charset="0"/>
              </a:rPr>
              <a:t>					WHERE clause condition, but not on both sides (Place the outer</a:t>
            </a:r>
            <a:br>
              <a:rPr>
                <a:latin typeface="Times" charset="0"/>
              </a:rPr>
            </a:br>
            <a:r>
              <a:rPr>
                <a:latin typeface="Times" charset="0"/>
              </a:rPr>
              <a:t>					join symbol following the name of the column in the table without 						the matching rows.)</a:t>
            </a:r>
            <a:endParaRPr>
              <a:latin typeface="Times" charset="0"/>
            </a:endParaRPr>
          </a:p>
          <a:p>
            <a:pPr marL="114300" lvl="1" indent="0"/>
          </a:p>
          <a:p>
            <a:pPr marL="114300" lvl="1" indent="0"/>
          </a:p>
          <a:p>
            <a:pPr marL="114300" lvl="1" indent="0"/>
          </a:p>
          <a:p>
            <a:pPr marL="114300" lvl="1" indent="0"/>
          </a:p>
          <a:p>
            <a:pPr marL="0" lvl="0" indent="0"/>
            <a:r>
              <a:rPr>
                <a:solidFill>
                  <a:schemeClr val="accent2"/>
                </a:solidFill>
              </a:rPr>
              <a:t>Class Management Note</a:t>
            </a:r>
            <a:endParaRPr>
              <a:solidFill>
                <a:schemeClr val="accent2"/>
              </a:solidFill>
            </a:endParaRPr>
          </a:p>
          <a:p>
            <a:pPr marL="114300" lvl="1" indent="0"/>
            <a:r>
              <a:rPr>
                <a:solidFill>
                  <a:schemeClr val="accent2"/>
                </a:solidFill>
              </a:rPr>
              <a:t>Demo: </a:t>
            </a:r>
            <a:r>
              <a:rPr i="1">
                <a:solidFill>
                  <a:schemeClr val="accent2"/>
                </a:solidFill>
              </a:rPr>
              <a:t>l4ejoin.sql</a:t>
            </a:r>
            <a:endParaRPr i="1">
              <a:solidFill>
                <a:schemeClr val="accent2"/>
              </a:solidFill>
            </a:endParaRPr>
          </a:p>
          <a:p>
            <a:pPr marL="114300" lvl="1" indent="0"/>
            <a:r>
              <a:rPr>
                <a:solidFill>
                  <a:schemeClr val="accent2"/>
                </a:solidFill>
              </a:rPr>
              <a:t>Purpose: To illustrate an equijoin leading to an outer join.</a:t>
            </a:r>
            <a:endParaRPr i="1"/>
          </a:p>
          <a:p>
            <a:pPr marL="0" lvl="0" indent="0"/>
          </a:p>
          <a:p>
            <a:pPr marL="0" lvl="0" indent="0"/>
          </a:p>
        </p:txBody>
      </p:sp>
      <p:sp>
        <p:nvSpPr>
          <p:cNvPr id="43011"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45058" name=""/>
          <p:cNvSpPr/>
          <p:nvPr/>
        </p:nvSpPr>
        <p:spPr>
          <a:xfrm>
            <a:off x="3859213" y="0"/>
            <a:ext cx="2960687" cy="458788"/>
          </a:xfrm>
          <a:prstGeom prst="rect">
            <a:avLst/>
          </a:prstGeom>
          <a:noFill/>
          <a:ln>
            <a:noFill/>
            <a:miter lim="800000"/>
          </a:ln>
          <a:effectLst/>
        </p:spPr>
      </p:sp>
      <p:sp>
        <p:nvSpPr>
          <p:cNvPr id="45059" name=""/>
          <p:cNvSpPr/>
          <p:nvPr/>
        </p:nvSpPr>
        <p:spPr>
          <a:xfrm>
            <a:off x="-3175" y="0"/>
            <a:ext cx="2957513" cy="458788"/>
          </a:xfrm>
          <a:prstGeom prst="rect">
            <a:avLst/>
          </a:prstGeom>
          <a:noFill/>
          <a:ln>
            <a:noFill/>
            <a:miter lim="800000"/>
          </a:ln>
          <a:effectLst/>
        </p:spPr>
      </p:sp>
      <p:sp>
        <p:nvSpPr>
          <p:cNvPr id="45060"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a:r>
              <a:t>Returning Records with No Direct Match with Outer Joins (continued)</a:t>
            </a:r>
          </a:p>
          <a:p>
            <a:pPr marL="114300" lvl="1" indent="0"/>
            <a:r>
              <a:t>The slide example displays numbers and names for all the departments. The OPERATIONS department, which does not have any employees, is also displayed.</a:t>
            </a:r>
          </a:p>
          <a:p>
            <a:pPr marL="0" lvl="0" indent="0"/>
            <a:r>
              <a:t>Outer Join Restrictions</a:t>
            </a:r>
          </a:p>
          <a:p>
            <a:pPr marL="438150" lvl="2" indent="-209550"/>
            <a:r>
              <a:t>The outer join operator can appear on only </a:t>
            </a:r>
            <a:r>
              <a:rPr i="1"/>
              <a:t>one</a:t>
            </a:r>
            <a:r>
              <a:t> side of the expression—the side that has information missing. It returns those rows from one table that have no direct match in the other table.</a:t>
            </a:r>
          </a:p>
          <a:p>
            <a:pPr marL="438150" lvl="2" indent="-209550"/>
            <a:r>
              <a:t>A condition involving an outer join cannot use the IN operator or be linked to another condition by the OR operator.</a:t>
            </a:r>
          </a:p>
          <a:p>
            <a:pPr marL="438150" lvl="2" indent="-209550">
              <a:buNone/>
            </a:pPr>
          </a:p>
          <a:p>
            <a:pPr marL="438150" lvl="2" indent="-209550">
              <a:buNone/>
            </a:pPr>
          </a:p>
          <a:p>
            <a:pPr marL="438150" lvl="2" indent="-209550">
              <a:buNone/>
            </a:pPr>
          </a:p>
          <a:p>
            <a:pPr marL="438150" lvl="2" indent="-209550">
              <a:buNone/>
            </a:pPr>
          </a:p>
          <a:p>
            <a:pPr marL="438150" lvl="2" indent="-209550">
              <a:buNone/>
            </a:pPr>
          </a:p>
          <a:p>
            <a:pPr marL="438150" lvl="2" indent="-209550">
              <a:buNone/>
            </a:pPr>
          </a:p>
          <a:p>
            <a:pPr marL="0" lvl="0" indent="0"/>
            <a:r>
              <a:rPr>
                <a:solidFill>
                  <a:schemeClr val="accent2"/>
                </a:solidFill>
              </a:rPr>
              <a:t>Class Management Note</a:t>
            </a:r>
            <a:endParaRPr>
              <a:solidFill>
                <a:schemeClr val="accent2"/>
              </a:solidFill>
            </a:endParaRPr>
          </a:p>
          <a:p>
            <a:pPr marL="114300" lvl="1" indent="0"/>
            <a:r>
              <a:rPr>
                <a:solidFill>
                  <a:schemeClr val="accent2"/>
                </a:solidFill>
              </a:rPr>
              <a:t>Demo: </a:t>
            </a:r>
            <a:r>
              <a:rPr i="1">
                <a:solidFill>
                  <a:schemeClr val="accent2"/>
                </a:solidFill>
              </a:rPr>
              <a:t>l4ojoin.sql</a:t>
            </a:r>
            <a:endParaRPr i="1">
              <a:solidFill>
                <a:schemeClr val="accent2"/>
              </a:solidFill>
            </a:endParaRPr>
          </a:p>
          <a:p>
            <a:pPr marL="114300" lvl="1" indent="0"/>
            <a:r>
              <a:rPr>
                <a:solidFill>
                  <a:schemeClr val="accent2"/>
                </a:solidFill>
              </a:rPr>
              <a:t>Purpose: To illustrate an outer join.</a:t>
            </a:r>
            <a:endParaRPr i="1"/>
          </a:p>
          <a:p>
            <a:pPr marL="0" lvl="0" indent="0"/>
            <a:endParaRPr b="0" i="1">
              <a:latin typeface="Times New Roman" pitchFamily="18" charset="0"/>
            </a:endParaRPr>
          </a:p>
        </p:txBody>
      </p:sp>
      <p:sp>
        <p:nvSpPr>
          <p:cNvPr id="45061"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47106"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a:r>
              <a:t>Joining a Table to Itself</a:t>
            </a:r>
          </a:p>
          <a:p>
            <a:pPr marL="114300" lvl="1" indent="0"/>
            <a:r>
              <a:t>Sometimes you need to join a table to itself. To find the name of each employee’s manager, you need to join the EMP table to itself, or perform a </a:t>
            </a:r>
            <a:r>
              <a:rPr>
                <a:solidFill>
                  <a:srgbClr val="FC0128"/>
                </a:solidFill>
              </a:rPr>
              <a:t>self join.</a:t>
            </a:r>
            <a:r>
              <a:t> For example, to find the name of Blake’s manager, you need to:</a:t>
            </a:r>
          </a:p>
          <a:p>
            <a:pPr marL="438150" lvl="2" indent="-209550"/>
            <a:r>
              <a:t>Find Blake in the EMP table by looking at the ENAME column.</a:t>
            </a:r>
          </a:p>
          <a:p>
            <a:pPr marL="438150" lvl="2" indent="-209550"/>
            <a:r>
              <a:t>Find the manager number for Blake by looking at the MGR column. Blake’s manager number is 7839.</a:t>
            </a:r>
          </a:p>
          <a:p>
            <a:pPr marL="438150" lvl="2" indent="-209550"/>
            <a:r>
              <a:t>Find the name of the manager with EMPNO 7839 by looking at the ENAME column. King’s employee number is 7839, so King is Blake’s manager.</a:t>
            </a:r>
          </a:p>
          <a:p>
            <a:pPr marL="114300" lvl="1" indent="0"/>
            <a:r>
              <a:t>In this process, you look in the table twice. The first time you look in the table to find Blake in the ENAME column and MGR value of 7839. The second time you look in the EMPNO column to find 7839 and the ENAME column to find King.  </a:t>
            </a:r>
          </a:p>
          <a:p>
            <a:pPr marL="114300" lvl="1" indent="0"/>
          </a:p>
          <a:p>
            <a:pPr marL="114300" lvl="1" indent="0"/>
          </a:p>
          <a:p>
            <a:pPr marL="114300" lvl="1" indent="0"/>
          </a:p>
          <a:p>
            <a:pPr marL="114300" lvl="1" indent="0"/>
          </a:p>
          <a:p>
            <a:pPr marL="0" lvl="0" indent="0"/>
            <a:r>
              <a:rPr>
                <a:solidFill>
                  <a:schemeClr val="accent2"/>
                </a:solidFill>
              </a:rPr>
              <a:t>Class Management Note</a:t>
            </a:r>
            <a:endParaRPr>
              <a:solidFill>
                <a:schemeClr val="accent2"/>
              </a:solidFill>
            </a:endParaRPr>
          </a:p>
          <a:p>
            <a:pPr marL="114300" lvl="1" indent="0"/>
            <a:r>
              <a:rPr>
                <a:solidFill>
                  <a:schemeClr val="accent2"/>
                </a:solidFill>
              </a:rPr>
              <a:t>Show the data from the EMP table and point out how each manager is also an employee.</a:t>
            </a:r>
            <a:endParaRPr>
              <a:solidFill>
                <a:schemeClr val="accent2"/>
              </a:solidFill>
            </a:endParaRPr>
          </a:p>
        </p:txBody>
      </p:sp>
      <p:sp>
        <p:nvSpPr>
          <p:cNvPr id="47107"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8194" name=""/>
          <p:cNvSpPr/>
          <p:nvPr/>
        </p:nvSpPr>
        <p:spPr>
          <a:xfrm>
            <a:off x="3859213" y="0"/>
            <a:ext cx="2960687" cy="458788"/>
          </a:xfrm>
          <a:prstGeom prst="rect">
            <a:avLst/>
          </a:prstGeom>
          <a:noFill/>
          <a:ln>
            <a:noFill/>
            <a:miter lim="800000"/>
          </a:ln>
          <a:effectLst/>
        </p:spPr>
      </p:sp>
      <p:sp>
        <p:nvSpPr>
          <p:cNvPr id="8195" name=""/>
          <p:cNvSpPr/>
          <p:nvPr/>
        </p:nvSpPr>
        <p:spPr>
          <a:xfrm>
            <a:off x="-3175" y="0"/>
            <a:ext cx="2957513" cy="458788"/>
          </a:xfrm>
          <a:prstGeom prst="rect">
            <a:avLst/>
          </a:prstGeom>
          <a:noFill/>
          <a:ln>
            <a:noFill/>
            <a:miter lim="800000"/>
          </a:ln>
          <a:effectLst/>
        </p:spPr>
      </p:sp>
      <p:sp>
        <p:nvSpPr>
          <p:cNvPr id="8196"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a:r>
              <a:t>Lesson Aim</a:t>
            </a:r>
          </a:p>
          <a:p>
            <a:pPr marL="114300" lvl="1" indent="0"/>
            <a:r>
              <a:t>This lesson covers how to obtain data from more than one table, using the different methods available.</a:t>
            </a:r>
          </a:p>
          <a:p>
            <a:pPr marL="0" lvl="0" indent="0"/>
            <a:endParaRPr b="0">
              <a:latin typeface="Times New Roman" pitchFamily="18" charset="0"/>
            </a:endParaRPr>
          </a:p>
        </p:txBody>
      </p:sp>
      <p:sp>
        <p:nvSpPr>
          <p:cNvPr id="8197"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49154" name=""/>
          <p:cNvSpPr/>
          <p:nvPr/>
        </p:nvSpPr>
        <p:spPr>
          <a:xfrm>
            <a:off x="3860800" y="-1587"/>
            <a:ext cx="2957513" cy="458787"/>
          </a:xfrm>
          <a:prstGeom prst="rect">
            <a:avLst/>
          </a:prstGeom>
          <a:noFill/>
          <a:ln>
            <a:noFill/>
            <a:miter lim="800000"/>
          </a:ln>
          <a:effectLst/>
        </p:spPr>
      </p:sp>
      <p:sp>
        <p:nvSpPr>
          <p:cNvPr id="49155" name=""/>
          <p:cNvSpPr/>
          <p:nvPr/>
        </p:nvSpPr>
        <p:spPr>
          <a:xfrm>
            <a:off x="-1587" y="-1587"/>
            <a:ext cx="2954337" cy="458787"/>
          </a:xfrm>
          <a:prstGeom prst="rect">
            <a:avLst/>
          </a:prstGeom>
          <a:noFill/>
          <a:ln>
            <a:noFill/>
            <a:miter lim="800000"/>
          </a:ln>
          <a:effectLst/>
        </p:spPr>
      </p:sp>
      <p:sp>
        <p:nvSpPr>
          <p:cNvPr id="49156" name=""/>
          <p:cNvSpPr/>
          <p:nvPr>
            <p:ph type="body" idx="3"/>
          </p:nvPr>
        </p:nvSpPr>
        <p:spPr>
          <a:xfrm>
            <a:off x="452438" y="4762500"/>
            <a:ext cx="5951537" cy="3795713"/>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defTabSz="377825">
              <a:tabLst>
                <a:tab pos="441325"/>
              </a:tabLst>
            </a:pPr>
            <a:r>
              <a:t>Joining a Table to Itself (continued)</a:t>
            </a:r>
          </a:p>
          <a:p>
            <a:pPr marL="114300" lvl="1" indent="0" defTabSz="377825">
              <a:tabLst>
                <a:tab pos="441325"/>
              </a:tabLst>
            </a:pPr>
            <a:r>
              <a:t>The slide example joins the EMP table to itself. To simulate two tables in the FROM clause, there are two aliases, namely WORKER and MANAGER, for the same table, EMP. </a:t>
            </a:r>
          </a:p>
          <a:p>
            <a:pPr marL="114300" lvl="1" indent="0" defTabSz="377825">
              <a:tabLst>
                <a:tab pos="441325"/>
              </a:tabLst>
            </a:pPr>
            <a:r>
              <a:t>In this example, the WHERE clause contains the join that means “where a worker’s manager number matches the employee number for the manager.”</a:t>
            </a:r>
          </a:p>
          <a:p>
            <a:pPr marL="114300" lvl="1" indent="0" defTabSz="377825">
              <a:tabLst>
                <a:tab pos="441325"/>
              </a:tabLst>
            </a:pPr>
          </a:p>
          <a:p>
            <a:pPr marL="0" lvl="0" indent="0" defTabSz="377825">
              <a:tabLst>
                <a:tab pos="441325"/>
              </a:tabLst>
            </a:pPr>
            <a:endParaRPr>
              <a:solidFill>
                <a:schemeClr val="accent2"/>
              </a:solidFill>
            </a:endParaRPr>
          </a:p>
          <a:p>
            <a:pPr marL="0" lvl="0" indent="0" defTabSz="377825">
              <a:tabLst>
                <a:tab pos="441325"/>
              </a:tabLst>
            </a:pPr>
            <a:endParaRPr>
              <a:solidFill>
                <a:schemeClr val="accent2"/>
              </a:solidFill>
            </a:endParaRPr>
          </a:p>
          <a:p>
            <a:pPr marL="0" lvl="0" indent="0" defTabSz="377825">
              <a:tabLst>
                <a:tab pos="441325"/>
              </a:tabLst>
            </a:pPr>
            <a:endParaRPr>
              <a:solidFill>
                <a:schemeClr val="accent2"/>
              </a:solidFill>
            </a:endParaRPr>
          </a:p>
          <a:p>
            <a:pPr marL="0" lvl="0" indent="0" defTabSz="377825">
              <a:tabLst>
                <a:tab pos="441325"/>
              </a:tabLst>
            </a:pPr>
            <a:endParaRPr>
              <a:solidFill>
                <a:schemeClr val="accent2"/>
              </a:solidFill>
            </a:endParaRPr>
          </a:p>
          <a:p>
            <a:pPr marL="0" lvl="0" indent="0" defTabSz="377825">
              <a:tabLst>
                <a:tab pos="441325"/>
              </a:tabLst>
            </a:pPr>
            <a:endParaRPr>
              <a:solidFill>
                <a:schemeClr val="accent2"/>
              </a:solidFill>
            </a:endParaRPr>
          </a:p>
          <a:p>
            <a:pPr marL="0" lvl="0" indent="0" defTabSz="377825">
              <a:tabLst>
                <a:tab pos="441325"/>
              </a:tabLst>
            </a:pPr>
            <a:r>
              <a:rPr>
                <a:solidFill>
                  <a:schemeClr val="accent2"/>
                </a:solidFill>
              </a:rPr>
              <a:t>Class Management Note</a:t>
            </a:r>
            <a:endParaRPr>
              <a:solidFill>
                <a:schemeClr val="accent2"/>
              </a:solidFill>
            </a:endParaRPr>
          </a:p>
          <a:p>
            <a:pPr marL="114300" lvl="1" indent="0" defTabSz="377825">
              <a:tabLst>
                <a:tab pos="441325"/>
              </a:tabLst>
            </a:pPr>
            <a:r>
              <a:rPr>
                <a:solidFill>
                  <a:schemeClr val="accent2"/>
                </a:solidFill>
              </a:rPr>
              <a:t>Point out the following to the students:</a:t>
            </a:r>
            <a:endParaRPr>
              <a:solidFill>
                <a:schemeClr val="accent2"/>
              </a:solidFill>
            </a:endParaRPr>
          </a:p>
          <a:p>
            <a:pPr marL="434975" lvl="2" indent="-206375" defTabSz="377825">
              <a:tabLst>
                <a:tab pos="441325"/>
              </a:tabLst>
            </a:pPr>
            <a:r>
              <a:rPr>
                <a:solidFill>
                  <a:schemeClr val="accent2"/>
                </a:solidFill>
              </a:rPr>
              <a:t>The column heading in the result of the query on the slide seems meaningless. A meaningful column alias should have been used instead.</a:t>
            </a:r>
            <a:endParaRPr>
              <a:solidFill>
                <a:schemeClr val="accent2"/>
              </a:solidFill>
            </a:endParaRPr>
          </a:p>
          <a:p>
            <a:pPr marL="434975" lvl="2" indent="-206375" defTabSz="377825">
              <a:tabLst>
                <a:tab pos="441325"/>
              </a:tabLst>
            </a:pPr>
            <a:r>
              <a:rPr>
                <a:solidFill>
                  <a:schemeClr val="accent2"/>
                </a:solidFill>
              </a:rPr>
              <a:t>There are only 13 rows in the output, but there are 14 rows in the EMP table. This occurs because employee King, who is the president, does not have a manager.</a:t>
            </a:r>
            <a:r>
              <a:t> </a:t>
            </a:r>
          </a:p>
        </p:txBody>
      </p:sp>
      <p:sp>
        <p:nvSpPr>
          <p:cNvPr id="49157" name=""/>
          <p:cNvSpPr>
            <a:spLocks noTextEdit="1"/>
          </p:cNvSpPr>
          <p:nvPr>
            <p:ph type="sldImg" idx="2"/>
          </p:nvPr>
        </p:nvSpPr>
        <p:spPr>
          <a:xfrm>
            <a:off x="446088" y="184150"/>
            <a:ext cx="5921375" cy="4440238"/>
          </a:xfrm>
          <a:noFill/>
          <a:ln w="12700" cap="flat" cmpd="sng">
            <a:solidFill>
              <a:schemeClr val="tx1"/>
            </a:solidFill>
            <a:prstDash val="solid"/>
            <a:miter lim="800000"/>
          </a:ln>
          <a:effectLst/>
        </p:spPr>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51202"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
        <p:nvSpPr>
          <p:cNvPr id="51203" name=""/>
          <p:cNvSpPr/>
          <p:nvPr>
            <p:ph type="body" idx="3"/>
          </p:nvPr>
        </p:nvSpPr>
        <p:spPr>
          <a:xfrm>
            <a:off x="409575" y="4765675"/>
            <a:ext cx="6018213"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lvl="0"/>
            <a:r>
              <a:t>Summary</a:t>
            </a:r>
          </a:p>
          <a:p>
            <a:pPr lvl="1"/>
            <a:r>
              <a:t>There are multiple ways to join tables. The common thread, though, is that you want to link them through a condition in the WHERE clause. The method you choose will be based on the required result and the data structures that you are using.</a:t>
            </a:r>
          </a:p>
          <a:p>
            <a:pPr lvl="0" algn="just">
              <a:spcAft>
                <a:spcPct val="657000"/>
              </a:spcAft>
            </a:pPr>
            <a:endParaRPr>
              <a:latin typeface="Times" charset="0"/>
            </a:endParaRPr>
          </a:p>
          <a:p>
            <a:pPr lvl="0" algn="just">
              <a:spcAft>
                <a:spcPct val="657000"/>
              </a:spcAft>
            </a:pPr>
            <a:endParaRPr>
              <a:latin typeface="Times" charset="0"/>
            </a:endParaRPr>
          </a:p>
          <a:p>
            <a:pPr lvl="0" algn="just">
              <a:spcAft>
                <a:spcPct val="657000"/>
              </a:spcAft>
            </a:pPr>
            <a:endParaRPr>
              <a:latin typeface="Times" charset="0"/>
            </a:endParaRPr>
          </a:p>
          <a:p>
            <a:pPr lvl="0" algn="just">
              <a:spcAft>
                <a:spcPct val="657000"/>
              </a:spcAft>
            </a:pPr>
            <a:r>
              <a:rPr>
                <a:latin typeface="Times New Roman" pitchFamily="18" charset="0"/>
              </a:rPr>
              <a:t>Types of Joins</a:t>
            </a:r>
            <a:endParaRPr>
              <a:latin typeface="Times" charset="0"/>
            </a:endParaRPr>
          </a:p>
          <a:p>
            <a:pPr lvl="2"/>
            <a:r>
              <a:t>Equijoin</a:t>
            </a:r>
          </a:p>
          <a:p>
            <a:pPr lvl="2"/>
            <a:r>
              <a:t>Non-equijoin</a:t>
            </a:r>
          </a:p>
          <a:p>
            <a:pPr lvl="2"/>
            <a:r>
              <a:t>Outer join</a:t>
            </a:r>
          </a:p>
          <a:p>
            <a:pPr lvl="2"/>
            <a:r>
              <a:t>Self join</a:t>
            </a:r>
          </a:p>
          <a:p>
            <a:pPr lvl="0" algn="just">
              <a:spcAft>
                <a:spcPct val="657000"/>
              </a:spcAft>
            </a:pPr>
            <a:r>
              <a:rPr>
                <a:latin typeface="Times New Roman" pitchFamily="18" charset="0"/>
              </a:rPr>
              <a:t>Cartesian Products</a:t>
            </a:r>
            <a:endParaRPr>
              <a:latin typeface="Times" charset="0"/>
            </a:endParaRPr>
          </a:p>
          <a:p>
            <a:pPr lvl="0" algn="just">
              <a:spcAft>
                <a:spcPct val="657000"/>
              </a:spcAft>
            </a:pPr>
            <a:r>
              <a:rPr b="0">
                <a:latin typeface="Times" charset="0"/>
              </a:rPr>
              <a:t>Omission of the WHERE clause will result in a Cartesian product, in which all combinations of rows will be displayed. </a:t>
            </a:r>
            <a:endParaRPr b="0">
              <a:latin typeface="Times" charset="0"/>
            </a:endParaRPr>
          </a:p>
          <a:p>
            <a:pPr lvl="0" algn="just">
              <a:spcAft>
                <a:spcPct val="657000"/>
              </a:spcAft>
            </a:pPr>
            <a:r>
              <a:rPr>
                <a:latin typeface="Times New Roman" pitchFamily="18" charset="0"/>
              </a:rPr>
              <a:t>Table Aliases</a:t>
            </a:r>
            <a:endParaRPr>
              <a:latin typeface="Times" charset="0"/>
            </a:endParaRPr>
          </a:p>
          <a:p>
            <a:pPr lvl="2"/>
            <a:r>
              <a:t>Table aliases speed up database access.</a:t>
            </a:r>
          </a:p>
          <a:p>
            <a:pPr lvl="2"/>
            <a:r>
              <a:t>Table aliases can help to keep SQL code smaller, therefore conserving memory.</a:t>
            </a:r>
          </a:p>
          <a:p>
            <a:pPr lvl="0">
              <a:buChar char="•"/>
            </a:pPr>
            <a:endParaRPr b="0">
              <a:latin typeface="Times New Roman" pitchFamily="18" charset="0"/>
            </a:endParaRPr>
          </a:p>
        </p:txBody>
      </p:sp>
      <p:sp>
        <p:nvSpPr>
          <p:cNvPr id="51204" name=""/>
          <p:cNvSpPr/>
          <p:nvPr/>
        </p:nvSpPr>
        <p:spPr>
          <a:xfrm>
            <a:off x="615950" y="5576888"/>
            <a:ext cx="5632450" cy="609600"/>
          </a:xfrm>
          <a:prstGeom prst="rect">
            <a:avLst/>
          </a:prstGeom>
          <a:noFill/>
          <a:ln w="12700">
            <a:solidFill>
              <a:schemeClr val="tx1"/>
            </a:solidFill>
            <a:miter lim="800000"/>
          </a:ln>
          <a:effectLst/>
        </p:spPr>
        <p:txBody>
          <a:bodyPr wrap="none" lIns="93663" tIns="47625" rIns="93663" bIns="47625">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defTabSz="942975" eaLnBrk="0" hangingPunct="0"/>
            <a:r>
              <a:rPr sz="1100">
                <a:latin typeface="Courier New" pitchFamily="49" charset="0"/>
              </a:rPr>
              <a:t>SELECT	</a:t>
            </a:r>
            <a:r>
              <a:rPr sz="1100" i="1">
                <a:latin typeface="Courier New" pitchFamily="49" charset="0"/>
              </a:rPr>
              <a:t>table1.column, table2.column</a:t>
            </a:r>
            <a:endParaRPr sz="1100">
              <a:latin typeface="Courier New" pitchFamily="49" charset="0"/>
            </a:endParaRPr>
          </a:p>
          <a:p>
            <a:pPr marL="0" lvl="0" indent="0" defTabSz="942975" eaLnBrk="0" hangingPunct="0"/>
            <a:r>
              <a:rPr sz="1100">
                <a:latin typeface="Courier New" pitchFamily="49" charset="0"/>
              </a:rPr>
              <a:t>FROM	</a:t>
            </a:r>
            <a:r>
              <a:rPr sz="1100" i="1">
                <a:latin typeface="Courier New" pitchFamily="49" charset="0"/>
              </a:rPr>
              <a:t>table1, table2</a:t>
            </a:r>
            <a:endParaRPr sz="1100">
              <a:latin typeface="Courier New" pitchFamily="49" charset="0"/>
            </a:endParaRPr>
          </a:p>
          <a:p>
            <a:pPr marL="0" lvl="0" indent="0" defTabSz="942975" eaLnBrk="0" hangingPunct="0"/>
            <a:r>
              <a:rPr sz="1100">
                <a:latin typeface="Courier New" pitchFamily="49" charset="0"/>
              </a:rPr>
              <a:t>WHERE	</a:t>
            </a:r>
            <a:r>
              <a:rPr sz="1100" i="1">
                <a:latin typeface="Courier New" pitchFamily="49" charset="0"/>
              </a:rPr>
              <a:t>table1.column1 </a:t>
            </a:r>
            <a:r>
              <a:rPr sz="1100">
                <a:latin typeface="Courier New" pitchFamily="49" charset="0"/>
              </a:rPr>
              <a:t>=</a:t>
            </a:r>
            <a:r>
              <a:rPr sz="1100" i="1">
                <a:latin typeface="Courier New" pitchFamily="49" charset="0"/>
              </a:rPr>
              <a:t> table2.column2</a:t>
            </a:r>
            <a:r>
              <a:rPr sz="1100">
                <a:latin typeface="Courier New" pitchFamily="49" charset="0"/>
              </a:rPr>
              <a:t>;</a:t>
            </a:r>
            <a:endParaRPr sz="1100">
              <a:latin typeface="Courier New" pitchFamily="49"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53250" name=""/>
          <p:cNvSpPr>
            <a:spLocks noTextEdit="1"/>
          </p:cNvSpPr>
          <p:nvPr>
            <p:ph type="sldImg" idx="2"/>
          </p:nvPr>
        </p:nvSpPr>
        <p:spPr>
          <a:xfrm>
            <a:off x="473075" y="198438"/>
            <a:ext cx="5889625" cy="4416425"/>
          </a:xfrm>
          <a:noFill/>
          <a:ln w="12700" cap="flat" cmpd="sng">
            <a:solidFill>
              <a:schemeClr val="tx1"/>
            </a:solidFill>
            <a:prstDash val="solid"/>
            <a:miter lim="800000"/>
          </a:ln>
          <a:effectLst/>
        </p:spPr>
      </p:sp>
      <p:sp>
        <p:nvSpPr>
          <p:cNvPr id="53251" name=""/>
          <p:cNvSpPr/>
          <p:nvPr>
            <p:ph type="body" idx="3"/>
          </p:nvPr>
        </p:nvSpPr>
        <p:spPr>
          <a:xfrm>
            <a:off x="444500" y="4711700"/>
            <a:ext cx="5932488" cy="3371850"/>
          </a:xfrm>
          <a:noFill/>
          <a:ln>
            <a:noFill/>
            <a:miter lim="800000"/>
          </a:ln>
          <a:effectLst/>
        </p:spPr>
        <p:txBody>
          <a:bodyPr vert="horz" wrap="square" lIns="85725" tIns="42863" rIns="85725" bIns="42863"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defTabSz="350838">
              <a:tabLst>
                <a:tab pos="425450"/>
              </a:tabLst>
            </a:pPr>
            <a:r>
              <a:t>Practice Overview</a:t>
            </a:r>
          </a:p>
          <a:p>
            <a:pPr marL="114300" lvl="1" indent="0" defTabSz="350838">
              <a:tabLst>
                <a:tab pos="425450"/>
              </a:tabLst>
            </a:pPr>
            <a:r>
              <a:t>This practice is intended to give you practical experience in extracting data from more than one table. You will be required to join and restrict rows in the WHERE clause.</a:t>
            </a:r>
          </a:p>
          <a:p>
            <a:pPr marL="0" lvl="0" indent="0" defTabSz="350838">
              <a:tabLst>
                <a:tab pos="425450"/>
              </a:tabLst>
            </a:pPr>
            <a:endParaRPr sz="1200">
              <a:solidFill>
                <a:schemeClr val="accent2"/>
              </a:solidFill>
            </a:endParaRPr>
          </a:p>
          <a:p>
            <a:pPr marL="0" lvl="0" indent="0" defTabSz="350838">
              <a:tabLst>
                <a:tab pos="425450"/>
              </a:tabLst>
            </a:pPr>
            <a:endParaRPr sz="1200">
              <a:solidFill>
                <a:schemeClr val="accent2"/>
              </a:solidFill>
            </a:endParaRPr>
          </a:p>
          <a:p>
            <a:pPr marL="0" lvl="0" indent="0" defTabSz="350838">
              <a:tabLst>
                <a:tab pos="425450"/>
              </a:tabLst>
            </a:pPr>
            <a:endParaRPr sz="1200">
              <a:solidFill>
                <a:schemeClr val="accent2"/>
              </a:solidFill>
            </a:endParaRPr>
          </a:p>
          <a:p>
            <a:pPr marL="0" lvl="0" indent="0" defTabSz="350838">
              <a:tabLst>
                <a:tab pos="425450"/>
              </a:tabLst>
            </a:pPr>
            <a:endParaRPr sz="1200">
              <a:solidFill>
                <a:schemeClr val="accent2"/>
              </a:solidFill>
            </a:endParaRPr>
          </a:p>
          <a:p>
            <a:pPr marL="0" lvl="0" indent="0" defTabSz="350838">
              <a:tabLst>
                <a:tab pos="425450"/>
              </a:tabLst>
            </a:pPr>
            <a:endParaRPr sz="1200">
              <a:solidFill>
                <a:schemeClr val="accent2"/>
              </a:solidFill>
            </a:endParaRPr>
          </a:p>
          <a:p>
            <a:pPr marL="0" lvl="0" indent="0" defTabSz="350838">
              <a:tabLst>
                <a:tab pos="425450"/>
              </a:tabLst>
            </a:pPr>
            <a:endParaRPr sz="1200">
              <a:solidFill>
                <a:schemeClr val="accent2"/>
              </a:solidFill>
            </a:endParaRPr>
          </a:p>
          <a:p>
            <a:pPr marL="0" lvl="0" indent="0" defTabSz="350838">
              <a:tabLst>
                <a:tab pos="425450"/>
              </a:tabLst>
            </a:pPr>
            <a:endParaRPr sz="1200">
              <a:solidFill>
                <a:schemeClr val="accent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10242" name=""/>
          <p:cNvSpPr/>
          <p:nvPr/>
        </p:nvSpPr>
        <p:spPr>
          <a:xfrm>
            <a:off x="3860800" y="-1587"/>
            <a:ext cx="2957513" cy="458787"/>
          </a:xfrm>
          <a:prstGeom prst="rect">
            <a:avLst/>
          </a:prstGeom>
          <a:noFill/>
          <a:ln>
            <a:noFill/>
            <a:miter lim="800000"/>
          </a:ln>
          <a:effectLst/>
        </p:spPr>
      </p:sp>
      <p:sp>
        <p:nvSpPr>
          <p:cNvPr id="10243" name=""/>
          <p:cNvSpPr/>
          <p:nvPr/>
        </p:nvSpPr>
        <p:spPr>
          <a:xfrm>
            <a:off x="-1587" y="-1587"/>
            <a:ext cx="2954337" cy="458787"/>
          </a:xfrm>
          <a:prstGeom prst="rect">
            <a:avLst/>
          </a:prstGeom>
          <a:noFill/>
          <a:ln>
            <a:noFill/>
            <a:miter lim="800000"/>
          </a:ln>
          <a:effectLst/>
        </p:spPr>
      </p:sp>
      <p:sp>
        <p:nvSpPr>
          <p:cNvPr id="10244"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lvl="0"/>
            <a:r>
              <a:t>Data from Multiple Tables</a:t>
            </a:r>
          </a:p>
          <a:p>
            <a:pPr lvl="1"/>
            <a:r>
              <a:t>Sometimes you need to use data from more than one table. In the slide example, the report displays data from two separate tables.</a:t>
            </a:r>
          </a:p>
          <a:p>
            <a:pPr lvl="2"/>
            <a:r>
              <a:t>EMPNO exists in the EMP table.</a:t>
            </a:r>
          </a:p>
          <a:p>
            <a:pPr lvl="2"/>
            <a:r>
              <a:t>DEPTNO exists in both the EMP and DEPT the tables.</a:t>
            </a:r>
          </a:p>
          <a:p>
            <a:pPr lvl="2"/>
            <a:r>
              <a:t>LOC exists in the DEPT table.</a:t>
            </a:r>
          </a:p>
          <a:p>
            <a:pPr lvl="1"/>
            <a:r>
              <a:t>To produce the report, you need to link EMP and DEPT tables and access data from both of them.</a:t>
            </a:r>
          </a:p>
          <a:p>
            <a:pPr lvl="0"/>
          </a:p>
          <a:p>
            <a:pPr lvl="0"/>
          </a:p>
          <a:p>
            <a:pPr lvl="0"/>
          </a:p>
          <a:p>
            <a:pPr lvl="0"/>
          </a:p>
          <a:p>
            <a:pPr lvl="0"/>
          </a:p>
          <a:p>
            <a:pPr lvl="0"/>
          </a:p>
          <a:p>
            <a:pPr lvl="0"/>
          </a:p>
          <a:p>
            <a:pPr lvl="0"/>
          </a:p>
          <a:p>
            <a:pPr lvl="0"/>
            <a:r>
              <a:rPr>
                <a:solidFill>
                  <a:schemeClr val="accent2"/>
                </a:solidFill>
              </a:rPr>
              <a:t>Class Management Note</a:t>
            </a:r>
          </a:p>
          <a:p>
            <a:pPr lvl="1"/>
            <a:r>
              <a:rPr>
                <a:solidFill>
                  <a:schemeClr val="accent2"/>
                </a:solidFill>
              </a:rPr>
              <a:t>In the slide, the DEPTNO column can come from either the EMP or the DEPT table.</a:t>
            </a:r>
            <a:r>
              <a:t> </a:t>
            </a:r>
          </a:p>
        </p:txBody>
      </p:sp>
      <p:sp>
        <p:nvSpPr>
          <p:cNvPr id="10245"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12290" name=""/>
          <p:cNvSpPr/>
          <p:nvPr/>
        </p:nvSpPr>
        <p:spPr>
          <a:xfrm>
            <a:off x="3859213" y="0"/>
            <a:ext cx="2960687" cy="458788"/>
          </a:xfrm>
          <a:prstGeom prst="rect">
            <a:avLst/>
          </a:prstGeom>
          <a:noFill/>
          <a:ln>
            <a:noFill/>
            <a:miter lim="800000"/>
          </a:ln>
          <a:effectLst/>
        </p:spPr>
      </p:sp>
      <p:sp>
        <p:nvSpPr>
          <p:cNvPr id="12291" name=""/>
          <p:cNvSpPr/>
          <p:nvPr/>
        </p:nvSpPr>
        <p:spPr>
          <a:xfrm>
            <a:off x="-3175" y="0"/>
            <a:ext cx="2957513" cy="458788"/>
          </a:xfrm>
          <a:prstGeom prst="rect">
            <a:avLst/>
          </a:prstGeom>
          <a:noFill/>
          <a:ln>
            <a:noFill/>
            <a:miter lim="800000"/>
          </a:ln>
          <a:effectLst/>
        </p:spPr>
      </p:sp>
      <p:sp>
        <p:nvSpPr>
          <p:cNvPr id="12292" name=""/>
          <p:cNvSpPr/>
          <p:nvPr>
            <p:ph type="body" idx="3"/>
          </p:nvPr>
        </p:nvSpPr>
        <p:spPr>
          <a:xfrm>
            <a:off x="409575" y="47021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a:r>
              <a:t>Defining Joins</a:t>
            </a:r>
          </a:p>
          <a:p>
            <a:pPr marL="114300" lvl="1" indent="0"/>
            <a:r>
              <a:rPr>
                <a:latin typeface="Times" charset="0"/>
              </a:rPr>
              <a:t>When data from more than one table in the database is required, a </a:t>
            </a:r>
            <a:r>
              <a:rPr i="1">
                <a:latin typeface="Times" charset="0"/>
              </a:rPr>
              <a:t>join</a:t>
            </a:r>
            <a:r>
              <a:rPr>
                <a:latin typeface="Times" charset="0"/>
              </a:rPr>
              <a:t> condition is used. Rows in one table can be joined to rows in another table according to common values existing in corresponding columns, that is, usually primary and foreign key columns. </a:t>
            </a:r>
            <a:endParaRPr>
              <a:latin typeface="Times" charset="0"/>
            </a:endParaRPr>
          </a:p>
          <a:p>
            <a:pPr marL="114300" lvl="1" indent="0"/>
            <a:r>
              <a:rPr>
                <a:latin typeface="Times" charset="0"/>
              </a:rPr>
              <a:t>To display data from two or more related tables, write a simple </a:t>
            </a:r>
            <a:r>
              <a:rPr>
                <a:solidFill>
                  <a:srgbClr val="FC0128"/>
                </a:solidFill>
                <a:latin typeface="Times" charset="0"/>
              </a:rPr>
              <a:t>join </a:t>
            </a:r>
            <a:r>
              <a:rPr>
                <a:latin typeface="Times" charset="0"/>
              </a:rPr>
              <a:t>condition in the WHERE clause. In the syntax:</a:t>
            </a:r>
            <a:endParaRPr>
              <a:latin typeface="Times" charset="0"/>
            </a:endParaRPr>
          </a:p>
          <a:p>
            <a:pPr marL="114300" lvl="1" indent="0"/>
            <a:r>
              <a:rPr>
                <a:latin typeface="Times" charset="0"/>
              </a:rPr>
              <a:t>	</a:t>
            </a:r>
            <a:r>
              <a:rPr i="1">
                <a:latin typeface="Times" charset="0"/>
              </a:rPr>
              <a:t>table1.column	</a:t>
            </a:r>
            <a:r>
              <a:rPr>
                <a:latin typeface="Times" charset="0"/>
              </a:rPr>
              <a:t>denotes the table and column from which data is retrieved</a:t>
            </a:r>
            <a:endParaRPr>
              <a:latin typeface="Times" charset="0"/>
            </a:endParaRPr>
          </a:p>
          <a:p>
            <a:pPr marL="114300" lvl="1" indent="0"/>
            <a:r>
              <a:rPr>
                <a:latin typeface="Times" charset="0"/>
              </a:rPr>
              <a:t>	</a:t>
            </a:r>
            <a:r>
              <a:rPr i="1">
                <a:latin typeface="Times" charset="0"/>
              </a:rPr>
              <a:t>table1.column1</a:t>
            </a:r>
            <a:r>
              <a:rPr>
                <a:latin typeface="Times" charset="0"/>
              </a:rPr>
              <a:t> =	is the condition that joins (or relates) the tables together</a:t>
            </a:r>
            <a:br>
              <a:rPr>
                <a:latin typeface="Times" charset="0"/>
              </a:rPr>
            </a:br>
            <a:r>
              <a:rPr>
                <a:latin typeface="Times" charset="0"/>
              </a:rPr>
              <a:t>	</a:t>
            </a:r>
            <a:r>
              <a:rPr i="1">
                <a:latin typeface="Times" charset="0"/>
              </a:rPr>
              <a:t>table2.column2	</a:t>
            </a:r>
            <a:endParaRPr i="1">
              <a:latin typeface="Times" charset="0"/>
            </a:endParaRPr>
          </a:p>
          <a:p>
            <a:pPr marL="0" lvl="0" indent="0"/>
            <a:r>
              <a:t>Guidelines</a:t>
            </a:r>
          </a:p>
          <a:p>
            <a:pPr marL="444500" lvl="2" indent="-215900"/>
            <a:r>
              <a:t>When writing a SELECT statement that joins tables, precede the column name with the table name for clarity and to enhance database access.</a:t>
            </a:r>
          </a:p>
          <a:p>
            <a:pPr marL="444500" lvl="2" indent="-215900"/>
            <a:r>
              <a:t>If the same column name appears in more than one table, the column name must be prefixed with the table name.</a:t>
            </a:r>
          </a:p>
          <a:p>
            <a:pPr marL="444500" lvl="2" indent="-215900"/>
            <a:r>
              <a:t>To join </a:t>
            </a:r>
            <a:r>
              <a:rPr i="1"/>
              <a:t>n</a:t>
            </a:r>
            <a:r>
              <a:t> tables together, you need a minimum of (</a:t>
            </a:r>
            <a:r>
              <a:rPr i="1"/>
              <a:t>n-1</a:t>
            </a:r>
            <a:r>
              <a:t>) join conditions. Therefore, to join four tables, a minimum of three joins are required. This rule may not apply if your table has a concatenated primary key, in which case more than one column is required to uniquely identify each row.</a:t>
            </a:r>
          </a:p>
          <a:p>
            <a:pPr marL="0" lvl="0" indent="0" algn="just">
              <a:spcBef>
                <a:spcPct val="3000"/>
              </a:spcBef>
            </a:pPr>
            <a:r>
              <a:rPr b="0">
                <a:latin typeface="Times" charset="0"/>
              </a:rPr>
              <a:t>For more information, see</a:t>
            </a:r>
            <a:endParaRPr b="0">
              <a:latin typeface="Times" charset="0"/>
            </a:endParaRPr>
          </a:p>
          <a:p>
            <a:pPr marL="0" lvl="0" indent="0" algn="just">
              <a:spcBef>
                <a:spcPct val="3000"/>
              </a:spcBef>
              <a:spcAft>
                <a:spcPct val="999000"/>
              </a:spcAft>
            </a:pPr>
            <a:r>
              <a:rPr b="0" i="1">
                <a:latin typeface="Times" charset="0"/>
              </a:rPr>
              <a:t>Oracle Server SQL Reference Manual, </a:t>
            </a:r>
            <a:r>
              <a:rPr b="0">
                <a:latin typeface="Times" charset="0"/>
              </a:rPr>
              <a:t>Release 8</a:t>
            </a:r>
            <a:r>
              <a:rPr b="0" i="1">
                <a:latin typeface="Times" charset="0"/>
              </a:rPr>
              <a:t>, </a:t>
            </a:r>
            <a:r>
              <a:rPr b="0">
                <a:latin typeface="Times" charset="0"/>
              </a:rPr>
              <a:t>“SELECT.”</a:t>
            </a:r>
            <a:endParaRPr b="0">
              <a:latin typeface="Times" charset="0"/>
            </a:endParaRPr>
          </a:p>
        </p:txBody>
      </p:sp>
      <p:sp>
        <p:nvSpPr>
          <p:cNvPr id="12293"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grpSp>
        <p:nvGrpSpPr>
          <p:cNvPr id="12307" name=""/>
          <p:cNvGrpSpPr/>
          <p:nvPr/>
        </p:nvGrpSpPr>
        <p:grpSpPr>
          <a:xfrm>
            <a:off x="138113" y="8212138"/>
            <a:ext cx="296862" cy="288925"/>
            <a:chOff x="87" y="5173"/>
            <a:chExt cx="187" cy="182"/>
          </a:xfrm>
        </p:grpSpPr>
        <p:sp>
          <p:nvSpPr>
            <p:cNvPr id="12294" name=""/>
            <p:cNvSpPr/>
            <p:nvPr/>
          </p:nvSpPr>
          <p:spPr>
            <a:xfrm>
              <a:off x="87" y="5173"/>
              <a:ext cx="179" cy="177"/>
            </a:xfrm>
            <a:custGeom>
              <a:pathLst>
                <a:path w="179" h="177">
                  <a:moveTo>
                    <a:pt x="178" y="176"/>
                  </a:moveTo>
                  <a:lnTo>
                    <a:pt x="178" y="0"/>
                  </a:lnTo>
                  <a:lnTo>
                    <a:pt x="0" y="0"/>
                  </a:lnTo>
                  <a:lnTo>
                    <a:pt x="0" y="176"/>
                  </a:lnTo>
                  <a:lnTo>
                    <a:pt x="178" y="176"/>
                  </a:lnTo>
                </a:path>
              </a:pathLst>
            </a:custGeom>
            <a:solidFill>
              <a:srgbClr val="000000"/>
            </a:solidFill>
            <a:ln cap="rnd">
              <a:noFill/>
              <a:round/>
              <a:headEnd type="none" w="sm" len="sm"/>
              <a:tailEnd type="none" w="sm" len="sm"/>
            </a:ln>
            <a:effectLst/>
          </p:spPr>
        </p:sp>
        <p:sp>
          <p:nvSpPr>
            <p:cNvPr id="12295" name=""/>
            <p:cNvSpPr/>
            <p:nvPr/>
          </p:nvSpPr>
          <p:spPr>
            <a:xfrm>
              <a:off x="150" y="5239"/>
              <a:ext cx="69" cy="38"/>
            </a:xfrm>
            <a:custGeom>
              <a:pathLst>
                <a:path w="69" h="38">
                  <a:moveTo>
                    <a:pt x="68" y="7"/>
                  </a:moveTo>
                  <a:lnTo>
                    <a:pt x="65" y="0"/>
                  </a:lnTo>
                  <a:lnTo>
                    <a:pt x="0" y="29"/>
                  </a:lnTo>
                  <a:lnTo>
                    <a:pt x="3" y="37"/>
                  </a:lnTo>
                  <a:lnTo>
                    <a:pt x="68" y="7"/>
                  </a:lnTo>
                </a:path>
              </a:pathLst>
            </a:custGeom>
            <a:solidFill>
              <a:srgbClr val="FFFFFF"/>
            </a:solidFill>
            <a:ln cap="rnd">
              <a:noFill/>
              <a:round/>
              <a:headEnd type="none" w="sm" len="sm"/>
              <a:tailEnd type="none" w="sm" len="sm"/>
            </a:ln>
            <a:effectLst/>
          </p:spPr>
        </p:sp>
        <p:sp>
          <p:nvSpPr>
            <p:cNvPr id="12296" name=""/>
            <p:cNvSpPr/>
            <p:nvPr/>
          </p:nvSpPr>
          <p:spPr>
            <a:xfrm>
              <a:off x="159" y="5255"/>
              <a:ext cx="68" cy="36"/>
            </a:xfrm>
            <a:custGeom>
              <a:pathLst>
                <a:path w="68" h="36">
                  <a:moveTo>
                    <a:pt x="67" y="6"/>
                  </a:moveTo>
                  <a:lnTo>
                    <a:pt x="64" y="0"/>
                  </a:lnTo>
                  <a:lnTo>
                    <a:pt x="0" y="28"/>
                  </a:lnTo>
                  <a:lnTo>
                    <a:pt x="2" y="35"/>
                  </a:lnTo>
                  <a:lnTo>
                    <a:pt x="67" y="6"/>
                  </a:lnTo>
                </a:path>
              </a:pathLst>
            </a:custGeom>
            <a:solidFill>
              <a:srgbClr val="FFFFFF"/>
            </a:solidFill>
            <a:ln cap="rnd">
              <a:noFill/>
              <a:round/>
              <a:headEnd type="none" w="sm" len="sm"/>
              <a:tailEnd type="none" w="sm" len="sm"/>
            </a:ln>
            <a:effectLst/>
          </p:spPr>
        </p:sp>
        <p:sp>
          <p:nvSpPr>
            <p:cNvPr id="12297" name=""/>
            <p:cNvSpPr/>
            <p:nvPr/>
          </p:nvSpPr>
          <p:spPr>
            <a:xfrm>
              <a:off x="164" y="5272"/>
              <a:ext cx="69" cy="34"/>
            </a:xfrm>
            <a:custGeom>
              <a:pathLst>
                <a:path w="69" h="34">
                  <a:moveTo>
                    <a:pt x="68" y="6"/>
                  </a:moveTo>
                  <a:lnTo>
                    <a:pt x="65" y="0"/>
                  </a:lnTo>
                  <a:lnTo>
                    <a:pt x="0" y="26"/>
                  </a:lnTo>
                  <a:lnTo>
                    <a:pt x="3" y="33"/>
                  </a:lnTo>
                  <a:lnTo>
                    <a:pt x="68" y="6"/>
                  </a:lnTo>
                </a:path>
              </a:pathLst>
            </a:custGeom>
            <a:solidFill>
              <a:srgbClr val="FFFFFF"/>
            </a:solidFill>
            <a:ln cap="rnd">
              <a:noFill/>
              <a:round/>
              <a:headEnd type="none" w="sm" len="sm"/>
              <a:tailEnd type="none" w="sm" len="sm"/>
            </a:ln>
            <a:effectLst/>
          </p:spPr>
        </p:sp>
        <p:sp>
          <p:nvSpPr>
            <p:cNvPr id="12298" name=""/>
            <p:cNvSpPr/>
            <p:nvPr/>
          </p:nvSpPr>
          <p:spPr>
            <a:xfrm>
              <a:off x="172" y="5287"/>
              <a:ext cx="72" cy="36"/>
            </a:xfrm>
            <a:custGeom>
              <a:pathLst>
                <a:path w="72" h="36">
                  <a:moveTo>
                    <a:pt x="71" y="6"/>
                  </a:moveTo>
                  <a:lnTo>
                    <a:pt x="67" y="0"/>
                  </a:lnTo>
                  <a:lnTo>
                    <a:pt x="0" y="28"/>
                  </a:lnTo>
                  <a:lnTo>
                    <a:pt x="3" y="35"/>
                  </a:lnTo>
                  <a:lnTo>
                    <a:pt x="71" y="6"/>
                  </a:lnTo>
                </a:path>
              </a:pathLst>
            </a:custGeom>
            <a:solidFill>
              <a:srgbClr val="FFFFFF"/>
            </a:solidFill>
            <a:ln cap="rnd">
              <a:noFill/>
              <a:round/>
              <a:headEnd type="none" w="sm" len="sm"/>
              <a:tailEnd type="none" w="sm" len="sm"/>
            </a:ln>
            <a:effectLst/>
          </p:spPr>
        </p:sp>
        <p:sp>
          <p:nvSpPr>
            <p:cNvPr id="12299" name=""/>
            <p:cNvSpPr/>
            <p:nvPr/>
          </p:nvSpPr>
          <p:spPr>
            <a:xfrm>
              <a:off x="180" y="5303"/>
              <a:ext cx="70" cy="39"/>
            </a:xfrm>
            <a:custGeom>
              <a:pathLst>
                <a:path w="70" h="39">
                  <a:moveTo>
                    <a:pt x="69" y="7"/>
                  </a:moveTo>
                  <a:lnTo>
                    <a:pt x="65" y="0"/>
                  </a:lnTo>
                  <a:lnTo>
                    <a:pt x="0" y="30"/>
                  </a:lnTo>
                  <a:lnTo>
                    <a:pt x="3" y="38"/>
                  </a:lnTo>
                  <a:lnTo>
                    <a:pt x="69" y="7"/>
                  </a:lnTo>
                </a:path>
              </a:pathLst>
            </a:custGeom>
            <a:solidFill>
              <a:srgbClr val="FFFFFF"/>
            </a:solidFill>
            <a:ln cap="rnd">
              <a:noFill/>
              <a:round/>
              <a:headEnd type="none" w="sm" len="sm"/>
              <a:tailEnd type="none" w="sm" len="sm"/>
            </a:ln>
            <a:effectLst/>
          </p:spPr>
        </p:sp>
        <p:sp>
          <p:nvSpPr>
            <p:cNvPr id="12300" name=""/>
            <p:cNvSpPr/>
            <p:nvPr/>
          </p:nvSpPr>
          <p:spPr>
            <a:xfrm>
              <a:off x="110" y="5202"/>
              <a:ext cx="121" cy="58"/>
            </a:xfrm>
            <a:custGeom>
              <a:pathLst>
                <a:path w="121" h="58">
                  <a:moveTo>
                    <a:pt x="120" y="7"/>
                  </a:moveTo>
                  <a:lnTo>
                    <a:pt x="118" y="0"/>
                  </a:lnTo>
                  <a:lnTo>
                    <a:pt x="0" y="50"/>
                  </a:lnTo>
                  <a:lnTo>
                    <a:pt x="2" y="57"/>
                  </a:lnTo>
                  <a:lnTo>
                    <a:pt x="120" y="7"/>
                  </a:lnTo>
                </a:path>
              </a:pathLst>
            </a:custGeom>
            <a:solidFill>
              <a:srgbClr val="FFFFFF"/>
            </a:solidFill>
            <a:ln cap="rnd">
              <a:noFill/>
              <a:round/>
              <a:headEnd type="none" w="sm" len="sm"/>
              <a:tailEnd type="none" w="sm" len="sm"/>
            </a:ln>
            <a:effectLst/>
          </p:spPr>
        </p:sp>
        <p:sp>
          <p:nvSpPr>
            <p:cNvPr id="12301" name=""/>
            <p:cNvSpPr/>
            <p:nvPr/>
          </p:nvSpPr>
          <p:spPr>
            <a:xfrm>
              <a:off x="91" y="5190"/>
              <a:ext cx="123" cy="59"/>
            </a:xfrm>
            <a:custGeom>
              <a:pathLst>
                <a:path w="123" h="59">
                  <a:moveTo>
                    <a:pt x="122" y="7"/>
                  </a:moveTo>
                  <a:lnTo>
                    <a:pt x="119" y="0"/>
                  </a:lnTo>
                  <a:lnTo>
                    <a:pt x="0" y="51"/>
                  </a:lnTo>
                  <a:lnTo>
                    <a:pt x="2" y="58"/>
                  </a:lnTo>
                  <a:lnTo>
                    <a:pt x="122" y="7"/>
                  </a:lnTo>
                </a:path>
              </a:pathLst>
            </a:custGeom>
            <a:solidFill>
              <a:srgbClr val="FFFFFF"/>
            </a:solidFill>
            <a:ln cap="rnd">
              <a:noFill/>
              <a:round/>
              <a:headEnd type="none" w="sm" len="sm"/>
              <a:tailEnd type="none" w="sm" len="sm"/>
            </a:ln>
            <a:effectLst/>
          </p:spPr>
        </p:sp>
        <p:sp>
          <p:nvSpPr>
            <p:cNvPr id="12302" name=""/>
            <p:cNvSpPr/>
            <p:nvPr/>
          </p:nvSpPr>
          <p:spPr>
            <a:xfrm>
              <a:off x="219" y="5204"/>
              <a:ext cx="55" cy="104"/>
            </a:xfrm>
            <a:custGeom>
              <a:pathLst>
                <a:path w="55" h="104">
                  <a:moveTo>
                    <a:pt x="46" y="103"/>
                  </a:moveTo>
                  <a:lnTo>
                    <a:pt x="54" y="100"/>
                  </a:lnTo>
                  <a:lnTo>
                    <a:pt x="7" y="0"/>
                  </a:lnTo>
                  <a:lnTo>
                    <a:pt x="0" y="2"/>
                  </a:lnTo>
                  <a:lnTo>
                    <a:pt x="46" y="103"/>
                  </a:lnTo>
                </a:path>
              </a:pathLst>
            </a:custGeom>
            <a:solidFill>
              <a:srgbClr val="FFFFFF"/>
            </a:solidFill>
            <a:ln cap="rnd">
              <a:noFill/>
              <a:round/>
              <a:headEnd type="none" w="sm" len="sm"/>
              <a:tailEnd type="none" w="sm" len="sm"/>
            </a:ln>
            <a:effectLst/>
          </p:spPr>
        </p:sp>
        <p:sp>
          <p:nvSpPr>
            <p:cNvPr id="12303" name=""/>
            <p:cNvSpPr/>
            <p:nvPr/>
          </p:nvSpPr>
          <p:spPr>
            <a:xfrm>
              <a:off x="110" y="5249"/>
              <a:ext cx="53" cy="106"/>
            </a:xfrm>
            <a:custGeom>
              <a:pathLst>
                <a:path w="53" h="106">
                  <a:moveTo>
                    <a:pt x="45" y="105"/>
                  </a:moveTo>
                  <a:lnTo>
                    <a:pt x="52" y="101"/>
                  </a:lnTo>
                  <a:lnTo>
                    <a:pt x="6" y="0"/>
                  </a:lnTo>
                  <a:lnTo>
                    <a:pt x="0" y="3"/>
                  </a:lnTo>
                  <a:lnTo>
                    <a:pt x="45" y="105"/>
                  </a:lnTo>
                </a:path>
              </a:pathLst>
            </a:custGeom>
            <a:solidFill>
              <a:srgbClr val="FFFFFF"/>
            </a:solidFill>
            <a:ln cap="rnd">
              <a:noFill/>
              <a:round/>
              <a:headEnd type="none" w="sm" len="sm"/>
              <a:tailEnd type="none" w="sm" len="sm"/>
            </a:ln>
            <a:effectLst/>
          </p:spPr>
        </p:sp>
        <p:sp>
          <p:nvSpPr>
            <p:cNvPr id="12304" name=""/>
            <p:cNvSpPr/>
            <p:nvPr/>
          </p:nvSpPr>
          <p:spPr>
            <a:xfrm>
              <a:off x="87" y="5241"/>
              <a:ext cx="60" cy="114"/>
            </a:xfrm>
            <a:custGeom>
              <a:pathLst>
                <a:path w="60" h="114">
                  <a:moveTo>
                    <a:pt x="51" y="113"/>
                  </a:moveTo>
                  <a:lnTo>
                    <a:pt x="59" y="110"/>
                  </a:lnTo>
                  <a:lnTo>
                    <a:pt x="6" y="0"/>
                  </a:lnTo>
                  <a:lnTo>
                    <a:pt x="0" y="2"/>
                  </a:lnTo>
                  <a:lnTo>
                    <a:pt x="51" y="113"/>
                  </a:lnTo>
                </a:path>
              </a:pathLst>
            </a:custGeom>
            <a:solidFill>
              <a:srgbClr val="FFFFFF"/>
            </a:solidFill>
            <a:ln cap="rnd">
              <a:noFill/>
              <a:round/>
              <a:headEnd type="none" w="sm" len="sm"/>
              <a:tailEnd type="none" w="sm" len="sm"/>
            </a:ln>
            <a:effectLst/>
          </p:spPr>
        </p:sp>
        <p:sp>
          <p:nvSpPr>
            <p:cNvPr id="12305" name=""/>
            <p:cNvSpPr/>
            <p:nvPr/>
          </p:nvSpPr>
          <p:spPr>
            <a:xfrm>
              <a:off x="90" y="5241"/>
              <a:ext cx="30" cy="18"/>
            </a:xfrm>
            <a:custGeom>
              <a:pathLst>
                <a:path w="30" h="18">
                  <a:moveTo>
                    <a:pt x="25" y="17"/>
                  </a:moveTo>
                  <a:lnTo>
                    <a:pt x="29" y="10"/>
                  </a:lnTo>
                  <a:lnTo>
                    <a:pt x="4" y="0"/>
                  </a:lnTo>
                  <a:lnTo>
                    <a:pt x="0" y="6"/>
                  </a:lnTo>
                  <a:lnTo>
                    <a:pt x="25" y="17"/>
                  </a:lnTo>
                </a:path>
              </a:pathLst>
            </a:custGeom>
            <a:solidFill>
              <a:srgbClr val="FFFFFF"/>
            </a:solidFill>
            <a:ln cap="rnd">
              <a:noFill/>
              <a:round/>
              <a:headEnd type="none" w="sm" len="sm"/>
              <a:tailEnd type="none" w="sm" len="sm"/>
            </a:ln>
            <a:effectLst/>
          </p:spPr>
        </p:sp>
        <p:sp>
          <p:nvSpPr>
            <p:cNvPr id="12306" name=""/>
            <p:cNvSpPr/>
            <p:nvPr/>
          </p:nvSpPr>
          <p:spPr>
            <a:xfrm>
              <a:off x="200" y="5197"/>
              <a:ext cx="27" cy="18"/>
            </a:xfrm>
            <a:custGeom>
              <a:pathLst>
                <a:path w="27" h="18">
                  <a:moveTo>
                    <a:pt x="22" y="17"/>
                  </a:moveTo>
                  <a:lnTo>
                    <a:pt x="26" y="10"/>
                  </a:lnTo>
                  <a:lnTo>
                    <a:pt x="4" y="0"/>
                  </a:lnTo>
                  <a:lnTo>
                    <a:pt x="0" y="5"/>
                  </a:lnTo>
                  <a:lnTo>
                    <a:pt x="22" y="17"/>
                  </a:lnTo>
                </a:path>
              </a:pathLst>
            </a:custGeom>
            <a:solidFill>
              <a:srgbClr val="FFFFFF"/>
            </a:solidFill>
            <a:ln cap="rnd">
              <a:noFill/>
              <a:round/>
              <a:headEnd type="none" w="sm" len="sm"/>
              <a:tailEnd type="none" w="sm" len="sm"/>
            </a:ln>
            <a:effectLst/>
          </p:spPr>
        </p:sp>
      </p:gr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14338"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lvl="0"/>
            <a:r>
              <a:t>Cartesian Product</a:t>
            </a:r>
          </a:p>
          <a:p>
            <a:pPr lvl="1"/>
            <a:r>
              <a:t>When a join condition is invalid or omitted completely, the result is a </a:t>
            </a:r>
            <a:r>
              <a:rPr i="1"/>
              <a:t>Cartesian product</a:t>
            </a:r>
            <a:r>
              <a:t> in which all combinations of rows will be displayed. All rows in the first table are joined to all rows in the second table.</a:t>
            </a:r>
          </a:p>
          <a:p>
            <a:pPr lvl="1"/>
            <a:r>
              <a:t>A </a:t>
            </a:r>
            <a:r>
              <a:rPr>
                <a:solidFill>
                  <a:srgbClr val="FC0128"/>
                </a:solidFill>
              </a:rPr>
              <a:t>Cartesian product </a:t>
            </a:r>
            <a:r>
              <a:t>tends to generate a large number of rows, and its result is rarely useful. You should always include a valid join condition in a WHERE clause, unless you have a specific need to combine all rows from all tables.</a:t>
            </a:r>
          </a:p>
          <a:p>
            <a:pPr lvl="0"/>
            <a:endParaRPr b="0">
              <a:latin typeface="Times New Roman" pitchFamily="18" charset="0"/>
            </a:endParaRPr>
          </a:p>
        </p:txBody>
      </p:sp>
      <p:sp>
        <p:nvSpPr>
          <p:cNvPr id="14339"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16386" name=""/>
          <p:cNvSpPr/>
          <p:nvPr/>
        </p:nvSpPr>
        <p:spPr>
          <a:xfrm>
            <a:off x="3860800" y="-1587"/>
            <a:ext cx="2957513" cy="458787"/>
          </a:xfrm>
          <a:prstGeom prst="rect">
            <a:avLst/>
          </a:prstGeom>
          <a:noFill/>
          <a:ln>
            <a:noFill/>
            <a:miter lim="800000"/>
          </a:ln>
          <a:effectLst/>
        </p:spPr>
      </p:sp>
      <p:sp>
        <p:nvSpPr>
          <p:cNvPr id="16387" name=""/>
          <p:cNvSpPr/>
          <p:nvPr/>
        </p:nvSpPr>
        <p:spPr>
          <a:xfrm>
            <a:off x="-1587" y="-1587"/>
            <a:ext cx="2954337" cy="458787"/>
          </a:xfrm>
          <a:prstGeom prst="rect">
            <a:avLst/>
          </a:prstGeom>
          <a:noFill/>
          <a:ln>
            <a:noFill/>
            <a:miter lim="800000"/>
          </a:ln>
          <a:effectLst/>
        </p:spPr>
      </p:sp>
      <p:sp>
        <p:nvSpPr>
          <p:cNvPr id="16388" name=""/>
          <p:cNvSpPr/>
          <p:nvPr>
            <p:ph type="body" idx="3"/>
          </p:nvPr>
        </p:nvSpPr>
        <p:spPr>
          <a:xfrm>
            <a:off x="452438" y="4762500"/>
            <a:ext cx="5980112" cy="3795713"/>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defTabSz="377825">
              <a:tabLst>
                <a:tab pos="441325"/>
              </a:tabLst>
            </a:pPr>
            <a:r>
              <a:t>Cartesian Product (continued)</a:t>
            </a:r>
          </a:p>
          <a:p>
            <a:pPr marL="114300" lvl="1" indent="0" defTabSz="377825">
              <a:tabLst>
                <a:tab pos="441325"/>
              </a:tabLst>
            </a:pPr>
            <a:r>
              <a:t>A Cartesian product is generated if a join condition is omitted. The example on the slide displays employee name and department name from EMP and DEPT tables. Because no WHERE clause has been specified, all rows (14 rows) from the EMP table are joined with all rows (4 rows) in the DEPT table, thereby generating 56 rows in the output.</a:t>
            </a:r>
          </a:p>
          <a:p>
            <a:pPr marL="0" lvl="0" indent="0" defTabSz="377825">
              <a:tabLst>
                <a:tab pos="441325"/>
              </a:tabLst>
            </a:pPr>
          </a:p>
          <a:p>
            <a:pPr marL="114300" lvl="1" indent="0" defTabSz="377825">
              <a:tabLst>
                <a:tab pos="441325"/>
              </a:tabLst>
            </a:pPr>
          </a:p>
          <a:p>
            <a:pPr marL="114300" lvl="1" indent="0" defTabSz="377825">
              <a:tabLst>
                <a:tab pos="441325"/>
              </a:tabLst>
            </a:pPr>
          </a:p>
          <a:p>
            <a:pPr marL="114300" lvl="1" indent="0" defTabSz="377825">
              <a:tabLst>
                <a:tab pos="441325"/>
              </a:tabLst>
            </a:pPr>
          </a:p>
          <a:p>
            <a:pPr marL="114300" lvl="1" indent="0" defTabSz="377825">
              <a:tabLst>
                <a:tab pos="441325"/>
              </a:tabLst>
            </a:pPr>
          </a:p>
          <a:p>
            <a:pPr marL="114300" lvl="1" indent="0" defTabSz="377825">
              <a:tabLst>
                <a:tab pos="441325"/>
              </a:tabLst>
            </a:pPr>
          </a:p>
          <a:p>
            <a:pPr marL="0" lvl="0" indent="0" defTabSz="377825">
              <a:tabLst>
                <a:tab pos="441325"/>
              </a:tabLst>
            </a:pPr>
            <a:endParaRPr>
              <a:solidFill>
                <a:schemeClr val="accent2"/>
              </a:solidFill>
            </a:endParaRPr>
          </a:p>
          <a:p>
            <a:pPr marL="0" lvl="0" indent="0" defTabSz="377825">
              <a:tabLst>
                <a:tab pos="441325"/>
              </a:tabLst>
            </a:pPr>
            <a:endParaRPr>
              <a:solidFill>
                <a:schemeClr val="accent2"/>
              </a:solidFill>
            </a:endParaRPr>
          </a:p>
          <a:p>
            <a:pPr marL="0" lvl="0" indent="0" defTabSz="377825">
              <a:tabLst>
                <a:tab pos="441325"/>
              </a:tabLst>
            </a:pPr>
            <a:endParaRPr>
              <a:solidFill>
                <a:schemeClr val="accent2"/>
              </a:solidFill>
            </a:endParaRPr>
          </a:p>
          <a:p>
            <a:pPr marL="0" lvl="0" indent="0" defTabSz="377825">
              <a:tabLst>
                <a:tab pos="441325"/>
              </a:tabLst>
            </a:pPr>
            <a:endParaRPr sz="800">
              <a:solidFill>
                <a:schemeClr val="accent2"/>
              </a:solidFill>
            </a:endParaRPr>
          </a:p>
          <a:p>
            <a:pPr marL="0" lvl="0" indent="0" defTabSz="377825">
              <a:spcBef>
                <a:spcPct val="65000"/>
              </a:spcBef>
              <a:tabLst>
                <a:tab pos="441325"/>
              </a:tabLst>
            </a:pPr>
            <a:r>
              <a:rPr>
                <a:solidFill>
                  <a:schemeClr val="accent2"/>
                </a:solidFill>
              </a:rPr>
              <a:t>Class Management Note</a:t>
            </a:r>
            <a:endParaRPr>
              <a:solidFill>
                <a:schemeClr val="accent2"/>
              </a:solidFill>
            </a:endParaRPr>
          </a:p>
          <a:p>
            <a:pPr marL="114300" lvl="1" indent="0" defTabSz="377825">
              <a:lnSpc>
                <a:spcPct val="95000"/>
              </a:lnSpc>
              <a:tabLst>
                <a:tab pos="441325"/>
              </a:tabLst>
            </a:pPr>
            <a:r>
              <a:rPr>
                <a:solidFill>
                  <a:schemeClr val="accent2"/>
                </a:solidFill>
              </a:rPr>
              <a:t>Demo: </a:t>
            </a:r>
            <a:r>
              <a:rPr i="1">
                <a:solidFill>
                  <a:schemeClr val="accent2"/>
                </a:solidFill>
              </a:rPr>
              <a:t>l4cart.sql</a:t>
            </a:r>
            <a:endParaRPr i="1">
              <a:solidFill>
                <a:schemeClr val="accent2"/>
              </a:solidFill>
            </a:endParaRPr>
          </a:p>
          <a:p>
            <a:pPr marL="114300" lvl="1" indent="0" defTabSz="377825">
              <a:lnSpc>
                <a:spcPct val="95000"/>
              </a:lnSpc>
              <a:tabLst>
                <a:tab pos="441325"/>
              </a:tabLst>
            </a:pPr>
            <a:r>
              <a:rPr>
                <a:solidFill>
                  <a:schemeClr val="accent2"/>
                </a:solidFill>
              </a:rPr>
              <a:t>Purpose: To illustrate executing a Cartesian product.</a:t>
            </a:r>
            <a:r>
              <a:rPr i="1">
                <a:solidFill>
                  <a:schemeClr val="accent2"/>
                </a:solidFill>
              </a:rPr>
              <a:t> </a:t>
            </a:r>
            <a:endParaRPr i="1">
              <a:solidFill>
                <a:schemeClr val="accent2"/>
              </a:solidFill>
            </a:endParaRPr>
          </a:p>
        </p:txBody>
      </p:sp>
      <p:sp>
        <p:nvSpPr>
          <p:cNvPr id="16389" name=""/>
          <p:cNvSpPr>
            <a:spLocks noTextEdit="1"/>
          </p:cNvSpPr>
          <p:nvPr>
            <p:ph type="sldImg" idx="2"/>
          </p:nvPr>
        </p:nvSpPr>
        <p:spPr>
          <a:xfrm>
            <a:off x="446088" y="173038"/>
            <a:ext cx="5921375" cy="4440237"/>
          </a:xfrm>
          <a:noFill/>
          <a:ln w="12700" cap="flat" cmpd="sng">
            <a:solidFill>
              <a:schemeClr val="tx1"/>
            </a:solidFill>
            <a:prstDash val="solid"/>
            <a:miter lim="800000"/>
          </a:ln>
          <a:effectLst/>
        </p:spPr>
      </p:sp>
      <p:sp>
        <p:nvSpPr>
          <p:cNvPr id="16390" name=""/>
          <p:cNvSpPr/>
          <p:nvPr/>
        </p:nvSpPr>
        <p:spPr>
          <a:xfrm>
            <a:off x="671513" y="5764213"/>
            <a:ext cx="5570537" cy="442912"/>
          </a:xfrm>
          <a:prstGeom prst="rect">
            <a:avLst/>
          </a:prstGeom>
          <a:noFill/>
          <a:ln w="12700">
            <a:solidFill>
              <a:schemeClr val="tx1"/>
            </a:solidFill>
            <a:miter lim="800000"/>
          </a:ln>
          <a:effectLst/>
        </p:spPr>
        <p:txBody>
          <a:bodyPr wrap="none" lIns="93663" tIns="47625" rIns="93663" bIns="47625">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defTabSz="942975" eaLnBrk="0" hangingPunct="0">
              <a:tabLst>
                <a:tab pos="1039812"/>
              </a:tabLst>
            </a:pPr>
            <a:r>
              <a:rPr sz="1100" b="1">
                <a:latin typeface="Courier New" pitchFamily="49" charset="0"/>
              </a:rPr>
              <a:t>SQL&gt; SELECT  ename, dname</a:t>
            </a:r>
            <a:endParaRPr sz="1100" b="1">
              <a:latin typeface="Courier New" pitchFamily="49" charset="0"/>
            </a:endParaRPr>
          </a:p>
          <a:p>
            <a:pPr marL="0" lvl="0" indent="0" defTabSz="942975" eaLnBrk="0" hangingPunct="0">
              <a:tabLst>
                <a:tab pos="1039812"/>
              </a:tabLst>
            </a:pPr>
            <a:r>
              <a:rPr sz="1100" b="1">
                <a:latin typeface="Courier New" pitchFamily="49" charset="0"/>
              </a:rPr>
              <a:t>  2  FROM 	emp, dept;</a:t>
            </a:r>
            <a:endParaRPr sz="1100" b="1">
              <a:latin typeface="Courier New" pitchFamily="49" charset="0"/>
            </a:endParaRPr>
          </a:p>
          <a:p>
            <a:pPr marL="0" lvl="0" indent="0" defTabSz="942975" eaLnBrk="0" hangingPunct="0">
              <a:tabLst>
                <a:tab pos="1039812"/>
              </a:tabLst>
            </a:pPr>
            <a:r>
              <a:rPr sz="1100">
                <a:latin typeface="Courier New" pitchFamily="49" charset="0"/>
              </a:rPr>
              <a:t> </a:t>
            </a:r>
            <a:endParaRPr sz="1100">
              <a:latin typeface="Courier New" pitchFamily="49" charset="0"/>
            </a:endParaRPr>
          </a:p>
          <a:p>
            <a:pPr marL="0" lvl="0" indent="0" defTabSz="942975" eaLnBrk="0" hangingPunct="0">
              <a:tabLst>
                <a:tab pos="1039812"/>
              </a:tabLst>
            </a:pPr>
            <a:endParaRPr sz="1100">
              <a:latin typeface="Courier New" pitchFamily="49" charset="0"/>
            </a:endParaRPr>
          </a:p>
        </p:txBody>
      </p:sp>
      <p:sp>
        <p:nvSpPr>
          <p:cNvPr id="16391" name=""/>
          <p:cNvSpPr/>
          <p:nvPr/>
        </p:nvSpPr>
        <p:spPr>
          <a:xfrm>
            <a:off x="671513" y="6302375"/>
            <a:ext cx="5570537" cy="1552575"/>
          </a:xfrm>
          <a:prstGeom prst="rect">
            <a:avLst/>
          </a:prstGeom>
          <a:noFill/>
          <a:ln w="12700">
            <a:solidFill>
              <a:schemeClr val="tx1"/>
            </a:solidFill>
            <a:miter lim="800000"/>
          </a:ln>
          <a:effectLst/>
        </p:spPr>
        <p:txBody>
          <a:bodyPr wrap="none" lIns="93663" tIns="47625" rIns="93663" bIns="47625">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defTabSz="942975" eaLnBrk="0" hangingPunct="0"/>
            <a:r>
              <a:rPr sz="1100">
                <a:latin typeface="Courier New" pitchFamily="49" charset="0"/>
              </a:rPr>
              <a:t>ENAME      DNAME</a:t>
            </a:r>
            <a:endParaRPr sz="1100">
              <a:latin typeface="Courier New" pitchFamily="49" charset="0"/>
            </a:endParaRPr>
          </a:p>
          <a:p>
            <a:pPr marL="0" lvl="0" indent="0" defTabSz="942975" eaLnBrk="0" hangingPunct="0"/>
            <a:r>
              <a:rPr sz="1100">
                <a:latin typeface="Courier New" pitchFamily="49" charset="0"/>
              </a:rPr>
              <a:t>---------- --------------</a:t>
            </a:r>
            <a:endParaRPr sz="1100">
              <a:latin typeface="Courier New" pitchFamily="49" charset="0"/>
            </a:endParaRPr>
          </a:p>
          <a:p>
            <a:pPr marL="0" lvl="0" indent="0" defTabSz="942975" eaLnBrk="0" hangingPunct="0"/>
            <a:r>
              <a:rPr sz="1100">
                <a:latin typeface="Courier New" pitchFamily="49" charset="0"/>
              </a:rPr>
              <a:t>KING       ACCOUNTING</a:t>
            </a:r>
            <a:endParaRPr sz="1100">
              <a:latin typeface="Courier New" pitchFamily="49" charset="0"/>
            </a:endParaRPr>
          </a:p>
          <a:p>
            <a:pPr marL="0" lvl="0" indent="0" defTabSz="942975" eaLnBrk="0" hangingPunct="0"/>
            <a:r>
              <a:rPr sz="1100">
                <a:latin typeface="Courier New" pitchFamily="49" charset="0"/>
              </a:rPr>
              <a:t>BLAKE      ACCOUNTING</a:t>
            </a:r>
            <a:endParaRPr sz="1100">
              <a:latin typeface="Courier New" pitchFamily="49" charset="0"/>
            </a:endParaRPr>
          </a:p>
          <a:p>
            <a:pPr marL="0" lvl="0" indent="0" defTabSz="942975" eaLnBrk="0" hangingPunct="0"/>
            <a:r>
              <a:rPr sz="1100">
                <a:latin typeface="Courier New" pitchFamily="49" charset="0"/>
              </a:rPr>
              <a:t>...</a:t>
            </a:r>
            <a:endParaRPr sz="1100">
              <a:latin typeface="Courier New" pitchFamily="49" charset="0"/>
            </a:endParaRPr>
          </a:p>
          <a:p>
            <a:pPr marL="0" lvl="0" indent="0" defTabSz="942975" eaLnBrk="0" hangingPunct="0"/>
            <a:r>
              <a:rPr sz="1100">
                <a:latin typeface="Courier New" pitchFamily="49" charset="0"/>
              </a:rPr>
              <a:t>KING       RESEARCH</a:t>
            </a:r>
            <a:endParaRPr sz="1100">
              <a:latin typeface="Courier New" pitchFamily="49" charset="0"/>
            </a:endParaRPr>
          </a:p>
          <a:p>
            <a:pPr marL="0" lvl="0" indent="0" defTabSz="942975" eaLnBrk="0" hangingPunct="0"/>
            <a:r>
              <a:rPr sz="1100">
                <a:latin typeface="Courier New" pitchFamily="49" charset="0"/>
              </a:rPr>
              <a:t>BLAKE      RESEARCH</a:t>
            </a:r>
            <a:endParaRPr sz="1100">
              <a:latin typeface="Courier New" pitchFamily="49" charset="0"/>
            </a:endParaRPr>
          </a:p>
          <a:p>
            <a:pPr marL="0" lvl="0" indent="0" defTabSz="942975" eaLnBrk="0" hangingPunct="0"/>
            <a:r>
              <a:rPr sz="1100">
                <a:latin typeface="Courier New" pitchFamily="49" charset="0"/>
              </a:rPr>
              <a:t>...</a:t>
            </a:r>
            <a:endParaRPr sz="1100">
              <a:latin typeface="Courier New" pitchFamily="49" charset="0"/>
            </a:endParaRPr>
          </a:p>
          <a:p>
            <a:pPr marL="0" lvl="0" indent="0" defTabSz="942975" eaLnBrk="0" hangingPunct="0"/>
            <a:r>
              <a:rPr sz="1100">
                <a:latin typeface="Courier New" pitchFamily="49" charset="0"/>
              </a:rPr>
              <a:t>56 rows selected.</a:t>
            </a:r>
            <a:endParaRPr sz="1100">
              <a:latin typeface="Courier New" pitchFamily="49" charset="0"/>
            </a:endParaRPr>
          </a:p>
          <a:p>
            <a:pPr marL="0" lvl="0" indent="0" defTabSz="942975" eaLnBrk="0" hangingPunct="0"/>
            <a:endParaRPr sz="1100">
              <a:latin typeface="Courier New"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18434" name=""/>
          <p:cNvSpPr/>
          <p:nvPr/>
        </p:nvSpPr>
        <p:spPr>
          <a:xfrm>
            <a:off x="3859213" y="0"/>
            <a:ext cx="2960687" cy="458788"/>
          </a:xfrm>
          <a:prstGeom prst="rect">
            <a:avLst/>
          </a:prstGeom>
          <a:noFill/>
          <a:ln>
            <a:noFill/>
            <a:miter lim="800000"/>
          </a:ln>
          <a:effectLst/>
        </p:spPr>
      </p:sp>
      <p:sp>
        <p:nvSpPr>
          <p:cNvPr id="18435" name=""/>
          <p:cNvSpPr/>
          <p:nvPr/>
        </p:nvSpPr>
        <p:spPr>
          <a:xfrm>
            <a:off x="-3175" y="0"/>
            <a:ext cx="2957513" cy="458788"/>
          </a:xfrm>
          <a:prstGeom prst="rect">
            <a:avLst/>
          </a:prstGeom>
          <a:noFill/>
          <a:ln>
            <a:noFill/>
            <a:miter lim="800000"/>
          </a:ln>
          <a:effectLst/>
        </p:spPr>
      </p:sp>
      <p:sp>
        <p:nvSpPr>
          <p:cNvPr id="18436"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lvl="0"/>
            <a:r>
              <a:t>Types of Joins</a:t>
            </a:r>
          </a:p>
          <a:p>
            <a:pPr lvl="1"/>
            <a:r>
              <a:t>There are two main types of join conditions:</a:t>
            </a:r>
          </a:p>
          <a:p>
            <a:pPr lvl="2"/>
            <a:r>
              <a:t>Equijoins</a:t>
            </a:r>
          </a:p>
          <a:p>
            <a:pPr lvl="2"/>
            <a:r>
              <a:t>Non-equijoins</a:t>
            </a:r>
          </a:p>
          <a:p>
            <a:pPr lvl="1"/>
            <a:r>
              <a:t>Additional join methods include the following:</a:t>
            </a:r>
          </a:p>
          <a:p>
            <a:pPr lvl="2"/>
            <a:r>
              <a:t>Outer joins</a:t>
            </a:r>
          </a:p>
          <a:p>
            <a:pPr lvl="2"/>
            <a:r>
              <a:t>Self joins</a:t>
            </a:r>
          </a:p>
          <a:p>
            <a:pPr lvl="2"/>
            <a:r>
              <a:t>Set operators</a:t>
            </a:r>
          </a:p>
          <a:p>
            <a:pPr lvl="1"/>
            <a:r>
              <a:rPr b="1"/>
              <a:t>Note: </a:t>
            </a:r>
            <a:r>
              <a:t>Set operators are not covered in this course. They are covered in another SQL course.</a:t>
            </a:r>
            <a:endParaRPr b="1"/>
          </a:p>
          <a:p>
            <a:pPr lvl="1"/>
            <a:endParaRPr b="1"/>
          </a:p>
          <a:p>
            <a:pPr lvl="1"/>
            <a:endParaRPr b="1"/>
          </a:p>
          <a:p>
            <a:pPr lvl="1"/>
            <a:endParaRPr b="1"/>
          </a:p>
          <a:p>
            <a:pPr lvl="1"/>
            <a:endParaRPr b="1"/>
          </a:p>
          <a:p>
            <a:pPr lvl="1"/>
            <a:endParaRPr b="1"/>
          </a:p>
          <a:p>
            <a:pPr lvl="0"/>
            <a:r>
              <a:rPr>
                <a:solidFill>
                  <a:schemeClr val="accent2"/>
                </a:solidFill>
              </a:rPr>
              <a:t>Class Management Note</a:t>
            </a:r>
          </a:p>
          <a:p>
            <a:pPr lvl="1"/>
            <a:r>
              <a:rPr>
                <a:solidFill>
                  <a:schemeClr val="accent2"/>
                </a:solidFill>
              </a:rPr>
              <a:t>Do not get into details of all the types of joins. Explain each join one by one as is done in the following slides.</a:t>
            </a:r>
            <a:endParaRPr>
              <a:solidFill>
                <a:schemeClr val="accent2"/>
              </a:solidFill>
            </a:endParaRPr>
          </a:p>
        </p:txBody>
      </p:sp>
      <p:sp>
        <p:nvSpPr>
          <p:cNvPr id="18437"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24578" name=""/>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a:r>
              <a:t>Equijoins</a:t>
            </a:r>
          </a:p>
          <a:p>
            <a:pPr marL="114300" lvl="1" indent="0"/>
            <a:r>
              <a:t>To determine the name of an employee’s department, you compare the value in the DEPTNO column in the EMP table with the DEPTNO values in the DEPT table. The relationship between the EMP and DEPT tables is an </a:t>
            </a:r>
            <a:r>
              <a:rPr i="1"/>
              <a:t>equijoin</a:t>
            </a:r>
            <a:r>
              <a:t>—that is, values in the DEPTNO column on both tables must be equal. Frequently, this type of join involves primary and foreign key complements.</a:t>
            </a:r>
          </a:p>
          <a:p>
            <a:pPr marL="114300" lvl="1" indent="0"/>
            <a:r>
              <a:rPr b="1"/>
              <a:t>Note:</a:t>
            </a:r>
            <a:r>
              <a:t> </a:t>
            </a:r>
            <a:r>
              <a:rPr>
                <a:solidFill>
                  <a:srgbClr val="FC0128"/>
                </a:solidFill>
              </a:rPr>
              <a:t>Equijoins </a:t>
            </a:r>
            <a:r>
              <a:t>are also called </a:t>
            </a:r>
            <a:r>
              <a:rPr i="1"/>
              <a:t>simple joins</a:t>
            </a:r>
            <a:r>
              <a:t> or </a:t>
            </a:r>
            <a:r>
              <a:rPr i="1"/>
              <a:t>inner joins</a:t>
            </a:r>
            <a:r>
              <a:t>.</a:t>
            </a:r>
          </a:p>
          <a:p>
            <a:pPr marL="0" lvl="0" indent="0"/>
          </a:p>
          <a:p>
            <a:pPr marL="0" lvl="0" indent="0"/>
          </a:p>
          <a:p>
            <a:pPr marL="0" lvl="0" indent="0"/>
            <a:r>
              <a:rPr>
                <a:solidFill>
                  <a:schemeClr val="accent2"/>
                </a:solidFill>
              </a:rPr>
              <a:t>Class Management Note</a:t>
            </a:r>
            <a:endParaRPr>
              <a:solidFill>
                <a:schemeClr val="accent2"/>
              </a:solidFill>
            </a:endParaRPr>
          </a:p>
          <a:p>
            <a:pPr marL="114300" lvl="1" indent="0"/>
            <a:r>
              <a:rPr>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endParaRPr>
              <a:solidFill>
                <a:schemeClr val="accent2"/>
              </a:solidFill>
            </a:endParaRPr>
          </a:p>
          <a:p>
            <a:pPr marL="114300" lvl="1" indent="0"/>
            <a:endParaRPr>
              <a:solidFill>
                <a:schemeClr val="accent2"/>
              </a:solidFill>
            </a:endParaRPr>
          </a:p>
          <a:p>
            <a:pPr marL="114300" lvl="1" indent="0"/>
            <a:endParaRPr>
              <a:solidFill>
                <a:schemeClr val="accent2"/>
              </a:solidFill>
            </a:endParaRPr>
          </a:p>
          <a:p>
            <a:pPr marL="114300" lvl="1" indent="0"/>
            <a:endParaRPr>
              <a:solidFill>
                <a:schemeClr val="accent2"/>
              </a:solidFill>
            </a:endParaRPr>
          </a:p>
          <a:p>
            <a:pPr marL="114300" lvl="1" indent="0"/>
            <a:endParaRPr sz="500">
              <a:solidFill>
                <a:schemeClr val="accent2"/>
              </a:solidFill>
            </a:endParaRPr>
          </a:p>
          <a:p>
            <a:pPr marL="114300" lvl="1" indent="0"/>
            <a:r>
              <a:rPr>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endParaRPr>
              <a:solidFill>
                <a:schemeClr val="accent2"/>
              </a:solidFill>
            </a:endParaRPr>
          </a:p>
        </p:txBody>
      </p:sp>
      <p:sp>
        <p:nvSpPr>
          <p:cNvPr id="24579" name=""/>
          <p:cNvSpPr>
            <a:spLocks noTextEdit="1"/>
          </p:cNvSpPr>
          <p:nvPr>
            <p:ph type="sldImg" idx="2"/>
          </p:nvPr>
        </p:nvSpPr>
        <p:spPr>
          <a:xfrm>
            <a:off x="474663" y="161925"/>
            <a:ext cx="5864225" cy="4397375"/>
          </a:xfrm>
          <a:noFill/>
          <a:ln w="12700" cap="flat" cmpd="sng">
            <a:solidFill>
              <a:schemeClr val="tx1"/>
            </a:solidFill>
            <a:prstDash val="solid"/>
            <a:miter lim="800000"/>
          </a:ln>
          <a:effectLst/>
        </p:spPr>
      </p:sp>
      <p:graphicFrame>
        <p:nvGraphicFramePr>
          <p:cNvPr id="24580" name=""/>
          <p:cNvGraphicFramePr/>
          <p:nvPr/>
        </p:nvGraphicFramePr>
        <p:xfrm>
          <a:off x="609600" y="7150100"/>
          <a:ext cx="5856288" cy="896938"/>
        </p:xfrm>
        <a:graphic>
          <a:graphicData uri="http://schemas.openxmlformats.org/presentationml/2006/ole">
            <mc:AlternateContent>
              <mc:Choice xmlns:v="urn:schemas-microsoft-com:vml" Requires="v">
                <p:oleObj spid="_x0000_s1038" name="Document" r:id="rId3" imgW="5856288" imgH="896938" progId="Word.Document.6">
                  <p:embed/>
                </p:oleObj>
              </mc:Choice>
              <mc:Fallback>
                <p:oleObj name="Document" r:id="rId3" imgW="5856288" imgH="896938" progId="Word.Document.6">
                  <p:embed/>
                  <p:pic>
                    <p:nvPicPr>
                      <p:cNvPr id="0" name="OLE substitute image"/>
                      <p:cNvPicPr/>
                      <p:nvPr/>
                    </p:nvPicPr>
                    <p:blipFill>
                      <a:blip r:embed="rId4"/>
                      <a:stretch>
                        <a:fillRect/>
                      </a:stretch>
                    </p:blipFill>
                    <p:spPr>
                      <a:xfrm>
                        <a:off x="609600" y="7150100"/>
                        <a:ext cx="5856288" cy="896938"/>
                      </a:xfrm>
                      <a:prstGeom prst="rect">
                        <a:avLst/>
                      </a:prstGeom>
                      <a:noFill/>
                      <a:ln>
                        <a:noFill/>
                        <a:miter lim="800000"/>
                      </a:ln>
                      <a:effectLst/>
                    </p:spPr>
                  </p:pic>
                </p:oleObj>
              </mc:Fallback>
            </mc:AlternateContent>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26626" name=""/>
          <p:cNvSpPr/>
          <p:nvPr/>
        </p:nvSpPr>
        <p:spPr>
          <a:xfrm>
            <a:off x="3860800" y="-1587"/>
            <a:ext cx="2957513" cy="458787"/>
          </a:xfrm>
          <a:prstGeom prst="rect">
            <a:avLst/>
          </a:prstGeom>
          <a:noFill/>
          <a:ln>
            <a:noFill/>
            <a:miter lim="800000"/>
          </a:ln>
          <a:effectLst/>
        </p:spPr>
      </p:sp>
      <p:sp>
        <p:nvSpPr>
          <p:cNvPr id="26627" name=""/>
          <p:cNvSpPr/>
          <p:nvPr/>
        </p:nvSpPr>
        <p:spPr>
          <a:xfrm>
            <a:off x="-1587" y="-1587"/>
            <a:ext cx="2954337" cy="458787"/>
          </a:xfrm>
          <a:prstGeom prst="rect">
            <a:avLst/>
          </a:prstGeom>
          <a:noFill/>
          <a:ln>
            <a:noFill/>
            <a:miter lim="800000"/>
          </a:ln>
          <a:effectLst/>
        </p:spPr>
      </p:sp>
      <p:sp>
        <p:nvSpPr>
          <p:cNvPr id="26628" name=""/>
          <p:cNvSpPr/>
          <p:nvPr>
            <p:ph type="body" idx="3"/>
          </p:nvPr>
        </p:nvSpPr>
        <p:spPr>
          <a:xfrm>
            <a:off x="452438" y="4762500"/>
            <a:ext cx="5311775" cy="3795713"/>
          </a:xfrm>
          <a:noFill/>
          <a:ln>
            <a:noFill/>
            <a:miter lim="800000"/>
          </a:ln>
          <a:effectLst/>
        </p:spPr>
        <p:txBody>
          <a:bodyPr vert="horz" wrap="square" lIns="90488" tIns="44450" rIns="90488" bIns="44450" anchor="t" anchorCtr="0">
            <a:noAutofit/>
          </a:bodyPr>
          <a:lstStyle>
            <a:lvl1pPr marL="0" indent="0" algn="l" defTabSz="384175" rtl="0" eaLnBrk="0" fontAlgn="base" hangingPunct="0">
              <a:lnSpc>
                <a:spcPct val="100000"/>
              </a:lnSpc>
              <a:spcBef>
                <a:spcPct val="30000"/>
              </a:spcBef>
              <a:spcAft>
                <a:spcPct val="0"/>
              </a:spcAft>
              <a:buClrTx/>
              <a:buSzTx/>
              <a:buFontTx/>
              <a:buNone/>
              <a:tabLst>
                <a:tab pos="444500"/>
              </a:tabLst>
              <a:defRPr kumimoji="0" lang="en-US" altLang="en-US" sz="1100" b="1" i="0" u="none" baseline="0">
                <a:solidFill>
                  <a:schemeClr val="tx1"/>
                </a:solidFill>
                <a:effectLst/>
                <a:latin typeface="Arial" pitchFamily="34" charset="0"/>
              </a:defRPr>
            </a:lvl1pPr>
            <a:lvl2pPr marL="114300" indent="0" algn="l" defTabSz="384175" rtl="0" eaLnBrk="0" fontAlgn="base" hangingPunct="0">
              <a:lnSpc>
                <a:spcPct val="100000"/>
              </a:lnSpc>
              <a:spcBef>
                <a:spcPct val="30000"/>
              </a:spcBef>
              <a:spcAft>
                <a:spcPct val="0"/>
              </a:spcAft>
              <a:buClrTx/>
              <a:buSzTx/>
              <a:buFontTx/>
              <a:buNone/>
              <a:tabLst>
                <a:tab pos="444500"/>
              </a:tabLst>
              <a:defRPr kumimoji="0" lang="en-US" altLang="en-US" sz="1100" b="0" i="0" u="none" baseline="0">
                <a:solidFill>
                  <a:schemeClr val="tx1"/>
                </a:solidFill>
                <a:effectLst/>
                <a:latin typeface="Times New Roman" pitchFamily="18" charset="0"/>
              </a:defRPr>
            </a:lvl2pPr>
            <a:lvl3pPr marL="438150" indent="-209550"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3pPr>
            <a:lvl4pPr marL="831850" indent="-212725" algn="l" defTabSz="384175" rtl="0" eaLnBrk="0" fontAlgn="base" hangingPunct="0">
              <a:lnSpc>
                <a:spcPct val="100000"/>
              </a:lnSpc>
              <a:spcBef>
                <a:spcPct val="30000"/>
              </a:spcBef>
              <a:spcAft>
                <a:spcPct val="0"/>
              </a:spcAft>
              <a:buClrTx/>
              <a:buSzTx/>
              <a:buFontTx/>
              <a:buChar char="–"/>
              <a:tabLst>
                <a:tab pos="444500"/>
              </a:tabLst>
              <a:defRPr kumimoji="0" lang="en-US" altLang="en-US" sz="1100" b="0" i="0" u="none" baseline="0">
                <a:solidFill>
                  <a:schemeClr val="tx1"/>
                </a:solidFill>
                <a:effectLst/>
                <a:latin typeface="Times New Roman" pitchFamily="18" charset="0"/>
              </a:defRPr>
            </a:lvl4pPr>
            <a:lvl5pPr marL="5675312" indent="0" algn="l" defTabSz="384175" rtl="0" eaLnBrk="0" fontAlgn="base" hangingPunct="0">
              <a:lnSpc>
                <a:spcPct val="100000"/>
              </a:lnSpc>
              <a:spcBef>
                <a:spcPct val="30000"/>
              </a:spcBef>
              <a:spcAft>
                <a:spcPct val="0"/>
              </a:spcAft>
              <a:buClrTx/>
              <a:buSzTx/>
              <a:buFontTx/>
              <a:buNone/>
              <a:tabLst>
                <a:tab pos="444500"/>
              </a:tabLst>
              <a:defRPr kumimoji="0" lang="en-US" altLang="en-US" sz="1200" b="0" i="0" u="none" baseline="0">
                <a:solidFill>
                  <a:schemeClr val="tx1"/>
                </a:solidFill>
                <a:effectLst/>
                <a:latin typeface="Times New Roman" pitchFamily="18" charset="0"/>
              </a:defRPr>
            </a:lvl5pPr>
          </a:lstStyle>
          <a:p>
            <a:pPr marL="0" lvl="0" indent="0" defTabSz="377825">
              <a:tabLst>
                <a:tab pos="441325"/>
              </a:tabLst>
            </a:pPr>
            <a:r>
              <a:t>Retrieving Records with Equijoins</a:t>
            </a:r>
          </a:p>
          <a:p>
            <a:pPr marL="114300" lvl="1" indent="0" defTabSz="377825">
              <a:tabLst>
                <a:tab pos="441325"/>
              </a:tabLst>
            </a:pPr>
            <a:r>
              <a:t>In the slide example:</a:t>
            </a:r>
          </a:p>
          <a:p>
            <a:pPr marL="434975" lvl="2" indent="-206375" defTabSz="377825">
              <a:tabLst>
                <a:tab pos="441325"/>
              </a:tabLst>
            </a:pPr>
            <a:r>
              <a:t>The SELECT clause specifies the column names to retrieve:</a:t>
            </a:r>
          </a:p>
          <a:p>
            <a:pPr marL="822325" lvl="3" indent="-206375" defTabSz="377825">
              <a:tabLst>
                <a:tab pos="441325"/>
              </a:tabLst>
            </a:pPr>
            <a:r>
              <a:t>employee name, employee number, and department number, which are columns in the EMP table</a:t>
            </a:r>
          </a:p>
          <a:p>
            <a:pPr marL="822325" lvl="3" indent="-206375" defTabSz="377825">
              <a:tabLst>
                <a:tab pos="441325"/>
              </a:tabLst>
            </a:pPr>
            <a:r>
              <a:t>department number, department name, and location, which are columns in the DEPT table</a:t>
            </a:r>
          </a:p>
          <a:p>
            <a:pPr marL="434975" lvl="2" indent="-206375" defTabSz="377825">
              <a:tabLst>
                <a:tab pos="441325"/>
              </a:tabLst>
            </a:pPr>
            <a:r>
              <a:t>The FROM clause specifies the two tables that the database must access:</a:t>
            </a:r>
          </a:p>
          <a:p>
            <a:pPr marL="822325" lvl="3" indent="-206375" defTabSz="377825">
              <a:tabLst>
                <a:tab pos="441325"/>
              </a:tabLst>
            </a:pPr>
            <a:r>
              <a:t>EMP table</a:t>
            </a:r>
          </a:p>
          <a:p>
            <a:pPr marL="822325" lvl="3" indent="-206375" defTabSz="377825">
              <a:tabLst>
                <a:tab pos="441325"/>
              </a:tabLst>
            </a:pPr>
            <a:r>
              <a:t>DEPT table</a:t>
            </a:r>
          </a:p>
          <a:p>
            <a:pPr marL="434975" lvl="2" indent="-206375" defTabSz="377825">
              <a:tabLst>
                <a:tab pos="441325"/>
              </a:tabLst>
            </a:pPr>
            <a:r>
              <a:t>The WHERE clause specifies how the tables are to be joined:</a:t>
            </a:r>
          </a:p>
          <a:p>
            <a:pPr marL="822325" lvl="3" indent="-206375" defTabSz="377825">
              <a:buNone/>
              <a:tabLst>
                <a:tab pos="441325"/>
              </a:tabLst>
            </a:pPr>
            <a:r>
              <a:t>EMP.DEPTNO=DEPT.DEPTNO </a:t>
            </a:r>
          </a:p>
          <a:p>
            <a:pPr marL="114300" lvl="1" indent="0" defTabSz="377825">
              <a:tabLst>
                <a:tab pos="441325"/>
              </a:tabLst>
            </a:pPr>
            <a:r>
              <a:t>Because the DEPTNO column is common to both tables, it must be prefixed by the table name to avoid ambiguity. </a:t>
            </a:r>
          </a:p>
        </p:txBody>
      </p:sp>
      <p:sp>
        <p:nvSpPr>
          <p:cNvPr id="26629" name=""/>
          <p:cNvSpPr>
            <a:spLocks noTextEdit="1"/>
          </p:cNvSpPr>
          <p:nvPr>
            <p:ph type="sldImg" idx="2"/>
          </p:nvPr>
        </p:nvSpPr>
        <p:spPr>
          <a:xfrm>
            <a:off x="446088" y="173038"/>
            <a:ext cx="5921375" cy="4440237"/>
          </a:xfrm>
          <a:noFill/>
          <a:ln w="12700" cap="flat" cmpd="sng">
            <a:solidFill>
              <a:schemeClr val="tx1"/>
            </a:solidFill>
            <a:prstDash val="solid"/>
            <a:miter lim="800000"/>
          </a:ln>
          <a:effectLst/>
        </p:spPr>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pPr lvl="0"/>
            <a:r>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pPr lvl="0"/>
            <a:r>
              <a:t>Click to edit Master title style</a:t>
            </a:r>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p:cNvGrpSpPr/>
        <p:nvPr/>
      </p:nvGrpSpPr>
      <p:grpSpPr/>
      <p:sp>
        <p:nvSpPr>
          <p:cNvPr id="68610" name=""/>
          <p:cNvSpPr/>
          <p:nvPr/>
        </p:nvSpPr>
        <p:spPr>
          <a:xfrm>
            <a:off x="0" y="0"/>
            <a:ext cx="9142413" cy="6856413"/>
          </a:xfrm>
          <a:prstGeom prst="rect">
            <a:avLst/>
          </a:prstGeom>
          <a:solidFill>
            <a:srgbClr val="000000"/>
          </a:solidFill>
          <a:ln w="12700">
            <a:noFill/>
            <a:miter lim="800000"/>
          </a:ln>
          <a:effectLst/>
        </p:spPr>
      </p:sp>
      <p:sp>
        <p:nvSpPr>
          <p:cNvPr id="68611" name=""/>
          <p:cNvSpPr>
            <a:spLocks noGrp="1"/>
          </p:cNvSpPr>
          <p:nvPr>
            <p:ph type="title"/>
          </p:nvPr>
        </p:nvSpPr>
        <p:spPr>
          <a:xfrm>
            <a:off x="1455738" y="609600"/>
            <a:ext cx="7451725" cy="1143000"/>
          </a:xfrm>
          <a:prstGeom prst="rect">
            <a:avLst/>
          </a:prstGeom>
          <a:noFill/>
          <a:ln w="12700">
            <a:noFill/>
            <a:miter lim="800000"/>
          </a:ln>
          <a:effectLst/>
        </p:spPr>
        <p:txBody>
          <a:bodyPr lIns="90488" tIns="44450" rIns="90488" bIns="4445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Click to edit Master title style</a:t>
            </a:r>
          </a:p>
        </p:txBody>
      </p:sp>
      <p:sp>
        <p:nvSpPr>
          <p:cNvPr id="68612" name=""/>
          <p:cNvSpPr>
            <a:spLocks noGrp="1"/>
          </p:cNvSpPr>
          <p:nvPr>
            <p:ph type="body" idx="1"/>
          </p:nvPr>
        </p:nvSpPr>
        <p:spPr>
          <a:xfrm>
            <a:off x="1455738" y="1981200"/>
            <a:ext cx="7451725" cy="4114800"/>
          </a:xfrm>
          <a:prstGeom prst="rect">
            <a:avLst/>
          </a:prstGeom>
          <a:noFill/>
          <a:ln w="12700">
            <a:noFill/>
            <a:miter lim="800000"/>
          </a:ln>
          <a:effectLst/>
        </p:spPr>
        <p:txBody>
          <a:bodyPr lIns="90488" tIns="44450" rIns="90488" bIns="4445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Arial" pitchFamily="34" charset="0"/>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Arial" pitchFamily="34" charset="0"/>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Arial" pitchFamily="34" charset="0"/>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5pPr>
          </a:lstStyle>
          <a:p>
            <a:pPr lvl="0"/>
            <a:r>
              <a:t>Click to edit Master text styles</a:t>
            </a:r>
          </a:p>
          <a:p>
            <a:pPr lvl="1"/>
            <a:r>
              <a:t>Second level</a:t>
            </a:r>
          </a:p>
          <a:p>
            <a:pPr lvl="2"/>
            <a:r>
              <a:t>Third level</a:t>
            </a:r>
          </a:p>
          <a:p>
            <a:pPr lvl="3"/>
            <a:r>
              <a:t>Fourth level</a:t>
            </a:r>
          </a:p>
          <a:p>
            <a:pPr lvl="4"/>
            <a:r>
              <a:t>Fifth level</a:t>
            </a:r>
          </a:p>
        </p:txBody>
      </p:sp>
      <p:cxnSp>
        <p:nvCxnSpPr>
          <p:cNvPr id="68613" name=""/>
          <p:cNvCxnSpPr/>
          <p:nvPr/>
        </p:nvCxnSpPr>
        <p:spPr>
          <a:xfrm>
            <a:off x="1463675" y="304800"/>
            <a:ext cx="7437438" cy="0"/>
          </a:xfrm>
          <a:prstGeom prst="line">
            <a:avLst/>
          </a:prstGeom>
          <a:noFill/>
          <a:ln w="12700">
            <a:solidFill>
              <a:schemeClr val="hlink"/>
            </a:solidFill>
            <a:miter lim="800000"/>
          </a:ln>
          <a:effectLst/>
        </p:spPr>
      </p:cxnSp>
      <p:sp>
        <p:nvSpPr>
          <p:cNvPr id="68614" name=""/>
          <p:cNvSpPr/>
          <p:nvPr/>
        </p:nvSpPr>
        <p:spPr>
          <a:xfrm>
            <a:off x="0" y="0"/>
            <a:ext cx="1389063" cy="6856413"/>
          </a:xfrm>
          <a:prstGeom prst="rect">
            <a:avLst/>
          </a:prstGeom>
          <a:gradFill rotWithShape="0">
            <a:gsLst>
              <a:gs pos="0">
                <a:srgbClr val="FFCC66">
                  <a:gamma/>
                  <a:shade val="49804"/>
                  <a:invGamma/>
                </a:srgbClr>
              </a:gs>
              <a:gs pos="50000">
                <a:srgbClr val="FFCC66"/>
              </a:gs>
              <a:gs pos="100000">
                <a:srgbClr val="FFCC66">
                  <a:gamma/>
                  <a:shade val="49804"/>
                  <a:invGamma/>
                </a:srgbClr>
              </a:gs>
            </a:gsLst>
            <a:lin ang="0" scaled="1"/>
          </a:gradFill>
          <a:ln w="12700">
            <a:noFill/>
            <a:miter lim="800000"/>
          </a:ln>
          <a:effectLst/>
        </p:spPr>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ransition/>
  <p:timing/>
  <p:hf sldNum="0" dt="0"/>
  <p:txStyles>
    <p:titleStyle>
      <a:lvl1pPr marL="0" indent="0" algn="ctr" defTabSz="914400" rtl="0" eaLnBrk="0" fontAlgn="base" hangingPunct="0">
        <a:lnSpc>
          <a:spcPct val="100000"/>
        </a:lnSpc>
        <a:spcBef>
          <a:spcPct val="0"/>
        </a:spcBef>
        <a:spcAft>
          <a:spcPct val="0"/>
        </a:spcAft>
        <a:buClrTx/>
        <a:buSzTx/>
        <a:buFontTx/>
        <a:buNone/>
        <a:defRPr kumimoji="0" sz="4400" b="1" i="0" u="none" baseline="0">
          <a:solidFill>
            <a:schemeClr val="tx2"/>
          </a:solidFill>
          <a:effectLst/>
          <a:latin typeface="Times New Roman" pitchFamily="18" charset="0"/>
        </a:defRPr>
      </a:lvl1pPr>
    </p:titleStyle>
    <p:bodyStyle>
      <a:lvl1pPr marL="342900" indent="-342900" algn="l" defTabSz="914400" rtl="0" eaLnBrk="0" fontAlgn="base" hangingPunct="0">
        <a:lnSpc>
          <a:spcPct val="100000"/>
        </a:lnSpc>
        <a:spcBef>
          <a:spcPct val="20000"/>
        </a:spcBef>
        <a:spcAft>
          <a:spcPct val="0"/>
        </a:spcAft>
        <a:buClrTx/>
        <a:buSzTx/>
        <a:buFontTx/>
        <a:buChar char="•"/>
        <a:defRPr kumimoji="0" sz="3200" b="0" i="0" u="none" baseline="0">
          <a:solidFill>
            <a:schemeClr val="tx1"/>
          </a:solidFill>
          <a:effectLst/>
          <a:latin typeface="Arial" pitchFamily="34" charset="0"/>
        </a:defRPr>
      </a:lvl1pPr>
      <a:lvl2pPr marL="742950" indent="-285750" algn="l" defTabSz="914400" rtl="0" eaLnBrk="0" fontAlgn="base" hangingPunct="0">
        <a:lnSpc>
          <a:spcPct val="100000"/>
        </a:lnSpc>
        <a:spcBef>
          <a:spcPct val="20000"/>
        </a:spcBef>
        <a:spcAft>
          <a:spcPct val="0"/>
        </a:spcAft>
        <a:buClrTx/>
        <a:buSzTx/>
        <a:buFontTx/>
        <a:buChar char="–"/>
        <a:defRPr kumimoji="0" sz="2800" b="0" i="0" u="none" baseline="0">
          <a:solidFill>
            <a:schemeClr val="tx1"/>
          </a:solidFill>
          <a:effectLst/>
          <a:latin typeface="Arial" pitchFamily="34" charset="0"/>
        </a:defRPr>
      </a:lvl2pPr>
      <a:lvl3pPr marL="1143000" indent="-228600" algn="l" defTabSz="914400" rtl="0" eaLnBrk="0" fontAlgn="base" hangingPunct="0">
        <a:lnSpc>
          <a:spcPct val="100000"/>
        </a:lnSpc>
        <a:spcBef>
          <a:spcPct val="20000"/>
        </a:spcBef>
        <a:spcAft>
          <a:spcPct val="0"/>
        </a:spcAft>
        <a:buClrTx/>
        <a:buSzTx/>
        <a:buFontTx/>
        <a:buChar char="•"/>
        <a:defRPr kumimoji="0" sz="2400" b="0" i="0" u="none" baseline="0">
          <a:solidFill>
            <a:schemeClr val="tx1"/>
          </a:solidFill>
          <a:effectLst/>
          <a:latin typeface="Arial" pitchFamily="34" charset="0"/>
        </a:defRPr>
      </a:lvl3pPr>
      <a:lvl4pPr marL="1600200" indent="-228600" algn="l" defTabSz="914400"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Arial" pitchFamily="34" charset="0"/>
        </a:defRPr>
      </a:lvl4pPr>
      <a:lvl5pPr marL="2057400" indent="-228600" algn="l" defTabSz="914400"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Arial" pitchFamily="34" charset="0"/>
        </a:defRPr>
      </a:lvl5pPr>
    </p:bodyStyle>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1.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5122" name=""/>
          <p:cNvSpPr/>
          <p:nvPr>
            <p:ph type="ctrTitle"/>
          </p:nvPr>
        </p:nvSpPr>
        <p:spPr>
          <a:xfrm>
            <a:off x="685800" y="2286000"/>
            <a:ext cx="7772400"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rPr sz="4800"/>
              <a:t>Displaying Data </a:t>
            </a:r>
            <a:br>
              <a:rPr sz="4800"/>
            </a:br>
            <a:r>
              <a:rPr sz="4800"/>
              <a:t>from Multiple Tables</a:t>
            </a:r>
            <a:endParaRPr sz="4800"/>
          </a:p>
        </p:txBody>
      </p:sp>
    </p:spTree>
  </p:cSld>
  <p:clrMapOvr>
    <a:masterClrMapping/>
  </p:clrMapOvr>
  <p:transition spd="slow"/>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27650"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Qualifying Ambiguous </a:t>
            </a:r>
            <a:br/>
            <a:r>
              <a:t>Column Names</a:t>
            </a:r>
          </a:p>
        </p:txBody>
      </p:sp>
      <p:sp>
        <p:nvSpPr>
          <p:cNvPr id="27651" name=""/>
          <p:cNvSpPr/>
          <p:nvPr>
            <p:ph type="body" idx="1"/>
          </p:nvPr>
        </p:nvSpPr>
        <p:spPr>
          <a:xfrm>
            <a:off x="860425" y="1795463"/>
            <a:ext cx="7385050" cy="3252787"/>
          </a:xfrm>
          <a:noFill/>
          <a:ln w="12700">
            <a:noFill/>
            <a:miter lim="800000"/>
          </a:ln>
          <a:effectLst>
            <a:outerShdw dist="53882" dir="2700000" algn="ctr">
              <a:schemeClr val="bg2"/>
            </a:outerShdw>
          </a:effectLst>
        </p:spPr>
        <p:txBody>
          <a:bodyPr vert="horz" wrap="square" lIns="92075" tIns="46038" rIns="92075" bIns="46038" anchor="t"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Arial" pitchFamily="34" charset="0"/>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Arial" pitchFamily="34" charset="0"/>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Arial" pitchFamily="34" charset="0"/>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5pPr>
          </a:lstStyle>
          <a:p>
            <a:pPr lvl="1"/>
            <a:r>
              <a:t>Use table prefixes to qualify column names that are in multiple tables.</a:t>
            </a:r>
          </a:p>
          <a:p>
            <a:pPr lvl="1"/>
            <a:r>
              <a:t>Improve performance by using table prefixes.</a:t>
            </a:r>
          </a:p>
          <a:p>
            <a:pPr lvl="1"/>
            <a:r>
              <a:t>Distinguish columns that have identical names but reside in different tables by using column aliases.</a:t>
            </a:r>
          </a:p>
        </p:txBody>
      </p:sp>
    </p:spTree>
  </p:cSld>
  <p:clrMapOvr>
    <a:masterClrMapping/>
  </p:clrMapOvr>
  <p:transition spd="slow"/>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29698" name=""/>
          <p:cNvSpPr/>
          <p:nvPr/>
        </p:nvSpPr>
        <p:spPr bwMode="blackWhite">
          <a:xfrm>
            <a:off x="927100" y="2082800"/>
            <a:ext cx="3384550" cy="402272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p:txBody>
      </p:sp>
      <p:sp>
        <p:nvSpPr>
          <p:cNvPr id="29699" name=""/>
          <p:cNvSpPr/>
          <p:nvPr/>
        </p:nvSpPr>
        <p:spPr bwMode="blackWhite">
          <a:xfrm>
            <a:off x="4511675" y="2082800"/>
            <a:ext cx="3836988" cy="402272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p:txBody>
      </p:sp>
      <p:sp>
        <p:nvSpPr>
          <p:cNvPr id="29700"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Additional Search Conditions</a:t>
            </a:r>
            <a:br/>
            <a:r>
              <a:t>Using the AND Operator </a:t>
            </a:r>
          </a:p>
        </p:txBody>
      </p:sp>
      <p:sp>
        <p:nvSpPr>
          <p:cNvPr id="29701" name=""/>
          <p:cNvSpPr/>
          <p:nvPr/>
        </p:nvSpPr>
        <p:spPr>
          <a:xfrm>
            <a:off x="871538" y="1725613"/>
            <a:ext cx="804862"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solidFill>
                  <a:srgbClr val="FFFFCC"/>
                </a:solidFill>
                <a:effectLst>
                  <a:outerShdw blurRad="38100" dist="38100" dir="2700000" algn="tl">
                    <a:srgbClr val="000000"/>
                  </a:outerShdw>
                </a:effectLst>
              </a:rPr>
              <a:t>EMP </a:t>
            </a:r>
            <a:endParaRPr sz="2000" b="1">
              <a:solidFill>
                <a:srgbClr val="FFFFCC"/>
              </a:solidFill>
              <a:effectLst>
                <a:outerShdw blurRad="38100" dist="38100" dir="2700000" algn="tl">
                  <a:srgbClr val="000000"/>
                </a:outerShdw>
              </a:effectLst>
            </a:endParaRPr>
          </a:p>
        </p:txBody>
      </p:sp>
      <p:sp>
        <p:nvSpPr>
          <p:cNvPr id="29702" name=""/>
          <p:cNvSpPr/>
          <p:nvPr/>
        </p:nvSpPr>
        <p:spPr>
          <a:xfrm>
            <a:off x="4419600" y="1725613"/>
            <a:ext cx="931863"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solidFill>
                  <a:srgbClr val="FFFFCC"/>
                </a:solidFill>
                <a:effectLst>
                  <a:outerShdw blurRad="38100" dist="38100" dir="2700000" algn="tl">
                    <a:srgbClr val="000000"/>
                  </a:outerShdw>
                </a:effectLst>
              </a:rPr>
              <a:t>DEPT </a:t>
            </a:r>
            <a:endParaRPr sz="2000" b="1">
              <a:solidFill>
                <a:srgbClr val="FFFFCC"/>
              </a:solidFill>
              <a:effectLst>
                <a:outerShdw blurRad="38100" dist="38100" dir="2700000" algn="tl">
                  <a:srgbClr val="000000"/>
                </a:outerShdw>
              </a:effectLst>
            </a:endParaRPr>
          </a:p>
        </p:txBody>
      </p:sp>
      <p:sp>
        <p:nvSpPr>
          <p:cNvPr id="29703" name=""/>
          <p:cNvSpPr/>
          <p:nvPr/>
        </p:nvSpPr>
        <p:spPr bwMode="ltGray">
          <a:xfrm>
            <a:off x="3033713" y="2159000"/>
            <a:ext cx="2462212" cy="3405188"/>
          </a:xfrm>
          <a:prstGeom prst="rect">
            <a:avLst/>
          </a:prstGeom>
          <a:solidFill>
            <a:srgbClr val="FF5050">
              <a:alpha val="50000"/>
            </a:srgbClr>
          </a:solidFill>
          <a:ln>
            <a:noFill/>
            <a:miter lim="800000"/>
          </a:ln>
          <a:effectLst/>
        </p:spPr>
      </p:sp>
      <p:sp>
        <p:nvSpPr>
          <p:cNvPr id="29704" name=""/>
          <p:cNvSpPr/>
          <p:nvPr/>
        </p:nvSpPr>
        <p:spPr bwMode="ltGray">
          <a:xfrm>
            <a:off x="1035050" y="2638425"/>
            <a:ext cx="7216775" cy="314325"/>
          </a:xfrm>
          <a:prstGeom prst="rect">
            <a:avLst/>
          </a:prstGeom>
          <a:solidFill>
            <a:srgbClr val="009900">
              <a:alpha val="50000"/>
            </a:srgbClr>
          </a:solidFill>
          <a:ln>
            <a:noFill/>
            <a:miter lim="800000"/>
          </a:ln>
          <a:effectLst/>
        </p:spPr>
      </p:sp>
      <p:sp>
        <p:nvSpPr>
          <p:cNvPr id="29705" name=""/>
          <p:cNvSpPr/>
          <p:nvPr/>
        </p:nvSpPr>
        <p:spPr bwMode="blackWhite">
          <a:xfrm>
            <a:off x="939800" y="2114550"/>
            <a:ext cx="3359150" cy="399732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r>
              <a:rPr b="1">
                <a:solidFill>
                  <a:srgbClr val="000000"/>
                </a:solidFill>
                <a:latin typeface="Courier New" pitchFamily="49" charset="0"/>
              </a:rPr>
              <a:t> EMPNO ENAME    DEPTNO</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 -------</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7839 KING         10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7698 BLAKE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7782 CLARK        10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7566 JONES        20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7654 MARTIN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7499 ALLEN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7844 TURNER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7900 JAMES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7521 WARD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7902 FORD         20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7369 SMITH        20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14 rows selected.</a:t>
            </a:r>
            <a:endParaRPr b="1">
              <a:solidFill>
                <a:srgbClr val="000000"/>
              </a:solidFill>
              <a:latin typeface="Courier New" pitchFamily="49" charset="0"/>
            </a:endParaRPr>
          </a:p>
        </p:txBody>
      </p:sp>
      <p:sp>
        <p:nvSpPr>
          <p:cNvPr id="29706" name=""/>
          <p:cNvSpPr/>
          <p:nvPr/>
        </p:nvSpPr>
        <p:spPr bwMode="blackWhite">
          <a:xfrm>
            <a:off x="4524375" y="2114550"/>
            <a:ext cx="3811588" cy="399732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r>
              <a:rPr b="1">
                <a:solidFill>
                  <a:srgbClr val="000000"/>
                </a:solidFill>
                <a:latin typeface="Courier New" pitchFamily="49" charset="0"/>
              </a:rPr>
              <a:t>DEPTNO DNAME     	LOC     </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	--------</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10 ACCOUNTING	NEW YORK</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10 ACCOUNTING	NEW YORK </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20 RESEARCH	DALLAS</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20 RESEARCH	DALLAS</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20 RESEARCH	DALLAS</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14 rows selected.</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704"/>
                                        </p:tgtEl>
                                        <p:attrNameLst>
                                          <p:attrName>style.visibility</p:attrName>
                                        </p:attrNameLst>
                                      </p:cBhvr>
                                      <p:to>
                                        <p:strVal val="visible"/>
                                      </p:to>
                                    </p:set>
                                    <p:animEffect transition="in" filter="wipe(left)">
                                      <p:cBhvr>
                                        <p:cTn id="11"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31746" name=""/>
          <p:cNvSpPr/>
          <p:nvPr/>
        </p:nvSpPr>
        <p:spPr bwMode="blackWhite">
          <a:xfrm>
            <a:off x="906463" y="1982788"/>
            <a:ext cx="7316787" cy="1357312"/>
          </a:xfrm>
          <a:prstGeom prst="rect">
            <a:avLst/>
          </a:prstGeom>
          <a:solidFill>
            <a:srgbClr val="FFFFCC"/>
          </a:solidFill>
          <a:ln w="25400">
            <a:solidFill>
              <a:prstClr val="black"/>
            </a:solidFill>
            <a:miter lim="800000"/>
          </a:ln>
          <a:effectLst>
            <a:outerShdw dist="89803" dir="2700000" algn="ctr">
              <a:srgbClr val="000000">
                <a:alpha val="50000"/>
              </a:srgbClr>
            </a:outerShdw>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1200150"/>
              </a:tabLst>
            </a:pPr>
            <a:endParaRPr b="1">
              <a:solidFill>
                <a:srgbClr val="000000"/>
              </a:solidFill>
              <a:latin typeface="Courier New" pitchFamily="49" charset="0"/>
            </a:endParaRPr>
          </a:p>
          <a:p>
            <a:pPr marL="0" lvl="0" indent="0" eaLnBrk="0" hangingPunct="0">
              <a:lnSpc>
                <a:spcPct val="120000"/>
              </a:lnSpc>
              <a:tabLst>
                <a:tab pos="1200150"/>
              </a:tabLst>
            </a:pPr>
            <a:endParaRPr b="1">
              <a:solidFill>
                <a:srgbClr val="000000"/>
              </a:solidFill>
              <a:latin typeface="Courier New" pitchFamily="49" charset="0"/>
            </a:endParaRPr>
          </a:p>
        </p:txBody>
      </p:sp>
      <p:sp>
        <p:nvSpPr>
          <p:cNvPr id="31747" name=""/>
          <p:cNvSpPr/>
          <p:nvPr/>
        </p:nvSpPr>
        <p:spPr bwMode="blackWhite">
          <a:xfrm>
            <a:off x="909638" y="3833813"/>
            <a:ext cx="7294562" cy="1370012"/>
          </a:xfrm>
          <a:prstGeom prst="rect">
            <a:avLst/>
          </a:prstGeom>
          <a:solidFill>
            <a:srgbClr val="FFFFCC"/>
          </a:solidFill>
          <a:ln w="25400">
            <a:solidFill>
              <a:prstClr val="black"/>
            </a:solidFill>
            <a:miter lim="800000"/>
          </a:ln>
          <a:effectLst>
            <a:outerShdw dist="89803" dir="2700000" algn="ctr">
              <a:srgbClr val="000000">
                <a:alpha val="50000"/>
              </a:srgbClr>
            </a:outerShdw>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1200150"/>
              </a:tabLst>
            </a:pPr>
            <a:endParaRPr b="1">
              <a:solidFill>
                <a:srgbClr val="000000"/>
              </a:solidFill>
              <a:latin typeface="Courier New" pitchFamily="49" charset="0"/>
            </a:endParaRPr>
          </a:p>
          <a:p>
            <a:pPr marL="0" lvl="0" indent="0" eaLnBrk="0" hangingPunct="0">
              <a:lnSpc>
                <a:spcPct val="120000"/>
              </a:lnSpc>
              <a:tabLst>
                <a:tab pos="1200150"/>
              </a:tabLst>
            </a:pPr>
            <a:endParaRPr b="1">
              <a:solidFill>
                <a:srgbClr val="000000"/>
              </a:solidFill>
              <a:latin typeface="Courier New" pitchFamily="49" charset="0"/>
            </a:endParaRPr>
          </a:p>
        </p:txBody>
      </p:sp>
      <p:sp>
        <p:nvSpPr>
          <p:cNvPr id="31748"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Using Table Aliases</a:t>
            </a:r>
          </a:p>
        </p:txBody>
      </p:sp>
      <p:sp>
        <p:nvSpPr>
          <p:cNvPr id="31749" name=""/>
          <p:cNvSpPr/>
          <p:nvPr>
            <p:ph type="body" idx="1"/>
          </p:nvPr>
        </p:nvSpPr>
        <p:spPr>
          <a:xfrm>
            <a:off x="936625" y="1300163"/>
            <a:ext cx="7385050" cy="1066800"/>
          </a:xfrm>
          <a:noFill/>
          <a:ln w="12700">
            <a:noFill/>
            <a:miter lim="800000"/>
          </a:ln>
          <a:effectLst>
            <a:outerShdw dist="53882" dir="2700000" algn="ctr">
              <a:schemeClr val="bg2"/>
            </a:outerShdw>
          </a:effectLst>
        </p:spPr>
        <p:txBody>
          <a:bodyPr vert="horz" wrap="square" lIns="92075" tIns="46038" rIns="92075" bIns="46038" anchor="t"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Arial" pitchFamily="34" charset="0"/>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Arial" pitchFamily="34" charset="0"/>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Arial" pitchFamily="34" charset="0"/>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5pPr>
          </a:lstStyle>
          <a:p>
            <a:pPr lvl="0"/>
            <a:r>
              <a:t>Simplify queries by using table aliases.</a:t>
            </a:r>
          </a:p>
        </p:txBody>
      </p:sp>
      <p:grpSp>
        <p:nvGrpSpPr>
          <p:cNvPr id="31758" name=""/>
          <p:cNvGrpSpPr/>
          <p:nvPr/>
        </p:nvGrpSpPr>
        <p:grpSpPr>
          <a:xfrm>
            <a:off x="2581275" y="2371725"/>
            <a:ext cx="2395538" cy="2813050"/>
            <a:chOff x="1626" y="1494"/>
            <a:chExt cx="1509" cy="1772"/>
          </a:xfrm>
        </p:grpSpPr>
        <p:sp>
          <p:nvSpPr>
            <p:cNvPr id="31750" name=""/>
            <p:cNvSpPr/>
            <p:nvPr/>
          </p:nvSpPr>
          <p:spPr bwMode="ltGray">
            <a:xfrm>
              <a:off x="1647" y="2660"/>
              <a:ext cx="129" cy="180"/>
            </a:xfrm>
            <a:prstGeom prst="rect">
              <a:avLst/>
            </a:prstGeom>
            <a:solidFill>
              <a:srgbClr val="FF5050">
                <a:alpha val="50000"/>
              </a:srgbClr>
            </a:solidFill>
            <a:ln>
              <a:noFill/>
              <a:miter lim="800000"/>
            </a:ln>
            <a:effectLst/>
          </p:spPr>
        </p:sp>
        <p:sp>
          <p:nvSpPr>
            <p:cNvPr id="31751" name=""/>
            <p:cNvSpPr/>
            <p:nvPr/>
          </p:nvSpPr>
          <p:spPr bwMode="ltGray">
            <a:xfrm>
              <a:off x="2511" y="2660"/>
              <a:ext cx="129" cy="180"/>
            </a:xfrm>
            <a:prstGeom prst="rect">
              <a:avLst/>
            </a:prstGeom>
            <a:solidFill>
              <a:srgbClr val="FF5050">
                <a:alpha val="50000"/>
              </a:srgbClr>
            </a:solidFill>
            <a:ln>
              <a:noFill/>
              <a:miter lim="800000"/>
            </a:ln>
            <a:effectLst/>
          </p:spPr>
        </p:sp>
        <p:sp>
          <p:nvSpPr>
            <p:cNvPr id="31752" name=""/>
            <p:cNvSpPr/>
            <p:nvPr/>
          </p:nvSpPr>
          <p:spPr bwMode="ltGray">
            <a:xfrm>
              <a:off x="2262" y="2876"/>
              <a:ext cx="552" cy="180"/>
            </a:xfrm>
            <a:prstGeom prst="rect">
              <a:avLst/>
            </a:prstGeom>
            <a:solidFill>
              <a:srgbClr val="FF5050">
                <a:alpha val="50000"/>
              </a:srgbClr>
            </a:solidFill>
            <a:ln>
              <a:noFill/>
              <a:miter lim="800000"/>
            </a:ln>
            <a:effectLst/>
          </p:spPr>
        </p:sp>
        <p:sp>
          <p:nvSpPr>
            <p:cNvPr id="31753" name=""/>
            <p:cNvSpPr/>
            <p:nvPr/>
          </p:nvSpPr>
          <p:spPr bwMode="ltGray">
            <a:xfrm>
              <a:off x="2442" y="3086"/>
              <a:ext cx="114" cy="180"/>
            </a:xfrm>
            <a:prstGeom prst="rect">
              <a:avLst/>
            </a:prstGeom>
            <a:solidFill>
              <a:srgbClr val="FF5050">
                <a:alpha val="50000"/>
              </a:srgbClr>
            </a:solidFill>
            <a:ln>
              <a:noFill/>
              <a:miter lim="800000"/>
            </a:ln>
            <a:effectLst/>
          </p:spPr>
        </p:sp>
        <p:sp>
          <p:nvSpPr>
            <p:cNvPr id="31754" name=""/>
            <p:cNvSpPr/>
            <p:nvPr/>
          </p:nvSpPr>
          <p:spPr bwMode="ltGray">
            <a:xfrm>
              <a:off x="1626" y="1494"/>
              <a:ext cx="384" cy="180"/>
            </a:xfrm>
            <a:prstGeom prst="rect">
              <a:avLst/>
            </a:prstGeom>
            <a:solidFill>
              <a:srgbClr val="FF5050">
                <a:alpha val="50000"/>
              </a:srgbClr>
            </a:solidFill>
            <a:ln>
              <a:noFill/>
              <a:miter lim="800000"/>
            </a:ln>
            <a:effectLst/>
          </p:spPr>
        </p:sp>
        <p:sp>
          <p:nvSpPr>
            <p:cNvPr id="31755" name=""/>
            <p:cNvSpPr/>
            <p:nvPr/>
          </p:nvSpPr>
          <p:spPr bwMode="ltGray">
            <a:xfrm>
              <a:off x="2751" y="1494"/>
              <a:ext cx="384" cy="180"/>
            </a:xfrm>
            <a:prstGeom prst="rect">
              <a:avLst/>
            </a:prstGeom>
            <a:solidFill>
              <a:srgbClr val="FF5050">
                <a:alpha val="50000"/>
              </a:srgbClr>
            </a:solidFill>
            <a:ln>
              <a:noFill/>
              <a:miter lim="800000"/>
            </a:ln>
            <a:effectLst/>
          </p:spPr>
        </p:sp>
        <p:sp>
          <p:nvSpPr>
            <p:cNvPr id="31756" name=""/>
            <p:cNvSpPr/>
            <p:nvPr/>
          </p:nvSpPr>
          <p:spPr bwMode="ltGray">
            <a:xfrm>
              <a:off x="2082" y="1707"/>
              <a:ext cx="384" cy="180"/>
            </a:xfrm>
            <a:prstGeom prst="rect">
              <a:avLst/>
            </a:prstGeom>
            <a:solidFill>
              <a:srgbClr val="FF5050">
                <a:alpha val="50000"/>
              </a:srgbClr>
            </a:solidFill>
            <a:ln>
              <a:noFill/>
              <a:miter lim="800000"/>
            </a:ln>
            <a:effectLst/>
          </p:spPr>
        </p:sp>
        <p:sp>
          <p:nvSpPr>
            <p:cNvPr id="31757" name=""/>
            <p:cNvSpPr/>
            <p:nvPr/>
          </p:nvSpPr>
          <p:spPr bwMode="ltGray">
            <a:xfrm>
              <a:off x="2619" y="1908"/>
              <a:ext cx="366" cy="180"/>
            </a:xfrm>
            <a:prstGeom prst="rect">
              <a:avLst/>
            </a:prstGeom>
            <a:solidFill>
              <a:srgbClr val="FF5050">
                <a:alpha val="50000"/>
              </a:srgbClr>
            </a:solidFill>
            <a:ln>
              <a:noFill/>
              <a:miter lim="800000"/>
            </a:ln>
            <a:effectLst/>
          </p:spPr>
        </p:sp>
      </p:grpSp>
      <p:sp>
        <p:nvSpPr>
          <p:cNvPr id="31759" name=""/>
          <p:cNvSpPr/>
          <p:nvPr/>
        </p:nvSpPr>
        <p:spPr bwMode="blackWhite">
          <a:xfrm>
            <a:off x="887413" y="1970088"/>
            <a:ext cx="7342187" cy="1382712"/>
          </a:xfrm>
          <a:prstGeom prst="rect">
            <a:avLst/>
          </a:prstGeom>
          <a:noFill/>
          <a:ln>
            <a:noFill/>
            <a:miter lim="800000"/>
          </a:ln>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1200150"/>
              </a:tabLst>
            </a:pPr>
            <a:r>
              <a:rPr b="1">
                <a:solidFill>
                  <a:srgbClr val="000000"/>
                </a:solidFill>
                <a:latin typeface="Courier New" pitchFamily="49" charset="0"/>
              </a:rPr>
              <a:t>SQL&gt; SELECT </a:t>
            </a:r>
            <a:r>
              <a:rPr b="1">
                <a:solidFill>
                  <a:srgbClr val="000000"/>
                </a:solidFill>
                <a:latin typeface="Courier New" pitchFamily="49" charset="0"/>
              </a:rPr>
              <a:t>emp</a:t>
            </a:r>
            <a:r>
              <a:rPr b="1">
                <a:solidFill>
                  <a:srgbClr val="000000"/>
                </a:solidFill>
                <a:latin typeface="Courier New" pitchFamily="49" charset="0"/>
              </a:rPr>
              <a:t>.</a:t>
            </a:r>
            <a:r>
              <a:rPr b="1">
                <a:solidFill>
                  <a:srgbClr val="000000"/>
                </a:solidFill>
                <a:latin typeface="Courier New" pitchFamily="49" charset="0"/>
              </a:rPr>
              <a:t>empno</a:t>
            </a:r>
            <a:r>
              <a:rPr b="1">
                <a:solidFill>
                  <a:srgbClr val="000000"/>
                </a:solidFill>
                <a:latin typeface="Courier New" pitchFamily="49" charset="0"/>
              </a:rPr>
              <a:t>, </a:t>
            </a:r>
            <a:r>
              <a:rPr b="1">
                <a:solidFill>
                  <a:srgbClr val="000000"/>
                </a:solidFill>
                <a:latin typeface="Courier New" pitchFamily="49" charset="0"/>
              </a:rPr>
              <a:t>emp</a:t>
            </a:r>
            <a:r>
              <a:rPr b="1">
                <a:solidFill>
                  <a:srgbClr val="000000"/>
                </a:solidFill>
                <a:latin typeface="Courier New" pitchFamily="49" charset="0"/>
              </a:rPr>
              <a:t>.</a:t>
            </a:r>
            <a:r>
              <a:rPr b="1">
                <a:solidFill>
                  <a:srgbClr val="000000"/>
                </a:solidFill>
                <a:latin typeface="Courier New" pitchFamily="49" charset="0"/>
              </a:rPr>
              <a:t>ename</a:t>
            </a:r>
            <a:r>
              <a:rPr b="1">
                <a:solidFill>
                  <a:srgbClr val="000000"/>
                </a:solidFill>
                <a:latin typeface="Courier New" pitchFamily="49" charset="0"/>
              </a:rPr>
              <a:t>, </a:t>
            </a:r>
            <a:r>
              <a:rPr b="1">
                <a:solidFill>
                  <a:srgbClr val="000000"/>
                </a:solidFill>
                <a:latin typeface="Courier New" pitchFamily="49" charset="0"/>
              </a:rPr>
              <a:t>emp</a:t>
            </a:r>
            <a:r>
              <a:rPr b="1">
                <a:solidFill>
                  <a:srgbClr val="000000"/>
                </a:solidFill>
                <a:latin typeface="Courier New" pitchFamily="49" charset="0"/>
              </a:rPr>
              <a:t>.</a:t>
            </a:r>
            <a:r>
              <a:rPr b="1">
                <a:solidFill>
                  <a:srgbClr val="000000"/>
                </a:solidFill>
                <a:latin typeface="Courier New" pitchFamily="49" charset="0"/>
              </a:rPr>
              <a:t>deptno</a:t>
            </a: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120000"/>
              </a:lnSpc>
              <a:tabLst>
                <a:tab pos="1200150"/>
              </a:tabLst>
            </a:pPr>
            <a:r>
              <a:rPr b="1">
                <a:solidFill>
                  <a:srgbClr val="000000"/>
                </a:solidFill>
                <a:latin typeface="Courier New" pitchFamily="49" charset="0"/>
              </a:rPr>
              <a:t>  2	   dept.</a:t>
            </a:r>
            <a:r>
              <a:rPr b="1">
                <a:solidFill>
                  <a:srgbClr val="000000"/>
                </a:solidFill>
                <a:latin typeface="Courier New" pitchFamily="49" charset="0"/>
              </a:rPr>
              <a:t>deptno</a:t>
            </a:r>
            <a:r>
              <a:rPr b="1">
                <a:solidFill>
                  <a:srgbClr val="000000"/>
                </a:solidFill>
                <a:latin typeface="Courier New" pitchFamily="49" charset="0"/>
              </a:rPr>
              <a:t>, dept.loc</a:t>
            </a:r>
            <a:endParaRPr b="1">
              <a:solidFill>
                <a:srgbClr val="000000"/>
              </a:solidFill>
              <a:latin typeface="Courier New" pitchFamily="49" charset="0"/>
            </a:endParaRPr>
          </a:p>
          <a:p>
            <a:pPr marL="0" lvl="0" indent="0" eaLnBrk="0" hangingPunct="0">
              <a:lnSpc>
                <a:spcPct val="120000"/>
              </a:lnSpc>
              <a:tabLst>
                <a:tab pos="1200150"/>
              </a:tabLst>
            </a:pPr>
            <a:r>
              <a:rPr b="1">
                <a:solidFill>
                  <a:srgbClr val="000000"/>
                </a:solidFill>
                <a:latin typeface="Courier New" pitchFamily="49" charset="0"/>
              </a:rPr>
              <a:t>  3  FROM   </a:t>
            </a:r>
            <a:r>
              <a:rPr b="1">
                <a:solidFill>
                  <a:srgbClr val="000000"/>
                </a:solidFill>
                <a:latin typeface="Courier New" pitchFamily="49" charset="0"/>
              </a:rPr>
              <a:t>emp</a:t>
            </a:r>
            <a:r>
              <a:rPr b="1">
                <a:solidFill>
                  <a:srgbClr val="000000"/>
                </a:solidFill>
                <a:latin typeface="Courier New" pitchFamily="49" charset="0"/>
              </a:rPr>
              <a:t>, dept</a:t>
            </a:r>
            <a:endParaRPr b="1">
              <a:solidFill>
                <a:srgbClr val="000000"/>
              </a:solidFill>
              <a:latin typeface="Courier New" pitchFamily="49" charset="0"/>
            </a:endParaRPr>
          </a:p>
          <a:p>
            <a:pPr marL="0" lvl="0" indent="0" eaLnBrk="0" hangingPunct="0">
              <a:lnSpc>
                <a:spcPct val="120000"/>
              </a:lnSpc>
              <a:tabLst>
                <a:tab pos="1200150"/>
              </a:tabLst>
            </a:pPr>
            <a:r>
              <a:rPr b="1">
                <a:solidFill>
                  <a:srgbClr val="000000"/>
                </a:solidFill>
                <a:latin typeface="Courier New" pitchFamily="49" charset="0"/>
              </a:rPr>
              <a:t>  4  WHERE  </a:t>
            </a:r>
            <a:r>
              <a:rPr b="1">
                <a:solidFill>
                  <a:srgbClr val="000000"/>
                </a:solidFill>
                <a:latin typeface="Courier New" pitchFamily="49" charset="0"/>
              </a:rPr>
              <a:t>emp</a:t>
            </a:r>
            <a:r>
              <a:rPr b="1">
                <a:solidFill>
                  <a:srgbClr val="000000"/>
                </a:solidFill>
                <a:latin typeface="Courier New" pitchFamily="49" charset="0"/>
              </a:rPr>
              <a:t>.</a:t>
            </a:r>
            <a:r>
              <a:rPr b="1">
                <a:solidFill>
                  <a:srgbClr val="000000"/>
                </a:solidFill>
                <a:latin typeface="Courier New" pitchFamily="49" charset="0"/>
              </a:rPr>
              <a:t>deptno</a:t>
            </a:r>
            <a:r>
              <a:rPr b="1">
                <a:solidFill>
                  <a:srgbClr val="000000"/>
                </a:solidFill>
                <a:latin typeface="Courier New" pitchFamily="49" charset="0"/>
              </a:rPr>
              <a:t>=dept.</a:t>
            </a:r>
            <a:r>
              <a:rPr b="1">
                <a:solidFill>
                  <a:srgbClr val="000000"/>
                </a:solidFill>
                <a:latin typeface="Courier New" pitchFamily="49" charset="0"/>
              </a:rPr>
              <a:t>deptno</a:t>
            </a:r>
            <a:r>
              <a:rPr b="1">
                <a:solidFill>
                  <a:srgbClr val="000000"/>
                </a:solidFill>
                <a:latin typeface="Courier New" pitchFamily="49" charset="0"/>
              </a:rPr>
              <a:t>;</a:t>
            </a:r>
            <a:endParaRPr b="1">
              <a:solidFill>
                <a:srgbClr val="000000"/>
              </a:solidFill>
              <a:latin typeface="Courier New" pitchFamily="49" charset="0"/>
            </a:endParaRPr>
          </a:p>
        </p:txBody>
      </p:sp>
      <p:sp>
        <p:nvSpPr>
          <p:cNvPr id="31760" name=""/>
          <p:cNvSpPr/>
          <p:nvPr/>
        </p:nvSpPr>
        <p:spPr bwMode="blackWhite">
          <a:xfrm>
            <a:off x="890588" y="3821113"/>
            <a:ext cx="7319962" cy="1395412"/>
          </a:xfrm>
          <a:prstGeom prst="rect">
            <a:avLst/>
          </a:prstGeom>
          <a:noFill/>
          <a:ln>
            <a:noFill/>
            <a:miter lim="800000"/>
          </a:ln>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1200150"/>
              </a:tabLst>
            </a:pPr>
            <a:r>
              <a:rPr b="1">
                <a:solidFill>
                  <a:srgbClr val="000000"/>
                </a:solidFill>
                <a:latin typeface="Courier New" pitchFamily="49" charset="0"/>
              </a:rPr>
              <a:t>SQL&gt; SELECT e.</a:t>
            </a:r>
            <a:r>
              <a:rPr b="1">
                <a:solidFill>
                  <a:srgbClr val="000000"/>
                </a:solidFill>
                <a:latin typeface="Courier New" pitchFamily="49" charset="0"/>
              </a:rPr>
              <a:t>empno</a:t>
            </a:r>
            <a:r>
              <a:rPr b="1">
                <a:solidFill>
                  <a:srgbClr val="000000"/>
                </a:solidFill>
                <a:latin typeface="Courier New" pitchFamily="49" charset="0"/>
              </a:rPr>
              <a:t>, e.</a:t>
            </a:r>
            <a:r>
              <a:rPr b="1">
                <a:solidFill>
                  <a:srgbClr val="000000"/>
                </a:solidFill>
                <a:latin typeface="Courier New" pitchFamily="49" charset="0"/>
              </a:rPr>
              <a:t>ename</a:t>
            </a:r>
            <a:r>
              <a:rPr b="1">
                <a:solidFill>
                  <a:srgbClr val="000000"/>
                </a:solidFill>
                <a:latin typeface="Courier New" pitchFamily="49" charset="0"/>
              </a:rPr>
              <a:t>, e.</a:t>
            </a:r>
            <a:r>
              <a:rPr b="1">
                <a:solidFill>
                  <a:srgbClr val="000000"/>
                </a:solidFill>
                <a:latin typeface="Courier New" pitchFamily="49" charset="0"/>
              </a:rPr>
              <a:t>deptno</a:t>
            </a: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120000"/>
              </a:lnSpc>
              <a:tabLst>
                <a:tab pos="1200150"/>
              </a:tabLst>
            </a:pPr>
            <a:r>
              <a:rPr b="1">
                <a:solidFill>
                  <a:srgbClr val="000000"/>
                </a:solidFill>
                <a:latin typeface="Courier New" pitchFamily="49" charset="0"/>
              </a:rPr>
              <a:t>  2         d.</a:t>
            </a:r>
            <a:r>
              <a:rPr b="1">
                <a:solidFill>
                  <a:srgbClr val="000000"/>
                </a:solidFill>
                <a:latin typeface="Courier New" pitchFamily="49" charset="0"/>
              </a:rPr>
              <a:t>deptno</a:t>
            </a:r>
            <a:r>
              <a:rPr b="1">
                <a:solidFill>
                  <a:srgbClr val="000000"/>
                </a:solidFill>
                <a:latin typeface="Courier New" pitchFamily="49" charset="0"/>
              </a:rPr>
              <a:t>, d.loc</a:t>
            </a:r>
            <a:endParaRPr b="1">
              <a:solidFill>
                <a:srgbClr val="000000"/>
              </a:solidFill>
              <a:latin typeface="Courier New" pitchFamily="49" charset="0"/>
            </a:endParaRPr>
          </a:p>
          <a:p>
            <a:pPr marL="0" lvl="0" indent="0" eaLnBrk="0" hangingPunct="0">
              <a:lnSpc>
                <a:spcPct val="120000"/>
              </a:lnSpc>
              <a:tabLst>
                <a:tab pos="1200150"/>
              </a:tabLst>
            </a:pPr>
            <a:r>
              <a:rPr b="1">
                <a:solidFill>
                  <a:srgbClr val="000000"/>
                </a:solidFill>
                <a:latin typeface="Courier New" pitchFamily="49" charset="0"/>
              </a:rPr>
              <a:t>  3  FROM   </a:t>
            </a:r>
            <a:r>
              <a:rPr b="1">
                <a:solidFill>
                  <a:srgbClr val="000000"/>
                </a:solidFill>
                <a:latin typeface="Courier New" pitchFamily="49" charset="0"/>
              </a:rPr>
              <a:t>emp</a:t>
            </a:r>
            <a:r>
              <a:rPr b="1">
                <a:solidFill>
                  <a:srgbClr val="000000"/>
                </a:solidFill>
                <a:latin typeface="Courier New" pitchFamily="49" charset="0"/>
              </a:rPr>
              <a:t> e, dept d</a:t>
            </a:r>
            <a:endParaRPr b="1">
              <a:solidFill>
                <a:srgbClr val="000000"/>
              </a:solidFill>
              <a:latin typeface="Courier New" pitchFamily="49" charset="0"/>
            </a:endParaRPr>
          </a:p>
          <a:p>
            <a:pPr marL="0" lvl="0" indent="0" eaLnBrk="0" hangingPunct="0">
              <a:lnSpc>
                <a:spcPct val="120000"/>
              </a:lnSpc>
              <a:tabLst>
                <a:tab pos="1200150"/>
              </a:tabLst>
            </a:pPr>
            <a:r>
              <a:rPr b="1">
                <a:solidFill>
                  <a:srgbClr val="000000"/>
                </a:solidFill>
                <a:latin typeface="Courier New" pitchFamily="49" charset="0"/>
              </a:rPr>
              <a:t>  4  WHERE  e.</a:t>
            </a:r>
            <a:r>
              <a:rPr b="1">
                <a:solidFill>
                  <a:srgbClr val="000000"/>
                </a:solidFill>
                <a:latin typeface="Courier New" pitchFamily="49" charset="0"/>
              </a:rPr>
              <a:t>deptno</a:t>
            </a:r>
            <a:r>
              <a:rPr b="1">
                <a:solidFill>
                  <a:srgbClr val="000000"/>
                </a:solidFill>
                <a:latin typeface="Courier New" pitchFamily="49" charset="0"/>
              </a:rPr>
              <a:t>=d.</a:t>
            </a:r>
            <a:r>
              <a:rPr b="1">
                <a:solidFill>
                  <a:srgbClr val="000000"/>
                </a:solidFill>
                <a:latin typeface="Courier New" pitchFamily="49" charset="0"/>
              </a:rPr>
              <a:t>deptno</a:t>
            </a:r>
            <a:r>
              <a:rPr b="1">
                <a:solidFill>
                  <a:srgbClr val="000000"/>
                </a:solidFill>
                <a:latin typeface="Courier New" pitchFamily="49" charset="0"/>
              </a:rPr>
              <a:t>;</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8"/>
                                        </p:tgtEl>
                                        <p:attrNameLst>
                                          <p:attrName>style.visibility</p:attrName>
                                        </p:attrNameLst>
                                      </p:cBhvr>
                                      <p:to>
                                        <p:strVal val="visible"/>
                                      </p:to>
                                    </p:set>
                                    <p:animEffect transition="in" filter="wipe(up)">
                                      <p:cBhvr>
                                        <p:cTn id="7" dur="500"/>
                                        <p:tgtEl>
                                          <p:spTgt spid="31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33794" name=""/>
          <p:cNvSpPr/>
          <p:nvPr>
            <p:ph type="title"/>
          </p:nvPr>
        </p:nvSpPr>
        <p:spPr>
          <a:xfrm>
            <a:off x="685800" y="304800"/>
            <a:ext cx="8297863"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Joining More Than Two Tables</a:t>
            </a:r>
          </a:p>
        </p:txBody>
      </p:sp>
      <p:sp>
        <p:nvSpPr>
          <p:cNvPr id="33795" name=""/>
          <p:cNvSpPr/>
          <p:nvPr/>
        </p:nvSpPr>
        <p:spPr bwMode="blackWhite">
          <a:xfrm>
            <a:off x="908050" y="1630363"/>
            <a:ext cx="3117850" cy="298132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2057400"/>
              </a:tabLst>
            </a:pPr>
            <a:r>
              <a:rPr b="1">
                <a:solidFill>
                  <a:srgbClr val="000000"/>
                </a:solidFill>
                <a:latin typeface="Courier New" pitchFamily="49" charset="0"/>
              </a:rPr>
              <a:t>NAME	CUSTID</a:t>
            </a:r>
            <a:endParaRPr b="1">
              <a:solidFill>
                <a:srgbClr val="000000"/>
              </a:solidFill>
              <a:latin typeface="Courier New" pitchFamily="49" charset="0"/>
            </a:endParaRPr>
          </a:p>
          <a:p>
            <a:pPr marL="0" lvl="0" indent="0" eaLnBrk="0" hangingPunct="0">
              <a:lnSpc>
                <a:spcPct val="95000"/>
              </a:lnSpc>
              <a:tabLst>
                <a:tab pos="205740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2057400"/>
              </a:tabLst>
            </a:pPr>
            <a:r>
              <a:rPr b="1">
                <a:solidFill>
                  <a:srgbClr val="000000"/>
                </a:solidFill>
                <a:latin typeface="Courier New" pitchFamily="49" charset="0"/>
              </a:rPr>
              <a:t>JOCKSPORTS	   100</a:t>
            </a:r>
            <a:endParaRPr b="1">
              <a:solidFill>
                <a:srgbClr val="000000"/>
              </a:solidFill>
              <a:latin typeface="Courier New" pitchFamily="49" charset="0"/>
            </a:endParaRPr>
          </a:p>
          <a:p>
            <a:pPr marL="0" lvl="0" indent="0" eaLnBrk="0" hangingPunct="0">
              <a:lnSpc>
                <a:spcPct val="95000"/>
              </a:lnSpc>
              <a:tabLst>
                <a:tab pos="2057400"/>
              </a:tabLst>
            </a:pPr>
            <a:r>
              <a:rPr b="1">
                <a:solidFill>
                  <a:srgbClr val="000000"/>
                </a:solidFill>
                <a:latin typeface="Courier New" pitchFamily="49" charset="0"/>
              </a:rPr>
              <a:t>TKB SPORT SHOP	   101</a:t>
            </a:r>
            <a:endParaRPr b="1">
              <a:solidFill>
                <a:srgbClr val="000000"/>
              </a:solidFill>
              <a:latin typeface="Courier New" pitchFamily="49" charset="0"/>
            </a:endParaRPr>
          </a:p>
          <a:p>
            <a:pPr marL="0" lvl="0" indent="0" eaLnBrk="0" hangingPunct="0">
              <a:lnSpc>
                <a:spcPct val="95000"/>
              </a:lnSpc>
              <a:tabLst>
                <a:tab pos="2057400"/>
              </a:tabLst>
            </a:pPr>
            <a:r>
              <a:rPr b="1">
                <a:solidFill>
                  <a:srgbClr val="000000"/>
                </a:solidFill>
                <a:latin typeface="Courier New" pitchFamily="49" charset="0"/>
              </a:rPr>
              <a:t>VOLLYRITE	   102</a:t>
            </a:r>
            <a:endParaRPr b="1">
              <a:solidFill>
                <a:srgbClr val="000000"/>
              </a:solidFill>
              <a:latin typeface="Courier New" pitchFamily="49" charset="0"/>
            </a:endParaRPr>
          </a:p>
          <a:p>
            <a:pPr marL="0" lvl="0" indent="0" eaLnBrk="0" hangingPunct="0">
              <a:lnSpc>
                <a:spcPct val="95000"/>
              </a:lnSpc>
              <a:tabLst>
                <a:tab pos="2057400"/>
              </a:tabLst>
            </a:pPr>
            <a:r>
              <a:rPr b="1">
                <a:solidFill>
                  <a:srgbClr val="000000"/>
                </a:solidFill>
                <a:latin typeface="Courier New" pitchFamily="49" charset="0"/>
              </a:rPr>
              <a:t>JUST TENNIS	   103</a:t>
            </a:r>
            <a:endParaRPr b="1">
              <a:solidFill>
                <a:srgbClr val="000000"/>
              </a:solidFill>
              <a:latin typeface="Courier New" pitchFamily="49" charset="0"/>
            </a:endParaRPr>
          </a:p>
          <a:p>
            <a:pPr marL="0" lvl="0" indent="0" eaLnBrk="0" hangingPunct="0">
              <a:lnSpc>
                <a:spcPct val="95000"/>
              </a:lnSpc>
              <a:tabLst>
                <a:tab pos="2057400"/>
              </a:tabLst>
            </a:pPr>
            <a:r>
              <a:rPr b="1">
                <a:solidFill>
                  <a:srgbClr val="000000"/>
                </a:solidFill>
                <a:latin typeface="Courier New" pitchFamily="49" charset="0"/>
              </a:rPr>
              <a:t>K+T SPORTS	   105</a:t>
            </a:r>
            <a:endParaRPr b="1">
              <a:solidFill>
                <a:srgbClr val="000000"/>
              </a:solidFill>
              <a:latin typeface="Courier New" pitchFamily="49" charset="0"/>
            </a:endParaRPr>
          </a:p>
          <a:p>
            <a:pPr marL="0" lvl="0" indent="0" eaLnBrk="0" hangingPunct="0">
              <a:lnSpc>
                <a:spcPct val="95000"/>
              </a:lnSpc>
              <a:tabLst>
                <a:tab pos="2057400"/>
              </a:tabLst>
            </a:pPr>
            <a:r>
              <a:rPr b="1">
                <a:solidFill>
                  <a:srgbClr val="000000"/>
                </a:solidFill>
                <a:latin typeface="Courier New" pitchFamily="49" charset="0"/>
              </a:rPr>
              <a:t>SHAPE UP	   106</a:t>
            </a:r>
            <a:endParaRPr b="1">
              <a:solidFill>
                <a:srgbClr val="000000"/>
              </a:solidFill>
              <a:latin typeface="Courier New" pitchFamily="49" charset="0"/>
            </a:endParaRPr>
          </a:p>
          <a:p>
            <a:pPr marL="0" lvl="0" indent="0" eaLnBrk="0" hangingPunct="0">
              <a:lnSpc>
                <a:spcPct val="95000"/>
              </a:lnSpc>
              <a:tabLst>
                <a:tab pos="2057400"/>
              </a:tabLst>
            </a:pPr>
            <a:r>
              <a:rPr b="1">
                <a:solidFill>
                  <a:srgbClr val="000000"/>
                </a:solidFill>
                <a:latin typeface="Courier New" pitchFamily="49" charset="0"/>
              </a:rPr>
              <a:t>WOMENS SPORTS     107</a:t>
            </a:r>
            <a:endParaRPr b="1">
              <a:solidFill>
                <a:srgbClr val="000000"/>
              </a:solidFill>
              <a:latin typeface="Courier New" pitchFamily="49" charset="0"/>
            </a:endParaRPr>
          </a:p>
          <a:p>
            <a:pPr marL="0" lvl="0" indent="0" eaLnBrk="0" hangingPunct="0">
              <a:lnSpc>
                <a:spcPct val="95000"/>
              </a:lnSpc>
              <a:tabLst>
                <a:tab pos="205740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2057400"/>
              </a:tabLst>
            </a:pPr>
            <a:r>
              <a:rPr b="1">
                <a:solidFill>
                  <a:srgbClr val="000000"/>
                </a:solidFill>
                <a:latin typeface="Courier New" pitchFamily="49" charset="0"/>
              </a:rPr>
              <a:t>9 rows selected.</a:t>
            </a:r>
            <a:endParaRPr b="1">
              <a:solidFill>
                <a:srgbClr val="000000"/>
              </a:solidFill>
              <a:latin typeface="Courier New" pitchFamily="49" charset="0"/>
            </a:endParaRPr>
          </a:p>
        </p:txBody>
      </p:sp>
      <p:sp>
        <p:nvSpPr>
          <p:cNvPr id="33796" name=""/>
          <p:cNvSpPr/>
          <p:nvPr/>
        </p:nvSpPr>
        <p:spPr>
          <a:xfrm>
            <a:off x="819150" y="1254125"/>
            <a:ext cx="1708150"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effectLst>
                  <a:outerShdw blurRad="38100" dist="38100" dir="2700000" algn="tl">
                    <a:schemeClr val="bg2"/>
                  </a:outerShdw>
                </a:effectLst>
              </a:rPr>
              <a:t>CUSTOMER </a:t>
            </a:r>
            <a:endParaRPr sz="2000" b="1">
              <a:effectLst>
                <a:outerShdw blurRad="38100" dist="38100" dir="2700000" algn="tl">
                  <a:schemeClr val="bg2"/>
                </a:outerShdw>
              </a:effectLst>
            </a:endParaRPr>
          </a:p>
        </p:txBody>
      </p:sp>
      <p:grpSp>
        <p:nvGrpSpPr>
          <p:cNvPr id="33799" name=""/>
          <p:cNvGrpSpPr/>
          <p:nvPr/>
        </p:nvGrpSpPr>
        <p:grpSpPr>
          <a:xfrm>
            <a:off x="4286250" y="1254125"/>
            <a:ext cx="2940050" cy="3357563"/>
            <a:chOff x="2700" y="790"/>
            <a:chExt cx="1852" cy="2115"/>
          </a:xfrm>
        </p:grpSpPr>
        <p:sp>
          <p:nvSpPr>
            <p:cNvPr id="33797" name=""/>
            <p:cNvSpPr/>
            <p:nvPr/>
          </p:nvSpPr>
          <p:spPr bwMode="blackWhite">
            <a:xfrm>
              <a:off x="2751" y="1027"/>
              <a:ext cx="1801" cy="1878"/>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1143000"/>
                </a:tabLst>
              </a:pPr>
              <a:r>
                <a:rPr b="1">
                  <a:solidFill>
                    <a:srgbClr val="000000"/>
                  </a:solidFill>
                  <a:latin typeface="Courier New" pitchFamily="49" charset="0"/>
                </a:rPr>
                <a:t> CUSTID   ORDID</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101     610</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102     611</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104     612</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106     601</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102     602</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106     604</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106     605</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21 rows selected.</a:t>
              </a:r>
              <a:endParaRPr b="1">
                <a:solidFill>
                  <a:srgbClr val="000000"/>
                </a:solidFill>
                <a:latin typeface="Courier New" pitchFamily="49" charset="0"/>
              </a:endParaRPr>
            </a:p>
          </p:txBody>
        </p:sp>
        <p:sp>
          <p:nvSpPr>
            <p:cNvPr id="33798" name=""/>
            <p:cNvSpPr/>
            <p:nvPr/>
          </p:nvSpPr>
          <p:spPr>
            <a:xfrm>
              <a:off x="2700" y="790"/>
              <a:ext cx="516" cy="250"/>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effectLst>
                    <a:outerShdw blurRad="38100" dist="38100" dir="2700000" algn="tl">
                      <a:schemeClr val="bg2"/>
                    </a:outerShdw>
                  </a:effectLst>
                </a:rPr>
                <a:t>ORD </a:t>
              </a:r>
              <a:endParaRPr sz="2000" b="1">
                <a:effectLst>
                  <a:outerShdw blurRad="38100" dist="38100" dir="2700000" algn="tl">
                    <a:schemeClr val="bg2"/>
                  </a:outerShdw>
                </a:effectLst>
              </a:endParaRPr>
            </a:p>
          </p:txBody>
        </p:sp>
      </p:grpSp>
      <p:sp>
        <p:nvSpPr>
          <p:cNvPr id="33800" name=""/>
          <p:cNvSpPr/>
          <p:nvPr/>
        </p:nvSpPr>
        <p:spPr bwMode="ltGray">
          <a:xfrm>
            <a:off x="3009900" y="1643063"/>
            <a:ext cx="2457450" cy="2624137"/>
          </a:xfrm>
          <a:prstGeom prst="rect">
            <a:avLst/>
          </a:prstGeom>
          <a:solidFill>
            <a:srgbClr val="FF5050">
              <a:alpha val="50000"/>
            </a:srgbClr>
          </a:solidFill>
          <a:ln>
            <a:noFill/>
            <a:miter lim="800000"/>
          </a:ln>
          <a:effectLst/>
        </p:spPr>
      </p:sp>
      <p:grpSp>
        <p:nvGrpSpPr>
          <p:cNvPr id="33803" name=""/>
          <p:cNvGrpSpPr/>
          <p:nvPr/>
        </p:nvGrpSpPr>
        <p:grpSpPr>
          <a:xfrm>
            <a:off x="5608638" y="3192463"/>
            <a:ext cx="2774950" cy="2838450"/>
            <a:chOff x="3533" y="2011"/>
            <a:chExt cx="1748" cy="1788"/>
          </a:xfrm>
        </p:grpSpPr>
        <p:sp>
          <p:nvSpPr>
            <p:cNvPr id="33801" name=""/>
            <p:cNvSpPr/>
            <p:nvPr/>
          </p:nvSpPr>
          <p:spPr bwMode="blackWhite">
            <a:xfrm>
              <a:off x="3533" y="2249"/>
              <a:ext cx="1645" cy="1550"/>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1143000"/>
                </a:tabLst>
              </a:pPr>
              <a:r>
                <a:rPr b="1">
                  <a:solidFill>
                    <a:srgbClr val="000000"/>
                  </a:solidFill>
                  <a:latin typeface="Courier New" pitchFamily="49" charset="0"/>
                </a:rPr>
                <a:t> ORDID  ITEMID</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610       3</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611       1</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612       1</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601       1</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   602       1</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a:t>
              </a:r>
              <a:endParaRPr b="1">
                <a:solidFill>
                  <a:srgbClr val="000000"/>
                </a:solidFill>
                <a:latin typeface="Courier New" pitchFamily="49" charset="0"/>
              </a:endParaRPr>
            </a:p>
            <a:p>
              <a:pPr marL="0" lvl="0" indent="0" eaLnBrk="0" hangingPunct="0">
                <a:lnSpc>
                  <a:spcPct val="95000"/>
                </a:lnSpc>
                <a:tabLst>
                  <a:tab pos="1143000"/>
                </a:tabLst>
              </a:pPr>
              <a:r>
                <a:rPr b="1">
                  <a:solidFill>
                    <a:srgbClr val="000000"/>
                  </a:solidFill>
                  <a:latin typeface="Courier New" pitchFamily="49" charset="0"/>
                </a:rPr>
                <a:t>64 rows selected.     </a:t>
              </a:r>
              <a:endParaRPr b="1">
                <a:solidFill>
                  <a:srgbClr val="000000"/>
                </a:solidFill>
                <a:latin typeface="Courier New" pitchFamily="49" charset="0"/>
              </a:endParaRPr>
            </a:p>
          </p:txBody>
        </p:sp>
        <p:sp>
          <p:nvSpPr>
            <p:cNvPr id="33802" name=""/>
            <p:cNvSpPr/>
            <p:nvPr/>
          </p:nvSpPr>
          <p:spPr>
            <a:xfrm>
              <a:off x="4738" y="2011"/>
              <a:ext cx="543" cy="250"/>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effectLst>
                    <a:outerShdw blurRad="38100" dist="38100" dir="2700000" algn="tl">
                      <a:schemeClr val="bg2"/>
                    </a:outerShdw>
                  </a:effectLst>
                </a:rPr>
                <a:t>ITEM </a:t>
              </a:r>
              <a:endParaRPr sz="2000" b="1">
                <a:effectLst>
                  <a:outerShdw blurRad="38100" dist="38100" dir="2700000" algn="tl">
                    <a:schemeClr val="bg2"/>
                  </a:outerShdw>
                </a:effectLst>
              </a:endParaRPr>
            </a:p>
          </p:txBody>
        </p:sp>
      </p:grpSp>
      <p:grpSp>
        <p:nvGrpSpPr>
          <p:cNvPr id="33806" name=""/>
          <p:cNvGrpSpPr/>
          <p:nvPr/>
        </p:nvGrpSpPr>
        <p:grpSpPr>
          <a:xfrm>
            <a:off x="5775325" y="1643063"/>
            <a:ext cx="965200" cy="4051300"/>
            <a:chOff x="3638" y="1035"/>
            <a:chExt cx="608" cy="2552"/>
          </a:xfrm>
        </p:grpSpPr>
        <p:sp>
          <p:nvSpPr>
            <p:cNvPr id="33804" name=""/>
            <p:cNvSpPr/>
            <p:nvPr/>
          </p:nvSpPr>
          <p:spPr bwMode="ltGray">
            <a:xfrm>
              <a:off x="3647" y="1035"/>
              <a:ext cx="576" cy="1198"/>
            </a:xfrm>
            <a:prstGeom prst="rect">
              <a:avLst/>
            </a:prstGeom>
            <a:solidFill>
              <a:srgbClr val="009900">
                <a:alpha val="50000"/>
              </a:srgbClr>
            </a:solidFill>
            <a:ln>
              <a:noFill/>
              <a:miter lim="800000"/>
            </a:ln>
            <a:effectLst/>
          </p:spPr>
        </p:sp>
        <p:sp>
          <p:nvSpPr>
            <p:cNvPr id="33805" name=""/>
            <p:cNvSpPr/>
            <p:nvPr/>
          </p:nvSpPr>
          <p:spPr bwMode="ltGray">
            <a:xfrm>
              <a:off x="3638" y="2262"/>
              <a:ext cx="608" cy="1325"/>
            </a:xfrm>
            <a:prstGeom prst="rect">
              <a:avLst/>
            </a:prstGeom>
            <a:solidFill>
              <a:srgbClr val="009900">
                <a:alpha val="50000"/>
              </a:srgbClr>
            </a:solidFill>
            <a:ln>
              <a:noFill/>
              <a:miter lim="800000"/>
            </a:ln>
            <a:effectLst/>
          </p:spPr>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wipe(up)">
                                      <p:cBhvr>
                                        <p:cTn id="7" dur="500"/>
                                        <p:tgtEl>
                                          <p:spTgt spid="3379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wipe(up)">
                                      <p:cBhvr>
                                        <p:cTn id="12" dur="500"/>
                                        <p:tgtEl>
                                          <p:spTgt spid="33800"/>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3803"/>
                                        </p:tgtEl>
                                        <p:attrNameLst>
                                          <p:attrName>style.visibility</p:attrName>
                                        </p:attrNameLst>
                                      </p:cBhvr>
                                      <p:to>
                                        <p:strVal val="visible"/>
                                      </p:to>
                                    </p:set>
                                    <p:animEffect transition="in" filter="wipe(up)">
                                      <p:cBhvr>
                                        <p:cTn id="17" dur="500"/>
                                        <p:tgtEl>
                                          <p:spTgt spid="33803"/>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3806"/>
                                        </p:tgtEl>
                                        <p:attrNameLst>
                                          <p:attrName>style.visibility</p:attrName>
                                        </p:attrNameLst>
                                      </p:cBhvr>
                                      <p:to>
                                        <p:strVal val="visible"/>
                                      </p:to>
                                    </p:set>
                                    <p:animEffect transition="in" filter="wipe(up)">
                                      <p:cBhvr>
                                        <p:cTn id="22"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35842" name=""/>
          <p:cNvSpPr/>
          <p:nvPr/>
        </p:nvSpPr>
        <p:spPr bwMode="blackWhite">
          <a:xfrm>
            <a:off x="1190625" y="1733550"/>
            <a:ext cx="3263900" cy="324167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endParaRPr b="1">
              <a:solidFill>
                <a:srgbClr val="000000"/>
              </a:solidFill>
              <a:latin typeface="Courier New" pitchFamily="49" charset="0"/>
            </a:endParaRPr>
          </a:p>
        </p:txBody>
      </p:sp>
      <p:sp>
        <p:nvSpPr>
          <p:cNvPr id="35843" name=""/>
          <p:cNvSpPr/>
          <p:nvPr/>
        </p:nvSpPr>
        <p:spPr bwMode="blackWhite">
          <a:xfrm>
            <a:off x="5187950" y="1733550"/>
            <a:ext cx="2847975" cy="193992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1485900" algn="r"/>
                <a:tab pos="1885950"/>
              </a:tabLst>
            </a:pPr>
            <a:endParaRPr b="1">
              <a:solidFill>
                <a:srgbClr val="000000"/>
              </a:solidFill>
              <a:latin typeface="Courier New" pitchFamily="49" charset="0"/>
            </a:endParaRPr>
          </a:p>
          <a:p>
            <a:pPr marL="0" lvl="0" indent="0" eaLnBrk="0" hangingPunct="0">
              <a:lnSpc>
                <a:spcPct val="95000"/>
              </a:lnSpc>
              <a:tabLst>
                <a:tab pos="1485900" algn="r"/>
                <a:tab pos="1885950"/>
              </a:tabLst>
            </a:pPr>
            <a:endParaRPr b="1">
              <a:solidFill>
                <a:srgbClr val="000000"/>
              </a:solidFill>
              <a:latin typeface="Courier New" pitchFamily="49" charset="0"/>
            </a:endParaRPr>
          </a:p>
          <a:p>
            <a:pPr marL="0" lvl="0" indent="0" eaLnBrk="0" hangingPunct="0">
              <a:lnSpc>
                <a:spcPct val="95000"/>
              </a:lnSpc>
              <a:tabLst>
                <a:tab pos="1485900" algn="r"/>
                <a:tab pos="1885950"/>
              </a:tabLst>
            </a:pPr>
            <a:endParaRPr b="1">
              <a:solidFill>
                <a:srgbClr val="000000"/>
              </a:solidFill>
              <a:latin typeface="Courier New" pitchFamily="49" charset="0"/>
            </a:endParaRPr>
          </a:p>
          <a:p>
            <a:pPr marL="0" lvl="0" indent="0" eaLnBrk="0" hangingPunct="0">
              <a:lnSpc>
                <a:spcPct val="95000"/>
              </a:lnSpc>
              <a:tabLst>
                <a:tab pos="1485900" algn="r"/>
                <a:tab pos="1885950"/>
              </a:tabLst>
            </a:pPr>
            <a:endParaRPr b="1">
              <a:solidFill>
                <a:srgbClr val="000000"/>
              </a:solidFill>
              <a:latin typeface="Courier New" pitchFamily="49" charset="0"/>
            </a:endParaRPr>
          </a:p>
          <a:p>
            <a:pPr marL="0" lvl="0" indent="0" eaLnBrk="0" hangingPunct="0">
              <a:lnSpc>
                <a:spcPct val="95000"/>
              </a:lnSpc>
              <a:tabLst>
                <a:tab pos="1485900" algn="r"/>
                <a:tab pos="1885950"/>
              </a:tabLst>
            </a:pPr>
            <a:endParaRPr b="1">
              <a:solidFill>
                <a:srgbClr val="000000"/>
              </a:solidFill>
              <a:latin typeface="Courier New" pitchFamily="49" charset="0"/>
            </a:endParaRPr>
          </a:p>
          <a:p>
            <a:pPr marL="0" lvl="0" indent="0" eaLnBrk="0" hangingPunct="0">
              <a:lnSpc>
                <a:spcPct val="95000"/>
              </a:lnSpc>
              <a:tabLst>
                <a:tab pos="1485900" algn="r"/>
                <a:tab pos="1885950"/>
              </a:tabLst>
            </a:pPr>
            <a:endParaRPr b="1">
              <a:solidFill>
                <a:srgbClr val="000000"/>
              </a:solidFill>
              <a:latin typeface="Courier New" pitchFamily="49" charset="0"/>
            </a:endParaRPr>
          </a:p>
          <a:p>
            <a:pPr marL="0" lvl="0" indent="0" eaLnBrk="0" hangingPunct="0">
              <a:lnSpc>
                <a:spcPct val="95000"/>
              </a:lnSpc>
              <a:tabLst>
                <a:tab pos="1485900" algn="r"/>
                <a:tab pos="1885950"/>
              </a:tabLst>
            </a:pPr>
            <a:endParaRPr b="1">
              <a:solidFill>
                <a:srgbClr val="000000"/>
              </a:solidFill>
              <a:latin typeface="Courier New" pitchFamily="49" charset="0"/>
            </a:endParaRPr>
          </a:p>
        </p:txBody>
      </p:sp>
      <p:sp>
        <p:nvSpPr>
          <p:cNvPr id="35844"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Non-</a:t>
            </a:r>
            <a:r>
              <a:t>Equijoins</a:t>
            </a:r>
          </a:p>
        </p:txBody>
      </p:sp>
      <p:sp>
        <p:nvSpPr>
          <p:cNvPr id="35845" name=""/>
          <p:cNvSpPr/>
          <p:nvPr/>
        </p:nvSpPr>
        <p:spPr>
          <a:xfrm>
            <a:off x="1157288" y="1325563"/>
            <a:ext cx="735012"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solidFill>
                  <a:srgbClr val="FFFFCC"/>
                </a:solidFill>
                <a:effectLst>
                  <a:outerShdw blurRad="38100" dist="38100" dir="2700000" algn="tl">
                    <a:srgbClr val="000000"/>
                  </a:outerShdw>
                </a:effectLst>
              </a:rPr>
              <a:t>EMP</a:t>
            </a:r>
            <a:endParaRPr sz="2000" b="1">
              <a:solidFill>
                <a:srgbClr val="FFFFCC"/>
              </a:solidFill>
              <a:effectLst>
                <a:outerShdw blurRad="38100" dist="38100" dir="2700000" algn="tl">
                  <a:srgbClr val="000000"/>
                </a:outerShdw>
              </a:effectLst>
            </a:endParaRPr>
          </a:p>
        </p:txBody>
      </p:sp>
      <p:sp>
        <p:nvSpPr>
          <p:cNvPr id="35846" name=""/>
          <p:cNvSpPr/>
          <p:nvPr/>
        </p:nvSpPr>
        <p:spPr>
          <a:xfrm>
            <a:off x="5124450" y="1325563"/>
            <a:ext cx="1609725"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solidFill>
                  <a:srgbClr val="FFFFCC"/>
                </a:solidFill>
                <a:effectLst>
                  <a:outerShdw blurRad="38100" dist="38100" dir="2700000" algn="tl">
                    <a:srgbClr val="000000"/>
                  </a:outerShdw>
                </a:effectLst>
              </a:rPr>
              <a:t>SALGRADE</a:t>
            </a:r>
            <a:endParaRPr sz="2000" b="1">
              <a:solidFill>
                <a:srgbClr val="FFFFCC"/>
              </a:solidFill>
              <a:effectLst>
                <a:outerShdw blurRad="38100" dist="38100" dir="2700000" algn="tl">
                  <a:srgbClr val="000000"/>
                </a:outerShdw>
              </a:effectLst>
            </a:endParaRPr>
          </a:p>
        </p:txBody>
      </p:sp>
      <p:grpSp>
        <p:nvGrpSpPr>
          <p:cNvPr id="35850" name=""/>
          <p:cNvGrpSpPr/>
          <p:nvPr/>
        </p:nvGrpSpPr>
        <p:grpSpPr>
          <a:xfrm>
            <a:off x="3422650" y="1773238"/>
            <a:ext cx="4395788" cy="2738437"/>
            <a:chOff x="2156" y="1117"/>
            <a:chExt cx="2769" cy="1725"/>
          </a:xfrm>
        </p:grpSpPr>
        <p:sp>
          <p:nvSpPr>
            <p:cNvPr id="35847" name=""/>
            <p:cNvSpPr/>
            <p:nvPr/>
          </p:nvSpPr>
          <p:spPr bwMode="ltGray">
            <a:xfrm>
              <a:off x="2156" y="1117"/>
              <a:ext cx="542" cy="1725"/>
            </a:xfrm>
            <a:prstGeom prst="rect">
              <a:avLst/>
            </a:prstGeom>
            <a:solidFill>
              <a:srgbClr val="FF5050">
                <a:alpha val="50000"/>
              </a:srgbClr>
            </a:solidFill>
            <a:ln>
              <a:noFill/>
              <a:miter lim="800000"/>
            </a:ln>
            <a:effectLst/>
          </p:spPr>
        </p:sp>
        <p:sp>
          <p:nvSpPr>
            <p:cNvPr id="35848" name=""/>
            <p:cNvSpPr/>
            <p:nvPr/>
          </p:nvSpPr>
          <p:spPr bwMode="ltGray">
            <a:xfrm>
              <a:off x="3792" y="1117"/>
              <a:ext cx="542" cy="1170"/>
            </a:xfrm>
            <a:prstGeom prst="rect">
              <a:avLst/>
            </a:prstGeom>
            <a:solidFill>
              <a:srgbClr val="FF5050">
                <a:alpha val="50000"/>
              </a:srgbClr>
            </a:solidFill>
            <a:ln>
              <a:noFill/>
              <a:miter lim="800000"/>
            </a:ln>
            <a:effectLst/>
          </p:spPr>
        </p:sp>
        <p:sp>
          <p:nvSpPr>
            <p:cNvPr id="35849" name=""/>
            <p:cNvSpPr/>
            <p:nvPr/>
          </p:nvSpPr>
          <p:spPr bwMode="ltGray">
            <a:xfrm>
              <a:off x="4383" y="1117"/>
              <a:ext cx="542" cy="1170"/>
            </a:xfrm>
            <a:prstGeom prst="rect">
              <a:avLst/>
            </a:prstGeom>
            <a:solidFill>
              <a:srgbClr val="FF5050">
                <a:alpha val="50000"/>
              </a:srgbClr>
            </a:solidFill>
            <a:ln>
              <a:noFill/>
              <a:miter lim="800000"/>
            </a:ln>
            <a:effectLst/>
          </p:spPr>
        </p:sp>
      </p:grpSp>
      <p:grpSp>
        <p:nvGrpSpPr>
          <p:cNvPr id="35853" name=""/>
          <p:cNvGrpSpPr/>
          <p:nvPr/>
        </p:nvGrpSpPr>
        <p:grpSpPr>
          <a:xfrm>
            <a:off x="4225925" y="4195763"/>
            <a:ext cx="4154488" cy="1766887"/>
            <a:chOff x="2662" y="2643"/>
            <a:chExt cx="2617" cy="1113"/>
          </a:xfrm>
        </p:grpSpPr>
        <p:sp>
          <p:nvSpPr>
            <p:cNvPr id="35851" name=""/>
            <p:cNvSpPr/>
            <p:nvPr/>
          </p:nvSpPr>
          <p:spPr>
            <a:xfrm>
              <a:off x="3287" y="2643"/>
              <a:ext cx="1992" cy="1113"/>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lnSpc>
                  <a:spcPct val="110000"/>
                </a:lnSpc>
              </a:pPr>
              <a:r>
                <a:rPr sz="2000" b="1">
                  <a:solidFill>
                    <a:srgbClr val="FFFFCC"/>
                  </a:solidFill>
                  <a:effectLst>
                    <a:outerShdw blurRad="38100" dist="38100" dir="2700000" algn="tl">
                      <a:srgbClr val="000000"/>
                    </a:outerShdw>
                  </a:effectLst>
                </a:rPr>
                <a:t>“salary in the EMP </a:t>
              </a:r>
              <a:endParaRPr sz="2000" b="1">
                <a:solidFill>
                  <a:srgbClr val="FFFFCC"/>
                </a:solidFill>
                <a:effectLst>
                  <a:outerShdw blurRad="38100" dist="38100" dir="2700000" algn="tl">
                    <a:srgbClr val="000000"/>
                  </a:outerShdw>
                </a:effectLst>
              </a:endParaRPr>
            </a:p>
            <a:p>
              <a:pPr lvl="0" eaLnBrk="0" hangingPunct="0">
                <a:lnSpc>
                  <a:spcPct val="110000"/>
                </a:lnSpc>
              </a:pPr>
              <a:r>
                <a:rPr sz="2000" b="1">
                  <a:solidFill>
                    <a:srgbClr val="FFFFCC"/>
                  </a:solidFill>
                  <a:effectLst>
                    <a:outerShdw blurRad="38100" dist="38100" dir="2700000" algn="tl">
                      <a:srgbClr val="000000"/>
                    </a:outerShdw>
                  </a:effectLst>
                </a:rPr>
                <a:t>table is between </a:t>
              </a:r>
              <a:endParaRPr sz="2000" b="1">
                <a:solidFill>
                  <a:srgbClr val="FFFFCC"/>
                </a:solidFill>
                <a:effectLst>
                  <a:outerShdw blurRad="38100" dist="38100" dir="2700000" algn="tl">
                    <a:srgbClr val="000000"/>
                  </a:outerShdw>
                </a:effectLst>
              </a:endParaRPr>
            </a:p>
            <a:p>
              <a:pPr lvl="0" eaLnBrk="0" hangingPunct="0">
                <a:lnSpc>
                  <a:spcPct val="110000"/>
                </a:lnSpc>
              </a:pPr>
              <a:r>
                <a:rPr sz="2000" b="1">
                  <a:solidFill>
                    <a:srgbClr val="FFFFCC"/>
                  </a:solidFill>
                  <a:effectLst>
                    <a:outerShdw blurRad="38100" dist="38100" dir="2700000" algn="tl">
                      <a:srgbClr val="000000"/>
                    </a:outerShdw>
                  </a:effectLst>
                </a:rPr>
                <a:t>low salary and high </a:t>
              </a:r>
              <a:endParaRPr sz="2000" b="1">
                <a:solidFill>
                  <a:srgbClr val="FFFFCC"/>
                </a:solidFill>
                <a:effectLst>
                  <a:outerShdw blurRad="38100" dist="38100" dir="2700000" algn="tl">
                    <a:srgbClr val="000000"/>
                  </a:outerShdw>
                </a:effectLst>
              </a:endParaRPr>
            </a:p>
            <a:p>
              <a:pPr lvl="0" eaLnBrk="0" hangingPunct="0">
                <a:lnSpc>
                  <a:spcPct val="110000"/>
                </a:lnSpc>
              </a:pPr>
              <a:r>
                <a:rPr sz="2000" b="1">
                  <a:solidFill>
                    <a:srgbClr val="FFFFCC"/>
                  </a:solidFill>
                  <a:effectLst>
                    <a:outerShdw blurRad="38100" dist="38100" dir="2700000" algn="tl">
                      <a:srgbClr val="000000"/>
                    </a:outerShdw>
                  </a:effectLst>
                </a:rPr>
                <a:t>salary in the SALGRADE</a:t>
              </a:r>
              <a:endParaRPr sz="2000" b="1">
                <a:solidFill>
                  <a:srgbClr val="FFFFCC"/>
                </a:solidFill>
                <a:effectLst>
                  <a:outerShdw blurRad="38100" dist="38100" dir="2700000" algn="tl">
                    <a:srgbClr val="000000"/>
                  </a:outerShdw>
                </a:effectLst>
              </a:endParaRPr>
            </a:p>
            <a:p>
              <a:pPr lvl="0" eaLnBrk="0" hangingPunct="0">
                <a:lnSpc>
                  <a:spcPct val="110000"/>
                </a:lnSpc>
              </a:pPr>
              <a:r>
                <a:rPr sz="2000" b="1">
                  <a:solidFill>
                    <a:srgbClr val="FFFFCC"/>
                  </a:solidFill>
                  <a:effectLst>
                    <a:outerShdw blurRad="38100" dist="38100" dir="2700000" algn="tl">
                      <a:srgbClr val="000000"/>
                    </a:outerShdw>
                  </a:effectLst>
                </a:rPr>
                <a:t>table”</a:t>
              </a:r>
              <a:endParaRPr sz="2000" b="1">
                <a:solidFill>
                  <a:srgbClr val="FFFFCC"/>
                </a:solidFill>
                <a:effectLst>
                  <a:outerShdw blurRad="38100" dist="38100" dir="2700000" algn="tl">
                    <a:srgbClr val="000000"/>
                  </a:outerShdw>
                </a:effectLst>
              </a:endParaRPr>
            </a:p>
          </p:txBody>
        </p:sp>
        <p:cxnSp>
          <p:nvCxnSpPr>
            <p:cNvPr id="35852" name=""/>
            <p:cNvCxnSpPr/>
            <p:nvPr/>
          </p:nvCxnSpPr>
          <p:spPr>
            <a:xfrm flipH="1">
              <a:off x="2662" y="2778"/>
              <a:ext cx="591" cy="0"/>
            </a:xfrm>
            <a:prstGeom prst="line">
              <a:avLst/>
            </a:prstGeom>
            <a:noFill/>
            <a:ln w="50800">
              <a:solidFill>
                <a:srgbClr val="FFCC00"/>
              </a:solidFill>
              <a:miter lim="800000"/>
              <a:tailEnd type="stealth" len="lg"/>
            </a:ln>
            <a:effectLst>
              <a:outerShdw dist="53882" dir="2700000" algn="ctr">
                <a:srgbClr val="000000">
                  <a:alpha val="50000"/>
                </a:srgbClr>
              </a:outerShdw>
            </a:effectLst>
          </p:spPr>
        </p:cxnSp>
      </p:grpSp>
      <p:sp>
        <p:nvSpPr>
          <p:cNvPr id="35854" name=""/>
          <p:cNvSpPr/>
          <p:nvPr/>
        </p:nvSpPr>
        <p:spPr bwMode="blackWhite">
          <a:xfrm>
            <a:off x="1203325" y="1733550"/>
            <a:ext cx="3238500" cy="321627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 EMPNO ENAME      SAL</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 ------- ------</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  7839 KING      5000</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  7698 BLAKE     2850</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  7782 CLARK     2450</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  7566 JONES     2975</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  7654 MARTIN    1250</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  7499 ALLEN     1600</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  7844 TURNER    1500</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  7900 JAMES      950</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a:t>
            </a:r>
            <a:endParaRPr b="1">
              <a:solidFill>
                <a:srgbClr val="000000"/>
              </a:solidFill>
              <a:latin typeface="Courier New" pitchFamily="49" charset="0"/>
            </a:endParaRPr>
          </a:p>
          <a:p>
            <a:pPr marL="0" lvl="0" indent="0" eaLnBrk="0" hangingPunct="0">
              <a:lnSpc>
                <a:spcPct val="95000"/>
              </a:lnSpc>
              <a:tabLst>
                <a:tab pos="857250"/>
                <a:tab pos="1771650"/>
                <a:tab pos="2857500"/>
                <a:tab pos="3486150"/>
                <a:tab pos="4914900"/>
                <a:tab pos="5600700"/>
                <a:tab pos="6400800"/>
              </a:tabLst>
            </a:pPr>
            <a:r>
              <a:rPr b="1">
                <a:solidFill>
                  <a:srgbClr val="000000"/>
                </a:solidFill>
                <a:latin typeface="Courier New" pitchFamily="49" charset="0"/>
              </a:rPr>
              <a:t>14 rows selected.</a:t>
            </a:r>
            <a:endParaRPr b="1">
              <a:solidFill>
                <a:srgbClr val="000000"/>
              </a:solidFill>
              <a:latin typeface="Courier New" pitchFamily="49" charset="0"/>
            </a:endParaRPr>
          </a:p>
        </p:txBody>
      </p:sp>
      <p:sp>
        <p:nvSpPr>
          <p:cNvPr id="35855" name=""/>
          <p:cNvSpPr/>
          <p:nvPr/>
        </p:nvSpPr>
        <p:spPr bwMode="blackWhite">
          <a:xfrm>
            <a:off x="5200650" y="1733550"/>
            <a:ext cx="2822575" cy="191452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1485900" algn="r"/>
                <a:tab pos="1885950"/>
              </a:tabLst>
            </a:pPr>
            <a:r>
              <a:rPr b="1">
                <a:solidFill>
                  <a:srgbClr val="000000"/>
                </a:solidFill>
                <a:latin typeface="Courier New" pitchFamily="49" charset="0"/>
              </a:rPr>
              <a:t>GRADE 	LOSAL  HISAL</a:t>
            </a:r>
            <a:endParaRPr b="1">
              <a:solidFill>
                <a:srgbClr val="000000"/>
              </a:solidFill>
              <a:latin typeface="Courier New" pitchFamily="49" charset="0"/>
            </a:endParaRPr>
          </a:p>
          <a:p>
            <a:pPr marL="0" lvl="0" indent="0" eaLnBrk="0" hangingPunct="0">
              <a:lnSpc>
                <a:spcPct val="95000"/>
              </a:lnSpc>
              <a:tabLst>
                <a:tab pos="1485900" algn="r"/>
                <a:tab pos="1885950"/>
              </a:tabLst>
            </a:pPr>
            <a:r>
              <a:rPr b="1">
                <a:solidFill>
                  <a:srgbClr val="000000"/>
                </a:solidFill>
                <a:latin typeface="Courier New" pitchFamily="49" charset="0"/>
              </a:rPr>
              <a:t>----- ----- ------</a:t>
            </a:r>
            <a:endParaRPr b="1">
              <a:solidFill>
                <a:srgbClr val="000000"/>
              </a:solidFill>
              <a:latin typeface="Courier New" pitchFamily="49" charset="0"/>
            </a:endParaRPr>
          </a:p>
          <a:p>
            <a:pPr marL="0" lvl="0" indent="0" eaLnBrk="0" hangingPunct="0">
              <a:lnSpc>
                <a:spcPct val="95000"/>
              </a:lnSpc>
              <a:tabLst>
                <a:tab pos="1485900" algn="r"/>
                <a:tab pos="1885950"/>
              </a:tabLst>
            </a:pPr>
            <a:r>
              <a:rPr b="1">
                <a:solidFill>
                  <a:srgbClr val="000000"/>
                </a:solidFill>
                <a:latin typeface="Courier New" pitchFamily="49" charset="0"/>
              </a:rPr>
              <a:t>1       700	1200</a:t>
            </a:r>
            <a:endParaRPr b="1">
              <a:solidFill>
                <a:srgbClr val="000000"/>
              </a:solidFill>
              <a:latin typeface="Courier New" pitchFamily="49" charset="0"/>
            </a:endParaRPr>
          </a:p>
          <a:p>
            <a:pPr marL="0" lvl="0" indent="0" eaLnBrk="0" hangingPunct="0">
              <a:lnSpc>
                <a:spcPct val="95000"/>
              </a:lnSpc>
              <a:tabLst>
                <a:tab pos="1485900" algn="r"/>
                <a:tab pos="1885950"/>
              </a:tabLst>
            </a:pPr>
            <a:r>
              <a:rPr b="1">
                <a:solidFill>
                  <a:srgbClr val="000000"/>
                </a:solidFill>
                <a:latin typeface="Courier New" pitchFamily="49" charset="0"/>
              </a:rPr>
              <a:t>2      1201	1400</a:t>
            </a:r>
            <a:endParaRPr b="1">
              <a:solidFill>
                <a:srgbClr val="000000"/>
              </a:solidFill>
              <a:latin typeface="Courier New" pitchFamily="49" charset="0"/>
            </a:endParaRPr>
          </a:p>
          <a:p>
            <a:pPr marL="0" lvl="0" indent="0" eaLnBrk="0" hangingPunct="0">
              <a:lnSpc>
                <a:spcPct val="95000"/>
              </a:lnSpc>
              <a:tabLst>
                <a:tab pos="1485900" algn="r"/>
                <a:tab pos="1885950"/>
              </a:tabLst>
            </a:pPr>
            <a:r>
              <a:rPr b="1">
                <a:solidFill>
                  <a:srgbClr val="000000"/>
                </a:solidFill>
                <a:latin typeface="Courier New" pitchFamily="49" charset="0"/>
              </a:rPr>
              <a:t>3      1401	2000</a:t>
            </a:r>
            <a:endParaRPr b="1">
              <a:solidFill>
                <a:srgbClr val="000000"/>
              </a:solidFill>
              <a:latin typeface="Courier New" pitchFamily="49" charset="0"/>
            </a:endParaRPr>
          </a:p>
          <a:p>
            <a:pPr marL="0" lvl="0" indent="0" eaLnBrk="0" hangingPunct="0">
              <a:lnSpc>
                <a:spcPct val="95000"/>
              </a:lnSpc>
              <a:tabLst>
                <a:tab pos="1485900" algn="r"/>
                <a:tab pos="1885950"/>
              </a:tabLst>
            </a:pPr>
            <a:r>
              <a:rPr b="1">
                <a:solidFill>
                  <a:srgbClr val="000000"/>
                </a:solidFill>
                <a:latin typeface="Courier New" pitchFamily="49" charset="0"/>
              </a:rPr>
              <a:t>4	2001	3000</a:t>
            </a:r>
            <a:endParaRPr b="1">
              <a:solidFill>
                <a:srgbClr val="000000"/>
              </a:solidFill>
              <a:latin typeface="Courier New" pitchFamily="49" charset="0"/>
            </a:endParaRPr>
          </a:p>
          <a:p>
            <a:pPr marL="0" lvl="0" indent="0" eaLnBrk="0" hangingPunct="0">
              <a:lnSpc>
                <a:spcPct val="95000"/>
              </a:lnSpc>
              <a:tabLst>
                <a:tab pos="1485900" algn="r"/>
                <a:tab pos="1885950"/>
              </a:tabLst>
            </a:pPr>
            <a:r>
              <a:rPr b="1">
                <a:solidFill>
                  <a:srgbClr val="000000"/>
                </a:solidFill>
                <a:latin typeface="Courier New" pitchFamily="49" charset="0"/>
              </a:rPr>
              <a:t>5      3001	9999</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wipe(up)">
                                      <p:cBhvr>
                                        <p:cTn id="7" dur="500"/>
                                        <p:tgtEl>
                                          <p:spTgt spid="35850"/>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35853"/>
                                        </p:tgtEl>
                                        <p:attrNameLst>
                                          <p:attrName>style.visibility</p:attrName>
                                        </p:attrNameLst>
                                      </p:cBhvr>
                                      <p:to>
                                        <p:strVal val="visible"/>
                                      </p:to>
                                    </p:set>
                                    <p:anim calcmode="lin" valueType="num">
                                      <p:cBhvr additive="base">
                                        <p:cTn id="11" dur="500" fill="hold"/>
                                        <p:tgtEl>
                                          <p:spTgt spid="35853"/>
                                        </p:tgtEl>
                                        <p:attrNameLst>
                                          <p:attrName>ppt_x</p:attrName>
                                        </p:attrNameLst>
                                      </p:cBhvr>
                                      <p:tavLst>
                                        <p:tav tm="0">
                                          <p:val>
                                            <p:strVal val="1+#ppt_w/2"/>
                                          </p:val>
                                        </p:tav>
                                        <p:tav tm="100000">
                                          <p:val>
                                            <p:strVal val="#ppt_x"/>
                                          </p:val>
                                        </p:tav>
                                      </p:tavLst>
                                    </p:anim>
                                    <p:anim calcmode="lin" valueType="num">
                                      <p:cBhvr additive="base">
                                        <p:cTn id="12" dur="500" fill="hold"/>
                                        <p:tgtEl>
                                          <p:spTgt spid="358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37890" name=""/>
          <p:cNvSpPr/>
          <p:nvPr/>
        </p:nvSpPr>
        <p:spPr bwMode="blackWhite">
          <a:xfrm>
            <a:off x="895350" y="1838325"/>
            <a:ext cx="7264400" cy="1463675"/>
          </a:xfrm>
          <a:prstGeom prst="rect">
            <a:avLst/>
          </a:prstGeom>
          <a:solidFill>
            <a:srgbClr val="FFFFCC"/>
          </a:solidFill>
          <a:ln w="25400">
            <a:solidFill>
              <a:prstClr val="black"/>
            </a:solidFill>
            <a:miter lim="800000"/>
          </a:ln>
          <a:effectLst>
            <a:outerShdw dist="89803" dir="2700000" algn="ctr">
              <a:srgbClr val="000000">
                <a:alpha val="50000"/>
              </a:srgbClr>
            </a:outerShdw>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857250"/>
                <a:tab pos="2063750"/>
              </a:tabLst>
            </a:pPr>
            <a:endParaRPr b="1">
              <a:solidFill>
                <a:srgbClr val="000000"/>
              </a:solidFill>
              <a:latin typeface="Courier New" pitchFamily="49" charset="0"/>
            </a:endParaRPr>
          </a:p>
          <a:p>
            <a:pPr marL="0" lvl="0" indent="0" eaLnBrk="0" hangingPunct="0">
              <a:lnSpc>
                <a:spcPct val="120000"/>
              </a:lnSpc>
              <a:tabLst>
                <a:tab pos="857250"/>
                <a:tab pos="2063750"/>
              </a:tabLst>
            </a:pPr>
            <a:endParaRPr b="1">
              <a:solidFill>
                <a:srgbClr val="000000"/>
              </a:solidFill>
              <a:latin typeface="Courier New" pitchFamily="49" charset="0"/>
            </a:endParaRPr>
          </a:p>
        </p:txBody>
      </p:sp>
      <p:sp>
        <p:nvSpPr>
          <p:cNvPr id="37891" name=""/>
          <p:cNvSpPr/>
          <p:nvPr/>
        </p:nvSpPr>
        <p:spPr bwMode="blackWhite">
          <a:xfrm>
            <a:off x="911225" y="3763963"/>
            <a:ext cx="7270750" cy="2039937"/>
          </a:xfrm>
          <a:prstGeom prst="rect">
            <a:avLst/>
          </a:prstGeom>
          <a:solidFill>
            <a:srgbClr val="DDDDDD"/>
          </a:solidFill>
          <a:ln w="25400">
            <a:solidFill>
              <a:prstClr val="black"/>
            </a:solidFill>
            <a:miter lim="800000"/>
          </a:ln>
          <a:effectLst>
            <a:outerShdw dist="8980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p:txBody>
      </p:sp>
      <p:sp>
        <p:nvSpPr>
          <p:cNvPr id="37892" name=""/>
          <p:cNvSpPr/>
          <p:nvPr>
            <p:ph type="title"/>
          </p:nvPr>
        </p:nvSpPr>
        <p:spPr>
          <a:xfrm>
            <a:off x="1524000" y="3810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Retrieving Records </a:t>
            </a:r>
            <a:br/>
            <a:r>
              <a:t>with Non-</a:t>
            </a:r>
            <a:r>
              <a:t>Equijoins</a:t>
            </a:r>
          </a:p>
        </p:txBody>
      </p:sp>
      <p:grpSp>
        <p:nvGrpSpPr>
          <p:cNvPr id="37895" name=""/>
          <p:cNvGrpSpPr/>
          <p:nvPr/>
        </p:nvGrpSpPr>
        <p:grpSpPr>
          <a:xfrm>
            <a:off x="1765300" y="2593975"/>
            <a:ext cx="4025900" cy="2663825"/>
            <a:chOff x="1112" y="1634"/>
            <a:chExt cx="2536" cy="1678"/>
          </a:xfrm>
        </p:grpSpPr>
        <p:sp>
          <p:nvSpPr>
            <p:cNvPr id="37893" name=""/>
            <p:cNvSpPr/>
            <p:nvPr/>
          </p:nvSpPr>
          <p:spPr bwMode="ltGray">
            <a:xfrm>
              <a:off x="1112" y="1634"/>
              <a:ext cx="2536" cy="418"/>
            </a:xfrm>
            <a:prstGeom prst="rect">
              <a:avLst/>
            </a:prstGeom>
            <a:solidFill>
              <a:srgbClr val="FF5050">
                <a:alpha val="50000"/>
              </a:srgbClr>
            </a:solidFill>
            <a:ln>
              <a:noFill/>
              <a:miter lim="800000"/>
            </a:ln>
            <a:effectLst/>
          </p:spPr>
        </p:sp>
        <p:sp>
          <p:nvSpPr>
            <p:cNvPr id="37894" name=""/>
            <p:cNvSpPr/>
            <p:nvPr/>
          </p:nvSpPr>
          <p:spPr bwMode="ltGray">
            <a:xfrm>
              <a:off x="1544" y="2390"/>
              <a:ext cx="856" cy="922"/>
            </a:xfrm>
            <a:prstGeom prst="rect">
              <a:avLst/>
            </a:prstGeom>
            <a:solidFill>
              <a:srgbClr val="FF5050">
                <a:alpha val="50000"/>
              </a:srgbClr>
            </a:solidFill>
            <a:ln>
              <a:noFill/>
              <a:miter lim="800000"/>
            </a:ln>
            <a:effectLst/>
          </p:spPr>
        </p:sp>
      </p:grpSp>
      <p:sp>
        <p:nvSpPr>
          <p:cNvPr id="37896" name=""/>
          <p:cNvSpPr/>
          <p:nvPr/>
        </p:nvSpPr>
        <p:spPr bwMode="blackWhite">
          <a:xfrm>
            <a:off x="923925" y="3776663"/>
            <a:ext cx="7245350" cy="2014537"/>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b="1">
                <a:solidFill>
                  <a:srgbClr val="000000"/>
                </a:solidFill>
                <a:latin typeface="Courier New" pitchFamily="49" charset="0"/>
              </a:rPr>
              <a:t>ENAME            SAL     GRADE</a:t>
            </a:r>
            <a:endParaRPr b="1">
              <a:solidFill>
                <a:srgbClr val="000000"/>
              </a:solidFill>
              <a:latin typeface="Courier New" pitchFamily="49" charset="0"/>
            </a:endParaRPr>
          </a:p>
          <a:p>
            <a:pPr lvl="0" eaLnBrk="0" hangingPunct="0"/>
            <a:r>
              <a:rPr b="1">
                <a:solidFill>
                  <a:srgbClr val="000000"/>
                </a:solidFill>
                <a:latin typeface="Courier New" pitchFamily="49" charset="0"/>
              </a:rPr>
              <a:t>---------- --------- ---------</a:t>
            </a:r>
            <a:endParaRPr b="1">
              <a:solidFill>
                <a:srgbClr val="000000"/>
              </a:solidFill>
              <a:latin typeface="Courier New" pitchFamily="49" charset="0"/>
            </a:endParaRPr>
          </a:p>
          <a:p>
            <a:pPr lvl="0" eaLnBrk="0" hangingPunct="0"/>
            <a:r>
              <a:rPr b="1">
                <a:solidFill>
                  <a:srgbClr val="000000"/>
                </a:solidFill>
                <a:latin typeface="Courier New" pitchFamily="49" charset="0"/>
              </a:rPr>
              <a:t>JAMES            950         1</a:t>
            </a:r>
            <a:endParaRPr b="1">
              <a:solidFill>
                <a:srgbClr val="000000"/>
              </a:solidFill>
              <a:latin typeface="Courier New" pitchFamily="49" charset="0"/>
            </a:endParaRPr>
          </a:p>
          <a:p>
            <a:pPr lvl="0" eaLnBrk="0" hangingPunct="0"/>
            <a:r>
              <a:rPr b="1">
                <a:solidFill>
                  <a:srgbClr val="000000"/>
                </a:solidFill>
                <a:latin typeface="Courier New" pitchFamily="49" charset="0"/>
              </a:rPr>
              <a:t>SMITH            800         1</a:t>
            </a:r>
            <a:endParaRPr b="1">
              <a:solidFill>
                <a:srgbClr val="000000"/>
              </a:solidFill>
              <a:latin typeface="Courier New" pitchFamily="49" charset="0"/>
            </a:endParaRPr>
          </a:p>
          <a:p>
            <a:pPr lvl="0" eaLnBrk="0" hangingPunct="0"/>
            <a:r>
              <a:rPr b="1">
                <a:solidFill>
                  <a:srgbClr val="000000"/>
                </a:solidFill>
                <a:latin typeface="Courier New" pitchFamily="49" charset="0"/>
              </a:rPr>
              <a:t>ADAMS           1100         1</a:t>
            </a:r>
            <a:endParaRPr b="1">
              <a:solidFill>
                <a:srgbClr val="000000"/>
              </a:solidFill>
              <a:latin typeface="Courier New" pitchFamily="49" charset="0"/>
            </a:endParaRPr>
          </a:p>
          <a:p>
            <a:pPr lvl="0" eaLnBrk="0" hangingPunct="0"/>
            <a:r>
              <a:rPr b="1">
                <a:solidFill>
                  <a:srgbClr val="000000"/>
                </a:solidFill>
                <a:latin typeface="Courier New" pitchFamily="49" charset="0"/>
              </a:rPr>
              <a:t>...</a:t>
            </a:r>
            <a:endParaRPr b="1">
              <a:solidFill>
                <a:srgbClr val="000000"/>
              </a:solidFill>
              <a:latin typeface="Courier New" pitchFamily="49" charset="0"/>
            </a:endParaRPr>
          </a:p>
          <a:p>
            <a:pPr lvl="0" eaLnBrk="0" hangingPunct="0"/>
            <a:r>
              <a:rPr b="1">
                <a:solidFill>
                  <a:srgbClr val="000000"/>
                </a:solidFill>
                <a:latin typeface="Courier New" pitchFamily="49" charset="0"/>
              </a:rPr>
              <a:t>14 rows selected.</a:t>
            </a:r>
            <a:endParaRPr b="1">
              <a:solidFill>
                <a:srgbClr val="000000"/>
              </a:solidFill>
              <a:latin typeface="Courier New" pitchFamily="49" charset="0"/>
            </a:endParaRPr>
          </a:p>
        </p:txBody>
      </p:sp>
      <p:sp>
        <p:nvSpPr>
          <p:cNvPr id="37897" name=""/>
          <p:cNvSpPr/>
          <p:nvPr/>
        </p:nvSpPr>
        <p:spPr bwMode="blackWhite">
          <a:xfrm>
            <a:off x="882650" y="1825625"/>
            <a:ext cx="7289800" cy="1489075"/>
          </a:xfrm>
          <a:prstGeom prst="rect">
            <a:avLst/>
          </a:prstGeom>
          <a:noFill/>
          <a:ln>
            <a:noFill/>
            <a:miter lim="800000"/>
          </a:ln>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857250"/>
                <a:tab pos="2063750"/>
              </a:tabLst>
            </a:pPr>
            <a:r>
              <a:rPr b="1">
                <a:solidFill>
                  <a:srgbClr val="000000"/>
                </a:solidFill>
                <a:latin typeface="Courier New" pitchFamily="49" charset="0"/>
              </a:rPr>
              <a:t>SQL&gt; 	SELECT 	e.</a:t>
            </a:r>
            <a:r>
              <a:rPr b="1">
                <a:solidFill>
                  <a:srgbClr val="000000"/>
                </a:solidFill>
                <a:latin typeface="Courier New" pitchFamily="49" charset="0"/>
              </a:rPr>
              <a:t>ename</a:t>
            </a:r>
            <a:r>
              <a:rPr b="1">
                <a:solidFill>
                  <a:srgbClr val="000000"/>
                </a:solidFill>
                <a:latin typeface="Courier New" pitchFamily="49" charset="0"/>
              </a:rPr>
              <a:t>, e.</a:t>
            </a:r>
            <a:r>
              <a:rPr b="1">
                <a:solidFill>
                  <a:srgbClr val="000000"/>
                </a:solidFill>
                <a:latin typeface="Courier New" pitchFamily="49" charset="0"/>
              </a:rPr>
              <a:t>sal</a:t>
            </a:r>
            <a:r>
              <a:rPr b="1">
                <a:solidFill>
                  <a:srgbClr val="000000"/>
                </a:solidFill>
                <a:latin typeface="Courier New" pitchFamily="49" charset="0"/>
              </a:rPr>
              <a:t>, s.grade</a:t>
            </a:r>
            <a:endParaRPr b="1">
              <a:solidFill>
                <a:srgbClr val="000000"/>
              </a:solidFill>
              <a:latin typeface="Courier New" pitchFamily="49" charset="0"/>
            </a:endParaRPr>
          </a:p>
          <a:p>
            <a:pPr marL="0" lvl="0" indent="0" eaLnBrk="0" hangingPunct="0">
              <a:lnSpc>
                <a:spcPct val="120000"/>
              </a:lnSpc>
              <a:tabLst>
                <a:tab pos="857250"/>
                <a:tab pos="2063750"/>
              </a:tabLst>
            </a:pPr>
            <a:r>
              <a:rPr b="1">
                <a:solidFill>
                  <a:srgbClr val="000000"/>
                </a:solidFill>
                <a:latin typeface="Courier New" pitchFamily="49" charset="0"/>
              </a:rPr>
              <a:t>   2	FROM	</a:t>
            </a:r>
            <a:r>
              <a:rPr b="1">
                <a:solidFill>
                  <a:srgbClr val="000000"/>
                </a:solidFill>
                <a:latin typeface="Courier New" pitchFamily="49" charset="0"/>
              </a:rPr>
              <a:t>emp</a:t>
            </a:r>
            <a:r>
              <a:rPr b="1">
                <a:solidFill>
                  <a:srgbClr val="000000"/>
                </a:solidFill>
                <a:latin typeface="Courier New" pitchFamily="49" charset="0"/>
              </a:rPr>
              <a:t> e, </a:t>
            </a:r>
            <a:r>
              <a:rPr b="1">
                <a:solidFill>
                  <a:srgbClr val="000000"/>
                </a:solidFill>
                <a:latin typeface="Courier New" pitchFamily="49" charset="0"/>
              </a:rPr>
              <a:t>salgrade</a:t>
            </a:r>
            <a:r>
              <a:rPr b="1">
                <a:solidFill>
                  <a:srgbClr val="000000"/>
                </a:solidFill>
                <a:latin typeface="Courier New" pitchFamily="49" charset="0"/>
              </a:rPr>
              <a:t> s</a:t>
            </a:r>
            <a:endParaRPr b="1">
              <a:solidFill>
                <a:srgbClr val="000000"/>
              </a:solidFill>
              <a:latin typeface="Courier New" pitchFamily="49" charset="0"/>
            </a:endParaRPr>
          </a:p>
          <a:p>
            <a:pPr marL="0" lvl="0" indent="0" eaLnBrk="0" hangingPunct="0">
              <a:lnSpc>
                <a:spcPct val="120000"/>
              </a:lnSpc>
              <a:tabLst>
                <a:tab pos="857250"/>
                <a:tab pos="2063750"/>
              </a:tabLst>
            </a:pPr>
            <a:r>
              <a:rPr b="1">
                <a:solidFill>
                  <a:srgbClr val="000000"/>
                </a:solidFill>
                <a:latin typeface="Courier New" pitchFamily="49" charset="0"/>
              </a:rPr>
              <a:t>   3	WHERE 	e.</a:t>
            </a:r>
            <a:r>
              <a:rPr b="1">
                <a:solidFill>
                  <a:srgbClr val="000000"/>
                </a:solidFill>
                <a:latin typeface="Courier New" pitchFamily="49" charset="0"/>
              </a:rPr>
              <a:t>sal</a:t>
            </a:r>
            <a:endParaRPr b="1">
              <a:solidFill>
                <a:srgbClr val="000000"/>
              </a:solidFill>
              <a:latin typeface="Courier New" pitchFamily="49" charset="0"/>
            </a:endParaRPr>
          </a:p>
          <a:p>
            <a:pPr marL="0" lvl="0" indent="0" eaLnBrk="0" hangingPunct="0">
              <a:lnSpc>
                <a:spcPct val="120000"/>
              </a:lnSpc>
              <a:tabLst>
                <a:tab pos="857250"/>
                <a:tab pos="2063750"/>
              </a:tabLst>
            </a:pPr>
            <a:r>
              <a:rPr b="1">
                <a:solidFill>
                  <a:srgbClr val="000000"/>
                </a:solidFill>
                <a:latin typeface="Courier New" pitchFamily="49" charset="0"/>
              </a:rPr>
              <a:t>   </a:t>
            </a:r>
            <a:r>
              <a:rPr b="1">
                <a:solidFill>
                  <a:srgbClr val="000000"/>
                </a:solidFill>
                <a:latin typeface="Courier New" pitchFamily="49" charset="0"/>
              </a:rPr>
              <a:t>4	BETWEEN 	s.</a:t>
            </a:r>
            <a:r>
              <a:rPr b="1">
                <a:solidFill>
                  <a:srgbClr val="000000"/>
                </a:solidFill>
                <a:latin typeface="Courier New" pitchFamily="49" charset="0"/>
              </a:rPr>
              <a:t>losal</a:t>
            </a:r>
            <a:r>
              <a:rPr b="1">
                <a:solidFill>
                  <a:srgbClr val="000000"/>
                </a:solidFill>
                <a:latin typeface="Courier New" pitchFamily="49" charset="0"/>
              </a:rPr>
              <a:t> AND s.</a:t>
            </a:r>
            <a:r>
              <a:rPr b="1">
                <a:solidFill>
                  <a:srgbClr val="000000"/>
                </a:solidFill>
                <a:latin typeface="Courier New" pitchFamily="49" charset="0"/>
              </a:rPr>
              <a:t>hisal</a:t>
            </a:r>
            <a:r>
              <a:rPr b="1">
                <a:solidFill>
                  <a:srgbClr val="000000"/>
                </a:solidFill>
                <a:latin typeface="Courier New" pitchFamily="49" charset="0"/>
              </a:rPr>
              <a:t>;</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wipe(up)">
                                      <p:cBhvr>
                                        <p:cTn id="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39938" name=""/>
          <p:cNvSpPr/>
          <p:nvPr/>
        </p:nvSpPr>
        <p:spPr bwMode="blackWhite">
          <a:xfrm>
            <a:off x="2063750" y="1720850"/>
            <a:ext cx="1955800" cy="220027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p:txBody>
      </p:sp>
      <p:sp>
        <p:nvSpPr>
          <p:cNvPr id="39939" name=""/>
          <p:cNvSpPr/>
          <p:nvPr/>
        </p:nvSpPr>
        <p:spPr bwMode="blackWhite">
          <a:xfrm>
            <a:off x="4576763" y="1714500"/>
            <a:ext cx="2586037" cy="220027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p:txBody>
      </p:sp>
      <p:sp>
        <p:nvSpPr>
          <p:cNvPr id="39940"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Outer Joins</a:t>
            </a:r>
          </a:p>
        </p:txBody>
      </p:sp>
      <p:sp>
        <p:nvSpPr>
          <p:cNvPr id="39941" name=""/>
          <p:cNvSpPr/>
          <p:nvPr/>
        </p:nvSpPr>
        <p:spPr>
          <a:xfrm>
            <a:off x="1962150" y="1344613"/>
            <a:ext cx="804863"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effectLst>
                  <a:outerShdw blurRad="38100" dist="38100" dir="2700000" algn="tl">
                    <a:schemeClr val="bg2"/>
                  </a:outerShdw>
                </a:effectLst>
              </a:rPr>
              <a:t>EMP </a:t>
            </a:r>
            <a:endParaRPr sz="2000" b="1">
              <a:effectLst>
                <a:outerShdw blurRad="38100" dist="38100" dir="2700000" algn="tl">
                  <a:schemeClr val="bg2"/>
                </a:outerShdw>
              </a:effectLst>
            </a:endParaRPr>
          </a:p>
        </p:txBody>
      </p:sp>
      <p:sp>
        <p:nvSpPr>
          <p:cNvPr id="39942" name=""/>
          <p:cNvSpPr/>
          <p:nvPr/>
        </p:nvSpPr>
        <p:spPr>
          <a:xfrm>
            <a:off x="4476750" y="1349375"/>
            <a:ext cx="931863" cy="39687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effectLst>
                  <a:outerShdw blurRad="38100" dist="38100" dir="2700000" algn="tl">
                    <a:schemeClr val="bg2"/>
                  </a:outerShdw>
                </a:effectLst>
              </a:rPr>
              <a:t>DEPT </a:t>
            </a:r>
            <a:endParaRPr sz="2000" b="1">
              <a:effectLst>
                <a:outerShdw blurRad="38100" dist="38100" dir="2700000" algn="tl">
                  <a:schemeClr val="bg2"/>
                </a:outerShdw>
              </a:effectLst>
            </a:endParaRPr>
          </a:p>
        </p:txBody>
      </p:sp>
      <p:sp>
        <p:nvSpPr>
          <p:cNvPr id="39943" name=""/>
          <p:cNvSpPr/>
          <p:nvPr/>
        </p:nvSpPr>
        <p:spPr bwMode="ltGray">
          <a:xfrm>
            <a:off x="2971800" y="1733550"/>
            <a:ext cx="2552700" cy="2176463"/>
          </a:xfrm>
          <a:prstGeom prst="rect">
            <a:avLst/>
          </a:prstGeom>
          <a:solidFill>
            <a:srgbClr val="FF5050">
              <a:alpha val="50000"/>
            </a:srgbClr>
          </a:solidFill>
          <a:ln>
            <a:noFill/>
            <a:miter lim="800000"/>
          </a:ln>
          <a:effectLst/>
        </p:spPr>
      </p:sp>
      <p:sp>
        <p:nvSpPr>
          <p:cNvPr id="39944" name=""/>
          <p:cNvSpPr/>
          <p:nvPr/>
        </p:nvSpPr>
        <p:spPr bwMode="ltGray">
          <a:xfrm>
            <a:off x="2066925" y="3600450"/>
            <a:ext cx="5067300" cy="314325"/>
          </a:xfrm>
          <a:prstGeom prst="rect">
            <a:avLst/>
          </a:prstGeom>
          <a:solidFill>
            <a:srgbClr val="009900">
              <a:alpha val="50000"/>
            </a:srgbClr>
          </a:solidFill>
          <a:ln>
            <a:noFill/>
            <a:miter lim="800000"/>
          </a:ln>
          <a:effectLst/>
        </p:spPr>
      </p:sp>
      <p:grpSp>
        <p:nvGrpSpPr>
          <p:cNvPr id="39947" name=""/>
          <p:cNvGrpSpPr/>
          <p:nvPr/>
        </p:nvGrpSpPr>
        <p:grpSpPr>
          <a:xfrm>
            <a:off x="2343150" y="3790950"/>
            <a:ext cx="5448300" cy="1447800"/>
            <a:chOff x="1476" y="2388"/>
            <a:chExt cx="3432" cy="912"/>
          </a:xfrm>
        </p:grpSpPr>
        <p:sp>
          <p:nvSpPr>
            <p:cNvPr id="39945" name=""/>
            <p:cNvSpPr/>
            <p:nvPr/>
          </p:nvSpPr>
          <p:spPr>
            <a:xfrm>
              <a:off x="1973" y="2782"/>
              <a:ext cx="2935" cy="518"/>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400" b="1">
                  <a:solidFill>
                    <a:srgbClr val="FFFFCC"/>
                  </a:solidFill>
                  <a:effectLst>
                    <a:outerShdw blurRad="38100" dist="38100" dir="2700000" algn="tl">
                      <a:srgbClr val="000000"/>
                    </a:outerShdw>
                  </a:effectLst>
                </a:rPr>
                <a:t>No employee in the</a:t>
              </a:r>
              <a:br>
                <a:rPr sz="2400" b="1">
                  <a:solidFill>
                    <a:srgbClr val="FFFFCC"/>
                  </a:solidFill>
                  <a:effectLst>
                    <a:outerShdw blurRad="38100" dist="38100" dir="2700000" algn="tl">
                      <a:srgbClr val="000000"/>
                    </a:outerShdw>
                  </a:effectLst>
                </a:rPr>
              </a:br>
              <a:r>
                <a:rPr sz="2400" b="1">
                  <a:solidFill>
                    <a:srgbClr val="FFFFCC"/>
                  </a:solidFill>
                  <a:effectLst>
                    <a:outerShdw blurRad="38100" dist="38100" dir="2700000" algn="tl">
                      <a:srgbClr val="000000"/>
                    </a:outerShdw>
                  </a:effectLst>
                </a:rPr>
                <a:t>OPERATIONS department</a:t>
              </a:r>
              <a:endParaRPr sz="2400" b="1">
                <a:solidFill>
                  <a:srgbClr val="FFFFCC"/>
                </a:solidFill>
                <a:effectLst>
                  <a:outerShdw blurRad="38100" dist="38100" dir="2700000" algn="tl">
                    <a:srgbClr val="000000"/>
                  </a:outerShdw>
                </a:effectLst>
              </a:endParaRPr>
            </a:p>
          </p:txBody>
        </p:sp>
        <p:sp>
          <p:nvSpPr>
            <p:cNvPr id="39946" name=""/>
            <p:cNvSpPr/>
            <p:nvPr/>
          </p:nvSpPr>
          <p:spPr>
            <a:xfrm>
              <a:off x="1476" y="2388"/>
              <a:ext cx="458" cy="529"/>
            </a:xfrm>
            <a:custGeom>
              <a:pathLst>
                <a:path w="458" h="529">
                  <a:moveTo>
                    <a:pt x="457" y="528"/>
                  </a:moveTo>
                  <a:lnTo>
                    <a:pt x="0" y="528"/>
                  </a:lnTo>
                  <a:lnTo>
                    <a:pt x="0" y="480"/>
                  </a:lnTo>
                  <a:lnTo>
                    <a:pt x="0" y="408"/>
                  </a:lnTo>
                  <a:lnTo>
                    <a:pt x="0" y="0"/>
                  </a:lnTo>
                </a:path>
              </a:pathLst>
            </a:custGeom>
            <a:noFill/>
            <a:ln w="50800" cap="rnd" cmpd="sng">
              <a:solidFill>
                <a:srgbClr val="FFCC00"/>
              </a:solidFill>
              <a:prstDash val="solid"/>
              <a:round/>
              <a:headEnd type="none" w="sm" len="sm"/>
              <a:tailEnd type="stealth" w="med" len="lg"/>
            </a:ln>
            <a:effectLst>
              <a:outerShdw dist="53882" dir="2700000" algn="ctr">
                <a:srgbClr val="000000">
                  <a:alpha val="50000"/>
                </a:srgbClr>
              </a:outerShdw>
            </a:effectLst>
          </p:spPr>
        </p:sp>
      </p:grpSp>
      <p:sp>
        <p:nvSpPr>
          <p:cNvPr id="39948" name=""/>
          <p:cNvSpPr/>
          <p:nvPr/>
        </p:nvSpPr>
        <p:spPr bwMode="blackWhite">
          <a:xfrm>
            <a:off x="2038350" y="1720850"/>
            <a:ext cx="1981200" cy="217487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r>
              <a:rPr b="1">
                <a:solidFill>
                  <a:srgbClr val="000000"/>
                </a:solidFill>
                <a:latin typeface="Courier New" pitchFamily="49" charset="0"/>
              </a:rPr>
              <a:t>ENAME	DEPTNO</a:t>
            </a:r>
            <a:br>
              <a:rPr b="1">
                <a:solidFill>
                  <a:srgbClr val="000000"/>
                </a:solidFill>
                <a:latin typeface="Courier New" pitchFamily="49" charset="0"/>
              </a:rPr>
            </a:br>
            <a:r>
              <a:rPr b="1">
                <a:solidFill>
                  <a:srgbClr val="000000"/>
                </a:solidFill>
                <a:latin typeface="Courier New" pitchFamily="49" charset="0"/>
              </a:rPr>
              <a:t>-----	------</a:t>
            </a:r>
            <a:br>
              <a:rPr b="1">
                <a:solidFill>
                  <a:srgbClr val="000000"/>
                </a:solidFill>
                <a:latin typeface="Courier New" pitchFamily="49" charset="0"/>
              </a:rPr>
            </a:br>
            <a:r>
              <a:rPr b="1">
                <a:solidFill>
                  <a:srgbClr val="000000"/>
                </a:solidFill>
                <a:latin typeface="Courier New" pitchFamily="49" charset="0"/>
              </a:rPr>
              <a:t>KING	10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BLAKE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CLARK	10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JONES	20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p:txBody>
      </p:sp>
      <p:sp>
        <p:nvSpPr>
          <p:cNvPr id="39949" name=""/>
          <p:cNvSpPr/>
          <p:nvPr/>
        </p:nvSpPr>
        <p:spPr bwMode="blackWhite">
          <a:xfrm>
            <a:off x="4576763" y="1739900"/>
            <a:ext cx="2560637" cy="217487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r>
              <a:rPr b="1">
                <a:solidFill>
                  <a:srgbClr val="000000"/>
                </a:solidFill>
                <a:latin typeface="Courier New" pitchFamily="49" charset="0"/>
              </a:rPr>
              <a:t>DEPTNO DNAME</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10 	ACCOUNTING</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30 	SALES</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10 	ACCOUNTING</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20	RESEARCH</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40	OPERATIONS</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up)">
                                      <p:cBhvr>
                                        <p:cTn id="7" dur="500"/>
                                        <p:tgtEl>
                                          <p:spTgt spid="3994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44"/>
                                        </p:tgtEl>
                                        <p:attrNameLst>
                                          <p:attrName>style.visibility</p:attrName>
                                        </p:attrNameLst>
                                      </p:cBhvr>
                                      <p:to>
                                        <p:strVal val="visible"/>
                                      </p:to>
                                    </p:set>
                                    <p:animEffect transition="in" filter="wipe(left)">
                                      <p:cBhvr>
                                        <p:cTn id="12" dur="500"/>
                                        <p:tgtEl>
                                          <p:spTgt spid="39944"/>
                                        </p:tgtEl>
                                      </p:cBhvr>
                                    </p:animEffect>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39947"/>
                                        </p:tgtEl>
                                        <p:attrNameLst>
                                          <p:attrName>style.visibility</p:attrName>
                                        </p:attrNameLst>
                                      </p:cBhvr>
                                      <p:to>
                                        <p:strVal val="visible"/>
                                      </p:to>
                                    </p:set>
                                    <p:anim calcmode="lin" valueType="num">
                                      <p:cBhvr additive="base">
                                        <p:cTn id="16" dur="500" fill="hold"/>
                                        <p:tgtEl>
                                          <p:spTgt spid="39947"/>
                                        </p:tgtEl>
                                        <p:attrNameLst>
                                          <p:attrName>ppt_x</p:attrName>
                                        </p:attrNameLst>
                                      </p:cBhvr>
                                      <p:tavLst>
                                        <p:tav tm="0">
                                          <p:val>
                                            <p:strVal val="#ppt_x"/>
                                          </p:val>
                                        </p:tav>
                                        <p:tav tm="100000">
                                          <p:val>
                                            <p:strVal val="#ppt_x"/>
                                          </p:val>
                                        </p:tav>
                                      </p:tavLst>
                                    </p:anim>
                                    <p:anim calcmode="lin" valueType="num">
                                      <p:cBhvr additive="base">
                                        <p:cTn id="17" dur="500" fill="hold"/>
                                        <p:tgtEl>
                                          <p:spTgt spid="399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41986"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Outer Joins</a:t>
            </a:r>
          </a:p>
        </p:txBody>
      </p:sp>
      <p:sp>
        <p:nvSpPr>
          <p:cNvPr id="41987" name=""/>
          <p:cNvSpPr/>
          <p:nvPr>
            <p:ph type="body" idx="1"/>
          </p:nvPr>
        </p:nvSpPr>
        <p:spPr>
          <a:xfrm>
            <a:off x="860425" y="1295400"/>
            <a:ext cx="7385050" cy="4008438"/>
          </a:xfrm>
          <a:noFill/>
          <a:ln w="12700">
            <a:noFill/>
            <a:miter lim="800000"/>
          </a:ln>
          <a:effectLst>
            <a:outerShdw dist="53882" dir="2700000" algn="ctr">
              <a:schemeClr val="bg2"/>
            </a:outerShdw>
          </a:effectLst>
        </p:spPr>
        <p:txBody>
          <a:bodyPr vert="horz" wrap="square" lIns="92075" tIns="46038" rIns="92075" bIns="46038" anchor="t"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Arial" pitchFamily="34" charset="0"/>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Arial" pitchFamily="34" charset="0"/>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Arial" pitchFamily="34" charset="0"/>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5pPr>
          </a:lstStyle>
          <a:p>
            <a:pPr lvl="1"/>
            <a:r>
              <a:t>You use an outer join to also see rows that do not usually meet the join condition.</a:t>
            </a:r>
          </a:p>
          <a:p>
            <a:pPr lvl="1"/>
            <a:r>
              <a:t>Outer join operator is the plus sign </a:t>
            </a:r>
            <a:r>
              <a:rPr>
                <a:solidFill>
                  <a:srgbClr val="FF0033"/>
                </a:solidFill>
              </a:rPr>
              <a:t>(+)</a:t>
            </a:r>
            <a:r>
              <a:t>.</a:t>
            </a:r>
          </a:p>
          <a:p>
            <a:pPr lvl="1">
              <a:buNone/>
            </a:pPr>
          </a:p>
          <a:p>
            <a:pPr lvl="1">
              <a:buNone/>
            </a:pPr>
          </a:p>
          <a:p>
            <a:pPr lvl="1">
              <a:buNone/>
            </a:pPr>
          </a:p>
          <a:p>
            <a:pPr lvl="0"/>
            <a:endParaRPr>
              <a:solidFill>
                <a:srgbClr val="F8F8D3"/>
              </a:solidFill>
            </a:endParaRPr>
          </a:p>
        </p:txBody>
      </p:sp>
      <p:sp>
        <p:nvSpPr>
          <p:cNvPr id="41988" name=""/>
          <p:cNvSpPr/>
          <p:nvPr/>
        </p:nvSpPr>
        <p:spPr bwMode="blackWhite">
          <a:xfrm>
            <a:off x="908050" y="3152775"/>
            <a:ext cx="7270750" cy="1082675"/>
          </a:xfrm>
          <a:prstGeom prst="rect">
            <a:avLst/>
          </a:prstGeom>
          <a:solidFill>
            <a:srgbClr val="FFFFCC"/>
          </a:solidFill>
          <a:ln w="25400">
            <a:solidFill>
              <a:prstClr val="black"/>
            </a:solidFill>
            <a:miter lim="800000"/>
          </a:ln>
          <a:effectLst>
            <a:outerShdw dist="89803" dir="2700000" algn="ctr">
              <a:srgbClr val="000000">
                <a:alpha val="50000"/>
              </a:srgbClr>
            </a:outerShdw>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966788"/>
              </a:tabLst>
            </a:pPr>
            <a:r>
              <a:rPr b="1">
                <a:solidFill>
                  <a:srgbClr val="000000"/>
                </a:solidFill>
                <a:latin typeface="Courier New" pitchFamily="49" charset="0"/>
              </a:rPr>
              <a:t>SELECT	</a:t>
            </a:r>
            <a:r>
              <a:rPr b="1" i="1">
                <a:solidFill>
                  <a:srgbClr val="000000"/>
                </a:solidFill>
                <a:latin typeface="Courier New" pitchFamily="49" charset="0"/>
              </a:rPr>
              <a:t>table1.column, table2.column</a:t>
            </a:r>
            <a:endParaRPr b="1">
              <a:solidFill>
                <a:srgbClr val="000000"/>
              </a:solidFill>
              <a:latin typeface="Courier New" pitchFamily="49" charset="0"/>
            </a:endParaRPr>
          </a:p>
          <a:p>
            <a:pPr marL="0" lvl="0" indent="0" eaLnBrk="0" hangingPunct="0">
              <a:lnSpc>
                <a:spcPct val="120000"/>
              </a:lnSpc>
              <a:tabLst>
                <a:tab pos="966788"/>
              </a:tabLst>
            </a:pPr>
            <a:r>
              <a:rPr b="1">
                <a:solidFill>
                  <a:srgbClr val="000000"/>
                </a:solidFill>
                <a:latin typeface="Courier New" pitchFamily="49" charset="0"/>
              </a:rPr>
              <a:t>FROM	</a:t>
            </a:r>
            <a:r>
              <a:rPr b="1" i="1">
                <a:solidFill>
                  <a:srgbClr val="000000"/>
                </a:solidFill>
                <a:latin typeface="Courier New" pitchFamily="49" charset="0"/>
              </a:rPr>
              <a:t>table1, table2</a:t>
            </a:r>
            <a:endParaRPr b="1">
              <a:solidFill>
                <a:srgbClr val="000000"/>
              </a:solidFill>
              <a:latin typeface="Courier New" pitchFamily="49" charset="0"/>
            </a:endParaRPr>
          </a:p>
          <a:p>
            <a:pPr marL="0" lvl="0" indent="0" eaLnBrk="0" hangingPunct="0">
              <a:lnSpc>
                <a:spcPct val="120000"/>
              </a:lnSpc>
              <a:tabLst>
                <a:tab pos="966788"/>
              </a:tabLst>
            </a:pPr>
            <a:r>
              <a:rPr b="1">
                <a:solidFill>
                  <a:srgbClr val="000000"/>
                </a:solidFill>
                <a:latin typeface="Courier New" pitchFamily="49" charset="0"/>
              </a:rPr>
              <a:t>WHERE	</a:t>
            </a:r>
            <a:r>
              <a:rPr b="1" i="1">
                <a:solidFill>
                  <a:srgbClr val="000000"/>
                </a:solidFill>
                <a:latin typeface="Courier New" pitchFamily="49" charset="0"/>
              </a:rPr>
              <a:t>table1.column</a:t>
            </a:r>
            <a:r>
              <a:rPr b="1" i="1">
                <a:solidFill>
                  <a:srgbClr val="FF0033"/>
                </a:solidFill>
                <a:latin typeface="Courier New" pitchFamily="49" charset="0"/>
              </a:rPr>
              <a:t>(+)</a:t>
            </a:r>
            <a:r>
              <a:rPr b="1" i="1">
                <a:solidFill>
                  <a:srgbClr val="000000"/>
                </a:solidFill>
                <a:latin typeface="Courier New" pitchFamily="49" charset="0"/>
              </a:rPr>
              <a:t> </a:t>
            </a:r>
            <a:r>
              <a:rPr b="1">
                <a:solidFill>
                  <a:srgbClr val="000000"/>
                </a:solidFill>
                <a:latin typeface="Courier New" pitchFamily="49" charset="0"/>
              </a:rPr>
              <a:t>=</a:t>
            </a:r>
            <a:r>
              <a:rPr b="1" i="1">
                <a:solidFill>
                  <a:srgbClr val="000000"/>
                </a:solidFill>
                <a:latin typeface="Courier New" pitchFamily="49" charset="0"/>
              </a:rPr>
              <a:t> table2.column</a:t>
            </a:r>
            <a:r>
              <a:rPr b="1">
                <a:solidFill>
                  <a:srgbClr val="000000"/>
                </a:solidFill>
                <a:latin typeface="Courier New" pitchFamily="49" charset="0"/>
              </a:rPr>
              <a:t>;</a:t>
            </a:r>
            <a:endParaRPr b="1">
              <a:solidFill>
                <a:srgbClr val="000000"/>
              </a:solidFill>
              <a:latin typeface="Courier New" pitchFamily="49" charset="0"/>
            </a:endParaRPr>
          </a:p>
        </p:txBody>
      </p:sp>
      <p:sp>
        <p:nvSpPr>
          <p:cNvPr id="41989" name=""/>
          <p:cNvSpPr/>
          <p:nvPr/>
        </p:nvSpPr>
        <p:spPr bwMode="blackWhite">
          <a:xfrm>
            <a:off x="920750" y="4524375"/>
            <a:ext cx="7270750" cy="1082675"/>
          </a:xfrm>
          <a:prstGeom prst="rect">
            <a:avLst/>
          </a:prstGeom>
          <a:solidFill>
            <a:srgbClr val="FFFFCC"/>
          </a:solidFill>
          <a:ln w="25400">
            <a:solidFill>
              <a:prstClr val="black"/>
            </a:solidFill>
            <a:miter lim="800000"/>
          </a:ln>
          <a:effectLst>
            <a:outerShdw dist="89803" dir="2700000" algn="ctr">
              <a:srgbClr val="000000">
                <a:alpha val="50000"/>
              </a:srgbClr>
            </a:outerShdw>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966788"/>
              </a:tabLst>
            </a:pPr>
            <a:r>
              <a:rPr b="1">
                <a:solidFill>
                  <a:srgbClr val="000000"/>
                </a:solidFill>
                <a:latin typeface="Courier New" pitchFamily="49" charset="0"/>
              </a:rPr>
              <a:t>SELECT	</a:t>
            </a:r>
            <a:r>
              <a:rPr b="1" i="1">
                <a:solidFill>
                  <a:srgbClr val="000000"/>
                </a:solidFill>
                <a:latin typeface="Courier New" pitchFamily="49" charset="0"/>
              </a:rPr>
              <a:t>table1.column, table2.column</a:t>
            </a:r>
            <a:endParaRPr b="1">
              <a:solidFill>
                <a:srgbClr val="000000"/>
              </a:solidFill>
              <a:latin typeface="Courier New" pitchFamily="49" charset="0"/>
            </a:endParaRPr>
          </a:p>
          <a:p>
            <a:pPr marL="0" lvl="0" indent="0" eaLnBrk="0" hangingPunct="0">
              <a:lnSpc>
                <a:spcPct val="120000"/>
              </a:lnSpc>
              <a:tabLst>
                <a:tab pos="966788"/>
              </a:tabLst>
            </a:pPr>
            <a:r>
              <a:rPr b="1">
                <a:solidFill>
                  <a:srgbClr val="000000"/>
                </a:solidFill>
                <a:latin typeface="Courier New" pitchFamily="49" charset="0"/>
              </a:rPr>
              <a:t>FROM	</a:t>
            </a:r>
            <a:r>
              <a:rPr b="1" i="1">
                <a:solidFill>
                  <a:srgbClr val="000000"/>
                </a:solidFill>
                <a:latin typeface="Courier New" pitchFamily="49" charset="0"/>
              </a:rPr>
              <a:t>table1, table2</a:t>
            </a:r>
            <a:endParaRPr b="1">
              <a:solidFill>
                <a:srgbClr val="000000"/>
              </a:solidFill>
              <a:latin typeface="Courier New" pitchFamily="49" charset="0"/>
            </a:endParaRPr>
          </a:p>
          <a:p>
            <a:pPr marL="0" lvl="0" indent="0" eaLnBrk="0" hangingPunct="0">
              <a:lnSpc>
                <a:spcPct val="120000"/>
              </a:lnSpc>
              <a:tabLst>
                <a:tab pos="966788"/>
              </a:tabLst>
            </a:pPr>
            <a:r>
              <a:rPr b="1">
                <a:solidFill>
                  <a:srgbClr val="000000"/>
                </a:solidFill>
                <a:latin typeface="Courier New" pitchFamily="49" charset="0"/>
              </a:rPr>
              <a:t>WHERE	</a:t>
            </a:r>
            <a:r>
              <a:rPr b="1" i="1">
                <a:solidFill>
                  <a:srgbClr val="000000"/>
                </a:solidFill>
                <a:latin typeface="Courier New" pitchFamily="49" charset="0"/>
              </a:rPr>
              <a:t>table1.column </a:t>
            </a:r>
            <a:r>
              <a:rPr b="1">
                <a:solidFill>
                  <a:srgbClr val="000000"/>
                </a:solidFill>
                <a:latin typeface="Courier New" pitchFamily="49" charset="0"/>
              </a:rPr>
              <a:t>= </a:t>
            </a:r>
            <a:r>
              <a:rPr b="1" i="1">
                <a:solidFill>
                  <a:srgbClr val="000000"/>
                </a:solidFill>
                <a:latin typeface="Courier New" pitchFamily="49" charset="0"/>
              </a:rPr>
              <a:t>table2.column</a:t>
            </a:r>
            <a:r>
              <a:rPr b="1" i="1">
                <a:solidFill>
                  <a:srgbClr val="FF0033"/>
                </a:solidFill>
                <a:latin typeface="Courier New" pitchFamily="49" charset="0"/>
              </a:rPr>
              <a:t>(+)</a:t>
            </a:r>
            <a:r>
              <a:rPr b="1">
                <a:solidFill>
                  <a:srgbClr val="000000"/>
                </a:solidFill>
                <a:latin typeface="Courier New" pitchFamily="49" charset="0"/>
              </a:rPr>
              <a:t>;</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wipe(up)">
                                      <p:cBhvr>
                                        <p:cTn id="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44034" name=""/>
          <p:cNvSpPr/>
          <p:nvPr/>
        </p:nvSpPr>
        <p:spPr bwMode="blackWhite">
          <a:xfrm>
            <a:off x="889000" y="1411288"/>
            <a:ext cx="7366000" cy="1412875"/>
          </a:xfrm>
          <a:prstGeom prst="rect">
            <a:avLst/>
          </a:prstGeom>
          <a:solidFill>
            <a:srgbClr val="FFFFCC"/>
          </a:solidFill>
          <a:ln w="25400">
            <a:solidFill>
              <a:prstClr val="black"/>
            </a:solidFill>
            <a:miter lim="800000"/>
          </a:ln>
          <a:effectLst>
            <a:outerShdw dist="89803" dir="2700000" algn="ctr">
              <a:srgbClr val="000000">
                <a:alpha val="50000"/>
              </a:srgbClr>
            </a:outerShdw>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857250"/>
                <a:tab pos="1890712"/>
              </a:tabLst>
            </a:pPr>
            <a:endParaRPr b="1">
              <a:solidFill>
                <a:srgbClr val="000000"/>
              </a:solidFill>
              <a:latin typeface="Courier New" pitchFamily="49" charset="0"/>
            </a:endParaRPr>
          </a:p>
          <a:p>
            <a:pPr marL="0" lvl="0" indent="0" eaLnBrk="0" hangingPunct="0">
              <a:lnSpc>
                <a:spcPct val="120000"/>
              </a:lnSpc>
              <a:tabLst>
                <a:tab pos="857250"/>
                <a:tab pos="1890712"/>
              </a:tabLst>
            </a:pPr>
            <a:endParaRPr b="1">
              <a:solidFill>
                <a:srgbClr val="000000"/>
              </a:solidFill>
              <a:latin typeface="Courier New" pitchFamily="49" charset="0"/>
            </a:endParaRPr>
          </a:p>
        </p:txBody>
      </p:sp>
      <p:sp>
        <p:nvSpPr>
          <p:cNvPr id="44035" name=""/>
          <p:cNvSpPr/>
          <p:nvPr/>
        </p:nvSpPr>
        <p:spPr bwMode="blackWhite">
          <a:xfrm>
            <a:off x="895350" y="3324225"/>
            <a:ext cx="7359650" cy="2039938"/>
          </a:xfrm>
          <a:prstGeom prst="rect">
            <a:avLst/>
          </a:prstGeom>
          <a:solidFill>
            <a:srgbClr val="DDDDDD"/>
          </a:solidFill>
          <a:ln w="25400">
            <a:solidFill>
              <a:prstClr val="black"/>
            </a:solidFill>
            <a:miter lim="800000"/>
          </a:ln>
          <a:effectLst>
            <a:outerShdw dist="8980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a:p>
            <a:pPr lvl="0" eaLnBrk="0" hangingPunct="0"/>
            <a:endParaRPr b="1">
              <a:solidFill>
                <a:srgbClr val="000000"/>
              </a:solidFill>
              <a:latin typeface="Courier New" pitchFamily="49" charset="0"/>
            </a:endParaRPr>
          </a:p>
        </p:txBody>
      </p:sp>
      <p:sp>
        <p:nvSpPr>
          <p:cNvPr id="44036"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Using Outer Joins</a:t>
            </a:r>
          </a:p>
        </p:txBody>
      </p:sp>
      <p:grpSp>
        <p:nvGrpSpPr>
          <p:cNvPr id="44039" name=""/>
          <p:cNvGrpSpPr/>
          <p:nvPr/>
        </p:nvGrpSpPr>
        <p:grpSpPr>
          <a:xfrm>
            <a:off x="1604963" y="2155825"/>
            <a:ext cx="4357687" cy="2873375"/>
            <a:chOff x="1011" y="1358"/>
            <a:chExt cx="2745" cy="1810"/>
          </a:xfrm>
        </p:grpSpPr>
        <p:sp>
          <p:nvSpPr>
            <p:cNvPr id="44037" name=""/>
            <p:cNvSpPr/>
            <p:nvPr/>
          </p:nvSpPr>
          <p:spPr bwMode="ltGray">
            <a:xfrm>
              <a:off x="1011" y="1358"/>
              <a:ext cx="2745" cy="178"/>
            </a:xfrm>
            <a:prstGeom prst="rect">
              <a:avLst/>
            </a:prstGeom>
            <a:solidFill>
              <a:srgbClr val="FF5050">
                <a:alpha val="50000"/>
              </a:srgbClr>
            </a:solidFill>
            <a:ln>
              <a:noFill/>
              <a:miter lim="800000"/>
            </a:ln>
            <a:effectLst/>
          </p:spPr>
        </p:sp>
        <p:sp>
          <p:nvSpPr>
            <p:cNvPr id="44038" name=""/>
            <p:cNvSpPr/>
            <p:nvPr/>
          </p:nvSpPr>
          <p:spPr bwMode="ltGray">
            <a:xfrm>
              <a:off x="2151" y="2964"/>
              <a:ext cx="1209" cy="204"/>
            </a:xfrm>
            <a:prstGeom prst="rect">
              <a:avLst/>
            </a:prstGeom>
            <a:solidFill>
              <a:srgbClr val="FF5050">
                <a:alpha val="50000"/>
              </a:srgbClr>
            </a:solidFill>
            <a:ln>
              <a:noFill/>
              <a:miter lim="800000"/>
            </a:ln>
            <a:effectLst/>
          </p:spPr>
        </p:sp>
      </p:grpSp>
      <p:sp>
        <p:nvSpPr>
          <p:cNvPr id="44040" name=""/>
          <p:cNvSpPr/>
          <p:nvPr/>
        </p:nvSpPr>
        <p:spPr bwMode="blackWhite">
          <a:xfrm>
            <a:off x="895350" y="1398588"/>
            <a:ext cx="7391400" cy="1438275"/>
          </a:xfrm>
          <a:prstGeom prst="rect">
            <a:avLst/>
          </a:prstGeom>
          <a:noFill/>
          <a:ln>
            <a:noFill/>
            <a:miter lim="800000"/>
          </a:ln>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857250"/>
                <a:tab pos="1890712"/>
              </a:tabLst>
            </a:pPr>
            <a:r>
              <a:rPr b="1">
                <a:solidFill>
                  <a:srgbClr val="000000"/>
                </a:solidFill>
                <a:latin typeface="Courier New" pitchFamily="49" charset="0"/>
              </a:rPr>
              <a:t>SQL&gt; SELECT	e.</a:t>
            </a:r>
            <a:r>
              <a:rPr b="1">
                <a:solidFill>
                  <a:srgbClr val="000000"/>
                </a:solidFill>
                <a:latin typeface="Courier New" pitchFamily="49" charset="0"/>
              </a:rPr>
              <a:t>ename</a:t>
            </a:r>
            <a:r>
              <a:rPr b="1">
                <a:solidFill>
                  <a:srgbClr val="000000"/>
                </a:solidFill>
                <a:latin typeface="Courier New" pitchFamily="49" charset="0"/>
              </a:rPr>
              <a:t>, d.</a:t>
            </a:r>
            <a:r>
              <a:rPr b="1">
                <a:solidFill>
                  <a:srgbClr val="000000"/>
                </a:solidFill>
                <a:latin typeface="Courier New" pitchFamily="49" charset="0"/>
              </a:rPr>
              <a:t>deptno</a:t>
            </a:r>
            <a:r>
              <a:rPr b="1">
                <a:solidFill>
                  <a:srgbClr val="000000"/>
                </a:solidFill>
                <a:latin typeface="Courier New" pitchFamily="49" charset="0"/>
              </a:rPr>
              <a:t>, d.</a:t>
            </a:r>
            <a:r>
              <a:rPr b="1">
                <a:solidFill>
                  <a:srgbClr val="000000"/>
                </a:solidFill>
                <a:latin typeface="Courier New" pitchFamily="49" charset="0"/>
              </a:rPr>
              <a:t>dname</a:t>
            </a:r>
            <a:endParaRPr b="1">
              <a:solidFill>
                <a:srgbClr val="000000"/>
              </a:solidFill>
              <a:latin typeface="Courier New" pitchFamily="49" charset="0"/>
            </a:endParaRPr>
          </a:p>
          <a:p>
            <a:pPr marL="0" lvl="0" indent="0" eaLnBrk="0" hangingPunct="0">
              <a:lnSpc>
                <a:spcPct val="120000"/>
              </a:lnSpc>
              <a:tabLst>
                <a:tab pos="857250"/>
                <a:tab pos="1890712"/>
              </a:tabLst>
            </a:pPr>
            <a:r>
              <a:rPr b="1">
                <a:solidFill>
                  <a:srgbClr val="000000"/>
                </a:solidFill>
                <a:latin typeface="Courier New" pitchFamily="49" charset="0"/>
              </a:rPr>
              <a:t>  </a:t>
            </a:r>
            <a:r>
              <a:rPr b="1">
                <a:solidFill>
                  <a:srgbClr val="000000"/>
                </a:solidFill>
                <a:latin typeface="Courier New" pitchFamily="49" charset="0"/>
              </a:rPr>
              <a:t>2  FROM	</a:t>
            </a:r>
            <a:r>
              <a:rPr b="1">
                <a:solidFill>
                  <a:srgbClr val="000000"/>
                </a:solidFill>
                <a:latin typeface="Courier New" pitchFamily="49" charset="0"/>
              </a:rPr>
              <a:t>emp</a:t>
            </a:r>
            <a:r>
              <a:rPr b="1">
                <a:solidFill>
                  <a:srgbClr val="000000"/>
                </a:solidFill>
                <a:latin typeface="Courier New" pitchFamily="49" charset="0"/>
              </a:rPr>
              <a:t> e, dept d</a:t>
            </a:r>
            <a:endParaRPr b="1">
              <a:solidFill>
                <a:srgbClr val="000000"/>
              </a:solidFill>
              <a:latin typeface="Courier New" pitchFamily="49" charset="0"/>
            </a:endParaRPr>
          </a:p>
          <a:p>
            <a:pPr marL="0" lvl="0" indent="0" eaLnBrk="0" hangingPunct="0">
              <a:lnSpc>
                <a:spcPct val="120000"/>
              </a:lnSpc>
              <a:tabLst>
                <a:tab pos="857250"/>
                <a:tab pos="1890712"/>
              </a:tabLst>
            </a:pPr>
            <a:r>
              <a:rPr b="1">
                <a:solidFill>
                  <a:srgbClr val="000000"/>
                </a:solidFill>
                <a:latin typeface="Courier New" pitchFamily="49" charset="0"/>
              </a:rPr>
              <a:t>  3  WHERE	e.</a:t>
            </a:r>
            <a:r>
              <a:rPr b="1">
                <a:solidFill>
                  <a:srgbClr val="000000"/>
                </a:solidFill>
                <a:latin typeface="Courier New" pitchFamily="49" charset="0"/>
              </a:rPr>
              <a:t>deptno</a:t>
            </a:r>
            <a:r>
              <a:rPr b="1">
                <a:solidFill>
                  <a:srgbClr val="000000"/>
                </a:solidFill>
                <a:latin typeface="Courier New" pitchFamily="49" charset="0"/>
              </a:rPr>
              <a:t>(+) = d.</a:t>
            </a:r>
            <a:r>
              <a:rPr b="1">
                <a:solidFill>
                  <a:srgbClr val="000000"/>
                </a:solidFill>
                <a:latin typeface="Courier New" pitchFamily="49" charset="0"/>
              </a:rPr>
              <a:t>deptno</a:t>
            </a:r>
            <a:endParaRPr b="1">
              <a:solidFill>
                <a:srgbClr val="000000"/>
              </a:solidFill>
              <a:latin typeface="Courier New" pitchFamily="49" charset="0"/>
            </a:endParaRPr>
          </a:p>
          <a:p>
            <a:pPr marL="0" lvl="0" indent="0" eaLnBrk="0" hangingPunct="0">
              <a:lnSpc>
                <a:spcPct val="120000"/>
              </a:lnSpc>
              <a:tabLst>
                <a:tab pos="857250"/>
                <a:tab pos="1890712"/>
              </a:tabLst>
            </a:pPr>
            <a:r>
              <a:rPr b="1">
                <a:solidFill>
                  <a:srgbClr val="000000"/>
                </a:solidFill>
                <a:latin typeface="Courier New" pitchFamily="49" charset="0"/>
              </a:rPr>
              <a:t>  </a:t>
            </a:r>
            <a:r>
              <a:rPr b="1">
                <a:solidFill>
                  <a:srgbClr val="000000"/>
                </a:solidFill>
                <a:latin typeface="Courier New" pitchFamily="49" charset="0"/>
              </a:rPr>
              <a:t>4  ORDER BY	e.</a:t>
            </a:r>
            <a:r>
              <a:rPr b="1">
                <a:solidFill>
                  <a:srgbClr val="000000"/>
                </a:solidFill>
                <a:latin typeface="Courier New" pitchFamily="49" charset="0"/>
              </a:rPr>
              <a:t>deptno</a:t>
            </a:r>
            <a:r>
              <a:rPr b="1">
                <a:solidFill>
                  <a:srgbClr val="000000"/>
                </a:solidFill>
                <a:latin typeface="Courier New" pitchFamily="49" charset="0"/>
              </a:rPr>
              <a:t>;</a:t>
            </a:r>
            <a:endParaRPr b="1">
              <a:solidFill>
                <a:srgbClr val="000000"/>
              </a:solidFill>
              <a:latin typeface="Courier New" pitchFamily="49" charset="0"/>
            </a:endParaRPr>
          </a:p>
        </p:txBody>
      </p:sp>
      <p:sp>
        <p:nvSpPr>
          <p:cNvPr id="44041" name=""/>
          <p:cNvSpPr/>
          <p:nvPr/>
        </p:nvSpPr>
        <p:spPr bwMode="blackWhite">
          <a:xfrm>
            <a:off x="927100" y="3336925"/>
            <a:ext cx="7334250" cy="2014538"/>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b="1">
                <a:solidFill>
                  <a:srgbClr val="000000"/>
                </a:solidFill>
                <a:latin typeface="Courier New" pitchFamily="49" charset="0"/>
              </a:rPr>
              <a:t>ENAME         DEPTNO DNAME</a:t>
            </a:r>
            <a:endParaRPr b="1">
              <a:solidFill>
                <a:srgbClr val="000000"/>
              </a:solidFill>
              <a:latin typeface="Courier New" pitchFamily="49" charset="0"/>
            </a:endParaRPr>
          </a:p>
          <a:p>
            <a:pPr lvl="0" eaLnBrk="0" hangingPunct="0"/>
            <a:r>
              <a:rPr b="1">
                <a:solidFill>
                  <a:srgbClr val="000000"/>
                </a:solidFill>
                <a:latin typeface="Courier New" pitchFamily="49" charset="0"/>
              </a:rPr>
              <a:t>---------- --------- -------------</a:t>
            </a:r>
            <a:endParaRPr b="1">
              <a:solidFill>
                <a:srgbClr val="000000"/>
              </a:solidFill>
              <a:latin typeface="Courier New" pitchFamily="49" charset="0"/>
            </a:endParaRPr>
          </a:p>
          <a:p>
            <a:pPr lvl="0" eaLnBrk="0" hangingPunct="0"/>
            <a:r>
              <a:rPr b="1">
                <a:solidFill>
                  <a:srgbClr val="000000"/>
                </a:solidFill>
                <a:latin typeface="Courier New" pitchFamily="49" charset="0"/>
              </a:rPr>
              <a:t>KING              10 ACCOUNTING</a:t>
            </a:r>
            <a:endParaRPr b="1">
              <a:solidFill>
                <a:srgbClr val="000000"/>
              </a:solidFill>
              <a:latin typeface="Courier New" pitchFamily="49" charset="0"/>
            </a:endParaRPr>
          </a:p>
          <a:p>
            <a:pPr lvl="0" eaLnBrk="0" hangingPunct="0"/>
            <a:r>
              <a:rPr b="1">
                <a:solidFill>
                  <a:srgbClr val="000000"/>
                </a:solidFill>
                <a:latin typeface="Courier New" pitchFamily="49" charset="0"/>
              </a:rPr>
              <a:t>CLARK             10 ACCOUNTING</a:t>
            </a:r>
            <a:endParaRPr b="1">
              <a:solidFill>
                <a:srgbClr val="000000"/>
              </a:solidFill>
              <a:latin typeface="Courier New" pitchFamily="49" charset="0"/>
            </a:endParaRPr>
          </a:p>
          <a:p>
            <a:pPr lvl="0" eaLnBrk="0" hangingPunct="0"/>
            <a:r>
              <a:rPr b="1">
                <a:solidFill>
                  <a:srgbClr val="000000"/>
                </a:solidFill>
                <a:latin typeface="Courier New" pitchFamily="49" charset="0"/>
              </a:rPr>
              <a:t>...</a:t>
            </a:r>
            <a:endParaRPr b="1">
              <a:solidFill>
                <a:srgbClr val="000000"/>
              </a:solidFill>
              <a:latin typeface="Courier New" pitchFamily="49" charset="0"/>
            </a:endParaRPr>
          </a:p>
          <a:p>
            <a:pPr lvl="0" eaLnBrk="0" hangingPunct="0"/>
            <a:r>
              <a:rPr b="1">
                <a:solidFill>
                  <a:srgbClr val="000000"/>
                </a:solidFill>
                <a:latin typeface="Courier New" pitchFamily="49" charset="0"/>
              </a:rPr>
              <a:t>                  40 OPERATIONS</a:t>
            </a:r>
            <a:endParaRPr b="1">
              <a:solidFill>
                <a:srgbClr val="000000"/>
              </a:solidFill>
              <a:latin typeface="Courier New" pitchFamily="49" charset="0"/>
            </a:endParaRPr>
          </a:p>
          <a:p>
            <a:pPr lvl="0" eaLnBrk="0" hangingPunct="0"/>
            <a:r>
              <a:rPr b="1">
                <a:solidFill>
                  <a:srgbClr val="000000"/>
                </a:solidFill>
                <a:latin typeface="Courier New" pitchFamily="49" charset="0"/>
              </a:rPr>
              <a:t>15 rows selected.</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039"/>
                                        </p:tgtEl>
                                        <p:attrNameLst>
                                          <p:attrName>style.visibility</p:attrName>
                                        </p:attrNameLst>
                                      </p:cBhvr>
                                      <p:to>
                                        <p:strVal val="visible"/>
                                      </p:to>
                                    </p:set>
                                    <p:animEffect transition="in" filter="wipe(up)">
                                      <p:cBhvr>
                                        <p:cTn id="7"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46082" name=""/>
          <p:cNvSpPr/>
          <p:nvPr/>
        </p:nvSpPr>
        <p:spPr bwMode="blackWhite">
          <a:xfrm>
            <a:off x="1654175" y="1820863"/>
            <a:ext cx="2660650" cy="220027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850900"/>
                <a:tab pos="1833562"/>
                <a:tab pos="2457450"/>
              </a:tabLst>
            </a:pPr>
            <a:endParaRPr b="1">
              <a:solidFill>
                <a:srgbClr val="000000"/>
              </a:solidFill>
              <a:latin typeface="Courier New" pitchFamily="49" charset="0"/>
            </a:endParaRPr>
          </a:p>
          <a:p>
            <a:pPr marL="0" lvl="0" indent="0" eaLnBrk="0" hangingPunct="0">
              <a:lnSpc>
                <a:spcPct val="95000"/>
              </a:lnSpc>
              <a:tabLst>
                <a:tab pos="850900"/>
                <a:tab pos="1833562"/>
                <a:tab pos="2457450"/>
              </a:tabLst>
            </a:pPr>
            <a:endParaRPr b="1">
              <a:solidFill>
                <a:srgbClr val="000000"/>
              </a:solidFill>
              <a:latin typeface="Courier New" pitchFamily="49" charset="0"/>
            </a:endParaRPr>
          </a:p>
          <a:p>
            <a:pPr marL="0" lvl="0" indent="0" eaLnBrk="0" hangingPunct="0">
              <a:lnSpc>
                <a:spcPct val="95000"/>
              </a:lnSpc>
              <a:tabLst>
                <a:tab pos="850900"/>
                <a:tab pos="1833562"/>
                <a:tab pos="2457450"/>
              </a:tabLst>
            </a:pPr>
            <a:endParaRPr b="1">
              <a:solidFill>
                <a:srgbClr val="000000"/>
              </a:solidFill>
              <a:latin typeface="Courier New" pitchFamily="49" charset="0"/>
            </a:endParaRPr>
          </a:p>
          <a:p>
            <a:pPr marL="0" lvl="0" indent="0" eaLnBrk="0" hangingPunct="0">
              <a:lnSpc>
                <a:spcPct val="95000"/>
              </a:lnSpc>
              <a:tabLst>
                <a:tab pos="850900"/>
                <a:tab pos="1833562"/>
                <a:tab pos="2457450"/>
              </a:tabLst>
            </a:pPr>
            <a:endParaRPr b="1">
              <a:solidFill>
                <a:srgbClr val="000000"/>
              </a:solidFill>
              <a:latin typeface="Courier New" pitchFamily="49" charset="0"/>
            </a:endParaRPr>
          </a:p>
          <a:p>
            <a:pPr marL="0" lvl="0" indent="0" eaLnBrk="0" hangingPunct="0">
              <a:lnSpc>
                <a:spcPct val="95000"/>
              </a:lnSpc>
              <a:tabLst>
                <a:tab pos="850900"/>
                <a:tab pos="1833562"/>
                <a:tab pos="2457450"/>
              </a:tabLst>
            </a:pPr>
            <a:endParaRPr b="1">
              <a:solidFill>
                <a:srgbClr val="000000"/>
              </a:solidFill>
              <a:latin typeface="Courier New" pitchFamily="49" charset="0"/>
            </a:endParaRPr>
          </a:p>
          <a:p>
            <a:pPr marL="0" lvl="0" indent="0" eaLnBrk="0" hangingPunct="0">
              <a:lnSpc>
                <a:spcPct val="95000"/>
              </a:lnSpc>
              <a:tabLst>
                <a:tab pos="850900"/>
                <a:tab pos="1833562"/>
                <a:tab pos="2457450"/>
              </a:tabLst>
            </a:pPr>
            <a:endParaRPr b="1">
              <a:solidFill>
                <a:srgbClr val="000000"/>
              </a:solidFill>
              <a:latin typeface="Courier New" pitchFamily="49" charset="0"/>
            </a:endParaRPr>
          </a:p>
          <a:p>
            <a:pPr marL="0" lvl="0" indent="0" eaLnBrk="0" hangingPunct="0">
              <a:lnSpc>
                <a:spcPct val="95000"/>
              </a:lnSpc>
              <a:tabLst>
                <a:tab pos="850900"/>
                <a:tab pos="1833562"/>
                <a:tab pos="2457450"/>
              </a:tabLst>
            </a:pPr>
            <a:endParaRPr b="1">
              <a:solidFill>
                <a:srgbClr val="000000"/>
              </a:solidFill>
              <a:latin typeface="Courier New" pitchFamily="49" charset="0"/>
            </a:endParaRPr>
          </a:p>
          <a:p>
            <a:pPr marL="0" lvl="0" indent="0" eaLnBrk="0" hangingPunct="0">
              <a:lnSpc>
                <a:spcPct val="95000"/>
              </a:lnSpc>
              <a:tabLst>
                <a:tab pos="850900"/>
                <a:tab pos="1833562"/>
                <a:tab pos="2457450"/>
              </a:tabLst>
            </a:pPr>
            <a:endParaRPr b="1">
              <a:solidFill>
                <a:srgbClr val="000000"/>
              </a:solidFill>
              <a:latin typeface="Courier New" pitchFamily="49" charset="0"/>
            </a:endParaRPr>
          </a:p>
        </p:txBody>
      </p:sp>
      <p:sp>
        <p:nvSpPr>
          <p:cNvPr id="46083" name=""/>
          <p:cNvSpPr/>
          <p:nvPr/>
        </p:nvSpPr>
        <p:spPr bwMode="blackWhite">
          <a:xfrm>
            <a:off x="4911725" y="1820863"/>
            <a:ext cx="2241550" cy="220027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850900"/>
                <a:tab pos="1885950"/>
                <a:tab pos="2457450"/>
              </a:tabLst>
            </a:pPr>
            <a:endParaRPr b="1">
              <a:solidFill>
                <a:srgbClr val="000000"/>
              </a:solidFill>
              <a:latin typeface="Courier New" pitchFamily="49" charset="0"/>
            </a:endParaRPr>
          </a:p>
          <a:p>
            <a:pPr marL="0" lvl="0" indent="0" eaLnBrk="0" hangingPunct="0">
              <a:lnSpc>
                <a:spcPct val="95000"/>
              </a:lnSpc>
              <a:tabLst>
                <a:tab pos="850900"/>
                <a:tab pos="1885950"/>
                <a:tab pos="2457450"/>
              </a:tabLst>
            </a:pPr>
            <a:endParaRPr b="1">
              <a:solidFill>
                <a:srgbClr val="000000"/>
              </a:solidFill>
              <a:latin typeface="Courier New" pitchFamily="49" charset="0"/>
            </a:endParaRPr>
          </a:p>
          <a:p>
            <a:pPr marL="0" lvl="0" indent="0" eaLnBrk="0" hangingPunct="0">
              <a:lnSpc>
                <a:spcPct val="95000"/>
              </a:lnSpc>
              <a:tabLst>
                <a:tab pos="850900"/>
                <a:tab pos="1885950"/>
                <a:tab pos="2457450"/>
              </a:tabLst>
            </a:pPr>
            <a:endParaRPr b="1">
              <a:solidFill>
                <a:srgbClr val="000000"/>
              </a:solidFill>
              <a:latin typeface="Courier New" pitchFamily="49" charset="0"/>
            </a:endParaRPr>
          </a:p>
          <a:p>
            <a:pPr marL="0" lvl="0" indent="0" eaLnBrk="0" hangingPunct="0">
              <a:lnSpc>
                <a:spcPct val="95000"/>
              </a:lnSpc>
              <a:tabLst>
                <a:tab pos="850900"/>
                <a:tab pos="1885950"/>
                <a:tab pos="2457450"/>
              </a:tabLst>
            </a:pPr>
            <a:endParaRPr b="1">
              <a:solidFill>
                <a:srgbClr val="000000"/>
              </a:solidFill>
              <a:latin typeface="Courier New" pitchFamily="49" charset="0"/>
            </a:endParaRPr>
          </a:p>
          <a:p>
            <a:pPr marL="0" lvl="0" indent="0" eaLnBrk="0" hangingPunct="0">
              <a:lnSpc>
                <a:spcPct val="95000"/>
              </a:lnSpc>
              <a:tabLst>
                <a:tab pos="850900"/>
                <a:tab pos="1885950"/>
                <a:tab pos="2457450"/>
              </a:tabLst>
            </a:pPr>
            <a:endParaRPr b="1">
              <a:solidFill>
                <a:srgbClr val="000000"/>
              </a:solidFill>
              <a:latin typeface="Courier New" pitchFamily="49" charset="0"/>
            </a:endParaRPr>
          </a:p>
          <a:p>
            <a:pPr marL="0" lvl="0" indent="0" eaLnBrk="0" hangingPunct="0">
              <a:lnSpc>
                <a:spcPct val="95000"/>
              </a:lnSpc>
              <a:tabLst>
                <a:tab pos="850900"/>
                <a:tab pos="1885950"/>
                <a:tab pos="2457450"/>
              </a:tabLst>
            </a:pPr>
            <a:endParaRPr b="1">
              <a:solidFill>
                <a:srgbClr val="000000"/>
              </a:solidFill>
              <a:latin typeface="Courier New" pitchFamily="49" charset="0"/>
            </a:endParaRPr>
          </a:p>
          <a:p>
            <a:pPr marL="0" lvl="0" indent="0" eaLnBrk="0" hangingPunct="0">
              <a:lnSpc>
                <a:spcPct val="95000"/>
              </a:lnSpc>
              <a:tabLst>
                <a:tab pos="850900"/>
                <a:tab pos="1885950"/>
                <a:tab pos="2457450"/>
              </a:tabLst>
            </a:pPr>
            <a:endParaRPr b="1">
              <a:solidFill>
                <a:srgbClr val="000000"/>
              </a:solidFill>
              <a:latin typeface="Courier New" pitchFamily="49" charset="0"/>
            </a:endParaRPr>
          </a:p>
          <a:p>
            <a:pPr marL="0" lvl="0" indent="0" eaLnBrk="0" hangingPunct="0">
              <a:lnSpc>
                <a:spcPct val="95000"/>
              </a:lnSpc>
              <a:tabLst>
                <a:tab pos="850900"/>
                <a:tab pos="1885950"/>
                <a:tab pos="2457450"/>
              </a:tabLst>
            </a:pPr>
            <a:endParaRPr b="1">
              <a:solidFill>
                <a:srgbClr val="000000"/>
              </a:solidFill>
              <a:latin typeface="Courier New" pitchFamily="49" charset="0"/>
            </a:endParaRPr>
          </a:p>
        </p:txBody>
      </p:sp>
      <p:sp>
        <p:nvSpPr>
          <p:cNvPr id="46084"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Self Joins</a:t>
            </a:r>
          </a:p>
        </p:txBody>
      </p:sp>
      <p:sp>
        <p:nvSpPr>
          <p:cNvPr id="46085" name=""/>
          <p:cNvSpPr/>
          <p:nvPr/>
        </p:nvSpPr>
        <p:spPr>
          <a:xfrm>
            <a:off x="1576388" y="1417638"/>
            <a:ext cx="2132012"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solidFill>
                  <a:srgbClr val="FFFFCC"/>
                </a:solidFill>
                <a:effectLst>
                  <a:outerShdw blurRad="38100" dist="38100" dir="2700000" algn="tl">
                    <a:srgbClr val="000000"/>
                  </a:outerShdw>
                </a:effectLst>
              </a:rPr>
              <a:t>EMP (WORKER)</a:t>
            </a:r>
            <a:endParaRPr sz="2000" b="1">
              <a:solidFill>
                <a:srgbClr val="FFFFCC"/>
              </a:solidFill>
              <a:effectLst>
                <a:outerShdw blurRad="38100" dist="38100" dir="2700000" algn="tl">
                  <a:srgbClr val="000000"/>
                </a:outerShdw>
              </a:effectLst>
            </a:endParaRPr>
          </a:p>
        </p:txBody>
      </p:sp>
      <p:sp>
        <p:nvSpPr>
          <p:cNvPr id="46086" name=""/>
          <p:cNvSpPr/>
          <p:nvPr/>
        </p:nvSpPr>
        <p:spPr>
          <a:xfrm>
            <a:off x="4846638" y="1417638"/>
            <a:ext cx="2286000"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solidFill>
                  <a:srgbClr val="FFFFCC"/>
                </a:solidFill>
                <a:effectLst>
                  <a:outerShdw blurRad="38100" dist="38100" dir="2700000" algn="tl">
                    <a:srgbClr val="000000"/>
                  </a:outerShdw>
                </a:effectLst>
              </a:rPr>
              <a:t>EMP (MANAGER)</a:t>
            </a:r>
            <a:endParaRPr sz="2000" b="1">
              <a:solidFill>
                <a:srgbClr val="FFFFCC"/>
              </a:solidFill>
              <a:effectLst>
                <a:outerShdw blurRad="38100" dist="38100" dir="2700000" algn="tl">
                  <a:srgbClr val="000000"/>
                </a:outerShdw>
              </a:effectLst>
            </a:endParaRPr>
          </a:p>
        </p:txBody>
      </p:sp>
      <p:sp>
        <p:nvSpPr>
          <p:cNvPr id="46087" name=""/>
          <p:cNvSpPr/>
          <p:nvPr/>
        </p:nvSpPr>
        <p:spPr bwMode="ltGray">
          <a:xfrm>
            <a:off x="3479800" y="1836738"/>
            <a:ext cx="2286000" cy="2176462"/>
          </a:xfrm>
          <a:prstGeom prst="rect">
            <a:avLst/>
          </a:prstGeom>
          <a:solidFill>
            <a:srgbClr val="FF5050">
              <a:alpha val="50000"/>
            </a:srgbClr>
          </a:solidFill>
          <a:ln>
            <a:noFill/>
            <a:miter lim="800000"/>
          </a:ln>
          <a:effectLst/>
        </p:spPr>
      </p:sp>
      <p:grpSp>
        <p:nvGrpSpPr>
          <p:cNvPr id="46091" name=""/>
          <p:cNvGrpSpPr/>
          <p:nvPr/>
        </p:nvGrpSpPr>
        <p:grpSpPr>
          <a:xfrm>
            <a:off x="1336675" y="4019550"/>
            <a:ext cx="6686550" cy="1776413"/>
            <a:chOff x="842" y="2532"/>
            <a:chExt cx="4212" cy="1119"/>
          </a:xfrm>
        </p:grpSpPr>
        <p:sp>
          <p:nvSpPr>
            <p:cNvPr id="46088" name=""/>
            <p:cNvSpPr/>
            <p:nvPr/>
          </p:nvSpPr>
          <p:spPr>
            <a:xfrm>
              <a:off x="842" y="3209"/>
              <a:ext cx="4212" cy="442"/>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algn="ctr" defTabSz="822325" eaLnBrk="0" hangingPunct="0">
                <a:spcBef>
                  <a:spcPct val="50000"/>
                </a:spcBef>
              </a:pPr>
              <a:r>
                <a:rPr sz="2000" b="1">
                  <a:solidFill>
                    <a:srgbClr val="FFFFCC"/>
                  </a:solidFill>
                  <a:effectLst>
                    <a:outerShdw blurRad="38100" dist="38100" dir="2700000" algn="tl">
                      <a:srgbClr val="000000"/>
                    </a:outerShdw>
                  </a:effectLst>
                </a:rPr>
                <a:t>“MGR in the WORKER table is equal to EMPNO in the MANAGER table”</a:t>
              </a:r>
              <a:endParaRPr sz="2000" b="1">
                <a:solidFill>
                  <a:srgbClr val="FFFFCC"/>
                </a:solidFill>
                <a:effectLst>
                  <a:outerShdw blurRad="38100" dist="38100" dir="2700000" algn="tl">
                    <a:srgbClr val="000000"/>
                  </a:outerShdw>
                </a:effectLst>
              </a:endParaRPr>
            </a:p>
          </p:txBody>
        </p:sp>
        <p:sp>
          <p:nvSpPr>
            <p:cNvPr id="46089" name=""/>
            <p:cNvSpPr/>
            <p:nvPr/>
          </p:nvSpPr>
          <p:spPr>
            <a:xfrm>
              <a:off x="2454" y="2532"/>
              <a:ext cx="946" cy="378"/>
            </a:xfrm>
            <a:custGeom>
              <a:pathLst>
                <a:path w="946" h="378">
                  <a:moveTo>
                    <a:pt x="0" y="9"/>
                  </a:moveTo>
                  <a:lnTo>
                    <a:pt x="0" y="377"/>
                  </a:lnTo>
                  <a:lnTo>
                    <a:pt x="945" y="377"/>
                  </a:lnTo>
                  <a:lnTo>
                    <a:pt x="945" y="0"/>
                  </a:lnTo>
                </a:path>
              </a:pathLst>
            </a:custGeom>
            <a:noFill/>
            <a:ln w="50800" cap="rnd" cmpd="sng">
              <a:solidFill>
                <a:srgbClr val="FFCC00"/>
              </a:solidFill>
              <a:prstDash val="solid"/>
              <a:round/>
              <a:headEnd type="stealth" w="med" len="lg"/>
              <a:tailEnd type="stealth" w="med" len="lg"/>
            </a:ln>
            <a:effectLst>
              <a:outerShdw dist="53882" dir="2700000" algn="ctr">
                <a:srgbClr val="000000">
                  <a:alpha val="50000"/>
                </a:srgbClr>
              </a:outerShdw>
            </a:effectLst>
          </p:spPr>
        </p:sp>
        <p:cxnSp>
          <p:nvCxnSpPr>
            <p:cNvPr id="46090" name=""/>
            <p:cNvCxnSpPr/>
            <p:nvPr/>
          </p:nvCxnSpPr>
          <p:spPr>
            <a:xfrm flipH="1">
              <a:off x="2945" y="2905"/>
              <a:ext cx="0" cy="272"/>
            </a:xfrm>
            <a:prstGeom prst="line">
              <a:avLst/>
            </a:prstGeom>
            <a:noFill/>
            <a:ln w="50800">
              <a:solidFill>
                <a:srgbClr val="FFCC00"/>
              </a:solidFill>
              <a:miter lim="800000"/>
            </a:ln>
            <a:effectLst>
              <a:outerShdw dist="53882" dir="2700000" algn="ctr">
                <a:srgbClr val="000000">
                  <a:alpha val="50000"/>
                </a:srgbClr>
              </a:outerShdw>
            </a:effectLst>
          </p:spPr>
        </p:cxnSp>
      </p:grpSp>
      <p:sp>
        <p:nvSpPr>
          <p:cNvPr id="46092" name=""/>
          <p:cNvSpPr/>
          <p:nvPr/>
        </p:nvSpPr>
        <p:spPr bwMode="blackWhite">
          <a:xfrm>
            <a:off x="1666875" y="1833563"/>
            <a:ext cx="2635250" cy="217487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850900"/>
                <a:tab pos="1833562"/>
                <a:tab pos="2457450"/>
              </a:tabLst>
            </a:pPr>
            <a:r>
              <a:rPr b="1">
                <a:solidFill>
                  <a:srgbClr val="000000"/>
                </a:solidFill>
                <a:latin typeface="Courier New" pitchFamily="49" charset="0"/>
              </a:rPr>
              <a:t>EMPNO	ENAME	 MGR</a:t>
            </a:r>
            <a:br>
              <a:rPr b="1">
                <a:solidFill>
                  <a:srgbClr val="000000"/>
                </a:solidFill>
                <a:latin typeface="Courier New" pitchFamily="49" charset="0"/>
              </a:rPr>
            </a:br>
            <a:r>
              <a:rPr b="1">
                <a:solidFill>
                  <a:srgbClr val="000000"/>
                </a:solidFill>
                <a:latin typeface="Courier New" pitchFamily="49" charset="0"/>
              </a:rPr>
              <a:t>-----	------	----</a:t>
            </a:r>
            <a:br>
              <a:rPr b="1">
                <a:solidFill>
                  <a:srgbClr val="000000"/>
                </a:solidFill>
                <a:latin typeface="Courier New" pitchFamily="49" charset="0"/>
              </a:rPr>
            </a:br>
            <a:r>
              <a:rPr b="1">
                <a:solidFill>
                  <a:srgbClr val="000000"/>
                </a:solidFill>
                <a:latin typeface="Courier New" pitchFamily="49" charset="0"/>
              </a:rPr>
              <a:t> 7839	KING	</a:t>
            </a:r>
            <a:endParaRPr b="1">
              <a:solidFill>
                <a:srgbClr val="000000"/>
              </a:solidFill>
              <a:latin typeface="Courier New" pitchFamily="49" charset="0"/>
            </a:endParaRPr>
          </a:p>
          <a:p>
            <a:pPr marL="0" lvl="0" indent="0" eaLnBrk="0" hangingPunct="0">
              <a:lnSpc>
                <a:spcPct val="95000"/>
              </a:lnSpc>
              <a:tabLst>
                <a:tab pos="850900"/>
                <a:tab pos="1833562"/>
                <a:tab pos="2457450"/>
              </a:tabLst>
            </a:pPr>
            <a:r>
              <a:rPr b="1">
                <a:solidFill>
                  <a:srgbClr val="000000"/>
                </a:solidFill>
                <a:latin typeface="Courier New" pitchFamily="49" charset="0"/>
              </a:rPr>
              <a:t> 7698	BLAKE	7839</a:t>
            </a:r>
            <a:endParaRPr b="1">
              <a:solidFill>
                <a:srgbClr val="000000"/>
              </a:solidFill>
              <a:latin typeface="Courier New" pitchFamily="49" charset="0"/>
            </a:endParaRPr>
          </a:p>
          <a:p>
            <a:pPr marL="0" lvl="0" indent="0" eaLnBrk="0" hangingPunct="0">
              <a:lnSpc>
                <a:spcPct val="95000"/>
              </a:lnSpc>
              <a:tabLst>
                <a:tab pos="850900"/>
                <a:tab pos="1833562"/>
                <a:tab pos="2457450"/>
              </a:tabLst>
            </a:pPr>
            <a:r>
              <a:rPr b="1">
                <a:solidFill>
                  <a:srgbClr val="000000"/>
                </a:solidFill>
                <a:latin typeface="Courier New" pitchFamily="49" charset="0"/>
              </a:rPr>
              <a:t> 7782	CLARK	7839</a:t>
            </a:r>
            <a:endParaRPr b="1">
              <a:solidFill>
                <a:srgbClr val="000000"/>
              </a:solidFill>
              <a:latin typeface="Courier New" pitchFamily="49" charset="0"/>
            </a:endParaRPr>
          </a:p>
          <a:p>
            <a:pPr marL="0" lvl="0" indent="0" eaLnBrk="0" hangingPunct="0">
              <a:lnSpc>
                <a:spcPct val="95000"/>
              </a:lnSpc>
              <a:tabLst>
                <a:tab pos="850900"/>
                <a:tab pos="1833562"/>
                <a:tab pos="2457450"/>
              </a:tabLst>
            </a:pPr>
            <a:r>
              <a:rPr b="1">
                <a:solidFill>
                  <a:srgbClr val="000000"/>
                </a:solidFill>
                <a:latin typeface="Courier New" pitchFamily="49" charset="0"/>
              </a:rPr>
              <a:t> 7566	JONES	7839</a:t>
            </a:r>
            <a:endParaRPr b="1">
              <a:solidFill>
                <a:srgbClr val="000000"/>
              </a:solidFill>
              <a:latin typeface="Courier New" pitchFamily="49" charset="0"/>
            </a:endParaRPr>
          </a:p>
          <a:p>
            <a:pPr marL="0" lvl="0" indent="0" eaLnBrk="0" hangingPunct="0">
              <a:lnSpc>
                <a:spcPct val="95000"/>
              </a:lnSpc>
              <a:tabLst>
                <a:tab pos="850900"/>
                <a:tab pos="1833562"/>
                <a:tab pos="2457450"/>
              </a:tabLst>
            </a:pPr>
            <a:r>
              <a:rPr b="1">
                <a:solidFill>
                  <a:srgbClr val="000000"/>
                </a:solidFill>
                <a:latin typeface="Courier New" pitchFamily="49" charset="0"/>
              </a:rPr>
              <a:t> 7654	MARTIN	7698</a:t>
            </a:r>
            <a:endParaRPr b="1">
              <a:solidFill>
                <a:srgbClr val="000000"/>
              </a:solidFill>
              <a:latin typeface="Courier New" pitchFamily="49" charset="0"/>
            </a:endParaRPr>
          </a:p>
          <a:p>
            <a:pPr marL="0" lvl="0" indent="0" eaLnBrk="0" hangingPunct="0">
              <a:lnSpc>
                <a:spcPct val="95000"/>
              </a:lnSpc>
              <a:tabLst>
                <a:tab pos="850900"/>
                <a:tab pos="1833562"/>
                <a:tab pos="2457450"/>
              </a:tabLst>
            </a:pPr>
            <a:r>
              <a:rPr b="1">
                <a:solidFill>
                  <a:srgbClr val="000000"/>
                </a:solidFill>
                <a:latin typeface="Courier New" pitchFamily="49" charset="0"/>
              </a:rPr>
              <a:t> 7499	ALLEN	7698</a:t>
            </a:r>
            <a:endParaRPr b="1">
              <a:solidFill>
                <a:srgbClr val="000000"/>
              </a:solidFill>
              <a:latin typeface="Courier New" pitchFamily="49" charset="0"/>
            </a:endParaRPr>
          </a:p>
        </p:txBody>
      </p:sp>
      <p:sp>
        <p:nvSpPr>
          <p:cNvPr id="46093" name=""/>
          <p:cNvSpPr/>
          <p:nvPr/>
        </p:nvSpPr>
        <p:spPr bwMode="blackWhite">
          <a:xfrm>
            <a:off x="4924425" y="1833563"/>
            <a:ext cx="2216150" cy="217487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850900"/>
                <a:tab pos="1885950"/>
                <a:tab pos="2457450"/>
              </a:tabLst>
            </a:pPr>
            <a:r>
              <a:rPr b="1">
                <a:solidFill>
                  <a:srgbClr val="000000"/>
                </a:solidFill>
                <a:latin typeface="Courier New" pitchFamily="49" charset="0"/>
              </a:rPr>
              <a:t>EMPNO	ENAME</a:t>
            </a:r>
            <a:br>
              <a:rPr b="1">
                <a:solidFill>
                  <a:srgbClr val="000000"/>
                </a:solidFill>
                <a:latin typeface="Courier New" pitchFamily="49" charset="0"/>
              </a:rPr>
            </a:br>
            <a:r>
              <a:rPr b="1">
                <a:solidFill>
                  <a:srgbClr val="000000"/>
                </a:solidFill>
                <a:latin typeface="Courier New" pitchFamily="49" charset="0"/>
              </a:rPr>
              <a:t>-----	--------</a:t>
            </a:r>
            <a:br>
              <a:rPr b="1">
                <a:solidFill>
                  <a:srgbClr val="000000"/>
                </a:solidFill>
                <a:latin typeface="Courier New" pitchFamily="49" charset="0"/>
              </a:rPr>
            </a:br>
            <a:endParaRPr b="1">
              <a:solidFill>
                <a:srgbClr val="000000"/>
              </a:solidFill>
              <a:latin typeface="Courier New" pitchFamily="49" charset="0"/>
            </a:endParaRPr>
          </a:p>
          <a:p>
            <a:pPr marL="0" lvl="0" indent="0" eaLnBrk="0" hangingPunct="0">
              <a:lnSpc>
                <a:spcPct val="95000"/>
              </a:lnSpc>
              <a:tabLst>
                <a:tab pos="850900"/>
                <a:tab pos="1885950"/>
                <a:tab pos="2457450"/>
              </a:tabLst>
            </a:pPr>
            <a:r>
              <a:rPr b="1">
                <a:solidFill>
                  <a:srgbClr val="000000"/>
                </a:solidFill>
                <a:latin typeface="Courier New" pitchFamily="49" charset="0"/>
              </a:rPr>
              <a:t> 7839	KING</a:t>
            </a:r>
            <a:endParaRPr b="1">
              <a:solidFill>
                <a:srgbClr val="000000"/>
              </a:solidFill>
              <a:latin typeface="Courier New" pitchFamily="49" charset="0"/>
            </a:endParaRPr>
          </a:p>
          <a:p>
            <a:pPr marL="0" lvl="0" indent="0" eaLnBrk="0" hangingPunct="0">
              <a:lnSpc>
                <a:spcPct val="95000"/>
              </a:lnSpc>
              <a:tabLst>
                <a:tab pos="850900"/>
                <a:tab pos="1885950"/>
                <a:tab pos="2457450"/>
              </a:tabLst>
            </a:pPr>
            <a:r>
              <a:rPr b="1">
                <a:solidFill>
                  <a:srgbClr val="000000"/>
                </a:solidFill>
                <a:latin typeface="Courier New" pitchFamily="49" charset="0"/>
              </a:rPr>
              <a:t> 7839	KING</a:t>
            </a:r>
            <a:endParaRPr b="1">
              <a:solidFill>
                <a:srgbClr val="000000"/>
              </a:solidFill>
              <a:latin typeface="Courier New" pitchFamily="49" charset="0"/>
            </a:endParaRPr>
          </a:p>
          <a:p>
            <a:pPr marL="0" lvl="0" indent="0" eaLnBrk="0" hangingPunct="0">
              <a:lnSpc>
                <a:spcPct val="95000"/>
              </a:lnSpc>
              <a:tabLst>
                <a:tab pos="850900"/>
                <a:tab pos="1885950"/>
                <a:tab pos="2457450"/>
              </a:tabLst>
            </a:pPr>
            <a:r>
              <a:rPr b="1">
                <a:solidFill>
                  <a:srgbClr val="000000"/>
                </a:solidFill>
                <a:latin typeface="Courier New" pitchFamily="49" charset="0"/>
              </a:rPr>
              <a:t> 7839	KING</a:t>
            </a:r>
            <a:endParaRPr b="1">
              <a:solidFill>
                <a:srgbClr val="000000"/>
              </a:solidFill>
              <a:latin typeface="Courier New" pitchFamily="49" charset="0"/>
            </a:endParaRPr>
          </a:p>
          <a:p>
            <a:pPr marL="0" lvl="0" indent="0" eaLnBrk="0" hangingPunct="0">
              <a:lnSpc>
                <a:spcPct val="95000"/>
              </a:lnSpc>
              <a:tabLst>
                <a:tab pos="850900"/>
                <a:tab pos="1885950"/>
                <a:tab pos="2457450"/>
              </a:tabLst>
            </a:pPr>
            <a:r>
              <a:rPr b="1">
                <a:solidFill>
                  <a:srgbClr val="000000"/>
                </a:solidFill>
                <a:latin typeface="Courier New" pitchFamily="49" charset="0"/>
              </a:rPr>
              <a:t> 7698	BLAKE</a:t>
            </a:r>
            <a:endParaRPr b="1">
              <a:solidFill>
                <a:srgbClr val="000000"/>
              </a:solidFill>
              <a:latin typeface="Courier New" pitchFamily="49" charset="0"/>
            </a:endParaRPr>
          </a:p>
          <a:p>
            <a:pPr marL="0" lvl="0" indent="0" eaLnBrk="0" hangingPunct="0">
              <a:lnSpc>
                <a:spcPct val="95000"/>
              </a:lnSpc>
              <a:tabLst>
                <a:tab pos="850900"/>
                <a:tab pos="1885950"/>
                <a:tab pos="2457450"/>
              </a:tabLst>
            </a:pPr>
            <a:r>
              <a:rPr b="1">
                <a:solidFill>
                  <a:srgbClr val="000000"/>
                </a:solidFill>
                <a:latin typeface="Courier New" pitchFamily="49" charset="0"/>
              </a:rPr>
              <a:t> 7698	BLAKE</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up)">
                                      <p:cBhvr>
                                        <p:cTn id="7" dur="500"/>
                                        <p:tgtEl>
                                          <p:spTgt spid="46087"/>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46091"/>
                                        </p:tgtEl>
                                        <p:attrNameLst>
                                          <p:attrName>style.visibility</p:attrName>
                                        </p:attrNameLst>
                                      </p:cBhvr>
                                      <p:to>
                                        <p:strVal val="visible"/>
                                      </p:to>
                                    </p:set>
                                    <p:anim calcmode="lin" valueType="num">
                                      <p:cBhvr additive="base">
                                        <p:cTn id="11" dur="500" fill="hold"/>
                                        <p:tgtEl>
                                          <p:spTgt spid="46091"/>
                                        </p:tgtEl>
                                        <p:attrNameLst>
                                          <p:attrName>ppt_x</p:attrName>
                                        </p:attrNameLst>
                                      </p:cBhvr>
                                      <p:tavLst>
                                        <p:tav tm="0">
                                          <p:val>
                                            <p:strVal val="#ppt_x"/>
                                          </p:val>
                                        </p:tav>
                                        <p:tav tm="100000">
                                          <p:val>
                                            <p:strVal val="#ppt_x"/>
                                          </p:val>
                                        </p:tav>
                                      </p:tavLst>
                                    </p:anim>
                                    <p:anim calcmode="lin" valueType="num">
                                      <p:cBhvr additive="base">
                                        <p:cTn id="12" dur="500" fill="hold"/>
                                        <p:tgtEl>
                                          <p:spTgt spid="460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7170"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Objectives</a:t>
            </a:r>
          </a:p>
        </p:txBody>
      </p:sp>
      <p:sp>
        <p:nvSpPr>
          <p:cNvPr id="7171" name=""/>
          <p:cNvSpPr/>
          <p:nvPr>
            <p:ph type="body" idx="1"/>
          </p:nvPr>
        </p:nvSpPr>
        <p:spPr>
          <a:xfrm>
            <a:off x="860425" y="1795463"/>
            <a:ext cx="7385050" cy="3886200"/>
          </a:xfrm>
          <a:noFill/>
          <a:ln w="12700">
            <a:noFill/>
            <a:miter lim="800000"/>
          </a:ln>
          <a:effectLst>
            <a:outerShdw dist="53882" dir="2700000" algn="ctr">
              <a:schemeClr val="bg2"/>
            </a:outerShdw>
          </a:effectLst>
        </p:spPr>
        <p:txBody>
          <a:bodyPr vert="horz" wrap="square" lIns="92075" tIns="46038" rIns="92075" bIns="46038" anchor="t"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Arial" pitchFamily="34" charset="0"/>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Arial" pitchFamily="34" charset="0"/>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Arial" pitchFamily="34" charset="0"/>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5pPr>
          </a:lstStyle>
          <a:p>
            <a:pPr lvl="0"/>
            <a:r>
              <a:t>After completing this lesson, you should be able to do the following:</a:t>
            </a:r>
          </a:p>
          <a:p>
            <a:pPr lvl="1"/>
            <a:r>
              <a:t>Write SELECT statements to access data from more than one table using equality and </a:t>
            </a:r>
            <a:r>
              <a:t>nonequality</a:t>
            </a:r>
            <a:r>
              <a:t> joins</a:t>
            </a:r>
          </a:p>
          <a:p>
            <a:pPr lvl="1"/>
            <a:r>
              <a:t>View data that generally does not meet a join condition by using outer joins</a:t>
            </a:r>
          </a:p>
          <a:p>
            <a:pPr lvl="1"/>
            <a:r>
              <a:t>Join a table to itself</a:t>
            </a:r>
          </a:p>
        </p:txBody>
      </p:sp>
    </p:spTree>
  </p:cSld>
  <p:clrMapOvr>
    <a:masterClrMapping/>
  </p:clrMapOvr>
  <p:transition spd="slow"/>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48130" name=""/>
          <p:cNvSpPr/>
          <p:nvPr/>
        </p:nvSpPr>
        <p:spPr bwMode="blackWhite">
          <a:xfrm>
            <a:off x="822325" y="1584325"/>
            <a:ext cx="7618413" cy="1082675"/>
          </a:xfrm>
          <a:prstGeom prst="rect">
            <a:avLst/>
          </a:prstGeom>
          <a:solidFill>
            <a:srgbClr val="FFFFCC"/>
          </a:solidFill>
          <a:ln w="25400">
            <a:solidFill>
              <a:prstClr val="black"/>
            </a:solidFill>
            <a:miter lim="800000"/>
          </a:ln>
          <a:effectLst>
            <a:outerShdw dist="89803" dir="2700000" algn="ctr">
              <a:srgbClr val="000000">
                <a:alpha val="50000"/>
              </a:srgbClr>
            </a:outerShdw>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857250"/>
                <a:tab pos="1658938"/>
              </a:tabLst>
            </a:pPr>
            <a:endParaRPr b="1">
              <a:solidFill>
                <a:srgbClr val="000000"/>
              </a:solidFill>
              <a:latin typeface="Courier New" pitchFamily="49" charset="0"/>
            </a:endParaRPr>
          </a:p>
          <a:p>
            <a:pPr marL="0" lvl="0" indent="0" eaLnBrk="0" hangingPunct="0">
              <a:lnSpc>
                <a:spcPct val="120000"/>
              </a:lnSpc>
              <a:tabLst>
                <a:tab pos="857250"/>
                <a:tab pos="1658938"/>
              </a:tabLst>
            </a:pPr>
            <a:endParaRPr b="1">
              <a:solidFill>
                <a:srgbClr val="000000"/>
              </a:solidFill>
              <a:latin typeface="Courier New" pitchFamily="49" charset="0"/>
            </a:endParaRPr>
          </a:p>
        </p:txBody>
      </p:sp>
      <p:sp>
        <p:nvSpPr>
          <p:cNvPr id="48131" name=""/>
          <p:cNvSpPr/>
          <p:nvPr>
            <p:ph type="title"/>
          </p:nvPr>
        </p:nvSpPr>
        <p:spPr>
          <a:xfrm>
            <a:off x="579438" y="530225"/>
            <a:ext cx="8031162" cy="881063"/>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Joining a Table to Itself</a:t>
            </a:r>
          </a:p>
        </p:txBody>
      </p:sp>
      <p:sp>
        <p:nvSpPr>
          <p:cNvPr id="48132" name=""/>
          <p:cNvSpPr/>
          <p:nvPr/>
        </p:nvSpPr>
        <p:spPr bwMode="blackWhite">
          <a:xfrm>
            <a:off x="833438" y="3076575"/>
            <a:ext cx="7593012" cy="2314575"/>
          </a:xfrm>
          <a:prstGeom prst="rect">
            <a:avLst/>
          </a:prstGeom>
          <a:solidFill>
            <a:srgbClr val="DDDDDD"/>
          </a:solidFill>
          <a:ln w="25400">
            <a:solidFill>
              <a:prstClr val="black"/>
            </a:solidFill>
            <a:miter lim="800000"/>
          </a:ln>
          <a:effectLst>
            <a:outerShdw dist="8980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b="1">
                <a:solidFill>
                  <a:srgbClr val="000000"/>
                </a:solidFill>
                <a:latin typeface="Courier New" pitchFamily="49" charset="0"/>
              </a:rPr>
              <a:t>WORKER.ENAME||'WORKSFOR'||MANAG</a:t>
            </a:r>
            <a:endParaRPr b="1">
              <a:solidFill>
                <a:srgbClr val="000000"/>
              </a:solidFill>
              <a:latin typeface="Courier New" pitchFamily="49" charset="0"/>
            </a:endParaRPr>
          </a:p>
          <a:p>
            <a:pPr lvl="0" eaLnBrk="0" hangingPunct="0"/>
            <a:r>
              <a:rPr b="1">
                <a:solidFill>
                  <a:srgbClr val="000000"/>
                </a:solidFill>
                <a:latin typeface="Courier New" pitchFamily="49" charset="0"/>
              </a:rPr>
              <a:t>-------------------------------</a:t>
            </a:r>
            <a:endParaRPr b="1">
              <a:solidFill>
                <a:srgbClr val="000000"/>
              </a:solidFill>
              <a:latin typeface="Courier New" pitchFamily="49" charset="0"/>
            </a:endParaRPr>
          </a:p>
          <a:p>
            <a:pPr lvl="0" eaLnBrk="0" hangingPunct="0"/>
            <a:r>
              <a:rPr b="1">
                <a:solidFill>
                  <a:srgbClr val="000000"/>
                </a:solidFill>
                <a:latin typeface="Courier New" pitchFamily="49" charset="0"/>
              </a:rPr>
              <a:t>BLAKE works for KING</a:t>
            </a:r>
            <a:endParaRPr b="1">
              <a:solidFill>
                <a:srgbClr val="000000"/>
              </a:solidFill>
              <a:latin typeface="Courier New" pitchFamily="49" charset="0"/>
            </a:endParaRPr>
          </a:p>
          <a:p>
            <a:pPr lvl="0" eaLnBrk="0" hangingPunct="0"/>
            <a:r>
              <a:rPr b="1">
                <a:solidFill>
                  <a:srgbClr val="000000"/>
                </a:solidFill>
                <a:latin typeface="Courier New" pitchFamily="49" charset="0"/>
              </a:rPr>
              <a:t>CLARK works for KING</a:t>
            </a:r>
            <a:endParaRPr b="1">
              <a:solidFill>
                <a:srgbClr val="000000"/>
              </a:solidFill>
              <a:latin typeface="Courier New" pitchFamily="49" charset="0"/>
            </a:endParaRPr>
          </a:p>
          <a:p>
            <a:pPr lvl="0" eaLnBrk="0" hangingPunct="0"/>
            <a:r>
              <a:rPr b="1">
                <a:solidFill>
                  <a:srgbClr val="000000"/>
                </a:solidFill>
                <a:latin typeface="Courier New" pitchFamily="49" charset="0"/>
              </a:rPr>
              <a:t>JONES works for KING</a:t>
            </a:r>
            <a:endParaRPr b="1">
              <a:solidFill>
                <a:srgbClr val="000000"/>
              </a:solidFill>
              <a:latin typeface="Courier New" pitchFamily="49" charset="0"/>
            </a:endParaRPr>
          </a:p>
          <a:p>
            <a:pPr lvl="0" eaLnBrk="0" hangingPunct="0"/>
            <a:r>
              <a:rPr b="1">
                <a:solidFill>
                  <a:srgbClr val="000000"/>
                </a:solidFill>
                <a:latin typeface="Courier New" pitchFamily="49" charset="0"/>
              </a:rPr>
              <a:t>MARTIN works for BLAKE</a:t>
            </a:r>
            <a:endParaRPr b="1">
              <a:solidFill>
                <a:srgbClr val="000000"/>
              </a:solidFill>
              <a:latin typeface="Courier New" pitchFamily="49" charset="0"/>
            </a:endParaRPr>
          </a:p>
          <a:p>
            <a:pPr lvl="0" eaLnBrk="0" hangingPunct="0"/>
            <a:r>
              <a:rPr b="1">
                <a:solidFill>
                  <a:srgbClr val="000000"/>
                </a:solidFill>
                <a:latin typeface="Courier New" pitchFamily="49" charset="0"/>
              </a:rPr>
              <a:t>...</a:t>
            </a:r>
            <a:endParaRPr b="1">
              <a:solidFill>
                <a:srgbClr val="000000"/>
              </a:solidFill>
              <a:latin typeface="Courier New" pitchFamily="49" charset="0"/>
            </a:endParaRPr>
          </a:p>
          <a:p>
            <a:pPr lvl="0" eaLnBrk="0" hangingPunct="0"/>
            <a:r>
              <a:rPr b="1">
                <a:solidFill>
                  <a:srgbClr val="000000"/>
                </a:solidFill>
                <a:latin typeface="Courier New" pitchFamily="49" charset="0"/>
              </a:rPr>
              <a:t>13 rows selected.</a:t>
            </a:r>
            <a:endParaRPr b="1">
              <a:solidFill>
                <a:srgbClr val="000000"/>
              </a:solidFill>
              <a:latin typeface="Courier New" pitchFamily="49" charset="0"/>
            </a:endParaRPr>
          </a:p>
        </p:txBody>
      </p:sp>
      <p:sp>
        <p:nvSpPr>
          <p:cNvPr id="48133" name=""/>
          <p:cNvSpPr/>
          <p:nvPr/>
        </p:nvSpPr>
        <p:spPr bwMode="ltGray">
          <a:xfrm>
            <a:off x="2476500" y="2247900"/>
            <a:ext cx="3810000" cy="361950"/>
          </a:xfrm>
          <a:prstGeom prst="rect">
            <a:avLst/>
          </a:prstGeom>
          <a:solidFill>
            <a:srgbClr val="FF5050">
              <a:alpha val="50000"/>
            </a:srgbClr>
          </a:solidFill>
          <a:ln>
            <a:noFill/>
            <a:miter lim="800000"/>
          </a:ln>
          <a:effectLst/>
        </p:spPr>
      </p:sp>
      <p:sp>
        <p:nvSpPr>
          <p:cNvPr id="48134" name=""/>
          <p:cNvSpPr/>
          <p:nvPr/>
        </p:nvSpPr>
        <p:spPr bwMode="blackWhite">
          <a:xfrm>
            <a:off x="809625" y="1533525"/>
            <a:ext cx="7643813" cy="1108075"/>
          </a:xfrm>
          <a:prstGeom prst="rect">
            <a:avLst/>
          </a:prstGeom>
          <a:noFill/>
          <a:ln>
            <a:noFill/>
            <a:miter lim="800000"/>
          </a:ln>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120000"/>
              </a:lnSpc>
              <a:tabLst>
                <a:tab pos="857250"/>
                <a:tab pos="1658938"/>
              </a:tabLst>
            </a:pPr>
            <a:r>
              <a:rPr b="1">
                <a:solidFill>
                  <a:srgbClr val="000000"/>
                </a:solidFill>
                <a:latin typeface="Courier New" pitchFamily="49" charset="0"/>
              </a:rPr>
              <a:t>SQL&gt; SELECT worker.</a:t>
            </a:r>
            <a:r>
              <a:rPr b="1">
                <a:solidFill>
                  <a:srgbClr val="000000"/>
                </a:solidFill>
                <a:latin typeface="Courier New" pitchFamily="49" charset="0"/>
              </a:rPr>
              <a:t>ename</a:t>
            </a:r>
            <a:r>
              <a:rPr b="1">
                <a:solidFill>
                  <a:srgbClr val="000000"/>
                </a:solidFill>
                <a:latin typeface="Courier New" pitchFamily="49" charset="0"/>
              </a:rPr>
              <a:t>||' works for '||manager.</a:t>
            </a:r>
            <a:r>
              <a:rPr b="1">
                <a:solidFill>
                  <a:srgbClr val="000000"/>
                </a:solidFill>
                <a:latin typeface="Courier New" pitchFamily="49" charset="0"/>
              </a:rPr>
              <a:t>ename</a:t>
            </a:r>
            <a:endParaRPr b="1">
              <a:solidFill>
                <a:srgbClr val="000000"/>
              </a:solidFill>
              <a:latin typeface="Courier New" pitchFamily="49" charset="0"/>
            </a:endParaRPr>
          </a:p>
          <a:p>
            <a:pPr marL="0" lvl="0" indent="0" eaLnBrk="0" hangingPunct="0">
              <a:lnSpc>
                <a:spcPct val="120000"/>
              </a:lnSpc>
              <a:tabLst>
                <a:tab pos="857250"/>
                <a:tab pos="1658938"/>
              </a:tabLst>
            </a:pPr>
            <a:r>
              <a:rPr b="1">
                <a:solidFill>
                  <a:srgbClr val="000000"/>
                </a:solidFill>
                <a:latin typeface="Courier New" pitchFamily="49" charset="0"/>
              </a:rPr>
              <a:t>  </a:t>
            </a:r>
            <a:r>
              <a:rPr b="1">
                <a:solidFill>
                  <a:srgbClr val="000000"/>
                </a:solidFill>
                <a:latin typeface="Courier New" pitchFamily="49" charset="0"/>
              </a:rPr>
              <a:t>2  FROM 	</a:t>
            </a:r>
            <a:r>
              <a:rPr b="1">
                <a:solidFill>
                  <a:srgbClr val="000000"/>
                </a:solidFill>
                <a:latin typeface="Courier New" pitchFamily="49" charset="0"/>
              </a:rPr>
              <a:t>emp</a:t>
            </a:r>
            <a:r>
              <a:rPr b="1">
                <a:solidFill>
                  <a:srgbClr val="000000"/>
                </a:solidFill>
                <a:latin typeface="Courier New" pitchFamily="49" charset="0"/>
              </a:rPr>
              <a:t> worker, </a:t>
            </a:r>
            <a:r>
              <a:rPr b="1">
                <a:solidFill>
                  <a:srgbClr val="000000"/>
                </a:solidFill>
                <a:latin typeface="Courier New" pitchFamily="49" charset="0"/>
              </a:rPr>
              <a:t>emp</a:t>
            </a:r>
            <a:r>
              <a:rPr b="1">
                <a:solidFill>
                  <a:srgbClr val="000000"/>
                </a:solidFill>
                <a:latin typeface="Courier New" pitchFamily="49" charset="0"/>
              </a:rPr>
              <a:t> manager</a:t>
            </a:r>
            <a:endParaRPr b="1">
              <a:solidFill>
                <a:srgbClr val="000000"/>
              </a:solidFill>
              <a:latin typeface="Courier New" pitchFamily="49" charset="0"/>
            </a:endParaRPr>
          </a:p>
          <a:p>
            <a:pPr marL="0" lvl="0" indent="0" eaLnBrk="0" hangingPunct="0">
              <a:lnSpc>
                <a:spcPct val="120000"/>
              </a:lnSpc>
              <a:tabLst>
                <a:tab pos="857250"/>
                <a:tab pos="1658938"/>
              </a:tabLst>
            </a:pPr>
            <a:r>
              <a:rPr b="1">
                <a:solidFill>
                  <a:srgbClr val="000000"/>
                </a:solidFill>
                <a:latin typeface="Courier New" pitchFamily="49" charset="0"/>
              </a:rPr>
              <a:t>  3  WHERE 	worker.mgr = manager.</a:t>
            </a:r>
            <a:r>
              <a:rPr b="1">
                <a:solidFill>
                  <a:srgbClr val="000000"/>
                </a:solidFill>
                <a:latin typeface="Courier New" pitchFamily="49" charset="0"/>
              </a:rPr>
              <a:t>empno</a:t>
            </a:r>
            <a:r>
              <a:rPr b="1">
                <a:solidFill>
                  <a:srgbClr val="000000"/>
                </a:solidFill>
                <a:latin typeface="Courier New" pitchFamily="49" charset="0"/>
              </a:rPr>
              <a:t>;</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wipe(up)">
                                      <p:cBhvr>
                                        <p:cTn id="7"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50178"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Summary</a:t>
            </a:r>
          </a:p>
        </p:txBody>
      </p:sp>
      <p:sp>
        <p:nvSpPr>
          <p:cNvPr id="50179" name=""/>
          <p:cNvSpPr/>
          <p:nvPr/>
        </p:nvSpPr>
        <p:spPr>
          <a:xfrm>
            <a:off x="581025" y="3490913"/>
            <a:ext cx="2622550" cy="498475"/>
          </a:xfrm>
          <a:prstGeom prst="rect">
            <a:avLst/>
          </a:prstGeom>
          <a:noFill/>
          <a:ln>
            <a:noFill/>
            <a:miter lim="800000"/>
          </a:ln>
          <a:effectLst>
            <a:outerShdw dist="53882"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341312" lvl="1" indent="-227012" defTabSz="346075" eaLnBrk="0" hangingPunct="0">
              <a:lnSpc>
                <a:spcPct val="95000"/>
              </a:lnSpc>
              <a:spcBef>
                <a:spcPct val="35000"/>
              </a:spcBef>
              <a:tabLst>
                <a:tab pos="571500"/>
              </a:tabLst>
            </a:pPr>
            <a:r>
              <a:rPr sz="2800" b="1">
                <a:solidFill>
                  <a:srgbClr val="FFFFCC"/>
                </a:solidFill>
              </a:rPr>
              <a:t>Equijoin</a:t>
            </a:r>
            <a:endParaRPr sz="2800" b="1">
              <a:solidFill>
                <a:srgbClr val="FFFFCC"/>
              </a:solidFill>
            </a:endParaRPr>
          </a:p>
        </p:txBody>
      </p:sp>
      <p:sp>
        <p:nvSpPr>
          <p:cNvPr id="50180" name=""/>
          <p:cNvSpPr/>
          <p:nvPr/>
        </p:nvSpPr>
        <p:spPr>
          <a:xfrm>
            <a:off x="2300288" y="3490913"/>
            <a:ext cx="2622550" cy="498475"/>
          </a:xfrm>
          <a:prstGeom prst="rect">
            <a:avLst/>
          </a:prstGeom>
          <a:noFill/>
          <a:ln>
            <a:noFill/>
            <a:miter lim="800000"/>
          </a:ln>
          <a:effectLst>
            <a:outerShdw dist="53882"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341312" lvl="1" indent="-227012" defTabSz="346075" eaLnBrk="0" hangingPunct="0">
              <a:lnSpc>
                <a:spcPct val="95000"/>
              </a:lnSpc>
              <a:spcBef>
                <a:spcPct val="35000"/>
              </a:spcBef>
              <a:tabLst>
                <a:tab pos="571500"/>
              </a:tabLst>
            </a:pPr>
            <a:r>
              <a:rPr sz="2800" b="1">
                <a:solidFill>
                  <a:srgbClr val="FFFFCC"/>
                </a:solidFill>
              </a:rPr>
              <a:t>Non-</a:t>
            </a:r>
            <a:r>
              <a:rPr sz="2800" b="1">
                <a:solidFill>
                  <a:srgbClr val="FFFFCC"/>
                </a:solidFill>
              </a:rPr>
              <a:t>equijoin</a:t>
            </a:r>
            <a:endParaRPr sz="2800" b="1">
              <a:solidFill>
                <a:srgbClr val="FFFFCC"/>
              </a:solidFill>
            </a:endParaRPr>
          </a:p>
        </p:txBody>
      </p:sp>
      <p:sp>
        <p:nvSpPr>
          <p:cNvPr id="50181" name=""/>
          <p:cNvSpPr/>
          <p:nvPr/>
        </p:nvSpPr>
        <p:spPr>
          <a:xfrm>
            <a:off x="4768850" y="3490913"/>
            <a:ext cx="2622550" cy="498475"/>
          </a:xfrm>
          <a:prstGeom prst="rect">
            <a:avLst/>
          </a:prstGeom>
          <a:noFill/>
          <a:ln>
            <a:noFill/>
            <a:miter lim="800000"/>
          </a:ln>
          <a:effectLst>
            <a:outerShdw dist="53882"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341312" lvl="1" indent="-227012" defTabSz="346075" eaLnBrk="0" hangingPunct="0">
              <a:lnSpc>
                <a:spcPct val="95000"/>
              </a:lnSpc>
              <a:spcBef>
                <a:spcPct val="35000"/>
              </a:spcBef>
              <a:tabLst>
                <a:tab pos="571500"/>
              </a:tabLst>
            </a:pPr>
            <a:r>
              <a:rPr sz="2800" b="1">
                <a:solidFill>
                  <a:srgbClr val="FFFFCC"/>
                </a:solidFill>
              </a:rPr>
              <a:t>Outer join</a:t>
            </a:r>
            <a:endParaRPr sz="2800" b="1">
              <a:solidFill>
                <a:srgbClr val="FFFFCC"/>
              </a:solidFill>
            </a:endParaRPr>
          </a:p>
        </p:txBody>
      </p:sp>
      <p:sp>
        <p:nvSpPr>
          <p:cNvPr id="50182" name=""/>
          <p:cNvSpPr/>
          <p:nvPr/>
        </p:nvSpPr>
        <p:spPr>
          <a:xfrm>
            <a:off x="6769100" y="3490913"/>
            <a:ext cx="1862138" cy="498475"/>
          </a:xfrm>
          <a:prstGeom prst="rect">
            <a:avLst/>
          </a:prstGeom>
          <a:noFill/>
          <a:ln>
            <a:noFill/>
            <a:miter lim="800000"/>
          </a:ln>
          <a:effectLst>
            <a:outerShdw dist="53882"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341312" lvl="1" indent="-227012" defTabSz="346075" eaLnBrk="0" hangingPunct="0">
              <a:lnSpc>
                <a:spcPct val="95000"/>
              </a:lnSpc>
              <a:spcBef>
                <a:spcPct val="35000"/>
              </a:spcBef>
              <a:tabLst>
                <a:tab pos="571500"/>
              </a:tabLst>
            </a:pPr>
            <a:r>
              <a:rPr sz="2800" b="1">
                <a:solidFill>
                  <a:srgbClr val="FFFFCC"/>
                </a:solidFill>
              </a:rPr>
              <a:t>Self join</a:t>
            </a:r>
            <a:endParaRPr sz="2800" b="1">
              <a:solidFill>
                <a:srgbClr val="FFFFCC"/>
              </a:solidFill>
            </a:endParaRPr>
          </a:p>
        </p:txBody>
      </p:sp>
      <p:sp>
        <p:nvSpPr>
          <p:cNvPr id="50183" name=""/>
          <p:cNvSpPr/>
          <p:nvPr/>
        </p:nvSpPr>
        <p:spPr bwMode="blackWhite">
          <a:xfrm>
            <a:off x="1036638" y="1943100"/>
            <a:ext cx="7091362" cy="1092200"/>
          </a:xfrm>
          <a:prstGeom prst="rect">
            <a:avLst/>
          </a:prstGeom>
          <a:solidFill>
            <a:srgbClr val="FFFFCC"/>
          </a:solidFill>
          <a:ln w="25400">
            <a:solidFill>
              <a:prstClr val="black"/>
            </a:solidFill>
            <a:miter lim="800000"/>
          </a:ln>
          <a:effectLst>
            <a:outerShdw dist="89803" dir="2700000" algn="ctr">
              <a:srgbClr val="000000">
                <a:alpha val="50000"/>
              </a:srgbClr>
            </a:outerShdw>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tabLst>
                <a:tab pos="1200150"/>
              </a:tabLst>
            </a:pPr>
            <a:r>
              <a:rPr b="1">
                <a:solidFill>
                  <a:srgbClr val="000000"/>
                </a:solidFill>
                <a:latin typeface="Courier New" pitchFamily="49" charset="0"/>
              </a:rPr>
              <a:t>SELECT	</a:t>
            </a:r>
            <a:r>
              <a:rPr b="1" i="1">
                <a:solidFill>
                  <a:srgbClr val="000000"/>
                </a:solidFill>
                <a:latin typeface="Courier New" pitchFamily="49" charset="0"/>
              </a:rPr>
              <a:t>table1.column, table2.column</a:t>
            </a:r>
            <a:endParaRPr b="1">
              <a:solidFill>
                <a:srgbClr val="000000"/>
              </a:solidFill>
              <a:latin typeface="Courier New" pitchFamily="49" charset="0"/>
            </a:endParaRPr>
          </a:p>
          <a:p>
            <a:pPr marL="0" lvl="0" indent="0" eaLnBrk="0" hangingPunct="0">
              <a:tabLst>
                <a:tab pos="1200150"/>
              </a:tabLst>
            </a:pPr>
            <a:r>
              <a:rPr b="1">
                <a:solidFill>
                  <a:srgbClr val="000000"/>
                </a:solidFill>
                <a:latin typeface="Courier New" pitchFamily="49" charset="0"/>
              </a:rPr>
              <a:t>FROM	</a:t>
            </a:r>
            <a:r>
              <a:rPr b="1" i="1">
                <a:solidFill>
                  <a:srgbClr val="000000"/>
                </a:solidFill>
                <a:latin typeface="Courier New" pitchFamily="49" charset="0"/>
              </a:rPr>
              <a:t>table1, table2</a:t>
            </a:r>
            <a:endParaRPr b="1">
              <a:solidFill>
                <a:srgbClr val="000000"/>
              </a:solidFill>
              <a:latin typeface="Courier New" pitchFamily="49" charset="0"/>
            </a:endParaRPr>
          </a:p>
          <a:p>
            <a:pPr marL="0" lvl="0" indent="0" eaLnBrk="0" hangingPunct="0">
              <a:tabLst>
                <a:tab pos="1200150"/>
              </a:tabLst>
            </a:pPr>
            <a:r>
              <a:rPr b="1">
                <a:solidFill>
                  <a:srgbClr val="000000"/>
                </a:solidFill>
                <a:latin typeface="Courier New" pitchFamily="49" charset="0"/>
              </a:rPr>
              <a:t>WHERE	</a:t>
            </a:r>
            <a:r>
              <a:rPr b="1" i="1">
                <a:solidFill>
                  <a:srgbClr val="000000"/>
                </a:solidFill>
                <a:latin typeface="Courier New" pitchFamily="49" charset="0"/>
              </a:rPr>
              <a:t>table1.column1 </a:t>
            </a:r>
            <a:r>
              <a:rPr b="1">
                <a:solidFill>
                  <a:srgbClr val="000000"/>
                </a:solidFill>
                <a:latin typeface="Courier New" pitchFamily="49" charset="0"/>
              </a:rPr>
              <a:t>=</a:t>
            </a:r>
            <a:r>
              <a:rPr b="1" i="1">
                <a:solidFill>
                  <a:srgbClr val="000000"/>
                </a:solidFill>
                <a:latin typeface="Courier New" pitchFamily="49" charset="0"/>
              </a:rPr>
              <a:t> table2.column2</a:t>
            </a:r>
            <a:r>
              <a:rPr b="1">
                <a:solidFill>
                  <a:srgbClr val="000000"/>
                </a:solidFill>
                <a:latin typeface="Courier New" pitchFamily="49" charset="0"/>
              </a:rPr>
              <a:t>;</a:t>
            </a:r>
            <a:endParaRPr b="1">
              <a:solidFill>
                <a:srgbClr val="000000"/>
              </a:solidFill>
              <a:latin typeface="Courier New" pitchFamily="49" charset="0"/>
            </a:endParaRPr>
          </a:p>
        </p:txBody>
      </p:sp>
      <p:grpSp>
        <p:nvGrpSpPr>
          <p:cNvPr id="50189" name=""/>
          <p:cNvGrpSpPr/>
          <p:nvPr/>
        </p:nvGrpSpPr>
        <p:grpSpPr>
          <a:xfrm>
            <a:off x="2832100" y="4152900"/>
            <a:ext cx="1701800" cy="639763"/>
            <a:chOff x="1784" y="2616"/>
            <a:chExt cx="1072" cy="403"/>
          </a:xfrm>
        </p:grpSpPr>
        <p:sp>
          <p:nvSpPr>
            <p:cNvPr id="50184" name=""/>
            <p:cNvSpPr/>
            <p:nvPr/>
          </p:nvSpPr>
          <p:spPr bwMode="blackWhite">
            <a:xfrm>
              <a:off x="1784" y="2616"/>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50185" name=""/>
            <p:cNvSpPr/>
            <p:nvPr/>
          </p:nvSpPr>
          <p:spPr bwMode="blackWhite">
            <a:xfrm>
              <a:off x="2366" y="2616"/>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50186" name=""/>
            <p:cNvSpPr/>
            <p:nvPr/>
          </p:nvSpPr>
          <p:spPr bwMode="blackWhite">
            <a:xfrm>
              <a:off x="1979" y="2778"/>
              <a:ext cx="87" cy="87"/>
            </a:xfrm>
            <a:prstGeom prst="ellipse">
              <a:avLst/>
            </a:prstGeom>
            <a:solidFill>
              <a:srgbClr val="FF3300"/>
            </a:solidFill>
            <a:ln>
              <a:noFill/>
              <a:miter lim="800000"/>
            </a:ln>
            <a:effectLst>
              <a:outerShdw dist="53882" dir="2700000" algn="ctr">
                <a:srgbClr val="000000">
                  <a:alpha val="50000"/>
                </a:srgbClr>
              </a:outerShdw>
            </a:effectLst>
          </p:spPr>
        </p:sp>
        <p:cxnSp>
          <p:nvCxnSpPr>
            <p:cNvPr id="50187" name=""/>
            <p:cNvCxnSpPr/>
            <p:nvPr/>
          </p:nvCxnSpPr>
          <p:spPr bwMode="blackWhite">
            <a:xfrm>
              <a:off x="2110" y="2822"/>
              <a:ext cx="410" cy="0"/>
            </a:xfrm>
            <a:prstGeom prst="line">
              <a:avLst/>
            </a:prstGeom>
            <a:noFill/>
            <a:ln w="25400">
              <a:solidFill>
                <a:srgbClr val="FFCC00"/>
              </a:solidFill>
              <a:miter lim="800000"/>
              <a:headEnd type="stealth" len="lg"/>
              <a:tailEnd type="stealth" len="lg"/>
            </a:ln>
            <a:effectLst>
              <a:outerShdw dist="53882" dir="2700000" algn="ctr">
                <a:srgbClr val="000000">
                  <a:alpha val="50000"/>
                </a:srgbClr>
              </a:outerShdw>
            </a:effectLst>
          </p:spPr>
        </p:cxnSp>
        <p:sp>
          <p:nvSpPr>
            <p:cNvPr id="50188" name=""/>
            <p:cNvSpPr/>
            <p:nvPr/>
          </p:nvSpPr>
          <p:spPr bwMode="blackWhite">
            <a:xfrm>
              <a:off x="2552" y="2778"/>
              <a:ext cx="87" cy="87"/>
            </a:xfrm>
            <a:prstGeom prst="rect">
              <a:avLst/>
            </a:prstGeom>
            <a:solidFill>
              <a:srgbClr val="009900"/>
            </a:solidFill>
            <a:ln>
              <a:noFill/>
              <a:miter lim="800000"/>
            </a:ln>
            <a:effectLst>
              <a:outerShdw dist="53882" dir="2700000" algn="ctr">
                <a:srgbClr val="000000">
                  <a:alpha val="50000"/>
                </a:srgbClr>
              </a:outerShdw>
            </a:effectLst>
          </p:spPr>
        </p:sp>
      </p:grpSp>
      <p:grpSp>
        <p:nvGrpSpPr>
          <p:cNvPr id="50195" name=""/>
          <p:cNvGrpSpPr/>
          <p:nvPr/>
        </p:nvGrpSpPr>
        <p:grpSpPr>
          <a:xfrm>
            <a:off x="671513" y="4152900"/>
            <a:ext cx="1701800" cy="638175"/>
            <a:chOff x="423" y="2616"/>
            <a:chExt cx="1072" cy="402"/>
          </a:xfrm>
        </p:grpSpPr>
        <p:sp>
          <p:nvSpPr>
            <p:cNvPr id="50190" name=""/>
            <p:cNvSpPr/>
            <p:nvPr/>
          </p:nvSpPr>
          <p:spPr bwMode="blackWhite">
            <a:xfrm>
              <a:off x="423"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50191" name=""/>
            <p:cNvSpPr/>
            <p:nvPr/>
          </p:nvSpPr>
          <p:spPr bwMode="blackWhite">
            <a:xfrm>
              <a:off x="1005"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50192" name=""/>
            <p:cNvSpPr/>
            <p:nvPr/>
          </p:nvSpPr>
          <p:spPr bwMode="blackWhite">
            <a:xfrm>
              <a:off x="618" y="2784"/>
              <a:ext cx="87" cy="88"/>
            </a:xfrm>
            <a:prstGeom prst="ellipse">
              <a:avLst/>
            </a:prstGeom>
            <a:solidFill>
              <a:srgbClr val="FF3300"/>
            </a:solidFill>
            <a:ln>
              <a:noFill/>
              <a:miter lim="800000"/>
            </a:ln>
            <a:effectLst>
              <a:outerShdw dist="53882" dir="2700000" algn="ctr">
                <a:srgbClr val="000000">
                  <a:alpha val="50000"/>
                </a:srgbClr>
              </a:outerShdw>
            </a:effectLst>
          </p:spPr>
        </p:sp>
        <p:sp>
          <p:nvSpPr>
            <p:cNvPr id="50193" name=""/>
            <p:cNvSpPr/>
            <p:nvPr/>
          </p:nvSpPr>
          <p:spPr bwMode="blackWhite">
            <a:xfrm>
              <a:off x="1191" y="2784"/>
              <a:ext cx="87" cy="88"/>
            </a:xfrm>
            <a:prstGeom prst="ellipse">
              <a:avLst/>
            </a:prstGeom>
            <a:solidFill>
              <a:srgbClr val="FF3300"/>
            </a:solidFill>
            <a:ln>
              <a:noFill/>
              <a:miter lim="800000"/>
            </a:ln>
            <a:effectLst>
              <a:outerShdw dist="53882" dir="2700000" algn="ctr">
                <a:srgbClr val="000000">
                  <a:alpha val="50000"/>
                </a:srgbClr>
              </a:outerShdw>
            </a:effectLst>
          </p:spPr>
        </p:sp>
        <p:cxnSp>
          <p:nvCxnSpPr>
            <p:cNvPr id="50194" name=""/>
            <p:cNvCxnSpPr/>
            <p:nvPr/>
          </p:nvCxnSpPr>
          <p:spPr bwMode="blackWhite">
            <a:xfrm>
              <a:off x="749" y="2826"/>
              <a:ext cx="410" cy="0"/>
            </a:xfrm>
            <a:prstGeom prst="line">
              <a:avLst/>
            </a:prstGeom>
            <a:noFill/>
            <a:ln w="25400">
              <a:solidFill>
                <a:srgbClr val="FFCC00"/>
              </a:solidFill>
              <a:miter lim="800000"/>
              <a:headEnd type="stealth" len="lg"/>
              <a:tailEnd type="stealth" len="lg"/>
            </a:ln>
            <a:effectLst>
              <a:outerShdw dist="53882" dir="2700000" algn="ctr">
                <a:srgbClr val="000000">
                  <a:alpha val="50000"/>
                </a:srgbClr>
              </a:outerShdw>
            </a:effectLst>
          </p:spPr>
        </p:cxnSp>
      </p:grpSp>
      <p:grpSp>
        <p:nvGrpSpPr>
          <p:cNvPr id="50201" name=""/>
          <p:cNvGrpSpPr/>
          <p:nvPr/>
        </p:nvGrpSpPr>
        <p:grpSpPr>
          <a:xfrm>
            <a:off x="5027613" y="4152900"/>
            <a:ext cx="1701800" cy="638175"/>
            <a:chOff x="3167" y="2616"/>
            <a:chExt cx="1072" cy="402"/>
          </a:xfrm>
        </p:grpSpPr>
        <p:sp>
          <p:nvSpPr>
            <p:cNvPr id="50196" name=""/>
            <p:cNvSpPr/>
            <p:nvPr/>
          </p:nvSpPr>
          <p:spPr bwMode="blackWhite">
            <a:xfrm>
              <a:off x="3167"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50197" name=""/>
            <p:cNvSpPr/>
            <p:nvPr/>
          </p:nvSpPr>
          <p:spPr bwMode="blackWhite">
            <a:xfrm>
              <a:off x="3749"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50198" name=""/>
            <p:cNvSpPr/>
            <p:nvPr/>
          </p:nvSpPr>
          <p:spPr bwMode="blackWhite">
            <a:xfrm>
              <a:off x="3357" y="2769"/>
              <a:ext cx="87" cy="88"/>
            </a:xfrm>
            <a:prstGeom prst="ellipse">
              <a:avLst/>
            </a:prstGeom>
            <a:solidFill>
              <a:srgbClr val="FF3300"/>
            </a:solidFill>
            <a:ln>
              <a:noFill/>
              <a:miter lim="800000"/>
            </a:ln>
            <a:effectLst>
              <a:outerShdw dist="53882" dir="2700000" algn="ctr">
                <a:srgbClr val="000000">
                  <a:alpha val="50000"/>
                </a:srgbClr>
              </a:outerShdw>
            </a:effectLst>
          </p:spPr>
        </p:sp>
        <p:sp>
          <p:nvSpPr>
            <p:cNvPr id="50199" name=""/>
            <p:cNvSpPr/>
            <p:nvPr/>
          </p:nvSpPr>
          <p:spPr bwMode="blackWhite">
            <a:xfrm>
              <a:off x="3944" y="2769"/>
              <a:ext cx="88" cy="88"/>
            </a:xfrm>
            <a:prstGeom prst="ellipse">
              <a:avLst/>
            </a:prstGeom>
            <a:gradFill rotWithShape="0">
              <a:gsLst>
                <a:gs pos="0">
                  <a:srgbClr val="0033CC">
                    <a:gamma/>
                    <a:shade val="89804"/>
                    <a:invGamma/>
                  </a:srgbClr>
                </a:gs>
                <a:gs pos="50000">
                  <a:srgbClr val="0033CC"/>
                </a:gs>
                <a:gs pos="100000">
                  <a:srgbClr val="0033CC">
                    <a:gamma/>
                    <a:shade val="89804"/>
                    <a:invGamma/>
                  </a:srgbClr>
                </a:gs>
              </a:gsLst>
              <a:lin ang="18900000" scaled="1"/>
            </a:gradFill>
            <a:ln>
              <a:noFill/>
              <a:miter lim="800000"/>
            </a:ln>
            <a:effectLst>
              <a:outerShdw dist="53882" dir="2700000" algn="ctr">
                <a:srgbClr val="000000">
                  <a:alpha val="50000"/>
                </a:srgbClr>
              </a:outerShdw>
            </a:effectLst>
          </p:spPr>
        </p:sp>
        <p:cxnSp>
          <p:nvCxnSpPr>
            <p:cNvPr id="50200" name=""/>
            <p:cNvCxnSpPr/>
            <p:nvPr/>
          </p:nvCxnSpPr>
          <p:spPr bwMode="blackWhite">
            <a:xfrm>
              <a:off x="3493" y="2816"/>
              <a:ext cx="410" cy="0"/>
            </a:xfrm>
            <a:prstGeom prst="line">
              <a:avLst/>
            </a:prstGeom>
            <a:noFill/>
            <a:ln w="25400">
              <a:solidFill>
                <a:srgbClr val="FFCC00"/>
              </a:solidFill>
              <a:miter lim="800000"/>
              <a:headEnd type="stealth" len="lg"/>
              <a:tailEnd type="stealth" len="lg"/>
            </a:ln>
            <a:effectLst>
              <a:outerShdw dist="53882" dir="2700000" algn="ctr">
                <a:srgbClr val="000000">
                  <a:alpha val="50000"/>
                </a:srgbClr>
              </a:outerShdw>
            </a:effectLst>
          </p:spPr>
        </p:cxnSp>
      </p:grpSp>
      <p:grpSp>
        <p:nvGrpSpPr>
          <p:cNvPr id="50206" name=""/>
          <p:cNvGrpSpPr/>
          <p:nvPr/>
        </p:nvGrpSpPr>
        <p:grpSpPr>
          <a:xfrm>
            <a:off x="7158038" y="4152900"/>
            <a:ext cx="1200150" cy="638175"/>
            <a:chOff x="4509" y="2616"/>
            <a:chExt cx="756" cy="402"/>
          </a:xfrm>
        </p:grpSpPr>
        <p:sp>
          <p:nvSpPr>
            <p:cNvPr id="50202" name=""/>
            <p:cNvSpPr/>
            <p:nvPr/>
          </p:nvSpPr>
          <p:spPr bwMode="blackWhite">
            <a:xfrm>
              <a:off x="4509" y="2616"/>
              <a:ext cx="756"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50203" name=""/>
            <p:cNvSpPr/>
            <p:nvPr/>
          </p:nvSpPr>
          <p:spPr bwMode="blackWhite">
            <a:xfrm>
              <a:off x="5136" y="2769"/>
              <a:ext cx="87" cy="87"/>
            </a:xfrm>
            <a:prstGeom prst="ellipse">
              <a:avLst/>
            </a:prstGeom>
            <a:solidFill>
              <a:srgbClr val="FF3300"/>
            </a:solidFill>
            <a:ln>
              <a:noFill/>
              <a:miter lim="800000"/>
            </a:ln>
            <a:effectLst>
              <a:outerShdw dist="53882" dir="2700000" algn="ctr">
                <a:srgbClr val="000000">
                  <a:alpha val="50000"/>
                </a:srgbClr>
              </a:outerShdw>
            </a:effectLst>
          </p:spPr>
        </p:sp>
        <p:sp>
          <p:nvSpPr>
            <p:cNvPr id="50204" name=""/>
            <p:cNvSpPr/>
            <p:nvPr/>
          </p:nvSpPr>
          <p:spPr bwMode="blackWhite">
            <a:xfrm>
              <a:off x="4547" y="2767"/>
              <a:ext cx="87" cy="88"/>
            </a:xfrm>
            <a:prstGeom prst="ellipse">
              <a:avLst/>
            </a:prstGeom>
            <a:solidFill>
              <a:srgbClr val="FF3300"/>
            </a:solidFill>
            <a:ln>
              <a:noFill/>
              <a:miter lim="800000"/>
            </a:ln>
            <a:effectLst>
              <a:outerShdw dist="53882" dir="2700000" algn="ctr">
                <a:srgbClr val="000000">
                  <a:alpha val="50000"/>
                </a:srgbClr>
              </a:outerShdw>
            </a:effectLst>
          </p:spPr>
        </p:sp>
        <p:cxnSp>
          <p:nvCxnSpPr>
            <p:cNvPr id="50205" name=""/>
            <p:cNvCxnSpPr/>
            <p:nvPr/>
          </p:nvCxnSpPr>
          <p:spPr bwMode="blackWhite">
            <a:xfrm>
              <a:off x="4683" y="2814"/>
              <a:ext cx="410" cy="0"/>
            </a:xfrm>
            <a:prstGeom prst="line">
              <a:avLst/>
            </a:prstGeom>
            <a:noFill/>
            <a:ln w="25400">
              <a:solidFill>
                <a:srgbClr val="FFCC00"/>
              </a:solidFill>
              <a:miter lim="800000"/>
              <a:headEnd type="stealth" len="lg"/>
              <a:tailEnd type="stealth" len="lg"/>
            </a:ln>
            <a:effectLst>
              <a:outerShdw dist="53882" dir="2700000" algn="ctr">
                <a:srgbClr val="000000">
                  <a:alpha val="50000"/>
                </a:srgbClr>
              </a:outerShdw>
            </a:effectLst>
          </p:spPr>
        </p:cxnSp>
      </p:grpSp>
    </p:spTree>
  </p:cSld>
  <p:clrMapOvr>
    <a:masterClrMapping/>
  </p:clrMapOvr>
  <p:transition spd="slow"/>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52226"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Practice Overview</a:t>
            </a:r>
          </a:p>
        </p:txBody>
      </p:sp>
      <p:sp>
        <p:nvSpPr>
          <p:cNvPr id="52227" name=""/>
          <p:cNvSpPr/>
          <p:nvPr>
            <p:ph type="body" idx="1"/>
          </p:nvPr>
        </p:nvSpPr>
        <p:spPr>
          <a:xfrm>
            <a:off x="1454150" y="1981200"/>
            <a:ext cx="7451725" cy="947738"/>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Arial" pitchFamily="34" charset="0"/>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Arial" pitchFamily="34" charset="0"/>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Arial" pitchFamily="34" charset="0"/>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5pPr>
          </a:lstStyle>
          <a:p>
            <a:pPr lvl="1">
              <a:lnSpc>
                <a:spcPct val="90000"/>
              </a:lnSpc>
            </a:pPr>
            <a:r>
              <a:rPr sz="2400"/>
              <a:t>Joining tables using an </a:t>
            </a:r>
            <a:r>
              <a:rPr sz="2400"/>
              <a:t>equijoin</a:t>
            </a:r>
            <a:endParaRPr sz="2400"/>
          </a:p>
          <a:p>
            <a:pPr lvl="1">
              <a:lnSpc>
                <a:spcPct val="90000"/>
              </a:lnSpc>
            </a:pPr>
            <a:r>
              <a:rPr sz="2400"/>
              <a:t>Performing outer and self joins</a:t>
            </a:r>
            <a:endParaRPr sz="2400"/>
          </a:p>
          <a:p>
            <a:pPr lvl="1">
              <a:lnSpc>
                <a:spcPct val="90000"/>
              </a:lnSpc>
            </a:pPr>
            <a:r>
              <a:rPr sz="2400"/>
              <a:t>Adding conditions</a:t>
            </a:r>
            <a:endParaRPr sz="2400"/>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9218" name=""/>
          <p:cNvSpPr/>
          <p:nvPr/>
        </p:nvSpPr>
        <p:spPr bwMode="blackWhite">
          <a:xfrm>
            <a:off x="831850" y="1444625"/>
            <a:ext cx="3505200" cy="167957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p:txBody>
      </p:sp>
      <p:sp>
        <p:nvSpPr>
          <p:cNvPr id="9219" name=""/>
          <p:cNvSpPr/>
          <p:nvPr/>
        </p:nvSpPr>
        <p:spPr bwMode="blackWhite">
          <a:xfrm>
            <a:off x="4506913" y="1450975"/>
            <a:ext cx="3862387" cy="167957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66788"/>
                <a:tab pos="1885950"/>
                <a:tab pos="245745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966788"/>
                <a:tab pos="1885950"/>
                <a:tab pos="2457450"/>
              </a:tabLst>
            </a:pPr>
            <a:endParaRPr b="1">
              <a:solidFill>
                <a:srgbClr val="000000"/>
              </a:solidFill>
              <a:latin typeface="Courier New" pitchFamily="49" charset="0"/>
            </a:endParaRPr>
          </a:p>
          <a:p>
            <a:pPr marL="0" lvl="0" indent="0" eaLnBrk="0" hangingPunct="0">
              <a:lnSpc>
                <a:spcPct val="95000"/>
              </a:lnSpc>
              <a:tabLst>
                <a:tab pos="966788"/>
                <a:tab pos="1885950"/>
                <a:tab pos="2457450"/>
              </a:tabLst>
            </a:pPr>
            <a:endParaRPr b="1">
              <a:solidFill>
                <a:srgbClr val="000000"/>
              </a:solidFill>
              <a:latin typeface="Courier New" pitchFamily="49" charset="0"/>
            </a:endParaRPr>
          </a:p>
          <a:p>
            <a:pPr marL="0" lvl="0" indent="0" eaLnBrk="0" hangingPunct="0">
              <a:lnSpc>
                <a:spcPct val="95000"/>
              </a:lnSpc>
              <a:tabLst>
                <a:tab pos="966788"/>
                <a:tab pos="1885950"/>
                <a:tab pos="2457450"/>
              </a:tabLst>
            </a:pPr>
            <a:endParaRPr b="1">
              <a:solidFill>
                <a:srgbClr val="000000"/>
              </a:solidFill>
              <a:latin typeface="Courier New" pitchFamily="49" charset="0"/>
            </a:endParaRPr>
          </a:p>
          <a:p>
            <a:pPr marL="0" lvl="0" indent="0" eaLnBrk="0" hangingPunct="0">
              <a:lnSpc>
                <a:spcPct val="95000"/>
              </a:lnSpc>
              <a:tabLst>
                <a:tab pos="966788"/>
                <a:tab pos="1885950"/>
                <a:tab pos="2457450"/>
              </a:tabLst>
            </a:pPr>
            <a:endParaRPr b="1">
              <a:solidFill>
                <a:srgbClr val="000000"/>
              </a:solidFill>
              <a:latin typeface="Courier New" pitchFamily="49" charset="0"/>
            </a:endParaRPr>
          </a:p>
          <a:p>
            <a:pPr marL="0" lvl="0" indent="0" eaLnBrk="0" hangingPunct="0">
              <a:lnSpc>
                <a:spcPct val="95000"/>
              </a:lnSpc>
              <a:tabLst>
                <a:tab pos="966788"/>
                <a:tab pos="1885950"/>
                <a:tab pos="2457450"/>
              </a:tabLst>
            </a:pPr>
            <a:endParaRPr b="1">
              <a:solidFill>
                <a:srgbClr val="000000"/>
              </a:solidFill>
              <a:latin typeface="Courier New" pitchFamily="49" charset="0"/>
            </a:endParaRPr>
          </a:p>
        </p:txBody>
      </p:sp>
      <p:sp>
        <p:nvSpPr>
          <p:cNvPr id="9220" name=""/>
          <p:cNvSpPr/>
          <p:nvPr/>
        </p:nvSpPr>
        <p:spPr bwMode="blackWhite">
          <a:xfrm>
            <a:off x="2357438" y="3708400"/>
            <a:ext cx="4113212" cy="2451100"/>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85000"/>
              </a:lnSpc>
              <a:tabLst>
                <a:tab pos="914400"/>
                <a:tab pos="1544638"/>
                <a:tab pos="1885950"/>
                <a:tab pos="2457450"/>
              </a:tabLst>
            </a:pPr>
            <a:r>
              <a:rPr b="1">
                <a:solidFill>
                  <a:srgbClr val="000000"/>
                </a:solidFill>
                <a:latin typeface="Courier New" pitchFamily="49" charset="0"/>
              </a:rPr>
              <a:t>EMPNO 	DEPTNO 	LOC</a:t>
            </a:r>
            <a:endParaRPr b="1">
              <a:solidFill>
                <a:srgbClr val="000000"/>
              </a:solidFill>
              <a:latin typeface="Courier New" pitchFamily="49" charset="0"/>
            </a:endParaRPr>
          </a:p>
          <a:p>
            <a:pPr marL="0" lvl="0" indent="0" eaLnBrk="0" hangingPunct="0">
              <a:lnSpc>
                <a:spcPct val="85000"/>
              </a:lnSpc>
              <a:tabLst>
                <a:tab pos="914400"/>
                <a:tab pos="1544638"/>
                <a:tab pos="1885950"/>
                <a:tab pos="2457450"/>
              </a:tabLst>
            </a:pPr>
            <a:r>
              <a:rPr b="1">
                <a:solidFill>
                  <a:srgbClr val="000000"/>
                </a:solidFill>
                <a:latin typeface="Courier New" pitchFamily="49" charset="0"/>
              </a:rPr>
              <a:t>----- ------- -------- </a:t>
            </a:r>
            <a:endParaRPr b="1">
              <a:solidFill>
                <a:srgbClr val="000000"/>
              </a:solidFill>
              <a:latin typeface="Courier New" pitchFamily="49" charset="0"/>
            </a:endParaRPr>
          </a:p>
          <a:p>
            <a:pPr marL="0" lvl="0" indent="0" eaLnBrk="0" hangingPunct="0">
              <a:lnSpc>
                <a:spcPct val="85000"/>
              </a:lnSpc>
              <a:tabLst>
                <a:tab pos="914400"/>
                <a:tab pos="1544638"/>
                <a:tab pos="1885950"/>
                <a:tab pos="2457450"/>
              </a:tabLst>
            </a:pPr>
            <a:r>
              <a:rPr b="1">
                <a:solidFill>
                  <a:srgbClr val="000000"/>
                </a:solidFill>
                <a:latin typeface="Courier New" pitchFamily="49" charset="0"/>
              </a:rPr>
              <a:t> 7839      	10 NEW YORK</a:t>
            </a:r>
            <a:endParaRPr b="1">
              <a:solidFill>
                <a:srgbClr val="000000"/>
              </a:solidFill>
              <a:latin typeface="Courier New" pitchFamily="49" charset="0"/>
            </a:endParaRPr>
          </a:p>
          <a:p>
            <a:pPr marL="0" lvl="0" indent="0" eaLnBrk="0" hangingPunct="0">
              <a:lnSpc>
                <a:spcPct val="85000"/>
              </a:lnSpc>
              <a:tabLst>
                <a:tab pos="914400"/>
                <a:tab pos="1544638"/>
                <a:tab pos="1885950"/>
                <a:tab pos="2457450"/>
              </a:tabLst>
            </a:pPr>
            <a:r>
              <a:rPr b="1">
                <a:solidFill>
                  <a:srgbClr val="000000"/>
                </a:solidFill>
                <a:latin typeface="Courier New" pitchFamily="49" charset="0"/>
              </a:rPr>
              <a:t> 7698 	    	30 CHICAGO</a:t>
            </a:r>
            <a:endParaRPr b="1">
              <a:solidFill>
                <a:srgbClr val="000000"/>
              </a:solidFill>
              <a:latin typeface="Courier New" pitchFamily="49" charset="0"/>
            </a:endParaRPr>
          </a:p>
          <a:p>
            <a:pPr marL="0" lvl="0" indent="0" eaLnBrk="0" hangingPunct="0">
              <a:lnSpc>
                <a:spcPct val="85000"/>
              </a:lnSpc>
              <a:tabLst>
                <a:tab pos="914400"/>
                <a:tab pos="1544638"/>
                <a:tab pos="1885950"/>
                <a:tab pos="2457450"/>
              </a:tabLst>
            </a:pPr>
            <a:r>
              <a:rPr b="1">
                <a:solidFill>
                  <a:srgbClr val="000000"/>
                </a:solidFill>
                <a:latin typeface="Courier New" pitchFamily="49" charset="0"/>
              </a:rPr>
              <a:t> 7782  	10 NEW YORK</a:t>
            </a:r>
            <a:endParaRPr b="1">
              <a:solidFill>
                <a:srgbClr val="000000"/>
              </a:solidFill>
              <a:latin typeface="Courier New" pitchFamily="49" charset="0"/>
            </a:endParaRPr>
          </a:p>
          <a:p>
            <a:pPr marL="0" lvl="0" indent="0" eaLnBrk="0" hangingPunct="0">
              <a:lnSpc>
                <a:spcPct val="85000"/>
              </a:lnSpc>
              <a:tabLst>
                <a:tab pos="914400"/>
                <a:tab pos="1544638"/>
                <a:tab pos="1885950"/>
                <a:tab pos="2457450"/>
              </a:tabLst>
            </a:pPr>
            <a:r>
              <a:rPr b="1">
                <a:solidFill>
                  <a:srgbClr val="000000"/>
                </a:solidFill>
                <a:latin typeface="Courier New" pitchFamily="49" charset="0"/>
              </a:rPr>
              <a:t> 7566  	20 DALLAS</a:t>
            </a:r>
            <a:endParaRPr b="1">
              <a:solidFill>
                <a:srgbClr val="000000"/>
              </a:solidFill>
              <a:latin typeface="Courier New" pitchFamily="49" charset="0"/>
            </a:endParaRPr>
          </a:p>
          <a:p>
            <a:pPr marL="0" lvl="0" indent="0" eaLnBrk="0" hangingPunct="0">
              <a:lnSpc>
                <a:spcPct val="85000"/>
              </a:lnSpc>
              <a:tabLst>
                <a:tab pos="914400"/>
                <a:tab pos="1544638"/>
                <a:tab pos="1885950"/>
                <a:tab pos="2457450"/>
              </a:tabLst>
            </a:pPr>
            <a:r>
              <a:rPr b="1">
                <a:solidFill>
                  <a:srgbClr val="000000"/>
                </a:solidFill>
                <a:latin typeface="Courier New" pitchFamily="49" charset="0"/>
              </a:rPr>
              <a:t> 7654 	    	30 CHICAGO</a:t>
            </a:r>
            <a:endParaRPr b="1">
              <a:solidFill>
                <a:srgbClr val="000000"/>
              </a:solidFill>
              <a:latin typeface="Courier New" pitchFamily="49" charset="0"/>
            </a:endParaRPr>
          </a:p>
          <a:p>
            <a:pPr marL="0" lvl="0" indent="0" eaLnBrk="0" hangingPunct="0">
              <a:lnSpc>
                <a:spcPct val="85000"/>
              </a:lnSpc>
              <a:tabLst>
                <a:tab pos="914400"/>
                <a:tab pos="1544638"/>
                <a:tab pos="1885950"/>
                <a:tab pos="2457450"/>
              </a:tabLst>
            </a:pPr>
            <a:r>
              <a:rPr b="1">
                <a:solidFill>
                  <a:srgbClr val="000000"/>
                </a:solidFill>
                <a:latin typeface="Courier New" pitchFamily="49" charset="0"/>
              </a:rPr>
              <a:t> 7499  	30 CHICAGO</a:t>
            </a:r>
            <a:endParaRPr b="1">
              <a:solidFill>
                <a:srgbClr val="000000"/>
              </a:solidFill>
              <a:latin typeface="Courier New" pitchFamily="49" charset="0"/>
            </a:endParaRPr>
          </a:p>
          <a:p>
            <a:pPr marL="0" lvl="0" indent="0" eaLnBrk="0" hangingPunct="0">
              <a:lnSpc>
                <a:spcPct val="85000"/>
              </a:lnSpc>
              <a:tabLst>
                <a:tab pos="914400"/>
                <a:tab pos="1544638"/>
                <a:tab pos="1885950"/>
                <a:tab pos="2457450"/>
              </a:tabLst>
            </a:pPr>
            <a:r>
              <a:rPr b="1">
                <a:solidFill>
                  <a:srgbClr val="000000"/>
                </a:solidFill>
                <a:latin typeface="Courier New" pitchFamily="49" charset="0"/>
              </a:rPr>
              <a:t>...</a:t>
            </a:r>
            <a:endParaRPr b="1">
              <a:solidFill>
                <a:srgbClr val="000000"/>
              </a:solidFill>
              <a:latin typeface="Courier New" pitchFamily="49" charset="0"/>
            </a:endParaRPr>
          </a:p>
          <a:p>
            <a:pPr marL="0" lvl="0" indent="0" eaLnBrk="0" hangingPunct="0">
              <a:lnSpc>
                <a:spcPct val="85000"/>
              </a:lnSpc>
              <a:tabLst>
                <a:tab pos="914400"/>
                <a:tab pos="1544638"/>
                <a:tab pos="1885950"/>
                <a:tab pos="2457450"/>
              </a:tabLst>
            </a:pPr>
            <a:r>
              <a:rPr b="1">
                <a:solidFill>
                  <a:srgbClr val="000000"/>
                </a:solidFill>
                <a:latin typeface="Courier New" pitchFamily="49" charset="0"/>
              </a:rPr>
              <a:t>14 rows selected.</a:t>
            </a:r>
            <a:endParaRPr b="1">
              <a:solidFill>
                <a:srgbClr val="000000"/>
              </a:solidFill>
              <a:latin typeface="Courier New" pitchFamily="49" charset="0"/>
            </a:endParaRPr>
          </a:p>
        </p:txBody>
      </p:sp>
      <p:sp>
        <p:nvSpPr>
          <p:cNvPr id="9221" name=""/>
          <p:cNvSpPr/>
          <p:nvPr>
            <p:ph type="title"/>
          </p:nvPr>
        </p:nvSpPr>
        <p:spPr>
          <a:xfrm>
            <a:off x="0" y="511175"/>
            <a:ext cx="9142413" cy="881063"/>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rPr sz="4300"/>
              <a:t>Obtaining Data from Multiple Tables</a:t>
            </a:r>
            <a:endParaRPr sz="4300"/>
          </a:p>
        </p:txBody>
      </p:sp>
      <p:sp>
        <p:nvSpPr>
          <p:cNvPr id="9222" name=""/>
          <p:cNvSpPr/>
          <p:nvPr/>
        </p:nvSpPr>
        <p:spPr>
          <a:xfrm>
            <a:off x="742950" y="1087438"/>
            <a:ext cx="804863"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effectLst>
                  <a:outerShdw blurRad="38100" dist="38100" dir="2700000" algn="tl">
                    <a:schemeClr val="bg2"/>
                  </a:outerShdw>
                </a:effectLst>
              </a:rPr>
              <a:t>EMP </a:t>
            </a:r>
            <a:endParaRPr sz="2000" b="1">
              <a:effectLst>
                <a:outerShdw blurRad="38100" dist="38100" dir="2700000" algn="tl">
                  <a:schemeClr val="bg2"/>
                </a:outerShdw>
              </a:effectLst>
            </a:endParaRPr>
          </a:p>
        </p:txBody>
      </p:sp>
      <p:sp>
        <p:nvSpPr>
          <p:cNvPr id="9223" name=""/>
          <p:cNvSpPr/>
          <p:nvPr/>
        </p:nvSpPr>
        <p:spPr>
          <a:xfrm>
            <a:off x="4419600" y="1087438"/>
            <a:ext cx="931863"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effectLst>
                  <a:outerShdw blurRad="38100" dist="38100" dir="2700000" algn="tl">
                    <a:schemeClr val="bg2"/>
                  </a:outerShdw>
                </a:effectLst>
              </a:rPr>
              <a:t>DEPT </a:t>
            </a:r>
            <a:endParaRPr sz="2000" b="1">
              <a:effectLst>
                <a:outerShdw blurRad="38100" dist="38100" dir="2700000" algn="tl">
                  <a:schemeClr val="bg2"/>
                </a:outerShdw>
              </a:effectLst>
            </a:endParaRPr>
          </a:p>
        </p:txBody>
      </p:sp>
      <p:grpSp>
        <p:nvGrpSpPr>
          <p:cNvPr id="9227" name=""/>
          <p:cNvGrpSpPr/>
          <p:nvPr/>
        </p:nvGrpSpPr>
        <p:grpSpPr>
          <a:xfrm>
            <a:off x="895350" y="1504950"/>
            <a:ext cx="7313613" cy="1573213"/>
            <a:chOff x="564" y="948"/>
            <a:chExt cx="4607" cy="991"/>
          </a:xfrm>
        </p:grpSpPr>
        <p:sp>
          <p:nvSpPr>
            <p:cNvPr id="9224" name=""/>
            <p:cNvSpPr/>
            <p:nvPr/>
          </p:nvSpPr>
          <p:spPr bwMode="ltGray">
            <a:xfrm>
              <a:off x="564" y="948"/>
              <a:ext cx="562" cy="991"/>
            </a:xfrm>
            <a:prstGeom prst="rect">
              <a:avLst/>
            </a:prstGeom>
            <a:solidFill>
              <a:srgbClr val="FF5050">
                <a:alpha val="50000"/>
              </a:srgbClr>
            </a:solidFill>
            <a:ln>
              <a:noFill/>
              <a:miter lim="800000"/>
            </a:ln>
            <a:effectLst/>
          </p:spPr>
        </p:sp>
        <p:sp>
          <p:nvSpPr>
            <p:cNvPr id="9225" name=""/>
            <p:cNvSpPr/>
            <p:nvPr/>
          </p:nvSpPr>
          <p:spPr bwMode="ltGray">
            <a:xfrm>
              <a:off x="2110" y="948"/>
              <a:ext cx="562" cy="991"/>
            </a:xfrm>
            <a:prstGeom prst="rect">
              <a:avLst/>
            </a:prstGeom>
            <a:solidFill>
              <a:srgbClr val="FF5050">
                <a:alpha val="50000"/>
              </a:srgbClr>
            </a:solidFill>
            <a:ln>
              <a:noFill/>
              <a:miter lim="800000"/>
            </a:ln>
            <a:effectLst/>
          </p:spPr>
        </p:sp>
        <p:sp>
          <p:nvSpPr>
            <p:cNvPr id="9226" name=""/>
            <p:cNvSpPr/>
            <p:nvPr/>
          </p:nvSpPr>
          <p:spPr bwMode="ltGray">
            <a:xfrm>
              <a:off x="4419" y="948"/>
              <a:ext cx="752" cy="991"/>
            </a:xfrm>
            <a:prstGeom prst="rect">
              <a:avLst/>
            </a:prstGeom>
            <a:solidFill>
              <a:srgbClr val="FF5050">
                <a:alpha val="50000"/>
              </a:srgbClr>
            </a:solidFill>
            <a:ln>
              <a:noFill/>
              <a:miter lim="800000"/>
            </a:ln>
            <a:effectLst/>
          </p:spPr>
        </p:sp>
      </p:grpSp>
      <p:grpSp>
        <p:nvGrpSpPr>
          <p:cNvPr id="9230" name=""/>
          <p:cNvGrpSpPr/>
          <p:nvPr/>
        </p:nvGrpSpPr>
        <p:grpSpPr>
          <a:xfrm>
            <a:off x="3937000" y="3213100"/>
            <a:ext cx="966788" cy="473075"/>
            <a:chOff x="2480" y="2024"/>
            <a:chExt cx="609" cy="298"/>
          </a:xfrm>
        </p:grpSpPr>
        <p:cxnSp>
          <p:nvCxnSpPr>
            <p:cNvPr id="9228" name=""/>
            <p:cNvCxnSpPr/>
            <p:nvPr/>
          </p:nvCxnSpPr>
          <p:spPr>
            <a:xfrm flipH="1" flipV="1">
              <a:off x="2480" y="2024"/>
              <a:ext cx="0" cy="298"/>
            </a:xfrm>
            <a:prstGeom prst="line">
              <a:avLst/>
            </a:prstGeom>
            <a:noFill/>
            <a:ln w="50800">
              <a:solidFill>
                <a:srgbClr val="FFCC00"/>
              </a:solidFill>
              <a:miter lim="800000"/>
              <a:headEnd type="stealth" len="lg"/>
            </a:ln>
            <a:effectLst>
              <a:outerShdw dist="53882" dir="2700000" algn="ctr">
                <a:srgbClr val="000000">
                  <a:alpha val="50000"/>
                </a:srgbClr>
              </a:outerShdw>
            </a:effectLst>
          </p:spPr>
        </p:cxnSp>
        <p:cxnSp>
          <p:nvCxnSpPr>
            <p:cNvPr id="9229" name=""/>
            <p:cNvCxnSpPr/>
            <p:nvPr/>
          </p:nvCxnSpPr>
          <p:spPr>
            <a:xfrm flipH="1" flipV="1">
              <a:off x="3089" y="2024"/>
              <a:ext cx="0" cy="298"/>
            </a:xfrm>
            <a:prstGeom prst="line">
              <a:avLst/>
            </a:prstGeom>
            <a:noFill/>
            <a:ln w="50800">
              <a:solidFill>
                <a:srgbClr val="FFCC00"/>
              </a:solidFill>
              <a:miter lim="800000"/>
              <a:headEnd type="stealth" len="lg"/>
            </a:ln>
            <a:effectLst>
              <a:outerShdw dist="53882" dir="2700000" algn="ctr">
                <a:srgbClr val="000000">
                  <a:alpha val="50000"/>
                </a:srgbClr>
              </a:outerShdw>
            </a:effectLst>
          </p:spPr>
        </p:cxnSp>
      </p:grpSp>
      <p:sp>
        <p:nvSpPr>
          <p:cNvPr id="9231" name=""/>
          <p:cNvSpPr/>
          <p:nvPr/>
        </p:nvSpPr>
        <p:spPr bwMode="blackWhite">
          <a:xfrm>
            <a:off x="844550" y="1476375"/>
            <a:ext cx="3479800" cy="165417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r>
              <a:rPr b="1">
                <a:solidFill>
                  <a:srgbClr val="000000"/>
                </a:solidFill>
                <a:latin typeface="Courier New" pitchFamily="49" charset="0"/>
              </a:rPr>
              <a:t> EMPNO	ENAME	...	DEPTNO</a:t>
            </a:r>
            <a:br>
              <a:rPr b="1">
                <a:solidFill>
                  <a:srgbClr val="000000"/>
                </a:solidFill>
                <a:latin typeface="Courier New" pitchFamily="49" charset="0"/>
              </a:rPr>
            </a:br>
            <a:r>
              <a:rPr b="1">
                <a:solidFill>
                  <a:srgbClr val="000000"/>
                </a:solidFill>
                <a:latin typeface="Courier New" pitchFamily="49" charset="0"/>
              </a:rPr>
              <a:t>------	-----	...	------</a:t>
            </a:r>
            <a:br>
              <a:rPr b="1">
                <a:solidFill>
                  <a:srgbClr val="000000"/>
                </a:solidFill>
                <a:latin typeface="Courier New" pitchFamily="49" charset="0"/>
              </a:rPr>
            </a:br>
            <a:r>
              <a:rPr b="1">
                <a:solidFill>
                  <a:srgbClr val="000000"/>
                </a:solidFill>
                <a:latin typeface="Courier New" pitchFamily="49" charset="0"/>
              </a:rPr>
              <a:t>  7839	KING	...	    10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7698	BLAKE	...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	</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7934	MILLER	...	    10</a:t>
            </a:r>
            <a:endParaRPr b="1">
              <a:solidFill>
                <a:srgbClr val="000000"/>
              </a:solidFill>
              <a:latin typeface="Courier New" pitchFamily="49" charset="0"/>
            </a:endParaRPr>
          </a:p>
        </p:txBody>
      </p:sp>
      <p:sp>
        <p:nvSpPr>
          <p:cNvPr id="9232" name=""/>
          <p:cNvSpPr/>
          <p:nvPr/>
        </p:nvSpPr>
        <p:spPr bwMode="blackWhite">
          <a:xfrm>
            <a:off x="4519613" y="1482725"/>
            <a:ext cx="3836987" cy="165417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66788"/>
                <a:tab pos="1885950"/>
                <a:tab pos="2457450"/>
              </a:tabLst>
            </a:pPr>
            <a:r>
              <a:rPr b="1">
                <a:solidFill>
                  <a:srgbClr val="000000"/>
                </a:solidFill>
                <a:latin typeface="Courier New" pitchFamily="49" charset="0"/>
              </a:rPr>
              <a:t>DEPTNO DNAME     	LOC     </a:t>
            </a:r>
            <a:endParaRPr b="1">
              <a:solidFill>
                <a:srgbClr val="000000"/>
              </a:solidFill>
              <a:latin typeface="Courier New" pitchFamily="49" charset="0"/>
            </a:endParaRPr>
          </a:p>
          <a:p>
            <a:pPr marL="0" lvl="0" indent="0" eaLnBrk="0" hangingPunct="0">
              <a:lnSpc>
                <a:spcPct val="95000"/>
              </a:lnSpc>
              <a:tabLst>
                <a:tab pos="966788"/>
                <a:tab pos="1885950"/>
                <a:tab pos="2457450"/>
              </a:tabLst>
            </a:pPr>
            <a:r>
              <a:rPr b="1">
                <a:solidFill>
                  <a:srgbClr val="000000"/>
                </a:solidFill>
                <a:latin typeface="Courier New" pitchFamily="49" charset="0"/>
              </a:rPr>
              <a:t>------ ----------	--------</a:t>
            </a:r>
            <a:endParaRPr b="1">
              <a:solidFill>
                <a:srgbClr val="000000"/>
              </a:solidFill>
              <a:latin typeface="Courier New" pitchFamily="49" charset="0"/>
            </a:endParaRPr>
          </a:p>
          <a:p>
            <a:pPr marL="0" lvl="0" indent="0" eaLnBrk="0" hangingPunct="0">
              <a:lnSpc>
                <a:spcPct val="95000"/>
              </a:lnSpc>
              <a:tabLst>
                <a:tab pos="966788"/>
                <a:tab pos="1885950"/>
                <a:tab pos="2457450"/>
              </a:tabLst>
            </a:pPr>
            <a:r>
              <a:rPr b="1">
                <a:solidFill>
                  <a:srgbClr val="000000"/>
                </a:solidFill>
                <a:latin typeface="Courier New" pitchFamily="49" charset="0"/>
              </a:rPr>
              <a:t>    10	ACCOUNTING	NEW YORK</a:t>
            </a:r>
            <a:endParaRPr b="1">
              <a:solidFill>
                <a:srgbClr val="000000"/>
              </a:solidFill>
              <a:latin typeface="Courier New" pitchFamily="49" charset="0"/>
            </a:endParaRPr>
          </a:p>
          <a:p>
            <a:pPr marL="0" lvl="0" indent="0" eaLnBrk="0" hangingPunct="0">
              <a:lnSpc>
                <a:spcPct val="95000"/>
              </a:lnSpc>
              <a:tabLst>
                <a:tab pos="966788"/>
                <a:tab pos="1885950"/>
                <a:tab pos="2457450"/>
              </a:tabLst>
            </a:pPr>
            <a:r>
              <a:rPr b="1">
                <a:solidFill>
                  <a:srgbClr val="000000"/>
                </a:solidFill>
                <a:latin typeface="Courier New" pitchFamily="49" charset="0"/>
              </a:rPr>
              <a:t>    20	RESEARCH	DALLAS</a:t>
            </a:r>
            <a:endParaRPr b="1">
              <a:solidFill>
                <a:srgbClr val="000000"/>
              </a:solidFill>
              <a:latin typeface="Courier New" pitchFamily="49" charset="0"/>
            </a:endParaRPr>
          </a:p>
          <a:p>
            <a:pPr marL="0" lvl="0" indent="0" eaLnBrk="0" hangingPunct="0">
              <a:lnSpc>
                <a:spcPct val="95000"/>
              </a:lnSpc>
              <a:tabLst>
                <a:tab pos="966788"/>
                <a:tab pos="1885950"/>
                <a:tab pos="2457450"/>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66788"/>
                <a:tab pos="1885950"/>
                <a:tab pos="2457450"/>
              </a:tabLst>
            </a:pPr>
            <a:r>
              <a:rPr b="1">
                <a:solidFill>
                  <a:srgbClr val="000000"/>
                </a:solidFill>
                <a:latin typeface="Courier New" pitchFamily="49" charset="0"/>
              </a:rPr>
              <a:t>    40	OPERATIONS	BOSTON</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27"/>
                                        </p:tgtEl>
                                        <p:attrNameLst>
                                          <p:attrName>style.visibility</p:attrName>
                                        </p:attrNameLst>
                                      </p:cBhvr>
                                      <p:to>
                                        <p:strVal val="visible"/>
                                      </p:to>
                                    </p:set>
                                    <p:animEffect transition="in" filter="wipe(up)">
                                      <p:cBhvr>
                                        <p:cTn id="7" dur="500"/>
                                        <p:tgtEl>
                                          <p:spTgt spid="922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30"/>
                                        </p:tgtEl>
                                        <p:attrNameLst>
                                          <p:attrName>style.visibility</p:attrName>
                                        </p:attrNameLst>
                                      </p:cBhvr>
                                      <p:to>
                                        <p:strVal val="visible"/>
                                      </p:to>
                                    </p:set>
                                    <p:animEffect transition="in" filter="wipe(up)">
                                      <p:cBhvr>
                                        <p:cTn id="11"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11266"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What Is a Join?</a:t>
            </a:r>
          </a:p>
        </p:txBody>
      </p:sp>
      <p:sp>
        <p:nvSpPr>
          <p:cNvPr id="11267" name=""/>
          <p:cNvSpPr/>
          <p:nvPr>
            <p:ph type="body" idx="1"/>
          </p:nvPr>
        </p:nvSpPr>
        <p:spPr>
          <a:xfrm>
            <a:off x="898525" y="1328738"/>
            <a:ext cx="7385050" cy="5126037"/>
          </a:xfrm>
          <a:noFill/>
          <a:ln w="12700">
            <a:noFill/>
            <a:miter lim="800000"/>
          </a:ln>
          <a:effectLst>
            <a:outerShdw dist="53882" dir="2700000" algn="ctr">
              <a:schemeClr val="bg2"/>
            </a:outerShdw>
          </a:effectLst>
        </p:spPr>
        <p:txBody>
          <a:bodyPr vert="horz" wrap="square" lIns="92075" tIns="46038" rIns="92075" bIns="46038" anchor="t"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Arial" pitchFamily="34" charset="0"/>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Arial" pitchFamily="34" charset="0"/>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Arial" pitchFamily="34" charset="0"/>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5pPr>
          </a:lstStyle>
          <a:p>
            <a:pPr lvl="0"/>
            <a:r>
              <a:t>Use a join to query data from more than one table.</a:t>
            </a:r>
          </a:p>
          <a:p>
            <a:pPr lvl="0"/>
          </a:p>
          <a:p>
            <a:pPr lvl="0"/>
          </a:p>
          <a:p>
            <a:pPr lvl="0"/>
          </a:p>
          <a:p>
            <a:pPr lvl="1"/>
            <a:r>
              <a:t>Write the join condition in the WHERE clause.</a:t>
            </a:r>
          </a:p>
          <a:p>
            <a:pPr lvl="1"/>
            <a:r>
              <a:t>Prefix the column name with the table name when the same column name appears in more than one table.</a:t>
            </a:r>
          </a:p>
        </p:txBody>
      </p:sp>
      <p:sp>
        <p:nvSpPr>
          <p:cNvPr id="11268" name=""/>
          <p:cNvSpPr/>
          <p:nvPr/>
        </p:nvSpPr>
        <p:spPr bwMode="blackWhite">
          <a:xfrm>
            <a:off x="1030288" y="2397125"/>
            <a:ext cx="7091362" cy="1187450"/>
          </a:xfrm>
          <a:prstGeom prst="rect">
            <a:avLst/>
          </a:prstGeom>
          <a:solidFill>
            <a:srgbClr val="FFFFCC"/>
          </a:solidFill>
          <a:ln w="25400">
            <a:solidFill>
              <a:prstClr val="black"/>
            </a:solidFill>
            <a:miter lim="800000"/>
          </a:ln>
          <a:effectLst>
            <a:outerShdw dist="89803" dir="2700000" algn="ctr">
              <a:srgbClr val="000000">
                <a:alpha val="50000"/>
              </a:srgbClr>
            </a:outerShdw>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tabLst>
                <a:tab pos="1200150"/>
              </a:tabLst>
            </a:pPr>
            <a:r>
              <a:rPr b="1">
                <a:solidFill>
                  <a:srgbClr val="000000"/>
                </a:solidFill>
                <a:latin typeface="Courier New" pitchFamily="49" charset="0"/>
              </a:rPr>
              <a:t>SELECT	</a:t>
            </a:r>
            <a:r>
              <a:rPr b="1" i="1">
                <a:solidFill>
                  <a:srgbClr val="000000"/>
                </a:solidFill>
                <a:latin typeface="Courier New" pitchFamily="49" charset="0"/>
              </a:rPr>
              <a:t>table1.column, table2.column</a:t>
            </a:r>
            <a:endParaRPr b="1">
              <a:solidFill>
                <a:srgbClr val="000000"/>
              </a:solidFill>
              <a:latin typeface="Courier New" pitchFamily="49" charset="0"/>
            </a:endParaRPr>
          </a:p>
          <a:p>
            <a:pPr marL="0" lvl="0" indent="0" eaLnBrk="0" hangingPunct="0">
              <a:tabLst>
                <a:tab pos="1200150"/>
              </a:tabLst>
            </a:pPr>
            <a:r>
              <a:rPr b="1">
                <a:solidFill>
                  <a:srgbClr val="000000"/>
                </a:solidFill>
                <a:latin typeface="Courier New" pitchFamily="49" charset="0"/>
              </a:rPr>
              <a:t>FROM	</a:t>
            </a:r>
            <a:r>
              <a:rPr b="1" i="1">
                <a:solidFill>
                  <a:srgbClr val="000000"/>
                </a:solidFill>
                <a:latin typeface="Courier New" pitchFamily="49" charset="0"/>
              </a:rPr>
              <a:t>table1, table2</a:t>
            </a:r>
            <a:endParaRPr b="1">
              <a:solidFill>
                <a:srgbClr val="000000"/>
              </a:solidFill>
              <a:latin typeface="Courier New" pitchFamily="49" charset="0"/>
            </a:endParaRPr>
          </a:p>
          <a:p>
            <a:pPr marL="0" lvl="0" indent="0" eaLnBrk="0" hangingPunct="0">
              <a:tabLst>
                <a:tab pos="1200150"/>
              </a:tabLst>
            </a:pPr>
            <a:r>
              <a:rPr b="1">
                <a:solidFill>
                  <a:srgbClr val="000000"/>
                </a:solidFill>
                <a:latin typeface="Courier New" pitchFamily="49" charset="0"/>
              </a:rPr>
              <a:t>WHERE	</a:t>
            </a:r>
            <a:r>
              <a:rPr b="1" i="1">
                <a:solidFill>
                  <a:srgbClr val="000000"/>
                </a:solidFill>
                <a:latin typeface="Courier New" pitchFamily="49" charset="0"/>
              </a:rPr>
              <a:t>table1.column1 </a:t>
            </a:r>
            <a:r>
              <a:rPr b="1">
                <a:solidFill>
                  <a:srgbClr val="000000"/>
                </a:solidFill>
                <a:latin typeface="Courier New" pitchFamily="49" charset="0"/>
              </a:rPr>
              <a:t>=</a:t>
            </a:r>
            <a:r>
              <a:rPr b="1" i="1">
                <a:solidFill>
                  <a:srgbClr val="000000"/>
                </a:solidFill>
                <a:latin typeface="Courier New" pitchFamily="49" charset="0"/>
              </a:rPr>
              <a:t> table2.column2</a:t>
            </a:r>
            <a:r>
              <a:rPr b="1">
                <a:solidFill>
                  <a:srgbClr val="000000"/>
                </a:solidFill>
                <a:latin typeface="Courier New" pitchFamily="49" charset="0"/>
              </a:rPr>
              <a:t>;</a:t>
            </a:r>
            <a:endParaRPr b="1">
              <a:solidFill>
                <a:srgbClr val="000000"/>
              </a:solidFill>
              <a:latin typeface="Courier New" pitchFamily="49" charset="0"/>
            </a:endParaRPr>
          </a:p>
        </p:txBody>
      </p:sp>
    </p:spTree>
  </p:cSld>
  <p:clrMapOvr>
    <a:masterClrMapping/>
  </p:clrMapOvr>
  <p:transition spd="slow"/>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13314"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Cartesian Product</a:t>
            </a:r>
          </a:p>
        </p:txBody>
      </p:sp>
      <p:sp>
        <p:nvSpPr>
          <p:cNvPr id="13315" name=""/>
          <p:cNvSpPr/>
          <p:nvPr>
            <p:ph type="body" idx="1"/>
          </p:nvPr>
        </p:nvSpPr>
        <p:spPr>
          <a:xfrm>
            <a:off x="860425" y="1795463"/>
            <a:ext cx="7385050" cy="3565525"/>
          </a:xfrm>
          <a:noFill/>
          <a:ln w="12700">
            <a:noFill/>
            <a:miter lim="800000"/>
          </a:ln>
          <a:effectLst>
            <a:outerShdw dist="53882" dir="2700000" algn="ctr">
              <a:schemeClr val="bg2"/>
            </a:outerShdw>
          </a:effectLst>
        </p:spPr>
        <p:txBody>
          <a:bodyPr vert="horz" wrap="square" lIns="92075" tIns="46038" rIns="92075" bIns="46038" anchor="t"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Arial" pitchFamily="34" charset="0"/>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Arial" pitchFamily="34" charset="0"/>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Arial" pitchFamily="34" charset="0"/>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5pPr>
          </a:lstStyle>
          <a:p>
            <a:pPr lvl="1"/>
            <a:r>
              <a:t>A Cartesian product is formed when:</a:t>
            </a:r>
          </a:p>
          <a:p>
            <a:pPr lvl="2"/>
            <a:r>
              <a:t>A join condition is omitted</a:t>
            </a:r>
          </a:p>
          <a:p>
            <a:pPr lvl="2"/>
            <a:r>
              <a:t>A join condition is invalid</a:t>
            </a:r>
          </a:p>
          <a:p>
            <a:pPr lvl="2"/>
            <a:r>
              <a:t>All rows in the first table are joined to all rows in the second table</a:t>
            </a:r>
          </a:p>
          <a:p>
            <a:pPr lvl="1"/>
            <a:r>
              <a:t>To avoid a Cartesian product, always include a valid join condition in a WHERE clause.</a:t>
            </a:r>
          </a:p>
        </p:txBody>
      </p:sp>
    </p:spTree>
  </p:cSld>
  <p:clrMapOvr>
    <a:masterClrMapping/>
  </p:clrMapOvr>
  <p:transition spd="slow"/>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15362"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Generating a Cartesian Product</a:t>
            </a:r>
          </a:p>
        </p:txBody>
      </p:sp>
      <p:sp>
        <p:nvSpPr>
          <p:cNvPr id="15363" name=""/>
          <p:cNvSpPr/>
          <p:nvPr/>
        </p:nvSpPr>
        <p:spPr bwMode="blackWhite">
          <a:xfrm>
            <a:off x="3081338" y="3686175"/>
            <a:ext cx="2849562" cy="246062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257300"/>
                <a:tab pos="2457450"/>
              </a:tabLst>
            </a:pPr>
            <a:r>
              <a:rPr b="1">
                <a:solidFill>
                  <a:srgbClr val="000000"/>
                </a:solidFill>
                <a:latin typeface="Courier New" pitchFamily="49" charset="0"/>
              </a:rPr>
              <a:t>ENAME    	DNAME</a:t>
            </a:r>
            <a:endParaRPr b="1">
              <a:solidFill>
                <a:srgbClr val="000000"/>
              </a:solidFill>
              <a:latin typeface="Courier New" pitchFamily="49" charset="0"/>
            </a:endParaRPr>
          </a:p>
          <a:p>
            <a:pPr marL="0" lvl="0" indent="0" eaLnBrk="0" hangingPunct="0">
              <a:lnSpc>
                <a:spcPct val="95000"/>
              </a:lnSpc>
              <a:tabLst>
                <a:tab pos="914400"/>
                <a:tab pos="1257300"/>
                <a:tab pos="245745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914400"/>
                <a:tab pos="1257300"/>
                <a:tab pos="2457450"/>
              </a:tabLst>
            </a:pPr>
            <a:r>
              <a:rPr b="1">
                <a:solidFill>
                  <a:srgbClr val="000000"/>
                </a:solidFill>
                <a:latin typeface="Courier New" pitchFamily="49" charset="0"/>
              </a:rPr>
              <a:t>KING		ACCOUNTING</a:t>
            </a:r>
            <a:endParaRPr b="1">
              <a:solidFill>
                <a:srgbClr val="000000"/>
              </a:solidFill>
              <a:latin typeface="Courier New" pitchFamily="49" charset="0"/>
            </a:endParaRPr>
          </a:p>
          <a:p>
            <a:pPr marL="0" lvl="0" indent="0" eaLnBrk="0" hangingPunct="0">
              <a:lnSpc>
                <a:spcPct val="95000"/>
              </a:lnSpc>
              <a:tabLst>
                <a:tab pos="914400"/>
                <a:tab pos="1257300"/>
                <a:tab pos="2457450"/>
              </a:tabLst>
            </a:pPr>
            <a:r>
              <a:rPr b="1">
                <a:solidFill>
                  <a:srgbClr val="000000"/>
                </a:solidFill>
                <a:latin typeface="Courier New" pitchFamily="49" charset="0"/>
              </a:rPr>
              <a:t>BLAKE	  	ACCOUNTING </a:t>
            </a:r>
            <a:endParaRPr b="1">
              <a:solidFill>
                <a:srgbClr val="000000"/>
              </a:solidFill>
              <a:latin typeface="Courier New" pitchFamily="49" charset="0"/>
            </a:endParaRPr>
          </a:p>
          <a:p>
            <a:pPr marL="0" lvl="0" indent="0" eaLnBrk="0" hangingPunct="0">
              <a:lnSpc>
                <a:spcPct val="95000"/>
              </a:lnSpc>
              <a:tabLst>
                <a:tab pos="914400"/>
                <a:tab pos="1257300"/>
                <a:tab pos="2457450"/>
              </a:tabLst>
            </a:pPr>
            <a:r>
              <a:rPr b="1">
                <a:solidFill>
                  <a:srgbClr val="000000"/>
                </a:solidFill>
                <a:latin typeface="Courier New" pitchFamily="49" charset="0"/>
              </a:rPr>
              <a:t>...</a:t>
            </a:r>
            <a:endParaRPr b="1">
              <a:solidFill>
                <a:srgbClr val="000000"/>
              </a:solidFill>
              <a:latin typeface="Courier New" pitchFamily="49" charset="0"/>
            </a:endParaRPr>
          </a:p>
          <a:p>
            <a:pPr marL="0" lvl="0" indent="0" eaLnBrk="0" hangingPunct="0">
              <a:lnSpc>
                <a:spcPct val="95000"/>
              </a:lnSpc>
              <a:tabLst>
                <a:tab pos="914400"/>
                <a:tab pos="1257300"/>
                <a:tab pos="2457450"/>
              </a:tabLst>
            </a:pPr>
            <a:r>
              <a:rPr b="1">
                <a:solidFill>
                  <a:srgbClr val="000000"/>
                </a:solidFill>
                <a:latin typeface="Courier New" pitchFamily="49" charset="0"/>
              </a:rPr>
              <a:t>KING		RESEARCH</a:t>
            </a:r>
            <a:endParaRPr b="1">
              <a:solidFill>
                <a:srgbClr val="000000"/>
              </a:solidFill>
              <a:latin typeface="Courier New" pitchFamily="49" charset="0"/>
            </a:endParaRPr>
          </a:p>
          <a:p>
            <a:pPr marL="0" lvl="0" indent="0" eaLnBrk="0" hangingPunct="0">
              <a:lnSpc>
                <a:spcPct val="95000"/>
              </a:lnSpc>
              <a:tabLst>
                <a:tab pos="914400"/>
                <a:tab pos="1257300"/>
                <a:tab pos="2457450"/>
              </a:tabLst>
            </a:pPr>
            <a:r>
              <a:rPr b="1">
                <a:solidFill>
                  <a:srgbClr val="000000"/>
                </a:solidFill>
                <a:latin typeface="Courier New" pitchFamily="49" charset="0"/>
              </a:rPr>
              <a:t>BLAKE	  	RESEARCH</a:t>
            </a:r>
            <a:endParaRPr b="1">
              <a:solidFill>
                <a:srgbClr val="000000"/>
              </a:solidFill>
              <a:latin typeface="Courier New" pitchFamily="49" charset="0"/>
            </a:endParaRPr>
          </a:p>
          <a:p>
            <a:pPr marL="0" lvl="0" indent="0" eaLnBrk="0" hangingPunct="0">
              <a:lnSpc>
                <a:spcPct val="95000"/>
              </a:lnSpc>
              <a:tabLst>
                <a:tab pos="914400"/>
                <a:tab pos="1257300"/>
                <a:tab pos="2457450"/>
              </a:tabLst>
            </a:pPr>
            <a:r>
              <a:rPr b="1">
                <a:solidFill>
                  <a:srgbClr val="000000"/>
                </a:solidFill>
                <a:latin typeface="Courier New" pitchFamily="49" charset="0"/>
              </a:rPr>
              <a:t>...</a:t>
            </a:r>
            <a:endParaRPr b="1">
              <a:solidFill>
                <a:srgbClr val="000000"/>
              </a:solidFill>
              <a:latin typeface="Courier New" pitchFamily="49" charset="0"/>
            </a:endParaRPr>
          </a:p>
          <a:p>
            <a:pPr marL="0" lvl="0" indent="0" eaLnBrk="0" hangingPunct="0">
              <a:lnSpc>
                <a:spcPct val="95000"/>
              </a:lnSpc>
              <a:tabLst>
                <a:tab pos="914400"/>
                <a:tab pos="1257300"/>
                <a:tab pos="2457450"/>
              </a:tabLst>
            </a:pPr>
            <a:r>
              <a:rPr b="1">
                <a:solidFill>
                  <a:srgbClr val="000000"/>
                </a:solidFill>
                <a:latin typeface="Courier New" pitchFamily="49" charset="0"/>
              </a:rPr>
              <a:t>56 rows selected.</a:t>
            </a:r>
            <a:endParaRPr b="1">
              <a:solidFill>
                <a:srgbClr val="000000"/>
              </a:solidFill>
              <a:latin typeface="Courier New" pitchFamily="49" charset="0"/>
            </a:endParaRPr>
          </a:p>
        </p:txBody>
      </p:sp>
      <p:sp>
        <p:nvSpPr>
          <p:cNvPr id="15364" name=""/>
          <p:cNvSpPr/>
          <p:nvPr/>
        </p:nvSpPr>
        <p:spPr>
          <a:xfrm>
            <a:off x="757238" y="1058863"/>
            <a:ext cx="1990725"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solidFill>
                  <a:srgbClr val="FFFFCC"/>
                </a:solidFill>
                <a:effectLst>
                  <a:outerShdw blurRad="38100" dist="38100" dir="2700000" algn="tl">
                    <a:srgbClr val="000000"/>
                  </a:outerShdw>
                </a:effectLst>
              </a:rPr>
              <a:t>EMP (14 rows) </a:t>
            </a:r>
            <a:endParaRPr sz="2000" b="1">
              <a:solidFill>
                <a:srgbClr val="FFFFCC"/>
              </a:solidFill>
              <a:effectLst>
                <a:outerShdw blurRad="38100" dist="38100" dir="2700000" algn="tl">
                  <a:srgbClr val="000000"/>
                </a:outerShdw>
              </a:effectLst>
            </a:endParaRPr>
          </a:p>
        </p:txBody>
      </p:sp>
      <p:sp>
        <p:nvSpPr>
          <p:cNvPr id="15365" name=""/>
          <p:cNvSpPr/>
          <p:nvPr/>
        </p:nvSpPr>
        <p:spPr>
          <a:xfrm>
            <a:off x="4433888" y="1058863"/>
            <a:ext cx="1976437"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solidFill>
                  <a:srgbClr val="FFFFCC"/>
                </a:solidFill>
                <a:effectLst>
                  <a:outerShdw blurRad="38100" dist="38100" dir="2700000" algn="tl">
                    <a:srgbClr val="000000"/>
                  </a:outerShdw>
                </a:effectLst>
              </a:rPr>
              <a:t>DEPT (4 rows) </a:t>
            </a:r>
            <a:endParaRPr sz="2000" b="1">
              <a:solidFill>
                <a:srgbClr val="FFFFCC"/>
              </a:solidFill>
              <a:effectLst>
                <a:outerShdw blurRad="38100" dist="38100" dir="2700000" algn="tl">
                  <a:srgbClr val="000000"/>
                </a:outerShdw>
              </a:effectLst>
            </a:endParaRPr>
          </a:p>
        </p:txBody>
      </p:sp>
      <p:sp>
        <p:nvSpPr>
          <p:cNvPr id="15366" name=""/>
          <p:cNvSpPr/>
          <p:nvPr/>
        </p:nvSpPr>
        <p:spPr bwMode="blackWhite">
          <a:xfrm>
            <a:off x="831850" y="1463675"/>
            <a:ext cx="3505200" cy="167957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r>
              <a:rPr b="1">
                <a:solidFill>
                  <a:srgbClr val="000000"/>
                </a:solidFill>
                <a:latin typeface="Courier New" pitchFamily="49" charset="0"/>
              </a:rPr>
              <a:t> EMPNO	ENAME	...	DEPTNO</a:t>
            </a:r>
            <a:br>
              <a:rPr b="1">
                <a:solidFill>
                  <a:srgbClr val="000000"/>
                </a:solidFill>
                <a:latin typeface="Courier New" pitchFamily="49" charset="0"/>
              </a:rPr>
            </a:br>
            <a:r>
              <a:rPr b="1">
                <a:solidFill>
                  <a:srgbClr val="000000"/>
                </a:solidFill>
                <a:latin typeface="Courier New" pitchFamily="49" charset="0"/>
              </a:rPr>
              <a:t>------	-----	...	------</a:t>
            </a:r>
            <a:br>
              <a:rPr b="1">
                <a:solidFill>
                  <a:srgbClr val="000000"/>
                </a:solidFill>
                <a:latin typeface="Courier New" pitchFamily="49" charset="0"/>
              </a:rPr>
            </a:br>
            <a:r>
              <a:rPr b="1">
                <a:solidFill>
                  <a:srgbClr val="000000"/>
                </a:solidFill>
                <a:latin typeface="Courier New" pitchFamily="49" charset="0"/>
              </a:rPr>
              <a:t>  7839	KING	...	    10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7698	BLAKE	...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	</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7934	MILLER	...	    10</a:t>
            </a:r>
            <a:endParaRPr b="1">
              <a:solidFill>
                <a:srgbClr val="000000"/>
              </a:solidFill>
              <a:latin typeface="Courier New" pitchFamily="49" charset="0"/>
            </a:endParaRPr>
          </a:p>
        </p:txBody>
      </p:sp>
      <p:sp>
        <p:nvSpPr>
          <p:cNvPr id="15367" name=""/>
          <p:cNvSpPr/>
          <p:nvPr/>
        </p:nvSpPr>
        <p:spPr bwMode="blackWhite">
          <a:xfrm>
            <a:off x="4506913" y="1470025"/>
            <a:ext cx="3862387" cy="167957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66788"/>
                <a:tab pos="1885950"/>
                <a:tab pos="2457450"/>
              </a:tabLst>
            </a:pPr>
            <a:r>
              <a:rPr b="1">
                <a:solidFill>
                  <a:srgbClr val="000000"/>
                </a:solidFill>
                <a:latin typeface="Courier New" pitchFamily="49" charset="0"/>
              </a:rPr>
              <a:t>DEPTNO DNAME     	LOC     </a:t>
            </a:r>
            <a:endParaRPr b="1">
              <a:solidFill>
                <a:srgbClr val="000000"/>
              </a:solidFill>
              <a:latin typeface="Courier New" pitchFamily="49" charset="0"/>
            </a:endParaRPr>
          </a:p>
          <a:p>
            <a:pPr marL="0" lvl="0" indent="0" eaLnBrk="0" hangingPunct="0">
              <a:lnSpc>
                <a:spcPct val="95000"/>
              </a:lnSpc>
              <a:tabLst>
                <a:tab pos="966788"/>
                <a:tab pos="1885950"/>
                <a:tab pos="2457450"/>
              </a:tabLst>
            </a:pPr>
            <a:r>
              <a:rPr b="1">
                <a:solidFill>
                  <a:srgbClr val="000000"/>
                </a:solidFill>
                <a:latin typeface="Courier New" pitchFamily="49" charset="0"/>
              </a:rPr>
              <a:t>------ ----------	--------</a:t>
            </a:r>
            <a:endParaRPr b="1">
              <a:solidFill>
                <a:srgbClr val="000000"/>
              </a:solidFill>
              <a:latin typeface="Courier New" pitchFamily="49" charset="0"/>
            </a:endParaRPr>
          </a:p>
          <a:p>
            <a:pPr marL="0" lvl="0" indent="0" eaLnBrk="0" hangingPunct="0">
              <a:lnSpc>
                <a:spcPct val="95000"/>
              </a:lnSpc>
              <a:tabLst>
                <a:tab pos="966788"/>
                <a:tab pos="1885950"/>
                <a:tab pos="2457450"/>
              </a:tabLst>
            </a:pPr>
            <a:r>
              <a:rPr b="1">
                <a:solidFill>
                  <a:srgbClr val="000000"/>
                </a:solidFill>
                <a:latin typeface="Courier New" pitchFamily="49" charset="0"/>
              </a:rPr>
              <a:t>    10	ACCOUNTING	NEW YORK</a:t>
            </a:r>
            <a:endParaRPr b="1">
              <a:solidFill>
                <a:srgbClr val="000000"/>
              </a:solidFill>
              <a:latin typeface="Courier New" pitchFamily="49" charset="0"/>
            </a:endParaRPr>
          </a:p>
          <a:p>
            <a:pPr marL="0" lvl="0" indent="0" eaLnBrk="0" hangingPunct="0">
              <a:lnSpc>
                <a:spcPct val="95000"/>
              </a:lnSpc>
              <a:tabLst>
                <a:tab pos="966788"/>
                <a:tab pos="1885950"/>
                <a:tab pos="2457450"/>
              </a:tabLst>
            </a:pPr>
            <a:r>
              <a:rPr b="1">
                <a:solidFill>
                  <a:srgbClr val="000000"/>
                </a:solidFill>
                <a:latin typeface="Courier New" pitchFamily="49" charset="0"/>
              </a:rPr>
              <a:t>    20	RESEARCH	DALLAS</a:t>
            </a:r>
            <a:endParaRPr b="1">
              <a:solidFill>
                <a:srgbClr val="000000"/>
              </a:solidFill>
              <a:latin typeface="Courier New" pitchFamily="49" charset="0"/>
            </a:endParaRPr>
          </a:p>
          <a:p>
            <a:pPr marL="0" lvl="0" indent="0" eaLnBrk="0" hangingPunct="0">
              <a:lnSpc>
                <a:spcPct val="95000"/>
              </a:lnSpc>
              <a:tabLst>
                <a:tab pos="966788"/>
                <a:tab pos="1885950"/>
                <a:tab pos="2457450"/>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66788"/>
                <a:tab pos="1885950"/>
                <a:tab pos="2457450"/>
              </a:tabLst>
            </a:pPr>
            <a:r>
              <a:rPr b="1">
                <a:solidFill>
                  <a:srgbClr val="000000"/>
                </a:solidFill>
                <a:latin typeface="Courier New" pitchFamily="49" charset="0"/>
              </a:rPr>
              <a:t>    40	OPERATIONS	BOSTON</a:t>
            </a:r>
            <a:endParaRPr b="1">
              <a:solidFill>
                <a:srgbClr val="000000"/>
              </a:solidFill>
              <a:latin typeface="Courier New" pitchFamily="49" charset="0"/>
            </a:endParaRPr>
          </a:p>
        </p:txBody>
      </p:sp>
      <p:grpSp>
        <p:nvGrpSpPr>
          <p:cNvPr id="15370" name=""/>
          <p:cNvGrpSpPr/>
          <p:nvPr/>
        </p:nvGrpSpPr>
        <p:grpSpPr>
          <a:xfrm>
            <a:off x="3937000" y="3213100"/>
            <a:ext cx="966788" cy="473075"/>
            <a:chOff x="2480" y="2024"/>
            <a:chExt cx="609" cy="298"/>
          </a:xfrm>
        </p:grpSpPr>
        <p:cxnSp>
          <p:nvCxnSpPr>
            <p:cNvPr id="15368" name=""/>
            <p:cNvCxnSpPr/>
            <p:nvPr/>
          </p:nvCxnSpPr>
          <p:spPr>
            <a:xfrm flipH="1" flipV="1">
              <a:off x="2480" y="2024"/>
              <a:ext cx="0" cy="298"/>
            </a:xfrm>
            <a:prstGeom prst="line">
              <a:avLst/>
            </a:prstGeom>
            <a:noFill/>
            <a:ln w="50800">
              <a:solidFill>
                <a:srgbClr val="FFCC00"/>
              </a:solidFill>
              <a:miter lim="800000"/>
              <a:headEnd type="stealth" len="lg"/>
            </a:ln>
            <a:effectLst>
              <a:outerShdw dist="53882" dir="2700000" algn="ctr">
                <a:srgbClr val="000000">
                  <a:alpha val="50000"/>
                </a:srgbClr>
              </a:outerShdw>
            </a:effectLst>
          </p:spPr>
        </p:cxnSp>
        <p:cxnSp>
          <p:nvCxnSpPr>
            <p:cNvPr id="15369" name=""/>
            <p:cNvCxnSpPr/>
            <p:nvPr/>
          </p:nvCxnSpPr>
          <p:spPr>
            <a:xfrm flipH="1" flipV="1">
              <a:off x="3089" y="2024"/>
              <a:ext cx="0" cy="298"/>
            </a:xfrm>
            <a:prstGeom prst="line">
              <a:avLst/>
            </a:prstGeom>
            <a:noFill/>
            <a:ln w="50800">
              <a:solidFill>
                <a:srgbClr val="FFCC00"/>
              </a:solidFill>
              <a:miter lim="800000"/>
              <a:headEnd type="stealth" len="lg"/>
            </a:ln>
            <a:effectLst>
              <a:outerShdw dist="53882" dir="2700000" algn="ctr">
                <a:srgbClr val="000000">
                  <a:alpha val="50000"/>
                </a:srgbClr>
              </a:outerShdw>
            </a:effectLst>
          </p:spPr>
        </p:cxnSp>
      </p:grpSp>
      <p:grpSp>
        <p:nvGrpSpPr>
          <p:cNvPr id="15373" name=""/>
          <p:cNvGrpSpPr/>
          <p:nvPr/>
        </p:nvGrpSpPr>
        <p:grpSpPr>
          <a:xfrm>
            <a:off x="415925" y="4406900"/>
            <a:ext cx="2611438" cy="1096963"/>
            <a:chOff x="262" y="2776"/>
            <a:chExt cx="1645" cy="691"/>
          </a:xfrm>
        </p:grpSpPr>
        <p:sp>
          <p:nvSpPr>
            <p:cNvPr id="15371" name=""/>
            <p:cNvSpPr/>
            <p:nvPr/>
          </p:nvSpPr>
          <p:spPr>
            <a:xfrm>
              <a:off x="262" y="2776"/>
              <a:ext cx="1350" cy="691"/>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algn="r" eaLnBrk="0" hangingPunct="0">
                <a:lnSpc>
                  <a:spcPct val="110000"/>
                </a:lnSpc>
              </a:pPr>
              <a:r>
                <a:rPr sz="2000" b="1">
                  <a:solidFill>
                    <a:srgbClr val="FFFFCC"/>
                  </a:solidFill>
                  <a:effectLst>
                    <a:outerShdw blurRad="38100" dist="38100" dir="2700000" algn="tl">
                      <a:srgbClr val="000000"/>
                    </a:outerShdw>
                  </a:effectLst>
                </a:rPr>
                <a:t>“Cartesian</a:t>
              </a:r>
              <a:br>
                <a:rPr sz="2000" b="1">
                  <a:solidFill>
                    <a:srgbClr val="FFFFCC"/>
                  </a:solidFill>
                  <a:effectLst>
                    <a:outerShdw blurRad="38100" dist="38100" dir="2700000" algn="tl">
                      <a:srgbClr val="000000"/>
                    </a:outerShdw>
                  </a:effectLst>
                </a:rPr>
              </a:br>
              <a:r>
                <a:rPr sz="2000" b="1">
                  <a:solidFill>
                    <a:srgbClr val="FFFFCC"/>
                  </a:solidFill>
                  <a:effectLst>
                    <a:outerShdw blurRad="38100" dist="38100" dir="2700000" algn="tl">
                      <a:srgbClr val="000000"/>
                    </a:outerShdw>
                  </a:effectLst>
                </a:rPr>
                <a:t>product: </a:t>
              </a:r>
              <a:br>
                <a:rPr sz="2000" b="1">
                  <a:solidFill>
                    <a:srgbClr val="FFFFCC"/>
                  </a:solidFill>
                  <a:effectLst>
                    <a:outerShdw blurRad="38100" dist="38100" dir="2700000" algn="tl">
                      <a:srgbClr val="000000"/>
                    </a:outerShdw>
                  </a:effectLst>
                </a:rPr>
              </a:br>
              <a:r>
                <a:rPr sz="2000" b="1">
                  <a:solidFill>
                    <a:srgbClr val="FFFFCC"/>
                  </a:solidFill>
                  <a:effectLst>
                    <a:outerShdw blurRad="38100" dist="38100" dir="2700000" algn="tl">
                      <a:srgbClr val="000000"/>
                    </a:outerShdw>
                  </a:effectLst>
                </a:rPr>
                <a:t>14*4=56 rows”</a:t>
              </a:r>
              <a:endParaRPr sz="2000" b="1">
                <a:solidFill>
                  <a:srgbClr val="FFFFCC"/>
                </a:solidFill>
                <a:effectLst>
                  <a:outerShdw blurRad="38100" dist="38100" dir="2700000" algn="tl">
                    <a:srgbClr val="000000"/>
                  </a:outerShdw>
                </a:effectLst>
              </a:endParaRPr>
            </a:p>
          </p:txBody>
        </p:sp>
        <p:cxnSp>
          <p:nvCxnSpPr>
            <p:cNvPr id="15372" name=""/>
            <p:cNvCxnSpPr/>
            <p:nvPr/>
          </p:nvCxnSpPr>
          <p:spPr>
            <a:xfrm flipH="1">
              <a:off x="1609" y="3133"/>
              <a:ext cx="298" cy="0"/>
            </a:xfrm>
            <a:prstGeom prst="line">
              <a:avLst/>
            </a:prstGeom>
            <a:noFill/>
            <a:ln w="50800">
              <a:solidFill>
                <a:srgbClr val="FFCC00"/>
              </a:solidFill>
              <a:miter lim="800000"/>
              <a:headEnd type="stealth" len="lg"/>
            </a:ln>
            <a:effectLst>
              <a:outerShdw dist="53882" dir="2700000" algn="ctr">
                <a:srgbClr val="000000">
                  <a:alpha val="50000"/>
                </a:srgbClr>
              </a:outerShdw>
            </a:effectLst>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370"/>
                                        </p:tgtEl>
                                        <p:attrNameLst>
                                          <p:attrName>style.visibility</p:attrName>
                                        </p:attrNameLst>
                                      </p:cBhvr>
                                      <p:to>
                                        <p:strVal val="visible"/>
                                      </p:to>
                                    </p:set>
                                    <p:animEffect transition="in" filter="wipe(up)">
                                      <p:cBhvr>
                                        <p:cTn id="7" dur="500"/>
                                        <p:tgtEl>
                                          <p:spTgt spid="15370"/>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15373"/>
                                        </p:tgtEl>
                                        <p:attrNameLst>
                                          <p:attrName>style.visibility</p:attrName>
                                        </p:attrNameLst>
                                      </p:cBhvr>
                                      <p:to>
                                        <p:strVal val="visible"/>
                                      </p:to>
                                    </p:set>
                                    <p:anim calcmode="lin" valueType="num">
                                      <p:cBhvr additive="base">
                                        <p:cTn id="11" dur="500" fill="hold"/>
                                        <p:tgtEl>
                                          <p:spTgt spid="15373"/>
                                        </p:tgtEl>
                                        <p:attrNameLst>
                                          <p:attrName>ppt_x</p:attrName>
                                        </p:attrNameLst>
                                      </p:cBhvr>
                                      <p:tavLst>
                                        <p:tav tm="0">
                                          <p:val>
                                            <p:strVal val="0-#ppt_w/2"/>
                                          </p:val>
                                        </p:tav>
                                        <p:tav tm="100000">
                                          <p:val>
                                            <p:strVal val="#ppt_x"/>
                                          </p:val>
                                        </p:tav>
                                      </p:tavLst>
                                    </p:anim>
                                    <p:anim calcmode="lin" valueType="num">
                                      <p:cBhvr additive="base">
                                        <p:cTn id="12" dur="500" fill="hold"/>
                                        <p:tgtEl>
                                          <p:spTgt spid="15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17410"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Types of Joins</a:t>
            </a:r>
          </a:p>
        </p:txBody>
      </p:sp>
      <p:sp>
        <p:nvSpPr>
          <p:cNvPr id="17411" name=""/>
          <p:cNvSpPr/>
          <p:nvPr/>
        </p:nvSpPr>
        <p:spPr>
          <a:xfrm>
            <a:off x="581025" y="1917700"/>
            <a:ext cx="2622550" cy="498475"/>
          </a:xfrm>
          <a:prstGeom prst="rect">
            <a:avLst/>
          </a:prstGeom>
          <a:noFill/>
          <a:ln>
            <a:noFill/>
            <a:miter lim="800000"/>
          </a:ln>
          <a:effectLst>
            <a:outerShdw dist="53882"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341312" lvl="1" indent="-227012" defTabSz="346075" eaLnBrk="0" hangingPunct="0">
              <a:lnSpc>
                <a:spcPct val="95000"/>
              </a:lnSpc>
              <a:spcBef>
                <a:spcPct val="35000"/>
              </a:spcBef>
              <a:tabLst>
                <a:tab pos="571500"/>
              </a:tabLst>
            </a:pPr>
            <a:r>
              <a:rPr sz="2800" b="1">
                <a:solidFill>
                  <a:srgbClr val="FFFFCC"/>
                </a:solidFill>
              </a:rPr>
              <a:t>Equijoin</a:t>
            </a:r>
            <a:endParaRPr sz="2800" b="1">
              <a:solidFill>
                <a:srgbClr val="FFFFCC"/>
              </a:solidFill>
            </a:endParaRPr>
          </a:p>
        </p:txBody>
      </p:sp>
      <p:grpSp>
        <p:nvGrpSpPr>
          <p:cNvPr id="17417" name=""/>
          <p:cNvGrpSpPr/>
          <p:nvPr/>
        </p:nvGrpSpPr>
        <p:grpSpPr>
          <a:xfrm>
            <a:off x="2781300" y="2590800"/>
            <a:ext cx="1701800" cy="639763"/>
            <a:chOff x="1752" y="1632"/>
            <a:chExt cx="1072" cy="403"/>
          </a:xfrm>
        </p:grpSpPr>
        <p:sp>
          <p:nvSpPr>
            <p:cNvPr id="17412" name=""/>
            <p:cNvSpPr/>
            <p:nvPr/>
          </p:nvSpPr>
          <p:spPr bwMode="blackWhite">
            <a:xfrm>
              <a:off x="1752" y="1632"/>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17413" name=""/>
            <p:cNvSpPr/>
            <p:nvPr/>
          </p:nvSpPr>
          <p:spPr bwMode="blackWhite">
            <a:xfrm>
              <a:off x="2334" y="1632"/>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17414" name=""/>
            <p:cNvSpPr/>
            <p:nvPr/>
          </p:nvSpPr>
          <p:spPr bwMode="blackWhite">
            <a:xfrm>
              <a:off x="1947" y="1794"/>
              <a:ext cx="87" cy="87"/>
            </a:xfrm>
            <a:prstGeom prst="ellipse">
              <a:avLst/>
            </a:prstGeom>
            <a:solidFill>
              <a:srgbClr val="FF3300"/>
            </a:solidFill>
            <a:ln>
              <a:noFill/>
              <a:miter lim="800000"/>
            </a:ln>
            <a:effectLst>
              <a:outerShdw dist="53882" dir="2700000" algn="ctr">
                <a:srgbClr val="000000">
                  <a:alpha val="50000"/>
                </a:srgbClr>
              </a:outerShdw>
            </a:effectLst>
          </p:spPr>
        </p:sp>
        <p:cxnSp>
          <p:nvCxnSpPr>
            <p:cNvPr id="17415" name=""/>
            <p:cNvCxnSpPr/>
            <p:nvPr/>
          </p:nvCxnSpPr>
          <p:spPr bwMode="blackWhite">
            <a:xfrm>
              <a:off x="2078" y="1838"/>
              <a:ext cx="410" cy="0"/>
            </a:xfrm>
            <a:prstGeom prst="line">
              <a:avLst/>
            </a:prstGeom>
            <a:noFill/>
            <a:ln w="25400">
              <a:solidFill>
                <a:srgbClr val="FFCC00"/>
              </a:solidFill>
              <a:miter lim="800000"/>
              <a:headEnd type="stealth" len="lg"/>
              <a:tailEnd type="stealth" len="lg"/>
            </a:ln>
            <a:effectLst>
              <a:outerShdw dist="53882" dir="2700000" algn="ctr">
                <a:srgbClr val="000000">
                  <a:alpha val="50000"/>
                </a:srgbClr>
              </a:outerShdw>
            </a:effectLst>
          </p:spPr>
        </p:cxnSp>
        <p:sp>
          <p:nvSpPr>
            <p:cNvPr id="17416" name=""/>
            <p:cNvSpPr/>
            <p:nvPr/>
          </p:nvSpPr>
          <p:spPr bwMode="blackWhite">
            <a:xfrm>
              <a:off x="2520" y="1794"/>
              <a:ext cx="87" cy="87"/>
            </a:xfrm>
            <a:prstGeom prst="rect">
              <a:avLst/>
            </a:prstGeom>
            <a:solidFill>
              <a:srgbClr val="009900"/>
            </a:solidFill>
            <a:ln>
              <a:noFill/>
              <a:miter lim="800000"/>
            </a:ln>
            <a:effectLst>
              <a:outerShdw dist="53882" dir="2700000" algn="ctr">
                <a:srgbClr val="000000">
                  <a:alpha val="50000"/>
                </a:srgbClr>
              </a:outerShdw>
            </a:effectLst>
          </p:spPr>
        </p:sp>
      </p:grpSp>
      <p:grpSp>
        <p:nvGrpSpPr>
          <p:cNvPr id="17423" name=""/>
          <p:cNvGrpSpPr/>
          <p:nvPr/>
        </p:nvGrpSpPr>
        <p:grpSpPr>
          <a:xfrm>
            <a:off x="620713" y="2590800"/>
            <a:ext cx="1701800" cy="638175"/>
            <a:chOff x="391" y="1632"/>
            <a:chExt cx="1072" cy="402"/>
          </a:xfrm>
        </p:grpSpPr>
        <p:sp>
          <p:nvSpPr>
            <p:cNvPr id="17418" name=""/>
            <p:cNvSpPr/>
            <p:nvPr/>
          </p:nvSpPr>
          <p:spPr bwMode="blackWhite">
            <a:xfrm>
              <a:off x="391"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17419" name=""/>
            <p:cNvSpPr/>
            <p:nvPr/>
          </p:nvSpPr>
          <p:spPr bwMode="blackWhite">
            <a:xfrm>
              <a:off x="973"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17420" name=""/>
            <p:cNvSpPr/>
            <p:nvPr/>
          </p:nvSpPr>
          <p:spPr bwMode="blackWhite">
            <a:xfrm>
              <a:off x="586" y="1800"/>
              <a:ext cx="87" cy="88"/>
            </a:xfrm>
            <a:prstGeom prst="ellipse">
              <a:avLst/>
            </a:prstGeom>
            <a:solidFill>
              <a:srgbClr val="FF3300"/>
            </a:solidFill>
            <a:ln>
              <a:noFill/>
              <a:miter lim="800000"/>
            </a:ln>
            <a:effectLst>
              <a:outerShdw dist="53882" dir="2700000" algn="ctr">
                <a:srgbClr val="000000">
                  <a:alpha val="50000"/>
                </a:srgbClr>
              </a:outerShdw>
            </a:effectLst>
          </p:spPr>
        </p:sp>
        <p:sp>
          <p:nvSpPr>
            <p:cNvPr id="17421" name=""/>
            <p:cNvSpPr/>
            <p:nvPr/>
          </p:nvSpPr>
          <p:spPr bwMode="blackWhite">
            <a:xfrm>
              <a:off x="1159" y="1800"/>
              <a:ext cx="87" cy="88"/>
            </a:xfrm>
            <a:prstGeom prst="ellipse">
              <a:avLst/>
            </a:prstGeom>
            <a:solidFill>
              <a:srgbClr val="FF3300"/>
            </a:solidFill>
            <a:ln>
              <a:noFill/>
              <a:miter lim="800000"/>
            </a:ln>
            <a:effectLst>
              <a:outerShdw dist="53882" dir="2700000" algn="ctr">
                <a:srgbClr val="000000">
                  <a:alpha val="50000"/>
                </a:srgbClr>
              </a:outerShdw>
            </a:effectLst>
          </p:spPr>
        </p:sp>
        <p:cxnSp>
          <p:nvCxnSpPr>
            <p:cNvPr id="17422" name=""/>
            <p:cNvCxnSpPr/>
            <p:nvPr/>
          </p:nvCxnSpPr>
          <p:spPr bwMode="blackWhite">
            <a:xfrm>
              <a:off x="717" y="1842"/>
              <a:ext cx="410" cy="0"/>
            </a:xfrm>
            <a:prstGeom prst="line">
              <a:avLst/>
            </a:prstGeom>
            <a:noFill/>
            <a:ln w="25400">
              <a:solidFill>
                <a:srgbClr val="FFCC00"/>
              </a:solidFill>
              <a:miter lim="800000"/>
              <a:headEnd type="stealth" len="lg"/>
              <a:tailEnd type="stealth" len="lg"/>
            </a:ln>
            <a:effectLst>
              <a:outerShdw dist="53882" dir="2700000" algn="ctr">
                <a:srgbClr val="000000">
                  <a:alpha val="50000"/>
                </a:srgbClr>
              </a:outerShdw>
            </a:effectLst>
          </p:spPr>
        </p:cxnSp>
      </p:grpSp>
      <p:grpSp>
        <p:nvGrpSpPr>
          <p:cNvPr id="17429" name=""/>
          <p:cNvGrpSpPr/>
          <p:nvPr/>
        </p:nvGrpSpPr>
        <p:grpSpPr>
          <a:xfrm>
            <a:off x="4976813" y="2590800"/>
            <a:ext cx="1701800" cy="638175"/>
            <a:chOff x="3135" y="1632"/>
            <a:chExt cx="1072" cy="402"/>
          </a:xfrm>
        </p:grpSpPr>
        <p:sp>
          <p:nvSpPr>
            <p:cNvPr id="17424" name=""/>
            <p:cNvSpPr/>
            <p:nvPr/>
          </p:nvSpPr>
          <p:spPr bwMode="blackWhite">
            <a:xfrm>
              <a:off x="3135"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17425" name=""/>
            <p:cNvSpPr/>
            <p:nvPr/>
          </p:nvSpPr>
          <p:spPr bwMode="blackWhite">
            <a:xfrm>
              <a:off x="3717"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17426" name=""/>
            <p:cNvSpPr/>
            <p:nvPr/>
          </p:nvSpPr>
          <p:spPr bwMode="blackWhite">
            <a:xfrm>
              <a:off x="3325" y="1785"/>
              <a:ext cx="87" cy="88"/>
            </a:xfrm>
            <a:prstGeom prst="ellipse">
              <a:avLst/>
            </a:prstGeom>
            <a:solidFill>
              <a:srgbClr val="FF3300"/>
            </a:solidFill>
            <a:ln>
              <a:noFill/>
              <a:miter lim="800000"/>
            </a:ln>
            <a:effectLst>
              <a:outerShdw dist="53882" dir="2700000" algn="ctr">
                <a:srgbClr val="000000">
                  <a:alpha val="50000"/>
                </a:srgbClr>
              </a:outerShdw>
            </a:effectLst>
          </p:spPr>
        </p:sp>
        <p:sp>
          <p:nvSpPr>
            <p:cNvPr id="17427" name=""/>
            <p:cNvSpPr/>
            <p:nvPr/>
          </p:nvSpPr>
          <p:spPr bwMode="blackWhite">
            <a:xfrm>
              <a:off x="3912" y="1785"/>
              <a:ext cx="88" cy="88"/>
            </a:xfrm>
            <a:prstGeom prst="ellipse">
              <a:avLst/>
            </a:prstGeom>
            <a:gradFill rotWithShape="0">
              <a:gsLst>
                <a:gs pos="0">
                  <a:srgbClr val="0033CC">
                    <a:gamma/>
                    <a:shade val="89804"/>
                    <a:invGamma/>
                  </a:srgbClr>
                </a:gs>
                <a:gs pos="50000">
                  <a:srgbClr val="0033CC"/>
                </a:gs>
                <a:gs pos="100000">
                  <a:srgbClr val="0033CC">
                    <a:gamma/>
                    <a:shade val="89804"/>
                    <a:invGamma/>
                  </a:srgbClr>
                </a:gs>
              </a:gsLst>
              <a:lin ang="18900000" scaled="1"/>
            </a:gradFill>
            <a:ln>
              <a:noFill/>
              <a:miter lim="800000"/>
            </a:ln>
            <a:effectLst>
              <a:outerShdw dist="53882" dir="2700000" algn="ctr">
                <a:srgbClr val="000000">
                  <a:alpha val="50000"/>
                </a:srgbClr>
              </a:outerShdw>
            </a:effectLst>
          </p:spPr>
        </p:sp>
        <p:cxnSp>
          <p:nvCxnSpPr>
            <p:cNvPr id="17428" name=""/>
            <p:cNvCxnSpPr/>
            <p:nvPr/>
          </p:nvCxnSpPr>
          <p:spPr bwMode="blackWhite">
            <a:xfrm>
              <a:off x="3461" y="1832"/>
              <a:ext cx="410" cy="0"/>
            </a:xfrm>
            <a:prstGeom prst="line">
              <a:avLst/>
            </a:prstGeom>
            <a:noFill/>
            <a:ln w="25400">
              <a:solidFill>
                <a:srgbClr val="FFCC00"/>
              </a:solidFill>
              <a:miter lim="800000"/>
              <a:headEnd type="stealth" len="lg"/>
              <a:tailEnd type="stealth" len="lg"/>
            </a:ln>
            <a:effectLst>
              <a:outerShdw dist="53882" dir="2700000" algn="ctr">
                <a:srgbClr val="000000">
                  <a:alpha val="50000"/>
                </a:srgbClr>
              </a:outerShdw>
            </a:effectLst>
          </p:spPr>
        </p:cxnSp>
      </p:grpSp>
      <p:grpSp>
        <p:nvGrpSpPr>
          <p:cNvPr id="17434" name=""/>
          <p:cNvGrpSpPr/>
          <p:nvPr/>
        </p:nvGrpSpPr>
        <p:grpSpPr>
          <a:xfrm>
            <a:off x="7107238" y="2590800"/>
            <a:ext cx="1200150" cy="638175"/>
            <a:chOff x="4477" y="1632"/>
            <a:chExt cx="756" cy="402"/>
          </a:xfrm>
        </p:grpSpPr>
        <p:sp>
          <p:nvSpPr>
            <p:cNvPr id="17430" name=""/>
            <p:cNvSpPr/>
            <p:nvPr/>
          </p:nvSpPr>
          <p:spPr bwMode="blackWhite">
            <a:xfrm>
              <a:off x="4477" y="1632"/>
              <a:ext cx="756"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miter lim="800000"/>
            </a:ln>
            <a:effectLst>
              <a:outerShdw dist="53882" dir="2700000" algn="ctr">
                <a:srgbClr val="000000">
                  <a:alpha val="50000"/>
                </a:srgbClr>
              </a:outerShdw>
            </a:effectLst>
          </p:spPr>
        </p:sp>
        <p:sp>
          <p:nvSpPr>
            <p:cNvPr id="17431" name=""/>
            <p:cNvSpPr/>
            <p:nvPr/>
          </p:nvSpPr>
          <p:spPr bwMode="blackWhite">
            <a:xfrm>
              <a:off x="5104" y="1785"/>
              <a:ext cx="87" cy="87"/>
            </a:xfrm>
            <a:prstGeom prst="ellipse">
              <a:avLst/>
            </a:prstGeom>
            <a:solidFill>
              <a:srgbClr val="FF3300"/>
            </a:solidFill>
            <a:ln>
              <a:noFill/>
              <a:miter lim="800000"/>
            </a:ln>
            <a:effectLst>
              <a:outerShdw dist="53882" dir="2700000" algn="ctr">
                <a:srgbClr val="000000">
                  <a:alpha val="50000"/>
                </a:srgbClr>
              </a:outerShdw>
            </a:effectLst>
          </p:spPr>
        </p:sp>
        <p:sp>
          <p:nvSpPr>
            <p:cNvPr id="17432" name=""/>
            <p:cNvSpPr/>
            <p:nvPr/>
          </p:nvSpPr>
          <p:spPr bwMode="blackWhite">
            <a:xfrm>
              <a:off x="4515" y="1783"/>
              <a:ext cx="87" cy="88"/>
            </a:xfrm>
            <a:prstGeom prst="ellipse">
              <a:avLst/>
            </a:prstGeom>
            <a:solidFill>
              <a:srgbClr val="FF3300"/>
            </a:solidFill>
            <a:ln>
              <a:noFill/>
              <a:miter lim="800000"/>
            </a:ln>
            <a:effectLst>
              <a:outerShdw dist="53882" dir="2700000" algn="ctr">
                <a:srgbClr val="000000">
                  <a:alpha val="50000"/>
                </a:srgbClr>
              </a:outerShdw>
            </a:effectLst>
          </p:spPr>
        </p:sp>
        <p:cxnSp>
          <p:nvCxnSpPr>
            <p:cNvPr id="17433" name=""/>
            <p:cNvCxnSpPr/>
            <p:nvPr/>
          </p:nvCxnSpPr>
          <p:spPr bwMode="blackWhite">
            <a:xfrm>
              <a:off x="4651" y="1830"/>
              <a:ext cx="410" cy="0"/>
            </a:xfrm>
            <a:prstGeom prst="line">
              <a:avLst/>
            </a:prstGeom>
            <a:noFill/>
            <a:ln w="25400">
              <a:solidFill>
                <a:srgbClr val="FFCC00"/>
              </a:solidFill>
              <a:miter lim="800000"/>
              <a:headEnd type="stealth" len="lg"/>
              <a:tailEnd type="stealth" len="lg"/>
            </a:ln>
            <a:effectLst>
              <a:outerShdw dist="53882" dir="2700000" algn="ctr">
                <a:srgbClr val="000000">
                  <a:alpha val="50000"/>
                </a:srgbClr>
              </a:outerShdw>
            </a:effectLst>
          </p:spPr>
        </p:cxnSp>
      </p:grpSp>
      <p:sp>
        <p:nvSpPr>
          <p:cNvPr id="17435" name=""/>
          <p:cNvSpPr/>
          <p:nvPr/>
        </p:nvSpPr>
        <p:spPr>
          <a:xfrm>
            <a:off x="2300288" y="1917700"/>
            <a:ext cx="2622550" cy="498475"/>
          </a:xfrm>
          <a:prstGeom prst="rect">
            <a:avLst/>
          </a:prstGeom>
          <a:noFill/>
          <a:ln>
            <a:noFill/>
            <a:miter lim="800000"/>
          </a:ln>
          <a:effectLst>
            <a:outerShdw dist="53882"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341312" lvl="1" indent="-227012" defTabSz="346075" eaLnBrk="0" hangingPunct="0">
              <a:lnSpc>
                <a:spcPct val="95000"/>
              </a:lnSpc>
              <a:spcBef>
                <a:spcPct val="35000"/>
              </a:spcBef>
              <a:tabLst>
                <a:tab pos="571500"/>
              </a:tabLst>
            </a:pPr>
            <a:r>
              <a:rPr sz="2800" b="1">
                <a:solidFill>
                  <a:srgbClr val="FFFFCC"/>
                </a:solidFill>
              </a:rPr>
              <a:t>Non-</a:t>
            </a:r>
            <a:r>
              <a:rPr sz="2800" b="1">
                <a:solidFill>
                  <a:srgbClr val="FFFFCC"/>
                </a:solidFill>
              </a:rPr>
              <a:t>equijoin</a:t>
            </a:r>
            <a:endParaRPr sz="2800" b="1">
              <a:solidFill>
                <a:srgbClr val="FFFFCC"/>
              </a:solidFill>
            </a:endParaRPr>
          </a:p>
        </p:txBody>
      </p:sp>
      <p:sp>
        <p:nvSpPr>
          <p:cNvPr id="17436" name=""/>
          <p:cNvSpPr/>
          <p:nvPr/>
        </p:nvSpPr>
        <p:spPr>
          <a:xfrm>
            <a:off x="4768850" y="1917700"/>
            <a:ext cx="2622550" cy="498475"/>
          </a:xfrm>
          <a:prstGeom prst="rect">
            <a:avLst/>
          </a:prstGeom>
          <a:noFill/>
          <a:ln>
            <a:noFill/>
            <a:miter lim="800000"/>
          </a:ln>
          <a:effectLst>
            <a:outerShdw dist="53882"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341312" lvl="1" indent="-227012" defTabSz="346075" eaLnBrk="0" hangingPunct="0">
              <a:lnSpc>
                <a:spcPct val="95000"/>
              </a:lnSpc>
              <a:spcBef>
                <a:spcPct val="35000"/>
              </a:spcBef>
              <a:tabLst>
                <a:tab pos="571500"/>
              </a:tabLst>
            </a:pPr>
            <a:r>
              <a:rPr sz="2800" b="1">
                <a:solidFill>
                  <a:srgbClr val="FFFFCC"/>
                </a:solidFill>
              </a:rPr>
              <a:t>Outer join</a:t>
            </a:r>
            <a:endParaRPr sz="2800" b="1">
              <a:solidFill>
                <a:srgbClr val="FFFFCC"/>
              </a:solidFill>
            </a:endParaRPr>
          </a:p>
        </p:txBody>
      </p:sp>
      <p:sp>
        <p:nvSpPr>
          <p:cNvPr id="17437" name=""/>
          <p:cNvSpPr/>
          <p:nvPr/>
        </p:nvSpPr>
        <p:spPr>
          <a:xfrm>
            <a:off x="6769100" y="1917700"/>
            <a:ext cx="1862138" cy="498475"/>
          </a:xfrm>
          <a:prstGeom prst="rect">
            <a:avLst/>
          </a:prstGeom>
          <a:noFill/>
          <a:ln>
            <a:noFill/>
            <a:miter lim="800000"/>
          </a:ln>
          <a:effectLst>
            <a:outerShdw dist="53882"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341312" lvl="1" indent="-227012" defTabSz="346075" eaLnBrk="0" hangingPunct="0">
              <a:lnSpc>
                <a:spcPct val="95000"/>
              </a:lnSpc>
              <a:spcBef>
                <a:spcPct val="35000"/>
              </a:spcBef>
              <a:tabLst>
                <a:tab pos="571500"/>
              </a:tabLst>
            </a:pPr>
            <a:r>
              <a:rPr sz="2800" b="1">
                <a:solidFill>
                  <a:srgbClr val="FFFFCC"/>
                </a:solidFill>
              </a:rPr>
              <a:t>Self join</a:t>
            </a:r>
            <a:endParaRPr sz="2800" b="1">
              <a:solidFill>
                <a:srgbClr val="FFFFCC"/>
              </a:solidFill>
            </a:endParaRPr>
          </a:p>
        </p:txBody>
      </p:sp>
    </p:spTree>
  </p:cSld>
  <p:clrMapOvr>
    <a:masterClrMapping/>
  </p:clrMapOvr>
  <p:transition spd="slow"/>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23554" name=""/>
          <p:cNvSpPr/>
          <p:nvPr/>
        </p:nvSpPr>
        <p:spPr bwMode="blackWhite">
          <a:xfrm>
            <a:off x="865188" y="1625600"/>
            <a:ext cx="3384550" cy="402272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r>
              <a:rPr b="1">
                <a:solidFill>
                  <a:srgbClr val="000000"/>
                </a:solidFill>
                <a:latin typeface="Courier New" pitchFamily="49" charset="0"/>
              </a:rPr>
              <a:t> </a:t>
            </a: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a:p>
            <a:pPr marL="0" lvl="0" indent="0" eaLnBrk="0" hangingPunct="0">
              <a:lnSpc>
                <a:spcPct val="95000"/>
              </a:lnSpc>
              <a:tabLst>
                <a:tab pos="914400"/>
                <a:tab pos="1885950"/>
                <a:tab pos="2457450"/>
              </a:tabLst>
            </a:pPr>
            <a:endParaRPr b="1">
              <a:solidFill>
                <a:srgbClr val="000000"/>
              </a:solidFill>
              <a:latin typeface="Courier New" pitchFamily="49" charset="0"/>
            </a:endParaRPr>
          </a:p>
        </p:txBody>
      </p:sp>
      <p:sp>
        <p:nvSpPr>
          <p:cNvPr id="23555" name=""/>
          <p:cNvSpPr/>
          <p:nvPr/>
        </p:nvSpPr>
        <p:spPr bwMode="blackWhite">
          <a:xfrm>
            <a:off x="4449763" y="1636713"/>
            <a:ext cx="3978275" cy="4022725"/>
          </a:xfrm>
          <a:prstGeom prst="rect">
            <a:avLst/>
          </a:prstGeom>
          <a:solidFill>
            <a:srgbClr val="FFCC99"/>
          </a:solidFill>
          <a:ln w="25400">
            <a:solidFill>
              <a:prstClr val="black"/>
            </a:solidFill>
            <a:miter lim="800000"/>
          </a:ln>
          <a:effectLst>
            <a:outerShdw dist="10776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a:p>
            <a:pPr marL="0" lvl="0" indent="0" eaLnBrk="0" hangingPunct="0">
              <a:lnSpc>
                <a:spcPct val="95000"/>
              </a:lnSpc>
              <a:tabLst>
                <a:tab pos="914400"/>
                <a:tab pos="1885950"/>
                <a:tab pos="2627312"/>
              </a:tabLst>
            </a:pPr>
            <a:endParaRPr b="1">
              <a:solidFill>
                <a:srgbClr val="000000"/>
              </a:solidFill>
              <a:latin typeface="Courier New" pitchFamily="49" charset="0"/>
            </a:endParaRPr>
          </a:p>
        </p:txBody>
      </p:sp>
      <p:sp>
        <p:nvSpPr>
          <p:cNvPr id="23556"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What Is an </a:t>
            </a:r>
            <a:r>
              <a:t>Equijoin</a:t>
            </a:r>
            <a:r>
              <a:t>?</a:t>
            </a:r>
          </a:p>
        </p:txBody>
      </p:sp>
      <p:sp>
        <p:nvSpPr>
          <p:cNvPr id="23557" name=""/>
          <p:cNvSpPr/>
          <p:nvPr/>
        </p:nvSpPr>
        <p:spPr>
          <a:xfrm>
            <a:off x="766763" y="1230313"/>
            <a:ext cx="804862"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solidFill>
                  <a:srgbClr val="FFFFCC"/>
                </a:solidFill>
                <a:effectLst>
                  <a:outerShdw blurRad="38100" dist="38100" dir="2700000" algn="tl">
                    <a:srgbClr val="000000"/>
                  </a:outerShdw>
                </a:effectLst>
              </a:rPr>
              <a:t>EMP </a:t>
            </a:r>
            <a:endParaRPr sz="2000" b="1">
              <a:solidFill>
                <a:srgbClr val="FFFFCC"/>
              </a:solidFill>
              <a:effectLst>
                <a:outerShdw blurRad="38100" dist="38100" dir="2700000" algn="tl">
                  <a:srgbClr val="000000"/>
                </a:outerShdw>
              </a:effectLst>
            </a:endParaRPr>
          </a:p>
        </p:txBody>
      </p:sp>
      <p:sp>
        <p:nvSpPr>
          <p:cNvPr id="23558" name=""/>
          <p:cNvSpPr/>
          <p:nvPr/>
        </p:nvSpPr>
        <p:spPr>
          <a:xfrm>
            <a:off x="4386263" y="1254125"/>
            <a:ext cx="931862" cy="396875"/>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eaLnBrk="0" hangingPunct="0"/>
            <a:r>
              <a:rPr sz="2000" b="1">
                <a:solidFill>
                  <a:srgbClr val="FFFFCC"/>
                </a:solidFill>
                <a:effectLst>
                  <a:outerShdw blurRad="38100" dist="38100" dir="2700000" algn="tl">
                    <a:srgbClr val="000000"/>
                  </a:outerShdw>
                </a:effectLst>
              </a:rPr>
              <a:t>DEPT </a:t>
            </a:r>
            <a:endParaRPr sz="2000" b="1">
              <a:solidFill>
                <a:srgbClr val="FFFFCC"/>
              </a:solidFill>
              <a:effectLst>
                <a:outerShdw blurRad="38100" dist="38100" dir="2700000" algn="tl">
                  <a:srgbClr val="000000"/>
                </a:outerShdw>
              </a:effectLst>
            </a:endParaRPr>
          </a:p>
        </p:txBody>
      </p:sp>
      <p:grpSp>
        <p:nvGrpSpPr>
          <p:cNvPr id="23561" name=""/>
          <p:cNvGrpSpPr/>
          <p:nvPr/>
        </p:nvGrpSpPr>
        <p:grpSpPr>
          <a:xfrm>
            <a:off x="2960688" y="1682750"/>
            <a:ext cx="2601912" cy="3405188"/>
            <a:chOff x="1865" y="1060"/>
            <a:chExt cx="1639" cy="2145"/>
          </a:xfrm>
        </p:grpSpPr>
        <p:sp>
          <p:nvSpPr>
            <p:cNvPr id="23559" name=""/>
            <p:cNvSpPr/>
            <p:nvPr/>
          </p:nvSpPr>
          <p:spPr bwMode="ltGray">
            <a:xfrm>
              <a:off x="1865" y="1060"/>
              <a:ext cx="684" cy="2145"/>
            </a:xfrm>
            <a:prstGeom prst="rect">
              <a:avLst/>
            </a:prstGeom>
            <a:solidFill>
              <a:srgbClr val="FF5050">
                <a:alpha val="50000"/>
              </a:srgbClr>
            </a:solidFill>
            <a:ln>
              <a:noFill/>
              <a:miter lim="800000"/>
            </a:ln>
            <a:effectLst/>
          </p:spPr>
        </p:sp>
        <p:sp>
          <p:nvSpPr>
            <p:cNvPr id="23560" name=""/>
            <p:cNvSpPr/>
            <p:nvPr/>
          </p:nvSpPr>
          <p:spPr bwMode="ltGray">
            <a:xfrm>
              <a:off x="2820" y="1060"/>
              <a:ext cx="684" cy="2145"/>
            </a:xfrm>
            <a:prstGeom prst="rect">
              <a:avLst/>
            </a:prstGeom>
            <a:solidFill>
              <a:srgbClr val="FF5050">
                <a:alpha val="50000"/>
              </a:srgbClr>
            </a:solidFill>
            <a:ln>
              <a:noFill/>
              <a:miter lim="800000"/>
            </a:ln>
            <a:effectLst/>
          </p:spPr>
        </p:sp>
      </p:grpSp>
      <p:sp>
        <p:nvSpPr>
          <p:cNvPr id="23562" name=""/>
          <p:cNvSpPr/>
          <p:nvPr/>
        </p:nvSpPr>
        <p:spPr bwMode="blackWhite">
          <a:xfrm>
            <a:off x="877888" y="1619250"/>
            <a:ext cx="3359150" cy="399732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457450"/>
              </a:tabLst>
            </a:pPr>
            <a:r>
              <a:rPr b="1">
                <a:solidFill>
                  <a:srgbClr val="000000"/>
                </a:solidFill>
                <a:latin typeface="Courier New" pitchFamily="49" charset="0"/>
              </a:rPr>
              <a:t> EMPNO ENAME    DEPTNO</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 -------</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7839 KING         10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7698 BLAKE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7782 CLARK        10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7566 JONES        20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7654 MARTIN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7499 ALLEN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7844 TURNER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7900 JAMES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7521 WARD         30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7902 FORD         20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  7369 SMITH        20</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a:t>
            </a:r>
            <a:endParaRPr b="1">
              <a:solidFill>
                <a:srgbClr val="000000"/>
              </a:solidFill>
              <a:latin typeface="Courier New" pitchFamily="49" charset="0"/>
            </a:endParaRPr>
          </a:p>
          <a:p>
            <a:pPr marL="0" lvl="0" indent="0" eaLnBrk="0" hangingPunct="0">
              <a:lnSpc>
                <a:spcPct val="95000"/>
              </a:lnSpc>
              <a:tabLst>
                <a:tab pos="914400"/>
                <a:tab pos="1885950"/>
                <a:tab pos="2457450"/>
              </a:tabLst>
            </a:pPr>
            <a:r>
              <a:rPr b="1">
                <a:solidFill>
                  <a:srgbClr val="000000"/>
                </a:solidFill>
                <a:latin typeface="Courier New" pitchFamily="49" charset="0"/>
              </a:rPr>
              <a:t>14 rows selected.</a:t>
            </a:r>
            <a:endParaRPr b="1">
              <a:solidFill>
                <a:srgbClr val="000000"/>
              </a:solidFill>
              <a:latin typeface="Courier New" pitchFamily="49" charset="0"/>
            </a:endParaRPr>
          </a:p>
        </p:txBody>
      </p:sp>
      <p:sp>
        <p:nvSpPr>
          <p:cNvPr id="23563" name=""/>
          <p:cNvSpPr/>
          <p:nvPr/>
        </p:nvSpPr>
        <p:spPr bwMode="blackWhite">
          <a:xfrm>
            <a:off x="4462463" y="1630363"/>
            <a:ext cx="3952875" cy="399732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lnSpc>
                <a:spcPct val="95000"/>
              </a:lnSpc>
              <a:tabLst>
                <a:tab pos="914400"/>
                <a:tab pos="1885950"/>
                <a:tab pos="2627312"/>
              </a:tabLst>
            </a:pPr>
            <a:r>
              <a:rPr b="1">
                <a:solidFill>
                  <a:srgbClr val="000000"/>
                </a:solidFill>
                <a:latin typeface="Courier New" pitchFamily="49" charset="0"/>
              </a:rPr>
              <a:t> DEPTNO DNAME      LOC     </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 --------</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10 ACCOUNTING NEW YORK</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10 ACCOUNTING	NEW YORK </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20 RESEARCH	DALLAS</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30 SALES	    	CHICAGO</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20 RESEARCH	DALLAS</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     20 RESEARCH	DALLAS</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a:t>
            </a:r>
            <a:endParaRPr b="1">
              <a:solidFill>
                <a:srgbClr val="000000"/>
              </a:solidFill>
              <a:latin typeface="Courier New" pitchFamily="49" charset="0"/>
            </a:endParaRPr>
          </a:p>
          <a:p>
            <a:pPr marL="0" lvl="0" indent="0" eaLnBrk="0" hangingPunct="0">
              <a:lnSpc>
                <a:spcPct val="95000"/>
              </a:lnSpc>
              <a:tabLst>
                <a:tab pos="914400"/>
                <a:tab pos="1885950"/>
                <a:tab pos="2627312"/>
              </a:tabLst>
            </a:pPr>
            <a:r>
              <a:rPr b="1">
                <a:solidFill>
                  <a:srgbClr val="000000"/>
                </a:solidFill>
                <a:latin typeface="Courier New" pitchFamily="49" charset="0"/>
              </a:rPr>
              <a:t>14 rows selected.</a:t>
            </a:r>
            <a:endParaRPr b="1">
              <a:solidFill>
                <a:srgbClr val="000000"/>
              </a:solidFill>
              <a:latin typeface="Courier New" pitchFamily="49" charset="0"/>
            </a:endParaRPr>
          </a:p>
        </p:txBody>
      </p:sp>
      <p:grpSp>
        <p:nvGrpSpPr>
          <p:cNvPr id="23568" name=""/>
          <p:cNvGrpSpPr/>
          <p:nvPr/>
        </p:nvGrpSpPr>
        <p:grpSpPr>
          <a:xfrm>
            <a:off x="2751138" y="5133975"/>
            <a:ext cx="3333750" cy="1089025"/>
            <a:chOff x="1733" y="3234"/>
            <a:chExt cx="2100" cy="686"/>
          </a:xfrm>
        </p:grpSpPr>
        <p:sp>
          <p:nvSpPr>
            <p:cNvPr id="23564" name=""/>
            <p:cNvSpPr/>
            <p:nvPr/>
          </p:nvSpPr>
          <p:spPr>
            <a:xfrm>
              <a:off x="1733" y="3651"/>
              <a:ext cx="1014" cy="269"/>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algn="ctr" eaLnBrk="0" hangingPunct="0">
                <a:lnSpc>
                  <a:spcPct val="110000"/>
                </a:lnSpc>
              </a:pPr>
              <a:r>
                <a:rPr sz="2000" b="1">
                  <a:solidFill>
                    <a:srgbClr val="FFFFCC"/>
                  </a:solidFill>
                  <a:effectLst>
                    <a:outerShdw blurRad="38100" dist="38100" dir="2700000" algn="tl">
                      <a:srgbClr val="000000"/>
                    </a:outerShdw>
                  </a:effectLst>
                </a:rPr>
                <a:t>Foreign key</a:t>
              </a:r>
              <a:endParaRPr sz="2000" b="1">
                <a:solidFill>
                  <a:srgbClr val="FFFFCC"/>
                </a:solidFill>
                <a:effectLst>
                  <a:outerShdw blurRad="38100" dist="38100" dir="2700000" algn="tl">
                    <a:srgbClr val="000000"/>
                  </a:outerShdw>
                </a:effectLst>
              </a:endParaRPr>
            </a:p>
          </p:txBody>
        </p:sp>
        <p:cxnSp>
          <p:nvCxnSpPr>
            <p:cNvPr id="23565" name=""/>
            <p:cNvCxnSpPr/>
            <p:nvPr/>
          </p:nvCxnSpPr>
          <p:spPr>
            <a:xfrm flipH="1" flipV="1">
              <a:off x="2230" y="3234"/>
              <a:ext cx="2" cy="414"/>
            </a:xfrm>
            <a:prstGeom prst="line">
              <a:avLst/>
            </a:prstGeom>
            <a:noFill/>
            <a:ln w="50800">
              <a:solidFill>
                <a:srgbClr val="FFCC00"/>
              </a:solidFill>
              <a:miter lim="800000"/>
              <a:tailEnd type="stealth" len="lg"/>
            </a:ln>
            <a:effectLst>
              <a:outerShdw dist="53882" dir="2700000" algn="ctr">
                <a:srgbClr val="000000">
                  <a:alpha val="50000"/>
                </a:srgbClr>
              </a:outerShdw>
            </a:effectLst>
          </p:spPr>
        </p:cxnSp>
        <p:sp>
          <p:nvSpPr>
            <p:cNvPr id="23566" name=""/>
            <p:cNvSpPr/>
            <p:nvPr/>
          </p:nvSpPr>
          <p:spPr>
            <a:xfrm>
              <a:off x="2810" y="3651"/>
              <a:ext cx="1023" cy="269"/>
            </a:xfrm>
            <a:prstGeom prst="rect">
              <a:avLst/>
            </a:prstGeom>
            <a:noFill/>
            <a:ln>
              <a:noFill/>
              <a:miter lim="800000"/>
            </a:ln>
            <a:effectLst/>
          </p:spPr>
          <p:txBody>
            <a:bodyPr wrap="none"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lvl="0" algn="ctr" eaLnBrk="0" hangingPunct="0">
                <a:lnSpc>
                  <a:spcPct val="110000"/>
                </a:lnSpc>
              </a:pPr>
              <a:r>
                <a:rPr sz="2000" b="1">
                  <a:solidFill>
                    <a:srgbClr val="FFFFCC"/>
                  </a:solidFill>
                  <a:effectLst>
                    <a:outerShdw blurRad="38100" dist="38100" dir="2700000" algn="tl">
                      <a:srgbClr val="000000"/>
                    </a:outerShdw>
                  </a:effectLst>
                </a:rPr>
                <a:t>Primary key</a:t>
              </a:r>
              <a:endParaRPr sz="2000" b="1">
                <a:solidFill>
                  <a:srgbClr val="FFFFCC"/>
                </a:solidFill>
                <a:effectLst>
                  <a:outerShdw blurRad="38100" dist="38100" dir="2700000" algn="tl">
                    <a:srgbClr val="000000"/>
                  </a:outerShdw>
                </a:effectLst>
              </a:endParaRPr>
            </a:p>
          </p:txBody>
        </p:sp>
        <p:cxnSp>
          <p:nvCxnSpPr>
            <p:cNvPr id="23567" name=""/>
            <p:cNvCxnSpPr/>
            <p:nvPr/>
          </p:nvCxnSpPr>
          <p:spPr>
            <a:xfrm flipH="1" flipV="1">
              <a:off x="3298" y="3234"/>
              <a:ext cx="2" cy="414"/>
            </a:xfrm>
            <a:prstGeom prst="line">
              <a:avLst/>
            </a:prstGeom>
            <a:noFill/>
            <a:ln w="50800">
              <a:solidFill>
                <a:srgbClr val="FFCC00"/>
              </a:solidFill>
              <a:miter lim="800000"/>
              <a:tailEnd type="stealth" len="lg"/>
            </a:ln>
            <a:effectLst>
              <a:outerShdw dist="53882" dir="2700000" algn="ctr">
                <a:srgbClr val="000000">
                  <a:alpha val="50000"/>
                </a:srgbClr>
              </a:outerShdw>
            </a:effectLst>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1"/>
                                        </p:tgtEl>
                                        <p:attrNameLst>
                                          <p:attrName>style.visibility</p:attrName>
                                        </p:attrNameLst>
                                      </p:cBhvr>
                                      <p:to>
                                        <p:strVal val="visible"/>
                                      </p:to>
                                    </p:set>
                                    <p:animEffect transition="in" filter="wipe(up)">
                                      <p:cBhvr>
                                        <p:cTn id="7" dur="500"/>
                                        <p:tgtEl>
                                          <p:spTgt spid="23561"/>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23568"/>
                                        </p:tgtEl>
                                        <p:attrNameLst>
                                          <p:attrName>style.visibility</p:attrName>
                                        </p:attrNameLst>
                                      </p:cBhvr>
                                      <p:to>
                                        <p:strVal val="visible"/>
                                      </p:to>
                                    </p:set>
                                    <p:anim calcmode="lin" valueType="num">
                                      <p:cBhvr additive="base">
                                        <p:cTn id="11" dur="500" fill="hold"/>
                                        <p:tgtEl>
                                          <p:spTgt spid="23568"/>
                                        </p:tgtEl>
                                        <p:attrNameLst>
                                          <p:attrName>ppt_x</p:attrName>
                                        </p:attrNameLst>
                                      </p:cBhvr>
                                      <p:tavLst>
                                        <p:tav tm="0">
                                          <p:val>
                                            <p:strVal val="#ppt_x"/>
                                          </p:val>
                                        </p:tav>
                                        <p:tav tm="100000">
                                          <p:val>
                                            <p:strVal val="#ppt_x"/>
                                          </p:val>
                                        </p:tav>
                                      </p:tavLst>
                                    </p:anim>
                                    <p:anim calcmode="lin" valueType="num">
                                      <p:cBhvr additive="base">
                                        <p:cTn id="12" dur="500" fill="hold"/>
                                        <p:tgtEl>
                                          <p:spTgt spid="235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25602" name=""/>
          <p:cNvSpPr/>
          <p:nvPr/>
        </p:nvSpPr>
        <p:spPr bwMode="blackWhite">
          <a:xfrm>
            <a:off x="889000" y="1851025"/>
            <a:ext cx="7289800" cy="1279525"/>
          </a:xfrm>
          <a:prstGeom prst="rect">
            <a:avLst/>
          </a:prstGeom>
          <a:solidFill>
            <a:srgbClr val="FFFFCC"/>
          </a:solidFill>
          <a:ln w="25400">
            <a:solidFill>
              <a:prstClr val="black"/>
            </a:solidFill>
            <a:miter lim="800000"/>
          </a:ln>
          <a:effectLst>
            <a:outerShdw dist="89803" dir="2700000" algn="ctr">
              <a:srgbClr val="000000">
                <a:alpha val="50000"/>
              </a:srgbClr>
            </a:outerShdw>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tabLst>
                <a:tab pos="1200150"/>
              </a:tabLst>
            </a:pPr>
            <a:r>
              <a:rPr b="1">
                <a:solidFill>
                  <a:srgbClr val="000000"/>
                </a:solidFill>
                <a:latin typeface="Courier New" pitchFamily="49" charset="0"/>
              </a:rPr>
              <a:t> </a:t>
            </a:r>
            <a:endParaRPr b="1">
              <a:solidFill>
                <a:srgbClr val="000000"/>
              </a:solidFill>
              <a:latin typeface="Courier New" pitchFamily="49" charset="0"/>
            </a:endParaRPr>
          </a:p>
        </p:txBody>
      </p:sp>
      <p:sp>
        <p:nvSpPr>
          <p:cNvPr id="25603" name=""/>
          <p:cNvSpPr/>
          <p:nvPr/>
        </p:nvSpPr>
        <p:spPr bwMode="blackWhite">
          <a:xfrm>
            <a:off x="887413" y="3494088"/>
            <a:ext cx="7304087" cy="2314575"/>
          </a:xfrm>
          <a:prstGeom prst="rect">
            <a:avLst/>
          </a:prstGeom>
          <a:solidFill>
            <a:srgbClr val="DDDDDD"/>
          </a:solidFill>
          <a:ln w="25400">
            <a:solidFill>
              <a:prstClr val="black"/>
            </a:solidFill>
            <a:miter lim="800000"/>
          </a:ln>
          <a:effectLst>
            <a:outerShdw dist="89803" dir="2700000" algn="ctr">
              <a:srgbClr val="000000">
                <a:alpha val="50000"/>
              </a:srgbClr>
            </a:outerShdw>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tabLst>
                <a:tab pos="1828800"/>
                <a:tab pos="3086100"/>
                <a:tab pos="4229100"/>
              </a:tabLst>
            </a:pPr>
            <a:endParaRPr b="1">
              <a:solidFill>
                <a:srgbClr val="000000"/>
              </a:solidFill>
              <a:latin typeface="Courier New" pitchFamily="49" charset="0"/>
            </a:endParaRPr>
          </a:p>
          <a:p>
            <a:pPr marL="0" lvl="0" indent="0" eaLnBrk="0" hangingPunct="0">
              <a:tabLst>
                <a:tab pos="1828800"/>
                <a:tab pos="3086100"/>
                <a:tab pos="4229100"/>
              </a:tabLst>
            </a:pPr>
            <a:endParaRPr b="1">
              <a:solidFill>
                <a:srgbClr val="000000"/>
              </a:solidFill>
              <a:latin typeface="Courier New" pitchFamily="49" charset="0"/>
            </a:endParaRPr>
          </a:p>
          <a:p>
            <a:pPr marL="0" lvl="0" indent="0" eaLnBrk="0" hangingPunct="0">
              <a:tabLst>
                <a:tab pos="1828800"/>
                <a:tab pos="3086100"/>
                <a:tab pos="4229100"/>
              </a:tabLst>
            </a:pPr>
            <a:endParaRPr b="1">
              <a:solidFill>
                <a:srgbClr val="000000"/>
              </a:solidFill>
              <a:latin typeface="Courier New" pitchFamily="49" charset="0"/>
            </a:endParaRPr>
          </a:p>
          <a:p>
            <a:pPr marL="0" lvl="0" indent="0" eaLnBrk="0" hangingPunct="0">
              <a:tabLst>
                <a:tab pos="1828800"/>
                <a:tab pos="3086100"/>
                <a:tab pos="4229100"/>
              </a:tabLst>
            </a:pPr>
            <a:endParaRPr b="1">
              <a:solidFill>
                <a:srgbClr val="000000"/>
              </a:solidFill>
              <a:latin typeface="Courier New" pitchFamily="49" charset="0"/>
            </a:endParaRPr>
          </a:p>
          <a:p>
            <a:pPr marL="0" lvl="0" indent="0" eaLnBrk="0" hangingPunct="0">
              <a:tabLst>
                <a:tab pos="1828800"/>
                <a:tab pos="3086100"/>
                <a:tab pos="4229100"/>
              </a:tabLst>
            </a:pPr>
            <a:endParaRPr b="1">
              <a:solidFill>
                <a:srgbClr val="000000"/>
              </a:solidFill>
              <a:latin typeface="Courier New" pitchFamily="49" charset="0"/>
            </a:endParaRPr>
          </a:p>
          <a:p>
            <a:pPr marL="0" lvl="0" indent="0" eaLnBrk="0" hangingPunct="0">
              <a:tabLst>
                <a:tab pos="1828800"/>
                <a:tab pos="3086100"/>
                <a:tab pos="4229100"/>
              </a:tabLst>
            </a:pPr>
            <a:endParaRPr b="1">
              <a:solidFill>
                <a:srgbClr val="000000"/>
              </a:solidFill>
              <a:latin typeface="Courier New" pitchFamily="49" charset="0"/>
            </a:endParaRPr>
          </a:p>
          <a:p>
            <a:pPr marL="0" lvl="0" indent="0" eaLnBrk="0" hangingPunct="0">
              <a:tabLst>
                <a:tab pos="1828800"/>
                <a:tab pos="3086100"/>
                <a:tab pos="4229100"/>
              </a:tabLst>
            </a:pPr>
            <a:endParaRPr b="1">
              <a:solidFill>
                <a:srgbClr val="000000"/>
              </a:solidFill>
              <a:latin typeface="Courier New" pitchFamily="49" charset="0"/>
            </a:endParaRPr>
          </a:p>
          <a:p>
            <a:pPr marL="0" lvl="0" indent="0" eaLnBrk="0" hangingPunct="0">
              <a:tabLst>
                <a:tab pos="1828800"/>
                <a:tab pos="3086100"/>
                <a:tab pos="4229100"/>
              </a:tabLst>
            </a:pPr>
            <a:endParaRPr b="1">
              <a:solidFill>
                <a:srgbClr val="000000"/>
              </a:solidFill>
              <a:latin typeface="Courier New" pitchFamily="49" charset="0"/>
            </a:endParaRPr>
          </a:p>
        </p:txBody>
      </p:sp>
      <p:sp>
        <p:nvSpPr>
          <p:cNvPr id="25604" name=""/>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Retrieving Records </a:t>
            </a:r>
            <a:br/>
            <a:r>
              <a:t>with </a:t>
            </a:r>
            <a:r>
              <a:t>Equijoins</a:t>
            </a:r>
          </a:p>
        </p:txBody>
      </p:sp>
      <p:grpSp>
        <p:nvGrpSpPr>
          <p:cNvPr id="25607" name=""/>
          <p:cNvGrpSpPr/>
          <p:nvPr/>
        </p:nvGrpSpPr>
        <p:grpSpPr>
          <a:xfrm>
            <a:off x="2762250" y="2786063"/>
            <a:ext cx="3162300" cy="2446337"/>
            <a:chOff x="1740" y="1755"/>
            <a:chExt cx="1992" cy="1541"/>
          </a:xfrm>
        </p:grpSpPr>
        <p:sp>
          <p:nvSpPr>
            <p:cNvPr id="25605" name=""/>
            <p:cNvSpPr/>
            <p:nvPr/>
          </p:nvSpPr>
          <p:spPr bwMode="ltGray">
            <a:xfrm>
              <a:off x="1740" y="1755"/>
              <a:ext cx="1992" cy="177"/>
            </a:xfrm>
            <a:prstGeom prst="rect">
              <a:avLst/>
            </a:prstGeom>
            <a:solidFill>
              <a:srgbClr val="FF5050">
                <a:alpha val="50000"/>
              </a:srgbClr>
            </a:solidFill>
            <a:ln>
              <a:noFill/>
              <a:miter lim="800000"/>
            </a:ln>
            <a:effectLst/>
          </p:spPr>
        </p:sp>
        <p:sp>
          <p:nvSpPr>
            <p:cNvPr id="25606" name=""/>
            <p:cNvSpPr/>
            <p:nvPr/>
          </p:nvSpPr>
          <p:spPr bwMode="ltGray">
            <a:xfrm>
              <a:off x="1740" y="2245"/>
              <a:ext cx="1225" cy="1051"/>
            </a:xfrm>
            <a:prstGeom prst="rect">
              <a:avLst/>
            </a:prstGeom>
            <a:solidFill>
              <a:srgbClr val="FF5050">
                <a:alpha val="50000"/>
              </a:srgbClr>
            </a:solidFill>
            <a:ln>
              <a:noFill/>
              <a:miter lim="800000"/>
            </a:ln>
            <a:effectLst/>
          </p:spPr>
        </p:sp>
      </p:grpSp>
      <p:sp>
        <p:nvSpPr>
          <p:cNvPr id="25608" name=""/>
          <p:cNvSpPr/>
          <p:nvPr/>
        </p:nvSpPr>
        <p:spPr bwMode="blackWhite">
          <a:xfrm>
            <a:off x="895350" y="1838325"/>
            <a:ext cx="7315200" cy="1304925"/>
          </a:xfrm>
          <a:prstGeom prst="rect">
            <a:avLst/>
          </a:prstGeom>
          <a:noFill/>
          <a:ln>
            <a:noFill/>
            <a:miter lim="800000"/>
          </a:ln>
          <a:effectLst/>
        </p:spPr>
        <p:txBody>
          <a:bodyPr wrap="none" lIns="92075" tIns="46038" rIns="92075" bIns="46038" anchor="ctr"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tabLst>
                <a:tab pos="1200150"/>
              </a:tabLst>
            </a:pPr>
            <a:r>
              <a:rPr b="1">
                <a:solidFill>
                  <a:srgbClr val="000000"/>
                </a:solidFill>
                <a:latin typeface="Courier New" pitchFamily="49" charset="0"/>
              </a:rPr>
              <a:t>SQL&gt; SELECT 	</a:t>
            </a:r>
            <a:r>
              <a:rPr b="1">
                <a:solidFill>
                  <a:srgbClr val="000000"/>
                </a:solidFill>
                <a:latin typeface="Courier New" pitchFamily="49" charset="0"/>
              </a:rPr>
              <a:t>emp</a:t>
            </a:r>
            <a:r>
              <a:rPr b="1">
                <a:solidFill>
                  <a:srgbClr val="000000"/>
                </a:solidFill>
                <a:latin typeface="Courier New" pitchFamily="49" charset="0"/>
              </a:rPr>
              <a:t>.</a:t>
            </a:r>
            <a:r>
              <a:rPr b="1">
                <a:solidFill>
                  <a:srgbClr val="000000"/>
                </a:solidFill>
                <a:latin typeface="Courier New" pitchFamily="49" charset="0"/>
              </a:rPr>
              <a:t>empno</a:t>
            </a:r>
            <a:r>
              <a:rPr b="1">
                <a:solidFill>
                  <a:srgbClr val="000000"/>
                </a:solidFill>
                <a:latin typeface="Courier New" pitchFamily="49" charset="0"/>
              </a:rPr>
              <a:t>, </a:t>
            </a:r>
            <a:r>
              <a:rPr b="1">
                <a:solidFill>
                  <a:srgbClr val="000000"/>
                </a:solidFill>
                <a:latin typeface="Courier New" pitchFamily="49" charset="0"/>
              </a:rPr>
              <a:t>emp</a:t>
            </a:r>
            <a:r>
              <a:rPr b="1">
                <a:solidFill>
                  <a:srgbClr val="000000"/>
                </a:solidFill>
                <a:latin typeface="Courier New" pitchFamily="49" charset="0"/>
              </a:rPr>
              <a:t>.</a:t>
            </a:r>
            <a:r>
              <a:rPr b="1">
                <a:solidFill>
                  <a:srgbClr val="000000"/>
                </a:solidFill>
                <a:latin typeface="Courier New" pitchFamily="49" charset="0"/>
              </a:rPr>
              <a:t>ename</a:t>
            </a:r>
            <a:r>
              <a:rPr b="1">
                <a:solidFill>
                  <a:srgbClr val="000000"/>
                </a:solidFill>
                <a:latin typeface="Courier New" pitchFamily="49" charset="0"/>
              </a:rPr>
              <a:t>, </a:t>
            </a:r>
            <a:r>
              <a:rPr b="1">
                <a:solidFill>
                  <a:srgbClr val="000000"/>
                </a:solidFill>
                <a:latin typeface="Courier New" pitchFamily="49" charset="0"/>
              </a:rPr>
              <a:t>emp</a:t>
            </a:r>
            <a:r>
              <a:rPr b="1">
                <a:solidFill>
                  <a:srgbClr val="000000"/>
                </a:solidFill>
                <a:latin typeface="Courier New" pitchFamily="49" charset="0"/>
              </a:rPr>
              <a:t>.</a:t>
            </a:r>
            <a:r>
              <a:rPr b="1">
                <a:solidFill>
                  <a:srgbClr val="000000"/>
                </a:solidFill>
                <a:latin typeface="Courier New" pitchFamily="49" charset="0"/>
              </a:rPr>
              <a:t>deptno</a:t>
            </a:r>
            <a:r>
              <a:rPr b="1">
                <a:solidFill>
                  <a:srgbClr val="000000"/>
                </a:solidFill>
                <a:latin typeface="Courier New" pitchFamily="49" charset="0"/>
              </a:rPr>
              <a:t>,</a:t>
            </a:r>
            <a:br>
              <a:rPr b="1">
                <a:solidFill>
                  <a:srgbClr val="000000"/>
                </a:solidFill>
                <a:latin typeface="Courier New" pitchFamily="49" charset="0"/>
              </a:rPr>
            </a:br>
            <a:r>
              <a:rPr b="1">
                <a:solidFill>
                  <a:srgbClr val="000000"/>
                </a:solidFill>
                <a:latin typeface="Courier New" pitchFamily="49" charset="0"/>
              </a:rPr>
              <a:t>  2		dept.</a:t>
            </a:r>
            <a:r>
              <a:rPr b="1">
                <a:solidFill>
                  <a:srgbClr val="000000"/>
                </a:solidFill>
                <a:latin typeface="Courier New" pitchFamily="49" charset="0"/>
              </a:rPr>
              <a:t>deptno</a:t>
            </a:r>
            <a:r>
              <a:rPr b="1">
                <a:solidFill>
                  <a:srgbClr val="000000"/>
                </a:solidFill>
                <a:latin typeface="Courier New" pitchFamily="49" charset="0"/>
              </a:rPr>
              <a:t>, dept.loc</a:t>
            </a:r>
            <a:endParaRPr b="1">
              <a:solidFill>
                <a:srgbClr val="000000"/>
              </a:solidFill>
              <a:latin typeface="Courier New" pitchFamily="49" charset="0"/>
            </a:endParaRPr>
          </a:p>
          <a:p>
            <a:pPr marL="0" lvl="0" indent="0" eaLnBrk="0" hangingPunct="0">
              <a:tabLst>
                <a:tab pos="1200150"/>
              </a:tabLst>
            </a:pPr>
            <a:r>
              <a:rPr b="1">
                <a:solidFill>
                  <a:srgbClr val="000000"/>
                </a:solidFill>
                <a:latin typeface="Courier New" pitchFamily="49" charset="0"/>
              </a:rPr>
              <a:t>  3  FROM   	</a:t>
            </a:r>
            <a:r>
              <a:rPr b="1">
                <a:solidFill>
                  <a:srgbClr val="000000"/>
                </a:solidFill>
                <a:latin typeface="Courier New" pitchFamily="49" charset="0"/>
              </a:rPr>
              <a:t>emp</a:t>
            </a:r>
            <a:r>
              <a:rPr b="1">
                <a:solidFill>
                  <a:srgbClr val="000000"/>
                </a:solidFill>
                <a:latin typeface="Courier New" pitchFamily="49" charset="0"/>
              </a:rPr>
              <a:t>, dept</a:t>
            </a:r>
            <a:endParaRPr b="1">
              <a:solidFill>
                <a:srgbClr val="000000"/>
              </a:solidFill>
              <a:latin typeface="Courier New" pitchFamily="49" charset="0"/>
            </a:endParaRPr>
          </a:p>
          <a:p>
            <a:pPr marL="0" lvl="0" indent="0" eaLnBrk="0" hangingPunct="0">
              <a:tabLst>
                <a:tab pos="1200150"/>
              </a:tabLst>
            </a:pPr>
            <a:r>
              <a:rPr b="1">
                <a:solidFill>
                  <a:srgbClr val="000000"/>
                </a:solidFill>
                <a:latin typeface="Courier New" pitchFamily="49" charset="0"/>
              </a:rPr>
              <a:t>  4  WHERE  	</a:t>
            </a:r>
            <a:r>
              <a:rPr b="1">
                <a:solidFill>
                  <a:srgbClr val="000000"/>
                </a:solidFill>
                <a:latin typeface="Courier New" pitchFamily="49" charset="0"/>
              </a:rPr>
              <a:t>emp</a:t>
            </a:r>
            <a:r>
              <a:rPr b="1">
                <a:solidFill>
                  <a:srgbClr val="000000"/>
                </a:solidFill>
                <a:latin typeface="Courier New" pitchFamily="49" charset="0"/>
              </a:rPr>
              <a:t>.</a:t>
            </a:r>
            <a:r>
              <a:rPr b="1">
                <a:solidFill>
                  <a:srgbClr val="000000"/>
                </a:solidFill>
                <a:latin typeface="Courier New" pitchFamily="49" charset="0"/>
              </a:rPr>
              <a:t>deptno</a:t>
            </a:r>
            <a:r>
              <a:rPr b="1">
                <a:solidFill>
                  <a:srgbClr val="000000"/>
                </a:solidFill>
                <a:latin typeface="Courier New" pitchFamily="49" charset="0"/>
              </a:rPr>
              <a:t>=dept.</a:t>
            </a:r>
            <a:r>
              <a:rPr b="1">
                <a:solidFill>
                  <a:srgbClr val="000000"/>
                </a:solidFill>
                <a:latin typeface="Courier New" pitchFamily="49" charset="0"/>
              </a:rPr>
              <a:t>deptno</a:t>
            </a:r>
            <a:r>
              <a:rPr b="1">
                <a:solidFill>
                  <a:srgbClr val="000000"/>
                </a:solidFill>
                <a:latin typeface="Courier New" pitchFamily="49" charset="0"/>
              </a:rPr>
              <a:t>;</a:t>
            </a:r>
            <a:endParaRPr b="1">
              <a:solidFill>
                <a:srgbClr val="000000"/>
              </a:solidFill>
              <a:latin typeface="Courier New" pitchFamily="49" charset="0"/>
            </a:endParaRPr>
          </a:p>
        </p:txBody>
      </p:sp>
      <p:sp>
        <p:nvSpPr>
          <p:cNvPr id="25609" name=""/>
          <p:cNvSpPr/>
          <p:nvPr/>
        </p:nvSpPr>
        <p:spPr bwMode="blackWhite">
          <a:xfrm>
            <a:off x="919163" y="3506788"/>
            <a:ext cx="7278687" cy="2289175"/>
          </a:xfrm>
          <a:prstGeom prst="rect">
            <a:avLst/>
          </a:prstGeom>
          <a:noFill/>
          <a:ln>
            <a:noFill/>
            <a:miter lim="800000"/>
          </a:ln>
          <a:effectLst/>
        </p:spPr>
        <p:txBody>
          <a:bodyPr lIns="92075" tIns="46038" rIns="92075" bIns="46038">
            <a:sp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defRPr>
            </a:lvl5pPr>
          </a:lstStyle>
          <a:p>
            <a:pPr marL="0" lvl="0" indent="0" eaLnBrk="0" hangingPunct="0">
              <a:tabLst>
                <a:tab pos="1828800"/>
                <a:tab pos="2400300"/>
                <a:tab pos="3086100"/>
                <a:tab pos="4229100"/>
              </a:tabLst>
            </a:pPr>
            <a:r>
              <a:rPr b="1">
                <a:solidFill>
                  <a:srgbClr val="000000"/>
                </a:solidFill>
                <a:latin typeface="Courier New" pitchFamily="49" charset="0"/>
              </a:rPr>
              <a:t>EMPNO ENAME 	DEPTNO DEPTNO LOC</a:t>
            </a:r>
            <a:endParaRPr b="1">
              <a:solidFill>
                <a:srgbClr val="000000"/>
              </a:solidFill>
              <a:latin typeface="Courier New" pitchFamily="49" charset="0"/>
            </a:endParaRPr>
          </a:p>
          <a:p>
            <a:pPr marL="0" lvl="0" indent="0" eaLnBrk="0" hangingPunct="0">
              <a:tabLst>
                <a:tab pos="1828800"/>
                <a:tab pos="2400300"/>
                <a:tab pos="3086100"/>
                <a:tab pos="4229100"/>
              </a:tabLst>
            </a:pPr>
            <a:r>
              <a:rPr b="1">
                <a:solidFill>
                  <a:srgbClr val="000000"/>
                </a:solidFill>
                <a:latin typeface="Courier New" pitchFamily="49" charset="0"/>
              </a:rPr>
              <a:t>----- ------ ------ ------ ---------</a:t>
            </a:r>
            <a:endParaRPr b="1">
              <a:solidFill>
                <a:srgbClr val="000000"/>
              </a:solidFill>
              <a:latin typeface="Courier New" pitchFamily="49" charset="0"/>
            </a:endParaRPr>
          </a:p>
          <a:p>
            <a:pPr marL="0" lvl="0" indent="0" eaLnBrk="0" hangingPunct="0">
              <a:tabLst>
                <a:tab pos="1828800"/>
                <a:tab pos="2400300"/>
                <a:tab pos="3086100"/>
                <a:tab pos="4229100"/>
              </a:tabLst>
            </a:pPr>
            <a:r>
              <a:rPr b="1">
                <a:solidFill>
                  <a:srgbClr val="000000"/>
                </a:solidFill>
                <a:latin typeface="Courier New" pitchFamily="49" charset="0"/>
              </a:rPr>
              <a:t> 7839 KING	    	10     10 NEW YORK</a:t>
            </a:r>
            <a:endParaRPr b="1">
              <a:solidFill>
                <a:srgbClr val="000000"/>
              </a:solidFill>
              <a:latin typeface="Courier New" pitchFamily="49" charset="0"/>
            </a:endParaRPr>
          </a:p>
          <a:p>
            <a:pPr marL="0" lvl="0" indent="0" eaLnBrk="0" hangingPunct="0">
              <a:tabLst>
                <a:tab pos="1828800"/>
                <a:tab pos="2400300"/>
                <a:tab pos="3086100"/>
                <a:tab pos="4229100"/>
              </a:tabLst>
            </a:pPr>
            <a:r>
              <a:rPr b="1">
                <a:solidFill>
                  <a:srgbClr val="000000"/>
                </a:solidFill>
                <a:latin typeface="Courier New" pitchFamily="49" charset="0"/>
              </a:rPr>
              <a:t> 7698 BLAKE  	    	30     30 CHICAGO</a:t>
            </a:r>
            <a:endParaRPr b="1">
              <a:solidFill>
                <a:srgbClr val="000000"/>
              </a:solidFill>
              <a:latin typeface="Courier New" pitchFamily="49" charset="0"/>
            </a:endParaRPr>
          </a:p>
          <a:p>
            <a:pPr marL="0" lvl="0" indent="0" eaLnBrk="0" hangingPunct="0">
              <a:tabLst>
                <a:tab pos="1828800"/>
                <a:tab pos="2400300"/>
                <a:tab pos="3086100"/>
                <a:tab pos="4229100"/>
              </a:tabLst>
            </a:pPr>
            <a:r>
              <a:rPr b="1">
                <a:solidFill>
                  <a:srgbClr val="000000"/>
                </a:solidFill>
                <a:latin typeface="Courier New" pitchFamily="49" charset="0"/>
              </a:rPr>
              <a:t> 7782 CLARK	    	10     10 NEW YORK</a:t>
            </a:r>
            <a:endParaRPr b="1">
              <a:solidFill>
                <a:srgbClr val="000000"/>
              </a:solidFill>
              <a:latin typeface="Courier New" pitchFamily="49" charset="0"/>
            </a:endParaRPr>
          </a:p>
          <a:p>
            <a:pPr marL="0" lvl="0" indent="0" eaLnBrk="0" hangingPunct="0">
              <a:tabLst>
                <a:tab pos="1828800"/>
                <a:tab pos="2400300"/>
                <a:tab pos="3086100"/>
                <a:tab pos="4229100"/>
              </a:tabLst>
            </a:pPr>
            <a:r>
              <a:rPr b="1">
                <a:solidFill>
                  <a:srgbClr val="000000"/>
                </a:solidFill>
                <a:latin typeface="Courier New" pitchFamily="49" charset="0"/>
              </a:rPr>
              <a:t> 7566 JONES      	20     20 DALLAS</a:t>
            </a:r>
            <a:endParaRPr b="1">
              <a:solidFill>
                <a:srgbClr val="000000"/>
              </a:solidFill>
              <a:latin typeface="Courier New" pitchFamily="49" charset="0"/>
            </a:endParaRPr>
          </a:p>
          <a:p>
            <a:pPr marL="0" lvl="0" indent="0" eaLnBrk="0" hangingPunct="0">
              <a:tabLst>
                <a:tab pos="1828800"/>
                <a:tab pos="2400300"/>
                <a:tab pos="3086100"/>
                <a:tab pos="4229100"/>
              </a:tabLst>
            </a:pPr>
            <a:r>
              <a:rPr b="1">
                <a:solidFill>
                  <a:srgbClr val="000000"/>
                </a:solidFill>
                <a:latin typeface="Courier New" pitchFamily="49" charset="0"/>
              </a:rPr>
              <a:t>...</a:t>
            </a:r>
            <a:endParaRPr b="1">
              <a:solidFill>
                <a:srgbClr val="000000"/>
              </a:solidFill>
              <a:latin typeface="Courier New" pitchFamily="49" charset="0"/>
            </a:endParaRPr>
          </a:p>
          <a:p>
            <a:pPr marL="0" lvl="0" indent="0" eaLnBrk="0" hangingPunct="0">
              <a:tabLst>
                <a:tab pos="1828800"/>
                <a:tab pos="2400300"/>
                <a:tab pos="3086100"/>
                <a:tab pos="4229100"/>
              </a:tabLst>
            </a:pPr>
            <a:r>
              <a:rPr b="1">
                <a:solidFill>
                  <a:srgbClr val="000000"/>
                </a:solidFill>
                <a:latin typeface="Courier New" pitchFamily="49" charset="0"/>
              </a:rPr>
              <a:t>14 rows selected.</a:t>
            </a:r>
            <a:endParaRPr b="1">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up)">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NET" val="4.0.30319.42000"/>
  <p:tag name="AS_OS" val="Microsoft Windows NT 6.2.9200.0"/>
  <p:tag name="AS_RELEASE_DATE" val="2020.06.14"/>
  <p:tag name="AS_TITLE" val="Aspose.Slides for .NET 2.0"/>
  <p:tag name="AS_VERSION" val="20.6"/>
</p:tagLst>
</file>

<file path=ppt/theme/theme1.xml><?xml version="1.0" encoding="utf-8"?>
<a:theme xmlns:r="http://schemas.openxmlformats.org/officeDocument/2006/relationships" xmlns:a="http://schemas.openxmlformats.org/drawingml/2006/main" name="GOLDTUBE">
  <a:themeElements>
    <a:clrScheme name="GOLDTUBE 8">
      <a:dk1>
        <a:srgbClr val="FFFFFF"/>
      </a:dk1>
      <a:lt1>
        <a:srgbClr val="000000"/>
      </a:lt1>
      <a:dk2>
        <a:srgbClr val="FFFFFF"/>
      </a:dk2>
      <a:lt2>
        <a:srgbClr val="969696"/>
      </a:lt2>
      <a:accent1>
        <a:srgbClr val="00CC99"/>
      </a:accent1>
      <a:accent2>
        <a:srgbClr val="3333CC"/>
      </a:accent2>
      <a:accent3>
        <a:srgbClr val="9BBB59"/>
      </a:accent3>
      <a:accent4>
        <a:srgbClr val="8064A2"/>
      </a:accent4>
      <a:accent5>
        <a:srgbClr val="4BACC6"/>
      </a:accent5>
      <a:accent6>
        <a:srgbClr val="F79646"/>
      </a:accent6>
      <a:hlink>
        <a:srgbClr val="FFCC66"/>
      </a:hlink>
      <a:folHlink>
        <a:srgbClr val="969696"/>
      </a:folHlink>
    </a:clrScheme>
    <a:fontScheme name="GOLDTUB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GOLDTUBE 1">
        <a:dk1>
          <a:srgbClr val="000000"/>
        </a:dk1>
        <a:lt1>
          <a:srgbClr val="FFFFFF"/>
        </a:lt1>
        <a:dk2>
          <a:srgbClr val="0000FF"/>
        </a:dk2>
        <a:lt2>
          <a:srgbClr val="FFFF00"/>
        </a:lt2>
        <a:accent1>
          <a:srgbClr val="FF9900"/>
        </a:accent1>
        <a:accent2>
          <a:srgbClr val="00FFFF"/>
        </a:accent2>
        <a:accent3>
          <a:srgbClr val="9BBB59"/>
        </a:accent3>
        <a:accent4>
          <a:srgbClr val="8064A2"/>
        </a:accent4>
        <a:accent5>
          <a:srgbClr val="4BACC6"/>
        </a:accent5>
        <a:accent6>
          <a:srgbClr val="F79646"/>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OLDTUBE 2">
        <a:dk1>
          <a:srgbClr val="000000"/>
        </a:dk1>
        <a:lt1>
          <a:srgbClr val="FFFFFF"/>
        </a:lt1>
        <a:dk2>
          <a:srgbClr val="000000"/>
        </a:dk2>
        <a:lt2>
          <a:srgbClr val="808080"/>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OLDTUBE 3">
        <a:dk1>
          <a:srgbClr val="000000"/>
        </a:dk1>
        <a:lt1>
          <a:srgbClr val="FFFFFF"/>
        </a:lt1>
        <a:dk2>
          <a:srgbClr val="000000"/>
        </a:dk2>
        <a:lt2>
          <a:srgbClr val="333333"/>
        </a:lt2>
        <a:accent1>
          <a:srgbClr val="DDDDDD"/>
        </a:accent1>
        <a:accent2>
          <a:srgbClr val="808080"/>
        </a:accent2>
        <a:accent3>
          <a:srgbClr val="9BBB59"/>
        </a:accent3>
        <a:accent4>
          <a:srgbClr val="8064A2"/>
        </a:accent4>
        <a:accent5>
          <a:srgbClr val="4BACC6"/>
        </a:accent5>
        <a:accent6>
          <a:srgbClr val="F79646"/>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OLDTUBE 4">
        <a:dk1>
          <a:srgbClr val="000000"/>
        </a:dk1>
        <a:lt1>
          <a:srgbClr val="FFFFCC"/>
        </a:lt1>
        <a:dk2>
          <a:srgbClr val="808000"/>
        </a:dk2>
        <a:lt2>
          <a:srgbClr val="666633"/>
        </a:lt2>
        <a:accent1>
          <a:srgbClr val="339933"/>
        </a:accent1>
        <a:accent2>
          <a:srgbClr val="800000"/>
        </a:accent2>
        <a:accent3>
          <a:srgbClr val="9BBB59"/>
        </a:accent3>
        <a:accent4>
          <a:srgbClr val="8064A2"/>
        </a:accent4>
        <a:accent5>
          <a:srgbClr val="4BACC6"/>
        </a:accent5>
        <a:accent6>
          <a:srgbClr val="F79646"/>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OLDTUBE 5">
        <a:dk1>
          <a:srgbClr val="000000"/>
        </a:dk1>
        <a:lt1>
          <a:srgbClr val="FFFFFF"/>
        </a:lt1>
        <a:dk2>
          <a:srgbClr val="000000"/>
        </a:dk2>
        <a:lt2>
          <a:srgbClr val="808080"/>
        </a:lt2>
        <a:accent1>
          <a:srgbClr val="FFCC66"/>
        </a:accent1>
        <a:accent2>
          <a:srgbClr val="0000FF"/>
        </a:accent2>
        <a:accent3>
          <a:srgbClr val="9BBB59"/>
        </a:accent3>
        <a:accent4>
          <a:srgbClr val="8064A2"/>
        </a:accent4>
        <a:accent5>
          <a:srgbClr val="4BACC6"/>
        </a:accent5>
        <a:accent6>
          <a:srgbClr val="F79646"/>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OLDTUBE 6">
        <a:dk1>
          <a:srgbClr val="000000"/>
        </a:dk1>
        <a:lt1>
          <a:srgbClr val="FFFFFF"/>
        </a:lt1>
        <a:dk2>
          <a:srgbClr val="000000"/>
        </a:dk2>
        <a:lt2>
          <a:srgbClr val="808080"/>
        </a:lt2>
        <a:accent1>
          <a:srgbClr val="C0C0C0"/>
        </a:accent1>
        <a:accent2>
          <a:srgbClr val="0066FF"/>
        </a:accent2>
        <a:accent3>
          <a:srgbClr val="9BBB59"/>
        </a:accent3>
        <a:accent4>
          <a:srgbClr val="8064A2"/>
        </a:accent4>
        <a:accent5>
          <a:srgbClr val="4BACC6"/>
        </a:accent5>
        <a:accent6>
          <a:srgbClr val="F79646"/>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OLDTUBE 7">
        <a:dk1>
          <a:srgbClr val="000000"/>
        </a:dk1>
        <a:lt1>
          <a:srgbClr val="FFFFFF"/>
        </a:lt1>
        <a:dk2>
          <a:srgbClr val="000000"/>
        </a:dk2>
        <a:lt2>
          <a:srgbClr val="808080"/>
        </a:lt2>
        <a:accent1>
          <a:srgbClr val="3399FF"/>
        </a:accent1>
        <a:accent2>
          <a:srgbClr val="99FFCC"/>
        </a:accent2>
        <a:accent3>
          <a:srgbClr val="9BBB59"/>
        </a:accent3>
        <a:accent4>
          <a:srgbClr val="8064A2"/>
        </a:accent4>
        <a:accent5>
          <a:srgbClr val="4BACC6"/>
        </a:accent5>
        <a:accent6>
          <a:srgbClr val="F79646"/>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fontScheme name="Arial">
      <a:majorFont>
        <a:latin typeface="Arial"/>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fontScheme name="Arial">
      <a:majorFont>
        <a:latin typeface="Arial"/>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321</Paragraphs>
  <Slides>22</Slides>
  <Notes>22</Notes>
  <TotalTime>4214</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22</vt:i4>
      </vt:variant>
    </vt:vector>
  </HeadingPairs>
  <TitlesOfParts>
    <vt:vector baseType="lpstr" size="28">
      <vt:lpstr>Arial</vt:lpstr>
      <vt:lpstr>Times New Roman</vt:lpstr>
      <vt:lpstr>Courier New</vt:lpstr>
      <vt:lpstr>Times</vt:lpstr>
      <vt:lpstr>Calibri</vt:lpstr>
      <vt:lpstr>GOLDTUBE</vt:lpstr>
      <vt:lpstr>Displaying Data from Multiple Tables</vt:lpstr>
      <vt:lpstr>Objectives</vt:lpstr>
      <vt:lpstr>Obtaining Data from Multiple Tables</vt:lpstr>
      <vt:lpstr>What Is a Join?</vt:lpstr>
      <vt:lpstr>Cartesian Product</vt:lpstr>
      <vt:lpstr>Generating a Cartesian Product</vt:lpstr>
      <vt:lpstr>Types of Joins</vt:lpstr>
      <vt:lpstr>What Is an Equijoin?</vt:lpstr>
      <vt:lpstr>Retrieving Records with Equijoins</vt:lpstr>
      <vt:lpstr>Qualifying Ambiguous Column Names</vt:lpstr>
      <vt:lpstr>Additional Search ConditionsUsing the AND Operator </vt:lpstr>
      <vt:lpstr>Using Table Aliases</vt:lpstr>
      <vt:lpstr>Joining More Than Two Tables</vt:lpstr>
      <vt:lpstr>Non-Equijoins</vt:lpstr>
      <vt:lpstr>Retrieving Records with Non-Equijoins</vt:lpstr>
      <vt:lpstr>Outer Joins</vt:lpstr>
      <vt:lpstr>Outer Joins</vt:lpstr>
      <vt:lpstr>Using Outer Joins</vt:lpstr>
      <vt:lpstr>Self Joins</vt:lpstr>
      <vt:lpstr>Joining a Table to Itself</vt:lpstr>
      <vt:lpstr>Summary</vt:lpstr>
      <vt:lpstr>Practice Overview</vt:lpstr>
    </vt:vector>
  </TitlesOfParts>
  <LinksUpToDate>0</LinksUpToDate>
  <SharedDoc>0</SharedDoc>
  <HyperlinksChanged>0</HyperlinksChanged>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&lt;Lesson Title&gt;</dc:title>
  <cp:revision>237</cp:revision>
  <cp:lastPrinted>1998-07-01T22:34:00.700</cp:lastPrinted>
  <dcterms:created xsi:type="dcterms:W3CDTF">1995-06-17T23:31:02Z</dcterms:created>
  <dcterms:modified xsi:type="dcterms:W3CDTF">2021-09-21T03:39:57Z</dcterms:modified>
</cp:coreProperties>
</file>