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395" r:id="rId2"/>
    <p:sldId id="325" r:id="rId3"/>
    <p:sldId id="363" r:id="rId4"/>
    <p:sldId id="373" r:id="rId5"/>
    <p:sldId id="388" r:id="rId6"/>
    <p:sldId id="326" r:id="rId7"/>
    <p:sldId id="327" r:id="rId8"/>
    <p:sldId id="328" r:id="rId9"/>
    <p:sldId id="329" r:id="rId10"/>
    <p:sldId id="330" r:id="rId11"/>
    <p:sldId id="364" r:id="rId12"/>
    <p:sldId id="331" r:id="rId13"/>
    <p:sldId id="362" r:id="rId14"/>
    <p:sldId id="377" r:id="rId15"/>
    <p:sldId id="390" r:id="rId16"/>
    <p:sldId id="391" r:id="rId17"/>
    <p:sldId id="375" r:id="rId18"/>
    <p:sldId id="389" r:id="rId19"/>
    <p:sldId id="376" r:id="rId20"/>
    <p:sldId id="378" r:id="rId21"/>
    <p:sldId id="379" r:id="rId22"/>
    <p:sldId id="397" r:id="rId23"/>
    <p:sldId id="380" r:id="rId24"/>
    <p:sldId id="335" r:id="rId25"/>
    <p:sldId id="336" r:id="rId26"/>
    <p:sldId id="337" r:id="rId27"/>
    <p:sldId id="399" r:id="rId28"/>
    <p:sldId id="381" r:id="rId29"/>
    <p:sldId id="382" r:id="rId30"/>
    <p:sldId id="398" r:id="rId31"/>
    <p:sldId id="383" r:id="rId32"/>
    <p:sldId id="338" r:id="rId33"/>
    <p:sldId id="384" r:id="rId34"/>
    <p:sldId id="342" r:id="rId35"/>
    <p:sldId id="343" r:id="rId36"/>
    <p:sldId id="344" r:id="rId37"/>
    <p:sldId id="340" r:id="rId38"/>
    <p:sldId id="345" r:id="rId39"/>
    <p:sldId id="346" r:id="rId40"/>
    <p:sldId id="347" r:id="rId41"/>
    <p:sldId id="385" r:id="rId42"/>
    <p:sldId id="348" r:id="rId43"/>
    <p:sldId id="349" r:id="rId44"/>
    <p:sldId id="350" r:id="rId45"/>
    <p:sldId id="351" r:id="rId46"/>
    <p:sldId id="352" r:id="rId47"/>
    <p:sldId id="353" r:id="rId48"/>
    <p:sldId id="365" r:id="rId49"/>
    <p:sldId id="386" r:id="rId50"/>
    <p:sldId id="366" r:id="rId51"/>
    <p:sldId id="387" r:id="rId52"/>
    <p:sldId id="367" r:id="rId53"/>
    <p:sldId id="354" r:id="rId54"/>
    <p:sldId id="370" r:id="rId55"/>
    <p:sldId id="372" r:id="rId56"/>
    <p:sldId id="371" r:id="rId57"/>
    <p:sldId id="368" r:id="rId58"/>
    <p:sldId id="369" r:id="rId59"/>
    <p:sldId id="392" r:id="rId60"/>
    <p:sldId id="396" r:id="rId61"/>
    <p:sldId id="361" r:id="rId62"/>
    <p:sldId id="355" r:id="rId63"/>
    <p:sldId id="357" r:id="rId64"/>
    <p:sldId id="360" r:id="rId6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09E927C-EA48-4B4E-A644-FFEB159F2D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8D1306B-1754-4745-A1FE-49B3CA195FD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3D5548-CB53-4BF0-BCF1-CF1F0A05412F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FF16C6-5368-4F68-8830-FECBD10FE9FE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EBA4EF-7101-469C-8ECD-EE438BA422B6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21F5C4-7002-4DBC-AE15-24FC6256ECD7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EBA4EF-7101-469C-8ECD-EE438BA422B6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7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B62174-2068-4D0E-B2FF-68FC9785D4FA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61068-B0D7-4F07-B4C5-865FF7702784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0FB46-E97F-481C-A00D-42230A6BBCEF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AF1063-4F0E-4FEE-8E29-B15B10854BC3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9B7BCF-F23F-43E3-B9E9-3BC47A90DB66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E1D204-9D45-4762-AF08-2D8BB161DE43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2AF34-708F-4B78-9BC3-59B692F5E0E3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6DDAC-F6A5-4435-A615-5E8AE7DD426E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B8002-D600-4F20-ADE3-B766909D6BF3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5DDA12-42B2-4B3C-91A1-34011CF4422C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C993F2-2C04-4592-81E8-7521B9559123}" type="slidenum">
              <a:rPr lang="en-CA" altLang="en-US" sz="1200" smtClean="0">
                <a:latin typeface="Tahoma" panose="020B0604030504040204" pitchFamily="34" charset="0"/>
              </a:rPr>
              <a:pPr/>
              <a:t>41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86E4F-9951-4267-9E1C-C7C59933FAF6}" type="slidenum">
              <a:rPr lang="en-CA" altLang="en-US" sz="1200" smtClean="0">
                <a:latin typeface="Tahoma" panose="020B0604030504040204" pitchFamily="34" charset="0"/>
              </a:rPr>
              <a:pPr/>
              <a:t>42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D1BF35-7DB5-4524-B7DF-22A853C24917}" type="slidenum">
              <a:rPr lang="en-CA" altLang="en-US" sz="1200" smtClean="0">
                <a:latin typeface="Tahoma" panose="020B0604030504040204" pitchFamily="34" charset="0"/>
              </a:rPr>
              <a:pPr/>
              <a:t>43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472091-2BEC-421E-BF18-B3134E6D3C9D}" type="slidenum">
              <a:rPr lang="en-CA" altLang="en-US" sz="1200" smtClean="0">
                <a:latin typeface="Tahoma" panose="020B0604030504040204" pitchFamily="34" charset="0"/>
              </a:rPr>
              <a:pPr/>
              <a:t>44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520F81-883A-4E9E-AE5B-07F012588D57}" type="slidenum">
              <a:rPr lang="en-CA" altLang="en-US" sz="1200" smtClean="0">
                <a:latin typeface="Tahoma" panose="020B0604030504040204" pitchFamily="34" charset="0"/>
              </a:rPr>
              <a:pPr/>
              <a:t>45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04475F-B2B8-4016-8EB9-267A2F4CF45F}" type="slidenum">
              <a:rPr lang="en-CA" altLang="en-US" sz="1200" smtClean="0">
                <a:latin typeface="Tahoma" panose="020B0604030504040204" pitchFamily="34" charset="0"/>
              </a:rPr>
              <a:pPr/>
              <a:t>46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35868-3791-4C45-ABEA-D69E2CBF3DA1}" type="slidenum">
              <a:rPr lang="en-CA" altLang="en-US" sz="1200" smtClean="0">
                <a:latin typeface="Tahoma" panose="020B0604030504040204" pitchFamily="34" charset="0"/>
              </a:rPr>
              <a:pPr/>
              <a:t>47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666AA7-F276-4477-A7AD-2E60655928D8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694680-DCC7-4F59-BE3B-17B56EC3F27E}" type="slidenum">
              <a:rPr lang="en-CA" altLang="en-US" sz="1200" smtClean="0">
                <a:latin typeface="Tahoma" panose="020B0604030504040204" pitchFamily="34" charset="0"/>
              </a:rPr>
              <a:pPr/>
              <a:t>53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A45AC2-49AC-4FE8-9407-E12A10513E0C}" type="slidenum">
              <a:rPr lang="en-CA" altLang="en-US" sz="1200" smtClean="0">
                <a:latin typeface="Tahoma" panose="020B0604030504040204" pitchFamily="34" charset="0"/>
              </a:rPr>
              <a:pPr/>
              <a:t>61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17575B-849E-4692-8920-F33F9FC70328}" type="slidenum">
              <a:rPr lang="en-CA" altLang="en-US" sz="1200" smtClean="0">
                <a:latin typeface="Tahoma" panose="020B0604030504040204" pitchFamily="34" charset="0"/>
              </a:rPr>
              <a:pPr/>
              <a:t>62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9B8132-2F66-4756-8555-6D666F928EEC}" type="slidenum">
              <a:rPr lang="en-CA" altLang="en-US" sz="1200" smtClean="0">
                <a:latin typeface="Tahoma" panose="020B0604030504040204" pitchFamily="34" charset="0"/>
              </a:rPr>
              <a:pPr/>
              <a:t>63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11F2B8-BB6E-43B3-A1CA-50343B447259}" type="slidenum">
              <a:rPr lang="en-CA" altLang="en-US" sz="1200" smtClean="0">
                <a:latin typeface="Tahoma" panose="020B0604030504040204" pitchFamily="34" charset="0"/>
              </a:rPr>
              <a:pPr/>
              <a:t>64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03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CE39C4-D9B6-4491-9D1A-537AF75A1198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54A2C4-250A-406E-B00A-2A4C54BB8176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395667-7BDF-4DE8-9322-4AC235A13C20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6270E1-A5FA-495B-81EC-D1606F6DDB37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3EFA33-9E85-455D-83EC-14236ED14232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9A9398-F2FF-4156-92D2-3C0122C4BE2D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/>
              <a:t>Copyright © 2016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384943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0D466BA8-FED1-4495-B903-13EA42AD489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905649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55288562-F061-4352-B4E0-716C4CB9695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022640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E47A360C-8398-4EC9-9A99-BECFB644CAE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491559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F47001E6-D0E0-44D5-944C-751CC20C186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325413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51CC7FC6-403F-4FCA-9F1A-3047A712677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5075560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9C4990E6-C91C-49E9-89CF-C2A23A49F0C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04030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AC304CAC-7056-424E-B61E-7B346A3024E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21351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B3007997-4E74-4D6B-8391-0D22E4A5AD6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734269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BD3B4891-387B-4251-981E-0BBF3BB14C5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05378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2F36F84F-DEE8-4F75-8401-643FF04B048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1450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3- </a:t>
            </a:r>
            <a:fld id="{3093C628-11C2-4564-BC77-47F5226D789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2016 Ramez Elmasr and Shamkant B. Navathei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>
                <a:ea typeface="ＭＳ Ｐゴシック" charset="0"/>
              </a:rPr>
              <a:t>Data Modeling Using the </a:t>
            </a:r>
            <a:br>
              <a:rPr lang="en-US" sz="3600" dirty="0" smtClean="0">
                <a:ea typeface="ＭＳ Ｐゴシック" charset="0"/>
              </a:rPr>
            </a:br>
            <a:r>
              <a:rPr lang="en-US" sz="3600" dirty="0" smtClean="0">
                <a:ea typeface="ＭＳ Ｐゴシック" charset="0"/>
              </a:rPr>
              <a:t>Entity-Relationship (ER) Model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1- </a:t>
            </a:r>
            <a:fld id="{4AB68E55-3688-4A64-B331-BF536B2249C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B040CDC8-0C53-4C88-805A-A6DE2432351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Attributes (2)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general, composite and multi-valued attributes may be nested arbitrarily to any number of levels, although this is rare.</a:t>
            </a:r>
          </a:p>
          <a:p>
            <a:pPr lvl="1" eaLnBrk="1" hangingPunct="1"/>
            <a:r>
              <a:rPr lang="en-US" altLang="en-US" smtClean="0"/>
              <a:t>For example, PreviousDegrees of a STUDENT is a composite multi-valued attribute denoted by {PreviousDegrees (College, Year, Degree, Field)}</a:t>
            </a:r>
          </a:p>
          <a:p>
            <a:pPr lvl="1" eaLnBrk="1" hangingPunct="1"/>
            <a:r>
              <a:rPr lang="en-US" altLang="en-US" smtClean="0"/>
              <a:t>Multiple PreviousDegrees values can exist</a:t>
            </a:r>
          </a:p>
          <a:p>
            <a:pPr lvl="1" eaLnBrk="1" hangingPunct="1"/>
            <a:r>
              <a:rPr lang="en-US" altLang="en-US" smtClean="0"/>
              <a:t>Each has four subcomponent attributes:</a:t>
            </a:r>
          </a:p>
          <a:p>
            <a:pPr lvl="2" eaLnBrk="1" hangingPunct="1"/>
            <a:r>
              <a:rPr lang="en-US" altLang="en-US" smtClean="0"/>
              <a:t>College, Year, Degree, Field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4B2ECE5-067B-46E9-AF5F-076EE16FB92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composite attribute</a:t>
            </a:r>
          </a:p>
        </p:txBody>
      </p:sp>
      <p:pic>
        <p:nvPicPr>
          <p:cNvPr id="22532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2A304566-4977-4610-8F22-862C2B09211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Types and Key Attributes (1)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Entities with the same basic attributes are grouped or typed into an entity type. </a:t>
            </a:r>
          </a:p>
          <a:p>
            <a:pPr lvl="1" eaLnBrk="1" hangingPunct="1"/>
            <a:r>
              <a:rPr lang="en-US" altLang="en-US" sz="3000" smtClean="0"/>
              <a:t>For example, the entity type EMPLOYEE and PROJECT.</a:t>
            </a:r>
          </a:p>
          <a:p>
            <a:pPr eaLnBrk="1" hangingPunct="1"/>
            <a:r>
              <a:rPr lang="en-US" altLang="en-US" sz="3200" smtClean="0"/>
              <a:t>An attribute of an entity type for which each entity must have a unique value is called a key attribute of the entity type. </a:t>
            </a:r>
          </a:p>
          <a:p>
            <a:pPr lvl="1" eaLnBrk="1" hangingPunct="1"/>
            <a:r>
              <a:rPr lang="en-US" altLang="en-US" sz="3000" smtClean="0"/>
              <a:t>For example, SSN of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0E3D47E-B101-4CE2-B8F2-98E74F7441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Types and Key Attributes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key attribute may be composite. </a:t>
            </a:r>
          </a:p>
          <a:p>
            <a:pPr lvl="1" eaLnBrk="1" hangingPunct="1"/>
            <a:r>
              <a:rPr lang="en-US" altLang="en-US" sz="2800" smtClean="0"/>
              <a:t>VehicleTagNumber is a key of the CAR entity type with components (Number, State).</a:t>
            </a:r>
          </a:p>
          <a:p>
            <a:pPr eaLnBrk="1" hangingPunct="1"/>
            <a:r>
              <a:rPr lang="en-US" altLang="en-US" smtClean="0"/>
              <a:t>An entity type may have more than one key. </a:t>
            </a:r>
          </a:p>
          <a:p>
            <a:pPr lvl="1" eaLnBrk="1" hangingPunct="1"/>
            <a:r>
              <a:rPr lang="en-US" altLang="en-US" sz="2800" smtClean="0"/>
              <a:t>The CAR entity type may have two keys:</a:t>
            </a:r>
          </a:p>
          <a:p>
            <a:pPr lvl="2" eaLnBrk="1" hangingPunct="1"/>
            <a:r>
              <a:rPr lang="en-US" altLang="en-US" smtClean="0"/>
              <a:t>VehicleIdentificationNumber (popularly called VIN)</a:t>
            </a:r>
          </a:p>
          <a:p>
            <a:pPr lvl="2" eaLnBrk="1" hangingPunct="1"/>
            <a:r>
              <a:rPr lang="en-US" altLang="en-US" smtClean="0"/>
              <a:t>VehicleTagNumber (Number, State), aka license plate number.</a:t>
            </a:r>
          </a:p>
          <a:p>
            <a:pPr eaLnBrk="1" hangingPunct="1"/>
            <a:r>
              <a:rPr lang="en-US" altLang="en-US" u="sng" smtClean="0"/>
              <a:t>Each key </a:t>
            </a:r>
            <a:r>
              <a:rPr lang="en-US" altLang="en-US" smtClean="0"/>
              <a:t>is </a:t>
            </a:r>
            <a:r>
              <a:rPr lang="en-US" altLang="en-US" u="sng" smtClean="0"/>
              <a:t>underlined </a:t>
            </a:r>
            <a:r>
              <a:rPr lang="en-US" altLang="en-US" smtClean="0"/>
              <a:t>(Note: this is different from the relational schema where only one “primary key is underlined).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BB21702-38C6-49F2-9D2A-32A2819ACC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Set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91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Each entity type will have a collection of entities stored in the database</a:t>
            </a:r>
          </a:p>
          <a:p>
            <a:pPr lvl="1" eaLnBrk="1" hangingPunct="1"/>
            <a:r>
              <a:rPr lang="en-US" altLang="en-US" dirty="0" smtClean="0"/>
              <a:t>Called the </a:t>
            </a:r>
            <a:r>
              <a:rPr lang="en-US" altLang="en-US" b="1" dirty="0" smtClean="0"/>
              <a:t>entity set </a:t>
            </a:r>
            <a:r>
              <a:rPr lang="en-US" altLang="en-US" dirty="0" smtClean="0"/>
              <a:t>or sometimes </a:t>
            </a:r>
            <a:r>
              <a:rPr lang="en-US" altLang="en-US" b="1" dirty="0" smtClean="0"/>
              <a:t>entity collection</a:t>
            </a:r>
          </a:p>
          <a:p>
            <a:pPr eaLnBrk="1" hangingPunct="1"/>
            <a:r>
              <a:rPr lang="en-US" altLang="en-US" dirty="0" smtClean="0"/>
              <a:t>Fig3.7(b) slide shows three CAR entity instances in the entity set for CAR</a:t>
            </a:r>
          </a:p>
          <a:p>
            <a:pPr eaLnBrk="1" hangingPunct="1"/>
            <a:r>
              <a:rPr lang="en-US" altLang="en-US" dirty="0" smtClean="0"/>
              <a:t>Same name (CAR) used to refer to both the entity type and the entity set</a:t>
            </a:r>
          </a:p>
          <a:p>
            <a:pPr eaLnBrk="1" hangingPunct="1"/>
            <a:r>
              <a:rPr lang="en-US" altLang="en-US" dirty="0" smtClean="0"/>
              <a:t>However, entity type and entity set may be given different names</a:t>
            </a:r>
          </a:p>
          <a:p>
            <a:pPr eaLnBrk="1" hangingPunct="1"/>
            <a:r>
              <a:rPr lang="en-US" altLang="en-US" dirty="0" smtClean="0"/>
              <a:t>Entity set is the current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of the entities of that type that are stored in the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Value Sets (Domains) of Attributes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simple attribute is associated with a value set</a:t>
            </a:r>
          </a:p>
          <a:p>
            <a:pPr lvl="1"/>
            <a:r>
              <a:rPr lang="en-US" altLang="en-US" smtClean="0"/>
              <a:t>E.g., Lastname has a value which is a character string of upto 15 characters, say</a:t>
            </a:r>
          </a:p>
          <a:p>
            <a:pPr lvl="1"/>
            <a:r>
              <a:rPr lang="en-US" altLang="en-US" smtClean="0"/>
              <a:t>Date has a value consisting of MM-DD-YYYY where each letter is an integer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value set </a:t>
            </a:r>
            <a:r>
              <a:rPr lang="en-US" altLang="en-US" smtClean="0"/>
              <a:t>specifies the set of values associated with an attribute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8BF59E31-FD04-4DF9-BD0A-22A7F6DF996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Attributes and Value Sets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Value sets are similar to data types in most programming languages – e.g., integer, character (n), real, bit </a:t>
            </a:r>
          </a:p>
          <a:p>
            <a:r>
              <a:rPr lang="en-US" altLang="en-US" smtClean="0"/>
              <a:t>Mathematically, an attribute A for an entity type E whose value set is V is defined as a function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                    A : E -&gt; P(V)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Where P(V) indicates a power set (which means all possible subsets) of V. The above definition covers simple and multivalued attributes.</a:t>
            </a:r>
          </a:p>
          <a:p>
            <a:r>
              <a:rPr lang="en-US" altLang="en-US" smtClean="0"/>
              <a:t>We refer to the value of attribute A for entity e as A(e).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2DE7AC0-7595-4F9C-84E4-65D57B192FC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AE7B9BC-D2BB-4B0C-841A-7AB6491CD94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an Entity type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ER diagrams, an entity type is displayed in a rectangular 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Attributes are displayed in ovals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attribute is connected to its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Components of a composite attribute are connected to the oval representing the composite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Each key attribute is underlined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Multivalued attributes displayed in double ovals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See the full ER notation in advance on the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AED3D0E4-530F-4520-908D-DB6F8EB667C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96213" cy="61118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NOTATION for ER diagrams</a:t>
            </a:r>
          </a:p>
        </p:txBody>
      </p:sp>
      <p:pic>
        <p:nvPicPr>
          <p:cNvPr id="31748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6705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493B0AF-B834-4333-99F4-98DF671A6A5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Entity Type CAR with two keys and a corresponding Entity Set</a:t>
            </a:r>
          </a:p>
        </p:txBody>
      </p:sp>
      <p:pic>
        <p:nvPicPr>
          <p:cNvPr id="32772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676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362200" y="2819400"/>
            <a:ext cx="9906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Years_Used</a:t>
            </a:r>
            <a:endParaRPr kumimoji="0" lang="en-US" sz="1100" i="0" u="none" strike="noStrike" cap="none" normalizeH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" name="Straight Connector 3"/>
          <p:cNvCxnSpPr>
            <a:stCxn id="2" idx="6"/>
          </p:cNvCxnSpPr>
          <p:nvPr/>
        </p:nvCxnSpPr>
        <p:spPr bwMode="auto">
          <a:xfrm flipV="1">
            <a:off x="3352800" y="2667000"/>
            <a:ext cx="304800" cy="3048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6B6D6C9-6B0A-4AD6-B94C-D787504DBA5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Overview of Database Design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 Database Application (COMPANY)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ER Model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Entities and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Entity Types, Value Sets, and Key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Relationships and Relationship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Weak Entity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Roles and Attributes in Relationship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ER Diagrams -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ER Diagram for COMPANY Schema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Alternative Notations – UML class diagrams, 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Relationships of Higher Degree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71E5E815-FBA9-4639-AAE7-37D27DAF539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Initial Conceptual Design of Entity Types for the </a:t>
            </a:r>
            <a:r>
              <a:rPr lang="en-US" altLang="en-US" sz="2000" smtClean="0"/>
              <a:t>COMPANY </a:t>
            </a:r>
            <a:r>
              <a:rPr lang="en-US" altLang="en-US" sz="3200" smtClean="0"/>
              <a:t>Database Schema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Based on the requirements, we can identify four initial entity types in the COMPANY database:</a:t>
            </a:r>
          </a:p>
          <a:p>
            <a:pPr lvl="1" eaLnBrk="1" hangingPunct="1"/>
            <a:r>
              <a:rPr lang="en-US" altLang="en-US" dirty="0" smtClean="0"/>
              <a:t>DEPARTMENT</a:t>
            </a:r>
          </a:p>
          <a:p>
            <a:pPr lvl="1" eaLnBrk="1" hangingPunct="1"/>
            <a:r>
              <a:rPr lang="en-US" altLang="en-US" dirty="0" smtClean="0"/>
              <a:t>PROJECT</a:t>
            </a:r>
          </a:p>
          <a:p>
            <a:pPr lvl="1" eaLnBrk="1" hangingPunct="1"/>
            <a:r>
              <a:rPr lang="en-US" altLang="en-US" dirty="0" smtClean="0"/>
              <a:t>EMPLOYEE</a:t>
            </a:r>
          </a:p>
          <a:p>
            <a:pPr lvl="1" eaLnBrk="1" hangingPunct="1"/>
            <a:r>
              <a:rPr lang="en-US" altLang="en-US" dirty="0" smtClean="0"/>
              <a:t>DEPENDENT</a:t>
            </a:r>
          </a:p>
          <a:p>
            <a:pPr eaLnBrk="1" hangingPunct="1"/>
            <a:r>
              <a:rPr lang="en-US" altLang="en-US" dirty="0" smtClean="0"/>
              <a:t>Their initial conceptual design is shown on the following slide</a:t>
            </a:r>
          </a:p>
          <a:p>
            <a:pPr eaLnBrk="1" hangingPunct="1"/>
            <a:r>
              <a:rPr lang="en-US" altLang="en-US" dirty="0" smtClean="0"/>
              <a:t>The initial attributes shown are derived from the requirements description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1FD211F-FE12-487F-AFF0-49E3876512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Initial Design of Entity Types (</a:t>
            </a:r>
            <a:r>
              <a:rPr lang="en-US" altLang="en-US" sz="3200" u="sng" dirty="0" smtClean="0"/>
              <a:t>Schema</a:t>
            </a:r>
            <a:r>
              <a:rPr lang="en-US" altLang="en-US" sz="3200" dirty="0" smtClean="0"/>
              <a:t>):</a:t>
            </a:r>
            <a:br>
              <a:rPr lang="en-US" altLang="en-US" sz="3200" dirty="0" smtClean="0"/>
            </a:br>
            <a:r>
              <a:rPr lang="en-US" altLang="en-US" sz="2400" dirty="0" smtClean="0"/>
              <a:t>EMPLOYEE, DEPARTMENT, PROJECT, DEPENDENT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9713" y="1600200"/>
            <a:ext cx="85994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DEPARTMENT: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/>
              <a:t>Number</a:t>
            </a:r>
            <a:r>
              <a:rPr lang="en-US" altLang="en-US" sz="2400" kern="0" dirty="0"/>
              <a:t>, </a:t>
            </a:r>
            <a:r>
              <a:rPr lang="en-US" altLang="en-US" sz="2400" u="sng" kern="0" dirty="0" smtClean="0"/>
              <a:t>Name</a:t>
            </a:r>
            <a:r>
              <a:rPr lang="en-US" altLang="en-US" sz="2400" kern="0" dirty="0" smtClean="0"/>
              <a:t>, {Locations}, Manager, </a:t>
            </a:r>
            <a:r>
              <a:rPr lang="en-US" altLang="en-US" sz="2400" kern="0" dirty="0" err="1" smtClean="0"/>
              <a:t>Manager_start_date</a:t>
            </a:r>
            <a:r>
              <a:rPr lang="en-US" altLang="en-US" sz="2400" kern="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PROJECT: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/>
              <a:t>Number</a:t>
            </a:r>
            <a:r>
              <a:rPr lang="en-US" altLang="en-US" sz="2400" kern="0" dirty="0"/>
              <a:t>, </a:t>
            </a:r>
            <a:r>
              <a:rPr lang="en-US" altLang="en-US" sz="2400" u="sng" kern="0" dirty="0" smtClean="0"/>
              <a:t>Name</a:t>
            </a:r>
            <a:r>
              <a:rPr lang="en-US" altLang="en-US" sz="2400" kern="0" dirty="0" smtClean="0"/>
              <a:t>, Location, </a:t>
            </a:r>
            <a:r>
              <a:rPr lang="en-US" altLang="en-US" sz="2400" kern="0" dirty="0" err="1" smtClean="0"/>
              <a:t>Controlling_department</a:t>
            </a:r>
            <a:endParaRPr lang="en-US" altLang="en-US" sz="24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EMPLOYEE: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 err="1"/>
              <a:t>Ssn</a:t>
            </a:r>
            <a:r>
              <a:rPr lang="en-US" altLang="en-US" sz="2400" kern="0" dirty="0"/>
              <a:t>, </a:t>
            </a:r>
            <a:r>
              <a:rPr lang="en-US" altLang="en-US" sz="2400" kern="0" dirty="0" smtClean="0"/>
              <a:t>Name(</a:t>
            </a:r>
            <a:r>
              <a:rPr lang="en-US" altLang="en-US" sz="2400" kern="0" dirty="0" err="1" smtClean="0"/>
              <a:t>Fname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 err="1" smtClean="0"/>
              <a:t>Minit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 err="1" smtClean="0"/>
              <a:t>Lname</a:t>
            </a:r>
            <a:r>
              <a:rPr lang="en-US" altLang="en-US" sz="2400" kern="0" dirty="0" smtClean="0"/>
              <a:t>), Sex, Address, Salary, </a:t>
            </a:r>
            <a:r>
              <a:rPr lang="en-US" altLang="en-US" sz="2400" kern="0" dirty="0" err="1" smtClean="0"/>
              <a:t>Birth_date</a:t>
            </a:r>
            <a:r>
              <a:rPr lang="en-US" altLang="en-US" sz="2400" kern="0" dirty="0" smtClean="0"/>
              <a:t>, Department, {</a:t>
            </a:r>
            <a:r>
              <a:rPr lang="en-US" altLang="en-US" sz="2400" kern="0" dirty="0" err="1" smtClean="0"/>
              <a:t>Works_on</a:t>
            </a:r>
            <a:r>
              <a:rPr lang="en-US" altLang="en-US" sz="2400" kern="0" dirty="0" smtClean="0"/>
              <a:t>(Project, Hours)}, Supervisor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DEPENDENT: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kern="0" dirty="0" err="1" smtClean="0"/>
              <a:t>Dependent_Name</a:t>
            </a:r>
            <a:r>
              <a:rPr lang="en-US" altLang="en-US" sz="2400" kern="0" dirty="0" smtClean="0"/>
              <a:t>, Sex, </a:t>
            </a:r>
            <a:r>
              <a:rPr lang="en-US" altLang="en-US" sz="2400" kern="0" dirty="0" err="1" smtClean="0"/>
              <a:t>Birth_date</a:t>
            </a:r>
            <a:r>
              <a:rPr lang="en-US" altLang="en-US" sz="2400" kern="0" dirty="0" smtClean="0"/>
              <a:t>, Relationship, Employee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1FD211F-FE12-487F-AFF0-49E3876512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Initial Design of Entity Types </a:t>
            </a:r>
            <a:r>
              <a:rPr lang="en-US" altLang="en-US" sz="3200" dirty="0" smtClean="0">
                <a:sym typeface="Wingdings" panose="05000000000000000000" pitchFamily="2" charset="2"/>
              </a:rPr>
              <a:t>(</a:t>
            </a:r>
            <a:r>
              <a:rPr lang="en-US" altLang="en-US" sz="3200" u="sng" dirty="0" smtClean="0">
                <a:sym typeface="Wingdings" panose="05000000000000000000" pitchFamily="2" charset="2"/>
              </a:rPr>
              <a:t>Diagram</a:t>
            </a:r>
            <a:r>
              <a:rPr lang="en-US" altLang="en-US" sz="3200" dirty="0" smtClean="0">
                <a:sym typeface="Wingdings" panose="05000000000000000000" pitchFamily="2" charset="2"/>
              </a:rPr>
              <a:t>):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EMPLOYEE, DEPARTMENT, PROJECT, DEPENDENT</a:t>
            </a:r>
          </a:p>
        </p:txBody>
      </p:sp>
      <p:pic>
        <p:nvPicPr>
          <p:cNvPr id="34820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638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967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7119E68-5D76-4394-855E-9CFD2D7B9E2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Refining the initial design by introducing </a:t>
            </a:r>
            <a:r>
              <a:rPr lang="en-US" altLang="en-US" sz="3200" b="1" smtClean="0"/>
              <a:t>relationships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initial design is typically not complete</a:t>
            </a:r>
          </a:p>
          <a:p>
            <a:pPr eaLnBrk="1" hangingPunct="1"/>
            <a:r>
              <a:rPr lang="en-US" altLang="en-US" smtClean="0"/>
              <a:t>Some aspects in the requirements will be represented as </a:t>
            </a:r>
            <a:r>
              <a:rPr lang="en-US" altLang="en-US" b="1" smtClean="0"/>
              <a:t>relationships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ER model has three main concepts:</a:t>
            </a:r>
          </a:p>
          <a:p>
            <a:pPr lvl="1" eaLnBrk="1" hangingPunct="1"/>
            <a:r>
              <a:rPr lang="en-US" altLang="en-US" smtClean="0"/>
              <a:t>Entities (and their entity types and entity sets)</a:t>
            </a:r>
          </a:p>
          <a:p>
            <a:pPr lvl="1" eaLnBrk="1" hangingPunct="1"/>
            <a:r>
              <a:rPr lang="en-US" altLang="en-US" smtClean="0"/>
              <a:t>Attributes (simple, composite, multivalued)</a:t>
            </a:r>
          </a:p>
          <a:p>
            <a:pPr lvl="1" eaLnBrk="1" hangingPunct="1"/>
            <a:r>
              <a:rPr lang="en-US" altLang="en-US" smtClean="0"/>
              <a:t>Relationships (and their relationship types and relationship sets)</a:t>
            </a:r>
          </a:p>
          <a:p>
            <a:pPr eaLnBrk="1" hangingPunct="1"/>
            <a:r>
              <a:rPr lang="en-US" altLang="en-US" smtClean="0"/>
              <a:t>We introduce relationship concepts next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DA0026B1-0A70-4A3E-AA56-8291E824E04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Relationships and Relationship Types (1)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relationship</a:t>
            </a:r>
            <a:r>
              <a:rPr lang="en-US" altLang="en-US" sz="2400" smtClean="0"/>
              <a:t> relates two or more distinct entities with a specific meaning.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For example, EMPLOYEE John Smith </a:t>
            </a:r>
            <a:r>
              <a:rPr lang="en-US" altLang="en-US" sz="2100" i="1" smtClean="0"/>
              <a:t>works on</a:t>
            </a:r>
            <a:r>
              <a:rPr lang="en-US" altLang="en-US" sz="2100" smtClean="0"/>
              <a:t> the ProductX PROJECT, or EMPLOYEE Franklin Wong </a:t>
            </a:r>
            <a:r>
              <a:rPr lang="en-US" altLang="en-US" sz="2100" i="1" smtClean="0"/>
              <a:t>manages</a:t>
            </a:r>
            <a:r>
              <a:rPr lang="en-US" altLang="en-US" sz="2100" smtClean="0"/>
              <a:t> the Research DEPARTMENT.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Relationships of the same type are grouped or typed into a </a:t>
            </a:r>
            <a:r>
              <a:rPr lang="en-US" altLang="en-US" sz="2400" b="1" smtClean="0"/>
              <a:t>relationship type</a:t>
            </a:r>
            <a:r>
              <a:rPr lang="en-US" altLang="en-US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For example, the WORKS_ON relationship type in which EMPLOYEEs and PROJECTs participate, or the MANAGES relationship type in which EMPLOYEEs and DEPARTMENTs participate.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degree of a relationship type is the number of participating entity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Both MANAGES and WORKS_ON are </a:t>
            </a:r>
            <a:r>
              <a:rPr lang="en-US" altLang="en-US" sz="2100" i="1" smtClean="0"/>
              <a:t>binary</a:t>
            </a:r>
            <a:r>
              <a:rPr lang="en-US" altLang="en-US" sz="2100" smtClean="0"/>
              <a:t> relationships.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CBCA64F-FB7F-4FBF-AD55-324F416094B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8915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Relationship instances of the WORKS_FOR N:1 relationship between EMPLOYEE and DEPARTMENT</a:t>
            </a:r>
          </a:p>
        </p:txBody>
      </p:sp>
      <p:pic>
        <p:nvPicPr>
          <p:cNvPr id="38916" name="Picture 31" descr="fig0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8138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184CAB45-DBE9-4432-A3CA-E547B95FC84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0963" name="Rectangle 20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Relationship instances of the M:N  WORKS_ON relationship between EMPLOYEE and PROJECT</a:t>
            </a:r>
          </a:p>
        </p:txBody>
      </p:sp>
      <p:sp>
        <p:nvSpPr>
          <p:cNvPr id="40964" name="Text Box 21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65" name="Picture 38" descr="fig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44650"/>
            <a:ext cx="694848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CBCA64F-FB7F-4FBF-AD55-324F416094B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38915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 smtClean="0"/>
              <a:t>Relationship Schema Representation</a:t>
            </a:r>
          </a:p>
        </p:txBody>
      </p:sp>
      <p:sp>
        <p:nvSpPr>
          <p:cNvPr id="5" name="Rectangle 2051"/>
          <p:cNvSpPr txBox="1">
            <a:spLocks noChangeArrowheads="1"/>
          </p:cNvSpPr>
          <p:nvPr/>
        </p:nvSpPr>
        <p:spPr>
          <a:xfrm>
            <a:off x="239713" y="1600200"/>
            <a:ext cx="8599487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lvl="1" indent="0" eaLnBrk="1" hangingPunct="1">
              <a:buNone/>
            </a:pPr>
            <a:endParaRPr lang="en-US" altLang="en-US" sz="2200" kern="0" dirty="0" smtClean="0"/>
          </a:p>
          <a:p>
            <a:pPr marL="457200" lvl="1" indent="0" eaLnBrk="1" hangingPunct="1">
              <a:buNone/>
            </a:pPr>
            <a:r>
              <a:rPr lang="en-US" altLang="en-US" sz="2200" kern="0" dirty="0" smtClean="0">
                <a:solidFill>
                  <a:srgbClr val="000099"/>
                </a:solidFill>
              </a:rPr>
              <a:t>Relationship Name (Participating Entity Types,  Cardinality Ratio, Participation constraints)</a:t>
            </a:r>
          </a:p>
          <a:p>
            <a:pPr marL="457200" lvl="1" indent="0" eaLnBrk="1" hangingPunct="1">
              <a:buNone/>
            </a:pPr>
            <a:endParaRPr lang="en-US" altLang="en-US" sz="2200" kern="0" dirty="0" smtClean="0">
              <a:solidFill>
                <a:srgbClr val="000099"/>
              </a:solidFill>
            </a:endParaRPr>
          </a:p>
          <a:p>
            <a:pPr lvl="1" eaLnBrk="1" hangingPunct="1"/>
            <a:r>
              <a:rPr lang="en-US" altLang="en-US" sz="2200" kern="0" dirty="0" smtClean="0"/>
              <a:t>WORKS_FOR (EMPLOYEE : DEPARTMENT, N:1, T:T)</a:t>
            </a:r>
          </a:p>
          <a:p>
            <a:pPr lvl="1" eaLnBrk="1" hangingPunct="1"/>
            <a:r>
              <a:rPr lang="en-US" altLang="en-US" sz="2200" kern="0" dirty="0" smtClean="0"/>
              <a:t>WORKS_ON (EMPLOYEE : PROJECT, M:N, T:T)</a:t>
            </a:r>
          </a:p>
          <a:p>
            <a:pPr lvl="1" eaLnBrk="1" hangingPunct="1"/>
            <a:r>
              <a:rPr lang="en-US" altLang="en-US" sz="2200" kern="0" dirty="0" smtClean="0"/>
              <a:t>CONTROLLS (DEPARTMENT : PROJECT, 1:N, P:T)</a:t>
            </a:r>
          </a:p>
          <a:p>
            <a:pPr lvl="1" eaLnBrk="1" hangingPunct="1"/>
            <a:r>
              <a:rPr lang="en-US" altLang="en-US" sz="2200" kern="0" dirty="0" smtClean="0"/>
              <a:t>. . .</a:t>
            </a:r>
          </a:p>
          <a:p>
            <a:pPr marL="457200" lvl="1" indent="0" eaLnBrk="1" hangingPunct="1">
              <a:buNone/>
            </a:pPr>
            <a:r>
              <a:rPr lang="en-US" altLang="en-US" sz="2200" kern="0" dirty="0"/>
              <a:t>	</a:t>
            </a:r>
            <a:r>
              <a:rPr lang="en-US" altLang="en-US" sz="2200" kern="0" dirty="0" smtClean="0"/>
              <a:t>	</a:t>
            </a:r>
          </a:p>
          <a:p>
            <a:pPr marL="457200" lvl="1" indent="0" eaLnBrk="1" hangingPunct="1">
              <a:buNone/>
            </a:pPr>
            <a:endParaRPr lang="en-US" alt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41149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AF88B43-1960-479D-9879-F057D6F740C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30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Relationship type vs. relationship set (1)</a:t>
            </a:r>
          </a:p>
        </p:txBody>
      </p:sp>
      <p:sp>
        <p:nvSpPr>
          <p:cNvPr id="4301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Type:</a:t>
            </a:r>
          </a:p>
          <a:p>
            <a:pPr lvl="1" eaLnBrk="1" hangingPunct="1"/>
            <a:r>
              <a:rPr lang="en-US" altLang="en-US" smtClean="0"/>
              <a:t>Is the schema description of a relationship</a:t>
            </a:r>
          </a:p>
          <a:p>
            <a:pPr lvl="1" eaLnBrk="1" hangingPunct="1"/>
            <a:r>
              <a:rPr lang="en-US" altLang="en-US" smtClean="0"/>
              <a:t>Identifies the relationship name and the participating entity types</a:t>
            </a:r>
          </a:p>
          <a:p>
            <a:pPr lvl="1" eaLnBrk="1" hangingPunct="1"/>
            <a:r>
              <a:rPr lang="en-US" altLang="en-US" smtClean="0"/>
              <a:t>Also identifies certain relationship constraints</a:t>
            </a:r>
          </a:p>
          <a:p>
            <a:pPr eaLnBrk="1" hangingPunct="1"/>
            <a:r>
              <a:rPr lang="en-US" altLang="en-US" smtClean="0"/>
              <a:t>Relationship Set:</a:t>
            </a:r>
          </a:p>
          <a:p>
            <a:pPr lvl="1" eaLnBrk="1" hangingPunct="1"/>
            <a:r>
              <a:rPr lang="en-US" altLang="en-US" smtClean="0"/>
              <a:t>The current set of relationship instances represented in the database</a:t>
            </a:r>
          </a:p>
          <a:p>
            <a:pPr lvl="1" eaLnBrk="1" hangingPunct="1"/>
            <a:r>
              <a:rPr lang="en-US" altLang="en-US" smtClean="0"/>
              <a:t>The current </a:t>
            </a:r>
            <a:r>
              <a:rPr lang="en-US" altLang="en-US" i="1" smtClean="0"/>
              <a:t>state</a:t>
            </a:r>
            <a:r>
              <a:rPr lang="en-US" altLang="en-US" smtClean="0"/>
              <a:t> of a relationship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3E9B8E8B-5D1F-473C-BE77-A4FEAF8B9E2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Relationship type vs. relationship set (2)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Previous figures displayed the relationship sets</a:t>
            </a:r>
          </a:p>
          <a:p>
            <a:pPr eaLnBrk="1" hangingPunct="1"/>
            <a:r>
              <a:rPr lang="en-US" altLang="en-US" sz="2400" smtClean="0"/>
              <a:t>Each instance in the set relates individual participating entities – one from each participating entity type</a:t>
            </a:r>
          </a:p>
          <a:p>
            <a:pPr eaLnBrk="1" hangingPunct="1"/>
            <a:r>
              <a:rPr lang="en-US" altLang="en-US" sz="2400" smtClean="0"/>
              <a:t>In ER diagrams, we represent the </a:t>
            </a:r>
            <a:r>
              <a:rPr lang="en-US" altLang="en-US" sz="2400" i="1" smtClean="0"/>
              <a:t>relationship type </a:t>
            </a:r>
            <a:r>
              <a:rPr lang="en-US" altLang="en-US" sz="2400" smtClean="0"/>
              <a:t>as follows:</a:t>
            </a:r>
          </a:p>
          <a:p>
            <a:pPr lvl="1" eaLnBrk="1" hangingPunct="1"/>
            <a:r>
              <a:rPr lang="en-US" altLang="en-US" sz="2400" smtClean="0"/>
              <a:t>Diamond-shaped box is used to display a relationship type</a:t>
            </a:r>
          </a:p>
          <a:p>
            <a:pPr lvl="1" eaLnBrk="1" hangingPunct="1"/>
            <a:r>
              <a:rPr lang="en-US" altLang="en-US" sz="2400" smtClean="0"/>
              <a:t>Connected to the participating entity types via straight lines</a:t>
            </a:r>
          </a:p>
          <a:p>
            <a:pPr lvl="1" eaLnBrk="1" hangingPunct="1"/>
            <a:r>
              <a:rPr lang="en-US" altLang="en-US" sz="2400" smtClean="0"/>
              <a:t>Note that the relationship type is not shown with an arrow. The name should be typically be readable from left to right and top to bottom.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CE31372D-6ACA-4AF2-A421-1A4AE76AAA9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Overview of Database Design Process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main activities:</a:t>
            </a:r>
          </a:p>
          <a:p>
            <a:pPr lvl="1" eaLnBrk="1" hangingPunct="1"/>
            <a:r>
              <a:rPr lang="en-US" altLang="en-US" smtClean="0"/>
              <a:t>Database design</a:t>
            </a:r>
          </a:p>
          <a:p>
            <a:pPr lvl="1" eaLnBrk="1" hangingPunct="1"/>
            <a:r>
              <a:rPr lang="en-US" altLang="en-US" smtClean="0"/>
              <a:t>Applications design</a:t>
            </a:r>
          </a:p>
          <a:p>
            <a:pPr eaLnBrk="1" hangingPunct="1"/>
            <a:r>
              <a:rPr lang="en-US" altLang="en-US" smtClean="0"/>
              <a:t>Focus in this chapter on </a:t>
            </a:r>
            <a:r>
              <a:rPr lang="en-US" altLang="en-US" u="sng" smtClean="0"/>
              <a:t>conceptual database design</a:t>
            </a:r>
          </a:p>
          <a:p>
            <a:pPr lvl="1" eaLnBrk="1" hangingPunct="1"/>
            <a:r>
              <a:rPr lang="en-US" altLang="en-US" smtClean="0"/>
              <a:t>To design the conceptual schema for a database application</a:t>
            </a:r>
          </a:p>
          <a:p>
            <a:pPr eaLnBrk="1" hangingPunct="1"/>
            <a:r>
              <a:rPr lang="en-US" altLang="en-US" smtClean="0"/>
              <a:t>Applications design focuses on the programs and interfaces that access the database</a:t>
            </a:r>
          </a:p>
          <a:p>
            <a:pPr lvl="1" eaLnBrk="1" hangingPunct="1"/>
            <a:r>
              <a:rPr lang="en-US" altLang="en-US" smtClean="0"/>
              <a:t>Generally considered part of 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676F6E7-53BC-493B-B5E8-3FADBA8594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Refining the COMPANY database schema by introducing relationships</a:t>
            </a:r>
          </a:p>
        </p:txBody>
      </p:sp>
      <p:sp>
        <p:nvSpPr>
          <p:cNvPr id="4506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By examining the requirements, six relationship types are identified</a:t>
            </a:r>
          </a:p>
          <a:p>
            <a:pPr eaLnBrk="1" hangingPunct="1"/>
            <a:r>
              <a:rPr lang="en-US" altLang="en-US" sz="2400" dirty="0" smtClean="0"/>
              <a:t>All are </a:t>
            </a:r>
            <a:r>
              <a:rPr lang="en-US" altLang="en-US" sz="2400" i="1" dirty="0" smtClean="0"/>
              <a:t>binary</a:t>
            </a:r>
            <a:r>
              <a:rPr lang="en-US" altLang="en-US" sz="2400" dirty="0" smtClean="0"/>
              <a:t> relationships (degree 2), except Supervision</a:t>
            </a:r>
          </a:p>
          <a:p>
            <a:pPr eaLnBrk="1" hangingPunct="1"/>
            <a:r>
              <a:rPr lang="en-US" altLang="en-US" sz="2400" dirty="0" smtClean="0"/>
              <a:t>Listed below with their participating entity types:</a:t>
            </a:r>
          </a:p>
          <a:p>
            <a:pPr lvl="1" eaLnBrk="1" hangingPunct="1"/>
            <a:r>
              <a:rPr lang="en-US" altLang="en-US" sz="2200" dirty="0" smtClean="0"/>
              <a:t>MANAGES (also between EMPLOYEE, DEPARTMENT)</a:t>
            </a:r>
          </a:p>
          <a:p>
            <a:pPr lvl="1" eaLnBrk="1" hangingPunct="1"/>
            <a:r>
              <a:rPr lang="en-US" altLang="en-US" sz="2200" dirty="0" smtClean="0"/>
              <a:t>CONTROLS (between DEPARTMENT, PROJECT)</a:t>
            </a:r>
          </a:p>
          <a:p>
            <a:pPr lvl="1" eaLnBrk="1" hangingPunct="1"/>
            <a:r>
              <a:rPr lang="en-US" altLang="en-US" sz="2200" dirty="0"/>
              <a:t>WORKS_FOR (between EMPLOYEE, DEPARTMENT)</a:t>
            </a:r>
          </a:p>
          <a:p>
            <a:pPr lvl="1" eaLnBrk="1" hangingPunct="1"/>
            <a:r>
              <a:rPr lang="en-US" altLang="en-US" sz="2200" dirty="0" smtClean="0"/>
              <a:t>WORKS_ON (between EMPLOYEE, PROJECT)</a:t>
            </a:r>
          </a:p>
          <a:p>
            <a:pPr lvl="1" eaLnBrk="1" hangingPunct="1"/>
            <a:r>
              <a:rPr lang="en-US" altLang="en-US" sz="2200" dirty="0" smtClean="0"/>
              <a:t>SUPERVISION (between EMPLOYEE (as subordinate), EMPLOYEE (as supervisor))</a:t>
            </a:r>
          </a:p>
          <a:p>
            <a:pPr lvl="1" eaLnBrk="1" hangingPunct="1"/>
            <a:r>
              <a:rPr lang="en-US" altLang="en-US" sz="2200" dirty="0" smtClean="0"/>
              <a:t>DEPENDENTS_OF (between EMPLOYEE, DEPENDENT)</a:t>
            </a:r>
          </a:p>
          <a:p>
            <a:pPr lvl="1"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43745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86A155B5-584B-4613-86B1-EB4051207A7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940675" cy="76835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ER DIAGRAM – Relationship Types are:</a:t>
            </a:r>
            <a:br>
              <a:rPr lang="en-US" altLang="en-US" sz="3200" smtClean="0"/>
            </a:br>
            <a:r>
              <a:rPr lang="en-US" altLang="en-US" sz="1400" b="1" smtClean="0"/>
              <a:t>WORKS_FOR, MANAGES, WORKS_ON, CONTROLS, SUPERVISION, DEPENDENTS_OF</a:t>
            </a:r>
          </a:p>
        </p:txBody>
      </p:sp>
      <p:pic>
        <p:nvPicPr>
          <p:cNvPr id="46084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400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B9762C1D-4947-40B2-9BBD-A2CCF653ECF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Discussion on Relationship Types (1)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 the refined design, some attributes from the initial entity types are refined into relationships:</a:t>
            </a:r>
          </a:p>
          <a:p>
            <a:pPr lvl="1" eaLnBrk="1" hangingPunct="1"/>
            <a:r>
              <a:rPr lang="en-US" altLang="en-US" sz="2200" smtClean="0"/>
              <a:t>Manager of DEPARTMENT -&gt; MANAGES</a:t>
            </a:r>
          </a:p>
          <a:p>
            <a:pPr lvl="1" eaLnBrk="1" hangingPunct="1"/>
            <a:r>
              <a:rPr lang="en-US" altLang="en-US" sz="2200" smtClean="0"/>
              <a:t>Works_on of EMPLOYEE -&gt; WORKS_ON</a:t>
            </a:r>
          </a:p>
          <a:p>
            <a:pPr lvl="1" eaLnBrk="1" hangingPunct="1"/>
            <a:r>
              <a:rPr lang="en-US" altLang="en-US" sz="2200" smtClean="0"/>
              <a:t>Department of EMPLOYEE -&gt; WORKS_FOR</a:t>
            </a:r>
          </a:p>
          <a:p>
            <a:pPr lvl="1" eaLnBrk="1" hangingPunct="1"/>
            <a:r>
              <a:rPr lang="en-US" altLang="en-US" sz="2200" smtClean="0"/>
              <a:t>etc</a:t>
            </a:r>
          </a:p>
          <a:p>
            <a:pPr eaLnBrk="1" hangingPunct="1"/>
            <a:r>
              <a:rPr lang="en-US" altLang="en-US" sz="2400" smtClean="0"/>
              <a:t>In general, more than one relationship type can exist between the same participating entity types </a:t>
            </a:r>
          </a:p>
          <a:p>
            <a:pPr lvl="1" eaLnBrk="1" hangingPunct="1"/>
            <a:r>
              <a:rPr lang="en-US" altLang="en-US" sz="2200" smtClean="0"/>
              <a:t>MANAGES and WORKS_FOR are distinct relationship types between EMPLOYEE and DEPARTMENT</a:t>
            </a:r>
          </a:p>
          <a:p>
            <a:pPr lvl="1" eaLnBrk="1" hangingPunct="1"/>
            <a:r>
              <a:rPr lang="en-US" altLang="en-US" sz="2200" smtClean="0"/>
              <a:t>Different meanings and different relationship instances.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676F6E7-53BC-493B-B5E8-3FADBA8594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Discussion on Relationship </a:t>
            </a:r>
            <a:r>
              <a:rPr lang="en-US" altLang="en-US" sz="3200" dirty="0" smtClean="0"/>
              <a:t>Types (2)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9713" y="1600200"/>
            <a:ext cx="85994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DEPARTMENT: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/>
              <a:t>Number</a:t>
            </a:r>
            <a:r>
              <a:rPr lang="en-US" altLang="en-US" sz="2400" kern="0" dirty="0"/>
              <a:t>, </a:t>
            </a:r>
            <a:r>
              <a:rPr lang="en-US" altLang="en-US" sz="2400" u="sng" kern="0" dirty="0" smtClean="0"/>
              <a:t>Name</a:t>
            </a:r>
            <a:r>
              <a:rPr lang="en-US" altLang="en-US" sz="2400" kern="0" dirty="0" smtClean="0"/>
              <a:t>, {Locations}, 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Manager, </a:t>
            </a:r>
            <a:r>
              <a:rPr lang="en-US" altLang="en-US" sz="2400" strike="sngStrike" kern="0" dirty="0" err="1" smtClean="0">
                <a:solidFill>
                  <a:srgbClr val="FF0000"/>
                </a:solidFill>
              </a:rPr>
              <a:t>Manager_start_date</a:t>
            </a:r>
            <a:r>
              <a:rPr lang="en-US" altLang="en-US" sz="2400" kern="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PROJECT: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/>
              <a:t>Number</a:t>
            </a:r>
            <a:r>
              <a:rPr lang="en-US" altLang="en-US" sz="2400" kern="0" dirty="0"/>
              <a:t>, </a:t>
            </a:r>
            <a:r>
              <a:rPr lang="en-US" altLang="en-US" sz="2400" u="sng" kern="0" dirty="0" smtClean="0"/>
              <a:t>Name</a:t>
            </a:r>
            <a:r>
              <a:rPr lang="en-US" altLang="en-US" sz="2400" kern="0" dirty="0" smtClean="0"/>
              <a:t>, Location, </a:t>
            </a:r>
            <a:r>
              <a:rPr lang="en-US" altLang="en-US" sz="2400" strike="sngStrike" kern="0" dirty="0" err="1" smtClean="0">
                <a:solidFill>
                  <a:srgbClr val="FF0000"/>
                </a:solidFill>
              </a:rPr>
              <a:t>Controlling_department</a:t>
            </a:r>
            <a:endParaRPr lang="en-US" altLang="en-US" sz="2400" strike="sngStrike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smtClean="0"/>
              <a:t>EMPLOYEE: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u="sng" kern="0" dirty="0" err="1"/>
              <a:t>Ssn</a:t>
            </a:r>
            <a:r>
              <a:rPr lang="en-US" altLang="en-US" sz="2400" kern="0" dirty="0"/>
              <a:t>, </a:t>
            </a:r>
            <a:r>
              <a:rPr lang="en-US" altLang="en-US" sz="2400" kern="0" dirty="0" smtClean="0"/>
              <a:t>Name(</a:t>
            </a:r>
            <a:r>
              <a:rPr lang="en-US" altLang="en-US" sz="2400" kern="0" dirty="0" err="1" smtClean="0"/>
              <a:t>Fname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 err="1" smtClean="0"/>
              <a:t>Minit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 err="1" smtClean="0"/>
              <a:t>Lname</a:t>
            </a:r>
            <a:r>
              <a:rPr lang="en-US" altLang="en-US" sz="2400" kern="0" dirty="0" smtClean="0"/>
              <a:t>), Sex, Address, Salary, </a:t>
            </a:r>
            <a:r>
              <a:rPr lang="en-US" altLang="en-US" sz="2400" kern="0" dirty="0" err="1" smtClean="0"/>
              <a:t>Birth_date</a:t>
            </a:r>
            <a:r>
              <a:rPr lang="en-US" altLang="en-US" sz="2400" kern="0" dirty="0" smtClean="0"/>
              <a:t>, 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Department</a:t>
            </a:r>
            <a:r>
              <a:rPr lang="en-US" altLang="en-US" sz="2400" kern="0" dirty="0" smtClean="0"/>
              <a:t>, 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{</a:t>
            </a:r>
            <a:r>
              <a:rPr lang="en-US" altLang="en-US" sz="2400" strike="sngStrike" kern="0" dirty="0" err="1" smtClean="0">
                <a:solidFill>
                  <a:srgbClr val="FF0000"/>
                </a:solidFill>
              </a:rPr>
              <a:t>Works_on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(Project, Hours)}</a:t>
            </a:r>
            <a:r>
              <a:rPr lang="en-US" altLang="en-US" sz="2400" kern="0" dirty="0" smtClean="0"/>
              <a:t>, 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Supervisor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DEPENDENT: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kern="0" dirty="0" err="1" smtClean="0"/>
              <a:t>Dependent_Name</a:t>
            </a:r>
            <a:r>
              <a:rPr lang="en-US" altLang="en-US" sz="2400" kern="0" dirty="0" smtClean="0"/>
              <a:t>, Sex, </a:t>
            </a:r>
            <a:r>
              <a:rPr lang="en-US" altLang="en-US" sz="2400" kern="0" dirty="0" err="1" smtClean="0"/>
              <a:t>Birth_date</a:t>
            </a:r>
            <a:r>
              <a:rPr lang="en-US" altLang="en-US" sz="2400" kern="0" dirty="0" smtClean="0"/>
              <a:t>, Relationship, </a:t>
            </a:r>
            <a:r>
              <a:rPr lang="en-US" altLang="en-US" sz="2400" strike="sngStrike" kern="0" dirty="0" smtClean="0">
                <a:solidFill>
                  <a:srgbClr val="FF0000"/>
                </a:solidFill>
              </a:rPr>
              <a:t>Employee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9F5412A-15BF-47C4-9822-11FF6C2A1CA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01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on Relationships</a:t>
            </a:r>
          </a:p>
        </p:txBody>
      </p:sp>
      <p:sp>
        <p:nvSpPr>
          <p:cNvPr id="501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Constraints on Relationship Types</a:t>
            </a:r>
          </a:p>
          <a:p>
            <a:pPr lvl="1" eaLnBrk="1" hangingPunct="1"/>
            <a:r>
              <a:rPr lang="en-US" altLang="en-US" sz="2200" smtClean="0"/>
              <a:t>(Also known as ratio constraints)</a:t>
            </a:r>
          </a:p>
          <a:p>
            <a:pPr lvl="1" eaLnBrk="1" hangingPunct="1"/>
            <a:r>
              <a:rPr lang="en-US" altLang="en-US" sz="2200" smtClean="0"/>
              <a:t>Cardinality Ratio (specifies </a:t>
            </a:r>
            <a:r>
              <a:rPr lang="en-US" altLang="en-US" sz="2200" i="1" smtClean="0"/>
              <a:t>maximum</a:t>
            </a:r>
            <a:r>
              <a:rPr lang="en-US" altLang="en-US" sz="2200" smtClean="0"/>
              <a:t> participation) </a:t>
            </a:r>
          </a:p>
          <a:p>
            <a:pPr lvl="2" eaLnBrk="1" hangingPunct="1"/>
            <a:r>
              <a:rPr lang="en-US" altLang="en-US" sz="2000" smtClean="0"/>
              <a:t>One-to-one (1:1)</a:t>
            </a:r>
          </a:p>
          <a:p>
            <a:pPr lvl="2" eaLnBrk="1" hangingPunct="1"/>
            <a:r>
              <a:rPr lang="en-US" altLang="en-US" sz="2000" smtClean="0"/>
              <a:t>One-to-many (1:N) or Many-to-one (N:1)</a:t>
            </a:r>
          </a:p>
          <a:p>
            <a:pPr lvl="2" eaLnBrk="1" hangingPunct="1"/>
            <a:r>
              <a:rPr lang="en-US" altLang="en-US" sz="2000" smtClean="0"/>
              <a:t>Many-to-many (M:N)</a:t>
            </a:r>
          </a:p>
          <a:p>
            <a:pPr lvl="1" eaLnBrk="1" hangingPunct="1"/>
            <a:r>
              <a:rPr lang="en-US" altLang="en-US" sz="2200" smtClean="0"/>
              <a:t>Existence Dependency Constraint (specifies </a:t>
            </a:r>
            <a:r>
              <a:rPr lang="en-US" altLang="en-US" sz="2200" i="1" smtClean="0"/>
              <a:t>minimum</a:t>
            </a:r>
            <a:r>
              <a:rPr lang="en-US" altLang="en-US" sz="2200" smtClean="0"/>
              <a:t> participation) (also called participation constraint)</a:t>
            </a:r>
          </a:p>
          <a:p>
            <a:pPr lvl="2" eaLnBrk="1" hangingPunct="1"/>
            <a:r>
              <a:rPr lang="en-US" altLang="en-US" sz="2000" smtClean="0"/>
              <a:t>zero (optional participation, not existence-dependent)</a:t>
            </a:r>
          </a:p>
          <a:p>
            <a:pPr lvl="2" eaLnBrk="1" hangingPunct="1"/>
            <a:r>
              <a:rPr lang="en-US" altLang="en-US" sz="2000" smtClean="0"/>
              <a:t>one or more (mandatory participation, existence-dependent)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AF8C7AB-A365-46BE-B8B5-7068E159F50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2227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Many-to-one (N:1) Relationship</a:t>
            </a:r>
          </a:p>
        </p:txBody>
      </p:sp>
      <p:pic>
        <p:nvPicPr>
          <p:cNvPr id="52228" name="Picture 1054" descr="fig0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51425F7-B93D-4E75-91D6-756114E486D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4275" name="Rectangle 1044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Many-to-many (M:N) Relationship</a:t>
            </a:r>
          </a:p>
        </p:txBody>
      </p:sp>
      <p:pic>
        <p:nvPicPr>
          <p:cNvPr id="54276" name="Picture 1062" descr="fig03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7818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764F144-CD33-4C2F-AC11-57F8B19FD13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632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Relationship Type</a:t>
            </a:r>
          </a:p>
        </p:txBody>
      </p:sp>
      <p:sp>
        <p:nvSpPr>
          <p:cNvPr id="5632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relationship type between the same participating entity type in </a:t>
            </a:r>
            <a:r>
              <a:rPr lang="en-US" altLang="en-US" sz="2400" b="1" smtClean="0"/>
              <a:t>distinct roles</a:t>
            </a:r>
          </a:p>
          <a:p>
            <a:pPr eaLnBrk="1" hangingPunct="1"/>
            <a:r>
              <a:rPr lang="en-US" altLang="en-US" sz="2400" smtClean="0"/>
              <a:t>Also called a</a:t>
            </a:r>
            <a:r>
              <a:rPr lang="en-US" altLang="en-US" sz="2400" b="1" smtClean="0"/>
              <a:t> self-referencing </a:t>
            </a:r>
            <a:r>
              <a:rPr lang="en-US" altLang="en-US" sz="2400" smtClean="0"/>
              <a:t>relationship type.</a:t>
            </a:r>
          </a:p>
          <a:p>
            <a:pPr eaLnBrk="1" hangingPunct="1"/>
            <a:r>
              <a:rPr lang="en-US" altLang="en-US" sz="2400" smtClean="0"/>
              <a:t>Example: the SUPERVISION relationship</a:t>
            </a:r>
          </a:p>
          <a:p>
            <a:pPr eaLnBrk="1" hangingPunct="1"/>
            <a:r>
              <a:rPr lang="en-US" altLang="en-US" sz="2400" smtClean="0"/>
              <a:t>EMPLOYEE participates twice in two distinct roles:</a:t>
            </a:r>
          </a:p>
          <a:p>
            <a:pPr lvl="1" eaLnBrk="1" hangingPunct="1"/>
            <a:r>
              <a:rPr lang="en-US" altLang="en-US" sz="2200" smtClean="0"/>
              <a:t>supervisor (or boss) role</a:t>
            </a:r>
          </a:p>
          <a:p>
            <a:pPr lvl="1" eaLnBrk="1" hangingPunct="1"/>
            <a:r>
              <a:rPr lang="en-US" altLang="en-US" sz="2200" smtClean="0"/>
              <a:t>supervisee (or subordinate) role</a:t>
            </a:r>
          </a:p>
          <a:p>
            <a:pPr eaLnBrk="1" hangingPunct="1"/>
            <a:r>
              <a:rPr lang="en-US" altLang="en-US" sz="2400" smtClean="0"/>
              <a:t>Each relationship instance relates two distinct EMPLOYEE entities:</a:t>
            </a:r>
          </a:p>
          <a:p>
            <a:pPr lvl="1" eaLnBrk="1" hangingPunct="1"/>
            <a:r>
              <a:rPr lang="en-US" altLang="en-US" sz="2200" smtClean="0"/>
              <a:t>One employee in </a:t>
            </a:r>
            <a:r>
              <a:rPr lang="en-US" altLang="en-US" sz="2200" i="1" smtClean="0"/>
              <a:t>supervisor</a:t>
            </a:r>
            <a:r>
              <a:rPr lang="en-US" altLang="en-US" sz="2200" smtClean="0"/>
              <a:t> role</a:t>
            </a:r>
          </a:p>
          <a:p>
            <a:pPr lvl="1" eaLnBrk="1" hangingPunct="1"/>
            <a:r>
              <a:rPr lang="en-US" altLang="en-US" sz="2200" smtClean="0"/>
              <a:t>One employee in </a:t>
            </a:r>
            <a:r>
              <a:rPr lang="en-US" altLang="en-US" sz="2200" i="1" smtClean="0"/>
              <a:t>supervisee</a:t>
            </a:r>
            <a:r>
              <a:rPr lang="en-US" altLang="en-US" sz="2200" smtClean="0"/>
              <a:t> role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118496D3-2AA0-47EB-B9F2-C0A51B55F82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58371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Displaying a recursive relationship</a:t>
            </a:r>
          </a:p>
        </p:txBody>
      </p:sp>
      <p:sp>
        <p:nvSpPr>
          <p:cNvPr id="5837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 a recursive relationship type.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Both participations are same entity type in different roles.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For example, SUPERVISION relationships between EMPLOYEE (in role of supervisor or boss) and (another) EMPLOYEE (in role of subordinate or worker).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 following figure, first role participation labeled with 1 and second role participation labeled with 2.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 ER diagram, need to display role names to distinguish participations.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D5EEE655-C9A2-400E-AA6D-DD3F15A468C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0419" name="Rectangle 1037"/>
          <p:cNvSpPr>
            <a:spLocks noGrp="1" noChangeArrowheads="1"/>
          </p:cNvSpPr>
          <p:nvPr>
            <p:ph type="title"/>
          </p:nvPr>
        </p:nvSpPr>
        <p:spPr>
          <a:xfrm>
            <a:off x="474663" y="-76200"/>
            <a:ext cx="8364537" cy="1052513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 Recursive Relationship Supervision</a:t>
            </a:r>
          </a:p>
        </p:txBody>
      </p:sp>
      <p:pic>
        <p:nvPicPr>
          <p:cNvPr id="60420" name="Picture 1074" descr="fig03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752600"/>
            <a:ext cx="775493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6285ED7-F6F0-4D3F-9F31-196E82016AF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Overview of Database Design Process</a:t>
            </a:r>
          </a:p>
        </p:txBody>
      </p:sp>
      <p:pic>
        <p:nvPicPr>
          <p:cNvPr id="10244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960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07C0EBD5-214F-4B97-BDA7-2289D2BC31E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940675" cy="768350"/>
          </a:xfrm>
          <a:noFill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Recursive Relationship Type is: </a:t>
            </a:r>
            <a:r>
              <a:rPr lang="en-US" altLang="en-US" sz="2400" b="1" smtClean="0"/>
              <a:t>SUPERVISION</a:t>
            </a:r>
            <a:br>
              <a:rPr lang="en-US" altLang="en-US" sz="2400" b="1" smtClean="0"/>
            </a:br>
            <a:r>
              <a:rPr lang="en-US" altLang="en-US" sz="2800" b="1" smtClean="0"/>
              <a:t>(participation role names are shown)</a:t>
            </a:r>
            <a:endParaRPr lang="en-US" altLang="en-US" sz="2400" b="1" smtClean="0"/>
          </a:p>
        </p:txBody>
      </p:sp>
      <p:pic>
        <p:nvPicPr>
          <p:cNvPr id="62468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324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C3C3DA65-B707-4D99-9DB3-2C0CBBF5C21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451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Types</a:t>
            </a:r>
          </a:p>
        </p:txBody>
      </p:sp>
      <p:sp>
        <p:nvSpPr>
          <p:cNvPr id="6451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entity that does not have a key attribute and that is identification-dependent on another entity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weak entity must participate in an identifying relationship type with an owner or identifying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Entities are identified by the combination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partial key of the 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particular entity they are related to in the identifying relationship 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 DEPENDENT entity is identified by the dependent’s first name, </a:t>
            </a:r>
            <a:r>
              <a:rPr lang="en-US" altLang="en-US" sz="2000" i="1" smtClean="0"/>
              <a:t>and</a:t>
            </a:r>
            <a:r>
              <a:rPr lang="en-US" altLang="en-US" sz="2000" smtClean="0"/>
              <a:t> the specific EMPLOYEE with whom the dependent is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Name of DEPENDENT is the </a:t>
            </a:r>
            <a:r>
              <a:rPr lang="en-US" altLang="en-US" sz="2000" i="1" smtClean="0"/>
              <a:t>partial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DEPENDENT is a </a:t>
            </a:r>
            <a:r>
              <a:rPr lang="en-US" altLang="en-US" sz="2000" i="1" smtClean="0"/>
              <a:t>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EMPLOYEE is its identifying entity type via the identifying relationship type DEPENDENT_OF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6C1BE3F6-516D-4011-BEB1-01220F74FC4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of Relationship types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relationship type can have attributes: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example, HoursPerWeek of WORKS_ON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Its value for each relationship instance describes the number of hours per week that an EMPLOYEE works on a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 value of HoursPerWeek depends on a particular (employee, project)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Most relationship attributes are used with M:N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 1:N relationships, they can be transferred to the entity type on the N-side of the relationship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1EEE051C-FB47-422E-ACE2-BD6B644C227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600" smtClean="0"/>
              <a:t>Example Attribute of a Relationship Type: </a:t>
            </a:r>
            <a:br>
              <a:rPr lang="en-US" altLang="en-US" sz="2600" smtClean="0"/>
            </a:br>
            <a:r>
              <a:rPr lang="en-US" altLang="en-US" sz="2600" smtClean="0"/>
              <a:t>Hours of WORKS_ON</a:t>
            </a:r>
          </a:p>
        </p:txBody>
      </p:sp>
      <p:pic>
        <p:nvPicPr>
          <p:cNvPr id="68612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6096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A969827D-8781-4BF0-85C3-39815F140F2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for Constraints on Relationships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Cardinality ratio (of a binary relationship): 1:1, 1:N, N:1, or M:N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Participation constraint (on each participating entity type): total (called existence dependency) or 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Total shown by double line, partial by single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NOTE: These are easy to specify for Binary Relationship Types.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F85422A6-53D4-4814-B1B3-FAFCA7C7AB4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(min, max) notation for relationship structural constraints: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Specified on each participation of an entity type E in a relationship type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Specifies that each entity e in E participates in at least </a:t>
            </a:r>
            <a:r>
              <a:rPr lang="en-US" altLang="en-US" sz="2000" i="1" smtClean="0"/>
              <a:t>min</a:t>
            </a:r>
            <a:r>
              <a:rPr lang="en-US" altLang="en-US" sz="2000" smtClean="0"/>
              <a:t> and at most </a:t>
            </a:r>
            <a:r>
              <a:rPr lang="en-US" altLang="en-US" sz="2000" i="1" smtClean="0"/>
              <a:t>max</a:t>
            </a:r>
            <a:r>
              <a:rPr lang="en-US" altLang="en-US" sz="2000" smtClean="0"/>
              <a:t> relationship instances in 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Default(no constraint): min</a:t>
            </a:r>
            <a:r>
              <a:rPr lang="en-US" altLang="en-US" sz="2000" smtClean="0">
                <a:sym typeface="Symbol" panose="05050102010706020507" pitchFamily="18" charset="2"/>
              </a:rPr>
              <a:t>=0, max=n (signifying no limit)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Must have minmax, min0, max 1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Derived from the knowledge of mini-world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Specify (0,n) for participation of DEPARTMENT in WORKS_FOR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AB8E0E04-D020-40D1-B8BC-7350232457D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4755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(min,max) notation for relationship constraints</a:t>
            </a:r>
          </a:p>
        </p:txBody>
      </p:sp>
      <p:pic>
        <p:nvPicPr>
          <p:cNvPr id="74756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209800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 Box 28" descr="Pink tissue paper"/>
          <p:cNvSpPr txBox="1">
            <a:spLocks noChangeArrowheads="1"/>
          </p:cNvSpPr>
          <p:nvPr/>
        </p:nvSpPr>
        <p:spPr bwMode="auto">
          <a:xfrm>
            <a:off x="1295400" y="5410200"/>
            <a:ext cx="647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Read the min,max numbers next to the entity type and looking </a:t>
            </a:r>
            <a:r>
              <a:rPr lang="en-US" altLang="en-US" sz="2400" b="1">
                <a:solidFill>
                  <a:schemeClr val="tx1"/>
                </a:solidFill>
              </a:rPr>
              <a:t>away from </a:t>
            </a:r>
            <a:r>
              <a:rPr lang="en-US" altLang="en-US" sz="2400">
                <a:solidFill>
                  <a:schemeClr val="tx1"/>
                </a:solidFill>
              </a:rPr>
              <a:t>the entity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C3A4300-835C-4419-BEB0-59BB1DA78AB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4988"/>
          </a:xfrm>
          <a:noFill/>
        </p:spPr>
        <p:txBody>
          <a:bodyPr/>
          <a:lstStyle/>
          <a:p>
            <a:pPr eaLnBrk="1" hangingPunct="1"/>
            <a:r>
              <a:rPr lang="en-US" altLang="en-US" sz="2600" smtClean="0"/>
              <a:t>Company ER Schema Diagram using (min, max) notation</a:t>
            </a:r>
          </a:p>
        </p:txBody>
      </p:sp>
      <p:pic>
        <p:nvPicPr>
          <p:cNvPr id="76804" name="Picture 4" descr="fig03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553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8872E0A-0E2B-42E5-A348-B9D35B8FEC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Alternative diagrammatic notation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diagrams is one popular example for displaying database schemas</a:t>
            </a:r>
          </a:p>
          <a:p>
            <a:pPr eaLnBrk="1" hangingPunct="1"/>
            <a:r>
              <a:rPr lang="en-US" altLang="en-US" smtClean="0"/>
              <a:t>Many other notations exist in the literature and in various database design and modeling tools</a:t>
            </a:r>
          </a:p>
          <a:p>
            <a:pPr eaLnBrk="1" hangingPunct="1"/>
            <a:r>
              <a:rPr lang="en-US" altLang="en-US" smtClean="0"/>
              <a:t>Appendix A illustrates some of the alternative notations that have been used</a:t>
            </a:r>
          </a:p>
          <a:p>
            <a:pPr eaLnBrk="1" hangingPunct="1"/>
            <a:r>
              <a:rPr lang="en-US" altLang="en-US" smtClean="0"/>
              <a:t>UML class diagrams is representative of another way of displaying ER concepts that is used in several commercial design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B426E52E-FABF-4F15-AB93-8A0CDF823A7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613"/>
            <a:ext cx="7796213" cy="79533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Summary of notation for ER diagrams</a:t>
            </a:r>
          </a:p>
        </p:txBody>
      </p:sp>
      <p:pic>
        <p:nvPicPr>
          <p:cNvPr id="79876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9950"/>
            <a:ext cx="5486400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Methodologies for Conceptual Design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Entity Relationship (ER) Diagrams (This Chapter)</a:t>
            </a:r>
          </a:p>
          <a:p>
            <a:r>
              <a:rPr lang="en-US" altLang="en-US" smtClean="0"/>
              <a:t>Enhanced Entity Relationship (EER) Diagrams (Chapter 4)</a:t>
            </a:r>
          </a:p>
          <a:p>
            <a:r>
              <a:rPr lang="en-US" altLang="en-US" smtClean="0"/>
              <a:t>Use of Design Tools in industry for designing and documenting large scale designs</a:t>
            </a:r>
          </a:p>
          <a:p>
            <a:r>
              <a:rPr lang="en-US" altLang="en-US" smtClean="0"/>
              <a:t>The UML (Unified Modeling Language) Class Diagrams are popular in industry to document conceptual database designs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2FD2D036-F0B1-4CD1-9704-4643C401050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B408A214-B1DB-40FB-A3E8-F02CBC274A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UML class diagrams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Represent classes (similar to entity types) as large rounded boxes with three sections: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Top section includes entity type (class)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Second section includes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Third section includes class operations (operations are not in basic ER model)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Relationships (called associations) represented as lines connecting the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Other UML terminology also differs from ER terminology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Used in database design and object-oriented software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UML has many other types of diagrams for software design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381BB9E7-564E-4C46-B791-17A7F9F5E66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UML class diagram for COMPANY database schema</a:t>
            </a:r>
          </a:p>
        </p:txBody>
      </p:sp>
      <p:pic>
        <p:nvPicPr>
          <p:cNvPr id="81924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00200"/>
            <a:ext cx="685482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9EA4836D-A1F6-4D31-8CC0-A3E6B0FE4D8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Other alternative diagrammatic notations</a:t>
            </a:r>
          </a:p>
        </p:txBody>
      </p:sp>
      <p:pic>
        <p:nvPicPr>
          <p:cNvPr id="82948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524000"/>
            <a:ext cx="43465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71BE117-D862-4FF9-826A-99B03260E5B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Relationships of Higher Degree</a:t>
            </a:r>
          </a:p>
        </p:txBody>
      </p:sp>
      <p:sp>
        <p:nvSpPr>
          <p:cNvPr id="839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Relationship types of degree 2 are called binary</a:t>
            </a:r>
          </a:p>
          <a:p>
            <a:pPr eaLnBrk="1" hangingPunct="1"/>
            <a:r>
              <a:rPr lang="en-US" altLang="en-US" smtClean="0"/>
              <a:t>Relationship types of degree 3 are called ternary and of degree n are called n-ary</a:t>
            </a:r>
          </a:p>
          <a:p>
            <a:pPr eaLnBrk="1" hangingPunct="1"/>
            <a:r>
              <a:rPr lang="en-US" altLang="en-US" smtClean="0"/>
              <a:t>In general, an n-ary relationship is not equivalent to n binary relationships</a:t>
            </a:r>
          </a:p>
          <a:p>
            <a:pPr eaLnBrk="1" hangingPunct="1"/>
            <a:r>
              <a:rPr lang="en-US" altLang="en-US" smtClean="0"/>
              <a:t>Constraints are harder to specify for higher-degree relationships (n &gt; 2) than for binary relationships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DBC311A-2F6B-4DF9-A704-77F39C1E965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Discussion of n-ary relationships (n &gt; 2)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 general, 3 binary relationships can represent different information than a single ternary relationship (see Figure 3.17a and b on next slide)</a:t>
            </a:r>
          </a:p>
          <a:p>
            <a:pPr eaLnBrk="1" hangingPunct="1"/>
            <a:r>
              <a:rPr lang="en-US" altLang="en-US" sz="2400" smtClean="0"/>
              <a:t>If needed, the binary and n-ary relationships can all be included in the schema design (see Figure 3.17a and b, where all relationships convey different meanings)</a:t>
            </a:r>
          </a:p>
          <a:p>
            <a:pPr eaLnBrk="1" hangingPunct="1"/>
            <a:r>
              <a:rPr lang="en-US" altLang="en-US" sz="2400" smtClean="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DD56E3AC-E41F-4B21-84F7-F3A3116E7F3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70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ternary relationship</a:t>
            </a:r>
          </a:p>
        </p:txBody>
      </p:sp>
      <p:pic>
        <p:nvPicPr>
          <p:cNvPr id="87044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95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0B84E6A0-2C42-40E7-B76D-458FB25C87B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80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Discussion of n-ary relationships (n &gt; 2)</a:t>
            </a:r>
          </a:p>
        </p:txBody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particular binary relationship can be derived from a higher-degree relationship at all times, then it is redundant</a:t>
            </a:r>
          </a:p>
          <a:p>
            <a:pPr eaLnBrk="1" hangingPunct="1"/>
            <a:r>
              <a:rPr lang="en-US" altLang="en-US" smtClean="0"/>
              <a:t>For example, the TAUGHT_DURING binary relationship in Figure 3.18 (see next slide) can be derived from the ternary relationship OFFERS (based on the meaning of the relationships)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1A0A677-AE4B-462D-9096-52B417800E8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890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Another example of a ternary relationship</a:t>
            </a:r>
          </a:p>
        </p:txBody>
      </p:sp>
      <p:pic>
        <p:nvPicPr>
          <p:cNvPr id="89092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905000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7DD69AA1-6CC1-4B35-A81E-92E35F10D77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01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Displaying constraints on higher-degree relationships</a:t>
            </a:r>
          </a:p>
        </p:txBody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(min, max) constraints can be displayed on the edges – however, they do not fully describe the constraints</a:t>
            </a:r>
          </a:p>
          <a:p>
            <a:pPr eaLnBrk="1" hangingPunct="1"/>
            <a:r>
              <a:rPr lang="en-US" altLang="en-US" sz="2400" smtClean="0"/>
              <a:t>Displaying a 1, M, or N indicates additional constraints</a:t>
            </a:r>
          </a:p>
          <a:p>
            <a:pPr lvl="1" eaLnBrk="1" hangingPunct="1"/>
            <a:r>
              <a:rPr lang="en-US" altLang="en-US" sz="2200" smtClean="0"/>
              <a:t>An M or N indicates no constraint</a:t>
            </a:r>
          </a:p>
          <a:p>
            <a:pPr lvl="1" eaLnBrk="1" hangingPunct="1"/>
            <a:r>
              <a:rPr lang="en-US" altLang="en-US" sz="2200" smtClean="0"/>
              <a:t>A 1 indicates that an entity can participate in at most one relationship instance </a:t>
            </a:r>
            <a:r>
              <a:rPr lang="en-US" altLang="en-US" sz="2200" i="1" smtClean="0"/>
              <a:t>that has a particular combination of the other participating entities</a:t>
            </a:r>
          </a:p>
          <a:p>
            <a:pPr eaLnBrk="1" hangingPunct="1"/>
            <a:r>
              <a:rPr lang="en-US" altLang="en-US" sz="2400" smtClean="0"/>
              <a:t>In general, both (min, max) and 1, M, or N are needed to describe fully the constraints</a:t>
            </a:r>
          </a:p>
          <a:p>
            <a:pPr eaLnBrk="1" hangingPunct="1"/>
            <a:r>
              <a:rPr lang="en-US" altLang="en-US" sz="2400" smtClean="0"/>
              <a:t>Overall, the constraint specification is difficult and possibly ambiguous when we consider relationships of a degree higher than two.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Example: A UNIVERSITY Database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keep track of the enrollments in classes and student grades, another database is to be designed.</a:t>
            </a:r>
          </a:p>
          <a:p>
            <a:r>
              <a:rPr lang="en-US" altLang="en-US" smtClean="0"/>
              <a:t>It keeps track of the COLLEGEs, DEPARTMENTs within each college, the COURSEs offered by departments, and SECTIONs of courses, INSTRUCTORs who teach the sections etc.</a:t>
            </a:r>
          </a:p>
          <a:p>
            <a:r>
              <a:rPr lang="en-US" altLang="en-US" smtClean="0"/>
              <a:t>These entity types and the relationships among these entity types are shown on the next slide in Figure 3.20.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383A41E0-9559-4961-AE0B-D2E40410912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06F800B4-9E4F-4E97-9941-FB075E37034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COMPANY Database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need to create a database schema design based on the following (simplified) </a:t>
            </a:r>
            <a:r>
              <a:rPr lang="en-US" altLang="en-US" b="1" smtClean="0"/>
              <a:t>requirements</a:t>
            </a:r>
            <a:r>
              <a:rPr lang="en-US" altLang="en-US" smtClean="0"/>
              <a:t> of the COMPANY Database: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company is organized into DEPARTMENTs. Each department has a name, number and an employee who </a:t>
            </a:r>
            <a:r>
              <a:rPr lang="en-US" altLang="en-US" i="1" smtClean="0"/>
              <a:t>manages</a:t>
            </a:r>
            <a:r>
              <a:rPr lang="en-US" altLang="en-US" smtClean="0"/>
              <a:t> the department. We keep track of the start date of the department manager. A department may have several locations.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department </a:t>
            </a:r>
            <a:r>
              <a:rPr lang="en-US" altLang="en-US" i="1" smtClean="0"/>
              <a:t>controls</a:t>
            </a:r>
            <a:r>
              <a:rPr lang="en-US" altLang="en-US" smtClean="0"/>
              <a:t> a number of PROJECTs. Each project has a unique name, unique number and is located at a single location.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alibri Light" panose="020F0302020204030204" pitchFamily="34" charset="0"/>
              </a:rPr>
              <a:t>UNIVERSITY database conceptual schema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294F8B2-C2D9-4C30-B3D4-7A3E2E78ACC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216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898989"/>
                </a:solidFill>
              </a:rPr>
              <a:t>©2016 Ramez Elmasri and Shamkant B. Navathe</a:t>
            </a:r>
          </a:p>
        </p:txBody>
      </p:sp>
      <p:pic>
        <p:nvPicPr>
          <p:cNvPr id="9216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690688"/>
            <a:ext cx="788828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243013"/>
            <a:ext cx="78898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B20E0ED-0997-4C78-8D5D-5B7FF835D0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ER Model Concepts: Entities, attributes, relationships</a:t>
            </a:r>
          </a:p>
          <a:p>
            <a:pPr eaLnBrk="1" hangingPunct="1"/>
            <a:r>
              <a:rPr lang="en-US" altLang="en-US" smtClean="0"/>
              <a:t>Constraints in the ER model</a:t>
            </a:r>
          </a:p>
          <a:p>
            <a:pPr eaLnBrk="1" hangingPunct="1"/>
            <a:r>
              <a:rPr lang="en-US" altLang="en-US" smtClean="0"/>
              <a:t>Using ER in step-by-step mode conceptual schema design for the COMPANY database</a:t>
            </a:r>
          </a:p>
          <a:p>
            <a:pPr eaLnBrk="1" hangingPunct="1"/>
            <a:r>
              <a:rPr lang="en-US" altLang="en-US" smtClean="0"/>
              <a:t>ER Diagrams - Notation</a:t>
            </a:r>
          </a:p>
          <a:p>
            <a:pPr eaLnBrk="1" hangingPunct="1"/>
            <a:r>
              <a:rPr lang="en-US" altLang="en-US" smtClean="0"/>
              <a:t>Alternative Notations – UML class diagrams, others</a:t>
            </a:r>
          </a:p>
          <a:p>
            <a:pPr eaLnBrk="1" hangingPunct="1"/>
            <a:r>
              <a:rPr lang="en-US" altLang="en-US" smtClean="0"/>
              <a:t>Binary Relationship types and those of higher degree.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5E12C96E-C9BD-4810-9F61-435D96BA2CB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Modeling Tools (Additional Material )</a:t>
            </a:r>
          </a:p>
        </p:txBody>
      </p:sp>
      <p:sp>
        <p:nvSpPr>
          <p:cNvPr id="952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number of popular tools that cover conceptual modeling and mapping into relational schema design.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Examples: ERWin, S- Designer (Enterprise Application Suite), ER- Studio, 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POSITIVES: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Serves as documentation of application requirements, easy user interface - mostly graphics editor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NEGATIVES: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Most tools lack a proper distinct notation for relationships with relationship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Mostly represent a relational design in a diagrammatic form rather than a conceptual ER-based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BF5CC325-63A7-4EB9-B2F9-0F88AB5BB70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914400" y="396875"/>
            <a:ext cx="7288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Some of the Automated Database Design Tools </a:t>
            </a:r>
            <a:r>
              <a:rPr lang="en-US" altLang="en-US" sz="2000">
                <a:solidFill>
                  <a:srgbClr val="800000"/>
                </a:solidFill>
              </a:rPr>
              <a:t>(Note: Not all may be on the market now)</a:t>
            </a: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5082"/>
        </p:xfrm>
        <a:graphic>
          <a:graphicData uri="http://schemas.openxmlformats.org/drawingml/2006/table">
            <a:tbl>
              <a:tblPr/>
              <a:tblGrid>
                <a:gridCol w="144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COMPANY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TOOL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FUNCTIONALITY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Embarcadero Technologies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ER Studio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 in ER and IDEF1X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DB Artisan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administration, space and security management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Developer 2000/Designer 2000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modeling, application development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Popkin Software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System Architect 2001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Platinum (Computer Associates)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Modeling Suite: Erwin, BPWin, Paradigm Plus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Data, process, and business component modeling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Persistence Inc.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Pwertier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Mapping from O-O to relational model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(IBM)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Rose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UML Modeling &amp; application generation in C++/JAVA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Resolution Ltd.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Xcase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Conceptual modeling up to code maintenance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Sybase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Application Suite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business logic modeling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 Enterprise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design/reengineering Visual Basic/C++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6E5462DE-2C56-4C4A-832F-CB037C7BD08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Extended Entity-Relationship (EER) Model (in the next chapter)</a:t>
            </a:r>
          </a:p>
        </p:txBody>
      </p:sp>
      <p:sp>
        <p:nvSpPr>
          <p:cNvPr id="993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entity relationship model in its original form did not support the specialization and generalization abstractions</a:t>
            </a:r>
          </a:p>
          <a:p>
            <a:pPr eaLnBrk="1" hangingPunct="1"/>
            <a:r>
              <a:rPr lang="en-US" altLang="en-US" smtClean="0"/>
              <a:t>Next chapter illustrates how the ER model can be extended with </a:t>
            </a:r>
          </a:p>
          <a:p>
            <a:pPr lvl="1" eaLnBrk="1" hangingPunct="1"/>
            <a:r>
              <a:rPr lang="en-US" altLang="en-US" smtClean="0"/>
              <a:t>Type-subtype and set-subset relationships</a:t>
            </a:r>
          </a:p>
          <a:p>
            <a:pPr lvl="1" eaLnBrk="1" hangingPunct="1"/>
            <a:r>
              <a:rPr lang="en-US" altLang="en-US" smtClean="0"/>
              <a:t>Specialization/Generalization Hierarchies</a:t>
            </a:r>
          </a:p>
          <a:p>
            <a:pPr lvl="1" eaLnBrk="1" hangingPunct="1"/>
            <a:r>
              <a:rPr lang="en-US" altLang="en-US" smtClean="0"/>
              <a:t>Notation to display them in EER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E9103D3A-6C71-42D7-8230-194F63A525D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COMPANY Database (Continued)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62100"/>
            <a:ext cx="8512175" cy="4838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database will store each EMPLOYEE’s social security number, address, salary, sex, and birthdate.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Each employee </a:t>
            </a:r>
            <a:r>
              <a:rPr lang="en-US" altLang="en-US" i="1" smtClean="0"/>
              <a:t>works for</a:t>
            </a:r>
            <a:r>
              <a:rPr lang="en-US" altLang="en-US" smtClean="0"/>
              <a:t> one department but may </a:t>
            </a:r>
            <a:r>
              <a:rPr lang="en-US" altLang="en-US" i="1" smtClean="0"/>
              <a:t>work on</a:t>
            </a:r>
            <a:r>
              <a:rPr lang="en-US" altLang="en-US" smtClean="0"/>
              <a:t> several projects.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DB will keep track of the number of hours per week that an employee currently works on each project.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It is required to keep track of the </a:t>
            </a:r>
            <a:r>
              <a:rPr lang="en-US" altLang="en-US" i="1" smtClean="0"/>
              <a:t>direct supervisor</a:t>
            </a:r>
            <a:r>
              <a:rPr lang="en-US" altLang="en-US" smtClean="0"/>
              <a:t> of each employee.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employee may </a:t>
            </a:r>
            <a:r>
              <a:rPr lang="en-US" altLang="en-US" i="1" smtClean="0"/>
              <a:t>have</a:t>
            </a:r>
            <a:r>
              <a:rPr lang="en-US" altLang="en-US" smtClean="0"/>
              <a:t> a number of DEPENDENTs.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For each dependent, the DB keeps a record of name, sex, birthdate, and relationship to the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2B7D712-6B61-4D56-8135-0C8F2BD5F24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Model Concepts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Entities and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Entity is a basic concept for the ER model. Entities are specific things or objects in the mini-world that are represented in the database.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For example the EMPLOYEE John Smith, the Research DEPARTMENT, the ProductX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Attributes are properties used to describe an entity.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For example an EMPLOYEE entity may have the attributes Name, SSN, Address, Sex, BirthDate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A specific entity will have a value for each of its attributes.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For example a specific employee entity may have Name='John Smith', SSN='123456789', Address ='731, Fondren, Houston, TX', Sex='M', BirthDate='09-JAN-55‘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Each attribute has a </a:t>
            </a:r>
            <a:r>
              <a:rPr lang="en-US" altLang="en-US" sz="2200" i="1" smtClean="0"/>
              <a:t>value set</a:t>
            </a:r>
            <a:r>
              <a:rPr lang="en-US" altLang="en-US" sz="2200" smtClean="0"/>
              <a:t> (or data type) associated with it – e.g. integer, string, date, enumerated type,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3- </a:t>
            </a:r>
            <a:fld id="{493D50EA-1226-4EF4-A613-5AFA786D976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Attributes (1)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Each entity has a single atomic value for the attribute. For example, SSN or Sex.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The attribute may be composed of several components. For example: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Address(Apt#, House#, Street, City, State, ZipCode, Country),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Name(FirstName, MiddleName, LastName).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Composition may form a hierarchy where some components are themselves composite.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Multi-valued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/>
              <a:t>An entity may have multiple values for that attribute. For example, Color of a CAR or PreviousDegrees of a STUDENT.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Denoted as {Color} or {PreviousDegrees}.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2162</TotalTime>
  <Words>3751</Words>
  <Application>Microsoft Office PowerPoint</Application>
  <PresentationFormat>Letter Paper (8.5x11 in)</PresentationFormat>
  <Paragraphs>468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ＭＳ Ｐゴシック</vt:lpstr>
      <vt:lpstr>ＭＳ Ｐゴシック</vt:lpstr>
      <vt:lpstr>Arial</vt:lpstr>
      <vt:lpstr>Arial Narrow</vt:lpstr>
      <vt:lpstr>Calibri Light</vt:lpstr>
      <vt:lpstr>Symbol</vt:lpstr>
      <vt:lpstr>Tahoma</vt:lpstr>
      <vt:lpstr>Times New Roman</vt:lpstr>
      <vt:lpstr>Wingdings</vt:lpstr>
      <vt:lpstr>Blends</vt:lpstr>
      <vt:lpstr> </vt:lpstr>
      <vt:lpstr>Outline</vt:lpstr>
      <vt:lpstr>Overview of Database Design Process</vt:lpstr>
      <vt:lpstr>Overview of Database Design Process</vt:lpstr>
      <vt:lpstr>Methodologies for Conceptual Design</vt:lpstr>
      <vt:lpstr>Example COMPANY Database</vt:lpstr>
      <vt:lpstr>Example COMPANY Database (Continued)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Entity Set</vt:lpstr>
      <vt:lpstr>Value Sets (Domains) of Attributes</vt:lpstr>
      <vt:lpstr>Attributes and Value Sets</vt:lpstr>
      <vt:lpstr>Displaying an Entity type</vt:lpstr>
      <vt:lpstr>NOTATION for ER diagrams</vt:lpstr>
      <vt:lpstr>Entity Type CAR with two keys and a corresponding Entity Set</vt:lpstr>
      <vt:lpstr>Initial Conceptual Design of Entity Types for the COMPANY Database Schema</vt:lpstr>
      <vt:lpstr>Initial Design of Entity Types (Schema): EMPLOYEE, DEPARTMENT, PROJECT, DEPENDENT</vt:lpstr>
      <vt:lpstr>Initial Design of Entity Types (Diagram): EMPLOYEE, DEPARTMENT, PROJECT, DEPENDENT</vt:lpstr>
      <vt:lpstr>Refining the initial design by introducing relationships</vt:lpstr>
      <vt:lpstr>Relationships and Relationship Types (1)</vt:lpstr>
      <vt:lpstr>Relationship instances of the WORKS_FOR N:1 relationship between EMPLOYEE and DEPARTMENT</vt:lpstr>
      <vt:lpstr>Relationship instances of the M:N  WORKS_ON relationship between EMPLOYEE and PROJECT</vt:lpstr>
      <vt:lpstr>Relationship Schema Representation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 (1)</vt:lpstr>
      <vt:lpstr>Discussion on Relationship Types (2)</vt:lpstr>
      <vt:lpstr>Constraints on Relationships</vt:lpstr>
      <vt:lpstr>Many-to-one (N:1) Relationship</vt:lpstr>
      <vt:lpstr>Many-to-many (M:N) Relationship</vt:lpstr>
      <vt:lpstr>Recursive Relationship Type</vt:lpstr>
      <vt:lpstr>Displaying a recursive relationship</vt:lpstr>
      <vt:lpstr>A Recursive Relationship Supervision</vt:lpstr>
      <vt:lpstr>Recursive Relationship Type is: SUPERVISION (participation role names are shown)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Another Example: A UNIVERSITY Database</vt:lpstr>
      <vt:lpstr>UNIVERSITY database conceptual schema</vt:lpstr>
      <vt:lpstr>Summary</vt:lpstr>
      <vt:lpstr>Data Modeling Tools (Additional Material )</vt:lpstr>
      <vt:lpstr>PowerPoint Presentation</vt:lpstr>
      <vt:lpstr>Extended Entity-Relationship (EER) Model (in the next chapter)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Data Modeling Using the Entity-Relationship (ER) Model</dc:subject>
  <cp:keywords/>
  <dc:description/>
  <cp:lastModifiedBy>ishaq</cp:lastModifiedBy>
  <cp:revision>101</cp:revision>
  <cp:lastPrinted>2001-11-04T00:51:13Z</cp:lastPrinted>
  <dcterms:created xsi:type="dcterms:W3CDTF">2005-02-25T19:46:41Z</dcterms:created>
  <dcterms:modified xsi:type="dcterms:W3CDTF">2020-04-09T04:32:37Z</dcterms:modified>
  <cp:category/>
</cp:coreProperties>
</file>