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2"/>
  </p:notesMasterIdLst>
  <p:handoutMasterIdLst>
    <p:handoutMasterId r:id="rId43"/>
  </p:handoutMasterIdLst>
  <p:sldIdLst>
    <p:sldId id="410" r:id="rId2"/>
    <p:sldId id="374" r:id="rId3"/>
    <p:sldId id="327" r:id="rId4"/>
    <p:sldId id="399" r:id="rId5"/>
    <p:sldId id="375" r:id="rId6"/>
    <p:sldId id="328" r:id="rId7"/>
    <p:sldId id="376" r:id="rId8"/>
    <p:sldId id="389" r:id="rId9"/>
    <p:sldId id="329" r:id="rId10"/>
    <p:sldId id="330" r:id="rId11"/>
    <p:sldId id="377" r:id="rId12"/>
    <p:sldId id="400" r:id="rId13"/>
    <p:sldId id="332" r:id="rId14"/>
    <p:sldId id="398" r:id="rId15"/>
    <p:sldId id="333" r:id="rId16"/>
    <p:sldId id="378" r:id="rId17"/>
    <p:sldId id="404" r:id="rId18"/>
    <p:sldId id="334" r:id="rId19"/>
    <p:sldId id="379" r:id="rId20"/>
    <p:sldId id="391" r:id="rId21"/>
    <p:sldId id="335" r:id="rId22"/>
    <p:sldId id="380" r:id="rId23"/>
    <p:sldId id="381" r:id="rId24"/>
    <p:sldId id="336" r:id="rId25"/>
    <p:sldId id="337" r:id="rId26"/>
    <p:sldId id="397" r:id="rId27"/>
    <p:sldId id="338" r:id="rId28"/>
    <p:sldId id="396" r:id="rId29"/>
    <p:sldId id="382" r:id="rId30"/>
    <p:sldId id="383" r:id="rId31"/>
    <p:sldId id="339" r:id="rId32"/>
    <p:sldId id="340" r:id="rId33"/>
    <p:sldId id="385" r:id="rId34"/>
    <p:sldId id="341" r:id="rId35"/>
    <p:sldId id="342" r:id="rId36"/>
    <p:sldId id="386" r:id="rId37"/>
    <p:sldId id="343" r:id="rId38"/>
    <p:sldId id="387" r:id="rId39"/>
    <p:sldId id="345" r:id="rId40"/>
    <p:sldId id="402" r:id="rId41"/>
  </p:sldIdLst>
  <p:sldSz cx="9144000" cy="6858000" type="letter"/>
  <p:notesSz cx="6858000" cy="9144000"/>
  <p:defaultTextStyle>
    <a:defPPr>
      <a:defRPr lang="en-CA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77228"/>
    <a:srgbClr val="6E792B"/>
    <a:srgbClr val="76822E"/>
    <a:srgbClr val="4F571F"/>
    <a:srgbClr val="6F6A07"/>
    <a:srgbClr val="827C08"/>
    <a:srgbClr val="A29B0A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Objects="1">
      <p:cViewPr varScale="1">
        <p:scale>
          <a:sx n="64" d="100"/>
          <a:sy n="64" d="100"/>
        </p:scale>
        <p:origin x="1566" y="66"/>
      </p:cViewPr>
      <p:guideLst>
        <p:guide orient="horz" pos="19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744"/>
    </p:cViewPr>
  </p:sorterViewPr>
  <p:notesViewPr>
    <p:cSldViewPr snapToObjects="1">
      <p:cViewPr>
        <p:scale>
          <a:sx n="100" d="100"/>
          <a:sy n="100" d="100"/>
        </p:scale>
        <p:origin x="-780" y="21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58F0E3E1-20B4-49F7-B9B6-2BB5D05A2A40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noProof="0" smtClean="0"/>
              <a:t>Click to edit Master text styles</a:t>
            </a:r>
          </a:p>
          <a:p>
            <a:pPr lvl="1"/>
            <a:r>
              <a:rPr lang="en-CA" noProof="0" smtClean="0"/>
              <a:t>Second level</a:t>
            </a:r>
          </a:p>
          <a:p>
            <a:pPr lvl="2"/>
            <a:r>
              <a:rPr lang="en-CA" noProof="0" smtClean="0"/>
              <a:t>Third level</a:t>
            </a:r>
          </a:p>
          <a:p>
            <a:pPr lvl="3"/>
            <a:r>
              <a:rPr lang="en-CA" noProof="0" smtClean="0"/>
              <a:t>Fourth level</a:t>
            </a:r>
          </a:p>
          <a:p>
            <a:pPr lvl="4"/>
            <a:r>
              <a:rPr lang="en-CA" noProof="0" smtClean="0"/>
              <a:t>Fifth level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2834A143-35D9-4171-8246-6736F666E226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90911EB-8204-4AC4-B7A0-608B361A2205}" type="slidenum">
              <a:rPr lang="en-CA" altLang="en-US" sz="1200" smtClean="0">
                <a:latin typeface="Tahoma" panose="020B0604030504040204" pitchFamily="34" charset="0"/>
              </a:rPr>
              <a:pPr/>
              <a:t>1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5BF5ABE-3B93-49CE-8052-0E3A921767FA}" type="slidenum">
              <a:rPr lang="en-CA" altLang="en-US" sz="1200" smtClean="0">
                <a:latin typeface="Tahoma" panose="020B0604030504040204" pitchFamily="34" charset="0"/>
              </a:rPr>
              <a:pPr/>
              <a:t>10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BE0C000-78EC-4338-9D86-E1171C6BCBE7}" type="slidenum">
              <a:rPr lang="en-CA" altLang="en-US" sz="1200" smtClean="0">
                <a:latin typeface="Tahoma" panose="020B0604030504040204" pitchFamily="34" charset="0"/>
              </a:rPr>
              <a:pPr/>
              <a:t>11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  <p:sp>
        <p:nvSpPr>
          <p:cNvPr id="2662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9164388-3FA1-40EB-8474-2BD78AFCA679}" type="slidenum">
              <a:rPr lang="en-CA" altLang="en-US" sz="1200" smtClean="0">
                <a:latin typeface="Tahoma" panose="020B0604030504040204" pitchFamily="34" charset="0"/>
              </a:rPr>
              <a:pPr/>
              <a:t>12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0AB57EA-4F48-4396-BE38-E86536165F00}" type="slidenum">
              <a:rPr lang="en-CA" altLang="en-US" sz="1200" smtClean="0">
                <a:latin typeface="Tahoma" panose="020B0604030504040204" pitchFamily="34" charset="0"/>
              </a:rPr>
              <a:pPr/>
              <a:t>13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  <p:sp>
        <p:nvSpPr>
          <p:cNvPr id="3072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0574DC8-AFAC-4DA7-B008-57924902FC4A}" type="slidenum">
              <a:rPr lang="en-CA" altLang="en-US" sz="1200" smtClean="0">
                <a:latin typeface="Tahoma" panose="020B0604030504040204" pitchFamily="34" charset="0"/>
              </a:rPr>
              <a:pPr/>
              <a:t>14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4287AC0-884B-4C69-85A3-4DCA0FBB7FEE}" type="slidenum">
              <a:rPr lang="en-CA" altLang="en-US" sz="1200" smtClean="0">
                <a:latin typeface="Tahoma" panose="020B0604030504040204" pitchFamily="34" charset="0"/>
              </a:rPr>
              <a:pPr/>
              <a:t>15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  <p:sp>
        <p:nvSpPr>
          <p:cNvPr id="34819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5B4E4CE-DB9A-48B9-9C89-CD48BC911418}" type="slidenum">
              <a:rPr lang="en-CA" altLang="en-US" sz="1200" smtClean="0">
                <a:latin typeface="Tahoma" panose="020B0604030504040204" pitchFamily="34" charset="0"/>
              </a:rPr>
              <a:pPr/>
              <a:t>16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EC833D1-FC30-414A-95BC-559E77ED65BF}" type="slidenum">
              <a:rPr lang="en-CA" altLang="en-US" sz="1200" smtClean="0">
                <a:latin typeface="Tahoma" panose="020B0604030504040204" pitchFamily="34" charset="0"/>
              </a:rPr>
              <a:pPr/>
              <a:t>18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  <p:sp>
        <p:nvSpPr>
          <p:cNvPr id="39939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61BEFF8-37AD-4E29-A497-05B148A79DAD}" type="slidenum">
              <a:rPr lang="en-CA" altLang="en-US" sz="1200" smtClean="0">
                <a:latin typeface="Tahoma" panose="020B0604030504040204" pitchFamily="34" charset="0"/>
              </a:rPr>
              <a:pPr/>
              <a:t>19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5A45695-0170-43A0-B473-55C219A18761}" type="slidenum">
              <a:rPr lang="en-CA" altLang="en-US" sz="1200" smtClean="0">
                <a:latin typeface="Tahoma" panose="020B0604030504040204" pitchFamily="34" charset="0"/>
              </a:rPr>
              <a:pPr/>
              <a:t>21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  <p:sp>
        <p:nvSpPr>
          <p:cNvPr id="45059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36C7B2F-8B6B-4736-8362-9AF9257A379D}" type="slidenum">
              <a:rPr lang="en-CA" altLang="en-US" sz="1200" smtClean="0">
                <a:latin typeface="Tahoma" panose="020B0604030504040204" pitchFamily="34" charset="0"/>
              </a:rPr>
              <a:pPr/>
              <a:t>2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9B2AF49-8F52-4E1F-AAF6-CBAB0F519468}" type="slidenum">
              <a:rPr lang="en-CA" altLang="en-US" sz="1200" smtClean="0">
                <a:latin typeface="Tahoma" panose="020B0604030504040204" pitchFamily="34" charset="0"/>
              </a:rPr>
              <a:pPr/>
              <a:t>22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A103F92-1D7C-4A90-B663-905540B86A28}" type="slidenum">
              <a:rPr lang="en-CA" altLang="en-US" sz="1200" smtClean="0">
                <a:latin typeface="Tahoma" panose="020B0604030504040204" pitchFamily="34" charset="0"/>
              </a:rPr>
              <a:pPr/>
              <a:t>23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  <p:sp>
        <p:nvSpPr>
          <p:cNvPr id="4915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9A7C822-289E-426A-989C-92EC636626DD}" type="slidenum">
              <a:rPr lang="en-CA" altLang="en-US" sz="1200" smtClean="0">
                <a:latin typeface="Tahoma" panose="020B0604030504040204" pitchFamily="34" charset="0"/>
              </a:rPr>
              <a:pPr/>
              <a:t>24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FC64FA2-9ABD-4C92-8F8A-4D33A0B80F2E}" type="slidenum">
              <a:rPr lang="en-CA" altLang="en-US" sz="1200" smtClean="0">
                <a:latin typeface="Tahoma" panose="020B0604030504040204" pitchFamily="34" charset="0"/>
              </a:rPr>
              <a:pPr/>
              <a:t>25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  <p:sp>
        <p:nvSpPr>
          <p:cNvPr id="5325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2DD8EC1-E3CF-49C1-891E-7DB39D4EA6FB}" type="slidenum">
              <a:rPr lang="en-CA" altLang="en-US" sz="1200" smtClean="0">
                <a:latin typeface="Tahoma" panose="020B0604030504040204" pitchFamily="34" charset="0"/>
              </a:rPr>
              <a:pPr/>
              <a:t>26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A1EBE44-E243-4F98-BBE2-F36DF8938C11}" type="slidenum">
              <a:rPr lang="en-CA" altLang="en-US" sz="1200" smtClean="0">
                <a:latin typeface="Tahoma" panose="020B0604030504040204" pitchFamily="34" charset="0"/>
              </a:rPr>
              <a:pPr/>
              <a:t>27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372638F-2DFB-4EC5-B4A3-1F50F0EFFE16}" type="slidenum">
              <a:rPr lang="en-CA" altLang="en-US" sz="1200" smtClean="0">
                <a:latin typeface="Tahoma" panose="020B0604030504040204" pitchFamily="34" charset="0"/>
              </a:rPr>
              <a:pPr/>
              <a:t>28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C36D83E-7255-45D4-B61E-F4F0C6319FF2}" type="slidenum">
              <a:rPr lang="en-CA" altLang="en-US" sz="1200" smtClean="0">
                <a:latin typeface="Tahoma" panose="020B0604030504040204" pitchFamily="34" charset="0"/>
              </a:rPr>
              <a:pPr/>
              <a:t>29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3AF8D03-7951-48F4-AC10-C7F3F48A3336}" type="slidenum">
              <a:rPr lang="en-CA" altLang="en-US" sz="1200" smtClean="0">
                <a:latin typeface="Tahoma" panose="020B0604030504040204" pitchFamily="34" charset="0"/>
              </a:rPr>
              <a:pPr/>
              <a:t>30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97DC153-B4BC-496C-9B49-18D07C04FD63}" type="slidenum">
              <a:rPr lang="en-CA" altLang="en-US" sz="1200" smtClean="0">
                <a:latin typeface="Tahoma" panose="020B0604030504040204" pitchFamily="34" charset="0"/>
              </a:rPr>
              <a:pPr/>
              <a:t>31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90157FB-5AD8-455F-A823-08B5B61D6BDE}" type="slidenum">
              <a:rPr lang="en-CA" altLang="en-US" sz="1200" smtClean="0">
                <a:latin typeface="Tahoma" panose="020B0604030504040204" pitchFamily="34" charset="0"/>
              </a:rPr>
              <a:pPr/>
              <a:t>3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  <p:sp>
        <p:nvSpPr>
          <p:cNvPr id="1024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22D3FB6-58DC-48CD-A390-12766D483005}" type="slidenum">
              <a:rPr lang="en-CA" altLang="en-US" sz="1200" smtClean="0">
                <a:latin typeface="Tahoma" panose="020B0604030504040204" pitchFamily="34" charset="0"/>
              </a:rPr>
              <a:pPr/>
              <a:t>32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8946D21-D9FF-4ED5-913F-03EA5125F8EC}" type="slidenum">
              <a:rPr lang="en-CA" altLang="en-US" sz="1200" smtClean="0">
                <a:latin typeface="Tahoma" panose="020B0604030504040204" pitchFamily="34" charset="0"/>
              </a:rPr>
              <a:pPr/>
              <a:t>33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4CE6365-8DAE-4A66-AB10-D433C96E102F}" type="slidenum">
              <a:rPr lang="en-CA" altLang="en-US" sz="1200" smtClean="0">
                <a:latin typeface="Tahoma" panose="020B0604030504040204" pitchFamily="34" charset="0"/>
              </a:rPr>
              <a:pPr/>
              <a:t>34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2624C80-314D-4158-9755-CA2DFFF99F4F}" type="slidenum">
              <a:rPr lang="en-CA" altLang="en-US" sz="1200" smtClean="0">
                <a:latin typeface="Tahoma" panose="020B0604030504040204" pitchFamily="34" charset="0"/>
              </a:rPr>
              <a:pPr/>
              <a:t>35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DA04DFD-5E2C-4819-90F1-CED79EE0B3B2}" type="slidenum">
              <a:rPr lang="en-CA" altLang="en-US" sz="1200" smtClean="0">
                <a:latin typeface="Tahoma" panose="020B0604030504040204" pitchFamily="34" charset="0"/>
              </a:rPr>
              <a:pPr/>
              <a:t>36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CE346CB-A73E-486F-847F-512775F3D232}" type="slidenum">
              <a:rPr lang="en-CA" altLang="en-US" sz="1200" smtClean="0">
                <a:latin typeface="Tahoma" panose="020B0604030504040204" pitchFamily="34" charset="0"/>
              </a:rPr>
              <a:pPr/>
              <a:t>37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81EBEDC-8275-4D3F-9562-49679C819AB0}" type="slidenum">
              <a:rPr lang="en-CA" altLang="en-US" sz="1200" smtClean="0">
                <a:latin typeface="Tahoma" panose="020B0604030504040204" pitchFamily="34" charset="0"/>
              </a:rPr>
              <a:pPr/>
              <a:t>38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CCB34EB-D776-48B8-96A1-9A3C6208146E}" type="slidenum">
              <a:rPr lang="en-CA" altLang="en-US" sz="1200" smtClean="0">
                <a:latin typeface="Tahoma" panose="020B0604030504040204" pitchFamily="34" charset="0"/>
              </a:rPr>
              <a:pPr/>
              <a:t>39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D223952-000F-41F8-9840-E3F0C7431F08}" type="slidenum">
              <a:rPr lang="en-CA" altLang="en-US" sz="1200" smtClean="0">
                <a:latin typeface="Tahoma" panose="020B0604030504040204" pitchFamily="34" charset="0"/>
              </a:rPr>
              <a:pPr/>
              <a:t>4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D86BECE-DB8C-4227-9C74-066733643D54}" type="slidenum">
              <a:rPr lang="en-CA" altLang="en-US" sz="1200" smtClean="0">
                <a:latin typeface="Tahoma" panose="020B0604030504040204" pitchFamily="34" charset="0"/>
              </a:rPr>
              <a:pPr/>
              <a:t>5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  <p:sp>
        <p:nvSpPr>
          <p:cNvPr id="14339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6B1AE32-E4A6-48E6-BC00-0C406E030FDE}" type="slidenum">
              <a:rPr lang="en-CA" altLang="en-US" sz="1200" smtClean="0">
                <a:latin typeface="Tahoma" panose="020B0604030504040204" pitchFamily="34" charset="0"/>
              </a:rPr>
              <a:pPr/>
              <a:t>6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3D5CF0F-CBBA-4EC0-87A2-240E3753AFD4}" type="slidenum">
              <a:rPr lang="en-CA" altLang="en-US" sz="1200" smtClean="0">
                <a:latin typeface="Tahoma" panose="020B0604030504040204" pitchFamily="34" charset="0"/>
              </a:rPr>
              <a:pPr/>
              <a:t>7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  <p:sp>
        <p:nvSpPr>
          <p:cNvPr id="1843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C11A81D-E840-445B-8923-D9F77A9466DF}" type="slidenum">
              <a:rPr lang="en-CA" altLang="en-US" sz="1200" smtClean="0">
                <a:latin typeface="Tahoma" panose="020B0604030504040204" pitchFamily="34" charset="0"/>
              </a:rPr>
              <a:pPr/>
              <a:t>8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B8A6B79-57CA-4390-BDDC-9EF3AF13EB07}" type="slidenum">
              <a:rPr lang="en-CA" altLang="en-US" sz="1200" smtClean="0">
                <a:latin typeface="Tahoma" panose="020B0604030504040204" pitchFamily="34" charset="0"/>
              </a:rPr>
              <a:pPr/>
              <a:t>9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  <p:sp>
        <p:nvSpPr>
          <p:cNvPr id="2253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4"/>
          <p:cNvSpPr>
            <a:spLocks noChangeArrowheads="1"/>
          </p:cNvSpPr>
          <p:nvPr/>
        </p:nvSpPr>
        <p:spPr bwMode="auto">
          <a:xfrm>
            <a:off x="8305800" y="0"/>
            <a:ext cx="609600" cy="6858000"/>
          </a:xfrm>
          <a:prstGeom prst="rect">
            <a:avLst/>
          </a:prstGeom>
          <a:gradFill rotWithShape="1">
            <a:gsLst>
              <a:gs pos="0">
                <a:srgbClr val="677228">
                  <a:alpha val="43999"/>
                </a:srgbClr>
              </a:gs>
              <a:gs pos="100000">
                <a:srgbClr val="5A6423"/>
              </a:gs>
            </a:gsLst>
            <a:lin ang="5400000" scaled="1"/>
          </a:gradFill>
          <a:ln>
            <a:noFill/>
          </a:ln>
          <a:extLst>
            <a:ext uri="{91240B29-F687-4f45-9708-019B960494DF}"/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mtClean="0">
              <a:ea typeface="+mn-ea"/>
            </a:endParaRPr>
          </a:p>
        </p:txBody>
      </p:sp>
      <p:sp>
        <p:nvSpPr>
          <p:cNvPr id="5" name="Rectangle 47"/>
          <p:cNvSpPr>
            <a:spLocks noChangeArrowheads="1"/>
          </p:cNvSpPr>
          <p:nvPr userDrawn="1"/>
        </p:nvSpPr>
        <p:spPr bwMode="auto">
          <a:xfrm rot="16200000">
            <a:off x="3500437" y="-985837"/>
            <a:ext cx="2143125" cy="9144000"/>
          </a:xfrm>
          <a:prstGeom prst="rect">
            <a:avLst/>
          </a:prstGeom>
          <a:solidFill>
            <a:srgbClr val="677228">
              <a:alpha val="43921"/>
            </a:srgbClr>
          </a:solidFill>
          <a:ln>
            <a:noFill/>
          </a:ln>
          <a:extLst>
            <a:ext uri="{91240B29-F687-4f45-9708-019B960494DF}"/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mtClean="0">
              <a:ea typeface="+mn-ea"/>
            </a:endParaRPr>
          </a:p>
        </p:txBody>
      </p:sp>
      <p:sp>
        <p:nvSpPr>
          <p:cNvPr id="6" name="Rectangle 48"/>
          <p:cNvSpPr>
            <a:spLocks noChangeArrowheads="1"/>
          </p:cNvSpPr>
          <p:nvPr userDrawn="1"/>
        </p:nvSpPr>
        <p:spPr bwMode="auto">
          <a:xfrm>
            <a:off x="7315200" y="2438400"/>
            <a:ext cx="1828800" cy="22907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/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mtClean="0">
              <a:ea typeface="+mn-ea"/>
            </a:endParaRPr>
          </a:p>
        </p:txBody>
      </p:sp>
      <p:pic>
        <p:nvPicPr>
          <p:cNvPr id="7" name="Picture 35" descr="awtri_4c UPDATE_colo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949950"/>
            <a:ext cx="684213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6" descr="elmasri_thumb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9975" y="2514600"/>
            <a:ext cx="17240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26" name="Rectangle 30" descr="Pink tissue paper"/>
          <p:cNvSpPr>
            <a:spLocks noGrp="1" noChangeArrowheads="1"/>
          </p:cNvSpPr>
          <p:nvPr>
            <p:ph type="ctrTitle" sz="quarter"/>
          </p:nvPr>
        </p:nvSpPr>
        <p:spPr>
          <a:xfrm>
            <a:off x="228600" y="152400"/>
            <a:ext cx="7086600" cy="2286000"/>
          </a:xfrm>
        </p:spPr>
        <p:txBody>
          <a:bodyPr wrap="none" anchor="ctr"/>
          <a:lstStyle>
            <a:lvl1pPr>
              <a:defRPr sz="6600">
                <a:solidFill>
                  <a:srgbClr val="99003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134" name="Rectangle 38" descr="Pink tissue paper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04800" y="2590800"/>
            <a:ext cx="6629400" cy="19050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2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29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838200" y="6397625"/>
            <a:ext cx="4495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900"/>
            </a:lvl1pPr>
          </a:lstStyle>
          <a:p>
            <a:pPr>
              <a:defRPr/>
            </a:pPr>
            <a:r>
              <a:rPr lang="en-US" altLang="en-US"/>
              <a:t>Copyright © 2016 Ramez Elmasri and Shamkant B. Navathe</a:t>
            </a:r>
          </a:p>
        </p:txBody>
      </p:sp>
    </p:spTree>
    <p:extLst>
      <p:ext uri="{BB962C8B-B14F-4D97-AF65-F5344CB8AC3E}">
        <p14:creationId xmlns:p14="http://schemas.microsoft.com/office/powerpoint/2010/main" val="399530359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4- </a:t>
            </a:r>
            <a:fld id="{1B8BD64A-A233-45E1-83F7-B2AFDEFD559B}" type="slidenum">
              <a:rPr lang="en-US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840451833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303213"/>
            <a:ext cx="2076450" cy="58689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303213"/>
            <a:ext cx="6076950" cy="58689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4- </a:t>
            </a:r>
            <a:fld id="{ACB4B253-7ED2-4B62-BAD6-4C055E6C7976}" type="slidenum">
              <a:rPr lang="en-US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451828116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4- </a:t>
            </a:r>
            <a:fld id="{BB6000C1-E7D0-4588-804C-B9C17485B59F}" type="slidenum">
              <a:rPr lang="en-US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794639770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4- </a:t>
            </a:r>
            <a:fld id="{98DE3E58-BF15-47DC-8183-846C24803EAF}" type="slidenum">
              <a:rPr lang="en-US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284481050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9713" y="1600200"/>
            <a:ext cx="407035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2463" y="1600200"/>
            <a:ext cx="4071937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4- </a:t>
            </a:r>
            <a:fld id="{97F89D9F-6068-43CF-9838-AC105D041D06}" type="slidenum">
              <a:rPr lang="en-US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653494041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4- </a:t>
            </a:r>
            <a:fld id="{10F50AEE-7567-4DEC-A825-152EB607BDE4}" type="slidenum">
              <a:rPr lang="en-US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107897998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4- </a:t>
            </a:r>
            <a:fld id="{58923A8A-CE99-4454-AA7B-0EFA7178308C}" type="slidenum">
              <a:rPr lang="en-US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440789745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4- </a:t>
            </a:r>
            <a:fld id="{0B27DB59-F028-4F93-BDDF-7A5384456FBD}" type="slidenum">
              <a:rPr lang="en-US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446480162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4- </a:t>
            </a:r>
            <a:fld id="{F93AF358-3D42-44EC-BC43-2EB49723C177}" type="slidenum">
              <a:rPr lang="en-US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972793701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4- </a:t>
            </a:r>
            <a:fld id="{2B7714C3-C81E-459E-8B05-D5E87362ED57}" type="slidenum">
              <a:rPr lang="en-US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413219539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45"/>
          <p:cNvGrpSpPr>
            <a:grpSpLocks/>
          </p:cNvGrpSpPr>
          <p:nvPr userDrawn="1"/>
        </p:nvGrpSpPr>
        <p:grpSpPr bwMode="auto">
          <a:xfrm>
            <a:off x="8936038" y="1449388"/>
            <a:ext cx="207962" cy="5408612"/>
            <a:chOff x="5606" y="889"/>
            <a:chExt cx="154" cy="3431"/>
          </a:xfrm>
        </p:grpSpPr>
        <p:sp>
          <p:nvSpPr>
            <p:cNvPr id="1032" name="Rectangle 38"/>
            <p:cNvSpPr>
              <a:spLocks noChangeArrowheads="1"/>
            </p:cNvSpPr>
            <p:nvPr userDrawn="1"/>
          </p:nvSpPr>
          <p:spPr bwMode="gray">
            <a:xfrm flipH="1">
              <a:off x="5685" y="889"/>
              <a:ext cx="75" cy="3431"/>
            </a:xfrm>
            <a:prstGeom prst="rect">
              <a:avLst/>
            </a:prstGeom>
            <a:solidFill>
              <a:srgbClr val="677228"/>
            </a:solidFill>
            <a:ln>
              <a:noFill/>
            </a:ln>
            <a:extLst>
              <a:ext uri="{91240B29-F687-4f45-9708-019B960494DF}"/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kumimoji="1" lang="en-US" altLang="en-US" sz="3200" smtClean="0">
                <a:latin typeface="Tahoma" panose="020B0604030504040204" pitchFamily="34" charset="0"/>
                <a:ea typeface="+mn-ea"/>
              </a:endParaRPr>
            </a:p>
          </p:txBody>
        </p:sp>
        <p:grpSp>
          <p:nvGrpSpPr>
            <p:cNvPr id="1033" name="Group 44"/>
            <p:cNvGrpSpPr>
              <a:grpSpLocks/>
            </p:cNvGrpSpPr>
            <p:nvPr userDrawn="1"/>
          </p:nvGrpSpPr>
          <p:grpSpPr bwMode="auto">
            <a:xfrm>
              <a:off x="5606" y="889"/>
              <a:ext cx="106" cy="3431"/>
              <a:chOff x="5606" y="889"/>
              <a:chExt cx="106" cy="3431"/>
            </a:xfrm>
          </p:grpSpPr>
          <p:sp>
            <p:nvSpPr>
              <p:cNvPr id="1034" name="Rectangle 43"/>
              <p:cNvSpPr>
                <a:spLocks noChangeArrowheads="1"/>
              </p:cNvSpPr>
              <p:nvPr userDrawn="1"/>
            </p:nvSpPr>
            <p:spPr bwMode="gray">
              <a:xfrm rot="10800000" flipH="1">
                <a:off x="5606" y="889"/>
                <a:ext cx="58" cy="3431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/>
              </a:extLst>
            </p:spPr>
            <p:txBody>
              <a:bodyPr rot="10800000"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defRPr/>
                </a:pPr>
                <a:endParaRPr kumimoji="1" lang="en-US" altLang="en-US" sz="3200" smtClean="0">
                  <a:latin typeface="Tahoma" panose="020B0604030504040204" pitchFamily="34" charset="0"/>
                  <a:ea typeface="+mn-ea"/>
                </a:endParaRPr>
              </a:p>
            </p:txBody>
          </p:sp>
          <p:sp>
            <p:nvSpPr>
              <p:cNvPr id="1035" name="Rectangle 32"/>
              <p:cNvSpPr>
                <a:spLocks noChangeArrowheads="1"/>
              </p:cNvSpPr>
              <p:nvPr userDrawn="1"/>
            </p:nvSpPr>
            <p:spPr bwMode="gray">
              <a:xfrm rot="10800000" flipH="1">
                <a:off x="5654" y="889"/>
                <a:ext cx="58" cy="3431"/>
              </a:xfrm>
              <a:prstGeom prst="rect">
                <a:avLst/>
              </a:prstGeom>
              <a:solidFill>
                <a:srgbClr val="990033"/>
              </a:solidFill>
              <a:ln>
                <a:noFill/>
              </a:ln>
              <a:extLst>
                <a:ext uri="{91240B29-F687-4f45-9708-019B960494DF}"/>
              </a:extLst>
            </p:spPr>
            <p:txBody>
              <a:bodyPr rot="10800000"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defRPr/>
                </a:pPr>
                <a:endParaRPr kumimoji="1" lang="en-US" altLang="en-US" sz="3200" smtClean="0">
                  <a:latin typeface="Tahoma" panose="020B0604030504040204" pitchFamily="34" charset="0"/>
                  <a:ea typeface="+mn-ea"/>
                </a:endParaRPr>
              </a:p>
            </p:txBody>
          </p:sp>
        </p:grpSp>
      </p:grpSp>
      <p:sp>
        <p:nvSpPr>
          <p:cNvPr id="1027" name="Rectangle 37"/>
          <p:cNvSpPr>
            <a:spLocks noChangeArrowheads="1"/>
          </p:cNvSpPr>
          <p:nvPr userDrawn="1"/>
        </p:nvSpPr>
        <p:spPr bwMode="gray">
          <a:xfrm rot="-5400000">
            <a:off x="3845719" y="-3845719"/>
            <a:ext cx="1449388" cy="9140825"/>
          </a:xfrm>
          <a:prstGeom prst="rect">
            <a:avLst/>
          </a:prstGeom>
          <a:solidFill>
            <a:srgbClr val="677228">
              <a:alpha val="36078"/>
            </a:srgbClr>
          </a:solidFill>
          <a:ln>
            <a:noFill/>
          </a:ln>
          <a:extLst>
            <a:ext uri="{91240B29-F687-4f45-9708-019B960494DF}"/>
          </a:extLst>
        </p:spPr>
        <p:txBody>
          <a:bodyPr vert="eaVert"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 sz="3200" smtClean="0">
              <a:latin typeface="Tahoma" panose="020B0604030504040204" pitchFamily="34" charset="0"/>
              <a:ea typeface="+mn-ea"/>
            </a:endParaRPr>
          </a:p>
        </p:txBody>
      </p:sp>
      <p:sp>
        <p:nvSpPr>
          <p:cNvPr id="1028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303213"/>
            <a:ext cx="7796213" cy="99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1">
                <a:solidFill>
                  <a:srgbClr val="990033"/>
                </a:solidFill>
              </a:defRPr>
            </a:lvl1pPr>
          </a:lstStyle>
          <a:p>
            <a:pPr>
              <a:defRPr/>
            </a:pPr>
            <a:r>
              <a:rPr lang="en-US" altLang="en-US"/>
              <a:t>Slide 4- </a:t>
            </a:r>
            <a:fld id="{52F4BE0B-3BBC-414A-BD2E-7AED3592E76E}" type="slidenum">
              <a:rPr lang="en-US" altLang="en-US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1030" name="Rectangle 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9713" y="1600200"/>
            <a:ext cx="8294687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31" name="Rectangle 30"/>
          <p:cNvSpPr>
            <a:spLocks noChangeArrowheads="1"/>
          </p:cNvSpPr>
          <p:nvPr/>
        </p:nvSpPr>
        <p:spPr bwMode="auto">
          <a:xfrm>
            <a:off x="838200" y="6397625"/>
            <a:ext cx="449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900" smtClean="0"/>
              <a:t>Copyright © 2016 Ramez Elmasri and Shamkant B. Navathe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ransition spd="med"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+mj-lt"/>
          <a:ea typeface="MS PGothic" panose="020B0600070205080204" pitchFamily="34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  <a:ea typeface="MS PGothic" panose="020B0600070205080204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  <a:ea typeface="MS PGothic" panose="020B0600070205080204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  <a:ea typeface="MS PGothic" panose="020B0600070205080204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  <a:ea typeface="MS PGothic" panose="020B0600070205080204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60000"/>
        <a:buFont typeface="Wingdings" panose="05000000000000000000" pitchFamily="2" charset="2"/>
        <a:buChar char="n"/>
        <a:defRPr sz="2800">
          <a:solidFill>
            <a:schemeClr val="tx2"/>
          </a:solidFill>
          <a:latin typeface="+mn-lt"/>
          <a:ea typeface="MS PGothic" panose="020B0600070205080204" pitchFamily="34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5000"/>
        <a:buFont typeface="Wingdings" panose="05000000000000000000" pitchFamily="2" charset="2"/>
        <a:buChar char="n"/>
        <a:defRPr sz="2600">
          <a:solidFill>
            <a:srgbClr val="800000"/>
          </a:solidFill>
          <a:latin typeface="+mn-lt"/>
          <a:ea typeface="MS PGothic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anose="05000000000000000000" pitchFamily="2" charset="2"/>
        <a:buChar char="n"/>
        <a:defRPr sz="2400">
          <a:solidFill>
            <a:schemeClr val="tx2"/>
          </a:solidFill>
          <a:latin typeface="+mn-lt"/>
          <a:ea typeface="MS PGothic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5000"/>
        <a:buFont typeface="Wingdings" panose="05000000000000000000" pitchFamily="2" charset="2"/>
        <a:buChar char="n"/>
        <a:defRPr sz="2000">
          <a:solidFill>
            <a:srgbClr val="800000"/>
          </a:solidFill>
          <a:latin typeface="+mn-lt"/>
          <a:ea typeface="MS PGothic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anose="05000000000000000000" pitchFamily="2" charset="2"/>
        <a:buChar char="n"/>
        <a:defRPr sz="2000">
          <a:solidFill>
            <a:schemeClr val="tx2"/>
          </a:solidFill>
          <a:latin typeface="+mn-lt"/>
          <a:ea typeface="MS PGothic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en-US" dirty="0" smtClean="0">
              <a:ea typeface="+mn-ea"/>
            </a:endParaRPr>
          </a:p>
          <a:p>
            <a:pPr>
              <a:defRPr/>
            </a:pPr>
            <a:endParaRPr lang="en-US" dirty="0">
              <a:ea typeface="+mn-ea"/>
            </a:endParaRPr>
          </a:p>
          <a:p>
            <a:pPr>
              <a:defRPr/>
            </a:pPr>
            <a:endParaRPr lang="en-US" dirty="0" smtClean="0">
              <a:ea typeface="+mn-ea"/>
            </a:endParaRPr>
          </a:p>
          <a:p>
            <a:pPr algn="ctr" eaLnBrk="1" hangingPunct="1">
              <a:buFont typeface="Wingdings" charset="0"/>
              <a:buNone/>
              <a:defRPr/>
            </a:pPr>
            <a:r>
              <a:rPr lang="en-US" sz="3600" dirty="0" smtClean="0">
                <a:ea typeface="ＭＳ Ｐゴシック" charset="0"/>
              </a:rPr>
              <a:t>Enhanced Entity-Relationship </a:t>
            </a:r>
            <a:br>
              <a:rPr lang="en-US" sz="3600" dirty="0" smtClean="0">
                <a:ea typeface="ＭＳ Ｐゴシック" charset="0"/>
              </a:rPr>
            </a:br>
            <a:r>
              <a:rPr lang="en-US" sz="3600" dirty="0" smtClean="0">
                <a:ea typeface="ＭＳ Ｐゴシック" charset="0"/>
              </a:rPr>
              <a:t>(EER) Modeling</a:t>
            </a:r>
            <a:endParaRPr lang="en-US" sz="3600" dirty="0">
              <a:ea typeface="ＭＳ Ｐゴシック" charset="0"/>
            </a:endParaRP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990033"/>
                </a:solidFill>
              </a:rPr>
              <a:t>Slide 1- </a:t>
            </a:r>
            <a:fld id="{B41C5FDD-5194-48BB-AF60-C0374DD6952D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CA" altLang="en-US" sz="1400" smtClean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990033"/>
                </a:solidFill>
              </a:rPr>
              <a:t>Slide 4- </a:t>
            </a:r>
            <a:fld id="{107101B2-9801-498E-8FBE-1103C6CF3F94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CA" altLang="en-US" sz="1400" smtClean="0">
              <a:solidFill>
                <a:srgbClr val="990033"/>
              </a:solidFill>
            </a:endParaRPr>
          </a:p>
        </p:txBody>
      </p:sp>
      <p:sp>
        <p:nvSpPr>
          <p:cNvPr id="2355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smtClean="0"/>
              <a:t>Specialization (1)</a:t>
            </a:r>
          </a:p>
        </p:txBody>
      </p:sp>
      <p:sp>
        <p:nvSpPr>
          <p:cNvPr id="23556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39713" y="1524000"/>
            <a:ext cx="8294687" cy="4648200"/>
          </a:xfrm>
        </p:spPr>
        <p:txBody>
          <a:bodyPr/>
          <a:lstStyle/>
          <a:p>
            <a:pPr eaLnBrk="1" hangingPunct="1"/>
            <a:r>
              <a:rPr lang="en-US" altLang="en-US" smtClean="0"/>
              <a:t>Specialization is the process of defining a set of subclasses of a superclass </a:t>
            </a:r>
          </a:p>
          <a:p>
            <a:pPr eaLnBrk="1" hangingPunct="1"/>
            <a:r>
              <a:rPr lang="en-US" altLang="en-US" smtClean="0"/>
              <a:t>The set of subclasses is based upon some distinguishing characteristics of the entities in the superclass</a:t>
            </a:r>
          </a:p>
          <a:p>
            <a:pPr lvl="1" eaLnBrk="1" hangingPunct="1"/>
            <a:r>
              <a:rPr lang="en-US" altLang="en-US" smtClean="0"/>
              <a:t>Example: {SECRETARY, ENGINEER, TECHNICIAN} is a specialization of EMPLOYEE based upon </a:t>
            </a:r>
            <a:r>
              <a:rPr lang="en-US" altLang="en-US" i="1" smtClean="0"/>
              <a:t>job type.</a:t>
            </a:r>
          </a:p>
          <a:p>
            <a:pPr lvl="1" eaLnBrk="1" hangingPunct="1"/>
            <a:r>
              <a:rPr lang="en-US" altLang="en-US" smtClean="0"/>
              <a:t>Example: MANAGER</a:t>
            </a:r>
            <a:r>
              <a:rPr lang="en-US" altLang="en-US" i="1" smtClean="0"/>
              <a:t> is a specialization of EMPLOYEE based on the role the employee plays</a:t>
            </a:r>
          </a:p>
          <a:p>
            <a:pPr lvl="2" eaLnBrk="1" hangingPunct="1"/>
            <a:r>
              <a:rPr lang="en-US" altLang="en-US" smtClean="0"/>
              <a:t>May have several specializations of the same superclass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990033"/>
                </a:solidFill>
              </a:rPr>
              <a:t>Slide 4- </a:t>
            </a:r>
            <a:fld id="{470FB04B-7112-45DD-8899-759A79EAD184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CA" altLang="en-US" sz="1400" smtClean="0">
              <a:solidFill>
                <a:srgbClr val="990033"/>
              </a:solidFill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smtClean="0"/>
              <a:t>Specialization (2)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/>
              <a:t>Example: Another specialization of EMPLOYEE based on </a:t>
            </a:r>
            <a:r>
              <a:rPr lang="en-US" altLang="en-US" sz="2400" i="1" smtClean="0"/>
              <a:t>method of pay</a:t>
            </a:r>
            <a:r>
              <a:rPr lang="en-US" altLang="en-US" sz="2400" smtClean="0"/>
              <a:t> is {SALARIED_EMPLOYEE, HOURLY_EMPLOYEE}.</a:t>
            </a:r>
          </a:p>
          <a:p>
            <a:pPr lvl="1" eaLnBrk="1" hangingPunct="1"/>
            <a:r>
              <a:rPr lang="en-US" altLang="en-US" sz="2200" smtClean="0"/>
              <a:t>Superclass/subclass relationships and specialization can be diagrammatically represented in EER diagrams</a:t>
            </a:r>
          </a:p>
          <a:p>
            <a:pPr lvl="1" eaLnBrk="1" hangingPunct="1"/>
            <a:r>
              <a:rPr lang="en-US" altLang="en-US" sz="2200" smtClean="0"/>
              <a:t>Attributes of a subclass are called </a:t>
            </a:r>
            <a:r>
              <a:rPr lang="en-US" altLang="en-US" sz="2200" i="1" smtClean="0"/>
              <a:t>specific</a:t>
            </a:r>
            <a:r>
              <a:rPr lang="en-US" altLang="en-US" sz="2200" smtClean="0"/>
              <a:t> or </a:t>
            </a:r>
            <a:r>
              <a:rPr lang="en-US" altLang="en-US" sz="2200" i="1" smtClean="0"/>
              <a:t>local</a:t>
            </a:r>
            <a:r>
              <a:rPr lang="en-US" altLang="en-US" sz="2200" smtClean="0"/>
              <a:t> attributes.</a:t>
            </a:r>
          </a:p>
          <a:p>
            <a:pPr lvl="2" eaLnBrk="1" hangingPunct="1"/>
            <a:r>
              <a:rPr lang="en-US" altLang="en-US" sz="2000" smtClean="0"/>
              <a:t>For example, the attribute TypingSpeed of SECRETARY</a:t>
            </a:r>
          </a:p>
          <a:p>
            <a:pPr lvl="1" eaLnBrk="1" hangingPunct="1"/>
            <a:r>
              <a:rPr lang="en-US" altLang="en-US" sz="2200" smtClean="0"/>
              <a:t>The subclass can also participate in specific relationship types.</a:t>
            </a:r>
          </a:p>
          <a:p>
            <a:pPr lvl="2" eaLnBrk="1" hangingPunct="1"/>
            <a:r>
              <a:rPr lang="en-US" altLang="en-US" sz="2000" smtClean="0"/>
              <a:t>For example, a relationship BELONGS_TO of HOURLY_EMPLOYEE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990033"/>
                </a:solidFill>
              </a:rPr>
              <a:t>Slide 4- </a:t>
            </a:r>
            <a:fld id="{0FD92E57-983E-41CA-A223-418769B79CD7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CA" altLang="en-US" sz="1400" smtClean="0">
              <a:solidFill>
                <a:srgbClr val="990033"/>
              </a:solidFill>
            </a:endParaRPr>
          </a:p>
        </p:txBody>
      </p:sp>
      <p:pic>
        <p:nvPicPr>
          <p:cNvPr id="27651" name="Picture 3" descr="fig04_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24000"/>
            <a:ext cx="7772400" cy="493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2" name="Text Box 4" descr="Pink tissue paper"/>
          <p:cNvSpPr txBox="1">
            <a:spLocks noChangeArrowheads="1"/>
          </p:cNvSpPr>
          <p:nvPr/>
        </p:nvSpPr>
        <p:spPr bwMode="auto">
          <a:xfrm>
            <a:off x="304800" y="822325"/>
            <a:ext cx="6934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3200">
                <a:solidFill>
                  <a:srgbClr val="800000"/>
                </a:solidFill>
              </a:rPr>
              <a:t>Specialization (3)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990033"/>
                </a:solidFill>
              </a:rPr>
              <a:t>Slide 4- </a:t>
            </a:r>
            <a:fld id="{AFA6CA9A-0060-40F7-9D95-02FCDBB7FEE3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CA" altLang="en-US" sz="1400" smtClean="0">
              <a:solidFill>
                <a:srgbClr val="990033"/>
              </a:solidFill>
            </a:endParaRPr>
          </a:p>
        </p:txBody>
      </p:sp>
      <p:sp>
        <p:nvSpPr>
          <p:cNvPr id="2969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smtClean="0"/>
              <a:t>Generalization</a:t>
            </a:r>
          </a:p>
        </p:txBody>
      </p:sp>
      <p:sp>
        <p:nvSpPr>
          <p:cNvPr id="29700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/>
              <a:t>Generalization is the reverse of the specialization process </a:t>
            </a:r>
          </a:p>
          <a:p>
            <a:pPr eaLnBrk="1" hangingPunct="1"/>
            <a:r>
              <a:rPr lang="en-US" altLang="en-US" sz="2400" smtClean="0"/>
              <a:t>Several classes with common features are generalized into a superclass; </a:t>
            </a:r>
          </a:p>
          <a:p>
            <a:pPr lvl="1" eaLnBrk="1" hangingPunct="1"/>
            <a:r>
              <a:rPr lang="en-US" altLang="en-US" sz="2200" smtClean="0"/>
              <a:t>original classes become its subclasses</a:t>
            </a:r>
          </a:p>
          <a:p>
            <a:pPr eaLnBrk="1" hangingPunct="1"/>
            <a:r>
              <a:rPr lang="en-US" altLang="en-US" sz="2400" smtClean="0"/>
              <a:t>Example: CAR, TRUCK generalized into VEHICLE; </a:t>
            </a:r>
          </a:p>
          <a:p>
            <a:pPr lvl="1" eaLnBrk="1" hangingPunct="1"/>
            <a:r>
              <a:rPr lang="en-US" altLang="en-US" sz="2200" smtClean="0"/>
              <a:t>both CAR, TRUCK become subclasses of the superclass VEHICLE.</a:t>
            </a:r>
          </a:p>
          <a:p>
            <a:pPr lvl="1" eaLnBrk="1" hangingPunct="1"/>
            <a:r>
              <a:rPr lang="en-US" altLang="en-US" sz="2200" smtClean="0"/>
              <a:t>We can view {CAR, TRUCK} as a specialization of VEHICLE </a:t>
            </a:r>
          </a:p>
          <a:p>
            <a:pPr lvl="1" eaLnBrk="1" hangingPunct="1"/>
            <a:r>
              <a:rPr lang="en-US" altLang="en-US" sz="2200" smtClean="0"/>
              <a:t>Alternatively, we can view VEHICLE as a generalization of CAR and TRUCK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990033"/>
                </a:solidFill>
              </a:rPr>
              <a:t>Slide 4- </a:t>
            </a:r>
            <a:fld id="{A6C16C9B-308E-431E-9B55-E43168C26D93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CA" altLang="en-US" sz="1400" smtClean="0">
              <a:solidFill>
                <a:srgbClr val="990033"/>
              </a:solidFill>
            </a:endParaRPr>
          </a:p>
        </p:txBody>
      </p:sp>
      <p:pic>
        <p:nvPicPr>
          <p:cNvPr id="31747" name="Picture 3" descr="fig04_0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00200"/>
            <a:ext cx="7239000" cy="484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8" name="Text Box 4" descr="Pink tissue paper"/>
          <p:cNvSpPr txBox="1">
            <a:spLocks noChangeArrowheads="1"/>
          </p:cNvSpPr>
          <p:nvPr/>
        </p:nvSpPr>
        <p:spPr bwMode="auto">
          <a:xfrm>
            <a:off x="533400" y="715963"/>
            <a:ext cx="5638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rgbClr val="800000"/>
                </a:solidFill>
              </a:rPr>
              <a:t>Generalization (2)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990033"/>
                </a:solidFill>
              </a:rPr>
              <a:t>Slide 4- </a:t>
            </a:r>
            <a:fld id="{BECEDAC7-0419-45D8-9528-24E6D7EF3131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CA" altLang="en-US" sz="1400" smtClean="0">
              <a:solidFill>
                <a:srgbClr val="990033"/>
              </a:solidFill>
            </a:endParaRPr>
          </a:p>
        </p:txBody>
      </p:sp>
      <p:sp>
        <p:nvSpPr>
          <p:cNvPr id="3379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smtClean="0"/>
              <a:t>Generalization and Specialization (1)</a:t>
            </a:r>
          </a:p>
        </p:txBody>
      </p:sp>
      <p:sp>
        <p:nvSpPr>
          <p:cNvPr id="33796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Diagrammatic notations are sometimes used to distinguish between generalization and specialization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Arrow pointing to the generalized superclass represents a generalization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Arrows pointing to the specialized subclasses represent a specialization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We </a:t>
            </a:r>
            <a:r>
              <a:rPr lang="en-US" altLang="en-US" i="1" smtClean="0"/>
              <a:t>do not use</a:t>
            </a:r>
            <a:r>
              <a:rPr lang="en-US" altLang="en-US" smtClean="0"/>
              <a:t> this notation because it is often subjective as to which process is more appropriate for a particular situation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We advocate not drawing any arrows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990033"/>
                </a:solidFill>
              </a:rPr>
              <a:t>Slide 4- </a:t>
            </a:r>
            <a:fld id="{6156F8BB-CE75-43A3-9523-15E912FB3818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CA" altLang="en-US" sz="1400" smtClean="0">
              <a:solidFill>
                <a:srgbClr val="990033"/>
              </a:solidFill>
            </a:endParaRPr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smtClean="0"/>
              <a:t>Generalization and Specialization (2)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Data Modeling with Specialization and Generalization</a:t>
            </a:r>
          </a:p>
          <a:p>
            <a:pPr lvl="1" eaLnBrk="1" hangingPunct="1"/>
            <a:r>
              <a:rPr lang="en-US" altLang="en-US" smtClean="0"/>
              <a:t>A superclass or subclass represents a collection (or set or grouping) of entities</a:t>
            </a:r>
          </a:p>
          <a:p>
            <a:pPr lvl="1" eaLnBrk="1" hangingPunct="1"/>
            <a:r>
              <a:rPr lang="en-US" altLang="en-US" smtClean="0"/>
              <a:t>It also represents a particular </a:t>
            </a:r>
            <a:r>
              <a:rPr lang="en-US" altLang="en-US" i="1" smtClean="0"/>
              <a:t>type of entity</a:t>
            </a:r>
          </a:p>
          <a:p>
            <a:pPr lvl="1" eaLnBrk="1" hangingPunct="1"/>
            <a:r>
              <a:rPr lang="en-US" altLang="en-US" smtClean="0"/>
              <a:t>Shown in rectangles in EER diagrams (as are entity types) </a:t>
            </a:r>
          </a:p>
          <a:p>
            <a:pPr lvl="1" eaLnBrk="1" hangingPunct="1"/>
            <a:r>
              <a:rPr lang="en-US" altLang="en-US" smtClean="0"/>
              <a:t>We can call all entity types (and their corresponding collections) </a:t>
            </a:r>
            <a:r>
              <a:rPr lang="en-US" altLang="en-US" b="1" i="1" smtClean="0"/>
              <a:t>classes</a:t>
            </a:r>
            <a:r>
              <a:rPr lang="en-US" altLang="en-US" smtClean="0"/>
              <a:t>, whether they are entity types, superclasses, or subclasses</a:t>
            </a:r>
          </a:p>
          <a:p>
            <a:pPr eaLnBrk="1" hangingPunct="1"/>
            <a:endParaRPr lang="en-US" altLang="en-US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Types of Specialization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Predicate-defined ( or condition-defined) : based on some predicate. E.g., based on value of an attribute, say, Job-type, or Age.</a:t>
            </a:r>
          </a:p>
          <a:p>
            <a:r>
              <a:rPr lang="en-US" altLang="en-US" smtClean="0"/>
              <a:t>Attribute-defined: shows the name of the attribute next to the line drawn from the superclass toward the subclasses (see Fig. 4.1)</a:t>
            </a:r>
          </a:p>
          <a:p>
            <a:r>
              <a:rPr lang="en-US" altLang="en-US" smtClean="0"/>
              <a:t>User-defined: membership is defined by the user on an entity by entity basis</a:t>
            </a:r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990033"/>
                </a:solidFill>
              </a:rPr>
              <a:t>Slide 4- </a:t>
            </a:r>
            <a:fld id="{1C4A6515-E455-44AA-9AD6-6A6EBA5FD955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CA" altLang="en-US" sz="1400" smtClean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990033"/>
                </a:solidFill>
              </a:rPr>
              <a:t>Slide 4- </a:t>
            </a:r>
            <a:fld id="{C6CC83E3-617B-4C1E-A28B-A5C13CD39A51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CA" altLang="en-US" sz="1400" smtClean="0">
              <a:solidFill>
                <a:srgbClr val="990033"/>
              </a:solidFill>
            </a:endParaRPr>
          </a:p>
        </p:txBody>
      </p:sp>
      <p:sp>
        <p:nvSpPr>
          <p:cNvPr id="38915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smtClean="0"/>
              <a:t>Constraints on Specialization and Generalization (1)</a:t>
            </a:r>
          </a:p>
        </p:txBody>
      </p:sp>
      <p:sp>
        <p:nvSpPr>
          <p:cNvPr id="38916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If we can determine exactly those entities that will become members of each subclass by a condition, the subclasses are called predicate-defined (or condition-defined) subclasses </a:t>
            </a:r>
          </a:p>
          <a:p>
            <a:pPr lvl="1" eaLnBrk="1" hangingPunct="1"/>
            <a:r>
              <a:rPr lang="en-US" altLang="en-US" smtClean="0"/>
              <a:t>Condition is a constraint that determines subclass members </a:t>
            </a:r>
          </a:p>
          <a:p>
            <a:pPr lvl="1" eaLnBrk="1" hangingPunct="1"/>
            <a:r>
              <a:rPr lang="en-US" altLang="en-US" smtClean="0"/>
              <a:t>Display a predicate-defined subclass by writing the predicate condition next to the line attaching the subclass to its superclass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990033"/>
                </a:solidFill>
              </a:rPr>
              <a:t>Slide 4- </a:t>
            </a:r>
            <a:fld id="{DA744993-3F28-463A-A8C5-F21429BCB240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CA" altLang="en-US" sz="1400" smtClean="0">
              <a:solidFill>
                <a:srgbClr val="990033"/>
              </a:solidFill>
            </a:endParaRPr>
          </a:p>
        </p:txBody>
      </p:sp>
      <p:sp>
        <p:nvSpPr>
          <p:cNvPr id="4096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smtClean="0"/>
              <a:t>Constraints on Specialization and Generalization (2)</a:t>
            </a:r>
          </a:p>
        </p:txBody>
      </p:sp>
      <p:sp>
        <p:nvSpPr>
          <p:cNvPr id="40964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 smtClean="0"/>
              <a:t>If all subclasses in a specialization have membership condition on same attribute of the superclass, specialization is called an attribute-defined specialization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200" smtClean="0"/>
              <a:t>Attribute is called the defining attribute of the specialization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200" smtClean="0"/>
              <a:t>Example: JobType is the defining attribute of the specialization {SECRETARY, TECHNICIAN, ENGINEER} of EMPLOYEE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smtClean="0"/>
              <a:t>If no condition determines membership, the subclass is called user-defined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200" smtClean="0"/>
              <a:t>Membership in a subclass is determined by the database users by applying an operation to add an entity to the subclass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200" smtClean="0"/>
              <a:t>Membership in the subclass is specified individually for each entity in the superclass by the user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990033"/>
                </a:solidFill>
              </a:rPr>
              <a:t>Slide 4- </a:t>
            </a:r>
            <a:fld id="{D0EB59BA-0AFE-4693-A26D-E7CB018A9401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CA" altLang="en-US" sz="1400" smtClean="0">
              <a:solidFill>
                <a:srgbClr val="990033"/>
              </a:solidFill>
            </a:endParaRPr>
          </a:p>
        </p:txBody>
      </p:sp>
      <p:sp>
        <p:nvSpPr>
          <p:cNvPr id="717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Outline</a:t>
            </a:r>
          </a:p>
        </p:txBody>
      </p:sp>
      <p:sp>
        <p:nvSpPr>
          <p:cNvPr id="7172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 dirty="0" smtClean="0"/>
              <a:t>EER stands for Enhanced ER or Extended ER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 smtClean="0"/>
              <a:t>EER Model Concepts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200" dirty="0" smtClean="0"/>
              <a:t>Includes all modeling concepts of basic ER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200" dirty="0" smtClean="0"/>
              <a:t>Additional concepts: 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000" dirty="0" smtClean="0"/>
              <a:t>subclasses/</a:t>
            </a:r>
            <a:r>
              <a:rPr lang="en-US" altLang="en-US" sz="2000" dirty="0" err="1" smtClean="0"/>
              <a:t>superclasses</a:t>
            </a:r>
            <a:endParaRPr lang="en-US" altLang="en-US" sz="2000" dirty="0" smtClean="0"/>
          </a:p>
          <a:p>
            <a:pPr lvl="2" eaLnBrk="1" hangingPunct="1">
              <a:lnSpc>
                <a:spcPct val="80000"/>
              </a:lnSpc>
            </a:pPr>
            <a:r>
              <a:rPr lang="en-US" altLang="en-US" sz="2000" dirty="0" smtClean="0"/>
              <a:t>specialization/generalization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000" dirty="0" smtClean="0"/>
              <a:t>categories (UNION types)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000" dirty="0" smtClean="0"/>
              <a:t>attribute and relationship inheritance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200" dirty="0" smtClean="0"/>
              <a:t>Constraints on Specialization/Generalization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 smtClean="0"/>
              <a:t>The additional EER concepts are used to model applications more completely and more accurately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200" dirty="0" smtClean="0"/>
              <a:t>EER includes some object-oriented concepts, such as </a:t>
            </a:r>
            <a:r>
              <a:rPr lang="en-US" altLang="en-US" sz="2200" dirty="0" smtClean="0"/>
              <a:t>inheritance</a:t>
            </a:r>
            <a:endParaRPr lang="en-US" altLang="en-US" sz="2200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990033"/>
                </a:solidFill>
              </a:rPr>
              <a:t>Slide 4- </a:t>
            </a:r>
            <a:fld id="{C1B8A40C-CB47-42D0-949E-FB48E192DBE5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CA" altLang="en-US" sz="1400" smtClean="0">
              <a:solidFill>
                <a:srgbClr val="990033"/>
              </a:solidFill>
            </a:endParaRPr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smtClean="0"/>
              <a:t>Displaying an attribute-defined specialization in EER diagrams</a:t>
            </a:r>
          </a:p>
        </p:txBody>
      </p:sp>
      <p:pic>
        <p:nvPicPr>
          <p:cNvPr id="43012" name="Picture 5" descr="fig04_0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50" y="1962150"/>
            <a:ext cx="8413750" cy="391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990033"/>
                </a:solidFill>
              </a:rPr>
              <a:t>Slide 4- </a:t>
            </a:r>
            <a:fld id="{B05B9D2F-1F09-4710-81AD-8C479123ABA1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CA" altLang="en-US" sz="1400" smtClean="0">
              <a:solidFill>
                <a:srgbClr val="990033"/>
              </a:solidFill>
            </a:endParaRPr>
          </a:p>
        </p:txBody>
      </p:sp>
      <p:sp>
        <p:nvSpPr>
          <p:cNvPr id="44035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smtClean="0"/>
              <a:t>Constraints on Specialization and Generalization (3)</a:t>
            </a:r>
          </a:p>
        </p:txBody>
      </p:sp>
      <p:sp>
        <p:nvSpPr>
          <p:cNvPr id="44036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Two basic constraints can apply to a specialization/generalization:</a:t>
            </a:r>
          </a:p>
          <a:p>
            <a:pPr lvl="1" eaLnBrk="1" hangingPunct="1"/>
            <a:r>
              <a:rPr lang="en-US" altLang="en-US" smtClean="0"/>
              <a:t>Disjointness Constraint: </a:t>
            </a:r>
          </a:p>
          <a:p>
            <a:pPr lvl="1" eaLnBrk="1" hangingPunct="1"/>
            <a:r>
              <a:rPr lang="en-US" altLang="en-US" smtClean="0"/>
              <a:t>Completeness Constraint: </a:t>
            </a:r>
          </a:p>
          <a:p>
            <a:pPr lvl="1" eaLnBrk="1" hangingPunct="1"/>
            <a:endParaRPr lang="en-US" altLang="en-US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990033"/>
                </a:solidFill>
              </a:rPr>
              <a:t>Slide 4- </a:t>
            </a:r>
            <a:fld id="{BCB0E9B5-DCC5-4D49-AF6F-6F8BA14E7C3F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CA" altLang="en-US" sz="1400" smtClean="0">
              <a:solidFill>
                <a:srgbClr val="990033"/>
              </a:solidFill>
            </a:endParaRPr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smtClean="0"/>
              <a:t>Constraints on Specialization and Generalization (4)</a:t>
            </a:r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Disjointness Constraint: </a:t>
            </a:r>
          </a:p>
          <a:p>
            <a:pPr lvl="1" eaLnBrk="1" hangingPunct="1"/>
            <a:r>
              <a:rPr lang="en-US" altLang="en-US" smtClean="0"/>
              <a:t>Specifies that the subclasses of the specialization must be </a:t>
            </a:r>
            <a:r>
              <a:rPr lang="en-US" altLang="en-US" i="1" smtClean="0"/>
              <a:t>disjoint</a:t>
            </a:r>
            <a:r>
              <a:rPr lang="en-US" altLang="en-US" smtClean="0"/>
              <a:t>:</a:t>
            </a:r>
            <a:endParaRPr lang="en-US" altLang="en-US" i="1" smtClean="0"/>
          </a:p>
          <a:p>
            <a:pPr lvl="2" eaLnBrk="1" hangingPunct="1"/>
            <a:r>
              <a:rPr lang="en-US" altLang="en-US" smtClean="0"/>
              <a:t>an entity can be a member of at most one of the subclasses of the specialization</a:t>
            </a:r>
          </a:p>
          <a:p>
            <a:pPr lvl="1" eaLnBrk="1" hangingPunct="1"/>
            <a:r>
              <a:rPr lang="en-US" altLang="en-US" smtClean="0"/>
              <a:t>Specified by </a:t>
            </a:r>
            <a:r>
              <a:rPr lang="en-US" altLang="en-US" b="1" i="1" u="sng" smtClean="0"/>
              <a:t>d</a:t>
            </a:r>
            <a:r>
              <a:rPr lang="en-US" altLang="en-US" smtClean="0"/>
              <a:t> in EER diagram </a:t>
            </a:r>
          </a:p>
          <a:p>
            <a:pPr lvl="1" eaLnBrk="1" hangingPunct="1"/>
            <a:r>
              <a:rPr lang="en-US" altLang="en-US" smtClean="0"/>
              <a:t>If not disjoint, specialization is </a:t>
            </a:r>
            <a:r>
              <a:rPr lang="en-US" altLang="en-US" i="1" smtClean="0"/>
              <a:t>overlapping</a:t>
            </a:r>
            <a:r>
              <a:rPr lang="en-US" altLang="en-US" smtClean="0"/>
              <a:t>:</a:t>
            </a:r>
          </a:p>
          <a:p>
            <a:pPr lvl="2" eaLnBrk="1" hangingPunct="1"/>
            <a:r>
              <a:rPr lang="en-US" altLang="en-US" smtClean="0"/>
              <a:t>that is the same entity may be a member of more than one subclass of the specialization</a:t>
            </a:r>
          </a:p>
          <a:p>
            <a:pPr lvl="1" eaLnBrk="1" hangingPunct="1"/>
            <a:r>
              <a:rPr lang="en-US" altLang="en-US" smtClean="0"/>
              <a:t>Specified by </a:t>
            </a:r>
            <a:r>
              <a:rPr lang="en-US" altLang="en-US" b="1" i="1" u="sng" smtClean="0"/>
              <a:t>o</a:t>
            </a:r>
            <a:r>
              <a:rPr lang="en-US" altLang="en-US" smtClean="0"/>
              <a:t> in EER diagram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990033"/>
                </a:solidFill>
              </a:rPr>
              <a:t>Slide 4- </a:t>
            </a:r>
            <a:fld id="{A37E1EC7-1BE3-424E-9397-9ABFDF7E083A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CA" altLang="en-US" sz="1400" smtClean="0">
              <a:solidFill>
                <a:srgbClr val="990033"/>
              </a:solidFill>
            </a:endParaRPr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smtClean="0"/>
              <a:t>Constraints on Specialization and Generalization (5)</a:t>
            </a:r>
          </a:p>
        </p:txBody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Completeness (Exhaustiveness) Constraint: </a:t>
            </a:r>
          </a:p>
          <a:p>
            <a:pPr lvl="1" eaLnBrk="1" hangingPunct="1"/>
            <a:r>
              <a:rPr lang="en-US" altLang="en-US" i="1" smtClean="0"/>
              <a:t>Total</a:t>
            </a:r>
            <a:r>
              <a:rPr lang="en-US" altLang="en-US" smtClean="0"/>
              <a:t> specifies that every entity in the superclass must be a member of some subclass in the specialization/generalization </a:t>
            </a:r>
          </a:p>
          <a:p>
            <a:pPr lvl="1" eaLnBrk="1" hangingPunct="1"/>
            <a:r>
              <a:rPr lang="en-US" altLang="en-US" smtClean="0"/>
              <a:t>Shown in EER diagrams by a </a:t>
            </a:r>
            <a:r>
              <a:rPr lang="en-US" altLang="en-US" b="1" i="1" u="sng" smtClean="0"/>
              <a:t>double line</a:t>
            </a:r>
            <a:r>
              <a:rPr lang="en-US" altLang="en-US" smtClean="0"/>
              <a:t> </a:t>
            </a:r>
          </a:p>
          <a:p>
            <a:pPr lvl="1" eaLnBrk="1" hangingPunct="1"/>
            <a:r>
              <a:rPr lang="en-US" altLang="en-US" i="1" smtClean="0"/>
              <a:t>Partial</a:t>
            </a:r>
            <a:r>
              <a:rPr lang="en-US" altLang="en-US" smtClean="0"/>
              <a:t> allows an entity not to belong to any of the subclasses </a:t>
            </a:r>
          </a:p>
          <a:p>
            <a:pPr lvl="1" eaLnBrk="1" hangingPunct="1"/>
            <a:r>
              <a:rPr lang="en-US" altLang="en-US" smtClean="0"/>
              <a:t>Shown in EER diagrams by a single line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990033"/>
                </a:solidFill>
              </a:rPr>
              <a:t>Slide 4- </a:t>
            </a:r>
            <a:fld id="{E262332F-BDB7-49A2-A067-AFFD1A4CABAE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CA" altLang="en-US" sz="1400" smtClean="0">
              <a:solidFill>
                <a:srgbClr val="990033"/>
              </a:solidFill>
            </a:endParaRPr>
          </a:p>
        </p:txBody>
      </p:sp>
      <p:sp>
        <p:nvSpPr>
          <p:cNvPr id="50179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smtClean="0"/>
              <a:t>Constraints on Specialization and Generalization (6)</a:t>
            </a:r>
          </a:p>
        </p:txBody>
      </p:sp>
      <p:sp>
        <p:nvSpPr>
          <p:cNvPr id="50180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Hence, we have four types of specialization/generalization:</a:t>
            </a:r>
          </a:p>
          <a:p>
            <a:pPr lvl="1" eaLnBrk="1" hangingPunct="1"/>
            <a:r>
              <a:rPr lang="en-US" altLang="en-US" smtClean="0"/>
              <a:t>Disjoint, total </a:t>
            </a:r>
          </a:p>
          <a:p>
            <a:pPr lvl="1" eaLnBrk="1" hangingPunct="1"/>
            <a:r>
              <a:rPr lang="en-US" altLang="en-US" smtClean="0"/>
              <a:t>Disjoint, partial </a:t>
            </a:r>
          </a:p>
          <a:p>
            <a:pPr lvl="1" eaLnBrk="1" hangingPunct="1"/>
            <a:r>
              <a:rPr lang="en-US" altLang="en-US" smtClean="0"/>
              <a:t>Overlapping, total </a:t>
            </a:r>
          </a:p>
          <a:p>
            <a:pPr lvl="1" eaLnBrk="1" hangingPunct="1"/>
            <a:r>
              <a:rPr lang="en-US" altLang="en-US" smtClean="0"/>
              <a:t>Overlapping, partial</a:t>
            </a:r>
          </a:p>
          <a:p>
            <a:pPr eaLnBrk="1" hangingPunct="1"/>
            <a:r>
              <a:rPr lang="en-US" altLang="en-US" smtClean="0"/>
              <a:t>Note: Generalization usually is total because the superclass is derived from the subclasses.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990033"/>
                </a:solidFill>
              </a:rPr>
              <a:t>Slide 4- </a:t>
            </a:r>
            <a:fld id="{76034A08-8DE4-480B-97C8-89552D4E3819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CA" altLang="en-US" sz="1400" smtClean="0">
              <a:solidFill>
                <a:srgbClr val="990033"/>
              </a:solidFill>
            </a:endParaRPr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smtClean="0"/>
              <a:t>Example of disjoint partial Specialization</a:t>
            </a:r>
          </a:p>
        </p:txBody>
      </p:sp>
      <p:pic>
        <p:nvPicPr>
          <p:cNvPr id="52228" name="Picture 5" descr="fig04_0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847850"/>
            <a:ext cx="8305800" cy="386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990033"/>
                </a:solidFill>
              </a:rPr>
              <a:t>Slide 4- </a:t>
            </a:r>
            <a:fld id="{F95F5710-50EA-4979-ADF2-E19A6AD640D9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CA" altLang="en-US" sz="1400" smtClean="0">
              <a:solidFill>
                <a:srgbClr val="990033"/>
              </a:solidFill>
            </a:endParaRPr>
          </a:p>
        </p:txBody>
      </p:sp>
      <p:pic>
        <p:nvPicPr>
          <p:cNvPr id="54275" name="Picture 3" descr="fig04_0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8" y="2432050"/>
            <a:ext cx="8539162" cy="237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6" name="Text Box 4" descr="Pink tissue paper"/>
          <p:cNvSpPr txBox="1">
            <a:spLocks noChangeArrowheads="1"/>
          </p:cNvSpPr>
          <p:nvPr/>
        </p:nvSpPr>
        <p:spPr bwMode="auto">
          <a:xfrm>
            <a:off x="304800" y="868363"/>
            <a:ext cx="7239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rgbClr val="800000"/>
                </a:solidFill>
              </a:rPr>
              <a:t>Example of overlapping total Specialization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990033"/>
                </a:solidFill>
              </a:rPr>
              <a:t>Slide 4- </a:t>
            </a:r>
            <a:fld id="{922F0255-38A1-411A-9D9C-75D0343CFE8F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CA" altLang="en-US" sz="1400" smtClean="0">
              <a:solidFill>
                <a:srgbClr val="990033"/>
              </a:solidFill>
            </a:endParaRPr>
          </a:p>
        </p:txBody>
      </p:sp>
      <p:sp>
        <p:nvSpPr>
          <p:cNvPr id="56323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smtClean="0"/>
              <a:t>Specialization/Generalization Hierarchies, Lattices &amp; Shared Subclasses (1)</a:t>
            </a:r>
          </a:p>
        </p:txBody>
      </p:sp>
      <p:sp>
        <p:nvSpPr>
          <p:cNvPr id="56324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 subclass may itself have further subclasses specified on it </a:t>
            </a:r>
          </a:p>
          <a:p>
            <a:pPr lvl="1" eaLnBrk="1" hangingPunct="1"/>
            <a:r>
              <a:rPr lang="en-US" altLang="en-US" smtClean="0"/>
              <a:t>forms a hierarchy or a lattice</a:t>
            </a:r>
          </a:p>
          <a:p>
            <a:pPr eaLnBrk="1" hangingPunct="1"/>
            <a:r>
              <a:rPr lang="en-US" altLang="en-US" b="1" i="1" smtClean="0"/>
              <a:t>Hierarchy</a:t>
            </a:r>
            <a:r>
              <a:rPr lang="en-US" altLang="en-US" smtClean="0"/>
              <a:t> has a constraint that every subclass has only one superclass (called </a:t>
            </a:r>
            <a:r>
              <a:rPr lang="en-US" altLang="en-US" b="1" i="1" smtClean="0"/>
              <a:t>single inheritance</a:t>
            </a:r>
            <a:r>
              <a:rPr lang="en-US" altLang="en-US" smtClean="0"/>
              <a:t>); this is basically a </a:t>
            </a:r>
            <a:r>
              <a:rPr lang="en-US" altLang="en-US" b="1" i="1" smtClean="0"/>
              <a:t>tree structure</a:t>
            </a:r>
          </a:p>
          <a:p>
            <a:pPr eaLnBrk="1" hangingPunct="1"/>
            <a:r>
              <a:rPr lang="en-US" altLang="en-US" smtClean="0"/>
              <a:t>In a </a:t>
            </a:r>
            <a:r>
              <a:rPr lang="en-US" altLang="en-US" b="1" i="1" smtClean="0"/>
              <a:t>lattice</a:t>
            </a:r>
            <a:r>
              <a:rPr lang="en-US" altLang="en-US" smtClean="0"/>
              <a:t>, a subclass can be subclass of more than one superclass (called </a:t>
            </a:r>
            <a:r>
              <a:rPr lang="en-US" altLang="en-US" b="1" i="1" smtClean="0"/>
              <a:t>multiple inheritance</a:t>
            </a:r>
            <a:r>
              <a:rPr lang="en-US" altLang="en-US" smtClean="0"/>
              <a:t>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990033"/>
                </a:solidFill>
              </a:rPr>
              <a:t>Slide 4- </a:t>
            </a:r>
            <a:fld id="{C2DB323C-B3D6-487A-A48A-B71A95A3F08C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CA" altLang="en-US" sz="1400" smtClean="0">
              <a:solidFill>
                <a:srgbClr val="990033"/>
              </a:solidFill>
            </a:endParaRPr>
          </a:p>
        </p:txBody>
      </p:sp>
      <p:pic>
        <p:nvPicPr>
          <p:cNvPr id="58371" name="Picture 3" descr="fig04_0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192338"/>
            <a:ext cx="8440738" cy="3424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72" name="Text Box 4" descr="Pink tissue paper"/>
          <p:cNvSpPr txBox="1">
            <a:spLocks noChangeArrowheads="1"/>
          </p:cNvSpPr>
          <p:nvPr/>
        </p:nvSpPr>
        <p:spPr bwMode="auto">
          <a:xfrm>
            <a:off x="457200" y="838200"/>
            <a:ext cx="594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800000"/>
                </a:solidFill>
              </a:rPr>
              <a:t>Shared Subclass “Engineering_Manager”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990033"/>
                </a:solidFill>
              </a:rPr>
              <a:t>Slide 4- </a:t>
            </a:r>
            <a:fld id="{EFE4CFD3-C718-49A6-91E1-CE72383880B0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CA" altLang="en-US" sz="1400" smtClean="0">
              <a:solidFill>
                <a:srgbClr val="990033"/>
              </a:solidFill>
            </a:endParaRPr>
          </a:p>
        </p:txBody>
      </p:sp>
      <p:sp>
        <p:nvSpPr>
          <p:cNvPr id="6041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smtClean="0"/>
              <a:t>Specialization/Generalization Hierarchies, Lattices &amp; Shared Subclasses (2)</a:t>
            </a:r>
          </a:p>
        </p:txBody>
      </p:sp>
      <p:sp>
        <p:nvSpPr>
          <p:cNvPr id="60420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/>
              <a:t>In a lattice or hierarchy, a subclass inherits attributes not only of its direct superclass, but also of all its predecessor superclasses</a:t>
            </a:r>
          </a:p>
          <a:p>
            <a:pPr eaLnBrk="1" hangingPunct="1"/>
            <a:r>
              <a:rPr lang="en-US" altLang="en-US" sz="2400" smtClean="0"/>
              <a:t>A subclass with more than one superclass is called a shared subclass (multiple inheritance)</a:t>
            </a:r>
          </a:p>
          <a:p>
            <a:pPr eaLnBrk="1" hangingPunct="1"/>
            <a:r>
              <a:rPr lang="en-US" altLang="en-US" sz="2400" smtClean="0"/>
              <a:t>Can have:</a:t>
            </a:r>
          </a:p>
          <a:p>
            <a:pPr lvl="1" eaLnBrk="1" hangingPunct="1"/>
            <a:r>
              <a:rPr lang="en-US" altLang="en-US" sz="2200" i="1" smtClean="0"/>
              <a:t>specialization</a:t>
            </a:r>
            <a:r>
              <a:rPr lang="en-US" altLang="en-US" sz="2200" smtClean="0"/>
              <a:t> hierarchies or lattices, or </a:t>
            </a:r>
          </a:p>
          <a:p>
            <a:pPr lvl="1" eaLnBrk="1" hangingPunct="1"/>
            <a:r>
              <a:rPr lang="en-US" altLang="en-US" sz="2200" i="1" smtClean="0"/>
              <a:t>generalization</a:t>
            </a:r>
            <a:r>
              <a:rPr lang="en-US" altLang="en-US" sz="2200" smtClean="0"/>
              <a:t> hierarchies or lattices, </a:t>
            </a:r>
          </a:p>
          <a:p>
            <a:pPr lvl="1" eaLnBrk="1" hangingPunct="1"/>
            <a:r>
              <a:rPr lang="en-US" altLang="en-US" sz="2200" smtClean="0"/>
              <a:t>depending on how they were </a:t>
            </a:r>
            <a:r>
              <a:rPr lang="en-US" altLang="en-US" sz="2200" i="1" smtClean="0"/>
              <a:t>derived</a:t>
            </a:r>
          </a:p>
          <a:p>
            <a:pPr eaLnBrk="1" hangingPunct="1"/>
            <a:r>
              <a:rPr lang="en-US" altLang="en-US" sz="2400" smtClean="0"/>
              <a:t>We just use </a:t>
            </a:r>
            <a:r>
              <a:rPr lang="en-US" altLang="en-US" sz="2400" i="1" smtClean="0"/>
              <a:t>specialization</a:t>
            </a:r>
            <a:r>
              <a:rPr lang="en-US" altLang="en-US" sz="2400" smtClean="0"/>
              <a:t> (to stand for the end result of either specialization or generalization)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990033"/>
                </a:solidFill>
              </a:rPr>
              <a:t>Slide 4- </a:t>
            </a:r>
            <a:fld id="{77FEA9F2-E698-4BD5-AD06-38250008C581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CA" altLang="en-US" sz="1400" smtClean="0">
              <a:solidFill>
                <a:srgbClr val="990033"/>
              </a:solidFill>
            </a:endParaRPr>
          </a:p>
        </p:txBody>
      </p:sp>
      <p:sp>
        <p:nvSpPr>
          <p:cNvPr id="921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Subclasses and Superclasses (1)</a:t>
            </a:r>
          </a:p>
        </p:txBody>
      </p:sp>
      <p:sp>
        <p:nvSpPr>
          <p:cNvPr id="9220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/>
              <a:t>An entity type may have additional meaningful subgroupings of its entities</a:t>
            </a:r>
          </a:p>
          <a:p>
            <a:pPr lvl="1" eaLnBrk="1" hangingPunct="1"/>
            <a:r>
              <a:rPr lang="en-US" altLang="en-US" sz="2200" smtClean="0"/>
              <a:t>Example: EMPLOYEE may be further grouped into: </a:t>
            </a:r>
          </a:p>
          <a:p>
            <a:pPr lvl="2" eaLnBrk="1" hangingPunct="1"/>
            <a:r>
              <a:rPr lang="en-US" altLang="en-US" sz="2000" smtClean="0"/>
              <a:t>SECRETARY, ENGINEER, TECHNICIAN, …</a:t>
            </a:r>
          </a:p>
          <a:p>
            <a:pPr lvl="3" eaLnBrk="1" hangingPunct="1"/>
            <a:r>
              <a:rPr lang="en-US" altLang="en-US" sz="1800" smtClean="0"/>
              <a:t>Based on the EMPLOYEE’s Job</a:t>
            </a:r>
          </a:p>
          <a:p>
            <a:pPr lvl="2" eaLnBrk="1" hangingPunct="1"/>
            <a:r>
              <a:rPr lang="en-US" altLang="en-US" sz="2000" smtClean="0"/>
              <a:t>MANAGER</a:t>
            </a:r>
          </a:p>
          <a:p>
            <a:pPr lvl="3" eaLnBrk="1" hangingPunct="1"/>
            <a:r>
              <a:rPr lang="en-US" altLang="en-US" sz="1800" smtClean="0"/>
              <a:t>EMPLOYEEs who are managers (the role they play)</a:t>
            </a:r>
          </a:p>
          <a:p>
            <a:pPr lvl="2" eaLnBrk="1" hangingPunct="1"/>
            <a:r>
              <a:rPr lang="en-US" altLang="en-US" sz="2000" smtClean="0"/>
              <a:t>SALARIED_EMPLOYEE, HOURLY_EMPLOYEE</a:t>
            </a:r>
          </a:p>
          <a:p>
            <a:pPr lvl="3" eaLnBrk="1" hangingPunct="1"/>
            <a:r>
              <a:rPr lang="en-US" altLang="en-US" sz="1800" smtClean="0"/>
              <a:t>Based on the EMPLOYEE’s method of pay</a:t>
            </a:r>
          </a:p>
          <a:p>
            <a:pPr eaLnBrk="1" hangingPunct="1"/>
            <a:r>
              <a:rPr lang="en-US" altLang="en-US" sz="2400" smtClean="0"/>
              <a:t>EER diagrams extend ER diagrams to represent these additional subgroupings, called </a:t>
            </a:r>
            <a:r>
              <a:rPr lang="en-US" altLang="en-US" sz="2400" i="1" smtClean="0"/>
              <a:t>subclasses</a:t>
            </a:r>
            <a:r>
              <a:rPr lang="en-US" altLang="en-US" sz="2400" smtClean="0"/>
              <a:t> or </a:t>
            </a:r>
            <a:r>
              <a:rPr lang="en-US" altLang="en-US" sz="2400" i="1" smtClean="0"/>
              <a:t>subtypes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990033"/>
                </a:solidFill>
              </a:rPr>
              <a:t>Slide 4- </a:t>
            </a:r>
            <a:fld id="{216379F8-91C2-4167-9474-793719779403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CA" altLang="en-US" sz="1400" smtClean="0">
              <a:solidFill>
                <a:srgbClr val="990033"/>
              </a:solidFill>
            </a:endParaRPr>
          </a:p>
        </p:txBody>
      </p:sp>
      <p:sp>
        <p:nvSpPr>
          <p:cNvPr id="6246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smtClean="0"/>
              <a:t>Specialization/Generalization Hierarchies, Lattices &amp; Shared Subclasses (3)</a:t>
            </a:r>
          </a:p>
        </p:txBody>
      </p:sp>
      <p:sp>
        <p:nvSpPr>
          <p:cNvPr id="62468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 </a:t>
            </a:r>
            <a:r>
              <a:rPr lang="en-US" altLang="en-US" i="1" smtClean="0"/>
              <a:t>specialization</a:t>
            </a:r>
            <a:r>
              <a:rPr lang="en-US" altLang="en-US" smtClean="0"/>
              <a:t>, start with an entity type and then define subclasses of the entity type by successive specialization</a:t>
            </a:r>
          </a:p>
          <a:p>
            <a:pPr lvl="1" eaLnBrk="1" hangingPunct="1"/>
            <a:r>
              <a:rPr lang="en-US" altLang="en-US" smtClean="0"/>
              <a:t>called a </a:t>
            </a:r>
            <a:r>
              <a:rPr lang="en-US" altLang="en-US" i="1" smtClean="0"/>
              <a:t>top down</a:t>
            </a:r>
            <a:r>
              <a:rPr lang="en-US" altLang="en-US" smtClean="0"/>
              <a:t> conceptual refinement process</a:t>
            </a:r>
          </a:p>
          <a:p>
            <a:pPr eaLnBrk="1" hangingPunct="1"/>
            <a:r>
              <a:rPr lang="en-US" altLang="en-US" smtClean="0"/>
              <a:t>In </a:t>
            </a:r>
            <a:r>
              <a:rPr lang="en-US" altLang="en-US" i="1" smtClean="0"/>
              <a:t>generalization</a:t>
            </a:r>
            <a:r>
              <a:rPr lang="en-US" altLang="en-US" smtClean="0"/>
              <a:t>, start with many entity types and generalize those that have common properties</a:t>
            </a:r>
          </a:p>
          <a:p>
            <a:pPr lvl="1" eaLnBrk="1" hangingPunct="1"/>
            <a:r>
              <a:rPr lang="en-US" altLang="en-US" smtClean="0"/>
              <a:t>Called a </a:t>
            </a:r>
            <a:r>
              <a:rPr lang="en-US" altLang="en-US" i="1" smtClean="0"/>
              <a:t>bottom up</a:t>
            </a:r>
            <a:r>
              <a:rPr lang="en-US" altLang="en-US" smtClean="0"/>
              <a:t> conceptual synthesis process</a:t>
            </a:r>
          </a:p>
          <a:p>
            <a:pPr eaLnBrk="1" hangingPunct="1"/>
            <a:r>
              <a:rPr lang="en-US" altLang="en-US" smtClean="0"/>
              <a:t>In practice, a </a:t>
            </a:r>
            <a:r>
              <a:rPr lang="en-US" altLang="en-US" i="1" smtClean="0"/>
              <a:t>combination of both processes</a:t>
            </a:r>
            <a:r>
              <a:rPr lang="en-US" altLang="en-US" smtClean="0"/>
              <a:t> is usually employed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990033"/>
                </a:solidFill>
              </a:rPr>
              <a:t>Slide 4- </a:t>
            </a:r>
            <a:fld id="{7D4BB215-F62A-4F73-93E5-69DE8D7AC376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n-CA" altLang="en-US" sz="1400" smtClean="0">
              <a:solidFill>
                <a:srgbClr val="990033"/>
              </a:solidFill>
            </a:endParaRPr>
          </a:p>
        </p:txBody>
      </p:sp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smtClean="0"/>
              <a:t>Specialization / Generalization Lattice Example </a:t>
            </a:r>
            <a:r>
              <a:rPr lang="en-US" altLang="en-US" sz="2400" smtClean="0"/>
              <a:t>(UNIVERSITY)</a:t>
            </a:r>
          </a:p>
        </p:txBody>
      </p:sp>
      <p:pic>
        <p:nvPicPr>
          <p:cNvPr id="64516" name="Picture 5" descr="fig04_0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600200"/>
            <a:ext cx="5867400" cy="4875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990033"/>
                </a:solidFill>
              </a:rPr>
              <a:t>Slide 4- </a:t>
            </a:r>
            <a:fld id="{AC57F1A4-0B7C-4CD6-9DC4-6391C1F31327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en-CA" altLang="en-US" sz="1400" smtClean="0">
              <a:solidFill>
                <a:srgbClr val="990033"/>
              </a:solidFill>
            </a:endParaRPr>
          </a:p>
        </p:txBody>
      </p:sp>
      <p:sp>
        <p:nvSpPr>
          <p:cNvPr id="6656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Categories (UNION TYPES) (1)</a:t>
            </a:r>
          </a:p>
        </p:txBody>
      </p:sp>
      <p:sp>
        <p:nvSpPr>
          <p:cNvPr id="66564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/>
              <a:t>All of the </a:t>
            </a:r>
            <a:r>
              <a:rPr lang="en-US" altLang="en-US" sz="2400" i="1" smtClean="0"/>
              <a:t>superclass/subclass relationships</a:t>
            </a:r>
            <a:r>
              <a:rPr lang="en-US" altLang="en-US" sz="2400" smtClean="0"/>
              <a:t> we have seen thus far have a single superclass </a:t>
            </a:r>
          </a:p>
          <a:p>
            <a:pPr eaLnBrk="1" hangingPunct="1"/>
            <a:r>
              <a:rPr lang="en-US" altLang="en-US" sz="2400" smtClean="0"/>
              <a:t>A shared subclass is a subclass in:</a:t>
            </a:r>
          </a:p>
          <a:p>
            <a:pPr lvl="1" eaLnBrk="1" hangingPunct="1"/>
            <a:r>
              <a:rPr lang="en-US" altLang="en-US" sz="2200" i="1" smtClean="0"/>
              <a:t>more than one</a:t>
            </a:r>
            <a:r>
              <a:rPr lang="en-US" altLang="en-US" sz="2200" smtClean="0"/>
              <a:t> distinct superclass/subclass relationships</a:t>
            </a:r>
          </a:p>
          <a:p>
            <a:pPr lvl="1" eaLnBrk="1" hangingPunct="1"/>
            <a:r>
              <a:rPr lang="en-US" altLang="en-US" sz="2200" smtClean="0"/>
              <a:t>each relationships has a </a:t>
            </a:r>
            <a:r>
              <a:rPr lang="en-US" altLang="en-US" sz="2200" i="1" smtClean="0"/>
              <a:t>single</a:t>
            </a:r>
            <a:r>
              <a:rPr lang="en-US" altLang="en-US" sz="2200" smtClean="0"/>
              <a:t> superclass</a:t>
            </a:r>
          </a:p>
          <a:p>
            <a:pPr lvl="1" eaLnBrk="1" hangingPunct="1"/>
            <a:r>
              <a:rPr lang="en-US" altLang="en-US" sz="2200" smtClean="0"/>
              <a:t>shared subclass leads to multiple inheritance</a:t>
            </a:r>
          </a:p>
          <a:p>
            <a:pPr eaLnBrk="1" hangingPunct="1"/>
            <a:r>
              <a:rPr lang="en-US" altLang="en-US" sz="2400" smtClean="0"/>
              <a:t>In some cases, we need to model a </a:t>
            </a:r>
            <a:r>
              <a:rPr lang="en-US" altLang="en-US" sz="2400" i="1" smtClean="0"/>
              <a:t>single superclass/subclass relationship</a:t>
            </a:r>
            <a:r>
              <a:rPr lang="en-US" altLang="en-US" sz="2400" smtClean="0"/>
              <a:t> </a:t>
            </a:r>
            <a:r>
              <a:rPr lang="en-US" altLang="en-US" sz="2400" u="sng" smtClean="0"/>
              <a:t>with </a:t>
            </a:r>
            <a:r>
              <a:rPr lang="en-US" altLang="en-US" sz="2400" i="1" u="sng" smtClean="0"/>
              <a:t>more than one</a:t>
            </a:r>
            <a:r>
              <a:rPr lang="en-US" altLang="en-US" sz="2400" u="sng" smtClean="0"/>
              <a:t> superclass </a:t>
            </a:r>
          </a:p>
          <a:p>
            <a:pPr eaLnBrk="1" hangingPunct="1"/>
            <a:r>
              <a:rPr lang="en-US" altLang="en-US" sz="2400" smtClean="0"/>
              <a:t>Superclasses can represent different entity types </a:t>
            </a:r>
          </a:p>
          <a:p>
            <a:pPr eaLnBrk="1" hangingPunct="1"/>
            <a:r>
              <a:rPr lang="en-US" altLang="en-US" sz="2400" smtClean="0"/>
              <a:t>Such a subclass is called a category or UNION TYPE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990033"/>
                </a:solidFill>
              </a:rPr>
              <a:t>Slide 4- </a:t>
            </a:r>
            <a:fld id="{464831B3-D2B2-4707-89F1-2DDF11F2F4F4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en-CA" altLang="en-US" sz="1400" smtClean="0">
              <a:solidFill>
                <a:srgbClr val="990033"/>
              </a:solidFill>
            </a:endParaRPr>
          </a:p>
        </p:txBody>
      </p:sp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Categories (UNION TYPES) (2)</a:t>
            </a:r>
          </a:p>
        </p:txBody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/>
              <a:t>Example: In a database for vehicle registration, a vehicle owner can be a PERSON, a BANK (holding a lien on a vehicle) or a COMPANY.</a:t>
            </a:r>
          </a:p>
          <a:p>
            <a:pPr lvl="1" eaLnBrk="1" hangingPunct="1"/>
            <a:r>
              <a:rPr lang="en-US" altLang="en-US" sz="2200" smtClean="0"/>
              <a:t>A </a:t>
            </a:r>
            <a:r>
              <a:rPr lang="en-US" altLang="en-US" sz="2200" i="1" smtClean="0"/>
              <a:t>category</a:t>
            </a:r>
            <a:r>
              <a:rPr lang="en-US" altLang="en-US" sz="2200" smtClean="0"/>
              <a:t> (UNION type) called OWNER is created to represent a subset of the </a:t>
            </a:r>
            <a:r>
              <a:rPr lang="en-US" altLang="en-US" sz="2200" i="1" smtClean="0"/>
              <a:t>union</a:t>
            </a:r>
            <a:r>
              <a:rPr lang="en-US" altLang="en-US" sz="2200" smtClean="0"/>
              <a:t> of the three superclasses COMPANY, BANK, and PERSON </a:t>
            </a:r>
          </a:p>
          <a:p>
            <a:pPr lvl="1" eaLnBrk="1" hangingPunct="1"/>
            <a:r>
              <a:rPr lang="en-US" altLang="en-US" sz="2200" smtClean="0"/>
              <a:t>A category member must exist in </a:t>
            </a:r>
            <a:r>
              <a:rPr lang="en-US" altLang="en-US" sz="2200" b="1" i="1" smtClean="0"/>
              <a:t>at least one</a:t>
            </a:r>
            <a:r>
              <a:rPr lang="en-US" altLang="en-US" sz="2200" smtClean="0"/>
              <a:t> </a:t>
            </a:r>
            <a:r>
              <a:rPr lang="en-US" altLang="en-US" sz="2200" b="1" i="1" smtClean="0"/>
              <a:t>(typically just one)</a:t>
            </a:r>
            <a:r>
              <a:rPr lang="en-US" altLang="en-US" sz="2200" smtClean="0"/>
              <a:t> of its superclasses</a:t>
            </a:r>
          </a:p>
          <a:p>
            <a:pPr eaLnBrk="1" hangingPunct="1"/>
            <a:r>
              <a:rPr lang="en-US" altLang="en-US" sz="2400" smtClean="0"/>
              <a:t>Difference from </a:t>
            </a:r>
            <a:r>
              <a:rPr lang="en-US" altLang="en-US" sz="2400" i="1" smtClean="0"/>
              <a:t>shared subclass</a:t>
            </a:r>
            <a:r>
              <a:rPr lang="en-US" altLang="en-US" sz="2400" smtClean="0"/>
              <a:t>, which is a:</a:t>
            </a:r>
            <a:endParaRPr lang="en-US" altLang="en-US" sz="2400" i="1" smtClean="0"/>
          </a:p>
          <a:p>
            <a:pPr lvl="1" eaLnBrk="1" hangingPunct="1"/>
            <a:r>
              <a:rPr lang="en-US" altLang="en-US" sz="2200" smtClean="0"/>
              <a:t>subset of the </a:t>
            </a:r>
            <a:r>
              <a:rPr lang="en-US" altLang="en-US" sz="2200" i="1" smtClean="0"/>
              <a:t>intersection</a:t>
            </a:r>
            <a:r>
              <a:rPr lang="en-US" altLang="en-US" sz="2200" smtClean="0"/>
              <a:t> of its superclasses</a:t>
            </a:r>
          </a:p>
          <a:p>
            <a:pPr lvl="1" eaLnBrk="1" hangingPunct="1"/>
            <a:r>
              <a:rPr lang="en-US" altLang="en-US" sz="2200" smtClean="0"/>
              <a:t>shared subclass member must exist in </a:t>
            </a:r>
            <a:r>
              <a:rPr lang="en-US" altLang="en-US" sz="2200" b="1" i="1" smtClean="0"/>
              <a:t>all</a:t>
            </a:r>
            <a:r>
              <a:rPr lang="en-US" altLang="en-US" sz="2200" smtClean="0"/>
              <a:t> of its superclasses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990033"/>
                </a:solidFill>
              </a:rPr>
              <a:t>Slide 4- </a:t>
            </a:r>
            <a:fld id="{6FB53BB4-1930-4BBD-8EE7-66805B829BE4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en-CA" altLang="en-US" sz="1400" smtClean="0">
              <a:solidFill>
                <a:srgbClr val="990033"/>
              </a:solidFill>
            </a:endParaRPr>
          </a:p>
        </p:txBody>
      </p:sp>
      <p:sp>
        <p:nvSpPr>
          <p:cNvPr id="7065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Two categories (UNION types): OWNER, REGISTERED_VEHICLE</a:t>
            </a:r>
          </a:p>
        </p:txBody>
      </p:sp>
      <p:pic>
        <p:nvPicPr>
          <p:cNvPr id="70660" name="Picture 7" descr="fig04_0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600200"/>
            <a:ext cx="4748213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990033"/>
                </a:solidFill>
              </a:rPr>
              <a:t>Slide 4- </a:t>
            </a:r>
            <a:fld id="{3EC02EC5-10AB-4FB2-9090-3AF4DCF20692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en-CA" altLang="en-US" sz="1400" smtClean="0">
              <a:solidFill>
                <a:srgbClr val="990033"/>
              </a:solidFill>
            </a:endParaRPr>
          </a:p>
        </p:txBody>
      </p:sp>
      <p:sp>
        <p:nvSpPr>
          <p:cNvPr id="72707" name="Rectangle 10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Formal Definitions of EER Model (1)</a:t>
            </a:r>
          </a:p>
        </p:txBody>
      </p:sp>
      <p:sp>
        <p:nvSpPr>
          <p:cNvPr id="72708" name="Rectangle 102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Class C: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smtClean="0"/>
              <a:t>A type of entity with a corresponding set of entities: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smtClean="0"/>
              <a:t>could be entity type, subclass, superclass, or category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Note: The definition of </a:t>
            </a:r>
            <a:r>
              <a:rPr lang="en-US" altLang="en-US" sz="2400" i="1" smtClean="0"/>
              <a:t>relationship type</a:t>
            </a:r>
            <a:r>
              <a:rPr lang="en-US" altLang="en-US" sz="2400" smtClean="0"/>
              <a:t> in ER/EER should have 'entity type' replaced with 'class‘ to allow relationships among classes in general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Subclass S is a class whose: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smtClean="0"/>
              <a:t>Type inherits all the attributes and relationship of a class C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smtClean="0"/>
              <a:t>Set of entities must always be a subset of the set of entities of the other class C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en-US" sz="1800" smtClean="0"/>
              <a:t>S </a:t>
            </a:r>
            <a:r>
              <a:rPr lang="en-US" altLang="en-US" sz="1800" smtClean="0">
                <a:ea typeface="ヒラギノ角ゴ Pro W3" pitchFamily="-84" charset="-128"/>
              </a:rPr>
              <a:t>⊆</a:t>
            </a:r>
            <a:r>
              <a:rPr lang="en-US" altLang="en-US" sz="1800" smtClean="0"/>
              <a:t> C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smtClean="0"/>
              <a:t>C is called the superclass of 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smtClean="0"/>
              <a:t>A superclass/subclass relationship exists between S and C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990033"/>
                </a:solidFill>
              </a:rPr>
              <a:t>Slide 4- </a:t>
            </a:r>
            <a:fld id="{A6C412A4-4EE5-4E29-8473-F0486CBC0D4A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lang="en-CA" altLang="en-US" sz="1400" smtClean="0">
              <a:solidFill>
                <a:srgbClr val="990033"/>
              </a:solidFill>
            </a:endParaRPr>
          </a:p>
        </p:txBody>
      </p:sp>
      <p:sp>
        <p:nvSpPr>
          <p:cNvPr id="747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Formal Definitions of EER Model (2)</a:t>
            </a:r>
          </a:p>
        </p:txBody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mtClean="0"/>
              <a:t>Specialization Z: Z = {S1, S2,…, Sn} is a set of subclasses with same superclass G; hence, G/Si is a superclass relationship for i = 1, …., n.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mtClean="0"/>
              <a:t>G is called a generalization of the subclasses {S1, S2,…, Sn}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mtClean="0"/>
              <a:t>Z is total if we always have: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mtClean="0"/>
              <a:t>S1 </a:t>
            </a:r>
            <a:r>
              <a:rPr lang="en-US" altLang="en-US" smtClean="0">
                <a:ea typeface="ヒラギノ角ゴ Pro W3" pitchFamily="-84" charset="-128"/>
              </a:rPr>
              <a:t>∪</a:t>
            </a:r>
            <a:r>
              <a:rPr lang="en-US" altLang="en-US" smtClean="0"/>
              <a:t> S2 </a:t>
            </a:r>
            <a:r>
              <a:rPr lang="en-US" altLang="en-US" smtClean="0">
                <a:ea typeface="ヒラギノ角ゴ Pro W3" pitchFamily="-84" charset="-128"/>
              </a:rPr>
              <a:t>∪</a:t>
            </a:r>
            <a:r>
              <a:rPr lang="en-US" altLang="en-US" smtClean="0"/>
              <a:t> … </a:t>
            </a:r>
            <a:r>
              <a:rPr lang="en-US" altLang="en-US" smtClean="0">
                <a:ea typeface="ヒラギノ角ゴ Pro W3" pitchFamily="-84" charset="-128"/>
              </a:rPr>
              <a:t>∪</a:t>
            </a:r>
            <a:r>
              <a:rPr lang="en-US" altLang="en-US" smtClean="0"/>
              <a:t> Sn = G;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mtClean="0"/>
              <a:t>Otherwise, Z is partial.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mtClean="0"/>
              <a:t>Z is disjoint if we always have: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mtClean="0"/>
              <a:t>Si </a:t>
            </a:r>
            <a:r>
              <a:rPr lang="en-US" altLang="en-US" smtClean="0">
                <a:ea typeface="ヒラギノ角ゴ Pro W3" pitchFamily="-84" charset="-128"/>
              </a:rPr>
              <a:t>∩</a:t>
            </a:r>
            <a:r>
              <a:rPr lang="en-US" altLang="en-US" smtClean="0"/>
              <a:t> Sj empty-set for i ≠ j;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mtClean="0"/>
              <a:t>Otherwise, Z is overlapping.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990033"/>
                </a:solidFill>
              </a:rPr>
              <a:t>Slide 4- </a:t>
            </a:r>
            <a:fld id="{BC43D768-582A-48E5-A754-88A17091F128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lang="en-CA" altLang="en-US" sz="1400" smtClean="0">
              <a:solidFill>
                <a:srgbClr val="990033"/>
              </a:solidFill>
            </a:endParaRPr>
          </a:p>
        </p:txBody>
      </p:sp>
      <p:sp>
        <p:nvSpPr>
          <p:cNvPr id="76803" name="Rectangle 10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Formal Definitions of EER Model (3)</a:t>
            </a:r>
          </a:p>
        </p:txBody>
      </p:sp>
      <p:sp>
        <p:nvSpPr>
          <p:cNvPr id="76804" name="Rectangle 102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Subclass S of C is predicate defined if predicate (condition)  p on attributes of C is used to specify membership in S;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smtClean="0"/>
              <a:t>that is, S = C[p], where C[p] is the set of entities in C that satisfy condition p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A subclass not defined by a predicate is called user-defined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Attribute-defined specialization: if a predicate A = ci (where A is an attribute of G and ci is a constant value from the domain of A) is used to specify membership in each subclass Si in Z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smtClean="0"/>
              <a:t>Note: If ci ≠ cj for i ≠ j, and A is single-valued, then the attribute-defined specialization will be disjoint.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990033"/>
                </a:solidFill>
              </a:rPr>
              <a:t>Slide 4- </a:t>
            </a:r>
            <a:fld id="{0BCED8F4-4603-4C94-9AC2-A1748CCC106C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lang="en-CA" altLang="en-US" sz="1400" smtClean="0">
              <a:solidFill>
                <a:srgbClr val="990033"/>
              </a:solidFill>
            </a:endParaRPr>
          </a:p>
        </p:txBody>
      </p:sp>
      <p:sp>
        <p:nvSpPr>
          <p:cNvPr id="788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Formal Definitions of EER Model (4)</a:t>
            </a:r>
          </a:p>
        </p:txBody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Category or UNION type T</a:t>
            </a:r>
          </a:p>
          <a:p>
            <a:pPr lvl="1" eaLnBrk="1" hangingPunct="1"/>
            <a:r>
              <a:rPr lang="en-US" altLang="en-US" smtClean="0"/>
              <a:t>A class that is a subset of the </a:t>
            </a:r>
            <a:r>
              <a:rPr lang="en-US" altLang="en-US" i="1" smtClean="0"/>
              <a:t>union</a:t>
            </a:r>
            <a:r>
              <a:rPr lang="en-US" altLang="en-US" smtClean="0"/>
              <a:t> of n defining superclasses </a:t>
            </a:r>
            <a:br>
              <a:rPr lang="en-US" altLang="en-US" smtClean="0"/>
            </a:br>
            <a:r>
              <a:rPr lang="en-US" altLang="en-US" smtClean="0"/>
              <a:t>D1, D2,…Dn, n&gt;1:</a:t>
            </a:r>
          </a:p>
          <a:p>
            <a:pPr lvl="2" eaLnBrk="1" hangingPunct="1"/>
            <a:r>
              <a:rPr lang="en-US" altLang="en-US" smtClean="0"/>
              <a:t>T </a:t>
            </a:r>
            <a:r>
              <a:rPr lang="en-US" altLang="en-US" smtClean="0">
                <a:ea typeface="ヒラギノ角ゴ Pro W3" pitchFamily="-84" charset="-128"/>
              </a:rPr>
              <a:t>⊆</a:t>
            </a:r>
            <a:r>
              <a:rPr lang="en-US" altLang="en-US" smtClean="0"/>
              <a:t> (D1 </a:t>
            </a:r>
            <a:r>
              <a:rPr lang="en-US" altLang="en-US" smtClean="0">
                <a:ea typeface="ヒラギノ角ゴ Pro W3" pitchFamily="-84" charset="-128"/>
              </a:rPr>
              <a:t>∪</a:t>
            </a:r>
            <a:r>
              <a:rPr lang="en-US" altLang="en-US" smtClean="0"/>
              <a:t> D2 </a:t>
            </a:r>
            <a:r>
              <a:rPr lang="en-US" altLang="en-US" smtClean="0">
                <a:ea typeface="ヒラギノ角ゴ Pro W3" pitchFamily="-84" charset="-128"/>
              </a:rPr>
              <a:t>∪</a:t>
            </a:r>
            <a:r>
              <a:rPr lang="en-US" altLang="en-US" smtClean="0"/>
              <a:t> … </a:t>
            </a:r>
            <a:r>
              <a:rPr lang="en-US" altLang="en-US" smtClean="0">
                <a:ea typeface="ヒラギノ角ゴ Pro W3" pitchFamily="-84" charset="-128"/>
              </a:rPr>
              <a:t>∪</a:t>
            </a:r>
            <a:r>
              <a:rPr lang="en-US" altLang="en-US" smtClean="0"/>
              <a:t> Dn)</a:t>
            </a:r>
          </a:p>
          <a:p>
            <a:pPr lvl="1" eaLnBrk="1" hangingPunct="1"/>
            <a:r>
              <a:rPr lang="en-US" altLang="en-US" smtClean="0"/>
              <a:t>Can have a predicate pi on the attributes of Di to specify entities of Di that are members of T. </a:t>
            </a:r>
          </a:p>
          <a:p>
            <a:pPr lvl="1" eaLnBrk="1" hangingPunct="1"/>
            <a:r>
              <a:rPr lang="en-US" altLang="en-US" smtClean="0"/>
              <a:t>If a predicate is specified on every Di: T = (D1[p1] </a:t>
            </a:r>
            <a:r>
              <a:rPr lang="en-US" altLang="en-US" smtClean="0">
                <a:ea typeface="ヒラギノ角ゴ Pro W3" pitchFamily="-84" charset="-128"/>
              </a:rPr>
              <a:t>∪</a:t>
            </a:r>
            <a:r>
              <a:rPr lang="en-US" altLang="en-US" smtClean="0"/>
              <a:t> D2[p2] </a:t>
            </a:r>
            <a:r>
              <a:rPr lang="en-US" altLang="en-US" smtClean="0">
                <a:ea typeface="ヒラギノ角ゴ Pro W3" pitchFamily="-84" charset="-128"/>
              </a:rPr>
              <a:t>∪</a:t>
            </a:r>
            <a:r>
              <a:rPr lang="en-US" altLang="en-US" smtClean="0"/>
              <a:t>…</a:t>
            </a:r>
            <a:r>
              <a:rPr lang="en-US" altLang="en-US" smtClean="0">
                <a:ea typeface="ヒラギノ角ゴ Pro W3" pitchFamily="-84" charset="-128"/>
              </a:rPr>
              <a:t>∪</a:t>
            </a:r>
            <a:r>
              <a:rPr lang="en-US" altLang="en-US" smtClean="0"/>
              <a:t> Dn[pn])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990033"/>
                </a:solidFill>
              </a:rPr>
              <a:t>Slide 4- </a:t>
            </a:r>
            <a:fld id="{AC927517-9200-468B-B8A0-BFC16F87918E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lang="en-CA" altLang="en-US" sz="1400" smtClean="0">
              <a:solidFill>
                <a:srgbClr val="990033"/>
              </a:solidFill>
            </a:endParaRPr>
          </a:p>
        </p:txBody>
      </p:sp>
      <p:sp>
        <p:nvSpPr>
          <p:cNvPr id="83971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Alternative Diagrammatic Notations</a:t>
            </a:r>
          </a:p>
        </p:txBody>
      </p:sp>
      <p:pic>
        <p:nvPicPr>
          <p:cNvPr id="83972" name="Picture 16" descr="figA_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5225" y="1524000"/>
            <a:ext cx="4041775" cy="508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990033"/>
                </a:solidFill>
              </a:rPr>
              <a:t>Slide 4- </a:t>
            </a:r>
            <a:fld id="{CACC813C-9D5B-42AB-B40A-135A9F0B166A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CA" altLang="en-US" sz="1400" smtClean="0">
              <a:solidFill>
                <a:srgbClr val="990033"/>
              </a:solidFill>
            </a:endParaRPr>
          </a:p>
        </p:txBody>
      </p:sp>
      <p:pic>
        <p:nvPicPr>
          <p:cNvPr id="11267" name="Picture 3" descr="fig04_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619250"/>
            <a:ext cx="7467600" cy="474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8" name="Text Box 4" descr="Pink tissue paper"/>
          <p:cNvSpPr txBox="1">
            <a:spLocks noChangeArrowheads="1"/>
          </p:cNvSpPr>
          <p:nvPr/>
        </p:nvSpPr>
        <p:spPr bwMode="auto">
          <a:xfrm>
            <a:off x="838200" y="593725"/>
            <a:ext cx="7010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3200">
                <a:solidFill>
                  <a:srgbClr val="800000"/>
                </a:solidFill>
              </a:rPr>
              <a:t>Subclasses and Superclasses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990033"/>
                </a:solidFill>
              </a:rPr>
              <a:t>Slide 4- </a:t>
            </a:r>
            <a:fld id="{96470D74-A3EF-4EFA-9275-DCA4BD7D91C3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lang="en-CA" altLang="en-US" sz="1400" smtClean="0">
              <a:solidFill>
                <a:srgbClr val="990033"/>
              </a:solidFill>
            </a:endParaRPr>
          </a:p>
        </p:txBody>
      </p:sp>
      <p:sp>
        <p:nvSpPr>
          <p:cNvPr id="921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Summary</a:t>
            </a:r>
          </a:p>
        </p:txBody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 smtClean="0"/>
              <a:t>Introduced the EER model concepts</a:t>
            </a:r>
          </a:p>
          <a:p>
            <a:pPr lvl="1" eaLnBrk="1" hangingPunct="1"/>
            <a:r>
              <a:rPr lang="en-US" altLang="en-US" sz="2400" dirty="0" smtClean="0"/>
              <a:t>Class/subclass relationships</a:t>
            </a:r>
          </a:p>
          <a:p>
            <a:pPr lvl="1" eaLnBrk="1" hangingPunct="1"/>
            <a:r>
              <a:rPr lang="en-US" altLang="en-US" sz="2400" dirty="0" smtClean="0"/>
              <a:t>Specialization and generalization</a:t>
            </a:r>
          </a:p>
          <a:p>
            <a:pPr lvl="1" eaLnBrk="1" hangingPunct="1"/>
            <a:r>
              <a:rPr lang="en-US" altLang="en-US" sz="2400" dirty="0" smtClean="0"/>
              <a:t>Inheritance</a:t>
            </a:r>
          </a:p>
          <a:p>
            <a:pPr eaLnBrk="1" hangingPunct="1"/>
            <a:r>
              <a:rPr lang="en-US" altLang="en-US" sz="2400" dirty="0" smtClean="0"/>
              <a:t>Constraints on EER schemas</a:t>
            </a:r>
          </a:p>
          <a:p>
            <a:pPr eaLnBrk="1" hangingPunct="1"/>
            <a:r>
              <a:rPr lang="en-US" altLang="en-US" sz="2400" dirty="0" smtClean="0"/>
              <a:t>These augment the basic ER model concepts introduced in Chapter 3</a:t>
            </a:r>
          </a:p>
          <a:p>
            <a:pPr eaLnBrk="1" hangingPunct="1"/>
            <a:r>
              <a:rPr lang="en-US" altLang="en-US" sz="2400" dirty="0" smtClean="0"/>
              <a:t>EER </a:t>
            </a:r>
            <a:r>
              <a:rPr lang="en-US" altLang="en-US" sz="2400" dirty="0" smtClean="0"/>
              <a:t>diagrams and alternative notations </a:t>
            </a:r>
            <a:r>
              <a:rPr lang="en-US" altLang="en-US" sz="2400" dirty="0" smtClean="0"/>
              <a:t>were </a:t>
            </a:r>
            <a:r>
              <a:rPr lang="en-US" altLang="en-US" sz="2400" dirty="0" smtClean="0"/>
              <a:t>presented</a:t>
            </a:r>
            <a:endParaRPr lang="en-US" altLang="en-US" sz="2400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990033"/>
                </a:solidFill>
              </a:rPr>
              <a:t>Slide 4- </a:t>
            </a:r>
            <a:fld id="{F6CDF234-614F-487C-9A73-2134C9EFF97E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CA" altLang="en-US" sz="1400" smtClean="0">
              <a:solidFill>
                <a:srgbClr val="990033"/>
              </a:solidFill>
            </a:endParaRPr>
          </a:p>
        </p:txBody>
      </p:sp>
      <p:sp>
        <p:nvSpPr>
          <p:cNvPr id="1331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Subclasses and Superclasses (2)</a:t>
            </a:r>
          </a:p>
        </p:txBody>
      </p:sp>
      <p:sp>
        <p:nvSpPr>
          <p:cNvPr id="13316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/>
              <a:t>Each of these subgroupings is a subset of EMPLOYEE entities </a:t>
            </a:r>
          </a:p>
          <a:p>
            <a:pPr eaLnBrk="1" hangingPunct="1"/>
            <a:r>
              <a:rPr lang="en-US" altLang="en-US" sz="2400" smtClean="0"/>
              <a:t>Each is called a subclass of EMPLOYEE </a:t>
            </a:r>
          </a:p>
          <a:p>
            <a:pPr eaLnBrk="1" hangingPunct="1"/>
            <a:r>
              <a:rPr lang="en-US" altLang="en-US" sz="2400" smtClean="0"/>
              <a:t>EMPLOYEE is the superclass for each of these subclasses </a:t>
            </a:r>
          </a:p>
          <a:p>
            <a:pPr eaLnBrk="1" hangingPunct="1"/>
            <a:r>
              <a:rPr lang="en-US" altLang="en-US" sz="2400" smtClean="0"/>
              <a:t>These are called superclass/subclass relationships:</a:t>
            </a:r>
          </a:p>
          <a:p>
            <a:pPr lvl="1" eaLnBrk="1" hangingPunct="1"/>
            <a:r>
              <a:rPr lang="en-US" altLang="en-US" sz="2200" smtClean="0"/>
              <a:t>EMPLOYEE/SECRETARY</a:t>
            </a:r>
          </a:p>
          <a:p>
            <a:pPr lvl="1" eaLnBrk="1" hangingPunct="1"/>
            <a:r>
              <a:rPr lang="en-US" altLang="en-US" sz="2200" smtClean="0"/>
              <a:t>EMPLOYEE/TECHNICIAN</a:t>
            </a:r>
          </a:p>
          <a:p>
            <a:pPr lvl="1" eaLnBrk="1" hangingPunct="1"/>
            <a:r>
              <a:rPr lang="en-US" altLang="en-US" sz="2200" smtClean="0"/>
              <a:t>EMPLOYEE/MANAGER</a:t>
            </a:r>
          </a:p>
          <a:p>
            <a:pPr lvl="1" eaLnBrk="1" hangingPunct="1"/>
            <a:r>
              <a:rPr lang="en-US" altLang="en-US" sz="2200" smtClean="0"/>
              <a:t>…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990033"/>
                </a:solidFill>
              </a:rPr>
              <a:t>Slide 4- </a:t>
            </a:r>
            <a:fld id="{479E98CA-13C7-4276-BC6C-EE304BDD8E87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CA" altLang="en-US" sz="1400" smtClean="0">
              <a:solidFill>
                <a:srgbClr val="990033"/>
              </a:solidFill>
            </a:endParaRPr>
          </a:p>
        </p:txBody>
      </p:sp>
      <p:sp>
        <p:nvSpPr>
          <p:cNvPr id="1536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Subclasses and Superclasses (3)</a:t>
            </a:r>
          </a:p>
        </p:txBody>
      </p:sp>
      <p:sp>
        <p:nvSpPr>
          <p:cNvPr id="15364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These are also called IS-A relationships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smtClean="0"/>
              <a:t>SECRETARY IS-A EMPLOYEE, TECHNICIAN IS-A EMPLOYEE, ….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Note: An entity that is member of a subclass represents the same real-world entity as some member of the superclass: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smtClean="0"/>
              <a:t>The subclass member is the same entity in a </a:t>
            </a:r>
            <a:r>
              <a:rPr lang="en-US" altLang="en-US" sz="2200" i="1" smtClean="0"/>
              <a:t>distinct specific role</a:t>
            </a:r>
            <a:r>
              <a:rPr lang="en-US" altLang="en-US" sz="2200" smtClean="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smtClean="0"/>
              <a:t>An entity cannot exist in the database merely by being a member of a subclass; it must also be a member of the superclass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smtClean="0"/>
              <a:t>A member of the superclass can be optionally included as a member of any number of its subclasses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990033"/>
                </a:solidFill>
              </a:rPr>
              <a:t>Slide 4- </a:t>
            </a:r>
            <a:fld id="{0E0EC78E-98E4-4E12-8631-6D4F43759E9F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CA" altLang="en-US" sz="1400" smtClean="0">
              <a:solidFill>
                <a:srgbClr val="990033"/>
              </a:solidFill>
            </a:endParaRPr>
          </a:p>
        </p:txBody>
      </p:sp>
      <p:sp>
        <p:nvSpPr>
          <p:cNvPr id="17411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Subclasses and Superclasses (4)</a:t>
            </a:r>
          </a:p>
        </p:txBody>
      </p:sp>
      <p:sp>
        <p:nvSpPr>
          <p:cNvPr id="17412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/>
              <a:t>Examples:</a:t>
            </a:r>
          </a:p>
          <a:p>
            <a:pPr lvl="1" eaLnBrk="1" hangingPunct="1"/>
            <a:r>
              <a:rPr lang="en-US" altLang="en-US" sz="2200" smtClean="0"/>
              <a:t>A salaried employee who is also an engineer belongs to the two subclasses:</a:t>
            </a:r>
          </a:p>
          <a:p>
            <a:pPr lvl="2" eaLnBrk="1" hangingPunct="1"/>
            <a:r>
              <a:rPr lang="en-US" altLang="en-US" sz="2000" smtClean="0"/>
              <a:t>ENGINEER, and</a:t>
            </a:r>
          </a:p>
          <a:p>
            <a:pPr lvl="2" eaLnBrk="1" hangingPunct="1"/>
            <a:r>
              <a:rPr lang="en-US" altLang="en-US" sz="2000" smtClean="0"/>
              <a:t>SALARIED_EMPLOYEE </a:t>
            </a:r>
          </a:p>
          <a:p>
            <a:pPr lvl="1" eaLnBrk="1" hangingPunct="1"/>
            <a:r>
              <a:rPr lang="en-US" altLang="en-US" sz="2200" smtClean="0"/>
              <a:t>A salaried employee who is also an engineering manager belongs to the three subclasses:</a:t>
            </a:r>
          </a:p>
          <a:p>
            <a:pPr lvl="2" eaLnBrk="1" hangingPunct="1"/>
            <a:r>
              <a:rPr lang="en-US" altLang="en-US" sz="2000" smtClean="0"/>
              <a:t>MANAGER,</a:t>
            </a:r>
          </a:p>
          <a:p>
            <a:pPr lvl="2" eaLnBrk="1" hangingPunct="1"/>
            <a:r>
              <a:rPr lang="en-US" altLang="en-US" sz="2000" smtClean="0"/>
              <a:t>ENGINEER, and</a:t>
            </a:r>
          </a:p>
          <a:p>
            <a:pPr lvl="2" eaLnBrk="1" hangingPunct="1"/>
            <a:r>
              <a:rPr lang="en-US" altLang="en-US" sz="2000" smtClean="0"/>
              <a:t>SALARIED_EMPLOYEE </a:t>
            </a:r>
          </a:p>
          <a:p>
            <a:pPr eaLnBrk="1" hangingPunct="1"/>
            <a:r>
              <a:rPr lang="en-US" altLang="en-US" sz="2400" smtClean="0"/>
              <a:t>It is not necessary that every entity in a superclass be a member of some subclass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990033"/>
                </a:solidFill>
              </a:rPr>
              <a:t>Slide 4- </a:t>
            </a:r>
            <a:fld id="{0D122389-713D-4DD2-95F1-21083C19AC5B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CA" altLang="en-US" sz="1400" smtClean="0">
              <a:solidFill>
                <a:srgbClr val="990033"/>
              </a:solidFill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smtClean="0"/>
              <a:t>Representing Specialization in EER Diagrams</a:t>
            </a:r>
          </a:p>
        </p:txBody>
      </p:sp>
      <p:pic>
        <p:nvPicPr>
          <p:cNvPr id="19460" name="Picture 4" descr="fig04_0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438" y="1820863"/>
            <a:ext cx="8285162" cy="385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990033"/>
                </a:solidFill>
              </a:rPr>
              <a:t>Slide 4- </a:t>
            </a:r>
            <a:fld id="{40E46BF8-ED37-4ADF-9AFE-52FF077CEB22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CA" altLang="en-US" sz="1400" smtClean="0">
              <a:solidFill>
                <a:srgbClr val="990033"/>
              </a:solidFill>
            </a:endParaRPr>
          </a:p>
        </p:txBody>
      </p:sp>
      <p:sp>
        <p:nvSpPr>
          <p:cNvPr id="21507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smtClean="0"/>
              <a:t>Attribute Inheritance in Superclass / Subclass Relationships </a:t>
            </a:r>
          </a:p>
        </p:txBody>
      </p:sp>
      <p:sp>
        <p:nvSpPr>
          <p:cNvPr id="21508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An entity that is member of a subclass </a:t>
            </a:r>
            <a:r>
              <a:rPr lang="en-US" altLang="en-US" i="1" smtClean="0"/>
              <a:t>inherits</a:t>
            </a:r>
            <a:r>
              <a:rPr lang="en-US" altLang="en-US" smtClean="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All attributes of the entity as a member of the superclass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All relationships of the entity as a member of the superclass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Example: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In the previous slide, SECRETARY (as well as TECHNICIAN and ENGINEER) inherit the attributes Name, SSN, …, from EMPLOYEE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Every SECRETARY entity will have values for the inherited attributes</a:t>
            </a:r>
          </a:p>
          <a:p>
            <a:pPr eaLnBrk="1" hangingPunct="1">
              <a:lnSpc>
                <a:spcPct val="90000"/>
              </a:lnSpc>
            </a:pPr>
            <a:endParaRPr lang="en-US" altLang="en-US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2132</TotalTime>
  <Words>2237</Words>
  <Application>Microsoft Office PowerPoint</Application>
  <PresentationFormat>Letter Paper (8.5x11 in)</PresentationFormat>
  <Paragraphs>296</Paragraphs>
  <Slides>40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ＭＳ Ｐゴシック</vt:lpstr>
      <vt:lpstr>ＭＳ Ｐゴシック</vt:lpstr>
      <vt:lpstr>Arial</vt:lpstr>
      <vt:lpstr>Tahoma</vt:lpstr>
      <vt:lpstr>Wingdings</vt:lpstr>
      <vt:lpstr>ヒラギノ角ゴ Pro W3</vt:lpstr>
      <vt:lpstr>Blends</vt:lpstr>
      <vt:lpstr> </vt:lpstr>
      <vt:lpstr>Outline</vt:lpstr>
      <vt:lpstr>Subclasses and Superclasses (1)</vt:lpstr>
      <vt:lpstr>PowerPoint Presentation</vt:lpstr>
      <vt:lpstr>Subclasses and Superclasses (2)</vt:lpstr>
      <vt:lpstr>Subclasses and Superclasses (3)</vt:lpstr>
      <vt:lpstr>Subclasses and Superclasses (4)</vt:lpstr>
      <vt:lpstr>Representing Specialization in EER Diagrams</vt:lpstr>
      <vt:lpstr>Attribute Inheritance in Superclass / Subclass Relationships </vt:lpstr>
      <vt:lpstr>Specialization (1)</vt:lpstr>
      <vt:lpstr>Specialization (2)</vt:lpstr>
      <vt:lpstr>PowerPoint Presentation</vt:lpstr>
      <vt:lpstr>Generalization</vt:lpstr>
      <vt:lpstr>PowerPoint Presentation</vt:lpstr>
      <vt:lpstr>Generalization and Specialization (1)</vt:lpstr>
      <vt:lpstr>Generalization and Specialization (2)</vt:lpstr>
      <vt:lpstr>Types of Specialization</vt:lpstr>
      <vt:lpstr>Constraints on Specialization and Generalization (1)</vt:lpstr>
      <vt:lpstr>Constraints on Specialization and Generalization (2)</vt:lpstr>
      <vt:lpstr>Displaying an attribute-defined specialization in EER diagrams</vt:lpstr>
      <vt:lpstr>Constraints on Specialization and Generalization (3)</vt:lpstr>
      <vt:lpstr>Constraints on Specialization and Generalization (4)</vt:lpstr>
      <vt:lpstr>Constraints on Specialization and Generalization (5)</vt:lpstr>
      <vt:lpstr>Constraints on Specialization and Generalization (6)</vt:lpstr>
      <vt:lpstr>Example of disjoint partial Specialization</vt:lpstr>
      <vt:lpstr>PowerPoint Presentation</vt:lpstr>
      <vt:lpstr>Specialization/Generalization Hierarchies, Lattices &amp; Shared Subclasses (1)</vt:lpstr>
      <vt:lpstr>PowerPoint Presentation</vt:lpstr>
      <vt:lpstr>Specialization/Generalization Hierarchies, Lattices &amp; Shared Subclasses (2)</vt:lpstr>
      <vt:lpstr>Specialization/Generalization Hierarchies, Lattices &amp; Shared Subclasses (3)</vt:lpstr>
      <vt:lpstr>Specialization / Generalization Lattice Example (UNIVERSITY)</vt:lpstr>
      <vt:lpstr>Categories (UNION TYPES) (1)</vt:lpstr>
      <vt:lpstr>Categories (UNION TYPES) (2)</vt:lpstr>
      <vt:lpstr>Two categories (UNION types): OWNER, REGISTERED_VEHICLE</vt:lpstr>
      <vt:lpstr>Formal Definitions of EER Model (1)</vt:lpstr>
      <vt:lpstr>Formal Definitions of EER Model (2)</vt:lpstr>
      <vt:lpstr>Formal Definitions of EER Model (3)</vt:lpstr>
      <vt:lpstr>Formal Definitions of EER Model (4)</vt:lpstr>
      <vt:lpstr>Alternative Diagrammatic Notations</vt:lpstr>
      <vt:lpstr>Summary</vt:lpstr>
    </vt:vector>
  </TitlesOfParts>
  <Manager/>
  <Company>©2007 Pearson Addison-Wesley. All rights reserved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Systems</dc:title>
  <dc:subject>Enhanced Entity-Relationship (EER) Modeling</dc:subject>
  <cp:keywords/>
  <dc:description/>
  <cp:lastModifiedBy>ishaq</cp:lastModifiedBy>
  <cp:revision>85</cp:revision>
  <cp:lastPrinted>2001-11-04T00:51:13Z</cp:lastPrinted>
  <dcterms:created xsi:type="dcterms:W3CDTF">2005-02-25T19:46:41Z</dcterms:created>
  <dcterms:modified xsi:type="dcterms:W3CDTF">2020-04-19T13:21:04Z</dcterms:modified>
  <cp:category/>
</cp:coreProperties>
</file>