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376" r:id="rId2"/>
    <p:sldId id="326" r:id="rId3"/>
    <p:sldId id="327" r:id="rId4"/>
    <p:sldId id="328" r:id="rId5"/>
    <p:sldId id="329" r:id="rId6"/>
    <p:sldId id="360" r:id="rId7"/>
    <p:sldId id="359" r:id="rId8"/>
    <p:sldId id="330" r:id="rId9"/>
    <p:sldId id="331" r:id="rId10"/>
    <p:sldId id="332" r:id="rId11"/>
    <p:sldId id="333" r:id="rId12"/>
    <p:sldId id="353" r:id="rId13"/>
    <p:sldId id="334" r:id="rId14"/>
    <p:sldId id="335" r:id="rId15"/>
    <p:sldId id="336" r:id="rId16"/>
    <p:sldId id="337" r:id="rId17"/>
    <p:sldId id="361" r:id="rId18"/>
    <p:sldId id="338" r:id="rId19"/>
    <p:sldId id="354" r:id="rId20"/>
    <p:sldId id="372" r:id="rId21"/>
    <p:sldId id="340" r:id="rId22"/>
    <p:sldId id="341" r:id="rId23"/>
    <p:sldId id="355" r:id="rId24"/>
    <p:sldId id="362" r:id="rId25"/>
    <p:sldId id="342" r:id="rId26"/>
    <p:sldId id="343" r:id="rId27"/>
    <p:sldId id="363" r:id="rId28"/>
    <p:sldId id="374" r:id="rId29"/>
    <p:sldId id="366" r:id="rId30"/>
    <p:sldId id="348" r:id="rId31"/>
    <p:sldId id="356" r:id="rId32"/>
    <p:sldId id="344" r:id="rId33"/>
    <p:sldId id="357" r:id="rId34"/>
    <p:sldId id="345" r:id="rId35"/>
    <p:sldId id="365" r:id="rId36"/>
    <p:sldId id="364" r:id="rId37"/>
    <p:sldId id="346" r:id="rId38"/>
    <p:sldId id="350" r:id="rId39"/>
    <p:sldId id="351" r:id="rId40"/>
    <p:sldId id="367" r:id="rId41"/>
    <p:sldId id="368" r:id="rId42"/>
    <p:sldId id="370" r:id="rId43"/>
    <p:sldId id="377" r:id="rId44"/>
    <p:sldId id="369" r:id="rId45"/>
    <p:sldId id="352" r:id="rId46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Objects="1">
      <p:cViewPr varScale="1">
        <p:scale>
          <a:sx n="107" d="100"/>
          <a:sy n="107" d="100"/>
        </p:scale>
        <p:origin x="1760" y="17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07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60B7F2E7-8415-4E9D-8F33-33A3D0BF11E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53F9E50-3452-4957-A9A6-AD690510C0F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FEFF129-62E8-4BDC-8D63-C6A45E97FAE3}" type="slidenum">
              <a:rPr lang="en-CA" altLang="en-US" sz="1200">
                <a:latin typeface="Tahoma" panose="020B0604030504040204" pitchFamily="34" charset="0"/>
              </a:rPr>
              <a:pPr/>
              <a:t>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DF4E94-B057-479E-8049-D219E63A87E5}" type="slidenum">
              <a:rPr lang="en-CA" altLang="en-US" sz="1200">
                <a:latin typeface="Tahoma" panose="020B0604030504040204" pitchFamily="34" charset="0"/>
              </a:rPr>
              <a:pPr/>
              <a:t>10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8E8E31-BE2C-4AB7-8F8C-EE0401E836EE}" type="slidenum">
              <a:rPr lang="en-CA" altLang="en-US" sz="1200">
                <a:latin typeface="Tahoma" panose="020B0604030504040204" pitchFamily="34" charset="0"/>
              </a:rPr>
              <a:pPr/>
              <a:t>11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939D78-0882-40D1-9734-47BFD0726CE1}" type="slidenum">
              <a:rPr lang="en-CA" altLang="en-US" sz="1200">
                <a:latin typeface="Tahoma" panose="020B0604030504040204" pitchFamily="34" charset="0"/>
              </a:rPr>
              <a:pPr/>
              <a:t>12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E1AF91-C38E-4612-993D-6867C3E39683}" type="slidenum">
              <a:rPr lang="en-CA" altLang="en-US" sz="1200">
                <a:latin typeface="Tahoma" panose="020B0604030504040204" pitchFamily="34" charset="0"/>
              </a:rPr>
              <a:pPr/>
              <a:t>13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E998EC0-BC1D-4D32-9354-C08A74AA1A38}" type="slidenum">
              <a:rPr lang="en-CA" altLang="en-US" sz="1200">
                <a:latin typeface="Tahoma" panose="020B0604030504040204" pitchFamily="34" charset="0"/>
              </a:rPr>
              <a:pPr/>
              <a:t>14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5134C4-2ACC-4E5D-8B1B-F3204D3395A9}" type="slidenum">
              <a:rPr lang="en-CA" altLang="en-US" sz="1200">
                <a:latin typeface="Tahoma" panose="020B0604030504040204" pitchFamily="34" charset="0"/>
              </a:rPr>
              <a:pPr/>
              <a:t>15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33B6DC-05C1-404A-9982-32FB24FAF0CC}" type="slidenum">
              <a:rPr lang="en-CA" altLang="en-US" sz="1200">
                <a:latin typeface="Tahoma" panose="020B0604030504040204" pitchFamily="34" charset="0"/>
              </a:rPr>
              <a:pPr/>
              <a:t>16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68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9F0737C-AC20-4B6E-B8C5-95C3BA63545F}" type="slidenum">
              <a:rPr lang="en-CA" altLang="en-US" sz="1200">
                <a:latin typeface="Tahoma" panose="020B0604030504040204" pitchFamily="34" charset="0"/>
              </a:rPr>
              <a:pPr/>
              <a:t>17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EA9377-DB20-4630-B98A-2631A939BC64}" type="slidenum">
              <a:rPr lang="en-CA" altLang="en-US" sz="1200">
                <a:latin typeface="Tahoma" panose="020B0604030504040204" pitchFamily="34" charset="0"/>
              </a:rPr>
              <a:pPr/>
              <a:t>18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09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4CD6B2-B36A-49A7-AA2C-4884B11CD19E}" type="slidenum">
              <a:rPr lang="en-CA" altLang="en-US" sz="1200">
                <a:latin typeface="Tahoma" panose="020B0604030504040204" pitchFamily="34" charset="0"/>
              </a:rPr>
              <a:pPr/>
              <a:t>19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974A85-E5AF-4FAC-A08D-C323CCF12585}" type="slidenum">
              <a:rPr lang="en-CA" altLang="en-US" sz="1200">
                <a:latin typeface="Tahoma" panose="020B0604030504040204" pitchFamily="34" charset="0"/>
              </a:rPr>
              <a:pPr/>
              <a:t>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1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0AD566-7F0E-4ECD-B7F0-BCC0E79BEAE4}" type="slidenum">
              <a:rPr lang="en-CA" altLang="en-US" sz="1200">
                <a:latin typeface="Tahoma" panose="020B0604030504040204" pitchFamily="34" charset="0"/>
              </a:rPr>
              <a:pPr/>
              <a:t>21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60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415091-53A4-4ACC-AFFD-390004EA9166}" type="slidenum">
              <a:rPr lang="en-CA" altLang="en-US" sz="1200">
                <a:latin typeface="Tahoma" panose="020B0604030504040204" pitchFamily="34" charset="0"/>
              </a:rPr>
              <a:pPr/>
              <a:t>22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E46419-EA51-4BE0-8247-98A54A45981B}" type="slidenum">
              <a:rPr lang="en-CA" altLang="en-US" sz="1200">
                <a:latin typeface="Tahoma" panose="020B0604030504040204" pitchFamily="34" charset="0"/>
              </a:rPr>
              <a:pPr/>
              <a:t>23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BAC3C0-B9C9-4377-AEBC-7C189D5EDE98}" type="slidenum">
              <a:rPr lang="en-CA" altLang="en-US" sz="1200">
                <a:latin typeface="Tahoma" panose="020B0604030504040204" pitchFamily="34" charset="0"/>
              </a:rPr>
              <a:pPr/>
              <a:t>24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ADD335-2C70-4834-B81D-1FAA52208A94}" type="slidenum">
              <a:rPr lang="en-CA" altLang="en-US" sz="1200">
                <a:latin typeface="Tahoma" panose="020B0604030504040204" pitchFamily="34" charset="0"/>
              </a:rPr>
              <a:pPr/>
              <a:t>25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D29182-1E11-4F3C-BC9F-141DC82EEA31}" type="slidenum">
              <a:rPr lang="en-CA" altLang="en-US" sz="1200">
                <a:latin typeface="Tahoma" panose="020B0604030504040204" pitchFamily="34" charset="0"/>
              </a:rPr>
              <a:pPr/>
              <a:t>26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94A57DE-46C3-4677-B1E8-768BA5119EDB}" type="slidenum">
              <a:rPr lang="en-CA" altLang="en-US" sz="1200">
                <a:latin typeface="Tahoma" panose="020B0604030504040204" pitchFamily="34" charset="0"/>
              </a:rPr>
              <a:pPr/>
              <a:t>27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4906F0-9690-40CD-AB42-953738246C1C}" type="slidenum">
              <a:rPr lang="en-CA" altLang="en-US" sz="1200">
                <a:latin typeface="Tahoma" panose="020B0604030504040204" pitchFamily="34" charset="0"/>
              </a:rPr>
              <a:pPr/>
              <a:t>30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D72D2B-EB07-453A-BF6F-625F587A8D28}" type="slidenum">
              <a:rPr lang="en-CA" altLang="en-US" sz="1200">
                <a:latin typeface="Tahoma" panose="020B0604030504040204" pitchFamily="34" charset="0"/>
              </a:rPr>
              <a:pPr/>
              <a:t>31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A8A0C33-B0B6-40BF-9AC2-82A34C864ED9}" type="slidenum">
              <a:rPr lang="en-CA" altLang="en-US" sz="1200">
                <a:latin typeface="Tahoma" panose="020B0604030504040204" pitchFamily="34" charset="0"/>
              </a:rPr>
              <a:pPr/>
              <a:t>32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13DFD3-2385-414E-90DB-B21B15941FD2}" type="slidenum">
              <a:rPr lang="en-CA" altLang="en-US" sz="1200">
                <a:latin typeface="Tahoma" panose="020B0604030504040204" pitchFamily="34" charset="0"/>
              </a:rPr>
              <a:pPr/>
              <a:t>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3281B1-1E8F-431D-8007-8D4B0901DDD9}" type="slidenum">
              <a:rPr lang="en-CA" altLang="en-US" sz="1200">
                <a:latin typeface="Tahoma" panose="020B0604030504040204" pitchFamily="34" charset="0"/>
              </a:rPr>
              <a:pPr/>
              <a:t>33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03A043-8724-485F-8642-773410D41CDF}" type="slidenum">
              <a:rPr lang="en-CA" altLang="en-US" sz="1200">
                <a:latin typeface="Tahoma" panose="020B0604030504040204" pitchFamily="34" charset="0"/>
              </a:rPr>
              <a:pPr/>
              <a:t>34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BB6859-D946-4B38-A607-D47CBF2B44E3}" type="slidenum">
              <a:rPr lang="en-CA" altLang="en-US" sz="1200">
                <a:latin typeface="Tahoma" panose="020B0604030504040204" pitchFamily="34" charset="0"/>
              </a:rPr>
              <a:pPr/>
              <a:t>35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1DEA73-A456-4B40-ACF3-EEAC682052B7}" type="slidenum">
              <a:rPr lang="en-CA" altLang="en-US" sz="1200">
                <a:latin typeface="Tahoma" panose="020B0604030504040204" pitchFamily="34" charset="0"/>
              </a:rPr>
              <a:pPr/>
              <a:t>36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F16C711-7B1C-4747-BB09-B5301A7586AC}" type="slidenum">
              <a:rPr lang="en-CA" altLang="en-US" sz="1200">
                <a:latin typeface="Tahoma" panose="020B0604030504040204" pitchFamily="34" charset="0"/>
              </a:rPr>
              <a:pPr/>
              <a:t>37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DD003BD-4EB4-4388-8415-1E79E6FAD4F8}" type="slidenum">
              <a:rPr lang="en-CA" altLang="en-US" sz="1200">
                <a:latin typeface="Tahoma" panose="020B0604030504040204" pitchFamily="34" charset="0"/>
              </a:rPr>
              <a:pPr/>
              <a:t>38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4CA83A-A443-45A3-881F-54D4136BDF1B}" type="slidenum">
              <a:rPr lang="en-CA" altLang="en-US" sz="1200">
                <a:latin typeface="Tahoma" panose="020B0604030504040204" pitchFamily="34" charset="0"/>
              </a:rPr>
              <a:pPr/>
              <a:t>39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907DB3C-4EDA-4527-B6EB-6A0E62605C75}" type="slidenum">
              <a:rPr lang="en-CA" altLang="en-US" sz="1200">
                <a:latin typeface="Tahoma" panose="020B0604030504040204" pitchFamily="34" charset="0"/>
              </a:rPr>
              <a:pPr/>
              <a:t>44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1C4000-9D01-4A82-A33C-7ED52FC0D584}" type="slidenum">
              <a:rPr lang="en-CA" altLang="en-US" sz="1200">
                <a:latin typeface="Tahoma" panose="020B0604030504040204" pitchFamily="34" charset="0"/>
              </a:rPr>
              <a:pPr/>
              <a:t>45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A0D8E46-FF20-4296-904D-20F0CE7794F6}" type="slidenum">
              <a:rPr lang="en-CA" altLang="en-US" sz="1200">
                <a:latin typeface="Tahoma" panose="020B0604030504040204" pitchFamily="34" charset="0"/>
              </a:rPr>
              <a:pPr/>
              <a:t>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22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197EC9-EE78-44CB-B0A2-9B4F5CC87710}" type="slidenum">
              <a:rPr lang="en-CA" altLang="en-US" sz="1200">
                <a:latin typeface="Tahoma" panose="020B0604030504040204" pitchFamily="34" charset="0"/>
              </a:rPr>
              <a:pPr/>
              <a:t>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43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9860C8-C648-499B-BC2B-787015C5FC11}" type="slidenum">
              <a:rPr lang="en-CA" altLang="en-US" sz="1200">
                <a:latin typeface="Tahoma" panose="020B0604030504040204" pitchFamily="34" charset="0"/>
              </a:rPr>
              <a:pPr/>
              <a:t>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E4474D-2457-4AF0-B5B4-6217D15FCE6B}" type="slidenum">
              <a:rPr lang="en-CA" altLang="en-US" sz="1200">
                <a:latin typeface="Tahoma" panose="020B0604030504040204" pitchFamily="34" charset="0"/>
              </a:rPr>
              <a:pPr/>
              <a:t>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19F658C-EBF2-4EB0-89D3-26F00FA533E5}" type="slidenum">
              <a:rPr lang="en-CA" altLang="en-US" sz="1200">
                <a:latin typeface="Tahoma" panose="020B0604030504040204" pitchFamily="34" charset="0"/>
              </a:rPr>
              <a:pPr/>
              <a:t>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4F86CF-D638-4D71-A773-FD9433A39068}" type="slidenum">
              <a:rPr lang="en-CA" altLang="en-US" sz="1200">
                <a:latin typeface="Tahoma" panose="020B0604030504040204" pitchFamily="34" charset="0"/>
              </a:rPr>
              <a:pPr/>
              <a:t>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smtClean="0"/>
            </a:lvl1pPr>
          </a:lstStyle>
          <a:p>
            <a:pPr>
              <a:defRPr/>
            </a:pPr>
            <a:r>
              <a:rPr lang="en-US" altLang="en-US"/>
              <a:t>Copyright © 2016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25486467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07BAEA11-FDB3-424E-8588-FA7ED13291D3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8309099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593FBDDA-5B8D-4E32-8D31-BFF3BE98E08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110994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809EA1D8-A43A-4746-B54B-789925CA383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8229903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AFAB24A3-3769-4643-9C67-879F2899F65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4708158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CB924CC2-C1F9-4F76-930D-F199DFDFB2E0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093954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07AC5CB0-316C-4825-9CBD-8BC06D5D206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9395232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8272D2AA-1C18-498C-A063-DB9B7A99551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7880833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D34806CF-E161-4DA6-9E20-89B55A2A2AD3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2469161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BE7562AB-BFBA-4503-A471-5F67C9F6192D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9332924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94EC3195-30BE-480C-9E30-306B9CAC8AA9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5863750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>
                <a:latin typeface="Tahoma" panose="020B0604030504040204" pitchFamily="34" charset="0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>
                  <a:latin typeface="Tahoma" panose="020B0604030504040204" pitchFamily="34" charset="0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3200"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2FC86B51-2A37-4615-85D7-6FEA0FC6323D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3200" b="1" dirty="0">
                <a:ea typeface="+mn-ea"/>
                <a:cs typeface="+mn-cs"/>
              </a:rPr>
              <a:t>CHAPTER 5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endParaRPr lang="en-US" sz="3200" b="1" dirty="0">
              <a:ea typeface="+mn-ea"/>
              <a:cs typeface="+mn-cs"/>
            </a:endParaRPr>
          </a:p>
          <a:p>
            <a:pPr algn="ctr" eaLnBrk="1" hangingPunct="1">
              <a:buFont typeface="Wingdings" charset="0"/>
              <a:buNone/>
              <a:defRPr/>
            </a:pPr>
            <a:r>
              <a:rPr lang="en-US" sz="3600" dirty="0">
                <a:ea typeface="ＭＳ Ｐゴシック" charset="0"/>
              </a:rPr>
              <a:t>The Relational Data Model and Relational Database Constraints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1- </a:t>
            </a:r>
            <a:fld id="{AC22D37C-B742-47D5-AB2C-835D9DBB5AF3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C57639D6-85B9-46C1-B9FC-EC193AC071A2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Formal Definitions - Domain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A </a:t>
            </a:r>
            <a:r>
              <a:rPr lang="en-US" altLang="en-US" sz="2000" b="1"/>
              <a:t>domain</a:t>
            </a:r>
            <a:r>
              <a:rPr lang="en-US" altLang="en-US" sz="2000"/>
              <a:t> has a logical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/>
              <a:t>Example: “USA_phone_numbers” are the set of 10 digit phone numbers valid in the U.S.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domain also has a data-type or a format defined for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/>
              <a:t>The USA_phone_numbers may have a format: (ddd)ddd-dddd where each d is a decimal digit.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Dates have various formats such as year, month, date formatted as yyyy-mm-dd, or as dd mm,yyyy etc.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attribute name designates the role played by a domain in a relation: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Used to interpret the meaning of the data elements corresponding to that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/>
              <a:t>Example: The domain Date may be used to define two attributes named “Invoice-date” and “Payment-date” with different meanings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25363F95-F833-47F6-99FE-6B7410B17392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Formal Definitions - State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b="1"/>
              <a:t>relation state</a:t>
            </a:r>
            <a:r>
              <a:rPr lang="en-US" altLang="en-US"/>
              <a:t> is a subset of the Cartesian product of the domains of its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each domain contains the set of all possible values the attribute can take.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Example: attribute Cust-name is defined over the domain of character strings of maximum length 25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dom(Cust-name) is varchar(25)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role these strings play in the CUSTOMER relation is that of the </a:t>
            </a:r>
            <a:r>
              <a:rPr lang="en-US" altLang="en-US" i="1"/>
              <a:t>name of a customer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F911FB9D-E760-4BA5-911B-B46E2D5295AB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Formal Definitions - Summary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Formally,</a:t>
            </a:r>
          </a:p>
          <a:p>
            <a:pPr lvl="1" eaLnBrk="1" hangingPunct="1"/>
            <a:r>
              <a:rPr lang="en-US" altLang="en-US" sz="2200"/>
              <a:t>Given R(A1, A2, .........., An)</a:t>
            </a:r>
          </a:p>
          <a:p>
            <a:pPr lvl="1" eaLnBrk="1" hangingPunct="1"/>
            <a:r>
              <a:rPr lang="en-US" altLang="en-US" sz="2200"/>
              <a:t> 	r(R) </a:t>
            </a:r>
            <a:r>
              <a:rPr lang="en-US" altLang="en-US" sz="2200">
                <a:sym typeface="Symbol" panose="05050102010706020507" pitchFamily="18" charset="2"/>
              </a:rPr>
              <a:t></a:t>
            </a:r>
            <a:r>
              <a:rPr lang="en-US" altLang="en-US" sz="2200"/>
              <a:t> dom (A1) X dom (A2) X ....X dom(An)</a:t>
            </a:r>
          </a:p>
          <a:p>
            <a:pPr eaLnBrk="1" hangingPunct="1"/>
            <a:r>
              <a:rPr lang="en-US" altLang="en-US" sz="2400"/>
              <a:t>R(A1, A2, …, An) is the </a:t>
            </a:r>
            <a:r>
              <a:rPr lang="en-US" altLang="en-US" sz="2400" b="1"/>
              <a:t>schema</a:t>
            </a:r>
            <a:r>
              <a:rPr lang="en-US" altLang="en-US" sz="2400"/>
              <a:t> of the relation</a:t>
            </a:r>
          </a:p>
          <a:p>
            <a:pPr eaLnBrk="1" hangingPunct="1"/>
            <a:r>
              <a:rPr lang="en-US" altLang="en-US" sz="2400"/>
              <a:t>R is the </a:t>
            </a:r>
            <a:r>
              <a:rPr lang="en-US" altLang="en-US" sz="2400" b="1"/>
              <a:t>name</a:t>
            </a:r>
            <a:r>
              <a:rPr lang="en-US" altLang="en-US" sz="2400"/>
              <a:t> of the relation</a:t>
            </a:r>
          </a:p>
          <a:p>
            <a:pPr eaLnBrk="1" hangingPunct="1"/>
            <a:r>
              <a:rPr lang="en-US" altLang="en-US" sz="2400"/>
              <a:t>A1, A2, …, An are the </a:t>
            </a:r>
            <a:r>
              <a:rPr lang="en-US" altLang="en-US" sz="2400" b="1"/>
              <a:t>attributes</a:t>
            </a:r>
            <a:r>
              <a:rPr lang="en-US" altLang="en-US" sz="2400"/>
              <a:t> of the relation</a:t>
            </a:r>
          </a:p>
          <a:p>
            <a:pPr eaLnBrk="1" hangingPunct="1"/>
            <a:r>
              <a:rPr lang="en-US" altLang="en-US" sz="2400"/>
              <a:t>r(R):  a specific </a:t>
            </a:r>
            <a:r>
              <a:rPr lang="en-US" altLang="en-US" sz="2400" b="1"/>
              <a:t>state</a:t>
            </a:r>
            <a:r>
              <a:rPr lang="en-US" altLang="en-US" sz="2400"/>
              <a:t> (or "value" or “population”) of relation R – this is a </a:t>
            </a:r>
            <a:r>
              <a:rPr lang="en-US" altLang="en-US" sz="2400" i="1"/>
              <a:t>set of tuples</a:t>
            </a:r>
            <a:r>
              <a:rPr lang="en-US" altLang="en-US" sz="2400"/>
              <a:t> (rows)</a:t>
            </a:r>
          </a:p>
          <a:p>
            <a:pPr lvl="1" eaLnBrk="1" hangingPunct="1"/>
            <a:r>
              <a:rPr lang="en-US" altLang="en-US" sz="2200"/>
              <a:t>r(R) = {t1, t2, …, tn} where each ti is an n-tuple</a:t>
            </a:r>
          </a:p>
          <a:p>
            <a:pPr lvl="1" eaLnBrk="1" hangingPunct="1"/>
            <a:r>
              <a:rPr lang="en-US" altLang="en-US" sz="2200"/>
              <a:t>ti = &lt;v1, v2, …, vn&gt; where each vj </a:t>
            </a:r>
            <a:r>
              <a:rPr lang="en-US" altLang="en-US" sz="2200" i="1"/>
              <a:t>element-of</a:t>
            </a:r>
            <a:r>
              <a:rPr lang="en-US" altLang="en-US" sz="2200"/>
              <a:t> dom(Aj)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9714E037-62E3-4F84-A083-9B0E3530ACA0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Formal Definitions - Example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Let R(A1, A2) be a relation schema:</a:t>
            </a:r>
          </a:p>
          <a:p>
            <a:pPr lvl="1" eaLnBrk="1" hangingPunct="1"/>
            <a:r>
              <a:rPr lang="en-US" altLang="en-US" sz="2200"/>
              <a:t>Let dom(A1) = {0,1}</a:t>
            </a:r>
          </a:p>
          <a:p>
            <a:pPr lvl="1" eaLnBrk="1" hangingPunct="1"/>
            <a:r>
              <a:rPr lang="en-US" altLang="en-US" sz="2200"/>
              <a:t>Let  dom(A2) =  {a,b,c}</a:t>
            </a:r>
          </a:p>
          <a:p>
            <a:pPr eaLnBrk="1" hangingPunct="1"/>
            <a:r>
              <a:rPr lang="en-US" altLang="en-US" sz="2400"/>
              <a:t>Then: dom(A1) X dom(A2) is all possible combinations: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/>
              <a:t>{&lt;0,a&gt; , &lt;0,b&gt; , &lt;0,c&gt;, &lt;1,a&gt;, &lt;1,b&gt;, &lt;1,c&gt; }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200"/>
          </a:p>
          <a:p>
            <a:pPr eaLnBrk="1" hangingPunct="1"/>
            <a:r>
              <a:rPr lang="en-US" altLang="en-US" sz="2400"/>
              <a:t>The relation state r(R) </a:t>
            </a:r>
            <a:r>
              <a:rPr lang="en-US" altLang="en-US" sz="2400">
                <a:sym typeface="Symbol" panose="05050102010706020507" pitchFamily="18" charset="2"/>
              </a:rPr>
              <a:t></a:t>
            </a:r>
            <a:r>
              <a:rPr lang="en-US" altLang="en-US" sz="2400"/>
              <a:t> dom(A1) X dom(A2)</a:t>
            </a:r>
          </a:p>
          <a:p>
            <a:pPr eaLnBrk="1" hangingPunct="1"/>
            <a:r>
              <a:rPr lang="en-US" altLang="en-US" sz="2400"/>
              <a:t>For example: r(R) could be {&lt;0,a&gt; , &lt;0,b&gt; , &lt;1,c&gt; }</a:t>
            </a:r>
          </a:p>
          <a:p>
            <a:pPr lvl="1" eaLnBrk="1" hangingPunct="1"/>
            <a:r>
              <a:rPr lang="en-US" altLang="en-US" sz="2200"/>
              <a:t>this is one possible state (or “population” or “extension”) r of the relation R, defined over A1 and A2.</a:t>
            </a:r>
          </a:p>
          <a:p>
            <a:pPr lvl="1" eaLnBrk="1" hangingPunct="1"/>
            <a:r>
              <a:rPr lang="en-US" altLang="en-US" sz="2200"/>
              <a:t>It has three 2-tuples: &lt;0,a&gt; , &lt;0,b&gt; , &lt;1,c&gt;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57DE0F1E-E27A-455B-B5FE-F74B553ED0FF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1747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 Summary</a:t>
            </a:r>
          </a:p>
        </p:txBody>
      </p:sp>
      <p:graphicFrame>
        <p:nvGraphicFramePr>
          <p:cNvPr id="686130" name="Group 50"/>
          <p:cNvGraphicFramePr>
            <a:graphicFrameLocks noGrp="1"/>
          </p:cNvGraphicFramePr>
          <p:nvPr>
            <p:ph type="tbl" idx="4294967295"/>
          </p:nvPr>
        </p:nvGraphicFramePr>
        <p:xfrm>
          <a:off x="609600" y="1600200"/>
          <a:ext cx="8050213" cy="4822825"/>
        </p:xfrm>
        <a:graphic>
          <a:graphicData uri="http://schemas.openxmlformats.org/drawingml/2006/table">
            <a:tbl>
              <a:tblPr/>
              <a:tblGrid>
                <a:gridCol w="34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0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Informal Terms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Formal Terms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Relation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Column Header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Attribute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All possible Column Values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Domain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Row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Tuple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Table Definition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Schema of a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Populated 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State of the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0416CB4D-2156-45FE-9D4F-67889736D3A2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– A relation STUDENT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8886825" y="61595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3797" name="Picture 8" descr="fig05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19325"/>
            <a:ext cx="8589963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FA2619E4-E528-4CED-95B0-04767B638F88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Characteristics Of Relations</a:t>
            </a:r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Ordering of tuples in a relation r(R):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tuples are </a:t>
            </a:r>
            <a:r>
              <a:rPr lang="en-US" altLang="en-US" sz="2400" i="1"/>
              <a:t>not considered to be ordered</a:t>
            </a:r>
            <a:r>
              <a:rPr lang="en-US" altLang="en-US" sz="2400"/>
              <a:t>, even though they appear to be in the tabular form.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Ordering of attributes in a relation schema R (and of values within each tuple):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We will consider the attributes in R(A1, A2, ..., An) and the values in t=&lt;v1, v2, ..., vn&gt; to be ordered 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(However, a more general alternative definition  of relation does not require this ordering. It includes both the name and the value for each of the attributes 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Example: t= { &lt;name, “John” &gt;, &lt;SSN, 123456789&gt; 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This representation may be called as “self-describing”.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E1563798-5386-42C1-A39E-B9CA4489324F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Same state as previous Figure (but with different order of tuples)</a:t>
            </a:r>
          </a:p>
        </p:txBody>
      </p:sp>
      <p:pic>
        <p:nvPicPr>
          <p:cNvPr id="37892" name="Picture 5" descr="fig05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44750"/>
            <a:ext cx="8450263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14D7EB65-DFBB-4391-97EC-775489F24D8B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Characteristics Of Relations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Values in a tuple:</a:t>
            </a:r>
          </a:p>
          <a:p>
            <a:pPr lvl="1" eaLnBrk="1" hangingPunct="1"/>
            <a:r>
              <a:rPr lang="en-US" altLang="en-US"/>
              <a:t>All values are considered atomic (indivisible).</a:t>
            </a:r>
          </a:p>
          <a:p>
            <a:pPr lvl="1" eaLnBrk="1" hangingPunct="1"/>
            <a:r>
              <a:rPr lang="en-US" altLang="en-US"/>
              <a:t>Each value in a tuple must be from the domain of the attribute for that column</a:t>
            </a:r>
          </a:p>
          <a:p>
            <a:pPr lvl="2" eaLnBrk="1" hangingPunct="1"/>
            <a:r>
              <a:rPr lang="en-US" altLang="en-US"/>
              <a:t>If tuple t = &lt;v1, v2, …, vn&gt; is a tuple (row) in the relation state r of R(A1, A2, …, An)</a:t>
            </a:r>
          </a:p>
          <a:p>
            <a:pPr lvl="2" eaLnBrk="1" hangingPunct="1"/>
            <a:r>
              <a:rPr lang="en-US" altLang="en-US"/>
              <a:t>Then each </a:t>
            </a:r>
            <a:r>
              <a:rPr lang="en-US" altLang="en-US" i="1"/>
              <a:t>vi</a:t>
            </a:r>
            <a:r>
              <a:rPr lang="en-US" altLang="en-US"/>
              <a:t> must be a value from </a:t>
            </a:r>
            <a:r>
              <a:rPr lang="en-US" altLang="en-US" i="1"/>
              <a:t>dom(Ai)</a:t>
            </a:r>
          </a:p>
          <a:p>
            <a:pPr lvl="2" eaLnBrk="1" hangingPunct="1"/>
            <a:endParaRPr lang="en-US" altLang="en-US"/>
          </a:p>
          <a:p>
            <a:pPr lvl="1" eaLnBrk="1" hangingPunct="1"/>
            <a:r>
              <a:rPr lang="en-US" altLang="en-US"/>
              <a:t>A special </a:t>
            </a:r>
            <a:r>
              <a:rPr lang="en-US" altLang="en-US" b="1"/>
              <a:t>null</a:t>
            </a:r>
            <a:r>
              <a:rPr lang="en-US" altLang="en-US"/>
              <a:t> value is used to represent values that are unknown or not available or inapplicable in certain tuples.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9DBC6093-3AD9-4552-94CA-7C1379429DE4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Characteristics Of Relations</a:t>
            </a:r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Notation:</a:t>
            </a:r>
          </a:p>
          <a:p>
            <a:pPr lvl="1" eaLnBrk="1" hangingPunct="1"/>
            <a:r>
              <a:rPr lang="en-US" altLang="en-US"/>
              <a:t>We refer to </a:t>
            </a:r>
            <a:r>
              <a:rPr lang="en-US" altLang="en-US" b="1"/>
              <a:t>component values</a:t>
            </a:r>
            <a:r>
              <a:rPr lang="en-US" altLang="en-US"/>
              <a:t> of a tuple t by:</a:t>
            </a:r>
          </a:p>
          <a:p>
            <a:pPr lvl="2" eaLnBrk="1" hangingPunct="1"/>
            <a:r>
              <a:rPr lang="en-US" altLang="en-US"/>
              <a:t>t[Ai] or t.Ai</a:t>
            </a:r>
          </a:p>
          <a:p>
            <a:pPr lvl="2" eaLnBrk="1" hangingPunct="1"/>
            <a:r>
              <a:rPr lang="en-US" altLang="en-US"/>
              <a:t>This is the value vi of attribute Ai for tuple t</a:t>
            </a:r>
          </a:p>
          <a:p>
            <a:pPr lvl="1" eaLnBrk="1" hangingPunct="1"/>
            <a:r>
              <a:rPr lang="en-US" altLang="en-US"/>
              <a:t>Similarly, t[Au, Av, ..., Aw] refers to the subtuple of t containing the values of attributes Au, Av, ..., Aw, respectively in 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10EE0731-F427-4176-AB75-3E503BD0BFCE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Outline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Model Concepts</a:t>
            </a:r>
          </a:p>
          <a:p>
            <a:pPr eaLnBrk="1" hangingPunct="1"/>
            <a:r>
              <a:rPr lang="en-US" altLang="en-US"/>
              <a:t>Relational Model Constraints and Relational Database Schemas</a:t>
            </a:r>
          </a:p>
          <a:p>
            <a:pPr eaLnBrk="1" hangingPunct="1"/>
            <a:r>
              <a:rPr lang="en-US" altLang="en-US"/>
              <a:t>Update Operations and Dealing with Constraint Violations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CONSTRAINTS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/>
              <a:t>Constraints determine which values are permissible and which are not in the database.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/>
              <a:t>They are of three main types: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/>
              <a:t>1. </a:t>
            </a:r>
            <a:r>
              <a:rPr lang="en-US" altLang="en-US" sz="2400" b="1"/>
              <a:t>Inherent or Implicit Constraints</a:t>
            </a:r>
            <a:r>
              <a:rPr lang="en-US" altLang="en-US" sz="2400"/>
              <a:t>: These are based on the data model itself. (E.g., relational model does not allow a list as a value for any attribute)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/>
              <a:t>2. </a:t>
            </a:r>
            <a:r>
              <a:rPr lang="en-US" altLang="en-US" sz="2400" b="1"/>
              <a:t>Schema-based or Explicit Constraints</a:t>
            </a:r>
            <a:r>
              <a:rPr lang="en-US" altLang="en-US" sz="2400"/>
              <a:t>: They are expressed in the schema by using the facilities provided by the model. (E.g., max. cardinality ratio constraint in the ER model)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/>
              <a:t>3. </a:t>
            </a:r>
            <a:r>
              <a:rPr lang="en-US" altLang="en-US" sz="2400" b="1"/>
              <a:t>Application based or semantic constraints</a:t>
            </a:r>
            <a:r>
              <a:rPr lang="en-US" altLang="en-US" sz="2400"/>
              <a:t>: These are beyond the expressive power of the model and must be specified and enforced by the application programs.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A6096D20-1DAD-4A25-BBB7-766DE88EB40E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C7F25709-C91F-4194-9CF7-50ABCA4FBC0D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Integrity Constraints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Constraints are </a:t>
            </a:r>
            <a:r>
              <a:rPr lang="en-US" altLang="en-US" sz="2400" b="1"/>
              <a:t>conditions</a:t>
            </a:r>
            <a:r>
              <a:rPr lang="en-US" altLang="en-US" sz="2400"/>
              <a:t> that must hold on </a:t>
            </a:r>
            <a:r>
              <a:rPr lang="en-US" altLang="en-US" sz="2400" b="1"/>
              <a:t>all</a:t>
            </a:r>
            <a:r>
              <a:rPr lang="en-US" altLang="en-US" sz="2400"/>
              <a:t>  valid relation states.</a:t>
            </a:r>
          </a:p>
          <a:p>
            <a:pPr eaLnBrk="1" hangingPunct="1"/>
            <a:r>
              <a:rPr lang="en-US" altLang="en-US" sz="2400"/>
              <a:t>There are three </a:t>
            </a:r>
            <a:r>
              <a:rPr lang="en-US" altLang="en-US" sz="2400" i="1"/>
              <a:t>main types</a:t>
            </a:r>
            <a:r>
              <a:rPr lang="en-US" altLang="en-US" sz="2400"/>
              <a:t> of (explicit schema-based) constraints that can be expressed in the relational model:</a:t>
            </a:r>
          </a:p>
          <a:p>
            <a:pPr lvl="1" eaLnBrk="1" hangingPunct="1"/>
            <a:r>
              <a:rPr lang="en-US" altLang="en-US" sz="2200" b="1"/>
              <a:t>Key</a:t>
            </a:r>
            <a:r>
              <a:rPr lang="en-US" altLang="en-US" sz="2200"/>
              <a:t> constraints</a:t>
            </a:r>
          </a:p>
          <a:p>
            <a:pPr lvl="1" eaLnBrk="1" hangingPunct="1"/>
            <a:r>
              <a:rPr lang="en-US" altLang="en-US" sz="2200" b="1"/>
              <a:t>Entity</a:t>
            </a:r>
            <a:r>
              <a:rPr lang="en-US" altLang="en-US" sz="2200"/>
              <a:t> </a:t>
            </a:r>
            <a:r>
              <a:rPr lang="en-US" altLang="en-US" sz="2200" b="1"/>
              <a:t>integrity</a:t>
            </a:r>
            <a:r>
              <a:rPr lang="en-US" altLang="en-US" sz="2200"/>
              <a:t> constraints</a:t>
            </a:r>
          </a:p>
          <a:p>
            <a:pPr lvl="1" eaLnBrk="1" hangingPunct="1"/>
            <a:r>
              <a:rPr lang="en-US" altLang="en-US" sz="2200" b="1"/>
              <a:t>Referential integrity</a:t>
            </a:r>
            <a:r>
              <a:rPr lang="en-US" altLang="en-US" sz="2200"/>
              <a:t> constraints</a:t>
            </a:r>
          </a:p>
          <a:p>
            <a:pPr eaLnBrk="1" hangingPunct="1"/>
            <a:r>
              <a:rPr lang="en-US" altLang="en-US" sz="2400"/>
              <a:t>Another schema-based constraint is the </a:t>
            </a:r>
            <a:r>
              <a:rPr lang="en-US" altLang="en-US" sz="2400" b="1"/>
              <a:t>domain</a:t>
            </a:r>
            <a:r>
              <a:rPr lang="en-US" altLang="en-US" sz="2400"/>
              <a:t> constraint</a:t>
            </a:r>
          </a:p>
          <a:p>
            <a:pPr lvl="1" eaLnBrk="1" hangingPunct="1"/>
            <a:r>
              <a:rPr lang="en-US" altLang="en-US" sz="2200"/>
              <a:t>Every value in a tuple must be from the </a:t>
            </a:r>
            <a:r>
              <a:rPr lang="en-US" altLang="en-US" sz="2200" i="1"/>
              <a:t>domain of its attribute</a:t>
            </a:r>
            <a:r>
              <a:rPr lang="en-US" altLang="en-US" sz="2200"/>
              <a:t> (or it could be </a:t>
            </a:r>
            <a:r>
              <a:rPr lang="en-US" altLang="en-US" sz="2200" b="1"/>
              <a:t>null</a:t>
            </a:r>
            <a:r>
              <a:rPr lang="en-US" altLang="en-US" sz="2200"/>
              <a:t>, if allowed for that attribute)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30AA07B9-2FF2-440E-A597-73B114E834EE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Constraints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Superkey</a:t>
            </a:r>
            <a:r>
              <a:rPr lang="en-US" altLang="en-US" sz="2400"/>
              <a:t> of R: </a:t>
            </a:r>
          </a:p>
          <a:p>
            <a:pPr lvl="1" eaLnBrk="1" hangingPunct="1"/>
            <a:r>
              <a:rPr lang="en-US" altLang="en-US" sz="2200"/>
              <a:t>Is a set of attributes SK of R with the following condition:</a:t>
            </a:r>
          </a:p>
          <a:p>
            <a:pPr lvl="2" eaLnBrk="1" hangingPunct="1"/>
            <a:r>
              <a:rPr lang="en-US" altLang="en-US" sz="2000"/>
              <a:t>No two tuples in any valid relation state r(R) will have the same value for SK</a:t>
            </a:r>
          </a:p>
          <a:p>
            <a:pPr lvl="2" eaLnBrk="1" hangingPunct="1"/>
            <a:r>
              <a:rPr lang="en-US" altLang="en-US" sz="2000"/>
              <a:t>That is, for any distinct tuples t1 and t2 in r(R), t1[SK] </a:t>
            </a:r>
            <a:r>
              <a:rPr lang="en-US" altLang="en-US" sz="2000">
                <a:sym typeface="Symbol" panose="05050102010706020507" pitchFamily="18" charset="2"/>
              </a:rPr>
              <a:t></a:t>
            </a:r>
            <a:r>
              <a:rPr lang="en-US" altLang="en-US" sz="2000"/>
              <a:t> t2[SK]</a:t>
            </a:r>
          </a:p>
          <a:p>
            <a:pPr lvl="2" eaLnBrk="1" hangingPunct="1"/>
            <a:r>
              <a:rPr lang="en-US" altLang="en-US" sz="2000"/>
              <a:t>This condition must hold in </a:t>
            </a:r>
            <a:r>
              <a:rPr lang="en-US" altLang="en-US" sz="2000" i="1"/>
              <a:t>any valid state</a:t>
            </a:r>
            <a:r>
              <a:rPr lang="en-US" altLang="en-US" sz="2000"/>
              <a:t> r(R)</a:t>
            </a:r>
          </a:p>
          <a:p>
            <a:pPr eaLnBrk="1" hangingPunct="1"/>
            <a:r>
              <a:rPr lang="en-US" altLang="en-US" sz="2400" b="1"/>
              <a:t>Key</a:t>
            </a:r>
            <a:r>
              <a:rPr lang="en-US" altLang="en-US" sz="2400"/>
              <a:t> of R:</a:t>
            </a:r>
          </a:p>
          <a:p>
            <a:pPr lvl="1" eaLnBrk="1" hangingPunct="1"/>
            <a:r>
              <a:rPr lang="en-US" altLang="en-US" sz="2200"/>
              <a:t>A "minimal" superkey</a:t>
            </a:r>
          </a:p>
          <a:p>
            <a:pPr lvl="1" eaLnBrk="1" hangingPunct="1"/>
            <a:r>
              <a:rPr lang="en-US" altLang="en-US" sz="2200"/>
              <a:t>That is, a key is a superkey K such that removal of any attribute from K results in a set of attributes that is not a superkey (does not possess the superkey uniqueness property)</a:t>
            </a:r>
          </a:p>
          <a:p>
            <a:pPr eaLnBrk="1" hangingPunct="1"/>
            <a:r>
              <a:rPr lang="en-US" altLang="en-US" sz="2400"/>
              <a:t>A Key is a Superkey but not vice versa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0235BBCD-386A-44E1-9F92-848D7583816E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Constraints (continued)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Example: Consider the CAR relation schema:</a:t>
            </a:r>
          </a:p>
          <a:p>
            <a:pPr lvl="1" eaLnBrk="1" hangingPunct="1"/>
            <a:r>
              <a:rPr lang="en-US" altLang="en-US" sz="2200"/>
              <a:t>CAR(State, Reg#, SerialNo, Make, Model, Year)</a:t>
            </a:r>
          </a:p>
          <a:p>
            <a:pPr lvl="1" eaLnBrk="1" hangingPunct="1"/>
            <a:r>
              <a:rPr lang="en-US" altLang="en-US" sz="2200"/>
              <a:t>CAR has two keys:</a:t>
            </a:r>
          </a:p>
          <a:p>
            <a:pPr lvl="2" eaLnBrk="1" hangingPunct="1"/>
            <a:r>
              <a:rPr lang="en-US" altLang="en-US" sz="2000"/>
              <a:t>Key1 = {State, Reg#}</a:t>
            </a:r>
          </a:p>
          <a:p>
            <a:pPr lvl="2" eaLnBrk="1" hangingPunct="1"/>
            <a:r>
              <a:rPr lang="en-US" altLang="en-US" sz="2000"/>
              <a:t>Key2 = {SerialNo}</a:t>
            </a:r>
          </a:p>
          <a:p>
            <a:pPr lvl="1" eaLnBrk="1" hangingPunct="1"/>
            <a:r>
              <a:rPr lang="en-US" altLang="en-US" sz="2200"/>
              <a:t>Both are also superkeys of CAR</a:t>
            </a:r>
          </a:p>
          <a:p>
            <a:pPr lvl="1" eaLnBrk="1" hangingPunct="1"/>
            <a:r>
              <a:rPr lang="en-US" altLang="en-US" sz="2200"/>
              <a:t>{SerialNo, Make} is a superkey but </a:t>
            </a:r>
            <a:r>
              <a:rPr lang="en-US" altLang="en-US" sz="2200" i="1"/>
              <a:t>not</a:t>
            </a:r>
            <a:r>
              <a:rPr lang="en-US" altLang="en-US" sz="2200"/>
              <a:t> a key.</a:t>
            </a:r>
          </a:p>
          <a:p>
            <a:pPr eaLnBrk="1" hangingPunct="1"/>
            <a:r>
              <a:rPr lang="en-US" altLang="en-US" sz="2400"/>
              <a:t>In general:</a:t>
            </a:r>
          </a:p>
          <a:p>
            <a:pPr lvl="1" eaLnBrk="1" hangingPunct="1"/>
            <a:r>
              <a:rPr lang="en-US" altLang="en-US" sz="2200"/>
              <a:t>Any </a:t>
            </a:r>
            <a:r>
              <a:rPr lang="en-US" altLang="en-US" sz="2200" i="1"/>
              <a:t>key</a:t>
            </a:r>
            <a:r>
              <a:rPr lang="en-US" altLang="en-US" sz="2200"/>
              <a:t> is a </a:t>
            </a:r>
            <a:r>
              <a:rPr lang="en-US" altLang="en-US" sz="2200" i="1"/>
              <a:t>superkey </a:t>
            </a:r>
            <a:r>
              <a:rPr lang="en-US" altLang="en-US" sz="2200"/>
              <a:t>(but not vice versa)</a:t>
            </a:r>
          </a:p>
          <a:p>
            <a:pPr lvl="1" eaLnBrk="1" hangingPunct="1"/>
            <a:r>
              <a:rPr lang="en-US" altLang="en-US" sz="2200"/>
              <a:t>Any set of attributes that </a:t>
            </a:r>
            <a:r>
              <a:rPr lang="en-US" altLang="en-US" sz="2200" i="1"/>
              <a:t>includes a key</a:t>
            </a:r>
            <a:r>
              <a:rPr lang="en-US" altLang="en-US" sz="2200"/>
              <a:t> is a </a:t>
            </a:r>
            <a:r>
              <a:rPr lang="en-US" altLang="en-US" sz="2200" i="1"/>
              <a:t>superkey</a:t>
            </a:r>
          </a:p>
          <a:p>
            <a:pPr lvl="1" eaLnBrk="1" hangingPunct="1"/>
            <a:r>
              <a:rPr lang="en-US" altLang="en-US" sz="2200"/>
              <a:t>A </a:t>
            </a:r>
            <a:r>
              <a:rPr lang="en-US" altLang="en-US" sz="2200" i="1"/>
              <a:t>minimal</a:t>
            </a:r>
            <a:r>
              <a:rPr lang="en-US" altLang="en-US" sz="2200"/>
              <a:t> superkey is also a key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27171489-0D25-464D-B337-916A3771C204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Constraints (continued)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If a relation has several </a:t>
            </a:r>
            <a:r>
              <a:rPr lang="en-US" altLang="en-US" sz="2400" b="1"/>
              <a:t>candidate keys</a:t>
            </a:r>
            <a:r>
              <a:rPr lang="en-US" altLang="en-US" sz="2400"/>
              <a:t>, one is chosen arbitrarily to be the </a:t>
            </a:r>
            <a:r>
              <a:rPr lang="en-US" altLang="en-US" sz="2400" b="1"/>
              <a:t>primary key</a:t>
            </a:r>
            <a:r>
              <a:rPr lang="en-US" altLang="en-US" sz="240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The primary key attributes are </a:t>
            </a:r>
            <a:r>
              <a:rPr lang="en-US" altLang="en-US" sz="2200" u="sng"/>
              <a:t>underlined</a:t>
            </a:r>
            <a:r>
              <a:rPr lang="en-US" altLang="en-US" sz="22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Example: Consider the CAR relation schema: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CAR(State, Reg#, </a:t>
            </a:r>
            <a:r>
              <a:rPr lang="en-US" altLang="en-US" sz="2200" u="sng"/>
              <a:t>SerialNo</a:t>
            </a:r>
            <a:r>
              <a:rPr lang="en-US" altLang="en-US" sz="2200"/>
              <a:t>, Make, Model, Year)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We chose SerialNo as the primary key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primary key value is used to </a:t>
            </a:r>
            <a:r>
              <a:rPr lang="en-US" altLang="en-US" sz="2400" i="1"/>
              <a:t>uniquely identify</a:t>
            </a:r>
            <a:r>
              <a:rPr lang="en-US" altLang="en-US" sz="2400"/>
              <a:t> each tuple in a relation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Provides the tuple identity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Also used to </a:t>
            </a:r>
            <a:r>
              <a:rPr lang="en-US" altLang="en-US" sz="2400" i="1"/>
              <a:t>reference</a:t>
            </a:r>
            <a:r>
              <a:rPr lang="en-US" altLang="en-US" sz="2400"/>
              <a:t> the tuple from another tuple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General rule: Choose as primary key the smallest of the candidate keys (in terms of size)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Not always applicable – choice is sometimes subjective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622594C7-EE6C-42BC-9861-F1A8F944F6D2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CAR table with two candidate keys – LicenseNumber chosen as Primary Key</a:t>
            </a:r>
          </a:p>
        </p:txBody>
      </p:sp>
      <p:pic>
        <p:nvPicPr>
          <p:cNvPr id="53252" name="Picture 9" descr="fig05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59050"/>
            <a:ext cx="84137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0AE8873A-E2CF-433B-82EE-E174069D2BF5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Database Schema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Relational Database Schema:</a:t>
            </a:r>
          </a:p>
          <a:p>
            <a:pPr lvl="1" eaLnBrk="1" hangingPunct="1"/>
            <a:r>
              <a:rPr lang="en-US" altLang="en-US"/>
              <a:t>A set S of relation schemas that belong to the same database.</a:t>
            </a:r>
          </a:p>
          <a:p>
            <a:pPr lvl="1" eaLnBrk="1" hangingPunct="1"/>
            <a:r>
              <a:rPr lang="en-US" altLang="en-US"/>
              <a:t>S is the name of the whole </a:t>
            </a:r>
            <a:r>
              <a:rPr lang="en-US" altLang="en-US" b="1"/>
              <a:t>database schema</a:t>
            </a:r>
          </a:p>
          <a:p>
            <a:pPr lvl="1" eaLnBrk="1" hangingPunct="1"/>
            <a:r>
              <a:rPr lang="en-US" altLang="en-US"/>
              <a:t>S = {R1, R2, ..., Rn} and a set IC of integrity constraints.</a:t>
            </a:r>
          </a:p>
          <a:p>
            <a:pPr lvl="1" eaLnBrk="1" hangingPunct="1"/>
            <a:r>
              <a:rPr lang="en-US" altLang="en-US"/>
              <a:t>R1, R2, …, Rn are the names of the individual </a:t>
            </a:r>
            <a:r>
              <a:rPr lang="en-US" altLang="en-US" b="1"/>
              <a:t>relation schemas</a:t>
            </a:r>
            <a:r>
              <a:rPr lang="en-US" altLang="en-US"/>
              <a:t> within the database S</a:t>
            </a:r>
          </a:p>
          <a:p>
            <a:pPr eaLnBrk="1" hangingPunct="1"/>
            <a:r>
              <a:rPr lang="en-US" altLang="en-US"/>
              <a:t>Following slide shows a COMPANY database schema with 6 relation schemas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90B9077B-E63A-494F-9BB4-FFC9AF5FF313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57347" name="Picture 5" descr="fig05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7402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Text Box 6" descr="Pink tissue paper"/>
          <p:cNvSpPr txBox="1">
            <a:spLocks noChangeArrowheads="1"/>
          </p:cNvSpPr>
          <p:nvPr/>
        </p:nvSpPr>
        <p:spPr bwMode="auto">
          <a:xfrm>
            <a:off x="381000" y="7620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800000"/>
                </a:solidFill>
              </a:rPr>
              <a:t>COMPANY Database Schema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Database State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261938" y="1563688"/>
            <a:ext cx="8294687" cy="4572000"/>
          </a:xfrm>
        </p:spPr>
        <p:txBody>
          <a:bodyPr/>
          <a:lstStyle/>
          <a:p>
            <a:r>
              <a:rPr lang="en-US" altLang="en-US" sz="2600"/>
              <a:t>A </a:t>
            </a:r>
            <a:r>
              <a:rPr lang="en-US" altLang="en-US" sz="2600" b="1"/>
              <a:t>relational database state</a:t>
            </a:r>
            <a:r>
              <a:rPr lang="en-US" altLang="en-US" sz="2600"/>
              <a:t> DB of </a:t>
            </a:r>
            <a:r>
              <a:rPr lang="en-US" altLang="en-US" sz="2600" i="1"/>
              <a:t>S</a:t>
            </a:r>
            <a:r>
              <a:rPr lang="en-US" altLang="en-US" sz="2600"/>
              <a:t> is a set of relation states DB = {</a:t>
            </a:r>
            <a:r>
              <a:rPr lang="en-US" altLang="en-US" sz="2600" i="1"/>
              <a:t>r</a:t>
            </a:r>
            <a:r>
              <a:rPr lang="en-US" altLang="en-US" sz="2600" baseline="-25000"/>
              <a:t>1</a:t>
            </a:r>
            <a:r>
              <a:rPr lang="en-US" altLang="en-US" sz="2600"/>
              <a:t>, </a:t>
            </a:r>
            <a:r>
              <a:rPr lang="en-US" altLang="en-US" sz="2600" i="1"/>
              <a:t>r</a:t>
            </a:r>
            <a:r>
              <a:rPr lang="en-US" altLang="en-US" sz="2600" baseline="-25000"/>
              <a:t>2</a:t>
            </a:r>
            <a:r>
              <a:rPr lang="en-US" altLang="en-US" sz="2600"/>
              <a:t>, ..., </a:t>
            </a:r>
            <a:r>
              <a:rPr lang="en-US" altLang="en-US" sz="2600" i="1"/>
              <a:t>r</a:t>
            </a:r>
            <a:r>
              <a:rPr lang="en-US" altLang="en-US" sz="2600" i="1" baseline="-25000"/>
              <a:t>m</a:t>
            </a:r>
            <a:r>
              <a:rPr lang="en-US" altLang="en-US" sz="2600"/>
              <a:t>} such that each </a:t>
            </a:r>
            <a:r>
              <a:rPr lang="en-US" altLang="en-US" sz="2600" i="1"/>
              <a:t>r</a:t>
            </a:r>
            <a:r>
              <a:rPr lang="en-US" altLang="en-US" sz="2600" i="1" baseline="-25000"/>
              <a:t>i</a:t>
            </a:r>
            <a:r>
              <a:rPr lang="en-US" altLang="en-US" sz="2600"/>
              <a:t> is a state of </a:t>
            </a:r>
            <a:r>
              <a:rPr lang="en-US" altLang="en-US" sz="2600" i="1"/>
              <a:t>R</a:t>
            </a:r>
            <a:r>
              <a:rPr lang="en-US" altLang="en-US" sz="2600" i="1" baseline="-25000"/>
              <a:t>i</a:t>
            </a:r>
            <a:r>
              <a:rPr lang="en-US" altLang="en-US" sz="2600"/>
              <a:t> and such that the </a:t>
            </a:r>
            <a:r>
              <a:rPr lang="en-US" altLang="en-US" sz="2600" i="1"/>
              <a:t>r</a:t>
            </a:r>
            <a:r>
              <a:rPr lang="en-US" altLang="en-US" sz="2600" i="1" baseline="-25000"/>
              <a:t>i</a:t>
            </a:r>
            <a:r>
              <a:rPr lang="en-US" altLang="en-US" sz="2600"/>
              <a:t> relation states satisfy the integrity constraints specified in IC. </a:t>
            </a:r>
          </a:p>
          <a:p>
            <a:r>
              <a:rPr lang="en-US" altLang="en-US" sz="2600"/>
              <a:t>A relational database </a:t>
            </a:r>
            <a:r>
              <a:rPr lang="en-US" altLang="en-US" sz="2600" i="1"/>
              <a:t>state</a:t>
            </a:r>
            <a:r>
              <a:rPr lang="en-US" altLang="en-US" sz="2600"/>
              <a:t> is sometimes called a relational database </a:t>
            </a:r>
            <a:r>
              <a:rPr lang="en-US" altLang="en-US" sz="2600" i="1"/>
              <a:t>snapshot</a:t>
            </a:r>
            <a:r>
              <a:rPr lang="en-US" altLang="en-US" sz="2600"/>
              <a:t> or </a:t>
            </a:r>
            <a:r>
              <a:rPr lang="en-US" altLang="en-US" sz="2600" i="1"/>
              <a:t>instance</a:t>
            </a:r>
            <a:r>
              <a:rPr lang="en-US" altLang="en-US" sz="2600"/>
              <a:t>. </a:t>
            </a:r>
          </a:p>
          <a:p>
            <a:r>
              <a:rPr lang="en-US" altLang="en-US" sz="2600"/>
              <a:t>We will not use the term </a:t>
            </a:r>
            <a:r>
              <a:rPr lang="en-US" altLang="en-US" sz="2600" i="1"/>
              <a:t>instance</a:t>
            </a:r>
            <a:r>
              <a:rPr lang="en-US" altLang="en-US" sz="2600"/>
              <a:t> since it also applies to single tuples.</a:t>
            </a:r>
          </a:p>
          <a:p>
            <a:r>
              <a:rPr lang="en-US" altLang="en-US" sz="2600"/>
              <a:t>A database state that does not meet the constraints is an invalid state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0641D00D-D646-43D8-916D-2380555CC125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4B390CBF-CB92-4376-A6D7-A8D8699A7AAF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Populated database state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Each </a:t>
            </a:r>
            <a:r>
              <a:rPr lang="en-US" altLang="en-US" sz="2400" i="1"/>
              <a:t>relation</a:t>
            </a:r>
            <a:r>
              <a:rPr lang="en-US" altLang="en-US" sz="2400"/>
              <a:t> will have many tuples in its current relation state</a:t>
            </a:r>
          </a:p>
          <a:p>
            <a:pPr eaLnBrk="1" hangingPunct="1"/>
            <a:r>
              <a:rPr lang="en-US" altLang="en-US" sz="2400"/>
              <a:t>The </a:t>
            </a:r>
            <a:r>
              <a:rPr lang="en-US" altLang="en-US" sz="2400" i="1"/>
              <a:t>relational database state</a:t>
            </a:r>
            <a:r>
              <a:rPr lang="en-US" altLang="en-US" sz="2400"/>
              <a:t> is a union of all the individual relation states</a:t>
            </a:r>
          </a:p>
          <a:p>
            <a:pPr eaLnBrk="1" hangingPunct="1"/>
            <a:r>
              <a:rPr lang="en-US" altLang="en-US" sz="2400"/>
              <a:t>Whenever the database is changed, a new state arises</a:t>
            </a:r>
          </a:p>
          <a:p>
            <a:pPr eaLnBrk="1" hangingPunct="1"/>
            <a:r>
              <a:rPr lang="en-US" altLang="en-US" sz="2400"/>
              <a:t>Basic operations for changing the database:</a:t>
            </a:r>
          </a:p>
          <a:p>
            <a:pPr lvl="1" eaLnBrk="1" hangingPunct="1"/>
            <a:r>
              <a:rPr lang="en-US" altLang="en-US" sz="2200"/>
              <a:t>INSERT a new tuple in a relation</a:t>
            </a:r>
          </a:p>
          <a:p>
            <a:pPr lvl="1" eaLnBrk="1" hangingPunct="1"/>
            <a:r>
              <a:rPr lang="en-US" altLang="en-US" sz="2200"/>
              <a:t>DELETE an existing tuple from a relation</a:t>
            </a:r>
          </a:p>
          <a:p>
            <a:pPr lvl="1" eaLnBrk="1" hangingPunct="1"/>
            <a:r>
              <a:rPr lang="en-US" altLang="en-US" sz="2200"/>
              <a:t>MODIFY an attribute of an existing tuple</a:t>
            </a:r>
          </a:p>
          <a:p>
            <a:pPr eaLnBrk="1" hangingPunct="1"/>
            <a:r>
              <a:rPr lang="en-US" altLang="en-US" sz="2400"/>
              <a:t>Next slide (Fig. 5.6) shows an example state for the COMPANY database schema shown in Fig. 5.5.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7F74F949-F40E-438C-8BD1-E9132BB6A90A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Model Concepts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relational Model of Data is based on the concept of a </a:t>
            </a:r>
            <a:r>
              <a:rPr lang="en-US" altLang="en-US" sz="2400" i="1"/>
              <a:t>Relation</a:t>
            </a:r>
          </a:p>
          <a:p>
            <a:pPr lvl="1" eaLnBrk="1" hangingPunct="1"/>
            <a:r>
              <a:rPr lang="en-US" altLang="en-US" sz="2200"/>
              <a:t>The strength of the relational approach to data management comes from the formal foundation provided by the theory of relations</a:t>
            </a:r>
          </a:p>
          <a:p>
            <a:pPr eaLnBrk="1" hangingPunct="1"/>
            <a:r>
              <a:rPr lang="en-US" altLang="en-US" sz="2400"/>
              <a:t>We review the essentials of the </a:t>
            </a:r>
            <a:r>
              <a:rPr lang="en-US" altLang="en-US" sz="2400" i="1"/>
              <a:t>formal relational model</a:t>
            </a:r>
            <a:r>
              <a:rPr lang="en-US" altLang="en-US" sz="2400"/>
              <a:t> in this chapter</a:t>
            </a:r>
          </a:p>
          <a:p>
            <a:pPr eaLnBrk="1" hangingPunct="1"/>
            <a:r>
              <a:rPr lang="en-US" altLang="en-US" sz="2400"/>
              <a:t>In </a:t>
            </a:r>
            <a:r>
              <a:rPr lang="en-US" altLang="en-US" sz="2400" i="1"/>
              <a:t>practice</a:t>
            </a:r>
            <a:r>
              <a:rPr lang="en-US" altLang="en-US" sz="2400"/>
              <a:t>, there is a </a:t>
            </a:r>
            <a:r>
              <a:rPr lang="en-US" altLang="en-US" sz="2400" i="1"/>
              <a:t>standard model</a:t>
            </a:r>
            <a:r>
              <a:rPr lang="en-US" altLang="en-US" sz="2400"/>
              <a:t> based on SQL – this is described in Chapters 6 and 7 as a language</a:t>
            </a:r>
          </a:p>
          <a:p>
            <a:pPr eaLnBrk="1" hangingPunct="1"/>
            <a:r>
              <a:rPr lang="en-US" altLang="en-US" sz="2400" u="sng"/>
              <a:t>Note:</a:t>
            </a:r>
            <a:r>
              <a:rPr lang="en-US" altLang="en-US" sz="2400"/>
              <a:t> There are several important differences between the </a:t>
            </a:r>
            <a:r>
              <a:rPr lang="en-US" altLang="en-US" sz="2400" i="1"/>
              <a:t>formal</a:t>
            </a:r>
            <a:r>
              <a:rPr lang="en-US" altLang="en-US" sz="2400"/>
              <a:t> model and the </a:t>
            </a:r>
            <a:r>
              <a:rPr lang="en-US" altLang="en-US" sz="2400" i="1"/>
              <a:t>practical</a:t>
            </a:r>
            <a:r>
              <a:rPr lang="en-US" altLang="en-US" sz="2400"/>
              <a:t> model, as we shall see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8CB58015-C723-4F84-BC42-4CC16AE1B33F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61443" name="Picture 9" descr="fig05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94811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ext Box 10" descr="Pink tissue paper"/>
          <p:cNvSpPr txBox="1">
            <a:spLocks noChangeArrowheads="1"/>
          </p:cNvSpPr>
          <p:nvPr/>
        </p:nvSpPr>
        <p:spPr bwMode="auto">
          <a:xfrm>
            <a:off x="381000" y="8382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800000"/>
                </a:solidFill>
              </a:rPr>
              <a:t>Populated database state for COMPANY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0A0B86E6-C213-4091-968E-7EC7A5C84E15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Entity Integrity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Entity Integrity:</a:t>
            </a:r>
          </a:p>
          <a:p>
            <a:pPr lvl="1" eaLnBrk="1" hangingPunct="1"/>
            <a:r>
              <a:rPr lang="en-US" altLang="en-US" sz="2400"/>
              <a:t>The </a:t>
            </a:r>
            <a:r>
              <a:rPr lang="en-US" altLang="en-US" sz="2400" i="1"/>
              <a:t>primary key attributes</a:t>
            </a:r>
            <a:r>
              <a:rPr lang="en-US" altLang="en-US" sz="2400"/>
              <a:t> PK of each relation schema R in S cannot have null values in any tuple of r(R).</a:t>
            </a:r>
          </a:p>
          <a:p>
            <a:pPr lvl="2" eaLnBrk="1" hangingPunct="1"/>
            <a:r>
              <a:rPr lang="en-US" altLang="en-US" sz="2000"/>
              <a:t>This is because primary key values are used to </a:t>
            </a:r>
            <a:r>
              <a:rPr lang="en-US" altLang="en-US" sz="2000" i="1"/>
              <a:t>identify</a:t>
            </a:r>
            <a:r>
              <a:rPr lang="en-US" altLang="en-US" sz="2000"/>
              <a:t> the individual tuples.</a:t>
            </a:r>
          </a:p>
          <a:p>
            <a:pPr lvl="2" eaLnBrk="1" hangingPunct="1"/>
            <a:r>
              <a:rPr lang="en-US" altLang="en-US" sz="2000"/>
              <a:t>t[PK] </a:t>
            </a:r>
            <a:r>
              <a:rPr lang="en-US" altLang="en-US" sz="2000">
                <a:sym typeface="Symbol" panose="05050102010706020507" pitchFamily="18" charset="2"/>
              </a:rPr>
              <a:t></a:t>
            </a:r>
            <a:r>
              <a:rPr lang="en-US" altLang="en-US" sz="2000"/>
              <a:t> null for any tuple t in r(R)</a:t>
            </a:r>
          </a:p>
          <a:p>
            <a:pPr lvl="2" eaLnBrk="1" hangingPunct="1"/>
            <a:r>
              <a:rPr lang="en-US" altLang="en-US" sz="2000"/>
              <a:t>If PK has several attributes, null is not allowed in any of these attributes</a:t>
            </a:r>
          </a:p>
          <a:p>
            <a:pPr lvl="1" eaLnBrk="1" hangingPunct="1"/>
            <a:r>
              <a:rPr lang="en-US" altLang="en-US" sz="2400"/>
              <a:t>Note: Other attributes of R may be constrained  to disallow null values, even though they are not members of the primary key.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BF87B8F0-8DB2-4D06-97AE-CC8C007F1F57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55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Referential Integrity</a:t>
            </a:r>
          </a:p>
        </p:txBody>
      </p:sp>
      <p:sp>
        <p:nvSpPr>
          <p:cNvPr id="655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constraint involving </a:t>
            </a:r>
            <a:r>
              <a:rPr lang="en-US" altLang="en-US" b="1"/>
              <a:t>two</a:t>
            </a:r>
            <a:r>
              <a:rPr lang="en-US" altLang="en-US"/>
              <a:t> relations</a:t>
            </a:r>
          </a:p>
          <a:p>
            <a:pPr lvl="1" eaLnBrk="1" hangingPunct="1"/>
            <a:r>
              <a:rPr lang="en-US" altLang="en-US"/>
              <a:t>The previous constraints involve a single  relation.</a:t>
            </a:r>
          </a:p>
          <a:p>
            <a:pPr eaLnBrk="1" hangingPunct="1"/>
            <a:r>
              <a:rPr lang="en-US" altLang="en-US"/>
              <a:t>Used to specify a </a:t>
            </a:r>
            <a:r>
              <a:rPr lang="en-US" altLang="en-US" b="1"/>
              <a:t>relationship</a:t>
            </a:r>
            <a:r>
              <a:rPr lang="en-US" altLang="en-US"/>
              <a:t> among tuples in two relations: </a:t>
            </a:r>
          </a:p>
          <a:p>
            <a:pPr lvl="1" eaLnBrk="1" hangingPunct="1"/>
            <a:r>
              <a:rPr lang="en-US" altLang="en-US"/>
              <a:t>The </a:t>
            </a:r>
            <a:r>
              <a:rPr lang="en-US" altLang="en-US" b="1"/>
              <a:t>referencing relation </a:t>
            </a:r>
            <a:r>
              <a:rPr lang="en-US" altLang="en-US"/>
              <a:t>and the </a:t>
            </a:r>
            <a:r>
              <a:rPr lang="en-US" altLang="en-US" b="1"/>
              <a:t>referenced relation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805977CE-AD30-421D-A37D-C1AB2848855B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Referential Integrity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Tuples in the </a:t>
            </a:r>
            <a:r>
              <a:rPr lang="en-US" altLang="en-US" b="1"/>
              <a:t>referencing relation</a:t>
            </a:r>
            <a:r>
              <a:rPr lang="en-US" altLang="en-US"/>
              <a:t> R1 have attributes FK (called </a:t>
            </a:r>
            <a:r>
              <a:rPr lang="en-US" altLang="en-US" b="1"/>
              <a:t>foreign key</a:t>
            </a:r>
            <a:r>
              <a:rPr lang="en-US" altLang="en-US"/>
              <a:t> attributes) that reference the primary key attributes PK of the </a:t>
            </a:r>
            <a:r>
              <a:rPr lang="en-US" altLang="en-US" b="1"/>
              <a:t>referenced relation</a:t>
            </a:r>
            <a:r>
              <a:rPr lang="en-US" altLang="en-US"/>
              <a:t> R2.</a:t>
            </a:r>
          </a:p>
          <a:p>
            <a:pPr lvl="1" eaLnBrk="1" hangingPunct="1"/>
            <a:r>
              <a:rPr lang="en-US" altLang="en-US"/>
              <a:t>A tuple t1 in R1 is said to </a:t>
            </a:r>
            <a:r>
              <a:rPr lang="en-US" altLang="en-US" b="1"/>
              <a:t>reference</a:t>
            </a:r>
            <a:r>
              <a:rPr lang="en-US" altLang="en-US"/>
              <a:t> a tuple t2 in R2 if t1[FK] = t2[PK].</a:t>
            </a:r>
          </a:p>
          <a:p>
            <a:pPr eaLnBrk="1" hangingPunct="1"/>
            <a:r>
              <a:rPr lang="en-US" altLang="en-US"/>
              <a:t>A referential integrity constraint can be displayed in a relational database schema as a directed arc from R1.FK to R2. 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C088F766-8909-4DDE-835E-344EF275FAE5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96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Referential Integrity (or foreign key) </a:t>
            </a:r>
            <a:br>
              <a:rPr lang="en-US" altLang="en-US"/>
            </a:br>
            <a:r>
              <a:rPr lang="en-US" altLang="en-US"/>
              <a:t>Constraint</a:t>
            </a:r>
          </a:p>
        </p:txBody>
      </p:sp>
      <p:sp>
        <p:nvSpPr>
          <p:cNvPr id="696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Statement of the constraint</a:t>
            </a:r>
          </a:p>
          <a:p>
            <a:pPr lvl="1" eaLnBrk="1" hangingPunct="1"/>
            <a:r>
              <a:rPr lang="en-US" altLang="en-US"/>
              <a:t>The value in the foreign key column (or columns) FK of the the </a:t>
            </a:r>
            <a:r>
              <a:rPr lang="en-US" altLang="en-US" b="1"/>
              <a:t>referencing relation</a:t>
            </a:r>
            <a:r>
              <a:rPr lang="en-US" altLang="en-US"/>
              <a:t> R1 can be </a:t>
            </a:r>
            <a:r>
              <a:rPr lang="en-US" altLang="en-US" b="1"/>
              <a:t>either</a:t>
            </a:r>
            <a:r>
              <a:rPr lang="en-US" altLang="en-US"/>
              <a:t>:</a:t>
            </a:r>
          </a:p>
          <a:p>
            <a:pPr lvl="2" eaLnBrk="1" hangingPunct="1"/>
            <a:r>
              <a:rPr lang="en-US" altLang="en-US"/>
              <a:t>(1) a value of an existing primary key value of a corresponding primary key PK in the </a:t>
            </a:r>
            <a:r>
              <a:rPr lang="en-US" altLang="en-US" b="1"/>
              <a:t>referenced relation</a:t>
            </a:r>
            <a:r>
              <a:rPr lang="en-US" altLang="en-US"/>
              <a:t> R2, </a:t>
            </a:r>
            <a:r>
              <a:rPr lang="en-US" altLang="en-US" u="sng"/>
              <a:t>or</a:t>
            </a:r>
          </a:p>
          <a:p>
            <a:pPr lvl="2" eaLnBrk="1" hangingPunct="1"/>
            <a:r>
              <a:rPr lang="en-US" altLang="en-US"/>
              <a:t>(2) a </a:t>
            </a:r>
            <a:r>
              <a:rPr lang="en-US" altLang="en-US" b="1"/>
              <a:t>null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In case (2), the FK in R1 should </a:t>
            </a:r>
            <a:r>
              <a:rPr lang="en-US" altLang="en-US" b="1"/>
              <a:t>not</a:t>
            </a:r>
            <a:r>
              <a:rPr lang="en-US" altLang="en-US"/>
              <a:t> be a part of its own primary key.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239FFFA2-EA70-4D16-B878-9FDDC3FF4FFA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Displaying a relational database schema and its constraints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Each relation schema can be displayed as a row of attribute names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name of the relation is written above the attribute names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primary key attribute (or attributes) will be underlined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foreign key (referential integrity) constraints is displayed as a directed arc (arrow) from the foreign key attributes to the referenced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Can also point the the primary key of the referenced relation for clarity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Next slide shows the COMPANY </a:t>
            </a:r>
            <a:r>
              <a:rPr lang="en-US" altLang="en-US" sz="2400" b="1"/>
              <a:t>relational schema diagram with referential integrity constraints 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6295C5E2-D785-4409-B836-EFF74BA3CC5F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73731" name="Picture 5" descr="fig05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92263"/>
            <a:ext cx="6477000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Text Box 6" descr="Pink tissue paper"/>
          <p:cNvSpPr txBox="1">
            <a:spLocks noChangeArrowheads="1"/>
          </p:cNvSpPr>
          <p:nvPr/>
        </p:nvSpPr>
        <p:spPr bwMode="auto">
          <a:xfrm>
            <a:off x="457200" y="7620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800000"/>
                </a:solidFill>
              </a:rPr>
              <a:t>Referential Integrity Constraints for COMPANY database 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26532635-1516-4E07-A9FE-38C74C1A9192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57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Types of Constraints</a:t>
            </a: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9713" y="1447800"/>
            <a:ext cx="8294687" cy="4724400"/>
          </a:xfrm>
        </p:spPr>
        <p:txBody>
          <a:bodyPr/>
          <a:lstStyle/>
          <a:p>
            <a:pPr eaLnBrk="1" hangingPunct="1"/>
            <a:r>
              <a:rPr lang="en-US" altLang="en-US" sz="2400"/>
              <a:t>Semantic Integrity Constraints:</a:t>
            </a:r>
          </a:p>
          <a:p>
            <a:pPr lvl="1" eaLnBrk="1" hangingPunct="1"/>
            <a:r>
              <a:rPr lang="en-US" altLang="en-US" sz="2400"/>
              <a:t>based on application semantics and cannot be expressed by the model per se</a:t>
            </a:r>
          </a:p>
          <a:p>
            <a:pPr lvl="1" eaLnBrk="1" hangingPunct="1"/>
            <a:r>
              <a:rPr lang="en-US" altLang="en-US" sz="2400"/>
              <a:t>Example: “the max. no. of hours per employee for all projects he or she works on is 56 hrs per week”</a:t>
            </a:r>
          </a:p>
          <a:p>
            <a:pPr eaLnBrk="1" hangingPunct="1"/>
            <a:r>
              <a:rPr lang="en-US" altLang="en-US" sz="2400"/>
              <a:t>A </a:t>
            </a:r>
            <a:r>
              <a:rPr lang="en-US" altLang="en-US" sz="2400" b="1"/>
              <a:t>constraint specification</a:t>
            </a:r>
            <a:r>
              <a:rPr lang="en-US" altLang="en-US" sz="2400"/>
              <a:t> language may have to be used to express these</a:t>
            </a:r>
          </a:p>
          <a:p>
            <a:pPr eaLnBrk="1" hangingPunct="1"/>
            <a:r>
              <a:rPr lang="en-US" altLang="en-US" sz="2400"/>
              <a:t>SQL-99 allows </a:t>
            </a:r>
            <a:r>
              <a:rPr lang="en-US" altLang="en-US" sz="2400" b="1"/>
              <a:t>CREATE TRIGGER </a:t>
            </a:r>
            <a:r>
              <a:rPr lang="en-US" altLang="en-US" sz="2400"/>
              <a:t>and </a:t>
            </a:r>
            <a:r>
              <a:rPr lang="en-US" altLang="en-US" sz="2400" b="1"/>
              <a:t>CREATE</a:t>
            </a:r>
            <a:r>
              <a:rPr lang="en-US" altLang="en-US" sz="2400"/>
              <a:t> </a:t>
            </a:r>
            <a:r>
              <a:rPr lang="en-US" altLang="en-US" sz="2400" b="1"/>
              <a:t>ASSERTION</a:t>
            </a:r>
            <a:r>
              <a:rPr lang="en-US" altLang="en-US" sz="2400"/>
              <a:t> to express some of these semantic constraints</a:t>
            </a:r>
          </a:p>
          <a:p>
            <a:pPr eaLnBrk="1" hangingPunct="1"/>
            <a:r>
              <a:rPr lang="en-US" altLang="en-US" sz="2400"/>
              <a:t>Keys, Permissibility of Null values, Candidate Keys (Unique in SQL), Foreign Keys, Referential Integrity etc. are expressed by the </a:t>
            </a:r>
            <a:r>
              <a:rPr lang="en-US" altLang="en-US" sz="2400" b="1"/>
              <a:t>CREATE TABLE </a:t>
            </a:r>
            <a:r>
              <a:rPr lang="en-US" altLang="en-US" sz="2400"/>
              <a:t>statement in SQL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F0A6E0CA-19DC-4C50-BE5C-0176A10FD810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7827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Update Operations on Relations</a:t>
            </a:r>
          </a:p>
        </p:txBody>
      </p:sp>
      <p:sp>
        <p:nvSpPr>
          <p:cNvPr id="77828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 a tuple.</a:t>
            </a:r>
          </a:p>
          <a:p>
            <a:pPr eaLnBrk="1" hangingPunct="1"/>
            <a:r>
              <a:rPr lang="en-US" altLang="en-US"/>
              <a:t>DELETE a tuple.</a:t>
            </a:r>
          </a:p>
          <a:p>
            <a:pPr eaLnBrk="1" hangingPunct="1"/>
            <a:r>
              <a:rPr lang="en-US" altLang="en-US"/>
              <a:t>MODIFY a tuple.</a:t>
            </a:r>
          </a:p>
          <a:p>
            <a:pPr eaLnBrk="1" hangingPunct="1"/>
            <a:r>
              <a:rPr lang="en-US" altLang="en-US"/>
              <a:t>Integrity constraints should not be violated by the update operations.</a:t>
            </a:r>
          </a:p>
          <a:p>
            <a:pPr eaLnBrk="1" hangingPunct="1"/>
            <a:r>
              <a:rPr lang="en-US" altLang="en-US"/>
              <a:t>Several update operations may have to be grouped together.</a:t>
            </a:r>
          </a:p>
          <a:p>
            <a:pPr eaLnBrk="1" hangingPunct="1"/>
            <a:r>
              <a:rPr lang="en-US" altLang="en-US"/>
              <a:t>Updates may </a:t>
            </a:r>
            <a:r>
              <a:rPr lang="en-US" altLang="en-US" b="1"/>
              <a:t>propagate</a:t>
            </a:r>
            <a:r>
              <a:rPr lang="en-US" altLang="en-US"/>
              <a:t>  to cause other updates automatically. This may be necessary to maintain integrity constraints.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91BF203D-75A3-461B-90DE-740FC6A81A4E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98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Update Operations on Relations</a:t>
            </a:r>
          </a:p>
        </p:txBody>
      </p:sp>
      <p:sp>
        <p:nvSpPr>
          <p:cNvPr id="798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case of integrity violation, several actions can be taken:</a:t>
            </a:r>
          </a:p>
          <a:p>
            <a:pPr lvl="1" eaLnBrk="1" hangingPunct="1"/>
            <a:r>
              <a:rPr lang="en-US" altLang="en-US"/>
              <a:t>Cancel the operation that causes the violation (RESTRICT or REJECT option)</a:t>
            </a:r>
          </a:p>
          <a:p>
            <a:pPr lvl="1" eaLnBrk="1" hangingPunct="1"/>
            <a:r>
              <a:rPr lang="en-US" altLang="en-US"/>
              <a:t>Perform the operation but inform the user of the violation</a:t>
            </a:r>
          </a:p>
          <a:p>
            <a:pPr lvl="1" eaLnBrk="1" hangingPunct="1"/>
            <a:r>
              <a:rPr lang="en-US" altLang="en-US"/>
              <a:t>Trigger additional updates so the violation is corrected (CASCADE option, SET NULL option)</a:t>
            </a:r>
          </a:p>
          <a:p>
            <a:pPr lvl="1" eaLnBrk="1" hangingPunct="1"/>
            <a:r>
              <a:rPr lang="en-US" altLang="en-US"/>
              <a:t>Execute a user-specified error-correction routine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14B7028F-1017-4089-B499-307786FCAA93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Model Concepts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Relation is a mathematical concept based on the ideas of sets</a:t>
            </a:r>
          </a:p>
          <a:p>
            <a:pPr eaLnBrk="1" hangingPunct="1"/>
            <a:r>
              <a:rPr lang="en-US" altLang="en-US"/>
              <a:t>The model was first proposed by Dr. E.F. Codd of IBM Research in 1970 in the following paper:</a:t>
            </a:r>
          </a:p>
          <a:p>
            <a:pPr lvl="1" eaLnBrk="1" hangingPunct="1"/>
            <a:r>
              <a:rPr lang="en-US" altLang="en-US"/>
              <a:t>"A Relational Model for Large Shared Data Banks," Communications of the ACM, June 1970</a:t>
            </a:r>
          </a:p>
          <a:p>
            <a:pPr eaLnBrk="1" hangingPunct="1"/>
            <a:r>
              <a:rPr lang="en-US" altLang="en-US"/>
              <a:t>The above paper caused a major revolution in the field of database management and earned Dr. Codd the coveted ACM Turing Award</a:t>
            </a: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600200" y="1133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EE291D04-D568-4B5E-9AEF-B3AB5AE3DB91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819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Possible violations for each operation</a:t>
            </a:r>
          </a:p>
        </p:txBody>
      </p:sp>
      <p:sp>
        <p:nvSpPr>
          <p:cNvPr id="8192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INSERT may violate any of the constraints:</a:t>
            </a:r>
          </a:p>
          <a:p>
            <a:pPr lvl="1" eaLnBrk="1" hangingPunct="1"/>
            <a:r>
              <a:rPr lang="en-US" altLang="en-US" sz="2200"/>
              <a:t>Domain constraint:</a:t>
            </a:r>
          </a:p>
          <a:p>
            <a:pPr lvl="2" eaLnBrk="1" hangingPunct="1"/>
            <a:r>
              <a:rPr lang="en-US" altLang="en-US" sz="2000"/>
              <a:t>if one of the attribute values provided for the new tuple is not of the specified attribute domain</a:t>
            </a:r>
          </a:p>
          <a:p>
            <a:pPr lvl="1" eaLnBrk="1" hangingPunct="1"/>
            <a:r>
              <a:rPr lang="en-US" altLang="en-US" sz="2200"/>
              <a:t>Key constraint:</a:t>
            </a:r>
          </a:p>
          <a:p>
            <a:pPr lvl="2" eaLnBrk="1" hangingPunct="1"/>
            <a:r>
              <a:rPr lang="en-US" altLang="en-US" sz="2000"/>
              <a:t>if the value of a key attribute in the new tuple already exists in another tuple in the relation</a:t>
            </a:r>
          </a:p>
          <a:p>
            <a:pPr lvl="1" eaLnBrk="1" hangingPunct="1"/>
            <a:r>
              <a:rPr lang="en-US" altLang="en-US" sz="2200"/>
              <a:t>Referential integrity:</a:t>
            </a:r>
          </a:p>
          <a:p>
            <a:pPr lvl="2" eaLnBrk="1" hangingPunct="1"/>
            <a:r>
              <a:rPr lang="en-US" altLang="en-US" sz="2000"/>
              <a:t>if a foreign key value in the new tuple references a primary key value that does not exist in the referenced relation</a:t>
            </a:r>
          </a:p>
          <a:p>
            <a:pPr lvl="1" eaLnBrk="1" hangingPunct="1"/>
            <a:r>
              <a:rPr lang="en-US" altLang="en-US" sz="2200"/>
              <a:t>Entity integrity:</a:t>
            </a:r>
          </a:p>
          <a:p>
            <a:pPr lvl="2" eaLnBrk="1" hangingPunct="1"/>
            <a:r>
              <a:rPr lang="en-US" altLang="en-US" sz="2000"/>
              <a:t>if the primary key value is null in the new tuple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E2A4EF4A-0D3E-4523-B27E-AD3B800C0B98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Possible violations for each operation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DELETE may violate only referential integrity:</a:t>
            </a:r>
          </a:p>
          <a:p>
            <a:pPr lvl="1" eaLnBrk="1" hangingPunct="1"/>
            <a:r>
              <a:rPr lang="en-US" altLang="en-US" sz="2200"/>
              <a:t>If the primary key value of the tuple being deleted is referenced from other tuples in the database</a:t>
            </a:r>
          </a:p>
          <a:p>
            <a:pPr lvl="2" eaLnBrk="1" hangingPunct="1"/>
            <a:r>
              <a:rPr lang="en-US" altLang="en-US" sz="2000"/>
              <a:t>Can be remedied by several actions: RESTRICT, CASCADE, SET NULL (see Chapter 6 for more details)</a:t>
            </a:r>
          </a:p>
          <a:p>
            <a:pPr lvl="3" eaLnBrk="1" hangingPunct="1"/>
            <a:r>
              <a:rPr lang="en-US" altLang="en-US" sz="1800"/>
              <a:t>RESTRICT option: reject the deletion</a:t>
            </a:r>
          </a:p>
          <a:p>
            <a:pPr lvl="3" eaLnBrk="1" hangingPunct="1"/>
            <a:r>
              <a:rPr lang="en-US" altLang="en-US" sz="1800"/>
              <a:t>CASCADE option: propagate the new primary key value into the foreign keys of the referencing tuples</a:t>
            </a:r>
          </a:p>
          <a:p>
            <a:pPr lvl="3" eaLnBrk="1" hangingPunct="1"/>
            <a:r>
              <a:rPr lang="en-US" altLang="en-US" sz="1800"/>
              <a:t>SET NULL option: set the foreign keys of the referencing tuples to NULL</a:t>
            </a:r>
          </a:p>
          <a:p>
            <a:pPr lvl="1" eaLnBrk="1" hangingPunct="1"/>
            <a:r>
              <a:rPr lang="en-US" altLang="en-US" sz="2200"/>
              <a:t>One of the above options must be specified during database design for each foreign key constraint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67079F81-DD23-4193-AE95-D394AAE5DCF2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839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Possible violations for each operation</a:t>
            </a:r>
          </a:p>
        </p:txBody>
      </p:sp>
      <p:sp>
        <p:nvSpPr>
          <p:cNvPr id="8397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UPDATE may violate domain constraint and NOT NULL constraint on an attribute being modified</a:t>
            </a:r>
          </a:p>
          <a:p>
            <a:pPr eaLnBrk="1" hangingPunct="1"/>
            <a:r>
              <a:rPr lang="en-US" altLang="en-US" sz="2400" dirty="0"/>
              <a:t>Any of the other constraints may also be violated, depending on the attribute being updated:</a:t>
            </a:r>
          </a:p>
          <a:p>
            <a:pPr lvl="1" eaLnBrk="1" hangingPunct="1"/>
            <a:r>
              <a:rPr lang="en-US" altLang="en-US" sz="2200" dirty="0"/>
              <a:t>Updating the primary key (PK):</a:t>
            </a:r>
          </a:p>
          <a:p>
            <a:pPr lvl="1" eaLnBrk="1" hangingPunct="1"/>
            <a:r>
              <a:rPr lang="en-US" altLang="en-US" sz="2200" dirty="0"/>
              <a:t>Updating a foreign key (FK):</a:t>
            </a:r>
          </a:p>
          <a:p>
            <a:pPr lvl="2" eaLnBrk="1" hangingPunct="1"/>
            <a:r>
              <a:rPr lang="en-US" altLang="en-US" sz="2000" dirty="0"/>
              <a:t>May violate referential integrity</a:t>
            </a:r>
          </a:p>
          <a:p>
            <a:pPr lvl="1" eaLnBrk="1" hangingPunct="1"/>
            <a:r>
              <a:rPr lang="en-US" altLang="en-US" sz="2200" dirty="0"/>
              <a:t>Updating an ordinary attribute (neither PK nor FK):</a:t>
            </a:r>
          </a:p>
          <a:p>
            <a:pPr lvl="2" eaLnBrk="1" hangingPunct="1"/>
            <a:r>
              <a:rPr lang="en-US" altLang="en-US" sz="2000" dirty="0"/>
              <a:t>Can only violate domain constraints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67079F81-DD23-4193-AE95-D394AAE5DCF2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839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 Syntax</a:t>
            </a:r>
          </a:p>
        </p:txBody>
      </p:sp>
      <p:sp>
        <p:nvSpPr>
          <p:cNvPr id="8397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Insert </a:t>
            </a:r>
          </a:p>
          <a:p>
            <a:pPr marL="0" indent="0" eaLnBrk="1" hangingPunct="1">
              <a:buNone/>
            </a:pPr>
            <a:r>
              <a:rPr lang="en-GB" sz="1800" dirty="0"/>
              <a:t>	Insert &lt;‘Cecilia’, ‘F’, ‘</a:t>
            </a:r>
            <a:r>
              <a:rPr lang="en-GB" sz="1800" dirty="0" err="1"/>
              <a:t>Kolonsky</a:t>
            </a:r>
            <a:r>
              <a:rPr lang="en-GB" sz="1800" dirty="0"/>
              <a:t>’, ‘677678989’, ‘1960-04-05’, ‘6357 Windy 	Lane, Katy, TX’, F, 28000, NULL, 4&gt; into EMPLOYEE.</a:t>
            </a:r>
            <a:endParaRPr lang="en-US" altLang="en-US" sz="1800" dirty="0"/>
          </a:p>
          <a:p>
            <a:pPr eaLnBrk="1" hangingPunct="1"/>
            <a:r>
              <a:rPr lang="en-US" altLang="en-US" sz="2400" dirty="0"/>
              <a:t>Delete</a:t>
            </a:r>
          </a:p>
          <a:p>
            <a:pPr marL="0" indent="0" eaLnBrk="1" hangingPunct="1">
              <a:buNone/>
            </a:pPr>
            <a:r>
              <a:rPr lang="en-GB" dirty="0"/>
              <a:t>	</a:t>
            </a:r>
            <a:r>
              <a:rPr lang="en-GB" sz="1800" dirty="0"/>
              <a:t>Delete the WORKS_ON tuple with </a:t>
            </a:r>
            <a:r>
              <a:rPr lang="en-GB" sz="1800" dirty="0" err="1"/>
              <a:t>Essn</a:t>
            </a:r>
            <a:r>
              <a:rPr lang="en-GB" sz="1800" dirty="0"/>
              <a:t> = 	‘999887777’ and </a:t>
            </a:r>
            <a:r>
              <a:rPr lang="en-GB" sz="1800" dirty="0" err="1"/>
              <a:t>Pno</a:t>
            </a:r>
            <a:r>
              <a:rPr lang="en-GB" sz="1800" dirty="0"/>
              <a:t> = 	10. 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Update</a:t>
            </a:r>
          </a:p>
          <a:p>
            <a:pPr marL="0" indent="0" eaLnBrk="1" hangingPunct="1">
              <a:buNone/>
            </a:pPr>
            <a:r>
              <a:rPr lang="en-GB" dirty="0"/>
              <a:t>	</a:t>
            </a:r>
            <a:r>
              <a:rPr lang="en-GB" sz="1800" dirty="0"/>
              <a:t>Update the salary of the EMPLOYEE tuple 	with </a:t>
            </a:r>
            <a:r>
              <a:rPr lang="en-GB" sz="1800" dirty="0" err="1"/>
              <a:t>Ssn</a:t>
            </a:r>
            <a:r>
              <a:rPr lang="en-GB" sz="1800" dirty="0"/>
              <a:t> = ‘999887777’ to 	28000. </a:t>
            </a:r>
          </a:p>
          <a:p>
            <a:pPr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492434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EB86BFE3-36F7-471B-A06F-084BA1334714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Presented Relational Model Concepts</a:t>
            </a:r>
          </a:p>
          <a:p>
            <a:pPr lvl="1" eaLnBrk="1" hangingPunct="1"/>
            <a:r>
              <a:rPr lang="en-US" altLang="en-US" sz="2200"/>
              <a:t>Definitions</a:t>
            </a:r>
          </a:p>
          <a:p>
            <a:pPr lvl="1" eaLnBrk="1" hangingPunct="1"/>
            <a:r>
              <a:rPr lang="en-US" altLang="en-US" sz="2200"/>
              <a:t>Characteristics of relations</a:t>
            </a:r>
          </a:p>
          <a:p>
            <a:pPr eaLnBrk="1" hangingPunct="1"/>
            <a:r>
              <a:rPr lang="en-US" altLang="en-US" sz="2400"/>
              <a:t>Discussed Relational Model Constraints and Relational Database Schemas</a:t>
            </a:r>
          </a:p>
          <a:p>
            <a:pPr lvl="1" eaLnBrk="1" hangingPunct="1"/>
            <a:r>
              <a:rPr lang="en-US" altLang="en-US" sz="2200"/>
              <a:t>Domain constraints </a:t>
            </a:r>
          </a:p>
          <a:p>
            <a:pPr lvl="1" eaLnBrk="1" hangingPunct="1"/>
            <a:r>
              <a:rPr lang="en-US" altLang="en-US" sz="2200"/>
              <a:t>Key constraints</a:t>
            </a:r>
          </a:p>
          <a:p>
            <a:pPr lvl="1" eaLnBrk="1" hangingPunct="1"/>
            <a:r>
              <a:rPr lang="en-US" altLang="en-US" sz="2200"/>
              <a:t>Entity integrity</a:t>
            </a:r>
          </a:p>
          <a:p>
            <a:pPr lvl="1" eaLnBrk="1" hangingPunct="1"/>
            <a:r>
              <a:rPr lang="en-US" altLang="en-US" sz="2200"/>
              <a:t>Referential integrity</a:t>
            </a:r>
          </a:p>
          <a:p>
            <a:pPr eaLnBrk="1" hangingPunct="1"/>
            <a:r>
              <a:rPr lang="en-US" altLang="en-US" sz="2400"/>
              <a:t>Described the Relational Update Operations and Dealing with Constraint Violations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322251AD-4353-4C56-84E1-F9F2A8FE0684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870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In-Class Exercise</a:t>
            </a:r>
          </a:p>
        </p:txBody>
      </p:sp>
      <p:sp>
        <p:nvSpPr>
          <p:cNvPr id="87044" name="Text Box 3"/>
          <p:cNvSpPr txBox="1">
            <a:spLocks noChangeArrowheads="1"/>
          </p:cNvSpPr>
          <p:nvPr/>
        </p:nvSpPr>
        <p:spPr bwMode="auto">
          <a:xfrm>
            <a:off x="228600" y="1606550"/>
            <a:ext cx="8534400" cy="4216400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(Taken from Exercise 5.15)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Consider the following relations for a database that keeps track of student enrollment in courses and the books adopted for each course: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STUDENT(</a:t>
            </a:r>
            <a:r>
              <a:rPr lang="en-US" altLang="en-US" sz="2000" u="sng">
                <a:latin typeface="Times New Roman" panose="02020603050405020304" pitchFamily="18" charset="0"/>
              </a:rPr>
              <a:t>SSN</a:t>
            </a:r>
            <a:r>
              <a:rPr lang="en-US" altLang="en-US" sz="2000">
                <a:latin typeface="Times New Roman" panose="02020603050405020304" pitchFamily="18" charset="0"/>
              </a:rPr>
              <a:t>, Name, Major, Bdate)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COURSE(</a:t>
            </a:r>
            <a:r>
              <a:rPr lang="en-US" altLang="en-US" sz="2000" u="sng">
                <a:latin typeface="Times New Roman" panose="02020603050405020304" pitchFamily="18" charset="0"/>
              </a:rPr>
              <a:t>Course#</a:t>
            </a:r>
            <a:r>
              <a:rPr lang="en-US" altLang="en-US" sz="2000">
                <a:latin typeface="Times New Roman" panose="02020603050405020304" pitchFamily="18" charset="0"/>
              </a:rPr>
              <a:t>, Cname, Dept)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ENROLL(</a:t>
            </a:r>
            <a:r>
              <a:rPr lang="en-US" altLang="en-US" sz="2000" u="sng">
                <a:latin typeface="Times New Roman" panose="02020603050405020304" pitchFamily="18" charset="0"/>
              </a:rPr>
              <a:t>SSN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u="sng">
                <a:latin typeface="Times New Roman" panose="02020603050405020304" pitchFamily="18" charset="0"/>
              </a:rPr>
              <a:t>Course#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u="sng">
                <a:latin typeface="Times New Roman" panose="02020603050405020304" pitchFamily="18" charset="0"/>
              </a:rPr>
              <a:t>Quarter</a:t>
            </a:r>
            <a:r>
              <a:rPr lang="en-US" altLang="en-US" sz="2000">
                <a:latin typeface="Times New Roman" panose="02020603050405020304" pitchFamily="18" charset="0"/>
              </a:rPr>
              <a:t>, Grade)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BOOK_ADOPTION(</a:t>
            </a:r>
            <a:r>
              <a:rPr lang="en-US" altLang="en-US" sz="2000" u="sng">
                <a:latin typeface="Times New Roman" panose="02020603050405020304" pitchFamily="18" charset="0"/>
              </a:rPr>
              <a:t>Course#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u="sng">
                <a:latin typeface="Times New Roman" panose="02020603050405020304" pitchFamily="18" charset="0"/>
              </a:rPr>
              <a:t>Quarter</a:t>
            </a:r>
            <a:r>
              <a:rPr lang="en-US" altLang="en-US" sz="2000">
                <a:latin typeface="Times New Roman" panose="02020603050405020304" pitchFamily="18" charset="0"/>
              </a:rPr>
              <a:t>, Book_ISBN)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TEXT(</a:t>
            </a:r>
            <a:r>
              <a:rPr lang="en-US" altLang="en-US" sz="2000" u="sng">
                <a:latin typeface="Times New Roman" panose="02020603050405020304" pitchFamily="18" charset="0"/>
              </a:rPr>
              <a:t>Book_ISBN</a:t>
            </a:r>
            <a:r>
              <a:rPr lang="en-US" altLang="en-US" sz="2000">
                <a:latin typeface="Times New Roman" panose="02020603050405020304" pitchFamily="18" charset="0"/>
              </a:rPr>
              <a:t>, Book_Title, Publisher, Author)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Draw a relational schema diagram specifying the foreign keys for this schema.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6712946F-FD17-4C8D-BD1F-7EC1044E73EA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Informal Definitions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300"/>
              <a:t>Informally, a </a:t>
            </a:r>
            <a:r>
              <a:rPr lang="en-US" altLang="en-US" sz="2300" b="1"/>
              <a:t>relation</a:t>
            </a:r>
            <a:r>
              <a:rPr lang="en-US" altLang="en-US" sz="2300"/>
              <a:t> looks like a </a:t>
            </a:r>
            <a:r>
              <a:rPr lang="en-US" altLang="en-US" sz="2300" b="1"/>
              <a:t>table</a:t>
            </a:r>
            <a:r>
              <a:rPr lang="en-US" altLang="en-US" sz="2300"/>
              <a:t> of values.</a:t>
            </a:r>
          </a:p>
          <a:p>
            <a:pPr eaLnBrk="1" hangingPunct="1">
              <a:lnSpc>
                <a:spcPct val="80000"/>
              </a:lnSpc>
            </a:pPr>
            <a:endParaRPr lang="en-US" altLang="en-US" sz="2300"/>
          </a:p>
          <a:p>
            <a:pPr eaLnBrk="1" hangingPunct="1">
              <a:lnSpc>
                <a:spcPct val="80000"/>
              </a:lnSpc>
            </a:pPr>
            <a:r>
              <a:rPr lang="en-US" altLang="en-US" sz="2300"/>
              <a:t>A relation typically contains a </a:t>
            </a:r>
            <a:r>
              <a:rPr lang="en-US" altLang="en-US" sz="2300" b="1"/>
              <a:t>set of rows</a:t>
            </a:r>
            <a:r>
              <a:rPr lang="en-US" altLang="en-US" sz="230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2300"/>
          </a:p>
          <a:p>
            <a:pPr eaLnBrk="1" hangingPunct="1">
              <a:lnSpc>
                <a:spcPct val="80000"/>
              </a:lnSpc>
            </a:pPr>
            <a:r>
              <a:rPr lang="en-US" altLang="en-US" sz="2300"/>
              <a:t>The data elements in each </a:t>
            </a:r>
            <a:r>
              <a:rPr lang="en-US" altLang="en-US" sz="2300" b="1"/>
              <a:t>row</a:t>
            </a:r>
            <a:r>
              <a:rPr lang="en-US" altLang="en-US" sz="2300"/>
              <a:t> represent certain facts </a:t>
            </a:r>
            <a:br>
              <a:rPr lang="en-US" altLang="en-US" sz="2300"/>
            </a:br>
            <a:r>
              <a:rPr lang="en-US" altLang="en-US" sz="2300"/>
              <a:t>that correspond to a real-world </a:t>
            </a:r>
            <a:r>
              <a:rPr lang="en-US" altLang="en-US" sz="2300" b="1"/>
              <a:t>entity</a:t>
            </a:r>
            <a:r>
              <a:rPr lang="en-US" altLang="en-US" sz="2300"/>
              <a:t> or </a:t>
            </a:r>
            <a:r>
              <a:rPr lang="en-US" altLang="en-US" sz="2300" b="1"/>
              <a:t>relationship</a:t>
            </a:r>
            <a:endParaRPr lang="en-US" altLang="en-US" sz="2300"/>
          </a:p>
          <a:p>
            <a:pPr lvl="1" eaLnBrk="1" hangingPunct="1">
              <a:lnSpc>
                <a:spcPct val="80000"/>
              </a:lnSpc>
            </a:pPr>
            <a:r>
              <a:rPr lang="en-US" altLang="en-US" sz="2300"/>
              <a:t>In the formal model, rows are called </a:t>
            </a:r>
            <a:r>
              <a:rPr lang="en-US" altLang="en-US" sz="2100" b="1"/>
              <a:t>tuples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100"/>
          </a:p>
          <a:p>
            <a:pPr eaLnBrk="1" hangingPunct="1">
              <a:lnSpc>
                <a:spcPct val="80000"/>
              </a:lnSpc>
            </a:pPr>
            <a:r>
              <a:rPr lang="en-US" altLang="en-US" sz="2300"/>
              <a:t>Each </a:t>
            </a:r>
            <a:r>
              <a:rPr lang="en-US" altLang="en-US" sz="2300" b="1"/>
              <a:t>column</a:t>
            </a:r>
            <a:r>
              <a:rPr lang="en-US" altLang="en-US" sz="2300"/>
              <a:t> has a column header that gives an indication of the meaning of the data items in that column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/>
              <a:t>In the formal model, the column header is called an </a:t>
            </a:r>
            <a:br>
              <a:rPr lang="en-US" altLang="en-US" sz="2100"/>
            </a:br>
            <a:r>
              <a:rPr lang="en-US" altLang="en-US" sz="2100" b="1"/>
              <a:t>attribute name</a:t>
            </a:r>
            <a:r>
              <a:rPr lang="en-US" altLang="en-US" sz="2100"/>
              <a:t> (or just </a:t>
            </a:r>
            <a:r>
              <a:rPr lang="en-US" altLang="en-US" sz="2100" b="1"/>
              <a:t>attribute</a:t>
            </a:r>
            <a:r>
              <a:rPr lang="en-US" altLang="en-US" sz="2100"/>
              <a:t>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12DD749D-1897-4CD6-8444-5927ED45A97B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of a Relation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8886825" y="61595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365" name="Picture 6" descr="fig05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95525"/>
            <a:ext cx="848995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31B51BC5-D4AE-4F0C-B89E-77793E15FB76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Informal Definitions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of a Relation:</a:t>
            </a:r>
          </a:p>
          <a:p>
            <a:pPr lvl="1" eaLnBrk="1" hangingPunct="1"/>
            <a:r>
              <a:rPr lang="en-US" altLang="en-US" sz="2500"/>
              <a:t>Each row has a value of a data item (or set of items) that uniquely identifies that row in the table</a:t>
            </a:r>
          </a:p>
          <a:p>
            <a:pPr lvl="2" eaLnBrk="1" hangingPunct="1"/>
            <a:r>
              <a:rPr lang="en-US" altLang="en-US" sz="2300"/>
              <a:t>Called the </a:t>
            </a:r>
            <a:r>
              <a:rPr lang="en-US" altLang="en-US" sz="2300" i="1"/>
              <a:t>key</a:t>
            </a:r>
          </a:p>
          <a:p>
            <a:pPr lvl="1" eaLnBrk="1" hangingPunct="1"/>
            <a:r>
              <a:rPr lang="en-US" altLang="en-US" sz="2500"/>
              <a:t>In the STUDENT table, SSN is the key</a:t>
            </a:r>
          </a:p>
          <a:p>
            <a:pPr lvl="1" eaLnBrk="1" hangingPunct="1"/>
            <a:endParaRPr lang="en-US" altLang="en-US" sz="2500"/>
          </a:p>
          <a:p>
            <a:pPr lvl="1" eaLnBrk="1" hangingPunct="1"/>
            <a:r>
              <a:rPr lang="en-US" altLang="en-US" sz="2500"/>
              <a:t>Sometimes row-ids or sequential numbers are assigned as keys to identify the rows in a table</a:t>
            </a:r>
          </a:p>
          <a:p>
            <a:pPr lvl="2" eaLnBrk="1" hangingPunct="1"/>
            <a:r>
              <a:rPr lang="en-US" altLang="en-US" sz="2300"/>
              <a:t>Called </a:t>
            </a:r>
            <a:r>
              <a:rPr lang="en-US" altLang="en-US" sz="2300" i="1"/>
              <a:t>artificial key</a:t>
            </a:r>
            <a:r>
              <a:rPr lang="en-US" altLang="en-US" sz="2300"/>
              <a:t> or </a:t>
            </a:r>
            <a:r>
              <a:rPr lang="en-US" altLang="en-US" sz="2300" i="1"/>
              <a:t>surrogate key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50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5BD98C08-7E98-4CAB-B185-568AAC2BEC90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Formal Definitions - Schema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</a:t>
            </a:r>
            <a:r>
              <a:rPr lang="en-US" altLang="en-US" sz="2400" b="1"/>
              <a:t>Schema</a:t>
            </a:r>
            <a:r>
              <a:rPr lang="en-US" altLang="en-US" sz="2400"/>
              <a:t> (or description) of a Relation:</a:t>
            </a:r>
          </a:p>
          <a:p>
            <a:pPr lvl="1" eaLnBrk="1" hangingPunct="1"/>
            <a:r>
              <a:rPr lang="en-US" altLang="en-US" sz="2200"/>
              <a:t>Denoted by R(A1, A2, .....An)</a:t>
            </a:r>
          </a:p>
          <a:p>
            <a:pPr lvl="1" eaLnBrk="1" hangingPunct="1"/>
            <a:r>
              <a:rPr lang="en-US" altLang="en-US" sz="2200"/>
              <a:t>R is the </a:t>
            </a:r>
            <a:r>
              <a:rPr lang="en-US" altLang="en-US" sz="2200" b="1"/>
              <a:t>name</a:t>
            </a:r>
            <a:r>
              <a:rPr lang="en-US" altLang="en-US" sz="2200"/>
              <a:t> of the relation</a:t>
            </a:r>
          </a:p>
          <a:p>
            <a:pPr lvl="1" eaLnBrk="1" hangingPunct="1"/>
            <a:r>
              <a:rPr lang="en-US" altLang="en-US" sz="2200"/>
              <a:t>The </a:t>
            </a:r>
            <a:r>
              <a:rPr lang="en-US" altLang="en-US" sz="2200" b="1"/>
              <a:t>attributes</a:t>
            </a:r>
            <a:r>
              <a:rPr lang="en-US" altLang="en-US" sz="2200"/>
              <a:t> of the relation are A1, A2, ..., An</a:t>
            </a:r>
          </a:p>
          <a:p>
            <a:pPr eaLnBrk="1" hangingPunct="1"/>
            <a:r>
              <a:rPr lang="en-US" altLang="en-US" sz="2400"/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CUSTOMER (Cust-id, Cust-name, Address, Phone#)</a:t>
            </a:r>
          </a:p>
          <a:p>
            <a:pPr lvl="1" eaLnBrk="1" hangingPunct="1"/>
            <a:r>
              <a:rPr lang="en-US" altLang="en-US" sz="2200"/>
              <a:t>CUSTOMER is the relation name</a:t>
            </a:r>
          </a:p>
          <a:p>
            <a:pPr lvl="1" eaLnBrk="1" hangingPunct="1"/>
            <a:r>
              <a:rPr lang="en-US" altLang="en-US" sz="2200"/>
              <a:t>Defined over the four attributes: Cust-id, Cust-name, Address, Phone#</a:t>
            </a:r>
          </a:p>
          <a:p>
            <a:pPr eaLnBrk="1" hangingPunct="1"/>
            <a:r>
              <a:rPr lang="en-US" altLang="en-US" sz="2400"/>
              <a:t>Each attribute has a </a:t>
            </a:r>
            <a:r>
              <a:rPr lang="en-US" altLang="en-US" sz="2400" b="1"/>
              <a:t>domain</a:t>
            </a:r>
            <a:r>
              <a:rPr lang="en-US" altLang="en-US" sz="2400"/>
              <a:t> or a set of valid values. </a:t>
            </a:r>
          </a:p>
          <a:p>
            <a:pPr lvl="1" eaLnBrk="1" hangingPunct="1"/>
            <a:r>
              <a:rPr lang="en-US" altLang="en-US" sz="2200"/>
              <a:t>For example, the domain of Cust-id is 6 digit numbers.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04BA9CB3-ABFC-4E82-82F8-ECAD2698AC29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Formal Definitions - Tuple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</a:t>
            </a:r>
            <a:r>
              <a:rPr lang="en-US" altLang="en-US" sz="2400" b="1"/>
              <a:t>tuple</a:t>
            </a:r>
            <a:r>
              <a:rPr lang="en-US" altLang="en-US" sz="2400"/>
              <a:t> is an ordered set of values (enclosed in angled brackets ‘&lt; … &gt;’)</a:t>
            </a:r>
          </a:p>
          <a:p>
            <a:pPr eaLnBrk="1" hangingPunct="1"/>
            <a:r>
              <a:rPr lang="en-US" altLang="en-US" sz="2400"/>
              <a:t>Each value is derived from an appropriate </a:t>
            </a:r>
            <a:r>
              <a:rPr lang="en-US" altLang="en-US" sz="2400" i="1"/>
              <a:t>domain</a:t>
            </a:r>
            <a:r>
              <a:rPr lang="en-US" altLang="en-US" sz="2400"/>
              <a:t>.</a:t>
            </a:r>
          </a:p>
          <a:p>
            <a:pPr eaLnBrk="1" hangingPunct="1"/>
            <a:r>
              <a:rPr lang="en-US" altLang="en-US" sz="2400"/>
              <a:t>A row in the CUSTOMER relation is a 4-tuple and would consist of four values, for example:</a:t>
            </a:r>
          </a:p>
          <a:p>
            <a:pPr lvl="1" eaLnBrk="1" hangingPunct="1"/>
            <a:r>
              <a:rPr lang="en-US" altLang="en-US" sz="2200"/>
              <a:t>&lt;632895, "John Smith", "101 Main St. Atlanta, GA  30332", "(404) 894-2000"&gt;</a:t>
            </a:r>
          </a:p>
          <a:p>
            <a:pPr lvl="1" eaLnBrk="1" hangingPunct="1"/>
            <a:r>
              <a:rPr lang="en-US" altLang="en-US" sz="2200"/>
              <a:t>This is called a 4-tuple as it has 4 values</a:t>
            </a:r>
          </a:p>
          <a:p>
            <a:pPr lvl="1" eaLnBrk="1" hangingPunct="1"/>
            <a:r>
              <a:rPr lang="en-US" altLang="en-US" sz="2200"/>
              <a:t>A tuple (row) in the CUSTOMER relation.</a:t>
            </a:r>
          </a:p>
          <a:p>
            <a:pPr eaLnBrk="1" hangingPunct="1"/>
            <a:r>
              <a:rPr lang="en-US" altLang="en-US" sz="2400"/>
              <a:t>A relation is a </a:t>
            </a:r>
            <a:r>
              <a:rPr lang="en-US" altLang="en-US" sz="2400" b="1"/>
              <a:t>set </a:t>
            </a:r>
            <a:r>
              <a:rPr lang="en-US" altLang="en-US" sz="2400"/>
              <a:t>of such tuples (rows)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1589</TotalTime>
  <Words>3524</Words>
  <Application>Microsoft Macintosh PowerPoint</Application>
  <PresentationFormat>Letter Paper (8.5x11 in)</PresentationFormat>
  <Paragraphs>393</Paragraphs>
  <Slides>45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Tahoma</vt:lpstr>
      <vt:lpstr>Times New Roman</vt:lpstr>
      <vt:lpstr>Wingdings</vt:lpstr>
      <vt:lpstr>Blends</vt:lpstr>
      <vt:lpstr> </vt:lpstr>
      <vt:lpstr>Chapter Outline</vt:lpstr>
      <vt:lpstr>Relational Model Concepts</vt:lpstr>
      <vt:lpstr>Relational Model Concepts</vt:lpstr>
      <vt:lpstr>Informal Definitions</vt:lpstr>
      <vt:lpstr>Example of a Relation</vt:lpstr>
      <vt:lpstr>Informal Definitions</vt:lpstr>
      <vt:lpstr>Formal Definitions - Schema</vt:lpstr>
      <vt:lpstr>Formal Definitions - Tuple</vt:lpstr>
      <vt:lpstr>Formal Definitions - Domain</vt:lpstr>
      <vt:lpstr>Formal Definitions - State</vt:lpstr>
      <vt:lpstr>Formal Definitions - Summary</vt:lpstr>
      <vt:lpstr>Formal Definitions - Example</vt:lpstr>
      <vt:lpstr>Definition Summary</vt:lpstr>
      <vt:lpstr>Example – A relation STUDENT</vt:lpstr>
      <vt:lpstr>Characteristics Of Relations</vt:lpstr>
      <vt:lpstr>Same state as previous Figure (but with different order of tuples)</vt:lpstr>
      <vt:lpstr>Characteristics Of Relations</vt:lpstr>
      <vt:lpstr>Characteristics Of Relations</vt:lpstr>
      <vt:lpstr>CONSTRAINTS</vt:lpstr>
      <vt:lpstr>Relational Integrity Constraints</vt:lpstr>
      <vt:lpstr>Key Constraints</vt:lpstr>
      <vt:lpstr>Key Constraints (continued)</vt:lpstr>
      <vt:lpstr>Key Constraints (continued)</vt:lpstr>
      <vt:lpstr>CAR table with two candidate keys – LicenseNumber chosen as Primary Key</vt:lpstr>
      <vt:lpstr>Relational Database Schema</vt:lpstr>
      <vt:lpstr>PowerPoint Presentation</vt:lpstr>
      <vt:lpstr>Relational Database State</vt:lpstr>
      <vt:lpstr>Populated database state</vt:lpstr>
      <vt:lpstr>PowerPoint Presentation</vt:lpstr>
      <vt:lpstr>Entity Integrity</vt:lpstr>
      <vt:lpstr>Referential Integrity</vt:lpstr>
      <vt:lpstr>Referential Integrity</vt:lpstr>
      <vt:lpstr>Referential Integrity (or foreign key)  Constraint</vt:lpstr>
      <vt:lpstr>Displaying a relational database schema and its constraints</vt:lpstr>
      <vt:lpstr>PowerPoint Presentation</vt:lpstr>
      <vt:lpstr>Other Types of Constraints</vt:lpstr>
      <vt:lpstr>Update Operations on Relations</vt:lpstr>
      <vt:lpstr>Update Operations on Relations</vt:lpstr>
      <vt:lpstr>Possible violations for each operation</vt:lpstr>
      <vt:lpstr>Possible violations for each operation</vt:lpstr>
      <vt:lpstr>Possible violations for each operation</vt:lpstr>
      <vt:lpstr>RA Syntax</vt:lpstr>
      <vt:lpstr>Summary</vt:lpstr>
      <vt:lpstr>In-Class Exercise</vt:lpstr>
    </vt:vector>
  </TitlesOfParts>
  <Manager/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subject>The Relational Data Model and Relational Database Constraints</dc:subject>
  <dc:creator>Elmasri/Navathe</dc:creator>
  <cp:keywords/>
  <dc:description/>
  <cp:lastModifiedBy>Aleena Ahmad</cp:lastModifiedBy>
  <cp:revision>70</cp:revision>
  <cp:lastPrinted>2015-08-18T02:47:48Z</cp:lastPrinted>
  <dcterms:created xsi:type="dcterms:W3CDTF">2005-02-25T19:46:41Z</dcterms:created>
  <dcterms:modified xsi:type="dcterms:W3CDTF">2021-09-30T07:36:45Z</dcterms:modified>
  <cp:category/>
</cp:coreProperties>
</file>