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7"/>
  </p:notesMasterIdLst>
  <p:handoutMasterIdLst>
    <p:handoutMasterId r:id="rId98"/>
  </p:handoutMasterIdLst>
  <p:sldIdLst>
    <p:sldId id="297" r:id="rId2"/>
    <p:sldId id="299" r:id="rId3"/>
    <p:sldId id="300" r:id="rId4"/>
    <p:sldId id="301" r:id="rId5"/>
    <p:sldId id="302" r:id="rId6"/>
    <p:sldId id="303" r:id="rId7"/>
    <p:sldId id="304" r:id="rId8"/>
    <p:sldId id="305" r:id="rId9"/>
    <p:sldId id="306" r:id="rId10"/>
    <p:sldId id="307" r:id="rId11"/>
    <p:sldId id="308" r:id="rId12"/>
    <p:sldId id="309" r:id="rId13"/>
    <p:sldId id="310" r:id="rId14"/>
    <p:sldId id="311" r:id="rId15"/>
    <p:sldId id="312" r:id="rId16"/>
    <p:sldId id="313" r:id="rId17"/>
    <p:sldId id="314" r:id="rId18"/>
    <p:sldId id="315" r:id="rId19"/>
    <p:sldId id="316" r:id="rId20"/>
    <p:sldId id="317" r:id="rId21"/>
    <p:sldId id="318" r:id="rId22"/>
    <p:sldId id="319" r:id="rId23"/>
    <p:sldId id="320" r:id="rId24"/>
    <p:sldId id="390" r:id="rId25"/>
    <p:sldId id="322" r:id="rId26"/>
    <p:sldId id="323" r:id="rId27"/>
    <p:sldId id="324" r:id="rId28"/>
    <p:sldId id="325" r:id="rId29"/>
    <p:sldId id="326" r:id="rId30"/>
    <p:sldId id="327" r:id="rId31"/>
    <p:sldId id="328" r:id="rId32"/>
    <p:sldId id="329" r:id="rId33"/>
    <p:sldId id="391" r:id="rId34"/>
    <p:sldId id="392" r:id="rId35"/>
    <p:sldId id="394" r:id="rId36"/>
    <p:sldId id="331" r:id="rId37"/>
    <p:sldId id="332" r:id="rId38"/>
    <p:sldId id="395" r:id="rId39"/>
    <p:sldId id="334" r:id="rId40"/>
    <p:sldId id="335" r:id="rId41"/>
    <p:sldId id="336" r:id="rId42"/>
    <p:sldId id="337" r:id="rId43"/>
    <p:sldId id="338" r:id="rId44"/>
    <p:sldId id="339" r:id="rId45"/>
    <p:sldId id="340" r:id="rId46"/>
    <p:sldId id="341" r:id="rId47"/>
    <p:sldId id="342" r:id="rId48"/>
    <p:sldId id="396" r:id="rId49"/>
    <p:sldId id="397" r:id="rId50"/>
    <p:sldId id="344" r:id="rId51"/>
    <p:sldId id="345" r:id="rId52"/>
    <p:sldId id="346" r:id="rId53"/>
    <p:sldId id="347" r:id="rId54"/>
    <p:sldId id="348" r:id="rId55"/>
    <p:sldId id="399" r:id="rId56"/>
    <p:sldId id="398" r:id="rId57"/>
    <p:sldId id="351" r:id="rId58"/>
    <p:sldId id="352" r:id="rId59"/>
    <p:sldId id="400" r:id="rId60"/>
    <p:sldId id="354" r:id="rId61"/>
    <p:sldId id="355" r:id="rId62"/>
    <p:sldId id="401" r:id="rId63"/>
    <p:sldId id="357" r:id="rId64"/>
    <p:sldId id="358" r:id="rId65"/>
    <p:sldId id="359" r:id="rId66"/>
    <p:sldId id="360" r:id="rId67"/>
    <p:sldId id="361" r:id="rId68"/>
    <p:sldId id="362" r:id="rId69"/>
    <p:sldId id="363" r:id="rId70"/>
    <p:sldId id="364" r:id="rId71"/>
    <p:sldId id="365" r:id="rId72"/>
    <p:sldId id="366" r:id="rId73"/>
    <p:sldId id="367" r:id="rId74"/>
    <p:sldId id="368" r:id="rId75"/>
    <p:sldId id="369" r:id="rId76"/>
    <p:sldId id="370" r:id="rId77"/>
    <p:sldId id="371" r:id="rId78"/>
    <p:sldId id="372" r:id="rId79"/>
    <p:sldId id="373" r:id="rId80"/>
    <p:sldId id="374" r:id="rId81"/>
    <p:sldId id="375" r:id="rId82"/>
    <p:sldId id="376" r:id="rId83"/>
    <p:sldId id="377" r:id="rId84"/>
    <p:sldId id="378" r:id="rId85"/>
    <p:sldId id="379" r:id="rId86"/>
    <p:sldId id="380" r:id="rId87"/>
    <p:sldId id="381" r:id="rId88"/>
    <p:sldId id="382" r:id="rId89"/>
    <p:sldId id="383" r:id="rId90"/>
    <p:sldId id="384" r:id="rId91"/>
    <p:sldId id="385" r:id="rId92"/>
    <p:sldId id="386" r:id="rId93"/>
    <p:sldId id="387" r:id="rId94"/>
    <p:sldId id="388" r:id="rId95"/>
    <p:sldId id="389" r:id="rId96"/>
  </p:sldIdLst>
  <p:sldSz cx="9144000" cy="6858000" type="letter"/>
  <p:notesSz cx="6858000" cy="9144000"/>
  <p:defaultTex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7228"/>
    <a:srgbClr val="6E792B"/>
    <a:srgbClr val="76822E"/>
    <a:srgbClr val="4F571F"/>
    <a:srgbClr val="6F6A07"/>
    <a:srgbClr val="827C08"/>
    <a:srgbClr val="80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64" d="100"/>
          <a:sy n="64" d="100"/>
        </p:scale>
        <p:origin x="1566" y="66"/>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706"/>
    </p:cViewPr>
  </p:sorterViewPr>
  <p:notesViewPr>
    <p:cSldViewPr snapToObjects="1">
      <p:cViewPr>
        <p:scale>
          <a:sx n="100" d="100"/>
          <a:sy n="100" d="100"/>
        </p:scale>
        <p:origin x="-780" y="21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CA"/>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ea typeface="+mn-ea"/>
                <a:cs typeface="+mn-cs"/>
              </a:defRPr>
            </a:lvl1pPr>
          </a:lstStyle>
          <a:p>
            <a:pPr>
              <a:defRPr/>
            </a:pPr>
            <a:endParaRPr lang="en-CA"/>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CA"/>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ahoma" panose="020B0604030504040204" pitchFamily="34" charset="0"/>
              </a:defRPr>
            </a:lvl1pPr>
          </a:lstStyle>
          <a:p>
            <a:pPr>
              <a:defRPr/>
            </a:pPr>
            <a:fld id="{1C8DAAE8-6786-444D-A3D2-60B88D8D28A3}" type="slidenum">
              <a:rPr lang="en-CA" altLang="en-US"/>
              <a:pPr>
                <a:defRPr/>
              </a:pPr>
              <a:t>‹#›</a:t>
            </a:fld>
            <a:endParaRPr lang="en-CA"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CA"/>
          </a:p>
        </p:txBody>
      </p:sp>
      <p:sp>
        <p:nvSpPr>
          <p:cNvPr id="614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ea typeface="+mn-ea"/>
                <a:cs typeface="+mn-cs"/>
              </a:defRPr>
            </a:lvl1pPr>
          </a:lstStyle>
          <a:p>
            <a:pPr>
              <a:defRPr/>
            </a:pPr>
            <a:endParaRPr lang="en-CA"/>
          </a:p>
        </p:txBody>
      </p:sp>
      <p:sp>
        <p:nvSpPr>
          <p:cNvPr id="11268"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smtClean="0"/>
              <a:t>Click to edit Master text styles</a:t>
            </a:r>
          </a:p>
          <a:p>
            <a:pPr lvl="1"/>
            <a:r>
              <a:rPr lang="en-CA" noProof="0" smtClean="0"/>
              <a:t>Second level</a:t>
            </a:r>
          </a:p>
          <a:p>
            <a:pPr lvl="2"/>
            <a:r>
              <a:rPr lang="en-CA" noProof="0" smtClean="0"/>
              <a:t>Third level</a:t>
            </a:r>
          </a:p>
          <a:p>
            <a:pPr lvl="3"/>
            <a:r>
              <a:rPr lang="en-CA" noProof="0" smtClean="0"/>
              <a:t>Fourth level</a:t>
            </a:r>
          </a:p>
          <a:p>
            <a:pPr lvl="4"/>
            <a:r>
              <a:rPr lang="en-CA" noProof="0" smtClean="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CA"/>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ahoma" panose="020B0604030504040204" pitchFamily="34" charset="0"/>
              </a:defRPr>
            </a:lvl1pPr>
          </a:lstStyle>
          <a:p>
            <a:pPr>
              <a:defRPr/>
            </a:pPr>
            <a:fld id="{874DB5A1-E55D-40CD-88AD-6CF35DFCCBCD}" type="slidenum">
              <a:rPr lang="en-CA" altLang="en-US"/>
              <a:pPr>
                <a:defRPr/>
              </a:pPr>
              <a:t>‹#›</a:t>
            </a:fld>
            <a:endParaRPr lang="en-CA"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charset="0"/>
        <a:ea typeface="MS PGothic" panose="020B0600070205080204" pitchFamily="34" charset="-128"/>
        <a:cs typeface="MS PGothic" charset="0"/>
      </a:defRPr>
    </a:lvl1pPr>
    <a:lvl2pPr marL="457200" algn="l" rtl="0" eaLnBrk="0" fontAlgn="base" hangingPunct="0">
      <a:spcBef>
        <a:spcPct val="30000"/>
      </a:spcBef>
      <a:spcAft>
        <a:spcPct val="0"/>
      </a:spcAft>
      <a:defRPr sz="1600" kern="1200">
        <a:solidFill>
          <a:schemeClr val="tx1"/>
        </a:solidFill>
        <a:latin typeface="Arial" charset="0"/>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C97AB41-0876-4BBB-BAEE-98BDC1834893}" type="slidenum">
              <a:rPr lang="en-CA" altLang="en-US" sz="1200">
                <a:latin typeface="Tahoma" panose="020B0604030504040204" pitchFamily="34" charset="0"/>
              </a:rPr>
              <a:pPr/>
              <a:t>1</a:t>
            </a:fld>
            <a:endParaRPr lang="en-CA" altLang="en-US" sz="1200">
              <a:latin typeface="Tahoma" panose="020B060403050404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01A1B87-1E12-458D-B81E-D8356C698E85}" type="slidenum">
              <a:rPr lang="en-CA" altLang="en-US" sz="1200">
                <a:latin typeface="Tahoma" panose="020B0604030504040204" pitchFamily="34" charset="0"/>
              </a:rPr>
              <a:pPr/>
              <a:t>10</a:t>
            </a:fld>
            <a:endParaRPr lang="en-CA" altLang="en-US" sz="1200">
              <a:latin typeface="Tahoma" panose="020B0604030504040204" pitchFamily="34" charset="0"/>
            </a:endParaRPr>
          </a:p>
        </p:txBody>
      </p:sp>
      <p:sp>
        <p:nvSpPr>
          <p:cNvPr id="32771" name="Rectangle 2"/>
          <p:cNvSpPr>
            <a:spLocks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7EF9173-61AD-4BF9-9C7E-82ACB15B0B56}" type="slidenum">
              <a:rPr lang="en-CA" altLang="en-US" sz="1200">
                <a:latin typeface="Tahoma" panose="020B0604030504040204" pitchFamily="34" charset="0"/>
              </a:rPr>
              <a:pPr/>
              <a:t>11</a:t>
            </a:fld>
            <a:endParaRPr lang="en-CA" altLang="en-US" sz="1200">
              <a:latin typeface="Tahoma" panose="020B0604030504040204" pitchFamily="34" charset="0"/>
            </a:endParaRPr>
          </a:p>
        </p:txBody>
      </p:sp>
      <p:sp>
        <p:nvSpPr>
          <p:cNvPr id="34819" name="Rectangle 2"/>
          <p:cNvSpPr>
            <a:spLocks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EA4C1F3-BF7B-41F2-9936-00D32AAAB5AF}" type="slidenum">
              <a:rPr lang="en-CA" altLang="en-US" sz="1200">
                <a:latin typeface="Tahoma" panose="020B0604030504040204" pitchFamily="34" charset="0"/>
              </a:rPr>
              <a:pPr/>
              <a:t>12</a:t>
            </a:fld>
            <a:endParaRPr lang="en-CA" altLang="en-US" sz="1200">
              <a:latin typeface="Tahoma" panose="020B0604030504040204" pitchFamily="34" charset="0"/>
            </a:endParaRPr>
          </a:p>
        </p:txBody>
      </p:sp>
      <p:sp>
        <p:nvSpPr>
          <p:cNvPr id="36867" name="Rectangle 2"/>
          <p:cNvSpPr>
            <a:spLocks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A1F07AC-C895-4A15-B6DF-E12E6BCFF542}" type="slidenum">
              <a:rPr lang="en-CA" altLang="en-US" sz="1200">
                <a:latin typeface="Tahoma" panose="020B0604030504040204" pitchFamily="34" charset="0"/>
              </a:rPr>
              <a:pPr/>
              <a:t>13</a:t>
            </a:fld>
            <a:endParaRPr lang="en-CA" altLang="en-US" sz="1200">
              <a:latin typeface="Tahoma" panose="020B0604030504040204" pitchFamily="34" charset="0"/>
            </a:endParaRPr>
          </a:p>
        </p:txBody>
      </p:sp>
      <p:sp>
        <p:nvSpPr>
          <p:cNvPr id="38915" name="Rectangle 2"/>
          <p:cNvSpPr>
            <a:spLocks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C23281D-66ED-4421-A007-F74A188A09C7}" type="slidenum">
              <a:rPr lang="en-CA" altLang="en-US" sz="1200">
                <a:latin typeface="Tahoma" panose="020B0604030504040204" pitchFamily="34" charset="0"/>
              </a:rPr>
              <a:pPr/>
              <a:t>14</a:t>
            </a:fld>
            <a:endParaRPr lang="en-CA" altLang="en-US" sz="1200">
              <a:latin typeface="Tahoma" panose="020B0604030504040204" pitchFamily="34" charset="0"/>
            </a:endParaRPr>
          </a:p>
        </p:txBody>
      </p:sp>
      <p:sp>
        <p:nvSpPr>
          <p:cNvPr id="40963" name="Rectangle 2"/>
          <p:cNvSpPr>
            <a:spLocks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2D6FACA-C7B6-43D2-9037-C15401F3EEC5}" type="slidenum">
              <a:rPr lang="en-CA" altLang="en-US" sz="1200">
                <a:latin typeface="Tahoma" panose="020B0604030504040204" pitchFamily="34" charset="0"/>
              </a:rPr>
              <a:pPr/>
              <a:t>15</a:t>
            </a:fld>
            <a:endParaRPr lang="en-CA" altLang="en-US" sz="1200">
              <a:latin typeface="Tahoma" panose="020B0604030504040204" pitchFamily="34" charset="0"/>
            </a:endParaRPr>
          </a:p>
        </p:txBody>
      </p:sp>
      <p:sp>
        <p:nvSpPr>
          <p:cNvPr id="43011" name="Rectangle 2"/>
          <p:cNvSpPr>
            <a:spLocks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BEF0872-C15F-4510-AB4F-26BD43966604}" type="slidenum">
              <a:rPr lang="en-CA" altLang="en-US" sz="1200">
                <a:latin typeface="Tahoma" panose="020B0604030504040204" pitchFamily="34" charset="0"/>
              </a:rPr>
              <a:pPr/>
              <a:t>16</a:t>
            </a:fld>
            <a:endParaRPr lang="en-CA" altLang="en-US" sz="1200">
              <a:latin typeface="Tahoma" panose="020B0604030504040204" pitchFamily="34" charset="0"/>
            </a:endParaRPr>
          </a:p>
        </p:txBody>
      </p:sp>
      <p:sp>
        <p:nvSpPr>
          <p:cNvPr id="45059" name="Rectangle 2"/>
          <p:cNvSpPr>
            <a:spLocks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7DC5502-E222-4988-AF48-FA10192DD3B1}" type="slidenum">
              <a:rPr lang="en-CA" altLang="en-US" sz="1200">
                <a:latin typeface="Tahoma" panose="020B0604030504040204" pitchFamily="34" charset="0"/>
              </a:rPr>
              <a:pPr/>
              <a:t>17</a:t>
            </a:fld>
            <a:endParaRPr lang="en-CA" altLang="en-US" sz="1200">
              <a:latin typeface="Tahoma" panose="020B0604030504040204" pitchFamily="34" charset="0"/>
            </a:endParaRPr>
          </a:p>
        </p:txBody>
      </p:sp>
      <p:sp>
        <p:nvSpPr>
          <p:cNvPr id="47107" name="Rectangle 2"/>
          <p:cNvSpPr>
            <a:spLocks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AA2EC88-F3B7-42F5-8106-9664E1E1FADD}" type="slidenum">
              <a:rPr lang="en-CA" altLang="en-US" sz="1200">
                <a:latin typeface="Tahoma" panose="020B0604030504040204" pitchFamily="34" charset="0"/>
              </a:rPr>
              <a:pPr/>
              <a:t>18</a:t>
            </a:fld>
            <a:endParaRPr lang="en-CA" altLang="en-US" sz="1200">
              <a:latin typeface="Tahoma" panose="020B0604030504040204" pitchFamily="34" charset="0"/>
            </a:endParaRPr>
          </a:p>
        </p:txBody>
      </p:sp>
      <p:sp>
        <p:nvSpPr>
          <p:cNvPr id="49155" name="Rectangle 2"/>
          <p:cNvSpPr>
            <a:spLocks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B3BD286-6979-4834-B691-24DC37FB14C2}" type="slidenum">
              <a:rPr lang="en-CA" altLang="en-US" sz="1200">
                <a:latin typeface="Tahoma" panose="020B0604030504040204" pitchFamily="34" charset="0"/>
              </a:rPr>
              <a:pPr/>
              <a:t>19</a:t>
            </a:fld>
            <a:endParaRPr lang="en-CA" altLang="en-US" sz="1200">
              <a:latin typeface="Tahoma" panose="020B0604030504040204" pitchFamily="34" charset="0"/>
            </a:endParaRPr>
          </a:p>
        </p:txBody>
      </p:sp>
      <p:sp>
        <p:nvSpPr>
          <p:cNvPr id="51203" name="Rectangle 2"/>
          <p:cNvSpPr>
            <a:spLocks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32CB3A4-E0DD-4A19-91A2-2EA8F2866CB6}" type="slidenum">
              <a:rPr lang="en-CA" altLang="en-US" sz="1200">
                <a:latin typeface="Tahoma" panose="020B0604030504040204" pitchFamily="34" charset="0"/>
              </a:rPr>
              <a:pPr/>
              <a:t>2</a:t>
            </a:fld>
            <a:endParaRPr lang="en-CA" altLang="en-US" sz="1200">
              <a:latin typeface="Tahoma" panose="020B0604030504040204" pitchFamily="34" charset="0"/>
            </a:endParaRPr>
          </a:p>
        </p:txBody>
      </p:sp>
      <p:sp>
        <p:nvSpPr>
          <p:cNvPr id="16387" name="Rectangle 2"/>
          <p:cNvSpPr>
            <a:spLocks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4546043-055A-4073-A68F-0A424D4E0C26}" type="slidenum">
              <a:rPr lang="en-CA" altLang="en-US" sz="1200">
                <a:latin typeface="Tahoma" panose="020B0604030504040204" pitchFamily="34" charset="0"/>
              </a:rPr>
              <a:pPr/>
              <a:t>20</a:t>
            </a:fld>
            <a:endParaRPr lang="en-CA" altLang="en-US" sz="1200">
              <a:latin typeface="Tahoma" panose="020B0604030504040204" pitchFamily="34" charset="0"/>
            </a:endParaRPr>
          </a:p>
        </p:txBody>
      </p:sp>
      <p:sp>
        <p:nvSpPr>
          <p:cNvPr id="53251" name="Rectangle 2"/>
          <p:cNvSpPr>
            <a:spLocks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3E61ACD-461C-40F1-8A2C-A26811589682}" type="slidenum">
              <a:rPr lang="en-CA" altLang="en-US" sz="1200">
                <a:latin typeface="Tahoma" panose="020B0604030504040204" pitchFamily="34" charset="0"/>
              </a:rPr>
              <a:pPr/>
              <a:t>21</a:t>
            </a:fld>
            <a:endParaRPr lang="en-CA" altLang="en-US" sz="1200">
              <a:latin typeface="Tahoma" panose="020B0604030504040204" pitchFamily="34" charset="0"/>
            </a:endParaRPr>
          </a:p>
        </p:txBody>
      </p:sp>
      <p:sp>
        <p:nvSpPr>
          <p:cNvPr id="55299" name="Rectangle 2"/>
          <p:cNvSpPr>
            <a:spLocks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02B0D8B-770F-4978-8794-EAC1446A086C}" type="slidenum">
              <a:rPr lang="en-CA" altLang="en-US" sz="1200">
                <a:latin typeface="Tahoma" panose="020B0604030504040204" pitchFamily="34" charset="0"/>
              </a:rPr>
              <a:pPr/>
              <a:t>22</a:t>
            </a:fld>
            <a:endParaRPr lang="en-CA" altLang="en-US" sz="1200">
              <a:latin typeface="Tahoma" panose="020B0604030504040204" pitchFamily="34" charset="0"/>
            </a:endParaRPr>
          </a:p>
        </p:txBody>
      </p:sp>
      <p:sp>
        <p:nvSpPr>
          <p:cNvPr id="57347" name="Rectangle 2"/>
          <p:cNvSpPr>
            <a:spLocks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201A95A-6B54-43DA-B7D5-9204DC76A220}" type="slidenum">
              <a:rPr lang="en-CA" altLang="en-US" sz="1200">
                <a:latin typeface="Tahoma" panose="020B0604030504040204" pitchFamily="34" charset="0"/>
              </a:rPr>
              <a:pPr/>
              <a:t>23</a:t>
            </a:fld>
            <a:endParaRPr lang="en-CA" altLang="en-US" sz="1200">
              <a:latin typeface="Tahoma" panose="020B0604030504040204" pitchFamily="34" charset="0"/>
            </a:endParaRPr>
          </a:p>
        </p:txBody>
      </p:sp>
      <p:sp>
        <p:nvSpPr>
          <p:cNvPr id="59395" name="Rectangle 2"/>
          <p:cNvSpPr>
            <a:spLocks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F62BF70-8FDA-48B9-92E9-6079893E17CE}" type="slidenum">
              <a:rPr lang="en-CA" altLang="en-US" sz="1200">
                <a:latin typeface="Tahoma" panose="020B0604030504040204" pitchFamily="34" charset="0"/>
              </a:rPr>
              <a:pPr/>
              <a:t>25</a:t>
            </a:fld>
            <a:endParaRPr lang="en-CA" altLang="en-US" sz="1200">
              <a:latin typeface="Tahoma" panose="020B0604030504040204" pitchFamily="34" charset="0"/>
            </a:endParaRPr>
          </a:p>
        </p:txBody>
      </p:sp>
      <p:sp>
        <p:nvSpPr>
          <p:cNvPr id="62467" name="Rectangle 2"/>
          <p:cNvSpPr>
            <a:spLocks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02F3552-AD95-4614-AA3A-0C5733ED572C}" type="slidenum">
              <a:rPr lang="en-CA" altLang="en-US" sz="1200">
                <a:latin typeface="Tahoma" panose="020B0604030504040204" pitchFamily="34" charset="0"/>
              </a:rPr>
              <a:pPr/>
              <a:t>26</a:t>
            </a:fld>
            <a:endParaRPr lang="en-CA" altLang="en-US" sz="1200">
              <a:latin typeface="Tahoma" panose="020B0604030504040204" pitchFamily="34" charset="0"/>
            </a:endParaRPr>
          </a:p>
        </p:txBody>
      </p:sp>
      <p:sp>
        <p:nvSpPr>
          <p:cNvPr id="64515" name="Rectangle 2"/>
          <p:cNvSpPr>
            <a:spLocks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E9A005D-C905-46C3-A0C6-8A05C0962A3D}" type="slidenum">
              <a:rPr lang="en-CA" altLang="en-US" sz="1200">
                <a:latin typeface="Tahoma" panose="020B0604030504040204" pitchFamily="34" charset="0"/>
              </a:rPr>
              <a:pPr/>
              <a:t>27</a:t>
            </a:fld>
            <a:endParaRPr lang="en-CA" altLang="en-US" sz="1200">
              <a:latin typeface="Tahoma" panose="020B0604030504040204" pitchFamily="34" charset="0"/>
            </a:endParaRPr>
          </a:p>
        </p:txBody>
      </p:sp>
      <p:sp>
        <p:nvSpPr>
          <p:cNvPr id="66563" name="Rectangle 2"/>
          <p:cNvSpPr>
            <a:spLocks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AF99E89-BBF7-4DCC-9BAE-5DB75E0D5BAF}" type="slidenum">
              <a:rPr lang="en-CA" altLang="en-US" sz="1200">
                <a:latin typeface="Tahoma" panose="020B0604030504040204" pitchFamily="34" charset="0"/>
              </a:rPr>
              <a:pPr/>
              <a:t>28</a:t>
            </a:fld>
            <a:endParaRPr lang="en-CA" altLang="en-US" sz="1200">
              <a:latin typeface="Tahoma" panose="020B0604030504040204" pitchFamily="34" charset="0"/>
            </a:endParaRPr>
          </a:p>
        </p:txBody>
      </p:sp>
      <p:sp>
        <p:nvSpPr>
          <p:cNvPr id="68611" name="Rectangle 2"/>
          <p:cNvSpPr>
            <a:spLocks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B2CC70A-0C80-4589-A30F-76706AB14C7F}" type="slidenum">
              <a:rPr lang="en-CA" altLang="en-US" sz="1200">
                <a:latin typeface="Tahoma" panose="020B0604030504040204" pitchFamily="34" charset="0"/>
              </a:rPr>
              <a:pPr/>
              <a:t>29</a:t>
            </a:fld>
            <a:endParaRPr lang="en-CA" altLang="en-US" sz="1200">
              <a:latin typeface="Tahoma" panose="020B0604030504040204" pitchFamily="34" charset="0"/>
            </a:endParaRPr>
          </a:p>
        </p:txBody>
      </p:sp>
      <p:sp>
        <p:nvSpPr>
          <p:cNvPr id="70659" name="Rectangle 2"/>
          <p:cNvSpPr>
            <a:spLocks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21A25E9-8B94-4805-8850-058AEA9FB349}" type="slidenum">
              <a:rPr lang="en-CA" altLang="en-US" sz="1200">
                <a:latin typeface="Tahoma" panose="020B0604030504040204" pitchFamily="34" charset="0"/>
              </a:rPr>
              <a:pPr/>
              <a:t>30</a:t>
            </a:fld>
            <a:endParaRPr lang="en-CA" altLang="en-US" sz="1200">
              <a:latin typeface="Tahoma" panose="020B0604030504040204" pitchFamily="34" charset="0"/>
            </a:endParaRPr>
          </a:p>
        </p:txBody>
      </p:sp>
      <p:sp>
        <p:nvSpPr>
          <p:cNvPr id="72707" name="Rectangle 2"/>
          <p:cNvSpPr>
            <a:spLocks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873CBF2-E602-4623-8944-A937270D0E42}" type="slidenum">
              <a:rPr lang="en-CA" altLang="en-US" sz="1200">
                <a:latin typeface="Tahoma" panose="020B0604030504040204" pitchFamily="34" charset="0"/>
              </a:rPr>
              <a:pPr/>
              <a:t>3</a:t>
            </a:fld>
            <a:endParaRPr lang="en-CA" altLang="en-US" sz="1200">
              <a:latin typeface="Tahoma" panose="020B0604030504040204" pitchFamily="34" charset="0"/>
            </a:endParaRPr>
          </a:p>
        </p:txBody>
      </p:sp>
      <p:sp>
        <p:nvSpPr>
          <p:cNvPr id="18435" name="Rectangle 2"/>
          <p:cNvSpPr>
            <a:spLocks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0CFE3D9-F487-426F-B27C-E22249CC2CAC}" type="slidenum">
              <a:rPr lang="en-CA" altLang="en-US" sz="1200">
                <a:latin typeface="Tahoma" panose="020B0604030504040204" pitchFamily="34" charset="0"/>
              </a:rPr>
              <a:pPr/>
              <a:t>31</a:t>
            </a:fld>
            <a:endParaRPr lang="en-CA" altLang="en-US" sz="1200">
              <a:latin typeface="Tahoma" panose="020B0604030504040204" pitchFamily="34" charset="0"/>
            </a:endParaRPr>
          </a:p>
        </p:txBody>
      </p:sp>
      <p:sp>
        <p:nvSpPr>
          <p:cNvPr id="74755" name="Rectangle 2"/>
          <p:cNvSpPr>
            <a:spLocks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BF65062-AF89-4940-89E8-FC9549B16716}" type="slidenum">
              <a:rPr lang="en-CA" altLang="en-US" sz="1200">
                <a:latin typeface="Tahoma" panose="020B0604030504040204" pitchFamily="34" charset="0"/>
              </a:rPr>
              <a:pPr/>
              <a:t>32</a:t>
            </a:fld>
            <a:endParaRPr lang="en-CA" altLang="en-US" sz="1200">
              <a:latin typeface="Tahoma" panose="020B0604030504040204" pitchFamily="34" charset="0"/>
            </a:endParaRPr>
          </a:p>
        </p:txBody>
      </p:sp>
      <p:sp>
        <p:nvSpPr>
          <p:cNvPr id="76803" name="Rectangle 2"/>
          <p:cNvSpPr>
            <a:spLocks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0713D68-F0A7-4304-BFB3-2CF59968A62A}" type="slidenum">
              <a:rPr lang="en-CA" altLang="en-US" sz="1200">
                <a:latin typeface="Tahoma" panose="020B0604030504040204" pitchFamily="34" charset="0"/>
              </a:rPr>
              <a:pPr/>
              <a:t>36</a:t>
            </a:fld>
            <a:endParaRPr lang="en-CA" altLang="en-US" sz="1200">
              <a:latin typeface="Tahoma" panose="020B0604030504040204" pitchFamily="34" charset="0"/>
            </a:endParaRPr>
          </a:p>
        </p:txBody>
      </p:sp>
      <p:sp>
        <p:nvSpPr>
          <p:cNvPr id="81923" name="Rectangle 2"/>
          <p:cNvSpPr>
            <a:spLocks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3DF54EA-325B-4728-8A98-1E52AC34EE22}" type="slidenum">
              <a:rPr lang="en-CA" altLang="en-US" sz="1200">
                <a:latin typeface="Tahoma" panose="020B0604030504040204" pitchFamily="34" charset="0"/>
              </a:rPr>
              <a:pPr/>
              <a:t>37</a:t>
            </a:fld>
            <a:endParaRPr lang="en-CA" altLang="en-US" sz="1200">
              <a:latin typeface="Tahoma" panose="020B0604030504040204" pitchFamily="34" charset="0"/>
            </a:endParaRPr>
          </a:p>
        </p:txBody>
      </p:sp>
      <p:sp>
        <p:nvSpPr>
          <p:cNvPr id="83971" name="Rectangle 2"/>
          <p:cNvSpPr>
            <a:spLocks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37F8822-56A6-485B-942F-DE9C3A56549F}" type="slidenum">
              <a:rPr lang="en-CA" altLang="en-US" sz="1200">
                <a:latin typeface="Tahoma" panose="020B0604030504040204" pitchFamily="34" charset="0"/>
              </a:rPr>
              <a:pPr/>
              <a:t>39</a:t>
            </a:fld>
            <a:endParaRPr lang="en-CA" altLang="en-US" sz="1200">
              <a:latin typeface="Tahoma" panose="020B0604030504040204" pitchFamily="34" charset="0"/>
            </a:endParaRPr>
          </a:p>
        </p:txBody>
      </p:sp>
      <p:sp>
        <p:nvSpPr>
          <p:cNvPr id="87043" name="Rectangle 2"/>
          <p:cNvSpPr>
            <a:spLocks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AE5538D-E3A5-4DFD-9A2B-07F4EC37C924}" type="slidenum">
              <a:rPr lang="en-CA" altLang="en-US" sz="1200">
                <a:latin typeface="Tahoma" panose="020B0604030504040204" pitchFamily="34" charset="0"/>
              </a:rPr>
              <a:pPr/>
              <a:t>40</a:t>
            </a:fld>
            <a:endParaRPr lang="en-CA" altLang="en-US" sz="1200">
              <a:latin typeface="Tahoma" panose="020B0604030504040204" pitchFamily="34" charset="0"/>
            </a:endParaRPr>
          </a:p>
        </p:txBody>
      </p:sp>
      <p:sp>
        <p:nvSpPr>
          <p:cNvPr id="89091" name="Rectangle 2"/>
          <p:cNvSpPr>
            <a:spLocks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41E6C97-C738-4589-8DBB-1A33F937C050}" type="slidenum">
              <a:rPr lang="en-CA" altLang="en-US" sz="1200">
                <a:latin typeface="Tahoma" panose="020B0604030504040204" pitchFamily="34" charset="0"/>
              </a:rPr>
              <a:pPr/>
              <a:t>41</a:t>
            </a:fld>
            <a:endParaRPr lang="en-CA" altLang="en-US" sz="1200">
              <a:latin typeface="Tahoma" panose="020B0604030504040204" pitchFamily="34" charset="0"/>
            </a:endParaRPr>
          </a:p>
        </p:txBody>
      </p:sp>
      <p:sp>
        <p:nvSpPr>
          <p:cNvPr id="91139" name="Rectangle 2"/>
          <p:cNvSpPr>
            <a:spLocks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A1CBD10-FC7F-48B1-A2C4-5ED938031D3D}" type="slidenum">
              <a:rPr lang="en-CA" altLang="en-US" sz="1200">
                <a:latin typeface="Tahoma" panose="020B0604030504040204" pitchFamily="34" charset="0"/>
              </a:rPr>
              <a:pPr/>
              <a:t>42</a:t>
            </a:fld>
            <a:endParaRPr lang="en-CA" altLang="en-US" sz="1200">
              <a:latin typeface="Tahoma" panose="020B0604030504040204" pitchFamily="34" charset="0"/>
            </a:endParaRPr>
          </a:p>
        </p:txBody>
      </p:sp>
      <p:sp>
        <p:nvSpPr>
          <p:cNvPr id="93187" name="Rectangle 2"/>
          <p:cNvSpPr>
            <a:spLocks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61D8027-C429-498F-94F6-229619C9D56C}" type="slidenum">
              <a:rPr lang="en-CA" altLang="en-US" sz="1200">
                <a:latin typeface="Tahoma" panose="020B0604030504040204" pitchFamily="34" charset="0"/>
              </a:rPr>
              <a:pPr/>
              <a:t>43</a:t>
            </a:fld>
            <a:endParaRPr lang="en-CA" altLang="en-US" sz="1200">
              <a:latin typeface="Tahoma" panose="020B0604030504040204" pitchFamily="34" charset="0"/>
            </a:endParaRPr>
          </a:p>
        </p:txBody>
      </p:sp>
      <p:sp>
        <p:nvSpPr>
          <p:cNvPr id="95235" name="Rectangle 2"/>
          <p:cNvSpPr>
            <a:spLocks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A130CA7-7E4D-4D3C-B17B-B2AA52759C9B}" type="slidenum">
              <a:rPr lang="en-CA" altLang="en-US" sz="1200">
                <a:latin typeface="Tahoma" panose="020B0604030504040204" pitchFamily="34" charset="0"/>
              </a:rPr>
              <a:pPr/>
              <a:t>44</a:t>
            </a:fld>
            <a:endParaRPr lang="en-CA" altLang="en-US" sz="1200">
              <a:latin typeface="Tahoma" panose="020B0604030504040204" pitchFamily="34" charset="0"/>
            </a:endParaRPr>
          </a:p>
        </p:txBody>
      </p:sp>
      <p:sp>
        <p:nvSpPr>
          <p:cNvPr id="97283" name="Rectangle 2"/>
          <p:cNvSpPr>
            <a:spLocks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CC8F9D4-11B4-4201-BC40-7F19AA27BD11}" type="slidenum">
              <a:rPr lang="en-CA" altLang="en-US" sz="1200">
                <a:latin typeface="Tahoma" panose="020B0604030504040204" pitchFamily="34" charset="0"/>
              </a:rPr>
              <a:pPr/>
              <a:t>4</a:t>
            </a:fld>
            <a:endParaRPr lang="en-CA" altLang="en-US" sz="1200">
              <a:latin typeface="Tahoma" panose="020B0604030504040204" pitchFamily="34" charset="0"/>
            </a:endParaRPr>
          </a:p>
        </p:txBody>
      </p:sp>
      <p:sp>
        <p:nvSpPr>
          <p:cNvPr id="20483" name="Rectangle 2"/>
          <p:cNvSpPr>
            <a:spLocks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CE251E0-FEA4-4F6B-AC51-481C7F89EBA4}" type="slidenum">
              <a:rPr lang="en-CA" altLang="en-US" sz="1200">
                <a:latin typeface="Tahoma" panose="020B0604030504040204" pitchFamily="34" charset="0"/>
              </a:rPr>
              <a:pPr/>
              <a:t>45</a:t>
            </a:fld>
            <a:endParaRPr lang="en-CA" altLang="en-US" sz="1200">
              <a:latin typeface="Tahoma" panose="020B0604030504040204" pitchFamily="34" charset="0"/>
            </a:endParaRPr>
          </a:p>
        </p:txBody>
      </p:sp>
      <p:sp>
        <p:nvSpPr>
          <p:cNvPr id="99331" name="Rectangle 2"/>
          <p:cNvSpPr>
            <a:spLocks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FEF4B0F-5D08-459A-ADE4-201F04B70D8F}" type="slidenum">
              <a:rPr lang="en-CA" altLang="en-US" sz="1200">
                <a:latin typeface="Tahoma" panose="020B0604030504040204" pitchFamily="34" charset="0"/>
              </a:rPr>
              <a:pPr/>
              <a:t>46</a:t>
            </a:fld>
            <a:endParaRPr lang="en-CA" altLang="en-US" sz="1200">
              <a:latin typeface="Tahoma" panose="020B0604030504040204" pitchFamily="34" charset="0"/>
            </a:endParaRPr>
          </a:p>
        </p:txBody>
      </p:sp>
      <p:sp>
        <p:nvSpPr>
          <p:cNvPr id="101379" name="Rectangle 2"/>
          <p:cNvSpPr>
            <a:spLocks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3916DCE-2107-4710-A2EC-ECC9FFD6240B}" type="slidenum">
              <a:rPr lang="en-CA" altLang="en-US" sz="1200">
                <a:latin typeface="Tahoma" panose="020B0604030504040204" pitchFamily="34" charset="0"/>
              </a:rPr>
              <a:pPr/>
              <a:t>47</a:t>
            </a:fld>
            <a:endParaRPr lang="en-CA" altLang="en-US" sz="1200">
              <a:latin typeface="Tahoma" panose="020B0604030504040204" pitchFamily="34" charset="0"/>
            </a:endParaRPr>
          </a:p>
        </p:txBody>
      </p:sp>
      <p:sp>
        <p:nvSpPr>
          <p:cNvPr id="103427" name="Rectangle 2"/>
          <p:cNvSpPr>
            <a:spLocks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5F92CEF-AFD9-4DA4-B6C2-9CD3E1C859EA}" type="slidenum">
              <a:rPr lang="en-CA" altLang="en-US" sz="1200">
                <a:latin typeface="Tahoma" panose="020B0604030504040204" pitchFamily="34" charset="0"/>
              </a:rPr>
              <a:pPr/>
              <a:t>50</a:t>
            </a:fld>
            <a:endParaRPr lang="en-CA" altLang="en-US" sz="1200">
              <a:latin typeface="Tahoma" panose="020B0604030504040204" pitchFamily="34" charset="0"/>
            </a:endParaRPr>
          </a:p>
        </p:txBody>
      </p:sp>
      <p:sp>
        <p:nvSpPr>
          <p:cNvPr id="107523" name="Rectangle 2"/>
          <p:cNvSpPr>
            <a:spLocks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0FBCE6F-6CCB-4E78-A5C4-7033E1C46136}" type="slidenum">
              <a:rPr lang="en-CA" altLang="en-US" sz="1200">
                <a:latin typeface="Tahoma" panose="020B0604030504040204" pitchFamily="34" charset="0"/>
              </a:rPr>
              <a:pPr/>
              <a:t>52</a:t>
            </a:fld>
            <a:endParaRPr lang="en-CA" altLang="en-US" sz="1200">
              <a:latin typeface="Tahoma" panose="020B0604030504040204" pitchFamily="34" charset="0"/>
            </a:endParaRPr>
          </a:p>
        </p:txBody>
      </p:sp>
      <p:sp>
        <p:nvSpPr>
          <p:cNvPr id="110595" name="Rectangle 2"/>
          <p:cNvSpPr>
            <a:spLocks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23C8B69-2539-4EEE-8DE5-F1273AE2554E}" type="slidenum">
              <a:rPr lang="en-CA" altLang="en-US" sz="1200">
                <a:latin typeface="Tahoma" panose="020B0604030504040204" pitchFamily="34" charset="0"/>
              </a:rPr>
              <a:pPr/>
              <a:t>53</a:t>
            </a:fld>
            <a:endParaRPr lang="en-CA" altLang="en-US" sz="1200">
              <a:latin typeface="Tahoma" panose="020B0604030504040204" pitchFamily="34" charset="0"/>
            </a:endParaRPr>
          </a:p>
        </p:txBody>
      </p:sp>
      <p:sp>
        <p:nvSpPr>
          <p:cNvPr id="112643" name="Rectangle 2"/>
          <p:cNvSpPr>
            <a:spLocks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81F1B7F-7D05-4DEF-8619-D238180227F9}" type="slidenum">
              <a:rPr lang="en-CA" altLang="en-US" sz="1200">
                <a:latin typeface="Tahoma" panose="020B0604030504040204" pitchFamily="34" charset="0"/>
              </a:rPr>
              <a:pPr/>
              <a:t>54</a:t>
            </a:fld>
            <a:endParaRPr lang="en-CA" altLang="en-US" sz="1200">
              <a:latin typeface="Tahoma" panose="020B0604030504040204" pitchFamily="34" charset="0"/>
            </a:endParaRPr>
          </a:p>
        </p:txBody>
      </p:sp>
      <p:sp>
        <p:nvSpPr>
          <p:cNvPr id="114691" name="Rectangle 2"/>
          <p:cNvSpPr>
            <a:spLocks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ChangeArrowheads="1" noTextEdit="1"/>
          </p:cNvSpPr>
          <p:nvPr>
            <p:ph type="sldImg"/>
          </p:nvPr>
        </p:nvSpPr>
        <p:spPr>
          <a:ln/>
        </p:spPr>
      </p:sp>
      <p:sp>
        <p:nvSpPr>
          <p:cNvPr id="1177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AEC0481-D953-4480-A88F-330DEBD8A812}" type="slidenum">
              <a:rPr lang="en-CA" altLang="en-US" sz="1200">
                <a:latin typeface="Tahoma" panose="020B0604030504040204" pitchFamily="34" charset="0"/>
              </a:rPr>
              <a:pPr/>
              <a:t>57</a:t>
            </a:fld>
            <a:endParaRPr lang="en-CA" altLang="en-US" sz="1200">
              <a:latin typeface="Tahoma" panose="020B0604030504040204" pitchFamily="34" charset="0"/>
            </a:endParaRPr>
          </a:p>
        </p:txBody>
      </p:sp>
      <p:sp>
        <p:nvSpPr>
          <p:cNvPr id="119811" name="Rectangle 2"/>
          <p:cNvSpPr>
            <a:spLocks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714A328-2245-48CB-9CC3-4D33E1EA7261}" type="slidenum">
              <a:rPr lang="en-CA" altLang="en-US" sz="1200">
                <a:latin typeface="Tahoma" panose="020B0604030504040204" pitchFamily="34" charset="0"/>
              </a:rPr>
              <a:pPr/>
              <a:t>58</a:t>
            </a:fld>
            <a:endParaRPr lang="en-CA" altLang="en-US" sz="1200">
              <a:latin typeface="Tahoma" panose="020B0604030504040204" pitchFamily="34" charset="0"/>
            </a:endParaRPr>
          </a:p>
        </p:txBody>
      </p:sp>
      <p:sp>
        <p:nvSpPr>
          <p:cNvPr id="121859" name="Rectangle 2"/>
          <p:cNvSpPr>
            <a:spLocks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D3D3DE7-539C-412C-8F94-8164CE4558B0}" type="slidenum">
              <a:rPr lang="en-CA" altLang="en-US" sz="1200">
                <a:latin typeface="Tahoma" panose="020B0604030504040204" pitchFamily="34" charset="0"/>
              </a:rPr>
              <a:pPr/>
              <a:t>5</a:t>
            </a:fld>
            <a:endParaRPr lang="en-CA" altLang="en-US" sz="1200">
              <a:latin typeface="Tahoma" panose="020B0604030504040204" pitchFamily="34" charset="0"/>
            </a:endParaRPr>
          </a:p>
        </p:txBody>
      </p:sp>
      <p:sp>
        <p:nvSpPr>
          <p:cNvPr id="22531" name="Rectangle 2"/>
          <p:cNvSpPr>
            <a:spLocks noChangeArrowheads="1" noTextEdit="1"/>
          </p:cNvSpPr>
          <p:nvPr>
            <p:ph type="sldImg"/>
          </p:nvPr>
        </p:nvSpPr>
        <p:spPr>
          <a:xfrm>
            <a:off x="1144588" y="685800"/>
            <a:ext cx="4572000" cy="3429000"/>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F1A5078-0002-4DC4-81E2-1B21F5A8723E}" type="slidenum">
              <a:rPr lang="en-CA" altLang="en-US" sz="1200">
                <a:latin typeface="Tahoma" panose="020B0604030504040204" pitchFamily="34" charset="0"/>
              </a:rPr>
              <a:pPr/>
              <a:t>60</a:t>
            </a:fld>
            <a:endParaRPr lang="en-CA" altLang="en-US" sz="1200">
              <a:latin typeface="Tahoma" panose="020B0604030504040204" pitchFamily="34" charset="0"/>
            </a:endParaRPr>
          </a:p>
        </p:txBody>
      </p:sp>
      <p:sp>
        <p:nvSpPr>
          <p:cNvPr id="124931" name="Rectangle 2"/>
          <p:cNvSpPr>
            <a:spLocks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A567D45-CA9E-4950-9C35-BB5AF7E6CA7D}" type="slidenum">
              <a:rPr lang="en-CA" altLang="en-US" sz="1200">
                <a:latin typeface="Tahoma" panose="020B0604030504040204" pitchFamily="34" charset="0"/>
              </a:rPr>
              <a:pPr/>
              <a:t>61</a:t>
            </a:fld>
            <a:endParaRPr lang="en-CA" altLang="en-US" sz="1200">
              <a:latin typeface="Tahoma" panose="020B0604030504040204" pitchFamily="34" charset="0"/>
            </a:endParaRPr>
          </a:p>
        </p:txBody>
      </p:sp>
      <p:sp>
        <p:nvSpPr>
          <p:cNvPr id="126979" name="Rectangle 2"/>
          <p:cNvSpPr>
            <a:spLocks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081D8E1-2169-43BE-A403-19A468AB1273}" type="slidenum">
              <a:rPr lang="en-CA" altLang="en-US" sz="1200">
                <a:latin typeface="Tahoma" panose="020B0604030504040204" pitchFamily="34" charset="0"/>
              </a:rPr>
              <a:pPr/>
              <a:t>63</a:t>
            </a:fld>
            <a:endParaRPr lang="en-CA" altLang="en-US" sz="1200">
              <a:latin typeface="Tahoma" panose="020B0604030504040204" pitchFamily="34" charset="0"/>
            </a:endParaRPr>
          </a:p>
        </p:txBody>
      </p:sp>
      <p:sp>
        <p:nvSpPr>
          <p:cNvPr id="130051" name="Rectangle 2"/>
          <p:cNvSpPr>
            <a:spLocks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33014BB-91C9-405C-BFF8-6F0BFC399931}" type="slidenum">
              <a:rPr lang="en-CA" altLang="en-US" sz="1200">
                <a:latin typeface="Tahoma" panose="020B0604030504040204" pitchFamily="34" charset="0"/>
              </a:rPr>
              <a:pPr/>
              <a:t>64</a:t>
            </a:fld>
            <a:endParaRPr lang="en-CA" altLang="en-US" sz="1200">
              <a:latin typeface="Tahoma" panose="020B0604030504040204" pitchFamily="34" charset="0"/>
            </a:endParaRPr>
          </a:p>
        </p:txBody>
      </p:sp>
      <p:sp>
        <p:nvSpPr>
          <p:cNvPr id="132099" name="Rectangle 2"/>
          <p:cNvSpPr>
            <a:spLocks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4EB3679-70F0-4F96-8805-58B6F613BD48}" type="slidenum">
              <a:rPr lang="en-CA" altLang="en-US" sz="1200">
                <a:latin typeface="Tahoma" panose="020B0604030504040204" pitchFamily="34" charset="0"/>
              </a:rPr>
              <a:pPr/>
              <a:t>65</a:t>
            </a:fld>
            <a:endParaRPr lang="en-CA" altLang="en-US" sz="1200">
              <a:latin typeface="Tahoma" panose="020B0604030504040204" pitchFamily="34" charset="0"/>
            </a:endParaRPr>
          </a:p>
        </p:txBody>
      </p:sp>
      <p:sp>
        <p:nvSpPr>
          <p:cNvPr id="134147" name="Rectangle 2"/>
          <p:cNvSpPr>
            <a:spLocks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6E619D1-87E0-490A-A252-D36B231EFE09}" type="slidenum">
              <a:rPr lang="en-CA" altLang="en-US" sz="1200">
                <a:latin typeface="Tahoma" panose="020B0604030504040204" pitchFamily="34" charset="0"/>
              </a:rPr>
              <a:pPr/>
              <a:t>66</a:t>
            </a:fld>
            <a:endParaRPr lang="en-CA" altLang="en-US" sz="1200">
              <a:latin typeface="Tahoma" panose="020B0604030504040204" pitchFamily="34" charset="0"/>
            </a:endParaRPr>
          </a:p>
        </p:txBody>
      </p:sp>
      <p:sp>
        <p:nvSpPr>
          <p:cNvPr id="136195" name="Rectangle 2"/>
          <p:cNvSpPr>
            <a:spLocks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4351E47-B212-459C-B2C3-CBD2A471BFA9}" type="slidenum">
              <a:rPr lang="en-CA" altLang="en-US" sz="1200">
                <a:latin typeface="Tahoma" panose="020B0604030504040204" pitchFamily="34" charset="0"/>
              </a:rPr>
              <a:pPr/>
              <a:t>67</a:t>
            </a:fld>
            <a:endParaRPr lang="en-CA" altLang="en-US" sz="1200">
              <a:latin typeface="Tahoma" panose="020B0604030504040204" pitchFamily="34" charset="0"/>
            </a:endParaRPr>
          </a:p>
        </p:txBody>
      </p:sp>
      <p:sp>
        <p:nvSpPr>
          <p:cNvPr id="138243" name="Rectangle 2"/>
          <p:cNvSpPr>
            <a:spLocks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EEF4632-34D5-4BE2-BB04-7E19F6B25B20}" type="slidenum">
              <a:rPr lang="en-CA" altLang="en-US" sz="1200">
                <a:latin typeface="Tahoma" panose="020B0604030504040204" pitchFamily="34" charset="0"/>
              </a:rPr>
              <a:pPr/>
              <a:t>68</a:t>
            </a:fld>
            <a:endParaRPr lang="en-CA" altLang="en-US" sz="1200">
              <a:latin typeface="Tahoma" panose="020B0604030504040204" pitchFamily="34" charset="0"/>
            </a:endParaRPr>
          </a:p>
        </p:txBody>
      </p:sp>
      <p:sp>
        <p:nvSpPr>
          <p:cNvPr id="140291" name="Rectangle 2"/>
          <p:cNvSpPr>
            <a:spLocks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9C34E20-05B8-4EC9-A91B-AAC1D88A0814}" type="slidenum">
              <a:rPr lang="en-CA" altLang="en-US" sz="1200">
                <a:latin typeface="Tahoma" panose="020B0604030504040204" pitchFamily="34" charset="0"/>
              </a:rPr>
              <a:pPr/>
              <a:t>69</a:t>
            </a:fld>
            <a:endParaRPr lang="en-CA" altLang="en-US" sz="1200">
              <a:latin typeface="Tahoma" panose="020B0604030504040204" pitchFamily="34" charset="0"/>
            </a:endParaRPr>
          </a:p>
        </p:txBody>
      </p:sp>
      <p:sp>
        <p:nvSpPr>
          <p:cNvPr id="142339" name="Rectangle 2"/>
          <p:cNvSpPr>
            <a:spLocks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2B3C0F7-4532-4DBB-BC5A-755209C592FB}" type="slidenum">
              <a:rPr lang="en-CA" altLang="en-US" sz="1200">
                <a:latin typeface="Tahoma" panose="020B0604030504040204" pitchFamily="34" charset="0"/>
              </a:rPr>
              <a:pPr/>
              <a:t>70</a:t>
            </a:fld>
            <a:endParaRPr lang="en-CA" altLang="en-US" sz="1200">
              <a:latin typeface="Tahoma" panose="020B0604030504040204" pitchFamily="34" charset="0"/>
            </a:endParaRPr>
          </a:p>
        </p:txBody>
      </p:sp>
      <p:sp>
        <p:nvSpPr>
          <p:cNvPr id="144387" name="Rectangle 2"/>
          <p:cNvSpPr>
            <a:spLocks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372FE1F-A3AD-4A3A-8394-633BB37DFB1C}" type="slidenum">
              <a:rPr lang="en-CA" altLang="en-US" sz="1200">
                <a:latin typeface="Tahoma" panose="020B0604030504040204" pitchFamily="34" charset="0"/>
              </a:rPr>
              <a:pPr/>
              <a:t>6</a:t>
            </a:fld>
            <a:endParaRPr lang="en-CA" altLang="en-US" sz="1200">
              <a:latin typeface="Tahoma" panose="020B0604030504040204" pitchFamily="34" charset="0"/>
            </a:endParaRPr>
          </a:p>
        </p:txBody>
      </p:sp>
      <p:sp>
        <p:nvSpPr>
          <p:cNvPr id="24579" name="Rectangle 2"/>
          <p:cNvSpPr>
            <a:spLocks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B49A724-5F32-4324-BBCE-93A5C4ADC2B1}" type="slidenum">
              <a:rPr lang="en-CA" altLang="en-US" sz="1200">
                <a:latin typeface="Tahoma" panose="020B0604030504040204" pitchFamily="34" charset="0"/>
              </a:rPr>
              <a:pPr/>
              <a:t>71</a:t>
            </a:fld>
            <a:endParaRPr lang="en-CA" altLang="en-US" sz="1200">
              <a:latin typeface="Tahoma" panose="020B0604030504040204" pitchFamily="34" charset="0"/>
            </a:endParaRPr>
          </a:p>
        </p:txBody>
      </p:sp>
      <p:sp>
        <p:nvSpPr>
          <p:cNvPr id="146435" name="Rectangle 2"/>
          <p:cNvSpPr>
            <a:spLocks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FF5668E-56C6-460D-82FA-4AB0E11FE1D8}" type="slidenum">
              <a:rPr lang="en-CA" altLang="en-US" sz="1200">
                <a:latin typeface="Tahoma" panose="020B0604030504040204" pitchFamily="34" charset="0"/>
              </a:rPr>
              <a:pPr/>
              <a:t>72</a:t>
            </a:fld>
            <a:endParaRPr lang="en-CA" altLang="en-US" sz="1200">
              <a:latin typeface="Tahoma" panose="020B0604030504040204" pitchFamily="34" charset="0"/>
            </a:endParaRPr>
          </a:p>
        </p:txBody>
      </p:sp>
      <p:sp>
        <p:nvSpPr>
          <p:cNvPr id="148483" name="Rectangle 2"/>
          <p:cNvSpPr>
            <a:spLocks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6CF25E2-B4CC-4BA6-B2F0-2F66E58C0CDD}" type="slidenum">
              <a:rPr lang="en-CA" altLang="en-US" sz="1200">
                <a:latin typeface="Tahoma" panose="020B0604030504040204" pitchFamily="34" charset="0"/>
              </a:rPr>
              <a:pPr/>
              <a:t>73</a:t>
            </a:fld>
            <a:endParaRPr lang="en-CA" altLang="en-US" sz="1200">
              <a:latin typeface="Tahoma" panose="020B0604030504040204" pitchFamily="34" charset="0"/>
            </a:endParaRPr>
          </a:p>
        </p:txBody>
      </p:sp>
      <p:sp>
        <p:nvSpPr>
          <p:cNvPr id="150531" name="Rectangle 2"/>
          <p:cNvSpPr>
            <a:spLocks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77F0106-D8CD-48FA-940C-4A8B18559026}" type="slidenum">
              <a:rPr lang="en-CA" altLang="en-US" sz="1200">
                <a:latin typeface="Tahoma" panose="020B0604030504040204" pitchFamily="34" charset="0"/>
              </a:rPr>
              <a:pPr/>
              <a:t>74</a:t>
            </a:fld>
            <a:endParaRPr lang="en-CA" altLang="en-US" sz="1200">
              <a:latin typeface="Tahoma" panose="020B0604030504040204" pitchFamily="34" charset="0"/>
            </a:endParaRPr>
          </a:p>
        </p:txBody>
      </p:sp>
      <p:sp>
        <p:nvSpPr>
          <p:cNvPr id="152579" name="Rectangle 2"/>
          <p:cNvSpPr>
            <a:spLocks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AF26327-1C33-45B9-894A-84808A610486}" type="slidenum">
              <a:rPr lang="en-CA" altLang="en-US" sz="1200">
                <a:latin typeface="Tahoma" panose="020B0604030504040204" pitchFamily="34" charset="0"/>
              </a:rPr>
              <a:pPr/>
              <a:t>75</a:t>
            </a:fld>
            <a:endParaRPr lang="en-CA" altLang="en-US" sz="1200">
              <a:latin typeface="Tahoma" panose="020B0604030504040204" pitchFamily="34" charset="0"/>
            </a:endParaRPr>
          </a:p>
        </p:txBody>
      </p:sp>
      <p:sp>
        <p:nvSpPr>
          <p:cNvPr id="154627" name="Rectangle 2"/>
          <p:cNvSpPr>
            <a:spLocks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112AD1A-C9A5-4A13-9FD6-4F659E5C60C6}" type="slidenum">
              <a:rPr lang="en-CA" altLang="en-US" sz="1200">
                <a:latin typeface="Tahoma" panose="020B0604030504040204" pitchFamily="34" charset="0"/>
              </a:rPr>
              <a:pPr/>
              <a:t>76</a:t>
            </a:fld>
            <a:endParaRPr lang="en-CA" altLang="en-US" sz="1200">
              <a:latin typeface="Tahoma" panose="020B0604030504040204" pitchFamily="34" charset="0"/>
            </a:endParaRPr>
          </a:p>
        </p:txBody>
      </p:sp>
      <p:sp>
        <p:nvSpPr>
          <p:cNvPr id="156675" name="Rectangle 2"/>
          <p:cNvSpPr>
            <a:spLocks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2C59E9B-9219-4664-B672-8FE259F76511}" type="slidenum">
              <a:rPr lang="en-CA" altLang="en-US" sz="1200">
                <a:latin typeface="Tahoma" panose="020B0604030504040204" pitchFamily="34" charset="0"/>
              </a:rPr>
              <a:pPr/>
              <a:t>77</a:t>
            </a:fld>
            <a:endParaRPr lang="en-CA" altLang="en-US" sz="1200">
              <a:latin typeface="Tahoma" panose="020B0604030504040204" pitchFamily="34" charset="0"/>
            </a:endParaRPr>
          </a:p>
        </p:txBody>
      </p:sp>
      <p:sp>
        <p:nvSpPr>
          <p:cNvPr id="158723" name="Rectangle 2"/>
          <p:cNvSpPr>
            <a:spLocks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2F8E7EE-B3C0-4CE4-BD02-8428C76392DB}" type="slidenum">
              <a:rPr lang="en-CA" altLang="en-US" sz="1200">
                <a:latin typeface="Tahoma" panose="020B0604030504040204" pitchFamily="34" charset="0"/>
              </a:rPr>
              <a:pPr/>
              <a:t>78</a:t>
            </a:fld>
            <a:endParaRPr lang="en-CA" altLang="en-US" sz="1200">
              <a:latin typeface="Tahoma" panose="020B0604030504040204" pitchFamily="34" charset="0"/>
            </a:endParaRPr>
          </a:p>
        </p:txBody>
      </p:sp>
      <p:sp>
        <p:nvSpPr>
          <p:cNvPr id="160771" name="Rectangle 2"/>
          <p:cNvSpPr>
            <a:spLocks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F037F27-EFAA-48CA-99B3-7815CF7D2EBF}" type="slidenum">
              <a:rPr lang="en-CA" altLang="en-US" sz="1200">
                <a:latin typeface="Tahoma" panose="020B0604030504040204" pitchFamily="34" charset="0"/>
              </a:rPr>
              <a:pPr/>
              <a:t>79</a:t>
            </a:fld>
            <a:endParaRPr lang="en-CA" altLang="en-US" sz="1200">
              <a:latin typeface="Tahoma" panose="020B0604030504040204" pitchFamily="34" charset="0"/>
            </a:endParaRPr>
          </a:p>
        </p:txBody>
      </p:sp>
      <p:sp>
        <p:nvSpPr>
          <p:cNvPr id="162819" name="Rectangle 2"/>
          <p:cNvSpPr>
            <a:spLocks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A597606-87DD-472E-A965-C48A332180B8}" type="slidenum">
              <a:rPr lang="en-CA" altLang="en-US" sz="1200">
                <a:latin typeface="Tahoma" panose="020B0604030504040204" pitchFamily="34" charset="0"/>
              </a:rPr>
              <a:pPr/>
              <a:t>80</a:t>
            </a:fld>
            <a:endParaRPr lang="en-CA" altLang="en-US" sz="1200">
              <a:latin typeface="Tahoma" panose="020B0604030504040204" pitchFamily="34" charset="0"/>
            </a:endParaRPr>
          </a:p>
        </p:txBody>
      </p:sp>
      <p:sp>
        <p:nvSpPr>
          <p:cNvPr id="164867" name="Rectangle 2"/>
          <p:cNvSpPr>
            <a:spLocks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C3DD442-44F6-4944-A94C-74AF919D389A}" type="slidenum">
              <a:rPr lang="en-CA" altLang="en-US" sz="1200">
                <a:latin typeface="Tahoma" panose="020B0604030504040204" pitchFamily="34" charset="0"/>
              </a:rPr>
              <a:pPr/>
              <a:t>7</a:t>
            </a:fld>
            <a:endParaRPr lang="en-CA" altLang="en-US" sz="1200">
              <a:latin typeface="Tahoma" panose="020B0604030504040204" pitchFamily="34" charset="0"/>
            </a:endParaRPr>
          </a:p>
        </p:txBody>
      </p:sp>
      <p:sp>
        <p:nvSpPr>
          <p:cNvPr id="26627" name="Rectangle 2"/>
          <p:cNvSpPr>
            <a:spLocks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743A225-F44B-4982-B963-C9D0CF5E679A}" type="slidenum">
              <a:rPr lang="en-CA" altLang="en-US" sz="1200">
                <a:latin typeface="Tahoma" panose="020B0604030504040204" pitchFamily="34" charset="0"/>
              </a:rPr>
              <a:pPr/>
              <a:t>81</a:t>
            </a:fld>
            <a:endParaRPr lang="en-CA" altLang="en-US" sz="1200">
              <a:latin typeface="Tahoma" panose="020B0604030504040204" pitchFamily="34" charset="0"/>
            </a:endParaRPr>
          </a:p>
        </p:txBody>
      </p:sp>
      <p:sp>
        <p:nvSpPr>
          <p:cNvPr id="166915" name="Rectangle 2"/>
          <p:cNvSpPr>
            <a:spLocks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28FCFBD-8A48-4765-9CDE-DBFA89906180}" type="slidenum">
              <a:rPr lang="en-CA" altLang="en-US" sz="1200">
                <a:latin typeface="Tahoma" panose="020B0604030504040204" pitchFamily="34" charset="0"/>
              </a:rPr>
              <a:pPr/>
              <a:t>82</a:t>
            </a:fld>
            <a:endParaRPr lang="en-CA" altLang="en-US" sz="1200">
              <a:latin typeface="Tahoma" panose="020B0604030504040204" pitchFamily="34" charset="0"/>
            </a:endParaRPr>
          </a:p>
        </p:txBody>
      </p:sp>
      <p:sp>
        <p:nvSpPr>
          <p:cNvPr id="168963" name="Rectangle 2"/>
          <p:cNvSpPr>
            <a:spLocks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314E7EC-F01C-457F-BE50-05FDE2674ACE}" type="slidenum">
              <a:rPr lang="en-CA" altLang="en-US" sz="1200">
                <a:latin typeface="Tahoma" panose="020B0604030504040204" pitchFamily="34" charset="0"/>
              </a:rPr>
              <a:pPr/>
              <a:t>84</a:t>
            </a:fld>
            <a:endParaRPr lang="en-CA" altLang="en-US" sz="1200">
              <a:latin typeface="Tahoma" panose="020B0604030504040204" pitchFamily="34" charset="0"/>
            </a:endParaRPr>
          </a:p>
        </p:txBody>
      </p:sp>
      <p:sp>
        <p:nvSpPr>
          <p:cNvPr id="172035" name="Rectangle 2"/>
          <p:cNvSpPr>
            <a:spLocks noChangeArrowheads="1" noTextEdit="1"/>
          </p:cNvSpPr>
          <p:nvPr>
            <p:ph type="sldImg"/>
          </p:nvPr>
        </p:nvSpPr>
        <p:spPr>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D0A54BC-D77F-4267-8D91-82D40EF8E977}" type="slidenum">
              <a:rPr lang="en-CA" altLang="en-US" sz="1200">
                <a:latin typeface="Tahoma" panose="020B0604030504040204" pitchFamily="34" charset="0"/>
              </a:rPr>
              <a:pPr/>
              <a:t>86</a:t>
            </a:fld>
            <a:endParaRPr lang="en-CA" altLang="en-US" sz="1200">
              <a:latin typeface="Tahoma" panose="020B0604030504040204" pitchFamily="34" charset="0"/>
            </a:endParaRPr>
          </a:p>
        </p:txBody>
      </p:sp>
      <p:sp>
        <p:nvSpPr>
          <p:cNvPr id="175107" name="Rectangle 2"/>
          <p:cNvSpPr>
            <a:spLocks noChangeArrowheads="1" noTextEdit="1"/>
          </p:cNvSpPr>
          <p:nvPr>
            <p:ph type="sldImg"/>
          </p:nvPr>
        </p:nvSpPr>
        <p:spPr>
          <a:ln/>
        </p:spPr>
      </p:sp>
      <p:sp>
        <p:nvSpPr>
          <p:cNvPr id="175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45EA7CE-88D9-4BD4-9332-7ED1C9FBCF19}" type="slidenum">
              <a:rPr lang="en-CA" altLang="en-US" sz="1200">
                <a:latin typeface="Tahoma" panose="020B0604030504040204" pitchFamily="34" charset="0"/>
              </a:rPr>
              <a:pPr/>
              <a:t>89</a:t>
            </a:fld>
            <a:endParaRPr lang="en-CA" altLang="en-US" sz="1200">
              <a:latin typeface="Tahoma" panose="020B0604030504040204" pitchFamily="34" charset="0"/>
            </a:endParaRPr>
          </a:p>
        </p:txBody>
      </p:sp>
      <p:sp>
        <p:nvSpPr>
          <p:cNvPr id="179203" name="Rectangle 2"/>
          <p:cNvSpPr>
            <a:spLocks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0B59BB5-D7B6-4E75-8C41-286315D0A135}" type="slidenum">
              <a:rPr lang="en-CA" altLang="en-US" sz="1200">
                <a:latin typeface="Tahoma" panose="020B0604030504040204" pitchFamily="34" charset="0"/>
              </a:rPr>
              <a:pPr/>
              <a:t>91</a:t>
            </a:fld>
            <a:endParaRPr lang="en-CA" altLang="en-US" sz="1200">
              <a:latin typeface="Tahoma" panose="020B0604030504040204" pitchFamily="34" charset="0"/>
            </a:endParaRPr>
          </a:p>
        </p:txBody>
      </p:sp>
      <p:sp>
        <p:nvSpPr>
          <p:cNvPr id="182275" name="Rectangle 2"/>
          <p:cNvSpPr>
            <a:spLocks noChangeArrowheads="1" noTextEdit="1"/>
          </p:cNvSpPr>
          <p:nvPr>
            <p:ph type="sldImg"/>
          </p:nvPr>
        </p:nvSpPr>
        <p:spPr>
          <a:ln/>
        </p:spPr>
      </p:sp>
      <p:sp>
        <p:nvSpPr>
          <p:cNvPr id="182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7250B1B-711C-4EE5-BB62-352D85D584B3}" type="slidenum">
              <a:rPr lang="en-CA" altLang="en-US" sz="1200">
                <a:latin typeface="Tahoma" panose="020B0604030504040204" pitchFamily="34" charset="0"/>
              </a:rPr>
              <a:pPr/>
              <a:t>95</a:t>
            </a:fld>
            <a:endParaRPr lang="en-CA" altLang="en-US" sz="1200">
              <a:latin typeface="Tahoma" panose="020B0604030504040204" pitchFamily="34" charset="0"/>
            </a:endParaRPr>
          </a:p>
        </p:txBody>
      </p:sp>
      <p:sp>
        <p:nvSpPr>
          <p:cNvPr id="187395" name="Rectangle 2"/>
          <p:cNvSpPr>
            <a:spLocks noChangeArrowheads="1" noTextEdit="1"/>
          </p:cNvSpPr>
          <p:nvPr>
            <p:ph type="sldImg"/>
          </p:nvPr>
        </p:nvSpPr>
        <p:spPr>
          <a:ln/>
        </p:spPr>
      </p:sp>
      <p:sp>
        <p:nvSpPr>
          <p:cNvPr id="187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FBBB9B7-3FCB-4E4A-9BB1-9DA3C463EA98}" type="slidenum">
              <a:rPr lang="en-CA" altLang="en-US" sz="1200">
                <a:latin typeface="Tahoma" panose="020B0604030504040204" pitchFamily="34" charset="0"/>
              </a:rPr>
              <a:pPr/>
              <a:t>8</a:t>
            </a:fld>
            <a:endParaRPr lang="en-CA" altLang="en-US" sz="1200">
              <a:latin typeface="Tahoma" panose="020B0604030504040204" pitchFamily="34" charset="0"/>
            </a:endParaRPr>
          </a:p>
        </p:txBody>
      </p:sp>
      <p:sp>
        <p:nvSpPr>
          <p:cNvPr id="28675" name="Rectangle 2"/>
          <p:cNvSpPr>
            <a:spLocks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99B933C-A0C8-4A0F-85BC-4DBD728307B1}" type="slidenum">
              <a:rPr lang="en-CA" altLang="en-US" sz="1200">
                <a:latin typeface="Tahoma" panose="020B0604030504040204" pitchFamily="34" charset="0"/>
              </a:rPr>
              <a:pPr/>
              <a:t>9</a:t>
            </a:fld>
            <a:endParaRPr lang="en-CA" altLang="en-US" sz="1200">
              <a:latin typeface="Tahoma" panose="020B0604030504040204" pitchFamily="34" charset="0"/>
            </a:endParaRPr>
          </a:p>
        </p:txBody>
      </p:sp>
      <p:sp>
        <p:nvSpPr>
          <p:cNvPr id="30723" name="Rectangle 2"/>
          <p:cNvSpPr>
            <a:spLocks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ectangle 44"/>
          <p:cNvSpPr>
            <a:spLocks noChangeArrowheads="1"/>
          </p:cNvSpPr>
          <p:nvPr/>
        </p:nvSpPr>
        <p:spPr bwMode="auto">
          <a:xfrm>
            <a:off x="8305800" y="0"/>
            <a:ext cx="609600" cy="6858000"/>
          </a:xfrm>
          <a:prstGeom prst="rect">
            <a:avLst/>
          </a:prstGeom>
          <a:gradFill rotWithShape="1">
            <a:gsLst>
              <a:gs pos="0">
                <a:srgbClr val="677228">
                  <a:alpha val="43999"/>
                </a:srgbClr>
              </a:gs>
              <a:gs pos="100000">
                <a:srgbClr val="5A6423"/>
              </a:gs>
            </a:gsLst>
            <a:lin ang="5400000" scaled="1"/>
          </a:gra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smtClean="0">
              <a:ea typeface="+mn-ea"/>
            </a:endParaRPr>
          </a:p>
        </p:txBody>
      </p:sp>
      <p:sp>
        <p:nvSpPr>
          <p:cNvPr id="5" name="Rectangle 47"/>
          <p:cNvSpPr>
            <a:spLocks noChangeArrowheads="1"/>
          </p:cNvSpPr>
          <p:nvPr userDrawn="1"/>
        </p:nvSpPr>
        <p:spPr bwMode="auto">
          <a:xfrm rot="16200000">
            <a:off x="3500437" y="-985837"/>
            <a:ext cx="2143125" cy="9144000"/>
          </a:xfrm>
          <a:prstGeom prst="rect">
            <a:avLst/>
          </a:prstGeom>
          <a:solidFill>
            <a:srgbClr val="677228">
              <a:alpha val="43921"/>
            </a:srgbClr>
          </a:soli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smtClean="0">
              <a:ea typeface="+mn-ea"/>
            </a:endParaRPr>
          </a:p>
        </p:txBody>
      </p:sp>
      <p:sp>
        <p:nvSpPr>
          <p:cNvPr id="6" name="Rectangle 48"/>
          <p:cNvSpPr>
            <a:spLocks noChangeArrowheads="1"/>
          </p:cNvSpPr>
          <p:nvPr userDrawn="1"/>
        </p:nvSpPr>
        <p:spPr bwMode="auto">
          <a:xfrm>
            <a:off x="7315200" y="2438400"/>
            <a:ext cx="1828800" cy="2290763"/>
          </a:xfrm>
          <a:prstGeom prst="rect">
            <a:avLst/>
          </a:prstGeom>
          <a:solidFill>
            <a:schemeClr val="bg1"/>
          </a:soli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smtClean="0">
              <a:ea typeface="+mn-ea"/>
            </a:endParaRPr>
          </a:p>
        </p:txBody>
      </p:sp>
      <p:pic>
        <p:nvPicPr>
          <p:cNvPr id="7" name="Picture 35" descr="awtri_4c UPDATE_col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5949950"/>
            <a:ext cx="6842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6" descr="elmasri_thumb"/>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19975" y="2514600"/>
            <a:ext cx="17240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26" name="Rectangle 30" descr="Pink tissue paper"/>
          <p:cNvSpPr>
            <a:spLocks noGrp="1" noChangeArrowheads="1"/>
          </p:cNvSpPr>
          <p:nvPr>
            <p:ph type="ctrTitle" sz="quarter"/>
          </p:nvPr>
        </p:nvSpPr>
        <p:spPr>
          <a:xfrm>
            <a:off x="228600" y="152400"/>
            <a:ext cx="7086600" cy="2286000"/>
          </a:xfrm>
        </p:spPr>
        <p:txBody>
          <a:bodyPr wrap="none" anchor="ctr"/>
          <a:lstStyle>
            <a:lvl1pPr>
              <a:defRPr sz="6600">
                <a:solidFill>
                  <a:srgbClr val="990033"/>
                </a:solidFill>
              </a:defRPr>
            </a:lvl1pPr>
          </a:lstStyle>
          <a:p>
            <a:r>
              <a:rPr lang="en-US"/>
              <a:t>Click to edit Master title style</a:t>
            </a:r>
          </a:p>
        </p:txBody>
      </p:sp>
      <p:sp>
        <p:nvSpPr>
          <p:cNvPr id="4134" name="Rectangle 38" descr="Pink tissue paper"/>
          <p:cNvSpPr>
            <a:spLocks noGrp="1" noChangeArrowheads="1"/>
          </p:cNvSpPr>
          <p:nvPr>
            <p:ph type="subTitle" sz="quarter" idx="1"/>
          </p:nvPr>
        </p:nvSpPr>
        <p:spPr>
          <a:xfrm>
            <a:off x="304800" y="2590800"/>
            <a:ext cx="6629400" cy="1905000"/>
          </a:xfrm>
        </p:spPr>
        <p:txBody>
          <a:bodyPr/>
          <a:lstStyle>
            <a:lvl1pPr marL="0" indent="0">
              <a:buFont typeface="Wingdings" pitchFamily="2" charset="2"/>
              <a:buNone/>
              <a:defRPr sz="3200"/>
            </a:lvl1pPr>
          </a:lstStyle>
          <a:p>
            <a:r>
              <a:rPr lang="en-US"/>
              <a:t>Click to edit Master subtitle style</a:t>
            </a:r>
          </a:p>
        </p:txBody>
      </p:sp>
      <p:sp>
        <p:nvSpPr>
          <p:cNvPr id="9" name="Rectangle 29"/>
          <p:cNvSpPr>
            <a:spLocks noGrp="1" noChangeArrowheads="1"/>
          </p:cNvSpPr>
          <p:nvPr>
            <p:ph type="ftr" sz="quarter" idx="10"/>
          </p:nvPr>
        </p:nvSpPr>
        <p:spPr bwMode="auto">
          <a:xfrm>
            <a:off x="838200" y="6397625"/>
            <a:ext cx="44958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900"/>
            </a:lvl1pPr>
          </a:lstStyle>
          <a:p>
            <a:pPr>
              <a:defRPr/>
            </a:pPr>
            <a:r>
              <a:rPr lang="en-US" altLang="en-US"/>
              <a:t>Copyright © 2007 Ramez Elmasri and Shamkant B. Navathe</a:t>
            </a:r>
          </a:p>
        </p:txBody>
      </p:sp>
    </p:spTree>
    <p:extLst>
      <p:ext uri="{BB962C8B-B14F-4D97-AF65-F5344CB8AC3E}">
        <p14:creationId xmlns:p14="http://schemas.microsoft.com/office/powerpoint/2010/main" val="731582375"/>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r>
              <a:rPr lang="en-US" altLang="en-US"/>
              <a:t>Slide 1- </a:t>
            </a:r>
            <a:fld id="{593742BA-3399-4166-BF43-DBACE8834D4D}" type="slidenum">
              <a:rPr lang="en-US" altLang="en-US"/>
              <a:pPr>
                <a:defRPr/>
              </a:pPr>
              <a:t>‹#›</a:t>
            </a:fld>
            <a:endParaRPr lang="en-CA" altLang="en-US"/>
          </a:p>
        </p:txBody>
      </p:sp>
    </p:spTree>
    <p:extLst>
      <p:ext uri="{BB962C8B-B14F-4D97-AF65-F5344CB8AC3E}">
        <p14:creationId xmlns:p14="http://schemas.microsoft.com/office/powerpoint/2010/main" val="380876622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r>
              <a:rPr lang="en-US" altLang="en-US"/>
              <a:t>Slide 1- </a:t>
            </a:r>
            <a:fld id="{7AACA3C4-4A9D-470D-82BA-659CEE57EB5B}" type="slidenum">
              <a:rPr lang="en-US" altLang="en-US"/>
              <a:pPr>
                <a:defRPr/>
              </a:pPr>
              <a:t>‹#›</a:t>
            </a:fld>
            <a:endParaRPr lang="en-CA" altLang="en-US"/>
          </a:p>
        </p:txBody>
      </p:sp>
    </p:spTree>
    <p:extLst>
      <p:ext uri="{BB962C8B-B14F-4D97-AF65-F5344CB8AC3E}">
        <p14:creationId xmlns:p14="http://schemas.microsoft.com/office/powerpoint/2010/main" val="1326568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p:txBody>
          <a:bodyPr/>
          <a:lstStyle>
            <a:lvl1pPr>
              <a:defRPr smtClean="0"/>
            </a:lvl1pPr>
          </a:lstStyle>
          <a:p>
            <a:pPr>
              <a:defRPr/>
            </a:pPr>
            <a:r>
              <a:rPr lang="en-US" altLang="en-US"/>
              <a:t>Slide 8- </a:t>
            </a:r>
            <a:fld id="{57664A75-FC74-4A5E-83A9-13FD236BFC76}" type="slidenum">
              <a:rPr lang="en-US" altLang="en-US"/>
              <a:pPr>
                <a:defRPr/>
              </a:pPr>
              <a:t>‹#›</a:t>
            </a:fld>
            <a:endParaRPr lang="en-CA" altLang="en-US"/>
          </a:p>
        </p:txBody>
      </p:sp>
    </p:spTree>
    <p:extLst>
      <p:ext uri="{BB962C8B-B14F-4D97-AF65-F5344CB8AC3E}">
        <p14:creationId xmlns:p14="http://schemas.microsoft.com/office/powerpoint/2010/main" val="80123450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p:txBody>
          <a:bodyPr/>
          <a:lstStyle>
            <a:lvl1pPr>
              <a:defRPr smtClean="0"/>
            </a:lvl1pPr>
          </a:lstStyle>
          <a:p>
            <a:pPr>
              <a:defRPr/>
            </a:pPr>
            <a:r>
              <a:rPr lang="en-US" altLang="en-US"/>
              <a:t>Slide 8- </a:t>
            </a:r>
            <a:fld id="{11F20B3A-DCF6-4BD0-8F5F-CC00799F0F1D}" type="slidenum">
              <a:rPr lang="en-US" altLang="en-US"/>
              <a:pPr>
                <a:defRPr/>
              </a:pPr>
              <a:t>‹#›</a:t>
            </a:fld>
            <a:endParaRPr lang="en-CA" altLang="en-US"/>
          </a:p>
        </p:txBody>
      </p:sp>
    </p:spTree>
    <p:extLst>
      <p:ext uri="{BB962C8B-B14F-4D97-AF65-F5344CB8AC3E}">
        <p14:creationId xmlns:p14="http://schemas.microsoft.com/office/powerpoint/2010/main" val="173301367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p:txBody>
          <a:bodyPr/>
          <a:lstStyle>
            <a:lvl1pPr>
              <a:defRPr smtClean="0"/>
            </a:lvl1pPr>
          </a:lstStyle>
          <a:p>
            <a:pPr>
              <a:defRPr/>
            </a:pPr>
            <a:r>
              <a:rPr lang="en-US" altLang="en-US"/>
              <a:t>Slide 8- </a:t>
            </a:r>
            <a:fld id="{0C565980-9FA5-4973-BBA4-A6F4595AA78F}" type="slidenum">
              <a:rPr lang="en-US" altLang="en-US"/>
              <a:pPr>
                <a:defRPr/>
              </a:pPr>
              <a:t>‹#›</a:t>
            </a:fld>
            <a:endParaRPr lang="en-CA" altLang="en-US"/>
          </a:p>
        </p:txBody>
      </p:sp>
    </p:spTree>
    <p:extLst>
      <p:ext uri="{BB962C8B-B14F-4D97-AF65-F5344CB8AC3E}">
        <p14:creationId xmlns:p14="http://schemas.microsoft.com/office/powerpoint/2010/main" val="3749918336"/>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sldNum" sz="quarter" idx="10"/>
          </p:nvPr>
        </p:nvSpPr>
        <p:spPr/>
        <p:txBody>
          <a:bodyPr/>
          <a:lstStyle>
            <a:lvl1pPr>
              <a:defRPr smtClean="0"/>
            </a:lvl1pPr>
          </a:lstStyle>
          <a:p>
            <a:pPr>
              <a:defRPr/>
            </a:pPr>
            <a:r>
              <a:rPr lang="en-US" altLang="en-US"/>
              <a:t>Slide 8</a:t>
            </a:r>
            <a:fld id="{D52A7004-B34D-4A98-A663-0FB7E768FFFA}" type="slidenum">
              <a:rPr lang="en-US" altLang="en-US"/>
              <a:pPr>
                <a:defRPr/>
              </a:pPr>
              <a:t>‹#›</a:t>
            </a:fld>
            <a:endParaRPr lang="en-CA" altLang="en-US"/>
          </a:p>
        </p:txBody>
      </p:sp>
    </p:spTree>
    <p:extLst>
      <p:ext uri="{BB962C8B-B14F-4D97-AF65-F5344CB8AC3E}">
        <p14:creationId xmlns:p14="http://schemas.microsoft.com/office/powerpoint/2010/main" val="690821845"/>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3"/>
          <p:cNvSpPr>
            <a:spLocks noGrp="1" noChangeArrowheads="1"/>
          </p:cNvSpPr>
          <p:nvPr>
            <p:ph type="sldNum" sz="quarter" idx="10"/>
          </p:nvPr>
        </p:nvSpPr>
        <p:spPr/>
        <p:txBody>
          <a:bodyPr/>
          <a:lstStyle>
            <a:lvl1pPr>
              <a:defRPr smtClean="0"/>
            </a:lvl1pPr>
          </a:lstStyle>
          <a:p>
            <a:pPr>
              <a:defRPr/>
            </a:pPr>
            <a:r>
              <a:rPr lang="en-US" altLang="en-US"/>
              <a:t>Slide 8</a:t>
            </a:r>
            <a:fld id="{E6382A00-6D0F-4415-B607-F415CFCE2074}" type="slidenum">
              <a:rPr lang="en-US" altLang="en-US"/>
              <a:pPr>
                <a:defRPr/>
              </a:pPr>
              <a:t>‹#›</a:t>
            </a:fld>
            <a:endParaRPr lang="en-CA" altLang="en-US"/>
          </a:p>
        </p:txBody>
      </p:sp>
    </p:spTree>
    <p:extLst>
      <p:ext uri="{BB962C8B-B14F-4D97-AF65-F5344CB8AC3E}">
        <p14:creationId xmlns:p14="http://schemas.microsoft.com/office/powerpoint/2010/main" val="3025913153"/>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p:txBody>
          <a:bodyPr/>
          <a:lstStyle>
            <a:lvl1pPr>
              <a:defRPr smtClean="0"/>
            </a:lvl1pPr>
          </a:lstStyle>
          <a:p>
            <a:pPr>
              <a:defRPr/>
            </a:pPr>
            <a:r>
              <a:rPr lang="en-US" altLang="en-US"/>
              <a:t>Slide 8- </a:t>
            </a:r>
            <a:fld id="{70C9CBB9-3A3E-4F09-863D-8663B0FAC846}" type="slidenum">
              <a:rPr lang="en-US" altLang="en-US"/>
              <a:pPr>
                <a:defRPr/>
              </a:pPr>
              <a:t>‹#›</a:t>
            </a:fld>
            <a:endParaRPr lang="en-CA" altLang="en-US"/>
          </a:p>
        </p:txBody>
      </p:sp>
    </p:spTree>
    <p:extLst>
      <p:ext uri="{BB962C8B-B14F-4D97-AF65-F5344CB8AC3E}">
        <p14:creationId xmlns:p14="http://schemas.microsoft.com/office/powerpoint/2010/main" val="3630920071"/>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p:txBody>
          <a:bodyPr/>
          <a:lstStyle>
            <a:lvl1pPr>
              <a:defRPr smtClean="0"/>
            </a:lvl1pPr>
          </a:lstStyle>
          <a:p>
            <a:pPr>
              <a:defRPr/>
            </a:pPr>
            <a:r>
              <a:rPr lang="en-US" altLang="en-US"/>
              <a:t>Slide8 </a:t>
            </a:r>
            <a:fld id="{6E0A1FCA-43CB-4216-8B04-F81EDD4B6E0E}" type="slidenum">
              <a:rPr lang="en-US" altLang="en-US"/>
              <a:pPr>
                <a:defRPr/>
              </a:pPr>
              <a:t>‹#›</a:t>
            </a:fld>
            <a:endParaRPr lang="en-CA" altLang="en-US"/>
          </a:p>
        </p:txBody>
      </p:sp>
    </p:spTree>
    <p:extLst>
      <p:ext uri="{BB962C8B-B14F-4D97-AF65-F5344CB8AC3E}">
        <p14:creationId xmlns:p14="http://schemas.microsoft.com/office/powerpoint/2010/main" val="2150665011"/>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p:txBody>
          <a:bodyPr/>
          <a:lstStyle>
            <a:lvl1pPr>
              <a:defRPr smtClean="0"/>
            </a:lvl1pPr>
          </a:lstStyle>
          <a:p>
            <a:pPr>
              <a:defRPr/>
            </a:pPr>
            <a:r>
              <a:rPr lang="en-US" altLang="en-US"/>
              <a:t>Slide 8</a:t>
            </a:r>
            <a:fld id="{E399E1E6-885E-4F35-98A5-D8F728696B5B}" type="slidenum">
              <a:rPr lang="en-US" altLang="en-US"/>
              <a:pPr>
                <a:defRPr/>
              </a:pPr>
              <a:t>‹#›</a:t>
            </a:fld>
            <a:endParaRPr lang="en-CA" altLang="en-US"/>
          </a:p>
        </p:txBody>
      </p:sp>
    </p:spTree>
    <p:extLst>
      <p:ext uri="{BB962C8B-B14F-4D97-AF65-F5344CB8AC3E}">
        <p14:creationId xmlns:p14="http://schemas.microsoft.com/office/powerpoint/2010/main" val="830278669"/>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5"/>
          <p:cNvGrpSpPr>
            <a:grpSpLocks/>
          </p:cNvGrpSpPr>
          <p:nvPr userDrawn="1"/>
        </p:nvGrpSpPr>
        <p:grpSpPr bwMode="auto">
          <a:xfrm>
            <a:off x="8936038" y="1449388"/>
            <a:ext cx="207962" cy="5408612"/>
            <a:chOff x="5606" y="889"/>
            <a:chExt cx="154" cy="3431"/>
          </a:xfrm>
        </p:grpSpPr>
        <p:sp>
          <p:nvSpPr>
            <p:cNvPr id="1032" name="Rectangle 38"/>
            <p:cNvSpPr>
              <a:spLocks noChangeArrowheads="1"/>
            </p:cNvSpPr>
            <p:nvPr userDrawn="1"/>
          </p:nvSpPr>
          <p:spPr bwMode="gray">
            <a:xfrm flipH="1">
              <a:off x="5685" y="889"/>
              <a:ext cx="75" cy="3431"/>
            </a:xfrm>
            <a:prstGeom prst="rect">
              <a:avLst/>
            </a:prstGeom>
            <a:solidFill>
              <a:srgbClr val="677228"/>
            </a:soli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smtClean="0">
                <a:latin typeface="Tahoma" panose="020B0604030504040204" pitchFamily="34" charset="0"/>
                <a:ea typeface="+mn-ea"/>
              </a:endParaRPr>
            </a:p>
          </p:txBody>
        </p:sp>
        <p:grpSp>
          <p:nvGrpSpPr>
            <p:cNvPr id="1033" name="Group 44"/>
            <p:cNvGrpSpPr>
              <a:grpSpLocks/>
            </p:cNvGrpSpPr>
            <p:nvPr userDrawn="1"/>
          </p:nvGrpSpPr>
          <p:grpSpPr bwMode="auto">
            <a:xfrm>
              <a:off x="5606" y="889"/>
              <a:ext cx="106" cy="3431"/>
              <a:chOff x="5606" y="889"/>
              <a:chExt cx="106" cy="3431"/>
            </a:xfrm>
          </p:grpSpPr>
          <p:sp>
            <p:nvSpPr>
              <p:cNvPr id="1034" name="Rectangle 43"/>
              <p:cNvSpPr>
                <a:spLocks noChangeArrowheads="1"/>
              </p:cNvSpPr>
              <p:nvPr userDrawn="1"/>
            </p:nvSpPr>
            <p:spPr bwMode="gray">
              <a:xfrm rot="10800000" flipH="1">
                <a:off x="5606" y="889"/>
                <a:ext cx="58" cy="3431"/>
              </a:xfrm>
              <a:prstGeom prst="rect">
                <a:avLst/>
              </a:prstGeom>
              <a:solidFill>
                <a:schemeClr val="tx2"/>
              </a:solidFill>
              <a:ln>
                <a:noFill/>
              </a:ln>
              <a:extLst/>
            </p:spPr>
            <p:txBody>
              <a:bodyPr rot="10800000"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smtClean="0">
                  <a:latin typeface="Tahoma" panose="020B0604030504040204" pitchFamily="34" charset="0"/>
                  <a:ea typeface="+mn-ea"/>
                </a:endParaRPr>
              </a:p>
            </p:txBody>
          </p:sp>
          <p:sp>
            <p:nvSpPr>
              <p:cNvPr id="1035" name="Rectangle 32"/>
              <p:cNvSpPr>
                <a:spLocks noChangeArrowheads="1"/>
              </p:cNvSpPr>
              <p:nvPr userDrawn="1"/>
            </p:nvSpPr>
            <p:spPr bwMode="gray">
              <a:xfrm rot="10800000" flipH="1">
                <a:off x="5654" y="889"/>
                <a:ext cx="58" cy="3431"/>
              </a:xfrm>
              <a:prstGeom prst="rect">
                <a:avLst/>
              </a:prstGeom>
              <a:solidFill>
                <a:srgbClr val="990033"/>
              </a:solidFill>
              <a:ln>
                <a:noFill/>
              </a:ln>
              <a:extLst/>
            </p:spPr>
            <p:txBody>
              <a:bodyPr rot="10800000"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smtClean="0">
                  <a:latin typeface="Tahoma" panose="020B0604030504040204" pitchFamily="34" charset="0"/>
                  <a:ea typeface="+mn-ea"/>
                </a:endParaRPr>
              </a:p>
            </p:txBody>
          </p:sp>
        </p:grpSp>
      </p:grpSp>
      <p:sp>
        <p:nvSpPr>
          <p:cNvPr id="1027" name="Rectangle 37"/>
          <p:cNvSpPr>
            <a:spLocks noChangeArrowheads="1"/>
          </p:cNvSpPr>
          <p:nvPr userDrawn="1"/>
        </p:nvSpPr>
        <p:spPr bwMode="gray">
          <a:xfrm rot="-5400000">
            <a:off x="3845719" y="-3845719"/>
            <a:ext cx="1449388" cy="9140825"/>
          </a:xfrm>
          <a:prstGeom prst="rect">
            <a:avLst/>
          </a:prstGeom>
          <a:solidFill>
            <a:srgbClr val="677228">
              <a:alpha val="36078"/>
            </a:srgbClr>
          </a:solidFill>
          <a:ln>
            <a:noFill/>
          </a:ln>
          <a:extLst/>
        </p:spPr>
        <p:txBody>
          <a:bodyPr vert="eaVert"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smtClean="0">
              <a:latin typeface="Tahoma" panose="020B0604030504040204" pitchFamily="34" charset="0"/>
              <a:ea typeface="+mn-ea"/>
            </a:endParaRPr>
          </a:p>
        </p:txBody>
      </p:sp>
      <p:sp>
        <p:nvSpPr>
          <p:cNvPr id="1028" name="Rectangle 9"/>
          <p:cNvSpPr>
            <a:spLocks noGrp="1" noChangeArrowheads="1"/>
          </p:cNvSpPr>
          <p:nvPr>
            <p:ph type="title"/>
          </p:nvPr>
        </p:nvSpPr>
        <p:spPr bwMode="auto">
          <a:xfrm>
            <a:off x="228600" y="303213"/>
            <a:ext cx="7796213"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smtClean="0">
                <a:solidFill>
                  <a:srgbClr val="990033"/>
                </a:solidFill>
              </a:defRPr>
            </a:lvl1pPr>
          </a:lstStyle>
          <a:p>
            <a:pPr>
              <a:defRPr/>
            </a:pPr>
            <a:r>
              <a:rPr lang="en-US" altLang="en-US"/>
              <a:t>Slide 1- </a:t>
            </a:r>
            <a:fld id="{C2F084CA-E912-4EEC-BC59-48D00EC6B1BB}" type="slidenum">
              <a:rPr lang="en-US" altLang="en-US"/>
              <a:pPr>
                <a:defRPr/>
              </a:pPr>
              <a:t>‹#›</a:t>
            </a:fld>
            <a:endParaRPr lang="en-CA" altLang="en-US"/>
          </a:p>
        </p:txBody>
      </p:sp>
      <p:sp>
        <p:nvSpPr>
          <p:cNvPr id="1030" name="Rectangle 21"/>
          <p:cNvSpPr>
            <a:spLocks noGrp="1" noChangeArrowheads="1"/>
          </p:cNvSpPr>
          <p:nvPr>
            <p:ph type="body" idx="1"/>
          </p:nvPr>
        </p:nvSpPr>
        <p:spPr bwMode="auto">
          <a:xfrm>
            <a:off x="239713" y="1600200"/>
            <a:ext cx="829468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1" name="Rectangle 30"/>
          <p:cNvSpPr>
            <a:spLocks noChangeArrowheads="1"/>
          </p:cNvSpPr>
          <p:nvPr/>
        </p:nvSpPr>
        <p:spPr bwMode="auto">
          <a:xfrm>
            <a:off x="838200" y="6397625"/>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defRPr/>
            </a:pPr>
            <a:r>
              <a:rPr lang="en-US" altLang="en-US" sz="900" smtClean="0"/>
              <a:t>Copyright © 2016 Ramez Elmasri and Shamkant B. Navathe</a:t>
            </a:r>
          </a:p>
        </p:txBody>
      </p:sp>
    </p:spTree>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58" r:id="rId10"/>
    <p:sldLayoutId id="2147483859" r:id="rId11"/>
  </p:sldLayoutIdLst>
  <p:transition spd="med"/>
  <p:hf hdr="0" ftr="0" dt="0"/>
  <p:txStyles>
    <p:titleStyle>
      <a:lvl1pPr algn="l" rtl="0" eaLnBrk="0" fontAlgn="base" hangingPunct="0">
        <a:spcBef>
          <a:spcPct val="0"/>
        </a:spcBef>
        <a:spcAft>
          <a:spcPct val="0"/>
        </a:spcAft>
        <a:defRPr sz="3600">
          <a:solidFill>
            <a:srgbClr val="800000"/>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rgbClr val="800000"/>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www.pbs.org/empires/islam/innoalgebra.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mtClean="0"/>
              <a:t> </a:t>
            </a:r>
          </a:p>
        </p:txBody>
      </p:sp>
      <p:sp>
        <p:nvSpPr>
          <p:cNvPr id="3" name="Content Placeholder 2"/>
          <p:cNvSpPr>
            <a:spLocks noGrp="1"/>
          </p:cNvSpPr>
          <p:nvPr>
            <p:ph idx="1"/>
          </p:nvPr>
        </p:nvSpPr>
        <p:spPr>
          <a:xfrm>
            <a:off x="228600" y="1066800"/>
            <a:ext cx="8294688" cy="4572000"/>
          </a:xfrm>
        </p:spPr>
        <p:txBody>
          <a:bodyPr/>
          <a:lstStyle/>
          <a:p>
            <a:pPr>
              <a:defRPr/>
            </a:pPr>
            <a:endParaRPr lang="en-US" dirty="0" smtClean="0">
              <a:ea typeface="+mn-ea"/>
              <a:cs typeface="+mn-cs"/>
            </a:endParaRPr>
          </a:p>
          <a:p>
            <a:pPr>
              <a:defRPr/>
            </a:pPr>
            <a:endParaRPr lang="en-US" dirty="0">
              <a:ea typeface="+mn-ea"/>
              <a:cs typeface="+mn-cs"/>
            </a:endParaRPr>
          </a:p>
          <a:p>
            <a:pPr>
              <a:defRPr/>
            </a:pPr>
            <a:endParaRPr lang="en-US" dirty="0" smtClean="0">
              <a:ea typeface="+mn-ea"/>
              <a:cs typeface="+mn-cs"/>
            </a:endParaRPr>
          </a:p>
          <a:p>
            <a:pPr marL="0" indent="0" algn="ctr">
              <a:buFont typeface="Wingdings" panose="05000000000000000000" pitchFamily="2" charset="2"/>
              <a:buNone/>
              <a:defRPr/>
            </a:pPr>
            <a:r>
              <a:rPr lang="en-US" sz="3200" b="1" dirty="0" smtClean="0">
                <a:ea typeface="+mn-ea"/>
                <a:cs typeface="+mn-cs"/>
              </a:rPr>
              <a:t>CHAPTER 8</a:t>
            </a:r>
          </a:p>
          <a:p>
            <a:pPr marL="0" indent="0" algn="ctr">
              <a:buFont typeface="Wingdings" panose="05000000000000000000" pitchFamily="2" charset="2"/>
              <a:buNone/>
              <a:defRPr/>
            </a:pPr>
            <a:endParaRPr lang="en-US" sz="3200" b="1" dirty="0" smtClean="0">
              <a:ea typeface="+mn-ea"/>
              <a:cs typeface="+mn-cs"/>
            </a:endParaRPr>
          </a:p>
          <a:p>
            <a:pPr marL="0" indent="0" algn="ctr">
              <a:buFont typeface="Wingdings" panose="05000000000000000000" pitchFamily="2" charset="2"/>
              <a:buNone/>
              <a:defRPr/>
            </a:pPr>
            <a:r>
              <a:rPr lang="en-US" sz="3600" b="1" dirty="0" smtClean="0">
                <a:ea typeface="+mn-ea"/>
                <a:cs typeface="+mn-cs"/>
              </a:rPr>
              <a:t>The Relational Algebra and </a:t>
            </a:r>
          </a:p>
          <a:p>
            <a:pPr marL="0" indent="0" algn="ctr">
              <a:buFont typeface="Wingdings" panose="05000000000000000000" pitchFamily="2" charset="2"/>
              <a:buNone/>
              <a:defRPr/>
            </a:pPr>
            <a:r>
              <a:rPr lang="en-US" sz="3600" b="1" dirty="0" smtClean="0">
                <a:ea typeface="+mn-ea"/>
                <a:cs typeface="+mn-cs"/>
              </a:rPr>
              <a:t>The Relational Calculus</a:t>
            </a:r>
          </a:p>
          <a:p>
            <a:pPr marL="0" indent="0" algn="ctr">
              <a:buFont typeface="Wingdings" panose="05000000000000000000" pitchFamily="2" charset="2"/>
              <a:buNone/>
              <a:defRPr/>
            </a:pPr>
            <a:r>
              <a:rPr lang="en-US" sz="3600" b="1" dirty="0" smtClean="0">
                <a:ea typeface="+mn-ea"/>
                <a:cs typeface="+mn-cs"/>
              </a:rPr>
              <a:t>(plus QBE- Appendix C)</a:t>
            </a:r>
            <a:endParaRPr lang="en-US" sz="3600" b="1" dirty="0">
              <a:ea typeface="+mn-ea"/>
              <a:cs typeface="+mn-cs"/>
            </a:endParaRPr>
          </a:p>
        </p:txBody>
      </p:sp>
      <p:sp>
        <p:nvSpPr>
          <p:cNvPr id="1331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8- 2</a:t>
            </a:r>
            <a:endParaRPr lang="en-CA" altLang="en-US" sz="1400">
              <a:solidFill>
                <a:srgbClr val="990033"/>
              </a:solidFill>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FEAC8756-FE88-427D-BA7A-83F615848365}" type="slidenum">
              <a:rPr lang="en-US" altLang="en-US" sz="1400">
                <a:solidFill>
                  <a:srgbClr val="990033"/>
                </a:solidFill>
              </a:rPr>
              <a:pPr>
                <a:spcBef>
                  <a:spcPct val="0"/>
                </a:spcBef>
                <a:buClrTx/>
                <a:buSzTx/>
                <a:buFontTx/>
                <a:buNone/>
              </a:pPr>
              <a:t>10</a:t>
            </a:fld>
            <a:endParaRPr lang="en-CA" altLang="en-US" sz="1400">
              <a:solidFill>
                <a:srgbClr val="990033"/>
              </a:solidFill>
            </a:endParaRPr>
          </a:p>
        </p:txBody>
      </p:sp>
      <p:sp>
        <p:nvSpPr>
          <p:cNvPr id="31747" name="Rectangle 4"/>
          <p:cNvSpPr>
            <a:spLocks noGrp="1" noChangeArrowheads="1"/>
          </p:cNvSpPr>
          <p:nvPr>
            <p:ph type="title"/>
          </p:nvPr>
        </p:nvSpPr>
        <p:spPr>
          <a:noFill/>
        </p:spPr>
        <p:txBody>
          <a:bodyPr/>
          <a:lstStyle/>
          <a:p>
            <a:pPr eaLnBrk="1" hangingPunct="1"/>
            <a:r>
              <a:rPr lang="en-US" altLang="en-US" sz="3200" smtClean="0"/>
              <a:t>Unary Relational Operations: SELECT (continued)</a:t>
            </a:r>
          </a:p>
        </p:txBody>
      </p:sp>
      <p:sp>
        <p:nvSpPr>
          <p:cNvPr id="31748" name="Rectangle 5"/>
          <p:cNvSpPr>
            <a:spLocks noGrp="1" noChangeArrowheads="1"/>
          </p:cNvSpPr>
          <p:nvPr>
            <p:ph type="body" idx="1"/>
          </p:nvPr>
        </p:nvSpPr>
        <p:spPr/>
        <p:txBody>
          <a:bodyPr/>
          <a:lstStyle/>
          <a:p>
            <a:pPr eaLnBrk="1" hangingPunct="1">
              <a:lnSpc>
                <a:spcPct val="80000"/>
              </a:lnSpc>
            </a:pPr>
            <a:r>
              <a:rPr lang="en-US" altLang="en-US" sz="2400" smtClean="0"/>
              <a:t>SELECT Operation Properties</a:t>
            </a:r>
          </a:p>
          <a:p>
            <a:pPr lvl="1" eaLnBrk="1" hangingPunct="1">
              <a:lnSpc>
                <a:spcPct val="80000"/>
              </a:lnSpc>
            </a:pPr>
            <a:r>
              <a:rPr lang="en-US" altLang="en-US" sz="2100" smtClean="0"/>
              <a:t>The SELECT operation </a:t>
            </a:r>
            <a:r>
              <a:rPr lang="en-US" altLang="en-US" sz="2100" smtClean="0">
                <a:latin typeface="Symbol" panose="05050102010706020507" pitchFamily="18" charset="2"/>
              </a:rPr>
              <a:t></a:t>
            </a:r>
            <a:r>
              <a:rPr lang="en-US" altLang="en-US" sz="2100" smtClean="0"/>
              <a:t> </a:t>
            </a:r>
            <a:r>
              <a:rPr lang="en-US" altLang="en-US" sz="2100" baseline="-25000" smtClean="0"/>
              <a:t>&lt;selection condition&gt;</a:t>
            </a:r>
            <a:r>
              <a:rPr lang="en-US" altLang="en-US" sz="2100" smtClean="0"/>
              <a:t>(R) produces a relation S that has the same schema (same attributes) as R</a:t>
            </a:r>
          </a:p>
          <a:p>
            <a:pPr lvl="1" eaLnBrk="1" hangingPunct="1">
              <a:lnSpc>
                <a:spcPct val="80000"/>
              </a:lnSpc>
            </a:pPr>
            <a:r>
              <a:rPr lang="en-US" altLang="en-US" sz="2100" smtClean="0"/>
              <a:t>SELECT </a:t>
            </a:r>
            <a:r>
              <a:rPr lang="en-US" altLang="en-US" sz="2100" smtClean="0">
                <a:latin typeface="Symbol" panose="05050102010706020507" pitchFamily="18" charset="2"/>
              </a:rPr>
              <a:t></a:t>
            </a:r>
            <a:r>
              <a:rPr lang="en-US" altLang="en-US" sz="2100" smtClean="0"/>
              <a:t> is commutative:</a:t>
            </a:r>
          </a:p>
          <a:p>
            <a:pPr lvl="2" eaLnBrk="1" hangingPunct="1">
              <a:lnSpc>
                <a:spcPct val="80000"/>
              </a:lnSpc>
            </a:pPr>
            <a:r>
              <a:rPr lang="en-US" altLang="en-US" sz="2000" smtClean="0">
                <a:latin typeface="Symbol" panose="05050102010706020507" pitchFamily="18" charset="2"/>
              </a:rPr>
              <a:t></a:t>
            </a:r>
            <a:r>
              <a:rPr lang="en-US" altLang="en-US" sz="2000" smtClean="0"/>
              <a:t> </a:t>
            </a:r>
            <a:r>
              <a:rPr lang="en-US" altLang="en-US" sz="2100" baseline="-25000" smtClean="0"/>
              <a:t>&lt;condition1&gt;</a:t>
            </a:r>
            <a:r>
              <a:rPr lang="en-US" altLang="en-US" sz="2000" smtClean="0"/>
              <a:t>(</a:t>
            </a:r>
            <a:r>
              <a:rPr lang="en-US" altLang="en-US" sz="2000" smtClean="0">
                <a:latin typeface="Symbol" panose="05050102010706020507" pitchFamily="18" charset="2"/>
              </a:rPr>
              <a:t></a:t>
            </a:r>
            <a:r>
              <a:rPr lang="en-US" altLang="en-US" sz="2000" smtClean="0"/>
              <a:t> </a:t>
            </a:r>
            <a:r>
              <a:rPr lang="en-US" altLang="en-US" sz="2100" baseline="-25000" smtClean="0"/>
              <a:t>&lt; condition2&gt;</a:t>
            </a:r>
            <a:r>
              <a:rPr lang="en-US" altLang="en-US" sz="2000" smtClean="0"/>
              <a:t> (R)) = </a:t>
            </a:r>
            <a:r>
              <a:rPr lang="en-US" altLang="en-US" sz="2000" smtClean="0">
                <a:latin typeface="Symbol" panose="05050102010706020507" pitchFamily="18" charset="2"/>
              </a:rPr>
              <a:t></a:t>
            </a:r>
            <a:r>
              <a:rPr lang="en-US" altLang="en-US" sz="2000" smtClean="0"/>
              <a:t> </a:t>
            </a:r>
            <a:r>
              <a:rPr lang="en-US" altLang="en-US" sz="2100" baseline="-25000" smtClean="0"/>
              <a:t>&lt;condition2&gt;</a:t>
            </a:r>
            <a:r>
              <a:rPr lang="en-US" altLang="en-US" sz="2000" smtClean="0"/>
              <a:t> (</a:t>
            </a:r>
            <a:r>
              <a:rPr lang="en-US" altLang="en-US" sz="2000" smtClean="0">
                <a:latin typeface="Symbol" panose="05050102010706020507" pitchFamily="18" charset="2"/>
              </a:rPr>
              <a:t></a:t>
            </a:r>
            <a:r>
              <a:rPr lang="en-US" altLang="en-US" sz="2000" smtClean="0"/>
              <a:t> </a:t>
            </a:r>
            <a:r>
              <a:rPr lang="en-US" altLang="en-US" sz="2100" baseline="-25000" smtClean="0"/>
              <a:t>&lt; condition1&gt;</a:t>
            </a:r>
            <a:r>
              <a:rPr lang="en-US" altLang="en-US" sz="2000" smtClean="0"/>
              <a:t> (R))</a:t>
            </a:r>
          </a:p>
          <a:p>
            <a:pPr lvl="1" eaLnBrk="1" hangingPunct="1">
              <a:lnSpc>
                <a:spcPct val="80000"/>
              </a:lnSpc>
            </a:pPr>
            <a:r>
              <a:rPr lang="en-US" altLang="en-US" sz="2100" smtClean="0"/>
              <a:t>Because of commutativity property, a cascade (sequence) of SELECT operations may be applied in any order:</a:t>
            </a:r>
          </a:p>
          <a:p>
            <a:pPr lvl="2" eaLnBrk="1" hangingPunct="1">
              <a:lnSpc>
                <a:spcPct val="80000"/>
              </a:lnSpc>
            </a:pPr>
            <a:r>
              <a:rPr lang="en-US" altLang="en-US" sz="2000" smtClean="0">
                <a:latin typeface="Symbol" panose="05050102010706020507" pitchFamily="18" charset="2"/>
              </a:rPr>
              <a:t></a:t>
            </a:r>
            <a:r>
              <a:rPr lang="en-US" altLang="en-US" sz="2000" baseline="-25000" smtClean="0"/>
              <a:t>&lt;cond1&gt;</a:t>
            </a:r>
            <a:r>
              <a:rPr lang="en-US" altLang="en-US" sz="2000" smtClean="0"/>
              <a:t>(</a:t>
            </a:r>
            <a:r>
              <a:rPr lang="en-US" altLang="en-US" sz="2000" smtClean="0">
                <a:latin typeface="Symbol" panose="05050102010706020507" pitchFamily="18" charset="2"/>
              </a:rPr>
              <a:t></a:t>
            </a:r>
            <a:r>
              <a:rPr lang="en-US" altLang="en-US" sz="2000" baseline="-25000" smtClean="0"/>
              <a:t>&lt;cond2&gt;</a:t>
            </a:r>
            <a:r>
              <a:rPr lang="en-US" altLang="en-US" sz="2000" smtClean="0"/>
              <a:t> (</a:t>
            </a:r>
            <a:r>
              <a:rPr lang="en-US" altLang="en-US" sz="2000" smtClean="0">
                <a:latin typeface="Symbol" panose="05050102010706020507" pitchFamily="18" charset="2"/>
              </a:rPr>
              <a:t></a:t>
            </a:r>
            <a:r>
              <a:rPr lang="en-US" altLang="en-US" sz="2000" baseline="-25000" smtClean="0"/>
              <a:t>&lt;cond3&gt;</a:t>
            </a:r>
            <a:r>
              <a:rPr lang="en-US" altLang="en-US" sz="2000" smtClean="0"/>
              <a:t> (R)) = </a:t>
            </a:r>
            <a:r>
              <a:rPr lang="en-US" altLang="en-US" sz="2000" smtClean="0">
                <a:latin typeface="Symbol" panose="05050102010706020507" pitchFamily="18" charset="2"/>
              </a:rPr>
              <a:t></a:t>
            </a:r>
            <a:r>
              <a:rPr lang="en-US" altLang="en-US" sz="2000" baseline="-25000" smtClean="0"/>
              <a:t>&lt;cond2&gt;</a:t>
            </a:r>
            <a:r>
              <a:rPr lang="en-US" altLang="en-US" sz="2000" smtClean="0"/>
              <a:t> (</a:t>
            </a:r>
            <a:r>
              <a:rPr lang="en-US" altLang="en-US" sz="2000" smtClean="0">
                <a:latin typeface="Symbol" panose="05050102010706020507" pitchFamily="18" charset="2"/>
              </a:rPr>
              <a:t></a:t>
            </a:r>
            <a:r>
              <a:rPr lang="en-US" altLang="en-US" sz="2000" baseline="-25000" smtClean="0"/>
              <a:t>&lt;cond3&gt;</a:t>
            </a:r>
            <a:r>
              <a:rPr lang="en-US" altLang="en-US" sz="2000" smtClean="0"/>
              <a:t> (</a:t>
            </a:r>
            <a:r>
              <a:rPr lang="en-US" altLang="en-US" sz="2000" smtClean="0">
                <a:latin typeface="Symbol" panose="05050102010706020507" pitchFamily="18" charset="2"/>
              </a:rPr>
              <a:t></a:t>
            </a:r>
            <a:r>
              <a:rPr lang="en-US" altLang="en-US" sz="2000" baseline="-25000" smtClean="0"/>
              <a:t>&lt;cond1&gt;</a:t>
            </a:r>
            <a:r>
              <a:rPr lang="en-US" altLang="en-US" sz="2000" smtClean="0"/>
              <a:t> ( R)))</a:t>
            </a:r>
          </a:p>
          <a:p>
            <a:pPr lvl="1" eaLnBrk="1" hangingPunct="1">
              <a:lnSpc>
                <a:spcPct val="80000"/>
              </a:lnSpc>
            </a:pPr>
            <a:r>
              <a:rPr lang="en-US" altLang="en-US" sz="2100" smtClean="0"/>
              <a:t>A cascade of SELECT operations may be replaced by a single selection with a conjunction of all the conditions:</a:t>
            </a:r>
          </a:p>
          <a:p>
            <a:pPr lvl="2" eaLnBrk="1" hangingPunct="1">
              <a:lnSpc>
                <a:spcPct val="80000"/>
              </a:lnSpc>
            </a:pPr>
            <a:r>
              <a:rPr lang="en-US" altLang="en-US" sz="2000" smtClean="0">
                <a:latin typeface="Symbol" panose="05050102010706020507" pitchFamily="18" charset="2"/>
              </a:rPr>
              <a:t></a:t>
            </a:r>
            <a:r>
              <a:rPr lang="en-US" altLang="en-US" sz="2000" baseline="-25000" smtClean="0"/>
              <a:t>&lt;cond1&gt;</a:t>
            </a:r>
            <a:r>
              <a:rPr lang="en-US" altLang="en-US" sz="2000" smtClean="0"/>
              <a:t>(</a:t>
            </a:r>
            <a:r>
              <a:rPr lang="en-US" altLang="en-US" sz="2000" smtClean="0">
                <a:latin typeface="Symbol" panose="05050102010706020507" pitchFamily="18" charset="2"/>
              </a:rPr>
              <a:t></a:t>
            </a:r>
            <a:r>
              <a:rPr lang="en-US" altLang="en-US" sz="2000" baseline="-25000" smtClean="0"/>
              <a:t>&lt; cond2&gt;</a:t>
            </a:r>
            <a:r>
              <a:rPr lang="en-US" altLang="en-US" sz="2000" smtClean="0"/>
              <a:t> (</a:t>
            </a:r>
            <a:r>
              <a:rPr lang="en-US" altLang="en-US" sz="2000" smtClean="0">
                <a:latin typeface="Symbol" panose="05050102010706020507" pitchFamily="18" charset="2"/>
              </a:rPr>
              <a:t></a:t>
            </a:r>
            <a:r>
              <a:rPr lang="en-US" altLang="en-US" sz="2000" baseline="-25000" smtClean="0"/>
              <a:t>&lt;cond3&gt;</a:t>
            </a:r>
            <a:r>
              <a:rPr lang="en-US" altLang="en-US" sz="2000" smtClean="0"/>
              <a:t>(R)) = </a:t>
            </a:r>
            <a:r>
              <a:rPr lang="en-US" altLang="en-US" sz="2000" smtClean="0">
                <a:latin typeface="Symbol" panose="05050102010706020507" pitchFamily="18" charset="2"/>
              </a:rPr>
              <a:t></a:t>
            </a:r>
            <a:r>
              <a:rPr lang="en-US" altLang="en-US" sz="2000" baseline="-25000" smtClean="0"/>
              <a:t> &lt;cond1&gt; AND &lt; cond2&gt; AND &lt; cond3&gt;</a:t>
            </a:r>
            <a:r>
              <a:rPr lang="en-US" altLang="en-US" sz="2000" smtClean="0"/>
              <a:t>(R)))</a:t>
            </a:r>
          </a:p>
          <a:p>
            <a:pPr lvl="1" eaLnBrk="1" hangingPunct="1">
              <a:lnSpc>
                <a:spcPct val="80000"/>
              </a:lnSpc>
            </a:pPr>
            <a:r>
              <a:rPr lang="en-US" altLang="en-US" sz="2200" smtClean="0"/>
              <a:t>The number of tuples in the result of a SELECT is less than (or equal to) the number of tuples in the input relation R</a:t>
            </a:r>
          </a:p>
          <a:p>
            <a:pPr lvl="1" eaLnBrk="1" hangingPunct="1">
              <a:lnSpc>
                <a:spcPct val="80000"/>
              </a:lnSpc>
            </a:pPr>
            <a:endParaRPr lang="en-US" altLang="en-US" sz="2100" smtClean="0"/>
          </a:p>
          <a:p>
            <a:pPr lvl="2" eaLnBrk="1" hangingPunct="1">
              <a:lnSpc>
                <a:spcPct val="80000"/>
              </a:lnSpc>
            </a:pPr>
            <a:endParaRPr lang="en-US" altLang="en-US" sz="2000" smtClean="0"/>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88D3DF9F-0BA5-424E-AA4D-DD744E94DF68}" type="slidenum">
              <a:rPr lang="en-US" altLang="en-US" sz="1400">
                <a:solidFill>
                  <a:srgbClr val="990033"/>
                </a:solidFill>
              </a:rPr>
              <a:pPr>
                <a:spcBef>
                  <a:spcPct val="0"/>
                </a:spcBef>
                <a:buClrTx/>
                <a:buSzTx/>
                <a:buFontTx/>
                <a:buNone/>
              </a:pPr>
              <a:t>11</a:t>
            </a:fld>
            <a:endParaRPr lang="en-CA" altLang="en-US" sz="1400">
              <a:solidFill>
                <a:srgbClr val="990033"/>
              </a:solidFill>
            </a:endParaRPr>
          </a:p>
        </p:txBody>
      </p:sp>
      <p:sp>
        <p:nvSpPr>
          <p:cNvPr id="33795" name="Rectangle 5"/>
          <p:cNvSpPr>
            <a:spLocks noGrp="1" noChangeArrowheads="1"/>
          </p:cNvSpPr>
          <p:nvPr>
            <p:ph type="title"/>
          </p:nvPr>
        </p:nvSpPr>
        <p:spPr>
          <a:noFill/>
        </p:spPr>
        <p:txBody>
          <a:bodyPr/>
          <a:lstStyle/>
          <a:p>
            <a:pPr eaLnBrk="1" hangingPunct="1"/>
            <a:r>
              <a:rPr lang="en-US" altLang="en-US" sz="3200" smtClean="0"/>
              <a:t>The following query results refer to this database state</a:t>
            </a:r>
          </a:p>
        </p:txBody>
      </p:sp>
      <p:sp>
        <p:nvSpPr>
          <p:cNvPr id="33796" name="Rectangle 3"/>
          <p:cNvSpPr>
            <a:spLocks noChangeArrowheads="1"/>
          </p:cNvSpPr>
          <p:nvPr/>
        </p:nvSpPr>
        <p:spPr bwMode="auto">
          <a:xfrm>
            <a:off x="1833563" y="1309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2400">
              <a:solidFill>
                <a:schemeClr val="tx1"/>
              </a:solidFill>
            </a:endParaRPr>
          </a:p>
        </p:txBody>
      </p:sp>
      <p:sp>
        <p:nvSpPr>
          <p:cNvPr id="33797" name="Rectangle 8"/>
          <p:cNvSpPr>
            <a:spLocks noChangeArrowheads="1"/>
          </p:cNvSpPr>
          <p:nvPr/>
        </p:nvSpPr>
        <p:spPr bwMode="auto">
          <a:xfrm>
            <a:off x="1066800" y="2286000"/>
            <a:ext cx="7239000"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2400">
              <a:solidFill>
                <a:schemeClr val="tx1"/>
              </a:solidFill>
            </a:endParaRPr>
          </a:p>
        </p:txBody>
      </p:sp>
      <p:pic>
        <p:nvPicPr>
          <p:cNvPr id="33798" name="Picture 9" descr="fig05_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524000"/>
            <a:ext cx="3827463"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3A28B1E8-A3D6-4DDE-906D-9CF1565E7522}" type="slidenum">
              <a:rPr lang="en-US" altLang="en-US" sz="1400">
                <a:solidFill>
                  <a:srgbClr val="990033"/>
                </a:solidFill>
              </a:rPr>
              <a:pPr>
                <a:spcBef>
                  <a:spcPct val="0"/>
                </a:spcBef>
                <a:buClrTx/>
                <a:buSzTx/>
                <a:buFontTx/>
                <a:buNone/>
              </a:pPr>
              <a:t>12</a:t>
            </a:fld>
            <a:endParaRPr lang="en-CA" altLang="en-US" sz="1400">
              <a:solidFill>
                <a:srgbClr val="990033"/>
              </a:solidFill>
            </a:endParaRPr>
          </a:p>
        </p:txBody>
      </p:sp>
      <p:sp>
        <p:nvSpPr>
          <p:cNvPr id="35843" name="Rectangle 4"/>
          <p:cNvSpPr>
            <a:spLocks noGrp="1" noChangeArrowheads="1"/>
          </p:cNvSpPr>
          <p:nvPr>
            <p:ph type="title"/>
          </p:nvPr>
        </p:nvSpPr>
        <p:spPr>
          <a:noFill/>
        </p:spPr>
        <p:txBody>
          <a:bodyPr/>
          <a:lstStyle/>
          <a:p>
            <a:pPr eaLnBrk="1" hangingPunct="1"/>
            <a:r>
              <a:rPr lang="en-US" altLang="en-US" sz="3200" smtClean="0"/>
              <a:t>Unary Relational Operations: PROJECT</a:t>
            </a:r>
          </a:p>
        </p:txBody>
      </p:sp>
      <p:sp>
        <p:nvSpPr>
          <p:cNvPr id="35844" name="Rectangle 5"/>
          <p:cNvSpPr>
            <a:spLocks noGrp="1" noChangeArrowheads="1"/>
          </p:cNvSpPr>
          <p:nvPr>
            <p:ph type="body" idx="1"/>
          </p:nvPr>
        </p:nvSpPr>
        <p:spPr/>
        <p:txBody>
          <a:bodyPr/>
          <a:lstStyle/>
          <a:p>
            <a:pPr eaLnBrk="1" hangingPunct="1">
              <a:lnSpc>
                <a:spcPct val="90000"/>
              </a:lnSpc>
            </a:pPr>
            <a:r>
              <a:rPr lang="en-US" altLang="en-US" smtClean="0"/>
              <a:t>PROJECT Operation is denoted by </a:t>
            </a:r>
            <a:r>
              <a:rPr lang="en-US" altLang="en-US" b="1" smtClean="0">
                <a:latin typeface="Symbol" panose="05050102010706020507" pitchFamily="18" charset="2"/>
              </a:rPr>
              <a:t></a:t>
            </a:r>
            <a:r>
              <a:rPr lang="en-US" altLang="en-US" smtClean="0">
                <a:latin typeface="Symbol" panose="05050102010706020507" pitchFamily="18" charset="2"/>
              </a:rPr>
              <a:t> </a:t>
            </a:r>
            <a:r>
              <a:rPr lang="en-US" altLang="en-US" smtClean="0"/>
              <a:t>(pi) </a:t>
            </a:r>
          </a:p>
          <a:p>
            <a:pPr eaLnBrk="1" hangingPunct="1">
              <a:lnSpc>
                <a:spcPct val="90000"/>
              </a:lnSpc>
            </a:pPr>
            <a:r>
              <a:rPr lang="en-US" altLang="en-US" smtClean="0"/>
              <a:t>This operation keeps certain </a:t>
            </a:r>
            <a:r>
              <a:rPr lang="en-US" altLang="en-US" i="1" smtClean="0"/>
              <a:t>columns</a:t>
            </a:r>
            <a:r>
              <a:rPr lang="en-US" altLang="en-US" smtClean="0"/>
              <a:t> (attributes) from a relation and discards the other columns.</a:t>
            </a:r>
          </a:p>
          <a:p>
            <a:pPr lvl="1" eaLnBrk="1" hangingPunct="1">
              <a:lnSpc>
                <a:spcPct val="90000"/>
              </a:lnSpc>
            </a:pPr>
            <a:r>
              <a:rPr lang="en-US" altLang="en-US" smtClean="0"/>
              <a:t>PROJECT creates a vertical partitioning</a:t>
            </a:r>
          </a:p>
          <a:p>
            <a:pPr lvl="2" eaLnBrk="1" hangingPunct="1">
              <a:lnSpc>
                <a:spcPct val="90000"/>
              </a:lnSpc>
            </a:pPr>
            <a:r>
              <a:rPr lang="en-US" altLang="en-US" smtClean="0"/>
              <a:t>The list of specified columns (attributes) is kept in each tuple</a:t>
            </a:r>
          </a:p>
          <a:p>
            <a:pPr lvl="2" eaLnBrk="1" hangingPunct="1">
              <a:lnSpc>
                <a:spcPct val="90000"/>
              </a:lnSpc>
            </a:pPr>
            <a:r>
              <a:rPr lang="en-US" altLang="en-US" smtClean="0"/>
              <a:t>The other attributes in each tuple are discarded</a:t>
            </a:r>
          </a:p>
          <a:p>
            <a:pPr eaLnBrk="1" hangingPunct="1">
              <a:lnSpc>
                <a:spcPct val="90000"/>
              </a:lnSpc>
            </a:pPr>
            <a:r>
              <a:rPr lang="en-US" altLang="en-US" smtClean="0"/>
              <a:t>Example: To list each employee’s first and last name and salary, the following is used:</a:t>
            </a:r>
          </a:p>
          <a:p>
            <a:pPr lvl="1" algn="ctr" eaLnBrk="1" hangingPunct="1">
              <a:lnSpc>
                <a:spcPct val="90000"/>
              </a:lnSpc>
              <a:buFont typeface="Wingdings" panose="05000000000000000000" pitchFamily="2" charset="2"/>
              <a:buNone/>
            </a:pPr>
            <a:r>
              <a:rPr lang="en-US" altLang="en-US" smtClean="0">
                <a:latin typeface="Symbol" panose="05050102010706020507" pitchFamily="18" charset="2"/>
              </a:rPr>
              <a:t></a:t>
            </a:r>
            <a:r>
              <a:rPr lang="en-US" altLang="en-US" baseline="-25000" smtClean="0"/>
              <a:t>LNAME, FNAME,SALARY</a:t>
            </a:r>
            <a:r>
              <a:rPr lang="en-US" altLang="en-US" smtClean="0"/>
              <a:t>(EMPLOYEE)</a:t>
            </a: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DC89B0DC-526C-41C8-A518-B4BA3C3E364A}" type="slidenum">
              <a:rPr lang="en-US" altLang="en-US" sz="1400">
                <a:solidFill>
                  <a:srgbClr val="990033"/>
                </a:solidFill>
              </a:rPr>
              <a:pPr>
                <a:spcBef>
                  <a:spcPct val="0"/>
                </a:spcBef>
                <a:buClrTx/>
                <a:buSzTx/>
                <a:buFontTx/>
                <a:buNone/>
              </a:pPr>
              <a:t>13</a:t>
            </a:fld>
            <a:endParaRPr lang="en-CA" altLang="en-US" sz="1400">
              <a:solidFill>
                <a:srgbClr val="990033"/>
              </a:solidFill>
            </a:endParaRPr>
          </a:p>
        </p:txBody>
      </p:sp>
      <p:sp>
        <p:nvSpPr>
          <p:cNvPr id="37891" name="Rectangle 2"/>
          <p:cNvSpPr>
            <a:spLocks noGrp="1" noChangeArrowheads="1"/>
          </p:cNvSpPr>
          <p:nvPr>
            <p:ph type="title"/>
          </p:nvPr>
        </p:nvSpPr>
        <p:spPr>
          <a:noFill/>
        </p:spPr>
        <p:txBody>
          <a:bodyPr/>
          <a:lstStyle/>
          <a:p>
            <a:pPr eaLnBrk="1" hangingPunct="1"/>
            <a:r>
              <a:rPr lang="en-US" altLang="en-US" sz="3200" smtClean="0"/>
              <a:t>Unary Relational Operations: PROJECT (cont.)</a:t>
            </a:r>
          </a:p>
        </p:txBody>
      </p:sp>
      <p:sp>
        <p:nvSpPr>
          <p:cNvPr id="37892" name="Rectangle 3"/>
          <p:cNvSpPr>
            <a:spLocks noGrp="1" noChangeArrowheads="1"/>
          </p:cNvSpPr>
          <p:nvPr>
            <p:ph type="body" idx="1"/>
          </p:nvPr>
        </p:nvSpPr>
        <p:spPr/>
        <p:txBody>
          <a:bodyPr/>
          <a:lstStyle/>
          <a:p>
            <a:pPr eaLnBrk="1" hangingPunct="1">
              <a:lnSpc>
                <a:spcPct val="80000"/>
              </a:lnSpc>
            </a:pPr>
            <a:endParaRPr lang="en-US" altLang="en-US" smtClean="0"/>
          </a:p>
          <a:p>
            <a:pPr eaLnBrk="1" hangingPunct="1">
              <a:lnSpc>
                <a:spcPct val="80000"/>
              </a:lnSpc>
            </a:pPr>
            <a:r>
              <a:rPr lang="en-US" altLang="en-US" smtClean="0"/>
              <a:t>The general form of the </a:t>
            </a:r>
            <a:r>
              <a:rPr lang="en-US" altLang="en-US" i="1" smtClean="0"/>
              <a:t>project</a:t>
            </a:r>
            <a:r>
              <a:rPr lang="en-US" altLang="en-US" smtClean="0"/>
              <a:t> operation is:</a:t>
            </a:r>
          </a:p>
          <a:p>
            <a:pPr algn="ctr" eaLnBrk="1" hangingPunct="1">
              <a:lnSpc>
                <a:spcPct val="80000"/>
              </a:lnSpc>
              <a:buFont typeface="Wingdings" panose="05000000000000000000" pitchFamily="2" charset="2"/>
              <a:buNone/>
            </a:pPr>
            <a:r>
              <a:rPr lang="en-US" altLang="en-US" smtClean="0">
                <a:latin typeface="Symbol" panose="05050102010706020507" pitchFamily="18" charset="2"/>
              </a:rPr>
              <a:t></a:t>
            </a:r>
            <a:r>
              <a:rPr lang="en-US" altLang="en-US" baseline="-25000" smtClean="0"/>
              <a:t>&lt;attribute list&gt;</a:t>
            </a:r>
            <a:r>
              <a:rPr lang="en-US" altLang="en-US" smtClean="0"/>
              <a:t>(R)</a:t>
            </a:r>
          </a:p>
          <a:p>
            <a:pPr lvl="1" eaLnBrk="1" hangingPunct="1">
              <a:lnSpc>
                <a:spcPct val="80000"/>
              </a:lnSpc>
            </a:pPr>
            <a:r>
              <a:rPr lang="en-US" altLang="en-US" smtClean="0">
                <a:latin typeface="Symbol" panose="05050102010706020507" pitchFamily="18" charset="2"/>
              </a:rPr>
              <a:t></a:t>
            </a:r>
            <a:r>
              <a:rPr lang="en-US" altLang="en-US" smtClean="0"/>
              <a:t> (pi) is the symbol used to represent the </a:t>
            </a:r>
            <a:r>
              <a:rPr lang="en-US" altLang="en-US" i="1" smtClean="0"/>
              <a:t>project</a:t>
            </a:r>
            <a:r>
              <a:rPr lang="en-US" altLang="en-US" smtClean="0"/>
              <a:t> operation</a:t>
            </a:r>
          </a:p>
          <a:p>
            <a:pPr lvl="1" eaLnBrk="1" hangingPunct="1">
              <a:lnSpc>
                <a:spcPct val="80000"/>
              </a:lnSpc>
            </a:pPr>
            <a:r>
              <a:rPr lang="en-US" altLang="en-US" smtClean="0"/>
              <a:t>&lt;attribute list&gt; is the desired list of attributes from relation R. </a:t>
            </a:r>
          </a:p>
          <a:p>
            <a:pPr eaLnBrk="1" hangingPunct="1">
              <a:lnSpc>
                <a:spcPct val="80000"/>
              </a:lnSpc>
            </a:pPr>
            <a:r>
              <a:rPr lang="en-US" altLang="en-US" smtClean="0"/>
              <a:t>The project operation </a:t>
            </a:r>
            <a:r>
              <a:rPr lang="en-US" altLang="en-US" i="1" smtClean="0"/>
              <a:t>removes any duplicate tuples</a:t>
            </a:r>
            <a:endParaRPr lang="en-US" altLang="en-US" smtClean="0"/>
          </a:p>
          <a:p>
            <a:pPr lvl="1" eaLnBrk="1" hangingPunct="1">
              <a:lnSpc>
                <a:spcPct val="80000"/>
              </a:lnSpc>
            </a:pPr>
            <a:r>
              <a:rPr lang="en-US" altLang="en-US" smtClean="0"/>
              <a:t>This is because the result of the </a:t>
            </a:r>
            <a:r>
              <a:rPr lang="en-US" altLang="en-US" i="1" smtClean="0"/>
              <a:t>project</a:t>
            </a:r>
            <a:r>
              <a:rPr lang="en-US" altLang="en-US" smtClean="0"/>
              <a:t> operation must be a </a:t>
            </a:r>
            <a:r>
              <a:rPr lang="en-US" altLang="en-US" i="1" smtClean="0"/>
              <a:t>set of tuples</a:t>
            </a:r>
          </a:p>
          <a:p>
            <a:pPr lvl="2" eaLnBrk="1" hangingPunct="1">
              <a:lnSpc>
                <a:spcPct val="80000"/>
              </a:lnSpc>
            </a:pPr>
            <a:r>
              <a:rPr lang="en-US" altLang="en-US" smtClean="0"/>
              <a:t>Mathematical sets </a:t>
            </a:r>
            <a:r>
              <a:rPr lang="en-US" altLang="en-US" i="1" smtClean="0"/>
              <a:t>do not allow</a:t>
            </a:r>
            <a:r>
              <a:rPr lang="en-US" altLang="en-US" smtClean="0"/>
              <a:t> duplicate elements.</a:t>
            </a:r>
          </a:p>
          <a:p>
            <a:pPr eaLnBrk="1" hangingPunct="1">
              <a:lnSpc>
                <a:spcPct val="80000"/>
              </a:lnSpc>
            </a:pPr>
            <a:endParaRPr lang="en-US" altLang="en-US" smtClean="0"/>
          </a:p>
          <a:p>
            <a:pPr eaLnBrk="1" hangingPunct="1">
              <a:lnSpc>
                <a:spcPct val="80000"/>
              </a:lnSpc>
            </a:pPr>
            <a:endParaRPr lang="en-US" altLang="en-US" smtClean="0"/>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474B86D4-14E5-4E88-AA1D-25E24DC973F7}" type="slidenum">
              <a:rPr lang="en-US" altLang="en-US" sz="1400">
                <a:solidFill>
                  <a:srgbClr val="990033"/>
                </a:solidFill>
              </a:rPr>
              <a:pPr>
                <a:spcBef>
                  <a:spcPct val="0"/>
                </a:spcBef>
                <a:buClrTx/>
                <a:buSzTx/>
                <a:buFontTx/>
                <a:buNone/>
              </a:pPr>
              <a:t>14</a:t>
            </a:fld>
            <a:endParaRPr lang="en-CA" altLang="en-US" sz="1400">
              <a:solidFill>
                <a:srgbClr val="990033"/>
              </a:solidFill>
            </a:endParaRPr>
          </a:p>
        </p:txBody>
      </p:sp>
      <p:sp>
        <p:nvSpPr>
          <p:cNvPr id="39939" name="Rectangle 4"/>
          <p:cNvSpPr>
            <a:spLocks noGrp="1" noChangeArrowheads="1"/>
          </p:cNvSpPr>
          <p:nvPr>
            <p:ph type="title"/>
          </p:nvPr>
        </p:nvSpPr>
        <p:spPr>
          <a:noFill/>
        </p:spPr>
        <p:txBody>
          <a:bodyPr/>
          <a:lstStyle/>
          <a:p>
            <a:pPr eaLnBrk="1" hangingPunct="1"/>
            <a:r>
              <a:rPr lang="en-US" altLang="en-US" sz="3200" smtClean="0"/>
              <a:t>Unary Relational Operations: PROJECT (contd.)</a:t>
            </a:r>
          </a:p>
        </p:txBody>
      </p:sp>
      <p:sp>
        <p:nvSpPr>
          <p:cNvPr id="39940" name="Rectangle 5"/>
          <p:cNvSpPr>
            <a:spLocks noGrp="1" noChangeArrowheads="1"/>
          </p:cNvSpPr>
          <p:nvPr>
            <p:ph type="body" idx="1"/>
          </p:nvPr>
        </p:nvSpPr>
        <p:spPr/>
        <p:txBody>
          <a:bodyPr/>
          <a:lstStyle/>
          <a:p>
            <a:pPr eaLnBrk="1" hangingPunct="1"/>
            <a:r>
              <a:rPr lang="en-US" altLang="en-US" smtClean="0"/>
              <a:t>PROJECT Operation Properties</a:t>
            </a:r>
          </a:p>
          <a:p>
            <a:pPr lvl="1" eaLnBrk="1" hangingPunct="1"/>
            <a:r>
              <a:rPr lang="en-US" altLang="en-US" smtClean="0"/>
              <a:t>The number of tuples in the result of projection </a:t>
            </a:r>
            <a:r>
              <a:rPr lang="en-US" altLang="en-US" smtClean="0">
                <a:latin typeface="Symbol" panose="05050102010706020507" pitchFamily="18" charset="2"/>
              </a:rPr>
              <a:t></a:t>
            </a:r>
            <a:r>
              <a:rPr lang="en-US" altLang="en-US" baseline="-25000" smtClean="0"/>
              <a:t>&lt;list&gt;</a:t>
            </a:r>
            <a:r>
              <a:rPr lang="en-US" altLang="en-US" smtClean="0"/>
              <a:t>(R) is always less or equal to the number of tuples in R</a:t>
            </a:r>
          </a:p>
          <a:p>
            <a:pPr lvl="2" eaLnBrk="1" hangingPunct="1"/>
            <a:r>
              <a:rPr lang="en-US" altLang="en-US" smtClean="0"/>
              <a:t>If the list of attributes includes a </a:t>
            </a:r>
            <a:r>
              <a:rPr lang="en-US" altLang="en-US" i="1" smtClean="0"/>
              <a:t>key</a:t>
            </a:r>
            <a:r>
              <a:rPr lang="en-US" altLang="en-US" smtClean="0"/>
              <a:t> of R, then the number of tuples in the result of PROJECT is </a:t>
            </a:r>
            <a:r>
              <a:rPr lang="en-US" altLang="en-US" i="1" smtClean="0"/>
              <a:t>equal</a:t>
            </a:r>
            <a:r>
              <a:rPr lang="en-US" altLang="en-US" smtClean="0"/>
              <a:t> to the number of tuples in R</a:t>
            </a:r>
          </a:p>
          <a:p>
            <a:pPr lvl="1" eaLnBrk="1" hangingPunct="1"/>
            <a:r>
              <a:rPr lang="en-US" altLang="en-US" smtClean="0"/>
              <a:t>PROJECT is </a:t>
            </a:r>
            <a:r>
              <a:rPr lang="en-US" altLang="en-US" i="1" smtClean="0"/>
              <a:t>not</a:t>
            </a:r>
            <a:r>
              <a:rPr lang="en-US" altLang="en-US" smtClean="0"/>
              <a:t> commutative</a:t>
            </a:r>
          </a:p>
          <a:p>
            <a:pPr lvl="2" eaLnBrk="1" hangingPunct="1"/>
            <a:r>
              <a:rPr lang="en-US" altLang="en-US" smtClean="0">
                <a:latin typeface="Symbol" panose="05050102010706020507" pitchFamily="18" charset="2"/>
              </a:rPr>
              <a:t></a:t>
            </a:r>
            <a:r>
              <a:rPr lang="en-US" altLang="en-US" smtClean="0"/>
              <a:t> </a:t>
            </a:r>
            <a:r>
              <a:rPr lang="en-US" altLang="en-US" baseline="-25000" smtClean="0"/>
              <a:t>&lt;list1&gt;</a:t>
            </a:r>
            <a:r>
              <a:rPr lang="en-US" altLang="en-US" smtClean="0"/>
              <a:t> (</a:t>
            </a:r>
            <a:r>
              <a:rPr lang="en-US" altLang="en-US" smtClean="0">
                <a:latin typeface="Symbol" panose="05050102010706020507" pitchFamily="18" charset="2"/>
              </a:rPr>
              <a:t></a:t>
            </a:r>
            <a:r>
              <a:rPr lang="en-US" altLang="en-US" smtClean="0"/>
              <a:t> </a:t>
            </a:r>
            <a:r>
              <a:rPr lang="en-US" altLang="en-US" baseline="-25000" smtClean="0"/>
              <a:t>&lt;list2&gt;</a:t>
            </a:r>
            <a:r>
              <a:rPr lang="en-US" altLang="en-US" smtClean="0"/>
              <a:t> (R) ) = </a:t>
            </a:r>
            <a:r>
              <a:rPr lang="en-US" altLang="en-US" smtClean="0">
                <a:latin typeface="Symbol" panose="05050102010706020507" pitchFamily="18" charset="2"/>
              </a:rPr>
              <a:t></a:t>
            </a:r>
            <a:r>
              <a:rPr lang="en-US" altLang="en-US" smtClean="0"/>
              <a:t> </a:t>
            </a:r>
            <a:r>
              <a:rPr lang="en-US" altLang="en-US" baseline="-25000" smtClean="0"/>
              <a:t>&lt;list1&gt;</a:t>
            </a:r>
            <a:r>
              <a:rPr lang="en-US" altLang="en-US" smtClean="0"/>
              <a:t> (R) as long as &lt;list2&gt; contains the attributes in &lt;list1&gt; </a:t>
            </a: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05A8A377-0124-4AE2-A8B1-BF5D99E58964}" type="slidenum">
              <a:rPr lang="en-US" altLang="en-US" sz="1400">
                <a:solidFill>
                  <a:srgbClr val="990033"/>
                </a:solidFill>
              </a:rPr>
              <a:pPr>
                <a:spcBef>
                  <a:spcPct val="0"/>
                </a:spcBef>
                <a:buClrTx/>
                <a:buSzTx/>
                <a:buFontTx/>
                <a:buNone/>
              </a:pPr>
              <a:t>15</a:t>
            </a:fld>
            <a:endParaRPr lang="en-CA" altLang="en-US" sz="1400">
              <a:solidFill>
                <a:srgbClr val="990033"/>
              </a:solidFill>
            </a:endParaRPr>
          </a:p>
        </p:txBody>
      </p:sp>
      <p:sp>
        <p:nvSpPr>
          <p:cNvPr id="41987" name="Rectangle 4"/>
          <p:cNvSpPr>
            <a:spLocks noGrp="1" noChangeArrowheads="1"/>
          </p:cNvSpPr>
          <p:nvPr>
            <p:ph type="title"/>
          </p:nvPr>
        </p:nvSpPr>
        <p:spPr>
          <a:noFill/>
        </p:spPr>
        <p:txBody>
          <a:bodyPr/>
          <a:lstStyle/>
          <a:p>
            <a:pPr eaLnBrk="1" hangingPunct="1"/>
            <a:r>
              <a:rPr lang="en-US" altLang="en-US" sz="3200" smtClean="0"/>
              <a:t>Examples of applying SELECT and PROJECT operations</a:t>
            </a:r>
          </a:p>
        </p:txBody>
      </p:sp>
      <p:pic>
        <p:nvPicPr>
          <p:cNvPr id="4198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504950"/>
            <a:ext cx="65278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0492F5DD-0212-4E90-86F1-C059C8CE6DA9}" type="slidenum">
              <a:rPr lang="en-US" altLang="en-US" sz="1400">
                <a:solidFill>
                  <a:srgbClr val="990033"/>
                </a:solidFill>
              </a:rPr>
              <a:pPr>
                <a:spcBef>
                  <a:spcPct val="0"/>
                </a:spcBef>
                <a:buClrTx/>
                <a:buSzTx/>
                <a:buFontTx/>
                <a:buNone/>
              </a:pPr>
              <a:t>16</a:t>
            </a:fld>
            <a:endParaRPr lang="en-CA" altLang="en-US" sz="1400">
              <a:solidFill>
                <a:srgbClr val="990033"/>
              </a:solidFill>
            </a:endParaRPr>
          </a:p>
        </p:txBody>
      </p:sp>
      <p:sp>
        <p:nvSpPr>
          <p:cNvPr id="44035" name="Rectangle 2"/>
          <p:cNvSpPr>
            <a:spLocks noGrp="1" noChangeArrowheads="1"/>
          </p:cNvSpPr>
          <p:nvPr>
            <p:ph type="title"/>
          </p:nvPr>
        </p:nvSpPr>
        <p:spPr>
          <a:noFill/>
        </p:spPr>
        <p:txBody>
          <a:bodyPr/>
          <a:lstStyle/>
          <a:p>
            <a:pPr eaLnBrk="1" hangingPunct="1"/>
            <a:r>
              <a:rPr lang="en-US" altLang="en-US" smtClean="0"/>
              <a:t>Relational Algebra Expressions</a:t>
            </a:r>
          </a:p>
        </p:txBody>
      </p:sp>
      <p:sp>
        <p:nvSpPr>
          <p:cNvPr id="44036" name="Rectangle 3"/>
          <p:cNvSpPr>
            <a:spLocks noGrp="1" noChangeArrowheads="1"/>
          </p:cNvSpPr>
          <p:nvPr>
            <p:ph type="body" idx="1"/>
          </p:nvPr>
        </p:nvSpPr>
        <p:spPr/>
        <p:txBody>
          <a:bodyPr/>
          <a:lstStyle/>
          <a:p>
            <a:pPr eaLnBrk="1" hangingPunct="1"/>
            <a:r>
              <a:rPr lang="en-US" altLang="en-US" smtClean="0"/>
              <a:t>We may want to apply several relational algebra operations one after the other</a:t>
            </a:r>
          </a:p>
          <a:p>
            <a:pPr lvl="1" eaLnBrk="1" hangingPunct="1"/>
            <a:r>
              <a:rPr lang="en-US" altLang="en-US" smtClean="0"/>
              <a:t>Either we can write the operations as a single </a:t>
            </a:r>
            <a:r>
              <a:rPr lang="en-US" altLang="en-US" b="1" smtClean="0"/>
              <a:t>relational algebra expression</a:t>
            </a:r>
            <a:r>
              <a:rPr lang="en-US" altLang="en-US" smtClean="0"/>
              <a:t> by nesting the operations, or</a:t>
            </a:r>
          </a:p>
          <a:p>
            <a:pPr lvl="1" eaLnBrk="1" hangingPunct="1"/>
            <a:r>
              <a:rPr lang="en-US" altLang="en-US" smtClean="0"/>
              <a:t>We can apply one operation at a time and create </a:t>
            </a:r>
            <a:r>
              <a:rPr lang="en-US" altLang="en-US" b="1" smtClean="0"/>
              <a:t>intermediate result relations</a:t>
            </a:r>
            <a:r>
              <a:rPr lang="en-US" altLang="en-US" smtClean="0"/>
              <a:t>.</a:t>
            </a:r>
          </a:p>
          <a:p>
            <a:pPr eaLnBrk="1" hangingPunct="1"/>
            <a:r>
              <a:rPr lang="en-US" altLang="en-US" sz="3000" smtClean="0"/>
              <a:t>In the latter case, we must give names to the relations that hold the intermediate results. </a:t>
            </a:r>
            <a:r>
              <a:rPr lang="en-US" altLang="en-US" sz="3100" smtClean="0"/>
              <a:t>	</a:t>
            </a: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0AA77B31-7FC9-470F-BDE7-0687883B447C}" type="slidenum">
              <a:rPr lang="en-US" altLang="en-US" sz="1400">
                <a:solidFill>
                  <a:srgbClr val="990033"/>
                </a:solidFill>
              </a:rPr>
              <a:pPr>
                <a:spcBef>
                  <a:spcPct val="0"/>
                </a:spcBef>
                <a:buClrTx/>
                <a:buSzTx/>
                <a:buFontTx/>
                <a:buNone/>
              </a:pPr>
              <a:t>17</a:t>
            </a:fld>
            <a:endParaRPr lang="en-CA" altLang="en-US" sz="1400">
              <a:solidFill>
                <a:srgbClr val="990033"/>
              </a:solidFill>
            </a:endParaRPr>
          </a:p>
        </p:txBody>
      </p:sp>
      <p:sp>
        <p:nvSpPr>
          <p:cNvPr id="46083" name="Rectangle 2"/>
          <p:cNvSpPr>
            <a:spLocks noGrp="1" noChangeArrowheads="1"/>
          </p:cNvSpPr>
          <p:nvPr>
            <p:ph type="title"/>
          </p:nvPr>
        </p:nvSpPr>
        <p:spPr>
          <a:noFill/>
        </p:spPr>
        <p:txBody>
          <a:bodyPr/>
          <a:lstStyle/>
          <a:p>
            <a:pPr eaLnBrk="1" hangingPunct="1"/>
            <a:r>
              <a:rPr lang="en-US" altLang="en-US" sz="3200" smtClean="0"/>
              <a:t>Single expression versus sequence of relational operations (Example)</a:t>
            </a:r>
          </a:p>
        </p:txBody>
      </p:sp>
      <p:sp>
        <p:nvSpPr>
          <p:cNvPr id="46084" name="Rectangle 3"/>
          <p:cNvSpPr>
            <a:spLocks noGrp="1" noChangeArrowheads="1"/>
          </p:cNvSpPr>
          <p:nvPr>
            <p:ph type="body" idx="1"/>
          </p:nvPr>
        </p:nvSpPr>
        <p:spPr/>
        <p:txBody>
          <a:bodyPr/>
          <a:lstStyle/>
          <a:p>
            <a:pPr eaLnBrk="1" hangingPunct="1"/>
            <a:r>
              <a:rPr lang="en-US" altLang="en-US" sz="2400" smtClean="0"/>
              <a:t>To retrieve the first name, last name, and salary of all employees who work in department number 5, we must apply a select and a project operation</a:t>
            </a:r>
          </a:p>
          <a:p>
            <a:pPr eaLnBrk="1" hangingPunct="1"/>
            <a:r>
              <a:rPr lang="en-US" altLang="en-US" sz="2400" smtClean="0"/>
              <a:t>We can write a </a:t>
            </a:r>
            <a:r>
              <a:rPr lang="en-US" altLang="en-US" sz="2400" i="1" smtClean="0"/>
              <a:t>single relational algebra expression</a:t>
            </a:r>
            <a:r>
              <a:rPr lang="en-US" altLang="en-US" sz="2400" smtClean="0"/>
              <a:t> as follows: </a:t>
            </a:r>
          </a:p>
          <a:p>
            <a:pPr lvl="1" eaLnBrk="1" hangingPunct="1"/>
            <a:r>
              <a:rPr lang="en-US" altLang="en-US" sz="2400" b="1" smtClean="0">
                <a:latin typeface="Symbol" panose="05050102010706020507" pitchFamily="18" charset="2"/>
              </a:rPr>
              <a:t></a:t>
            </a:r>
            <a:r>
              <a:rPr lang="en-US" altLang="en-US" sz="2400" baseline="-25000" smtClean="0"/>
              <a:t>FNAME, LNAME, SALARY</a:t>
            </a:r>
            <a:r>
              <a:rPr lang="en-US" altLang="en-US" sz="2400" smtClean="0"/>
              <a:t>(</a:t>
            </a:r>
            <a:r>
              <a:rPr lang="en-US" altLang="en-US" sz="2400" b="1" smtClean="0">
                <a:latin typeface="Symbol" panose="05050102010706020507" pitchFamily="18" charset="2"/>
              </a:rPr>
              <a:t></a:t>
            </a:r>
            <a:r>
              <a:rPr lang="en-US" altLang="en-US" sz="2400" smtClean="0"/>
              <a:t> </a:t>
            </a:r>
            <a:r>
              <a:rPr lang="en-US" altLang="en-US" sz="2400" baseline="-25000" smtClean="0"/>
              <a:t>DNO=5</a:t>
            </a:r>
            <a:r>
              <a:rPr lang="en-US" altLang="en-US" sz="2400" smtClean="0"/>
              <a:t>(EMPLOYEE))</a:t>
            </a:r>
          </a:p>
          <a:p>
            <a:pPr eaLnBrk="1" hangingPunct="1"/>
            <a:r>
              <a:rPr lang="en-US" altLang="en-US" sz="2400" smtClean="0"/>
              <a:t>OR We can explicitly show the </a:t>
            </a:r>
            <a:r>
              <a:rPr lang="en-US" altLang="en-US" sz="2400" i="1" smtClean="0"/>
              <a:t>sequence of operations</a:t>
            </a:r>
            <a:r>
              <a:rPr lang="en-US" altLang="en-US" sz="2400" smtClean="0"/>
              <a:t>, giving a name to each intermediate relation:</a:t>
            </a:r>
          </a:p>
          <a:p>
            <a:pPr lvl="1" eaLnBrk="1" hangingPunct="1"/>
            <a:r>
              <a:rPr lang="en-US" altLang="en-US" sz="2400" smtClean="0"/>
              <a:t>DEP5_EMPS </a:t>
            </a:r>
            <a:r>
              <a:rPr lang="en-US" altLang="en-US" sz="2400" smtClean="0">
                <a:sym typeface="Symbol" panose="05050102010706020507" pitchFamily="18" charset="2"/>
              </a:rPr>
              <a:t> </a:t>
            </a:r>
            <a:r>
              <a:rPr lang="en-US" altLang="en-US" sz="2400" b="1" smtClean="0">
                <a:latin typeface="Symbol" panose="05050102010706020507" pitchFamily="18" charset="2"/>
              </a:rPr>
              <a:t></a:t>
            </a:r>
            <a:r>
              <a:rPr lang="en-US" altLang="en-US" sz="2400" smtClean="0"/>
              <a:t> </a:t>
            </a:r>
            <a:r>
              <a:rPr lang="en-US" altLang="en-US" sz="2400" baseline="-25000" smtClean="0"/>
              <a:t>DNO=5</a:t>
            </a:r>
            <a:r>
              <a:rPr lang="en-US" altLang="en-US" sz="2400" smtClean="0"/>
              <a:t>(EMPLOYEE)</a:t>
            </a:r>
          </a:p>
          <a:p>
            <a:pPr lvl="1" eaLnBrk="1" hangingPunct="1"/>
            <a:r>
              <a:rPr lang="en-US" altLang="en-US" sz="2400" smtClean="0"/>
              <a:t>RESULT </a:t>
            </a:r>
            <a:r>
              <a:rPr lang="en-US" altLang="en-US" sz="2400" smtClean="0">
                <a:sym typeface="Symbol" panose="05050102010706020507" pitchFamily="18" charset="2"/>
              </a:rPr>
              <a:t> </a:t>
            </a:r>
            <a:r>
              <a:rPr lang="en-US" altLang="en-US" sz="2400" b="1" smtClean="0">
                <a:latin typeface="Symbol" panose="05050102010706020507" pitchFamily="18" charset="2"/>
              </a:rPr>
              <a:t></a:t>
            </a:r>
            <a:r>
              <a:rPr lang="en-US" altLang="en-US" sz="2400" smtClean="0"/>
              <a:t> </a:t>
            </a:r>
            <a:r>
              <a:rPr lang="en-US" altLang="en-US" sz="2400" baseline="-25000" smtClean="0"/>
              <a:t>FNAME, LNAME, SALARY</a:t>
            </a:r>
            <a:r>
              <a:rPr lang="en-US" altLang="en-US" sz="2400" smtClean="0"/>
              <a:t> (DEP5_EMPS)	</a:t>
            </a:r>
          </a:p>
        </p:txBody>
      </p:sp>
      <p:sp>
        <p:nvSpPr>
          <p:cNvPr id="46085" name="Rectangle 4"/>
          <p:cNvSpPr>
            <a:spLocks noChangeArrowheads="1"/>
          </p:cNvSpPr>
          <p:nvPr/>
        </p:nvSpPr>
        <p:spPr bwMode="auto">
          <a:xfrm>
            <a:off x="990600" y="4914900"/>
            <a:ext cx="2057400" cy="381000"/>
          </a:xfrm>
          <a:prstGeom prst="rect">
            <a:avLst/>
          </a:prstGeom>
          <a:solidFill>
            <a:srgbClr val="FFFF00">
              <a:alpha val="25098"/>
            </a:srgbClr>
          </a:solidFill>
          <a:ln w="9525">
            <a:solidFill>
              <a:srgbClr val="008000"/>
            </a:solidFill>
            <a:miter lim="800000"/>
            <a:headEnd/>
            <a:tailEnd/>
          </a:ln>
        </p:spPr>
        <p:txBody>
          <a:bodyPr wrap="none" anchor="ct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2400">
              <a:solidFill>
                <a:schemeClr val="tx1"/>
              </a:solidFill>
            </a:endParaRPr>
          </a:p>
        </p:txBody>
      </p:sp>
      <p:sp>
        <p:nvSpPr>
          <p:cNvPr id="46086" name="Rectangle 5"/>
          <p:cNvSpPr>
            <a:spLocks noChangeArrowheads="1"/>
          </p:cNvSpPr>
          <p:nvPr/>
        </p:nvSpPr>
        <p:spPr bwMode="auto">
          <a:xfrm>
            <a:off x="5592763" y="5295900"/>
            <a:ext cx="1951037" cy="419100"/>
          </a:xfrm>
          <a:prstGeom prst="rect">
            <a:avLst/>
          </a:prstGeom>
          <a:solidFill>
            <a:srgbClr val="FFFF00">
              <a:alpha val="25098"/>
            </a:srgbClr>
          </a:solidFill>
          <a:ln w="9525">
            <a:solidFill>
              <a:srgbClr val="008000"/>
            </a:solidFill>
            <a:miter lim="800000"/>
            <a:headEnd/>
            <a:tailEnd/>
          </a:ln>
        </p:spPr>
        <p:txBody>
          <a:bodyPr wrap="none" anchor="ct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2400">
              <a:solidFill>
                <a:schemeClr val="tx1"/>
              </a:solidFill>
            </a:endParaRP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E1B191C0-FF86-44DE-A4D5-896FB2D835ED}" type="slidenum">
              <a:rPr lang="en-US" altLang="en-US" sz="1400">
                <a:solidFill>
                  <a:srgbClr val="990033"/>
                </a:solidFill>
              </a:rPr>
              <a:pPr>
                <a:spcBef>
                  <a:spcPct val="0"/>
                </a:spcBef>
                <a:buClrTx/>
                <a:buSzTx/>
                <a:buFontTx/>
                <a:buNone/>
              </a:pPr>
              <a:t>18</a:t>
            </a:fld>
            <a:endParaRPr lang="en-CA" altLang="en-US" sz="1400">
              <a:solidFill>
                <a:srgbClr val="990033"/>
              </a:solidFill>
            </a:endParaRPr>
          </a:p>
        </p:txBody>
      </p:sp>
      <p:sp>
        <p:nvSpPr>
          <p:cNvPr id="48131" name="Rectangle 2"/>
          <p:cNvSpPr>
            <a:spLocks noGrp="1" noChangeArrowheads="1"/>
          </p:cNvSpPr>
          <p:nvPr>
            <p:ph type="title"/>
          </p:nvPr>
        </p:nvSpPr>
        <p:spPr>
          <a:noFill/>
        </p:spPr>
        <p:txBody>
          <a:bodyPr/>
          <a:lstStyle/>
          <a:p>
            <a:pPr eaLnBrk="1" hangingPunct="1"/>
            <a:r>
              <a:rPr lang="en-US" altLang="en-US" sz="3200" smtClean="0"/>
              <a:t>Unary Relational Operations: RENAME</a:t>
            </a:r>
          </a:p>
        </p:txBody>
      </p:sp>
      <p:sp>
        <p:nvSpPr>
          <p:cNvPr id="48132" name="Rectangle 3"/>
          <p:cNvSpPr>
            <a:spLocks noGrp="1" noChangeArrowheads="1"/>
          </p:cNvSpPr>
          <p:nvPr>
            <p:ph type="body" idx="1"/>
          </p:nvPr>
        </p:nvSpPr>
        <p:spPr/>
        <p:txBody>
          <a:bodyPr/>
          <a:lstStyle/>
          <a:p>
            <a:pPr eaLnBrk="1" hangingPunct="1"/>
            <a:r>
              <a:rPr lang="en-US" altLang="en-US" smtClean="0"/>
              <a:t>The RENAME operator is denoted by </a:t>
            </a:r>
            <a:r>
              <a:rPr lang="en-US" altLang="en-US" smtClean="0">
                <a:sym typeface="Symbol" panose="05050102010706020507" pitchFamily="18" charset="2"/>
              </a:rPr>
              <a:t> (rho)</a:t>
            </a:r>
          </a:p>
          <a:p>
            <a:pPr eaLnBrk="1" hangingPunct="1"/>
            <a:r>
              <a:rPr lang="en-US" altLang="en-US" smtClean="0"/>
              <a:t>In some cases, we may want to </a:t>
            </a:r>
            <a:r>
              <a:rPr lang="en-US" altLang="en-US" i="1" smtClean="0"/>
              <a:t>rename </a:t>
            </a:r>
            <a:r>
              <a:rPr lang="en-US" altLang="en-US" smtClean="0"/>
              <a:t>the attributes of a relation or the relation name or both</a:t>
            </a:r>
          </a:p>
          <a:p>
            <a:pPr lvl="1" eaLnBrk="1" hangingPunct="1"/>
            <a:r>
              <a:rPr lang="en-US" altLang="en-US" sz="2800" smtClean="0"/>
              <a:t>Useful when a query requires multiple operations</a:t>
            </a:r>
          </a:p>
          <a:p>
            <a:pPr lvl="1" eaLnBrk="1" hangingPunct="1"/>
            <a:r>
              <a:rPr lang="en-US" altLang="en-US" sz="2800" smtClean="0"/>
              <a:t>Necessary in some cases (see JOIN operation later)</a:t>
            </a:r>
            <a:endParaRPr lang="en-US" altLang="en-US" sz="2800" i="1" smtClean="0"/>
          </a:p>
          <a:p>
            <a:pPr eaLnBrk="1" hangingPunct="1"/>
            <a:endParaRPr lang="en-US" altLang="en-US" sz="2900" smtClean="0"/>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F88E3371-3CC8-40B0-9090-32E7EA0FC6DB}" type="slidenum">
              <a:rPr lang="en-US" altLang="en-US" sz="1400">
                <a:solidFill>
                  <a:srgbClr val="990033"/>
                </a:solidFill>
              </a:rPr>
              <a:pPr>
                <a:spcBef>
                  <a:spcPct val="0"/>
                </a:spcBef>
                <a:buClrTx/>
                <a:buSzTx/>
                <a:buFontTx/>
                <a:buNone/>
              </a:pPr>
              <a:t>19</a:t>
            </a:fld>
            <a:endParaRPr lang="en-CA" altLang="en-US" sz="1400">
              <a:solidFill>
                <a:srgbClr val="990033"/>
              </a:solidFill>
            </a:endParaRPr>
          </a:p>
        </p:txBody>
      </p:sp>
      <p:sp>
        <p:nvSpPr>
          <p:cNvPr id="50179" name="Rectangle 4"/>
          <p:cNvSpPr>
            <a:spLocks noGrp="1" noChangeArrowheads="1"/>
          </p:cNvSpPr>
          <p:nvPr>
            <p:ph type="title"/>
          </p:nvPr>
        </p:nvSpPr>
        <p:spPr>
          <a:noFill/>
        </p:spPr>
        <p:txBody>
          <a:bodyPr/>
          <a:lstStyle/>
          <a:p>
            <a:pPr eaLnBrk="1" hangingPunct="1"/>
            <a:r>
              <a:rPr lang="en-US" altLang="en-US" sz="3200" smtClean="0"/>
              <a:t>Unary Relational Operations: RENAME (continued)</a:t>
            </a:r>
          </a:p>
        </p:txBody>
      </p:sp>
      <p:sp>
        <p:nvSpPr>
          <p:cNvPr id="50180" name="Rectangle 5"/>
          <p:cNvSpPr>
            <a:spLocks noGrp="1" noChangeArrowheads="1"/>
          </p:cNvSpPr>
          <p:nvPr>
            <p:ph type="body" idx="1"/>
          </p:nvPr>
        </p:nvSpPr>
        <p:spPr/>
        <p:txBody>
          <a:bodyPr/>
          <a:lstStyle/>
          <a:p>
            <a:pPr eaLnBrk="1" hangingPunct="1"/>
            <a:r>
              <a:rPr lang="en-US" altLang="en-US" smtClean="0"/>
              <a:t>The general RENAME operation </a:t>
            </a:r>
            <a:r>
              <a:rPr lang="en-US" altLang="en-US" smtClean="0">
                <a:sym typeface="Symbol" panose="05050102010706020507" pitchFamily="18" charset="2"/>
              </a:rPr>
              <a:t> </a:t>
            </a:r>
            <a:r>
              <a:rPr lang="en-US" altLang="en-US" smtClean="0"/>
              <a:t>can be expressed by any of the following forms:</a:t>
            </a:r>
          </a:p>
          <a:p>
            <a:pPr lvl="1" eaLnBrk="1" hangingPunct="1"/>
            <a:r>
              <a:rPr lang="en-US" altLang="en-US" smtClean="0">
                <a:sym typeface="Symbol" panose="05050102010706020507" pitchFamily="18" charset="2"/>
              </a:rPr>
              <a:t></a:t>
            </a:r>
            <a:r>
              <a:rPr lang="en-US" altLang="en-US" baseline="-25000" smtClean="0">
                <a:sym typeface="Symbol" panose="05050102010706020507" pitchFamily="18" charset="2"/>
              </a:rPr>
              <a:t>S (B1, B2, …, Bn )</a:t>
            </a:r>
            <a:r>
              <a:rPr lang="en-US" altLang="en-US" smtClean="0">
                <a:sym typeface="Symbol" panose="05050102010706020507" pitchFamily="18" charset="2"/>
              </a:rPr>
              <a:t>(R) changes both:</a:t>
            </a:r>
          </a:p>
          <a:p>
            <a:pPr lvl="2" eaLnBrk="1" hangingPunct="1"/>
            <a:r>
              <a:rPr lang="en-US" altLang="en-US" smtClean="0">
                <a:sym typeface="Symbol" panose="05050102010706020507" pitchFamily="18" charset="2"/>
              </a:rPr>
              <a:t>the relation name to S, </a:t>
            </a:r>
            <a:r>
              <a:rPr lang="en-US" altLang="en-US" i="1" smtClean="0">
                <a:sym typeface="Symbol" panose="05050102010706020507" pitchFamily="18" charset="2"/>
              </a:rPr>
              <a:t>and </a:t>
            </a:r>
          </a:p>
          <a:p>
            <a:pPr lvl="2" eaLnBrk="1" hangingPunct="1"/>
            <a:r>
              <a:rPr lang="en-US" altLang="en-US" smtClean="0">
                <a:sym typeface="Symbol" panose="05050102010706020507" pitchFamily="18" charset="2"/>
              </a:rPr>
              <a:t>the column (attribute) names to B1, B1, …..Bn</a:t>
            </a:r>
          </a:p>
          <a:p>
            <a:pPr lvl="1" eaLnBrk="1" hangingPunct="1"/>
            <a:r>
              <a:rPr lang="en-US" altLang="en-US" smtClean="0">
                <a:sym typeface="Symbol" panose="05050102010706020507" pitchFamily="18" charset="2"/>
              </a:rPr>
              <a:t></a:t>
            </a:r>
            <a:r>
              <a:rPr lang="en-US" altLang="en-US" baseline="-25000" smtClean="0">
                <a:sym typeface="Symbol" panose="05050102010706020507" pitchFamily="18" charset="2"/>
              </a:rPr>
              <a:t>S</a:t>
            </a:r>
            <a:r>
              <a:rPr lang="en-US" altLang="en-US" smtClean="0">
                <a:sym typeface="Symbol" panose="05050102010706020507" pitchFamily="18" charset="2"/>
              </a:rPr>
              <a:t>(R) changes:</a:t>
            </a:r>
          </a:p>
          <a:p>
            <a:pPr lvl="2" eaLnBrk="1" hangingPunct="1"/>
            <a:r>
              <a:rPr lang="en-US" altLang="en-US" smtClean="0">
                <a:sym typeface="Symbol" panose="05050102010706020507" pitchFamily="18" charset="2"/>
              </a:rPr>
              <a:t>the </a:t>
            </a:r>
            <a:r>
              <a:rPr lang="en-US" altLang="en-US" i="1" smtClean="0">
                <a:sym typeface="Symbol" panose="05050102010706020507" pitchFamily="18" charset="2"/>
              </a:rPr>
              <a:t>relation name</a:t>
            </a:r>
            <a:r>
              <a:rPr lang="en-US" altLang="en-US" smtClean="0">
                <a:sym typeface="Symbol" panose="05050102010706020507" pitchFamily="18" charset="2"/>
              </a:rPr>
              <a:t> only to S</a:t>
            </a:r>
            <a:endParaRPr lang="en-US" altLang="en-US" smtClean="0"/>
          </a:p>
          <a:p>
            <a:pPr lvl="1" eaLnBrk="1" hangingPunct="1"/>
            <a:r>
              <a:rPr lang="en-US" altLang="en-US" smtClean="0">
                <a:sym typeface="Symbol" panose="05050102010706020507" pitchFamily="18" charset="2"/>
              </a:rPr>
              <a:t></a:t>
            </a:r>
            <a:r>
              <a:rPr lang="en-US" altLang="en-US" baseline="-25000" smtClean="0">
                <a:sym typeface="Symbol" panose="05050102010706020507" pitchFamily="18" charset="2"/>
              </a:rPr>
              <a:t>(B1, B2, …, Bn )</a:t>
            </a:r>
            <a:r>
              <a:rPr lang="en-US" altLang="en-US" smtClean="0">
                <a:sym typeface="Symbol" panose="05050102010706020507" pitchFamily="18" charset="2"/>
              </a:rPr>
              <a:t>(R) changes:</a:t>
            </a:r>
          </a:p>
          <a:p>
            <a:pPr lvl="2" eaLnBrk="1" hangingPunct="1"/>
            <a:r>
              <a:rPr lang="en-US" altLang="en-US" smtClean="0">
                <a:sym typeface="Symbol" panose="05050102010706020507" pitchFamily="18" charset="2"/>
              </a:rPr>
              <a:t>the </a:t>
            </a:r>
            <a:r>
              <a:rPr lang="en-US" altLang="en-US" i="1" smtClean="0">
                <a:sym typeface="Symbol" panose="05050102010706020507" pitchFamily="18" charset="2"/>
              </a:rPr>
              <a:t>column (attribute) names</a:t>
            </a:r>
            <a:r>
              <a:rPr lang="en-US" altLang="en-US" smtClean="0">
                <a:sym typeface="Symbol" panose="05050102010706020507" pitchFamily="18" charset="2"/>
              </a:rPr>
              <a:t> only to B1, B1, …..Bn</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B5AFFC3B-A6D3-4106-AED5-374A2368FF56}" type="slidenum">
              <a:rPr lang="en-US" altLang="en-US" sz="1400">
                <a:solidFill>
                  <a:srgbClr val="990033"/>
                </a:solidFill>
              </a:rPr>
              <a:pPr>
                <a:spcBef>
                  <a:spcPct val="0"/>
                </a:spcBef>
                <a:buClrTx/>
                <a:buSzTx/>
                <a:buFontTx/>
                <a:buNone/>
              </a:pPr>
              <a:t>2</a:t>
            </a:fld>
            <a:endParaRPr lang="en-CA" altLang="en-US" sz="1400">
              <a:solidFill>
                <a:srgbClr val="990033"/>
              </a:solidFill>
            </a:endParaRPr>
          </a:p>
        </p:txBody>
      </p:sp>
      <p:sp>
        <p:nvSpPr>
          <p:cNvPr id="15363" name="Rectangle 4"/>
          <p:cNvSpPr>
            <a:spLocks noGrp="1" noChangeArrowheads="1"/>
          </p:cNvSpPr>
          <p:nvPr>
            <p:ph type="title"/>
          </p:nvPr>
        </p:nvSpPr>
        <p:spPr>
          <a:noFill/>
        </p:spPr>
        <p:txBody>
          <a:bodyPr/>
          <a:lstStyle/>
          <a:p>
            <a:pPr eaLnBrk="1" hangingPunct="1"/>
            <a:r>
              <a:rPr lang="en-US" altLang="en-US" sz="3200" smtClean="0"/>
              <a:t>Chapter Outline</a:t>
            </a:r>
          </a:p>
        </p:txBody>
      </p:sp>
      <p:sp>
        <p:nvSpPr>
          <p:cNvPr id="15364" name="Rectangle 5"/>
          <p:cNvSpPr>
            <a:spLocks noGrp="1" noChangeArrowheads="1"/>
          </p:cNvSpPr>
          <p:nvPr>
            <p:ph type="body" idx="1"/>
          </p:nvPr>
        </p:nvSpPr>
        <p:spPr/>
        <p:txBody>
          <a:bodyPr/>
          <a:lstStyle/>
          <a:p>
            <a:pPr eaLnBrk="1" hangingPunct="1">
              <a:lnSpc>
                <a:spcPct val="90000"/>
              </a:lnSpc>
            </a:pPr>
            <a:r>
              <a:rPr lang="en-US" altLang="en-US" sz="2400" smtClean="0"/>
              <a:t>Relational Algebra</a:t>
            </a:r>
          </a:p>
          <a:p>
            <a:pPr lvl="1" eaLnBrk="1" hangingPunct="1">
              <a:lnSpc>
                <a:spcPct val="90000"/>
              </a:lnSpc>
            </a:pPr>
            <a:r>
              <a:rPr lang="en-US" altLang="en-US" sz="2200" smtClean="0"/>
              <a:t>Unary Relational Operations </a:t>
            </a:r>
          </a:p>
          <a:p>
            <a:pPr lvl="1" eaLnBrk="1" hangingPunct="1">
              <a:lnSpc>
                <a:spcPct val="90000"/>
              </a:lnSpc>
            </a:pPr>
            <a:r>
              <a:rPr lang="en-US" altLang="en-US" sz="2200" smtClean="0"/>
              <a:t>Relational Algebra Operations From Set Theory</a:t>
            </a:r>
          </a:p>
          <a:p>
            <a:pPr lvl="1" eaLnBrk="1" hangingPunct="1">
              <a:lnSpc>
                <a:spcPct val="90000"/>
              </a:lnSpc>
            </a:pPr>
            <a:r>
              <a:rPr lang="en-US" altLang="en-US" sz="2200" smtClean="0"/>
              <a:t>Binary Relational Operations</a:t>
            </a:r>
          </a:p>
          <a:p>
            <a:pPr lvl="1" eaLnBrk="1" hangingPunct="1">
              <a:lnSpc>
                <a:spcPct val="90000"/>
              </a:lnSpc>
            </a:pPr>
            <a:r>
              <a:rPr lang="en-US" altLang="en-US" sz="2200" smtClean="0"/>
              <a:t>Additional Relational Operations</a:t>
            </a:r>
          </a:p>
          <a:p>
            <a:pPr lvl="1" eaLnBrk="1" hangingPunct="1">
              <a:lnSpc>
                <a:spcPct val="90000"/>
              </a:lnSpc>
            </a:pPr>
            <a:r>
              <a:rPr lang="en-US" altLang="en-US" sz="2200" smtClean="0"/>
              <a:t>Examples of Queries in Relational Algebra</a:t>
            </a:r>
          </a:p>
          <a:p>
            <a:pPr eaLnBrk="1" hangingPunct="1">
              <a:lnSpc>
                <a:spcPct val="90000"/>
              </a:lnSpc>
            </a:pPr>
            <a:r>
              <a:rPr lang="en-US" altLang="en-US" sz="2400" smtClean="0"/>
              <a:t>Relational Calculus</a:t>
            </a:r>
          </a:p>
          <a:p>
            <a:pPr lvl="1" eaLnBrk="1" hangingPunct="1">
              <a:lnSpc>
                <a:spcPct val="90000"/>
              </a:lnSpc>
            </a:pPr>
            <a:r>
              <a:rPr lang="en-US" altLang="en-US" sz="2200" smtClean="0"/>
              <a:t>Tuple Relational Calculus</a:t>
            </a:r>
          </a:p>
          <a:p>
            <a:pPr lvl="1" eaLnBrk="1" hangingPunct="1">
              <a:lnSpc>
                <a:spcPct val="90000"/>
              </a:lnSpc>
            </a:pPr>
            <a:r>
              <a:rPr lang="en-US" altLang="en-US" sz="2200" smtClean="0"/>
              <a:t>Domain Relational Calculus</a:t>
            </a:r>
          </a:p>
          <a:p>
            <a:pPr eaLnBrk="1" hangingPunct="1">
              <a:lnSpc>
                <a:spcPct val="90000"/>
              </a:lnSpc>
            </a:pPr>
            <a:r>
              <a:rPr lang="en-US" altLang="en-US" sz="2400" smtClean="0"/>
              <a:t>Example Database Application (COMPANY)</a:t>
            </a:r>
          </a:p>
          <a:p>
            <a:pPr eaLnBrk="1" hangingPunct="1">
              <a:lnSpc>
                <a:spcPct val="90000"/>
              </a:lnSpc>
            </a:pPr>
            <a:r>
              <a:rPr lang="en-US" altLang="en-US" sz="2400" smtClean="0"/>
              <a:t>Overview of the QBE language (appendix D)</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BDC8A9B6-97D9-4B83-8AC8-BE1E7A099C50}" type="slidenum">
              <a:rPr lang="en-US" altLang="en-US" sz="1400">
                <a:solidFill>
                  <a:srgbClr val="990033"/>
                </a:solidFill>
              </a:rPr>
              <a:pPr>
                <a:spcBef>
                  <a:spcPct val="0"/>
                </a:spcBef>
                <a:buClrTx/>
                <a:buSzTx/>
                <a:buFontTx/>
                <a:buNone/>
              </a:pPr>
              <a:t>20</a:t>
            </a:fld>
            <a:endParaRPr lang="en-CA" altLang="en-US" sz="1400">
              <a:solidFill>
                <a:srgbClr val="990033"/>
              </a:solidFill>
            </a:endParaRPr>
          </a:p>
        </p:txBody>
      </p:sp>
      <p:sp>
        <p:nvSpPr>
          <p:cNvPr id="52227" name="Rectangle 2"/>
          <p:cNvSpPr>
            <a:spLocks noGrp="1" noChangeArrowheads="1"/>
          </p:cNvSpPr>
          <p:nvPr>
            <p:ph type="title"/>
          </p:nvPr>
        </p:nvSpPr>
        <p:spPr>
          <a:noFill/>
        </p:spPr>
        <p:txBody>
          <a:bodyPr/>
          <a:lstStyle/>
          <a:p>
            <a:pPr eaLnBrk="1" hangingPunct="1"/>
            <a:r>
              <a:rPr lang="en-US" altLang="en-US" sz="3200" smtClean="0"/>
              <a:t>Unary Relational Operations: RENAME (continued)</a:t>
            </a:r>
          </a:p>
        </p:txBody>
      </p:sp>
      <p:sp>
        <p:nvSpPr>
          <p:cNvPr id="53252" name="Rectangle 3"/>
          <p:cNvSpPr>
            <a:spLocks noGrp="1" noChangeArrowheads="1"/>
          </p:cNvSpPr>
          <p:nvPr>
            <p:ph type="body" idx="1"/>
          </p:nvPr>
        </p:nvSpPr>
        <p:spPr/>
        <p:txBody>
          <a:bodyPr/>
          <a:lstStyle/>
          <a:p>
            <a:pPr eaLnBrk="1" hangingPunct="1">
              <a:defRPr/>
            </a:pPr>
            <a:r>
              <a:rPr lang="en-US" altLang="en-US" dirty="0" smtClean="0">
                <a:cs typeface="+mn-cs"/>
              </a:rPr>
              <a:t>For convenience, we also use a </a:t>
            </a:r>
            <a:r>
              <a:rPr lang="en-US" altLang="en-US" i="1" dirty="0" smtClean="0">
                <a:cs typeface="+mn-cs"/>
              </a:rPr>
              <a:t>shorthand</a:t>
            </a:r>
            <a:r>
              <a:rPr lang="en-US" altLang="en-US" dirty="0" smtClean="0">
                <a:cs typeface="+mn-cs"/>
              </a:rPr>
              <a:t> for renaming attributes in an intermediate relation:</a:t>
            </a:r>
          </a:p>
          <a:p>
            <a:pPr lvl="1" eaLnBrk="1" hangingPunct="1">
              <a:defRPr/>
            </a:pPr>
            <a:r>
              <a:rPr lang="en-US" altLang="en-US" dirty="0" smtClean="0"/>
              <a:t>If we write:</a:t>
            </a:r>
          </a:p>
          <a:p>
            <a:pPr lvl="2" eaLnBrk="1" hangingPunct="1">
              <a:spcBef>
                <a:spcPct val="0"/>
              </a:spcBef>
              <a:buClrTx/>
              <a:buSzTx/>
              <a:buFontTx/>
              <a:buChar char="•"/>
              <a:defRPr/>
            </a:pPr>
            <a:r>
              <a:rPr lang="en-US" altLang="en-US" sz="2500" dirty="0" smtClean="0"/>
              <a:t>RESULT </a:t>
            </a:r>
            <a:r>
              <a:rPr lang="en-US" altLang="en-US" sz="2500" dirty="0" smtClean="0">
                <a:sym typeface="Symbol" panose="05050102010706020507" pitchFamily="18" charset="2"/>
              </a:rPr>
              <a:t> </a:t>
            </a:r>
            <a:r>
              <a:rPr lang="en-US" altLang="en-US" sz="2500" b="1" dirty="0" smtClean="0">
                <a:latin typeface="Symbol" panose="05050102010706020507" pitchFamily="18" charset="2"/>
              </a:rPr>
              <a:t></a:t>
            </a:r>
            <a:r>
              <a:rPr lang="en-US" altLang="en-US" sz="2500" dirty="0" smtClean="0"/>
              <a:t> </a:t>
            </a:r>
            <a:r>
              <a:rPr lang="en-US" altLang="en-US" sz="2500" baseline="-25000" dirty="0" smtClean="0"/>
              <a:t>FNAME, LNAME, SALARY</a:t>
            </a:r>
            <a:r>
              <a:rPr lang="en-US" altLang="en-US" sz="2500" dirty="0" smtClean="0"/>
              <a:t> (DEP5_EMPS)</a:t>
            </a:r>
          </a:p>
          <a:p>
            <a:pPr lvl="2" eaLnBrk="1" hangingPunct="1">
              <a:spcBef>
                <a:spcPct val="0"/>
              </a:spcBef>
              <a:buClrTx/>
              <a:buSzTx/>
              <a:buFontTx/>
              <a:buChar char="•"/>
              <a:defRPr/>
            </a:pPr>
            <a:r>
              <a:rPr lang="en-US" altLang="en-US" sz="2500" dirty="0" smtClean="0"/>
              <a:t>RESULT will have the </a:t>
            </a:r>
            <a:r>
              <a:rPr lang="en-US" altLang="en-US" sz="2500" i="1" dirty="0" smtClean="0"/>
              <a:t>same attribute names</a:t>
            </a:r>
            <a:r>
              <a:rPr lang="en-US" altLang="en-US" sz="2500" dirty="0" smtClean="0"/>
              <a:t> as DEP5_EMPS (same attributes as EMPLOYEE)</a:t>
            </a:r>
          </a:p>
          <a:p>
            <a:pPr lvl="1" eaLnBrk="1" hangingPunct="1">
              <a:spcBef>
                <a:spcPct val="0"/>
              </a:spcBef>
              <a:buClrTx/>
              <a:buSzTx/>
              <a:buFontTx/>
              <a:buChar char="•"/>
              <a:defRPr/>
            </a:pPr>
            <a:r>
              <a:rPr lang="en-US" altLang="en-US" sz="2800" dirty="0" smtClean="0"/>
              <a:t>If we write:</a:t>
            </a:r>
          </a:p>
          <a:p>
            <a:pPr lvl="2" eaLnBrk="1" hangingPunct="1">
              <a:spcBef>
                <a:spcPct val="0"/>
              </a:spcBef>
              <a:buClrTx/>
              <a:buSzTx/>
              <a:buFontTx/>
              <a:buChar char="•"/>
              <a:defRPr/>
            </a:pPr>
            <a:r>
              <a:rPr lang="en-US" altLang="en-US" sz="2500" dirty="0" smtClean="0"/>
              <a:t>RESULT (F, M, L, S, B, A, SX, SAL, SU, DNO)</a:t>
            </a:r>
            <a:r>
              <a:rPr lang="en-US" altLang="en-US" sz="2500" dirty="0" smtClean="0">
                <a:sym typeface="Symbol" panose="05050102010706020507" pitchFamily="18" charset="2"/>
              </a:rPr>
              <a:t> 	</a:t>
            </a:r>
            <a:r>
              <a:rPr lang="en-US" altLang="en-US" sz="2500" b="1" dirty="0" smtClean="0">
                <a:latin typeface="Symbol" panose="05050102010706020507" pitchFamily="18" charset="2"/>
              </a:rPr>
              <a:t> </a:t>
            </a:r>
            <a:r>
              <a:rPr lang="en-US" altLang="en-US" dirty="0" smtClean="0">
                <a:sym typeface="Symbol" panose="05050102010706020507" pitchFamily="18" charset="2"/>
              </a:rPr>
              <a:t> </a:t>
            </a:r>
            <a:r>
              <a:rPr lang="en-US" altLang="en-US" baseline="-25000" dirty="0" smtClean="0">
                <a:sym typeface="Symbol" panose="05050102010706020507" pitchFamily="18" charset="2"/>
              </a:rPr>
              <a:t>RESULT (F.M.L.S.B,A,SX,SAL,SU, DNO)</a:t>
            </a:r>
            <a:r>
              <a:rPr lang="en-US" altLang="en-US" sz="2500" dirty="0" smtClean="0"/>
              <a:t>(DEP5_EMPS)</a:t>
            </a:r>
          </a:p>
          <a:p>
            <a:pPr lvl="2" eaLnBrk="1" hangingPunct="1">
              <a:spcBef>
                <a:spcPct val="0"/>
              </a:spcBef>
              <a:buClrTx/>
              <a:buSzTx/>
              <a:buFontTx/>
              <a:buChar char="•"/>
              <a:defRPr/>
            </a:pPr>
            <a:r>
              <a:rPr lang="en-US" altLang="en-US" sz="2500" dirty="0" smtClean="0"/>
              <a:t>The 10 attributes of DEP5_EMPS are </a:t>
            </a:r>
            <a:r>
              <a:rPr lang="en-US" altLang="en-US" sz="2500" i="1" dirty="0" smtClean="0"/>
              <a:t>renamed</a:t>
            </a:r>
            <a:r>
              <a:rPr lang="en-US" altLang="en-US" sz="2500" dirty="0" smtClean="0"/>
              <a:t> to F, M, L, S, B, A, SX, SAL, SU, DNO, respectively</a:t>
            </a:r>
          </a:p>
          <a:p>
            <a:pPr marL="514350" lvl="1" indent="0" eaLnBrk="1" hangingPunct="1">
              <a:spcBef>
                <a:spcPct val="0"/>
              </a:spcBef>
              <a:buClrTx/>
              <a:buSzTx/>
              <a:buFont typeface="Wingdings" panose="05000000000000000000" pitchFamily="2" charset="2"/>
              <a:buNone/>
              <a:defRPr/>
            </a:pPr>
            <a:r>
              <a:rPr lang="en-US" altLang="en-US" sz="3000" dirty="0" smtClean="0"/>
              <a:t>Note: </a:t>
            </a:r>
            <a:r>
              <a:rPr lang="en-US" altLang="en-US" sz="2500" dirty="0">
                <a:solidFill>
                  <a:schemeClr val="tx2"/>
                </a:solidFill>
              </a:rPr>
              <a:t>the </a:t>
            </a:r>
            <a:r>
              <a:rPr lang="en-US" altLang="en-US" sz="2500" dirty="0">
                <a:solidFill>
                  <a:schemeClr val="tx2"/>
                </a:solidFill>
                <a:sym typeface="Symbol" panose="05050102010706020507" pitchFamily="18" charset="2"/>
              </a:rPr>
              <a:t> symbol </a:t>
            </a:r>
            <a:r>
              <a:rPr lang="en-US" altLang="en-US" sz="2500" dirty="0" smtClean="0">
                <a:solidFill>
                  <a:schemeClr val="tx2"/>
                </a:solidFill>
                <a:sym typeface="Symbol" panose="05050102010706020507" pitchFamily="18" charset="2"/>
              </a:rPr>
              <a:t>is an assignment operator</a:t>
            </a:r>
            <a:endParaRPr lang="en-US" altLang="en-US" sz="2500" dirty="0">
              <a:solidFill>
                <a:schemeClr val="tx2"/>
              </a:solidFill>
            </a:endParaRP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50DFCC5C-D31A-4E2E-A958-8FDA0326EDDC}" type="slidenum">
              <a:rPr lang="en-US" altLang="en-US" sz="1400">
                <a:solidFill>
                  <a:srgbClr val="990033"/>
                </a:solidFill>
              </a:rPr>
              <a:pPr>
                <a:spcBef>
                  <a:spcPct val="0"/>
                </a:spcBef>
                <a:buClrTx/>
                <a:buSzTx/>
                <a:buFontTx/>
                <a:buNone/>
              </a:pPr>
              <a:t>21</a:t>
            </a:fld>
            <a:endParaRPr lang="en-CA" altLang="en-US" sz="1400">
              <a:solidFill>
                <a:srgbClr val="990033"/>
              </a:solidFill>
            </a:endParaRPr>
          </a:p>
        </p:txBody>
      </p:sp>
      <p:sp>
        <p:nvSpPr>
          <p:cNvPr id="54275" name="Rectangle 5"/>
          <p:cNvSpPr>
            <a:spLocks noGrp="1" noChangeArrowheads="1"/>
          </p:cNvSpPr>
          <p:nvPr>
            <p:ph type="title"/>
          </p:nvPr>
        </p:nvSpPr>
        <p:spPr>
          <a:noFill/>
        </p:spPr>
        <p:txBody>
          <a:bodyPr/>
          <a:lstStyle/>
          <a:p>
            <a:pPr eaLnBrk="1" hangingPunct="1"/>
            <a:r>
              <a:rPr lang="en-US" altLang="en-US" sz="3200" smtClean="0"/>
              <a:t>Example of applying multiple operations and RENAME</a:t>
            </a:r>
          </a:p>
        </p:txBody>
      </p:sp>
      <p:sp>
        <p:nvSpPr>
          <p:cNvPr id="54276" name="Rectangle 3"/>
          <p:cNvSpPr>
            <a:spLocks noChangeArrowheads="1"/>
          </p:cNvSpPr>
          <p:nvPr/>
        </p:nvSpPr>
        <p:spPr bwMode="auto">
          <a:xfrm>
            <a:off x="1833563" y="1309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2400">
              <a:solidFill>
                <a:schemeClr val="tx1"/>
              </a:solidFill>
            </a:endParaRPr>
          </a:p>
        </p:txBody>
      </p:sp>
      <p:pic>
        <p:nvPicPr>
          <p:cNvPr id="5427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6250" y="1484313"/>
            <a:ext cx="6861175" cy="514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0FE8FCD7-3845-480A-9526-03426057B270}" type="slidenum">
              <a:rPr lang="en-US" altLang="en-US" sz="1400">
                <a:solidFill>
                  <a:srgbClr val="990033"/>
                </a:solidFill>
              </a:rPr>
              <a:pPr>
                <a:spcBef>
                  <a:spcPct val="0"/>
                </a:spcBef>
                <a:buClrTx/>
                <a:buSzTx/>
                <a:buFontTx/>
                <a:buNone/>
              </a:pPr>
              <a:t>22</a:t>
            </a:fld>
            <a:endParaRPr lang="en-CA" altLang="en-US" sz="1400">
              <a:solidFill>
                <a:srgbClr val="990033"/>
              </a:solidFill>
            </a:endParaRPr>
          </a:p>
        </p:txBody>
      </p:sp>
      <p:sp>
        <p:nvSpPr>
          <p:cNvPr id="56323" name="Rectangle 6"/>
          <p:cNvSpPr>
            <a:spLocks noGrp="1" noChangeArrowheads="1"/>
          </p:cNvSpPr>
          <p:nvPr>
            <p:ph type="title"/>
          </p:nvPr>
        </p:nvSpPr>
        <p:spPr>
          <a:noFill/>
        </p:spPr>
        <p:txBody>
          <a:bodyPr/>
          <a:lstStyle/>
          <a:p>
            <a:pPr eaLnBrk="1" hangingPunct="1"/>
            <a:r>
              <a:rPr lang="en-US" altLang="en-US" sz="3200" smtClean="0"/>
              <a:t>Relational Algebra Operations from</a:t>
            </a:r>
            <a:br>
              <a:rPr lang="en-US" altLang="en-US" sz="3200" smtClean="0"/>
            </a:br>
            <a:r>
              <a:rPr lang="en-US" altLang="en-US" sz="3200" smtClean="0"/>
              <a:t>Set Theory: UNION </a:t>
            </a:r>
          </a:p>
        </p:txBody>
      </p:sp>
      <p:sp>
        <p:nvSpPr>
          <p:cNvPr id="56324" name="Rectangle 7"/>
          <p:cNvSpPr>
            <a:spLocks noGrp="1" noChangeArrowheads="1"/>
          </p:cNvSpPr>
          <p:nvPr>
            <p:ph type="body" idx="1"/>
          </p:nvPr>
        </p:nvSpPr>
        <p:spPr/>
        <p:txBody>
          <a:bodyPr/>
          <a:lstStyle/>
          <a:p>
            <a:pPr eaLnBrk="1" hangingPunct="1">
              <a:lnSpc>
                <a:spcPct val="90000"/>
              </a:lnSpc>
            </a:pPr>
            <a:r>
              <a:rPr lang="en-US" altLang="en-US" smtClean="0"/>
              <a:t>UNION Operation</a:t>
            </a:r>
          </a:p>
          <a:p>
            <a:pPr lvl="1" eaLnBrk="1" hangingPunct="1">
              <a:lnSpc>
                <a:spcPct val="90000"/>
              </a:lnSpc>
            </a:pPr>
            <a:r>
              <a:rPr lang="en-US" altLang="en-US" smtClean="0"/>
              <a:t>Binary operation, denoted by </a:t>
            </a:r>
            <a:r>
              <a:rPr lang="en-US" altLang="en-US" smtClean="0">
                <a:latin typeface="Symbol" panose="05050102010706020507" pitchFamily="18" charset="2"/>
              </a:rPr>
              <a:t></a:t>
            </a:r>
            <a:r>
              <a:rPr lang="en-US" altLang="en-US" smtClean="0"/>
              <a:t> </a:t>
            </a:r>
          </a:p>
          <a:p>
            <a:pPr lvl="1" eaLnBrk="1" hangingPunct="1">
              <a:lnSpc>
                <a:spcPct val="90000"/>
              </a:lnSpc>
            </a:pPr>
            <a:r>
              <a:rPr lang="en-US" altLang="en-US" smtClean="0"/>
              <a:t>The result of R </a:t>
            </a:r>
            <a:r>
              <a:rPr lang="en-US" altLang="en-US" smtClean="0">
                <a:latin typeface="Symbol" panose="05050102010706020507" pitchFamily="18" charset="2"/>
              </a:rPr>
              <a:t></a:t>
            </a:r>
            <a:r>
              <a:rPr lang="en-US" altLang="en-US" smtClean="0"/>
              <a:t> S, is a relation that includes all tuples that are either in R or in S or in both R and S</a:t>
            </a:r>
          </a:p>
          <a:p>
            <a:pPr lvl="1" eaLnBrk="1" hangingPunct="1">
              <a:lnSpc>
                <a:spcPct val="90000"/>
              </a:lnSpc>
            </a:pPr>
            <a:r>
              <a:rPr lang="en-US" altLang="en-US" smtClean="0"/>
              <a:t>Duplicate tuples are eliminated</a:t>
            </a:r>
          </a:p>
          <a:p>
            <a:pPr lvl="1" eaLnBrk="1" hangingPunct="1">
              <a:lnSpc>
                <a:spcPct val="90000"/>
              </a:lnSpc>
            </a:pPr>
            <a:r>
              <a:rPr lang="en-US" altLang="en-US" sz="2500" smtClean="0"/>
              <a:t>The two operand relations R and S must be “type compatible” (or UNION compatible)</a:t>
            </a:r>
          </a:p>
          <a:p>
            <a:pPr lvl="2" eaLnBrk="1" hangingPunct="1">
              <a:lnSpc>
                <a:spcPct val="90000"/>
              </a:lnSpc>
            </a:pPr>
            <a:r>
              <a:rPr lang="en-US" altLang="en-US" sz="2300" smtClean="0"/>
              <a:t>R and S must have same number of attributes</a:t>
            </a:r>
          </a:p>
          <a:p>
            <a:pPr lvl="2" eaLnBrk="1" hangingPunct="1">
              <a:lnSpc>
                <a:spcPct val="90000"/>
              </a:lnSpc>
            </a:pPr>
            <a:r>
              <a:rPr lang="en-US" altLang="en-US" sz="2300" smtClean="0"/>
              <a:t>Each pair of corresponding attributes must be type compatible (have same or compatible domains)</a:t>
            </a:r>
          </a:p>
          <a:p>
            <a:pPr lvl="1" eaLnBrk="1" hangingPunct="1">
              <a:lnSpc>
                <a:spcPct val="90000"/>
              </a:lnSpc>
              <a:buFont typeface="Wingdings" panose="05000000000000000000" pitchFamily="2" charset="2"/>
              <a:buNone/>
            </a:pPr>
            <a:endParaRPr lang="en-US" altLang="en-US" smtClean="0"/>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E1DA79D8-F64D-40AE-8695-1C088659653E}" type="slidenum">
              <a:rPr lang="en-US" altLang="en-US" sz="1400">
                <a:solidFill>
                  <a:srgbClr val="990033"/>
                </a:solidFill>
              </a:rPr>
              <a:pPr>
                <a:spcBef>
                  <a:spcPct val="0"/>
                </a:spcBef>
                <a:buClrTx/>
                <a:buSzTx/>
                <a:buFontTx/>
                <a:buNone/>
              </a:pPr>
              <a:t>23</a:t>
            </a:fld>
            <a:endParaRPr lang="en-CA" altLang="en-US" sz="1400">
              <a:solidFill>
                <a:srgbClr val="990033"/>
              </a:solidFill>
            </a:endParaRPr>
          </a:p>
        </p:txBody>
      </p:sp>
      <p:sp>
        <p:nvSpPr>
          <p:cNvPr id="58371" name="Rectangle 2"/>
          <p:cNvSpPr>
            <a:spLocks noGrp="1" noChangeArrowheads="1"/>
          </p:cNvSpPr>
          <p:nvPr>
            <p:ph type="title"/>
          </p:nvPr>
        </p:nvSpPr>
        <p:spPr>
          <a:noFill/>
        </p:spPr>
        <p:txBody>
          <a:bodyPr/>
          <a:lstStyle/>
          <a:p>
            <a:pPr eaLnBrk="1" hangingPunct="1"/>
            <a:r>
              <a:rPr lang="en-US" altLang="en-US" sz="3200" smtClean="0"/>
              <a:t>Relational Algebra Operations from</a:t>
            </a:r>
            <a:br>
              <a:rPr lang="en-US" altLang="en-US" sz="3200" smtClean="0"/>
            </a:br>
            <a:r>
              <a:rPr lang="en-US" altLang="en-US" sz="3200" smtClean="0"/>
              <a:t>Set Theory: UNION </a:t>
            </a:r>
          </a:p>
        </p:txBody>
      </p:sp>
      <p:sp>
        <p:nvSpPr>
          <p:cNvPr id="58372" name="Rectangle 3"/>
          <p:cNvSpPr>
            <a:spLocks noGrp="1" noChangeArrowheads="1"/>
          </p:cNvSpPr>
          <p:nvPr>
            <p:ph type="body" idx="1"/>
          </p:nvPr>
        </p:nvSpPr>
        <p:spPr/>
        <p:txBody>
          <a:bodyPr/>
          <a:lstStyle/>
          <a:p>
            <a:pPr eaLnBrk="1" hangingPunct="1">
              <a:lnSpc>
                <a:spcPct val="80000"/>
              </a:lnSpc>
            </a:pPr>
            <a:r>
              <a:rPr lang="en-US" altLang="en-US" sz="2400" smtClean="0"/>
              <a:t>Example: </a:t>
            </a:r>
          </a:p>
          <a:p>
            <a:pPr lvl="1" eaLnBrk="1" hangingPunct="1">
              <a:lnSpc>
                <a:spcPct val="80000"/>
              </a:lnSpc>
            </a:pPr>
            <a:r>
              <a:rPr lang="en-US" altLang="en-US" sz="2100" smtClean="0"/>
              <a:t>To retrieve the social security numbers of all employees who either </a:t>
            </a:r>
            <a:r>
              <a:rPr lang="en-US" altLang="en-US" sz="2100" i="1" smtClean="0"/>
              <a:t>work in department 5</a:t>
            </a:r>
            <a:r>
              <a:rPr lang="en-US" altLang="en-US" sz="2100" smtClean="0"/>
              <a:t> (RESULT1 below) or </a:t>
            </a:r>
            <a:r>
              <a:rPr lang="en-US" altLang="en-US" sz="2100" i="1" smtClean="0"/>
              <a:t>directly supervise an employee who works in department 5</a:t>
            </a:r>
            <a:r>
              <a:rPr lang="en-US" altLang="en-US" sz="2100" smtClean="0"/>
              <a:t> (RESULT2 below)</a:t>
            </a:r>
          </a:p>
          <a:p>
            <a:pPr lvl="1" eaLnBrk="1" hangingPunct="1">
              <a:lnSpc>
                <a:spcPct val="80000"/>
              </a:lnSpc>
            </a:pPr>
            <a:r>
              <a:rPr lang="en-US" altLang="en-US" sz="2100" smtClean="0"/>
              <a:t>We can use the UNION operation as follows:</a:t>
            </a:r>
          </a:p>
          <a:p>
            <a:pPr algn="ctr" eaLnBrk="1" hangingPunct="1">
              <a:lnSpc>
                <a:spcPct val="80000"/>
              </a:lnSpc>
              <a:buFont typeface="Wingdings" panose="05000000000000000000" pitchFamily="2" charset="2"/>
              <a:buNone/>
            </a:pPr>
            <a:r>
              <a:rPr lang="en-US" altLang="en-US" sz="2400" smtClean="0"/>
              <a:t>DEP5_EMPS </a:t>
            </a:r>
            <a:r>
              <a:rPr lang="en-US" altLang="en-US" sz="2400" smtClean="0">
                <a:sym typeface="Symbol" panose="05050102010706020507" pitchFamily="18" charset="2"/>
              </a:rPr>
              <a:t> </a:t>
            </a:r>
            <a:r>
              <a:rPr lang="en-US" altLang="en-US" sz="2400" smtClean="0">
                <a:latin typeface="Symbol" panose="05050102010706020507" pitchFamily="18" charset="2"/>
              </a:rPr>
              <a:t></a:t>
            </a:r>
            <a:r>
              <a:rPr lang="en-US" altLang="en-US" sz="2400" baseline="-25000" smtClean="0"/>
              <a:t>DNO=5</a:t>
            </a:r>
            <a:r>
              <a:rPr lang="en-US" altLang="en-US" sz="2400" smtClean="0"/>
              <a:t> (EMPLOYEE)</a:t>
            </a:r>
          </a:p>
          <a:p>
            <a:pPr algn="ctr" eaLnBrk="1" hangingPunct="1">
              <a:lnSpc>
                <a:spcPct val="80000"/>
              </a:lnSpc>
              <a:buFont typeface="Wingdings" panose="05000000000000000000" pitchFamily="2" charset="2"/>
              <a:buNone/>
            </a:pPr>
            <a:r>
              <a:rPr lang="en-US" altLang="en-US" sz="2400" smtClean="0"/>
              <a:t>RESULT1 </a:t>
            </a:r>
            <a:r>
              <a:rPr lang="en-US" altLang="en-US" sz="2400" smtClean="0">
                <a:sym typeface="Symbol" panose="05050102010706020507" pitchFamily="18" charset="2"/>
              </a:rPr>
              <a:t> </a:t>
            </a:r>
            <a:r>
              <a:rPr lang="en-US" altLang="en-US" sz="2400" smtClean="0">
                <a:latin typeface="Symbol" panose="05050102010706020507" pitchFamily="18" charset="2"/>
              </a:rPr>
              <a:t></a:t>
            </a:r>
            <a:r>
              <a:rPr lang="en-US" altLang="en-US" sz="2400" smtClean="0"/>
              <a:t> </a:t>
            </a:r>
            <a:r>
              <a:rPr lang="en-US" altLang="en-US" sz="2400" baseline="-25000" smtClean="0"/>
              <a:t>SSN</a:t>
            </a:r>
            <a:r>
              <a:rPr lang="en-US" altLang="en-US" sz="2400" smtClean="0"/>
              <a:t>(DEP5_EMPS)</a:t>
            </a:r>
          </a:p>
          <a:p>
            <a:pPr algn="ctr" eaLnBrk="1" hangingPunct="1">
              <a:lnSpc>
                <a:spcPct val="80000"/>
              </a:lnSpc>
              <a:buFont typeface="Wingdings" panose="05000000000000000000" pitchFamily="2" charset="2"/>
              <a:buNone/>
            </a:pPr>
            <a:r>
              <a:rPr lang="en-US" altLang="en-US" sz="2400" smtClean="0"/>
              <a:t>RESULT2(SSN) </a:t>
            </a:r>
            <a:r>
              <a:rPr lang="en-US" altLang="en-US" sz="2400" smtClean="0">
                <a:sym typeface="Symbol" panose="05050102010706020507" pitchFamily="18" charset="2"/>
              </a:rPr>
              <a:t> </a:t>
            </a:r>
            <a:r>
              <a:rPr lang="en-US" altLang="en-US" sz="2400" smtClean="0">
                <a:latin typeface="Symbol" panose="05050102010706020507" pitchFamily="18" charset="2"/>
              </a:rPr>
              <a:t></a:t>
            </a:r>
            <a:r>
              <a:rPr lang="en-US" altLang="en-US" sz="2400" baseline="-25000" smtClean="0"/>
              <a:t>SUPERSSN</a:t>
            </a:r>
            <a:r>
              <a:rPr lang="en-US" altLang="en-US" sz="2400" smtClean="0"/>
              <a:t>(DEP5_EMPS)</a:t>
            </a:r>
          </a:p>
          <a:p>
            <a:pPr algn="ctr" eaLnBrk="1" hangingPunct="1">
              <a:lnSpc>
                <a:spcPct val="80000"/>
              </a:lnSpc>
              <a:buFont typeface="Wingdings" panose="05000000000000000000" pitchFamily="2" charset="2"/>
              <a:buNone/>
            </a:pPr>
            <a:r>
              <a:rPr lang="en-US" altLang="en-US" sz="2400" smtClean="0"/>
              <a:t>RESULT </a:t>
            </a:r>
            <a:r>
              <a:rPr lang="en-US" altLang="en-US" sz="2400" smtClean="0">
                <a:sym typeface="Symbol" panose="05050102010706020507" pitchFamily="18" charset="2"/>
              </a:rPr>
              <a:t> RESULT</a:t>
            </a:r>
            <a:r>
              <a:rPr lang="en-US" altLang="en-US" sz="2400" smtClean="0"/>
              <a:t>1 </a:t>
            </a:r>
            <a:r>
              <a:rPr lang="en-US" altLang="en-US" sz="2400" smtClean="0">
                <a:latin typeface="Symbol" panose="05050102010706020507" pitchFamily="18" charset="2"/>
              </a:rPr>
              <a:t></a:t>
            </a:r>
            <a:r>
              <a:rPr lang="en-US" altLang="en-US" sz="2400" smtClean="0"/>
              <a:t> RESULT2</a:t>
            </a:r>
          </a:p>
          <a:p>
            <a:pPr lvl="1" eaLnBrk="1" hangingPunct="1">
              <a:lnSpc>
                <a:spcPct val="80000"/>
              </a:lnSpc>
            </a:pPr>
            <a:r>
              <a:rPr lang="en-US" altLang="en-US" sz="2100" smtClean="0"/>
              <a:t>The union operation produces the tuples that are in either RESULT1 or RESULT2 or both</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228600" y="303213"/>
            <a:ext cx="7796213" cy="1144587"/>
          </a:xfrm>
        </p:spPr>
        <p:txBody>
          <a:bodyPr/>
          <a:lstStyle/>
          <a:p>
            <a:r>
              <a:rPr lang="en-US" altLang="en-US" sz="2800" b="1" smtClean="0">
                <a:latin typeface="Verdana" panose="020B0604030504040204" pitchFamily="34" charset="0"/>
              </a:rPr>
              <a:t>Figure 8.3</a:t>
            </a:r>
            <a:r>
              <a:rPr lang="en-US" altLang="en-US" sz="2800" smtClean="0">
                <a:latin typeface="Verdana" panose="020B0604030504040204" pitchFamily="34" charset="0"/>
              </a:rPr>
              <a:t>   Result of the UNION operation RESULT ← RESULT1 ∪ RESULT2.</a:t>
            </a:r>
          </a:p>
        </p:txBody>
      </p:sp>
      <p:pic>
        <p:nvPicPr>
          <p:cNvPr id="60419" name="Picture 2" descr="fig08_03.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89125"/>
            <a:ext cx="8229600"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8- 25</a:t>
            </a:r>
            <a:endParaRPr lang="en-CA" altLang="en-US" sz="1400">
              <a:solidFill>
                <a:srgbClr val="990033"/>
              </a:solidFill>
            </a:endParaRPr>
          </a:p>
        </p:txBody>
      </p:sp>
    </p:spTree>
  </p:cSld>
  <p:clrMapOvr>
    <a:masterClrMapping/>
  </p:clrMapOvr>
  <p:transition spd="med" advTm="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D14EB316-9A60-47D7-9C89-56EC005D0A19}" type="slidenum">
              <a:rPr lang="en-US" altLang="en-US" sz="1400">
                <a:solidFill>
                  <a:srgbClr val="990033"/>
                </a:solidFill>
              </a:rPr>
              <a:pPr>
                <a:spcBef>
                  <a:spcPct val="0"/>
                </a:spcBef>
                <a:buClrTx/>
                <a:buSzTx/>
                <a:buFontTx/>
                <a:buNone/>
              </a:pPr>
              <a:t>25</a:t>
            </a:fld>
            <a:endParaRPr lang="en-CA" altLang="en-US" sz="1400">
              <a:solidFill>
                <a:srgbClr val="990033"/>
              </a:solidFill>
            </a:endParaRPr>
          </a:p>
        </p:txBody>
      </p:sp>
      <p:sp>
        <p:nvSpPr>
          <p:cNvPr id="61443" name="Rectangle 4"/>
          <p:cNvSpPr>
            <a:spLocks noGrp="1" noChangeArrowheads="1"/>
          </p:cNvSpPr>
          <p:nvPr>
            <p:ph type="title"/>
          </p:nvPr>
        </p:nvSpPr>
        <p:spPr>
          <a:noFill/>
        </p:spPr>
        <p:txBody>
          <a:bodyPr/>
          <a:lstStyle/>
          <a:p>
            <a:pPr eaLnBrk="1" hangingPunct="1"/>
            <a:r>
              <a:rPr lang="en-US" altLang="en-US" sz="3200" smtClean="0"/>
              <a:t>Relational Algebra Operations from</a:t>
            </a:r>
            <a:br>
              <a:rPr lang="en-US" altLang="en-US" sz="3200" smtClean="0"/>
            </a:br>
            <a:r>
              <a:rPr lang="en-US" altLang="en-US" sz="3200" smtClean="0"/>
              <a:t>Set Theory </a:t>
            </a:r>
          </a:p>
        </p:txBody>
      </p:sp>
      <p:sp>
        <p:nvSpPr>
          <p:cNvPr id="61444" name="Rectangle 5"/>
          <p:cNvSpPr>
            <a:spLocks noGrp="1" noChangeArrowheads="1"/>
          </p:cNvSpPr>
          <p:nvPr>
            <p:ph type="body" idx="1"/>
          </p:nvPr>
        </p:nvSpPr>
        <p:spPr/>
        <p:txBody>
          <a:bodyPr/>
          <a:lstStyle/>
          <a:p>
            <a:pPr eaLnBrk="1" hangingPunct="1"/>
            <a:r>
              <a:rPr lang="en-US" altLang="en-US" sz="2400" smtClean="0"/>
              <a:t>Type Compatibility of operands is required for the binary set operation UNION </a:t>
            </a:r>
            <a:r>
              <a:rPr lang="en-US" altLang="en-US" sz="2400" smtClean="0">
                <a:latin typeface="Symbol" panose="05050102010706020507" pitchFamily="18" charset="2"/>
              </a:rPr>
              <a:t></a:t>
            </a:r>
            <a:r>
              <a:rPr lang="en-US" altLang="en-US" sz="2400" smtClean="0"/>
              <a:t>, (also for INTERSECTION </a:t>
            </a:r>
            <a:r>
              <a:rPr lang="en-US" altLang="en-US" sz="2400" smtClean="0">
                <a:latin typeface="Symbol" panose="05050102010706020507" pitchFamily="18" charset="2"/>
              </a:rPr>
              <a:t></a:t>
            </a:r>
            <a:r>
              <a:rPr lang="en-US" altLang="en-US" sz="2400" smtClean="0"/>
              <a:t>, and SET DIFFERENCE –, see next slides)</a:t>
            </a:r>
          </a:p>
          <a:p>
            <a:pPr eaLnBrk="1" hangingPunct="1"/>
            <a:r>
              <a:rPr lang="en-US" altLang="en-US" sz="2400" smtClean="0"/>
              <a:t>R1(A1, A2, ..., An) and R2(B1, B2, ..., Bn) are type compatible if:</a:t>
            </a:r>
          </a:p>
          <a:p>
            <a:pPr lvl="1" eaLnBrk="1" hangingPunct="1"/>
            <a:r>
              <a:rPr lang="en-US" altLang="en-US" sz="2200" smtClean="0"/>
              <a:t>they have the same number of attributes, and</a:t>
            </a:r>
          </a:p>
          <a:p>
            <a:pPr lvl="1" eaLnBrk="1" hangingPunct="1"/>
            <a:r>
              <a:rPr lang="en-US" altLang="en-US" sz="2200" smtClean="0"/>
              <a:t>the domains of corresponding attributes are type compatible (i.e. dom(Ai)=dom(Bi) for i=1, 2, ..., n). </a:t>
            </a:r>
          </a:p>
          <a:p>
            <a:pPr eaLnBrk="1" hangingPunct="1"/>
            <a:r>
              <a:rPr lang="en-US" altLang="en-US" sz="2400" smtClean="0"/>
              <a:t>The resulting relation for R1</a:t>
            </a:r>
            <a:r>
              <a:rPr lang="en-US" altLang="en-US" sz="2400" smtClean="0">
                <a:latin typeface="Symbol" panose="05050102010706020507" pitchFamily="18" charset="2"/>
              </a:rPr>
              <a:t></a:t>
            </a:r>
            <a:r>
              <a:rPr lang="en-US" altLang="en-US" sz="2400" smtClean="0"/>
              <a:t>R2 (also for R1</a:t>
            </a:r>
            <a:r>
              <a:rPr lang="en-US" altLang="en-US" sz="2400" smtClean="0">
                <a:latin typeface="Symbol" panose="05050102010706020507" pitchFamily="18" charset="2"/>
              </a:rPr>
              <a:t></a:t>
            </a:r>
            <a:r>
              <a:rPr lang="en-US" altLang="en-US" sz="2400" smtClean="0"/>
              <a:t>R2, or R1–R2, see next slides) has the same attribute names as the </a:t>
            </a:r>
            <a:r>
              <a:rPr lang="en-US" altLang="en-US" sz="2400" i="1" smtClean="0"/>
              <a:t>first</a:t>
            </a:r>
            <a:r>
              <a:rPr lang="en-US" altLang="en-US" sz="2400" smtClean="0"/>
              <a:t> operand relation R1 (by convention)</a:t>
            </a: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AE778526-FBDC-4664-82EC-5701888BCBBA}" type="slidenum">
              <a:rPr lang="en-US" altLang="en-US" sz="1400">
                <a:solidFill>
                  <a:srgbClr val="990033"/>
                </a:solidFill>
              </a:rPr>
              <a:pPr>
                <a:spcBef>
                  <a:spcPct val="0"/>
                </a:spcBef>
                <a:buClrTx/>
                <a:buSzTx/>
                <a:buFontTx/>
                <a:buNone/>
              </a:pPr>
              <a:t>26</a:t>
            </a:fld>
            <a:endParaRPr lang="en-CA" altLang="en-US" sz="1400">
              <a:solidFill>
                <a:srgbClr val="990033"/>
              </a:solidFill>
            </a:endParaRPr>
          </a:p>
        </p:txBody>
      </p:sp>
      <p:sp>
        <p:nvSpPr>
          <p:cNvPr id="63491" name="Rectangle 7"/>
          <p:cNvSpPr>
            <a:spLocks noGrp="1" noChangeArrowheads="1"/>
          </p:cNvSpPr>
          <p:nvPr>
            <p:ph type="title"/>
          </p:nvPr>
        </p:nvSpPr>
        <p:spPr>
          <a:noFill/>
        </p:spPr>
        <p:txBody>
          <a:bodyPr/>
          <a:lstStyle/>
          <a:p>
            <a:pPr eaLnBrk="1" hangingPunct="1"/>
            <a:r>
              <a:rPr lang="en-US" altLang="en-US" sz="3200" smtClean="0"/>
              <a:t>Relational Algebra Operations from Set Theory: INTERSECTION</a:t>
            </a:r>
          </a:p>
        </p:txBody>
      </p:sp>
      <p:sp>
        <p:nvSpPr>
          <p:cNvPr id="63492" name="Rectangle 8"/>
          <p:cNvSpPr>
            <a:spLocks noGrp="1" noChangeArrowheads="1"/>
          </p:cNvSpPr>
          <p:nvPr>
            <p:ph type="body" idx="1"/>
          </p:nvPr>
        </p:nvSpPr>
        <p:spPr>
          <a:xfrm>
            <a:off x="239713" y="1600200"/>
            <a:ext cx="8294687" cy="4648200"/>
          </a:xfrm>
        </p:spPr>
        <p:txBody>
          <a:bodyPr/>
          <a:lstStyle/>
          <a:p>
            <a:pPr eaLnBrk="1" hangingPunct="1"/>
            <a:r>
              <a:rPr lang="en-US" altLang="en-US" sz="3200" smtClean="0"/>
              <a:t>INTERSECTION is denoted by </a:t>
            </a:r>
            <a:r>
              <a:rPr lang="en-US" altLang="en-US" sz="3200" smtClean="0">
                <a:latin typeface="Symbol" panose="05050102010706020507" pitchFamily="18" charset="2"/>
              </a:rPr>
              <a:t></a:t>
            </a:r>
            <a:endParaRPr lang="en-US" altLang="en-US" sz="3200" smtClean="0"/>
          </a:p>
          <a:p>
            <a:pPr eaLnBrk="1" hangingPunct="1"/>
            <a:r>
              <a:rPr lang="en-US" altLang="en-US" sz="3200" smtClean="0"/>
              <a:t>The result of the operation R </a:t>
            </a:r>
            <a:r>
              <a:rPr lang="en-US" altLang="en-US" sz="3200" smtClean="0">
                <a:latin typeface="Symbol" panose="05050102010706020507" pitchFamily="18" charset="2"/>
              </a:rPr>
              <a:t></a:t>
            </a:r>
            <a:r>
              <a:rPr lang="en-US" altLang="en-US" sz="3200" smtClean="0"/>
              <a:t> S, is a relation that includes all tuples that are in both R and S</a:t>
            </a:r>
          </a:p>
          <a:p>
            <a:pPr lvl="1" eaLnBrk="1" hangingPunct="1"/>
            <a:r>
              <a:rPr lang="en-US" altLang="en-US" sz="3000" smtClean="0"/>
              <a:t>The attribute names in the result will be the same as the attribute names in R</a:t>
            </a:r>
          </a:p>
          <a:p>
            <a:pPr eaLnBrk="1" hangingPunct="1"/>
            <a:r>
              <a:rPr lang="en-US" altLang="en-US" sz="3200" smtClean="0"/>
              <a:t>The two operand relations R and S must be “type compatible”</a:t>
            </a:r>
          </a:p>
          <a:p>
            <a:pPr eaLnBrk="1" hangingPunct="1"/>
            <a:endParaRPr lang="en-US" altLang="en-US" sz="3200" smtClean="0"/>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F8C5F597-23CD-4D76-AF8B-707806CF49C7}" type="slidenum">
              <a:rPr lang="en-US" altLang="en-US" sz="1400">
                <a:solidFill>
                  <a:srgbClr val="990033"/>
                </a:solidFill>
              </a:rPr>
              <a:pPr>
                <a:spcBef>
                  <a:spcPct val="0"/>
                </a:spcBef>
                <a:buClrTx/>
                <a:buSzTx/>
                <a:buFontTx/>
                <a:buNone/>
              </a:pPr>
              <a:t>27</a:t>
            </a:fld>
            <a:endParaRPr lang="en-CA" altLang="en-US" sz="1400">
              <a:solidFill>
                <a:srgbClr val="990033"/>
              </a:solidFill>
            </a:endParaRPr>
          </a:p>
        </p:txBody>
      </p:sp>
      <p:sp>
        <p:nvSpPr>
          <p:cNvPr id="65539" name="Rectangle 11"/>
          <p:cNvSpPr>
            <a:spLocks noGrp="1" noChangeArrowheads="1"/>
          </p:cNvSpPr>
          <p:nvPr>
            <p:ph type="title"/>
          </p:nvPr>
        </p:nvSpPr>
        <p:spPr/>
        <p:txBody>
          <a:bodyPr/>
          <a:lstStyle/>
          <a:p>
            <a:pPr eaLnBrk="1" hangingPunct="1"/>
            <a:r>
              <a:rPr lang="en-US" altLang="en-US" sz="3200" smtClean="0"/>
              <a:t>Relational Algebra Operations from Set Theory: SET DIFFERENCE (cont.) </a:t>
            </a:r>
          </a:p>
        </p:txBody>
      </p:sp>
      <p:sp>
        <p:nvSpPr>
          <p:cNvPr id="65540" name="Rectangle 12"/>
          <p:cNvSpPr>
            <a:spLocks noGrp="1" noChangeArrowheads="1"/>
          </p:cNvSpPr>
          <p:nvPr>
            <p:ph type="body" idx="1"/>
          </p:nvPr>
        </p:nvSpPr>
        <p:spPr>
          <a:xfrm>
            <a:off x="239713" y="1600200"/>
            <a:ext cx="8294687" cy="4495800"/>
          </a:xfrm>
        </p:spPr>
        <p:txBody>
          <a:bodyPr/>
          <a:lstStyle/>
          <a:p>
            <a:pPr eaLnBrk="1" hangingPunct="1"/>
            <a:r>
              <a:rPr lang="en-US" altLang="en-US" smtClean="0"/>
              <a:t>SET DIFFERENCE (also called MINUS or EXCEPT) is denoted by – </a:t>
            </a:r>
          </a:p>
          <a:p>
            <a:pPr eaLnBrk="1" hangingPunct="1"/>
            <a:r>
              <a:rPr lang="en-US" altLang="en-US" smtClean="0"/>
              <a:t>The result of R – S, is a relation that includes all tuples that are in R but not in S</a:t>
            </a:r>
          </a:p>
          <a:p>
            <a:pPr lvl="1" eaLnBrk="1" hangingPunct="1"/>
            <a:r>
              <a:rPr lang="en-US" altLang="en-US" sz="3000" smtClean="0"/>
              <a:t>The attribute names in the result will be the same as the attribute names in R</a:t>
            </a:r>
          </a:p>
          <a:p>
            <a:pPr eaLnBrk="1" hangingPunct="1"/>
            <a:r>
              <a:rPr lang="en-US" altLang="en-US" sz="3200" smtClean="0"/>
              <a:t>The two operand relations R and S must be “type compatible”</a:t>
            </a:r>
            <a:endParaRPr lang="en-US" altLang="ja-JP" smtClean="0"/>
          </a:p>
          <a:p>
            <a:pPr eaLnBrk="1" hangingPunct="1"/>
            <a:endParaRPr lang="en-US" altLang="en-US" smtClean="0"/>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14EFB948-151D-43F2-9625-CBA56773DD80}" type="slidenum">
              <a:rPr lang="en-US" altLang="en-US" sz="1400">
                <a:solidFill>
                  <a:srgbClr val="990033"/>
                </a:solidFill>
              </a:rPr>
              <a:pPr>
                <a:spcBef>
                  <a:spcPct val="0"/>
                </a:spcBef>
                <a:buClrTx/>
                <a:buSzTx/>
                <a:buFontTx/>
                <a:buNone/>
              </a:pPr>
              <a:t>28</a:t>
            </a:fld>
            <a:endParaRPr lang="en-CA" altLang="en-US" sz="1400">
              <a:solidFill>
                <a:srgbClr val="990033"/>
              </a:solidFill>
            </a:endParaRPr>
          </a:p>
        </p:txBody>
      </p:sp>
      <p:sp>
        <p:nvSpPr>
          <p:cNvPr id="67587" name="Rectangle 2"/>
          <p:cNvSpPr>
            <a:spLocks noGrp="1" noChangeArrowheads="1"/>
          </p:cNvSpPr>
          <p:nvPr>
            <p:ph type="title"/>
          </p:nvPr>
        </p:nvSpPr>
        <p:spPr>
          <a:noFill/>
        </p:spPr>
        <p:txBody>
          <a:bodyPr/>
          <a:lstStyle/>
          <a:p>
            <a:pPr eaLnBrk="1" hangingPunct="1"/>
            <a:r>
              <a:rPr lang="en-US" altLang="en-US" sz="3200" smtClean="0"/>
              <a:t>Example to illustrate the result of UNION, INTERSECT, and DIFFERENCE</a:t>
            </a:r>
          </a:p>
        </p:txBody>
      </p:sp>
      <p:sp>
        <p:nvSpPr>
          <p:cNvPr id="67588" name="Rectangle 3"/>
          <p:cNvSpPr>
            <a:spLocks noChangeArrowheads="1"/>
          </p:cNvSpPr>
          <p:nvPr/>
        </p:nvSpPr>
        <p:spPr bwMode="auto">
          <a:xfrm>
            <a:off x="1833563" y="1309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2400">
              <a:solidFill>
                <a:schemeClr val="tx1"/>
              </a:solidFill>
            </a:endParaRPr>
          </a:p>
        </p:txBody>
      </p:sp>
      <p:pic>
        <p:nvPicPr>
          <p:cNvPr id="6758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3763" y="1490663"/>
            <a:ext cx="6650037"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EB9FBCF4-9D9D-4116-8680-4D0B2AE3EC7E}" type="slidenum">
              <a:rPr lang="en-US" altLang="en-US" sz="1400">
                <a:solidFill>
                  <a:srgbClr val="990033"/>
                </a:solidFill>
              </a:rPr>
              <a:pPr>
                <a:spcBef>
                  <a:spcPct val="0"/>
                </a:spcBef>
                <a:buClrTx/>
                <a:buSzTx/>
                <a:buFontTx/>
                <a:buNone/>
              </a:pPr>
              <a:t>29</a:t>
            </a:fld>
            <a:endParaRPr lang="en-CA" altLang="en-US" sz="1400">
              <a:solidFill>
                <a:srgbClr val="990033"/>
              </a:solidFill>
            </a:endParaRPr>
          </a:p>
        </p:txBody>
      </p:sp>
      <p:sp>
        <p:nvSpPr>
          <p:cNvPr id="69635" name="Rectangle 6"/>
          <p:cNvSpPr>
            <a:spLocks noGrp="1" noChangeArrowheads="1"/>
          </p:cNvSpPr>
          <p:nvPr>
            <p:ph type="title"/>
          </p:nvPr>
        </p:nvSpPr>
        <p:spPr/>
        <p:txBody>
          <a:bodyPr/>
          <a:lstStyle/>
          <a:p>
            <a:pPr eaLnBrk="1" hangingPunct="1"/>
            <a:r>
              <a:rPr lang="en-US" altLang="en-US" sz="3200" smtClean="0"/>
              <a:t>Some properties of UNION, INTERSECT, and DIFFERENCE</a:t>
            </a:r>
          </a:p>
        </p:txBody>
      </p:sp>
      <p:sp>
        <p:nvSpPr>
          <p:cNvPr id="69636" name="Rectangle 7"/>
          <p:cNvSpPr>
            <a:spLocks noGrp="1" noChangeArrowheads="1"/>
          </p:cNvSpPr>
          <p:nvPr>
            <p:ph type="body" idx="1"/>
          </p:nvPr>
        </p:nvSpPr>
        <p:spPr/>
        <p:txBody>
          <a:bodyPr/>
          <a:lstStyle/>
          <a:p>
            <a:pPr eaLnBrk="1" hangingPunct="1"/>
            <a:r>
              <a:rPr lang="en-US" altLang="en-US" sz="2400" smtClean="0"/>
              <a:t>Notice that both union and intersection are </a:t>
            </a:r>
            <a:r>
              <a:rPr lang="en-US" altLang="en-US" sz="2400" i="1" smtClean="0"/>
              <a:t>commutative</a:t>
            </a:r>
            <a:r>
              <a:rPr lang="en-US" altLang="en-US" sz="2400" smtClean="0"/>
              <a:t> operations; that is</a:t>
            </a:r>
          </a:p>
          <a:p>
            <a:pPr lvl="1" eaLnBrk="1" hangingPunct="1"/>
            <a:r>
              <a:rPr lang="en-US" altLang="en-US" sz="2200" smtClean="0"/>
              <a:t>R </a:t>
            </a:r>
            <a:r>
              <a:rPr lang="en-US" altLang="en-US" sz="2200" smtClean="0">
                <a:latin typeface="Symbol" panose="05050102010706020507" pitchFamily="18" charset="2"/>
              </a:rPr>
              <a:t></a:t>
            </a:r>
            <a:r>
              <a:rPr lang="en-US" altLang="en-US" sz="2200" smtClean="0"/>
              <a:t> S = S </a:t>
            </a:r>
            <a:r>
              <a:rPr lang="en-US" altLang="en-US" sz="2200" smtClean="0">
                <a:latin typeface="Symbol" panose="05050102010706020507" pitchFamily="18" charset="2"/>
              </a:rPr>
              <a:t></a:t>
            </a:r>
            <a:r>
              <a:rPr lang="en-US" altLang="en-US" sz="2200" smtClean="0"/>
              <a:t> R, and R </a:t>
            </a:r>
            <a:r>
              <a:rPr lang="en-US" altLang="en-US" sz="2200" smtClean="0">
                <a:latin typeface="Symbol" panose="05050102010706020507" pitchFamily="18" charset="2"/>
              </a:rPr>
              <a:t></a:t>
            </a:r>
            <a:r>
              <a:rPr lang="en-US" altLang="en-US" sz="2200" smtClean="0"/>
              <a:t> S = S </a:t>
            </a:r>
            <a:r>
              <a:rPr lang="en-US" altLang="en-US" sz="2200" smtClean="0">
                <a:latin typeface="Symbol" panose="05050102010706020507" pitchFamily="18" charset="2"/>
              </a:rPr>
              <a:t></a:t>
            </a:r>
            <a:r>
              <a:rPr lang="en-US" altLang="en-US" sz="2200" smtClean="0"/>
              <a:t> R</a:t>
            </a:r>
          </a:p>
          <a:p>
            <a:pPr eaLnBrk="1" hangingPunct="1"/>
            <a:r>
              <a:rPr lang="en-US" altLang="en-US" sz="2400" smtClean="0"/>
              <a:t>Both union and intersection can be treated as n-ary operations applicable to any number of relations as both are </a:t>
            </a:r>
            <a:r>
              <a:rPr lang="en-US" altLang="en-US" sz="2400" i="1" smtClean="0"/>
              <a:t>associative</a:t>
            </a:r>
            <a:r>
              <a:rPr lang="en-US" altLang="en-US" sz="2400" smtClean="0"/>
              <a:t> operations; that is</a:t>
            </a:r>
          </a:p>
          <a:p>
            <a:pPr lvl="1" eaLnBrk="1" hangingPunct="1"/>
            <a:r>
              <a:rPr lang="en-US" altLang="en-US" sz="2200" smtClean="0"/>
              <a:t>R </a:t>
            </a:r>
            <a:r>
              <a:rPr lang="en-US" altLang="en-US" sz="2200" smtClean="0">
                <a:latin typeface="Symbol" panose="05050102010706020507" pitchFamily="18" charset="2"/>
              </a:rPr>
              <a:t></a:t>
            </a:r>
            <a:r>
              <a:rPr lang="en-US" altLang="en-US" sz="2200" smtClean="0"/>
              <a:t> (S </a:t>
            </a:r>
            <a:r>
              <a:rPr lang="en-US" altLang="en-US" sz="2200" smtClean="0">
                <a:latin typeface="Symbol" panose="05050102010706020507" pitchFamily="18" charset="2"/>
              </a:rPr>
              <a:t></a:t>
            </a:r>
            <a:r>
              <a:rPr lang="en-US" altLang="en-US" sz="2200" smtClean="0"/>
              <a:t> T) = (R </a:t>
            </a:r>
            <a:r>
              <a:rPr lang="en-US" altLang="en-US" sz="2200" smtClean="0">
                <a:latin typeface="Symbol" panose="05050102010706020507" pitchFamily="18" charset="2"/>
              </a:rPr>
              <a:t></a:t>
            </a:r>
            <a:r>
              <a:rPr lang="en-US" altLang="en-US" sz="2200" smtClean="0"/>
              <a:t> S) </a:t>
            </a:r>
            <a:r>
              <a:rPr lang="en-US" altLang="en-US" sz="2200" smtClean="0">
                <a:latin typeface="Symbol" panose="05050102010706020507" pitchFamily="18" charset="2"/>
              </a:rPr>
              <a:t></a:t>
            </a:r>
            <a:r>
              <a:rPr lang="en-US" altLang="en-US" sz="2200" smtClean="0"/>
              <a:t> T</a:t>
            </a:r>
          </a:p>
          <a:p>
            <a:pPr lvl="1" eaLnBrk="1" hangingPunct="1"/>
            <a:r>
              <a:rPr lang="en-US" altLang="en-US" sz="2200" smtClean="0"/>
              <a:t>(R </a:t>
            </a:r>
            <a:r>
              <a:rPr lang="en-US" altLang="en-US" sz="2200" smtClean="0">
                <a:latin typeface="Symbol" panose="05050102010706020507" pitchFamily="18" charset="2"/>
              </a:rPr>
              <a:t></a:t>
            </a:r>
            <a:r>
              <a:rPr lang="en-US" altLang="en-US" sz="2200" smtClean="0"/>
              <a:t> S) </a:t>
            </a:r>
            <a:r>
              <a:rPr lang="en-US" altLang="en-US" sz="2200" smtClean="0">
                <a:latin typeface="Symbol" panose="05050102010706020507" pitchFamily="18" charset="2"/>
              </a:rPr>
              <a:t></a:t>
            </a:r>
            <a:r>
              <a:rPr lang="en-US" altLang="en-US" sz="2200" smtClean="0"/>
              <a:t> T = R </a:t>
            </a:r>
            <a:r>
              <a:rPr lang="en-US" altLang="en-US" sz="2200" smtClean="0">
                <a:latin typeface="Symbol" panose="05050102010706020507" pitchFamily="18" charset="2"/>
              </a:rPr>
              <a:t></a:t>
            </a:r>
            <a:r>
              <a:rPr lang="en-US" altLang="en-US" sz="2200" smtClean="0"/>
              <a:t> (S </a:t>
            </a:r>
            <a:r>
              <a:rPr lang="en-US" altLang="en-US" sz="2200" smtClean="0">
                <a:latin typeface="Symbol" panose="05050102010706020507" pitchFamily="18" charset="2"/>
              </a:rPr>
              <a:t></a:t>
            </a:r>
            <a:r>
              <a:rPr lang="en-US" altLang="en-US" sz="2200" smtClean="0"/>
              <a:t> T)</a:t>
            </a:r>
          </a:p>
          <a:p>
            <a:pPr eaLnBrk="1" hangingPunct="1"/>
            <a:r>
              <a:rPr lang="en-US" altLang="en-US" sz="2400" smtClean="0"/>
              <a:t>The minus operation is not commutative; that is, in general</a:t>
            </a:r>
          </a:p>
          <a:p>
            <a:pPr lvl="1" eaLnBrk="1" hangingPunct="1"/>
            <a:r>
              <a:rPr lang="en-US" altLang="en-US" sz="2200" smtClean="0"/>
              <a:t>R – S ≠ S – R</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9C4AE36F-F4ED-4332-A4DC-6952294D1454}" type="slidenum">
              <a:rPr lang="en-US" altLang="en-US" sz="1400">
                <a:solidFill>
                  <a:srgbClr val="990033"/>
                </a:solidFill>
              </a:rPr>
              <a:pPr>
                <a:spcBef>
                  <a:spcPct val="0"/>
                </a:spcBef>
                <a:buClrTx/>
                <a:buSzTx/>
                <a:buFontTx/>
                <a:buNone/>
              </a:pPr>
              <a:t>3</a:t>
            </a:fld>
            <a:endParaRPr lang="en-CA" altLang="en-US" sz="1400">
              <a:solidFill>
                <a:srgbClr val="990033"/>
              </a:solidFill>
            </a:endParaRPr>
          </a:p>
        </p:txBody>
      </p:sp>
      <p:sp>
        <p:nvSpPr>
          <p:cNvPr id="17411" name="Rectangle 4"/>
          <p:cNvSpPr>
            <a:spLocks noGrp="1" noChangeArrowheads="1"/>
          </p:cNvSpPr>
          <p:nvPr>
            <p:ph type="title"/>
          </p:nvPr>
        </p:nvSpPr>
        <p:spPr>
          <a:noFill/>
        </p:spPr>
        <p:txBody>
          <a:bodyPr/>
          <a:lstStyle/>
          <a:p>
            <a:pPr eaLnBrk="1" hangingPunct="1"/>
            <a:r>
              <a:rPr lang="en-US" altLang="en-US" sz="3200" smtClean="0"/>
              <a:t>Relational Algebra Overview</a:t>
            </a:r>
          </a:p>
        </p:txBody>
      </p:sp>
      <p:sp>
        <p:nvSpPr>
          <p:cNvPr id="17412" name="Rectangle 5"/>
          <p:cNvSpPr>
            <a:spLocks noGrp="1" noChangeArrowheads="1"/>
          </p:cNvSpPr>
          <p:nvPr>
            <p:ph type="body" idx="1"/>
          </p:nvPr>
        </p:nvSpPr>
        <p:spPr/>
        <p:txBody>
          <a:bodyPr/>
          <a:lstStyle/>
          <a:p>
            <a:pPr eaLnBrk="1" hangingPunct="1"/>
            <a:r>
              <a:rPr lang="en-US" altLang="en-US" smtClean="0"/>
              <a:t>Relational algebra is the basic set of operations for the relational model</a:t>
            </a:r>
          </a:p>
          <a:p>
            <a:pPr eaLnBrk="1" hangingPunct="1"/>
            <a:r>
              <a:rPr lang="en-US" altLang="en-US" sz="2700" smtClean="0"/>
              <a:t>These operations enable a user to specify </a:t>
            </a:r>
            <a:r>
              <a:rPr lang="en-US" altLang="en-US" sz="2700" b="1" smtClean="0"/>
              <a:t>basic retrieval requests</a:t>
            </a:r>
            <a:r>
              <a:rPr lang="en-US" altLang="en-US" sz="2700" smtClean="0"/>
              <a:t> (or </a:t>
            </a:r>
            <a:r>
              <a:rPr lang="en-US" altLang="en-US" sz="2700" b="1" smtClean="0"/>
              <a:t>queries</a:t>
            </a:r>
            <a:r>
              <a:rPr lang="en-US" altLang="en-US" sz="2700" smtClean="0"/>
              <a:t>) </a:t>
            </a:r>
          </a:p>
          <a:p>
            <a:pPr eaLnBrk="1" hangingPunct="1"/>
            <a:r>
              <a:rPr lang="en-US" altLang="en-US" smtClean="0"/>
              <a:t>The result of an operation is a </a:t>
            </a:r>
            <a:r>
              <a:rPr lang="en-US" altLang="en-US" i="1" smtClean="0"/>
              <a:t>new relation</a:t>
            </a:r>
            <a:r>
              <a:rPr lang="en-US" altLang="en-US" smtClean="0"/>
              <a:t>, which may have been formed from one or more </a:t>
            </a:r>
            <a:r>
              <a:rPr lang="en-US" altLang="en-US" i="1" smtClean="0"/>
              <a:t>input</a:t>
            </a:r>
            <a:r>
              <a:rPr lang="en-US" altLang="en-US" smtClean="0"/>
              <a:t> relations</a:t>
            </a:r>
          </a:p>
          <a:p>
            <a:pPr lvl="1" eaLnBrk="1" hangingPunct="1"/>
            <a:r>
              <a:rPr lang="en-US" altLang="en-US" smtClean="0"/>
              <a:t>This property makes the algebra “closed” (all objects in relational algebra are relations)</a:t>
            </a: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679F7F89-199A-403D-A250-C3ABB2036E67}" type="slidenum">
              <a:rPr lang="en-US" altLang="en-US" sz="1400">
                <a:solidFill>
                  <a:srgbClr val="990033"/>
                </a:solidFill>
              </a:rPr>
              <a:pPr>
                <a:spcBef>
                  <a:spcPct val="0"/>
                </a:spcBef>
                <a:buClrTx/>
                <a:buSzTx/>
                <a:buFontTx/>
                <a:buNone/>
              </a:pPr>
              <a:t>30</a:t>
            </a:fld>
            <a:endParaRPr lang="en-CA" altLang="en-US" sz="1400">
              <a:solidFill>
                <a:srgbClr val="990033"/>
              </a:solidFill>
            </a:endParaRPr>
          </a:p>
        </p:txBody>
      </p:sp>
      <p:sp>
        <p:nvSpPr>
          <p:cNvPr id="71683" name="Rectangle 6"/>
          <p:cNvSpPr>
            <a:spLocks noGrp="1" noChangeArrowheads="1"/>
          </p:cNvSpPr>
          <p:nvPr>
            <p:ph type="title"/>
          </p:nvPr>
        </p:nvSpPr>
        <p:spPr/>
        <p:txBody>
          <a:bodyPr/>
          <a:lstStyle/>
          <a:p>
            <a:pPr eaLnBrk="1" hangingPunct="1"/>
            <a:r>
              <a:rPr lang="en-US" altLang="en-US" sz="3200" smtClean="0"/>
              <a:t>Relational Algebra Operations from Set Theory: CARTESIAN PRODUCT</a:t>
            </a:r>
          </a:p>
        </p:txBody>
      </p:sp>
      <p:sp>
        <p:nvSpPr>
          <p:cNvPr id="71684" name="Rectangle 7"/>
          <p:cNvSpPr>
            <a:spLocks noGrp="1" noChangeArrowheads="1"/>
          </p:cNvSpPr>
          <p:nvPr>
            <p:ph type="body" idx="1"/>
          </p:nvPr>
        </p:nvSpPr>
        <p:spPr/>
        <p:txBody>
          <a:bodyPr/>
          <a:lstStyle/>
          <a:p>
            <a:pPr eaLnBrk="1" hangingPunct="1"/>
            <a:r>
              <a:rPr lang="en-US" altLang="en-US" sz="2400" smtClean="0"/>
              <a:t>CARTESIAN (or CROSS) PRODUCT Operation</a:t>
            </a:r>
          </a:p>
          <a:p>
            <a:pPr lvl="1" eaLnBrk="1" hangingPunct="1"/>
            <a:r>
              <a:rPr lang="en-US" altLang="en-US" sz="2200" smtClean="0"/>
              <a:t>This operation is used to combine tuples from two relations in a combinatorial fashion.</a:t>
            </a:r>
          </a:p>
          <a:p>
            <a:pPr lvl="1" eaLnBrk="1" hangingPunct="1"/>
            <a:r>
              <a:rPr lang="en-US" altLang="en-US" sz="2200" smtClean="0"/>
              <a:t>Denoted by R(A1, A2, . . ., An) x S(B1, B2, . . ., Bm)</a:t>
            </a:r>
          </a:p>
          <a:p>
            <a:pPr lvl="1" eaLnBrk="1" hangingPunct="1"/>
            <a:r>
              <a:rPr lang="en-US" altLang="en-US" sz="2200" smtClean="0"/>
              <a:t>Result is a relation Q with degree n + m attributes:</a:t>
            </a:r>
          </a:p>
          <a:p>
            <a:pPr lvl="2" eaLnBrk="1" hangingPunct="1"/>
            <a:r>
              <a:rPr lang="en-US" altLang="en-US" sz="2000" smtClean="0"/>
              <a:t>Q(A1, A2, . . ., An, B1, B2, . . ., Bm), in that order.</a:t>
            </a:r>
          </a:p>
          <a:p>
            <a:pPr lvl="1" eaLnBrk="1" hangingPunct="1"/>
            <a:r>
              <a:rPr lang="en-US" altLang="en-US" sz="2200" smtClean="0"/>
              <a:t>The resulting relation state has one tuple for each combination of tuples—one from R and one from S. </a:t>
            </a:r>
          </a:p>
          <a:p>
            <a:pPr lvl="1" eaLnBrk="1" hangingPunct="1"/>
            <a:r>
              <a:rPr lang="en-US" altLang="en-US" sz="2200" smtClean="0"/>
              <a:t>Hence, if R has n</a:t>
            </a:r>
            <a:r>
              <a:rPr lang="en-US" altLang="en-US" sz="2200" baseline="-25000" smtClean="0"/>
              <a:t>R</a:t>
            </a:r>
            <a:r>
              <a:rPr lang="en-US" altLang="en-US" sz="2200" smtClean="0"/>
              <a:t> tuples (denoted as |R| = n</a:t>
            </a:r>
            <a:r>
              <a:rPr lang="en-US" altLang="en-US" sz="2200" baseline="-25000" smtClean="0"/>
              <a:t>R</a:t>
            </a:r>
            <a:r>
              <a:rPr lang="en-US" altLang="en-US" sz="2200" smtClean="0"/>
              <a:t> ), and S has n</a:t>
            </a:r>
            <a:r>
              <a:rPr lang="en-US" altLang="en-US" sz="2200" baseline="-25000" smtClean="0"/>
              <a:t>S</a:t>
            </a:r>
            <a:r>
              <a:rPr lang="en-US" altLang="en-US" sz="2200" smtClean="0"/>
              <a:t> tuples, then R x S will have n</a:t>
            </a:r>
            <a:r>
              <a:rPr lang="en-US" altLang="en-US" sz="2200" baseline="-25000" smtClean="0"/>
              <a:t>R</a:t>
            </a:r>
            <a:r>
              <a:rPr lang="en-US" altLang="en-US" sz="2200" smtClean="0"/>
              <a:t> * n</a:t>
            </a:r>
            <a:r>
              <a:rPr lang="en-US" altLang="en-US" sz="2200" baseline="-25000" smtClean="0"/>
              <a:t>S</a:t>
            </a:r>
            <a:r>
              <a:rPr lang="en-US" altLang="en-US" sz="2200" smtClean="0"/>
              <a:t> tuples.</a:t>
            </a:r>
          </a:p>
          <a:p>
            <a:pPr lvl="1" eaLnBrk="1" hangingPunct="1"/>
            <a:r>
              <a:rPr lang="en-US" altLang="en-US" sz="2200" smtClean="0"/>
              <a:t>The two operands do NOT have to be "type compatible”</a:t>
            </a: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95BF3987-6CE9-4DA4-993E-11303C78E0A6}" type="slidenum">
              <a:rPr lang="en-US" altLang="en-US" sz="1400">
                <a:solidFill>
                  <a:srgbClr val="990033"/>
                </a:solidFill>
              </a:rPr>
              <a:pPr>
                <a:spcBef>
                  <a:spcPct val="0"/>
                </a:spcBef>
                <a:buClrTx/>
                <a:buSzTx/>
                <a:buFontTx/>
                <a:buNone/>
              </a:pPr>
              <a:t>31</a:t>
            </a:fld>
            <a:endParaRPr lang="en-CA" altLang="en-US" sz="1400">
              <a:solidFill>
                <a:srgbClr val="990033"/>
              </a:solidFill>
            </a:endParaRPr>
          </a:p>
        </p:txBody>
      </p:sp>
      <p:sp>
        <p:nvSpPr>
          <p:cNvPr id="73731" name="Rectangle 2"/>
          <p:cNvSpPr>
            <a:spLocks noGrp="1" noChangeArrowheads="1"/>
          </p:cNvSpPr>
          <p:nvPr>
            <p:ph type="title"/>
          </p:nvPr>
        </p:nvSpPr>
        <p:spPr/>
        <p:txBody>
          <a:bodyPr/>
          <a:lstStyle/>
          <a:p>
            <a:pPr eaLnBrk="1" hangingPunct="1"/>
            <a:r>
              <a:rPr lang="en-US" altLang="en-US" sz="3200" smtClean="0"/>
              <a:t>Relational Algebra Operations from Set Theory: CARTESIAN PRODUCT (cont.)</a:t>
            </a:r>
          </a:p>
        </p:txBody>
      </p:sp>
      <p:sp>
        <p:nvSpPr>
          <p:cNvPr id="73732" name="Rectangle 3"/>
          <p:cNvSpPr>
            <a:spLocks noGrp="1" noChangeArrowheads="1"/>
          </p:cNvSpPr>
          <p:nvPr>
            <p:ph type="body" idx="1"/>
          </p:nvPr>
        </p:nvSpPr>
        <p:spPr/>
        <p:txBody>
          <a:bodyPr/>
          <a:lstStyle/>
          <a:p>
            <a:pPr eaLnBrk="1" hangingPunct="1">
              <a:lnSpc>
                <a:spcPct val="90000"/>
              </a:lnSpc>
            </a:pPr>
            <a:r>
              <a:rPr lang="en-US" altLang="en-US" smtClean="0"/>
              <a:t>Generally, CROSS PRODUCT is not a meaningful operation</a:t>
            </a:r>
          </a:p>
          <a:p>
            <a:pPr lvl="1" eaLnBrk="1" hangingPunct="1">
              <a:lnSpc>
                <a:spcPct val="90000"/>
              </a:lnSpc>
            </a:pPr>
            <a:r>
              <a:rPr lang="en-US" altLang="en-US" smtClean="0"/>
              <a:t>Can become meaningful when followed by other operations</a:t>
            </a:r>
          </a:p>
          <a:p>
            <a:pPr eaLnBrk="1" hangingPunct="1">
              <a:lnSpc>
                <a:spcPct val="90000"/>
              </a:lnSpc>
            </a:pPr>
            <a:r>
              <a:rPr lang="en-US" altLang="en-US" smtClean="0"/>
              <a:t>Example (not meaningful):</a:t>
            </a:r>
          </a:p>
          <a:p>
            <a:pPr lvl="1" eaLnBrk="1" hangingPunct="1">
              <a:lnSpc>
                <a:spcPct val="90000"/>
              </a:lnSpc>
            </a:pPr>
            <a:r>
              <a:rPr lang="en-US" altLang="en-US" sz="2200" smtClean="0"/>
              <a:t>FEMALE_EMPS </a:t>
            </a:r>
            <a:r>
              <a:rPr lang="en-US" altLang="en-US" sz="2200" smtClean="0">
                <a:sym typeface="Symbol" panose="05050102010706020507" pitchFamily="18" charset="2"/>
              </a:rPr>
              <a:t> </a:t>
            </a:r>
            <a:r>
              <a:rPr lang="en-US" altLang="en-US" sz="2200" b="1" smtClean="0">
                <a:latin typeface="Symbol" panose="05050102010706020507" pitchFamily="18" charset="2"/>
              </a:rPr>
              <a:t></a:t>
            </a:r>
            <a:r>
              <a:rPr lang="en-US" altLang="en-US" sz="2200" smtClean="0"/>
              <a:t> </a:t>
            </a:r>
            <a:r>
              <a:rPr lang="en-US" altLang="en-US" sz="2200" baseline="-25000" smtClean="0"/>
              <a:t>SEX=’F’</a:t>
            </a:r>
            <a:r>
              <a:rPr lang="en-US" altLang="ja-JP" sz="2200" smtClean="0"/>
              <a:t>(EMPLOYEE)</a:t>
            </a:r>
          </a:p>
          <a:p>
            <a:pPr lvl="1" eaLnBrk="1" hangingPunct="1">
              <a:lnSpc>
                <a:spcPct val="90000"/>
              </a:lnSpc>
            </a:pPr>
            <a:r>
              <a:rPr lang="en-US" altLang="en-US" sz="2200" smtClean="0"/>
              <a:t>EMPNAMES </a:t>
            </a:r>
            <a:r>
              <a:rPr lang="en-US" altLang="en-US" sz="2200" smtClean="0">
                <a:sym typeface="Symbol" panose="05050102010706020507" pitchFamily="18" charset="2"/>
              </a:rPr>
              <a:t> </a:t>
            </a:r>
            <a:r>
              <a:rPr lang="en-US" altLang="en-US" sz="2200" b="1" smtClean="0">
                <a:latin typeface="Symbol" panose="05050102010706020507" pitchFamily="18" charset="2"/>
              </a:rPr>
              <a:t></a:t>
            </a:r>
            <a:r>
              <a:rPr lang="en-US" altLang="en-US" sz="2200" smtClean="0"/>
              <a:t> </a:t>
            </a:r>
            <a:r>
              <a:rPr lang="en-US" altLang="en-US" sz="2200" baseline="-25000" smtClean="0"/>
              <a:t>FNAME, LNAME, SSN </a:t>
            </a:r>
            <a:r>
              <a:rPr lang="en-US" altLang="en-US" sz="2200" smtClean="0"/>
              <a:t>(FEMALE_EMPS)</a:t>
            </a:r>
          </a:p>
          <a:p>
            <a:pPr lvl="1" eaLnBrk="1" hangingPunct="1">
              <a:lnSpc>
                <a:spcPct val="90000"/>
              </a:lnSpc>
            </a:pPr>
            <a:r>
              <a:rPr lang="en-US" altLang="en-US" sz="2200" smtClean="0"/>
              <a:t>EMP_DEPENDENTS </a:t>
            </a:r>
            <a:r>
              <a:rPr lang="en-US" altLang="en-US" sz="2200" smtClean="0">
                <a:sym typeface="Symbol" panose="05050102010706020507" pitchFamily="18" charset="2"/>
              </a:rPr>
              <a:t> </a:t>
            </a:r>
            <a:r>
              <a:rPr lang="en-US" altLang="en-US" sz="2200" smtClean="0"/>
              <a:t>EMPNAMES x DEPENDENT</a:t>
            </a:r>
          </a:p>
          <a:p>
            <a:pPr eaLnBrk="1" hangingPunct="1">
              <a:lnSpc>
                <a:spcPct val="90000"/>
              </a:lnSpc>
            </a:pPr>
            <a:r>
              <a:rPr lang="en-US" altLang="en-US" sz="2400" smtClean="0"/>
              <a:t>EMP_DEPENDENTS will contain every combination of EMPNAMES and DEPENDENT</a:t>
            </a:r>
          </a:p>
          <a:p>
            <a:pPr lvl="1" eaLnBrk="1" hangingPunct="1">
              <a:lnSpc>
                <a:spcPct val="90000"/>
              </a:lnSpc>
            </a:pPr>
            <a:r>
              <a:rPr lang="en-US" altLang="en-US" sz="2200" smtClean="0"/>
              <a:t>whether or not they are actually related</a:t>
            </a:r>
          </a:p>
          <a:p>
            <a:pPr eaLnBrk="1" hangingPunct="1">
              <a:lnSpc>
                <a:spcPct val="90000"/>
              </a:lnSpc>
            </a:pPr>
            <a:endParaRPr lang="en-US" altLang="en-US" sz="2400" smtClean="0"/>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1961FC21-F4F5-4BF6-9AE9-BF0243533645}" type="slidenum">
              <a:rPr lang="en-US" altLang="en-US" sz="1400">
                <a:solidFill>
                  <a:srgbClr val="990033"/>
                </a:solidFill>
              </a:rPr>
              <a:pPr>
                <a:spcBef>
                  <a:spcPct val="0"/>
                </a:spcBef>
                <a:buClrTx/>
                <a:buSzTx/>
                <a:buFontTx/>
                <a:buNone/>
              </a:pPr>
              <a:t>32</a:t>
            </a:fld>
            <a:endParaRPr lang="en-CA" altLang="en-US" sz="1400">
              <a:solidFill>
                <a:srgbClr val="990033"/>
              </a:solidFill>
            </a:endParaRPr>
          </a:p>
        </p:txBody>
      </p:sp>
      <p:sp>
        <p:nvSpPr>
          <p:cNvPr id="75779" name="Rectangle 2"/>
          <p:cNvSpPr>
            <a:spLocks noGrp="1" noChangeArrowheads="1"/>
          </p:cNvSpPr>
          <p:nvPr>
            <p:ph type="title"/>
          </p:nvPr>
        </p:nvSpPr>
        <p:spPr/>
        <p:txBody>
          <a:bodyPr/>
          <a:lstStyle/>
          <a:p>
            <a:pPr eaLnBrk="1" hangingPunct="1"/>
            <a:r>
              <a:rPr lang="en-US" altLang="en-US" sz="3200" smtClean="0"/>
              <a:t>Relational Algebra Operations from Set Theory: CARTESIAN PRODUCT (cont.)</a:t>
            </a:r>
          </a:p>
        </p:txBody>
      </p:sp>
      <p:sp>
        <p:nvSpPr>
          <p:cNvPr id="75780" name="Rectangle 3"/>
          <p:cNvSpPr>
            <a:spLocks noGrp="1" noChangeArrowheads="1"/>
          </p:cNvSpPr>
          <p:nvPr>
            <p:ph type="body" idx="1"/>
          </p:nvPr>
        </p:nvSpPr>
        <p:spPr/>
        <p:txBody>
          <a:bodyPr/>
          <a:lstStyle/>
          <a:p>
            <a:pPr eaLnBrk="1" hangingPunct="1">
              <a:lnSpc>
                <a:spcPct val="90000"/>
              </a:lnSpc>
            </a:pPr>
            <a:r>
              <a:rPr lang="en-US" altLang="en-US" smtClean="0"/>
              <a:t>To keep only combinations where the DEPENDENT is related to the EMPLOYEE, we add a SELECT operation as follows</a:t>
            </a:r>
          </a:p>
          <a:p>
            <a:pPr eaLnBrk="1" hangingPunct="1">
              <a:lnSpc>
                <a:spcPct val="90000"/>
              </a:lnSpc>
            </a:pPr>
            <a:r>
              <a:rPr lang="en-US" altLang="en-US" smtClean="0"/>
              <a:t>Example (meaningful):</a:t>
            </a:r>
          </a:p>
          <a:p>
            <a:pPr lvl="1" eaLnBrk="1" hangingPunct="1">
              <a:lnSpc>
                <a:spcPct val="90000"/>
              </a:lnSpc>
            </a:pPr>
            <a:r>
              <a:rPr lang="en-US" altLang="en-US" sz="2200" smtClean="0"/>
              <a:t>FEMALE_EMPS </a:t>
            </a:r>
            <a:r>
              <a:rPr lang="en-US" altLang="en-US" sz="2200" smtClean="0">
                <a:sym typeface="Symbol" panose="05050102010706020507" pitchFamily="18" charset="2"/>
              </a:rPr>
              <a:t> </a:t>
            </a:r>
            <a:r>
              <a:rPr lang="en-US" altLang="en-US" sz="2200" b="1" smtClean="0">
                <a:latin typeface="Symbol" panose="05050102010706020507" pitchFamily="18" charset="2"/>
              </a:rPr>
              <a:t></a:t>
            </a:r>
            <a:r>
              <a:rPr lang="en-US" altLang="en-US" sz="2200" smtClean="0"/>
              <a:t> </a:t>
            </a:r>
            <a:r>
              <a:rPr lang="en-US" altLang="en-US" sz="2200" baseline="-25000" smtClean="0"/>
              <a:t>SEX=’F’</a:t>
            </a:r>
            <a:r>
              <a:rPr lang="en-US" altLang="ja-JP" sz="2200" smtClean="0"/>
              <a:t>(EMPLOYEE)</a:t>
            </a:r>
          </a:p>
          <a:p>
            <a:pPr lvl="1" eaLnBrk="1" hangingPunct="1">
              <a:lnSpc>
                <a:spcPct val="90000"/>
              </a:lnSpc>
            </a:pPr>
            <a:r>
              <a:rPr lang="en-US" altLang="en-US" sz="2200" smtClean="0"/>
              <a:t>EMPNAMES </a:t>
            </a:r>
            <a:r>
              <a:rPr lang="en-US" altLang="en-US" sz="2200" smtClean="0">
                <a:sym typeface="Symbol" panose="05050102010706020507" pitchFamily="18" charset="2"/>
              </a:rPr>
              <a:t> </a:t>
            </a:r>
            <a:r>
              <a:rPr lang="en-US" altLang="en-US" sz="2200" b="1" smtClean="0">
                <a:latin typeface="Symbol" panose="05050102010706020507" pitchFamily="18" charset="2"/>
              </a:rPr>
              <a:t></a:t>
            </a:r>
            <a:r>
              <a:rPr lang="en-US" altLang="en-US" sz="2200" smtClean="0"/>
              <a:t> </a:t>
            </a:r>
            <a:r>
              <a:rPr lang="en-US" altLang="en-US" sz="2200" baseline="-25000" smtClean="0"/>
              <a:t>FNAME, LNAME, SSN </a:t>
            </a:r>
            <a:r>
              <a:rPr lang="en-US" altLang="en-US" sz="2200" smtClean="0"/>
              <a:t>(FEMALE_EMPS)</a:t>
            </a:r>
          </a:p>
          <a:p>
            <a:pPr lvl="1" eaLnBrk="1" hangingPunct="1">
              <a:lnSpc>
                <a:spcPct val="90000"/>
              </a:lnSpc>
            </a:pPr>
            <a:r>
              <a:rPr lang="en-US" altLang="en-US" sz="2200" smtClean="0"/>
              <a:t>EMP_DEPENDENTS </a:t>
            </a:r>
            <a:r>
              <a:rPr lang="en-US" altLang="en-US" sz="2200" smtClean="0">
                <a:sym typeface="Symbol" panose="05050102010706020507" pitchFamily="18" charset="2"/>
              </a:rPr>
              <a:t> </a:t>
            </a:r>
            <a:r>
              <a:rPr lang="en-US" altLang="en-US" sz="2200" smtClean="0"/>
              <a:t>EMPNAMES x DEPENDENT</a:t>
            </a:r>
          </a:p>
          <a:p>
            <a:pPr lvl="1" eaLnBrk="1" hangingPunct="1">
              <a:lnSpc>
                <a:spcPct val="90000"/>
              </a:lnSpc>
            </a:pPr>
            <a:r>
              <a:rPr lang="en-US" altLang="en-US" sz="2200" smtClean="0"/>
              <a:t>ACTUAL_DEPS </a:t>
            </a:r>
            <a:r>
              <a:rPr lang="en-US" altLang="en-US" sz="2200" smtClean="0">
                <a:sym typeface="Symbol" panose="05050102010706020507" pitchFamily="18" charset="2"/>
              </a:rPr>
              <a:t> </a:t>
            </a:r>
            <a:r>
              <a:rPr lang="en-US" altLang="en-US" sz="2200" b="1" smtClean="0">
                <a:latin typeface="Symbol" panose="05050102010706020507" pitchFamily="18" charset="2"/>
              </a:rPr>
              <a:t></a:t>
            </a:r>
            <a:r>
              <a:rPr lang="en-US" altLang="en-US" sz="2200" smtClean="0"/>
              <a:t> </a:t>
            </a:r>
            <a:r>
              <a:rPr lang="en-US" altLang="en-US" sz="2200" baseline="-25000" smtClean="0"/>
              <a:t>SSN=ESSN</a:t>
            </a:r>
            <a:r>
              <a:rPr lang="en-US" altLang="en-US" sz="2200" smtClean="0"/>
              <a:t>(EMP_DEPENDENTS)</a:t>
            </a:r>
          </a:p>
          <a:p>
            <a:pPr lvl="1" eaLnBrk="1" hangingPunct="1">
              <a:lnSpc>
                <a:spcPct val="90000"/>
              </a:lnSpc>
            </a:pPr>
            <a:r>
              <a:rPr lang="en-US" altLang="en-US" sz="2200" smtClean="0"/>
              <a:t>RESULT </a:t>
            </a:r>
            <a:r>
              <a:rPr lang="en-US" altLang="en-US" sz="2200" smtClean="0">
                <a:sym typeface="Symbol" panose="05050102010706020507" pitchFamily="18" charset="2"/>
              </a:rPr>
              <a:t> </a:t>
            </a:r>
            <a:r>
              <a:rPr lang="en-US" altLang="en-US" sz="2200" b="1" smtClean="0">
                <a:latin typeface="Symbol" panose="05050102010706020507" pitchFamily="18" charset="2"/>
              </a:rPr>
              <a:t></a:t>
            </a:r>
            <a:r>
              <a:rPr lang="en-US" altLang="en-US" sz="2200" smtClean="0"/>
              <a:t> </a:t>
            </a:r>
            <a:r>
              <a:rPr lang="en-US" altLang="en-US" sz="2200" baseline="-25000" smtClean="0"/>
              <a:t>FNAME, LNAME, DEPENDENT_NAME </a:t>
            </a:r>
            <a:r>
              <a:rPr lang="en-US" altLang="en-US" sz="2200" smtClean="0"/>
              <a:t>(ACTUAL_DEPS)</a:t>
            </a:r>
          </a:p>
          <a:p>
            <a:pPr eaLnBrk="1" hangingPunct="1">
              <a:lnSpc>
                <a:spcPct val="90000"/>
              </a:lnSpc>
            </a:pPr>
            <a:r>
              <a:rPr lang="en-US" altLang="en-US" sz="2400" smtClean="0"/>
              <a:t>RESULT will now contain the name of female employees and their dependents</a:t>
            </a:r>
          </a:p>
          <a:p>
            <a:pPr lvl="1" eaLnBrk="1" hangingPunct="1">
              <a:lnSpc>
                <a:spcPct val="90000"/>
              </a:lnSpc>
            </a:pPr>
            <a:endParaRPr lang="en-US" altLang="en-US" sz="2200" smtClean="0"/>
          </a:p>
          <a:p>
            <a:pPr eaLnBrk="1" hangingPunct="1">
              <a:lnSpc>
                <a:spcPct val="90000"/>
              </a:lnSpc>
            </a:pPr>
            <a:endParaRPr lang="en-US" altLang="en-US" sz="2400" smtClean="0"/>
          </a:p>
          <a:p>
            <a:pPr eaLnBrk="1" hangingPunct="1">
              <a:lnSpc>
                <a:spcPct val="90000"/>
              </a:lnSpc>
            </a:pPr>
            <a:endParaRPr lang="en-US" altLang="en-US" sz="2400" smtClean="0"/>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altLang="en-US" sz="2800" b="1" smtClean="0">
                <a:latin typeface="Verdana" panose="020B0604030504040204" pitchFamily="34" charset="0"/>
              </a:rPr>
              <a:t>Figure 8.5</a:t>
            </a:r>
            <a:r>
              <a:rPr lang="en-US" altLang="en-US" sz="2800" smtClean="0">
                <a:latin typeface="Verdana" panose="020B0604030504040204" pitchFamily="34" charset="0"/>
              </a:rPr>
              <a:t>   The CARTESIAN PRODUCT (CROSS PRODUCT) operation.</a:t>
            </a:r>
          </a:p>
        </p:txBody>
      </p:sp>
      <p:pic>
        <p:nvPicPr>
          <p:cNvPr id="77827" name="Picture 3" descr="fig08_05continueda.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51063"/>
            <a:ext cx="8229600"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TextBox 4"/>
          <p:cNvSpPr txBox="1">
            <a:spLocks noChangeArrowheads="1"/>
          </p:cNvSpPr>
          <p:nvPr/>
        </p:nvSpPr>
        <p:spPr bwMode="auto">
          <a:xfrm>
            <a:off x="5668963" y="6124575"/>
            <a:ext cx="34750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lgn="r">
              <a:spcBef>
                <a:spcPct val="0"/>
              </a:spcBef>
              <a:buClrTx/>
              <a:buSzTx/>
              <a:buFontTx/>
              <a:buNone/>
            </a:pPr>
            <a:r>
              <a:rPr lang="en-US" altLang="en-US" sz="1200" i="1">
                <a:solidFill>
                  <a:schemeClr val="tx1"/>
                </a:solidFill>
                <a:latin typeface="Verdana" panose="020B0604030504040204" pitchFamily="34" charset="0"/>
              </a:rPr>
              <a:t>continued on next slide</a:t>
            </a:r>
          </a:p>
        </p:txBody>
      </p:sp>
      <p:sp>
        <p:nvSpPr>
          <p:cNvPr id="7782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5AB1E98C-3FC0-4486-B010-2D181F384FBD}" type="slidenum">
              <a:rPr lang="en-US" altLang="en-US" sz="1400">
                <a:solidFill>
                  <a:srgbClr val="990033"/>
                </a:solidFill>
              </a:rPr>
              <a:pPr>
                <a:spcBef>
                  <a:spcPct val="0"/>
                </a:spcBef>
                <a:buClrTx/>
                <a:buSzTx/>
                <a:buFontTx/>
                <a:buNone/>
              </a:pPr>
              <a:t>33</a:t>
            </a:fld>
            <a:endParaRPr lang="en-CA" altLang="en-US" sz="1400">
              <a:solidFill>
                <a:srgbClr val="990033"/>
              </a:solidFill>
            </a:endParaRPr>
          </a:p>
        </p:txBody>
      </p:sp>
    </p:spTree>
  </p:cSld>
  <p:clrMapOvr>
    <a:masterClrMapping/>
  </p:clrMapOvr>
  <p:transition spd="med" advTm="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altLang="en-US" sz="2400" b="1" smtClean="0">
                <a:latin typeface="Verdana" panose="020B0604030504040204" pitchFamily="34" charset="0"/>
              </a:rPr>
              <a:t>Figure 8.5 (continued)</a:t>
            </a:r>
            <a:r>
              <a:rPr lang="en-US" altLang="en-US" sz="2400" smtClean="0">
                <a:latin typeface="Verdana" panose="020B0604030504040204" pitchFamily="34" charset="0"/>
              </a:rPr>
              <a:t>   The CARTESIAN PRODUCT (CROSS PRODUCT) operation</a:t>
            </a:r>
            <a:r>
              <a:rPr lang="en-US" altLang="en-US" smtClean="0">
                <a:latin typeface="Verdana" panose="020B0604030504040204" pitchFamily="34" charset="0"/>
              </a:rPr>
              <a:t>.</a:t>
            </a:r>
          </a:p>
        </p:txBody>
      </p:sp>
      <p:pic>
        <p:nvPicPr>
          <p:cNvPr id="78851" name="Picture 3" descr="fig08_05continued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4438" y="1524000"/>
            <a:ext cx="666115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2" name="TextBox 4"/>
          <p:cNvSpPr txBox="1">
            <a:spLocks noChangeArrowheads="1"/>
          </p:cNvSpPr>
          <p:nvPr/>
        </p:nvSpPr>
        <p:spPr bwMode="auto">
          <a:xfrm>
            <a:off x="5668963" y="6124575"/>
            <a:ext cx="34750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lgn="r">
              <a:spcBef>
                <a:spcPct val="0"/>
              </a:spcBef>
              <a:buClrTx/>
              <a:buSzTx/>
              <a:buFontTx/>
              <a:buNone/>
            </a:pPr>
            <a:r>
              <a:rPr lang="en-US" altLang="en-US" sz="1200" i="1">
                <a:solidFill>
                  <a:schemeClr val="tx1"/>
                </a:solidFill>
                <a:latin typeface="Verdana" panose="020B0604030504040204" pitchFamily="34" charset="0"/>
              </a:rPr>
              <a:t>continued on next slide</a:t>
            </a:r>
          </a:p>
        </p:txBody>
      </p:sp>
      <p:sp>
        <p:nvSpPr>
          <p:cNvPr id="7885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8DEE5038-A12A-4FE5-882C-FE3CF89DF514}" type="slidenum">
              <a:rPr lang="en-US" altLang="en-US" sz="1400">
                <a:solidFill>
                  <a:srgbClr val="990033"/>
                </a:solidFill>
              </a:rPr>
              <a:pPr>
                <a:spcBef>
                  <a:spcPct val="0"/>
                </a:spcBef>
                <a:buClrTx/>
                <a:buSzTx/>
                <a:buFontTx/>
                <a:buNone/>
              </a:pPr>
              <a:t>34</a:t>
            </a:fld>
            <a:endParaRPr lang="en-CA" altLang="en-US" sz="1400">
              <a:solidFill>
                <a:srgbClr val="990033"/>
              </a:solidFill>
            </a:endParaRPr>
          </a:p>
        </p:txBody>
      </p:sp>
    </p:spTree>
  </p:cSld>
  <p:clrMapOvr>
    <a:masterClrMapping/>
  </p:clrMapOvr>
  <p:transition spd="med" advTm="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US" altLang="en-US" sz="2400" b="1" smtClean="0">
                <a:latin typeface="Verdana" panose="020B0604030504040204" pitchFamily="34" charset="0"/>
              </a:rPr>
              <a:t>Figure 8.5 (continued)</a:t>
            </a:r>
            <a:r>
              <a:rPr lang="en-US" altLang="en-US" sz="2400" smtClean="0">
                <a:latin typeface="Verdana" panose="020B0604030504040204" pitchFamily="34" charset="0"/>
              </a:rPr>
              <a:t>   The CARTESIAN PRODUCT (CROSS PRODUCT) operation.</a:t>
            </a:r>
          </a:p>
        </p:txBody>
      </p:sp>
      <p:pic>
        <p:nvPicPr>
          <p:cNvPr id="79875" name="Picture 2" descr="fig08_05continuedc.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738438"/>
            <a:ext cx="822960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72145E2B-7824-45FD-8220-112565430F5D}" type="slidenum">
              <a:rPr lang="en-US" altLang="en-US" sz="1400">
                <a:solidFill>
                  <a:srgbClr val="990033"/>
                </a:solidFill>
              </a:rPr>
              <a:pPr>
                <a:spcBef>
                  <a:spcPct val="0"/>
                </a:spcBef>
                <a:buClrTx/>
                <a:buSzTx/>
                <a:buFontTx/>
                <a:buNone/>
              </a:pPr>
              <a:t>35</a:t>
            </a:fld>
            <a:endParaRPr lang="en-CA" altLang="en-US" sz="1400">
              <a:solidFill>
                <a:srgbClr val="990033"/>
              </a:solidFill>
            </a:endParaRPr>
          </a:p>
        </p:txBody>
      </p:sp>
    </p:spTree>
  </p:cSld>
  <p:clrMapOvr>
    <a:masterClrMapping/>
  </p:clrMapOvr>
  <p:transition spd="med" advTm="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A8A218B2-BA77-4636-B637-34986E08054B}" type="slidenum">
              <a:rPr lang="en-US" altLang="en-US" sz="1400">
                <a:solidFill>
                  <a:srgbClr val="990033"/>
                </a:solidFill>
              </a:rPr>
              <a:pPr>
                <a:spcBef>
                  <a:spcPct val="0"/>
                </a:spcBef>
                <a:buClrTx/>
                <a:buSzTx/>
                <a:buFontTx/>
                <a:buNone/>
              </a:pPr>
              <a:t>36</a:t>
            </a:fld>
            <a:endParaRPr lang="en-CA" altLang="en-US" sz="1400">
              <a:solidFill>
                <a:srgbClr val="990033"/>
              </a:solidFill>
            </a:endParaRPr>
          </a:p>
        </p:txBody>
      </p:sp>
      <p:sp>
        <p:nvSpPr>
          <p:cNvPr id="80899" name="Rectangle 23"/>
          <p:cNvSpPr>
            <a:spLocks noGrp="1" noChangeArrowheads="1"/>
          </p:cNvSpPr>
          <p:nvPr>
            <p:ph type="title"/>
          </p:nvPr>
        </p:nvSpPr>
        <p:spPr/>
        <p:txBody>
          <a:bodyPr/>
          <a:lstStyle/>
          <a:p>
            <a:pPr eaLnBrk="1" hangingPunct="1"/>
            <a:r>
              <a:rPr lang="en-US" altLang="en-US" smtClean="0"/>
              <a:t>Binary Relational Operations: JOIN</a:t>
            </a:r>
          </a:p>
        </p:txBody>
      </p:sp>
      <p:sp>
        <p:nvSpPr>
          <p:cNvPr id="80900" name="Rectangle 24"/>
          <p:cNvSpPr>
            <a:spLocks noGrp="1" noChangeArrowheads="1"/>
          </p:cNvSpPr>
          <p:nvPr>
            <p:ph type="body" idx="1"/>
          </p:nvPr>
        </p:nvSpPr>
        <p:spPr/>
        <p:txBody>
          <a:bodyPr/>
          <a:lstStyle/>
          <a:p>
            <a:pPr eaLnBrk="1" hangingPunct="1">
              <a:lnSpc>
                <a:spcPct val="80000"/>
              </a:lnSpc>
            </a:pPr>
            <a:r>
              <a:rPr lang="en-US" altLang="en-US" sz="2400" smtClean="0"/>
              <a:t>JOIN Operation (denoted by     )</a:t>
            </a:r>
          </a:p>
          <a:p>
            <a:pPr lvl="1" eaLnBrk="1" hangingPunct="1">
              <a:lnSpc>
                <a:spcPct val="80000"/>
              </a:lnSpc>
            </a:pPr>
            <a:r>
              <a:rPr lang="en-US" altLang="en-US" sz="2200" smtClean="0"/>
              <a:t>The sequence of CARTESIAN PRODECT followed by SELECT is used quite commonly to identify and select related tuples from two relations</a:t>
            </a:r>
          </a:p>
          <a:p>
            <a:pPr lvl="1" eaLnBrk="1" hangingPunct="1">
              <a:lnSpc>
                <a:spcPct val="80000"/>
              </a:lnSpc>
            </a:pPr>
            <a:r>
              <a:rPr lang="en-US" altLang="en-US" sz="2200" smtClean="0"/>
              <a:t>A special operation, called JOIN combines this sequence into a single operation</a:t>
            </a:r>
          </a:p>
          <a:p>
            <a:pPr lvl="1" eaLnBrk="1" hangingPunct="1">
              <a:lnSpc>
                <a:spcPct val="80000"/>
              </a:lnSpc>
            </a:pPr>
            <a:r>
              <a:rPr lang="en-US" altLang="en-US" sz="2200" smtClean="0"/>
              <a:t>This operation is very important for any relational database with more than a single relation, because it allows us </a:t>
            </a:r>
            <a:r>
              <a:rPr lang="en-US" altLang="en-US" sz="2200" i="1" smtClean="0"/>
              <a:t>combine related tuples</a:t>
            </a:r>
            <a:r>
              <a:rPr lang="en-US" altLang="en-US" sz="2200" smtClean="0"/>
              <a:t> from various relations </a:t>
            </a:r>
          </a:p>
          <a:p>
            <a:pPr lvl="1" eaLnBrk="1" hangingPunct="1">
              <a:lnSpc>
                <a:spcPct val="80000"/>
              </a:lnSpc>
            </a:pPr>
            <a:r>
              <a:rPr lang="en-US" altLang="en-US" sz="2200" smtClean="0"/>
              <a:t>The general form of a join operation on two relations R(A1, A2, . . ., An) and S(B1, B2, . . ., Bm) is:</a:t>
            </a:r>
          </a:p>
          <a:p>
            <a:pPr lvl="1" algn="ctr" eaLnBrk="1" hangingPunct="1">
              <a:lnSpc>
                <a:spcPct val="80000"/>
              </a:lnSpc>
              <a:buFont typeface="Wingdings" panose="05000000000000000000" pitchFamily="2" charset="2"/>
              <a:buNone/>
            </a:pPr>
            <a:r>
              <a:rPr lang="en-US" altLang="en-US" sz="2200" smtClean="0"/>
              <a:t>R     </a:t>
            </a:r>
            <a:r>
              <a:rPr lang="en-US" altLang="en-US" sz="2200" baseline="-25000" smtClean="0"/>
              <a:t>&lt;join condition&gt;</a:t>
            </a:r>
            <a:r>
              <a:rPr lang="en-US" altLang="en-US" sz="2200" smtClean="0"/>
              <a:t>S</a:t>
            </a:r>
          </a:p>
          <a:p>
            <a:pPr lvl="1" eaLnBrk="1" hangingPunct="1">
              <a:lnSpc>
                <a:spcPct val="80000"/>
              </a:lnSpc>
            </a:pPr>
            <a:r>
              <a:rPr lang="en-US" altLang="en-US" sz="2200" smtClean="0"/>
              <a:t>where R and S can be any relations that result from general </a:t>
            </a:r>
            <a:r>
              <a:rPr lang="en-US" altLang="en-US" sz="2200" i="1" smtClean="0"/>
              <a:t>relational algebra expressions</a:t>
            </a:r>
            <a:r>
              <a:rPr lang="en-US" altLang="en-US" sz="2200" smtClean="0"/>
              <a:t>.</a:t>
            </a:r>
          </a:p>
          <a:p>
            <a:pPr eaLnBrk="1" hangingPunct="1">
              <a:lnSpc>
                <a:spcPct val="80000"/>
              </a:lnSpc>
            </a:pPr>
            <a:endParaRPr lang="en-US" altLang="en-US" sz="2400" smtClean="0"/>
          </a:p>
        </p:txBody>
      </p:sp>
      <p:grpSp>
        <p:nvGrpSpPr>
          <p:cNvPr id="80901" name="Group 25"/>
          <p:cNvGrpSpPr>
            <a:grpSpLocks/>
          </p:cNvGrpSpPr>
          <p:nvPr/>
        </p:nvGrpSpPr>
        <p:grpSpPr bwMode="auto">
          <a:xfrm>
            <a:off x="4648200" y="1687513"/>
            <a:ext cx="219075" cy="174625"/>
            <a:chOff x="377" y="2904"/>
            <a:chExt cx="154" cy="110"/>
          </a:xfrm>
        </p:grpSpPr>
        <p:sp>
          <p:nvSpPr>
            <p:cNvPr id="80907" name="Line 26"/>
            <p:cNvSpPr>
              <a:spLocks noChangeShapeType="1"/>
            </p:cNvSpPr>
            <p:nvPr/>
          </p:nvSpPr>
          <p:spPr bwMode="auto">
            <a:xfrm>
              <a:off x="381" y="2904"/>
              <a:ext cx="0" cy="1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08" name="Line 27"/>
            <p:cNvSpPr>
              <a:spLocks noChangeShapeType="1"/>
            </p:cNvSpPr>
            <p:nvPr/>
          </p:nvSpPr>
          <p:spPr bwMode="auto">
            <a:xfrm>
              <a:off x="527" y="2904"/>
              <a:ext cx="0" cy="1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09" name="Line 28"/>
            <p:cNvSpPr>
              <a:spLocks noChangeShapeType="1"/>
            </p:cNvSpPr>
            <p:nvPr/>
          </p:nvSpPr>
          <p:spPr bwMode="auto">
            <a:xfrm>
              <a:off x="385" y="2904"/>
              <a:ext cx="138" cy="1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10" name="Line 29"/>
            <p:cNvSpPr>
              <a:spLocks noChangeShapeType="1"/>
            </p:cNvSpPr>
            <p:nvPr/>
          </p:nvSpPr>
          <p:spPr bwMode="auto">
            <a:xfrm flipH="1">
              <a:off x="377" y="2904"/>
              <a:ext cx="154" cy="1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0902" name="Group 35"/>
          <p:cNvGrpSpPr>
            <a:grpSpLocks/>
          </p:cNvGrpSpPr>
          <p:nvPr/>
        </p:nvGrpSpPr>
        <p:grpSpPr bwMode="auto">
          <a:xfrm>
            <a:off x="3886200" y="5035550"/>
            <a:ext cx="244475" cy="174625"/>
            <a:chOff x="377" y="2904"/>
            <a:chExt cx="154" cy="110"/>
          </a:xfrm>
        </p:grpSpPr>
        <p:sp>
          <p:nvSpPr>
            <p:cNvPr id="80903" name="Line 36"/>
            <p:cNvSpPr>
              <a:spLocks noChangeShapeType="1"/>
            </p:cNvSpPr>
            <p:nvPr/>
          </p:nvSpPr>
          <p:spPr bwMode="auto">
            <a:xfrm>
              <a:off x="381" y="2904"/>
              <a:ext cx="0" cy="1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04" name="Line 37"/>
            <p:cNvSpPr>
              <a:spLocks noChangeShapeType="1"/>
            </p:cNvSpPr>
            <p:nvPr/>
          </p:nvSpPr>
          <p:spPr bwMode="auto">
            <a:xfrm>
              <a:off x="527" y="2904"/>
              <a:ext cx="0" cy="1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05" name="Line 38"/>
            <p:cNvSpPr>
              <a:spLocks noChangeShapeType="1"/>
            </p:cNvSpPr>
            <p:nvPr/>
          </p:nvSpPr>
          <p:spPr bwMode="auto">
            <a:xfrm>
              <a:off x="385" y="2904"/>
              <a:ext cx="138" cy="1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06" name="Line 39"/>
            <p:cNvSpPr>
              <a:spLocks noChangeShapeType="1"/>
            </p:cNvSpPr>
            <p:nvPr/>
          </p:nvSpPr>
          <p:spPr bwMode="auto">
            <a:xfrm flipH="1">
              <a:off x="377" y="2904"/>
              <a:ext cx="154" cy="1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4AF9154B-F823-4CDB-B98D-BED2647E7359}" type="slidenum">
              <a:rPr lang="en-US" altLang="en-US" sz="1400">
                <a:solidFill>
                  <a:srgbClr val="990033"/>
                </a:solidFill>
              </a:rPr>
              <a:pPr>
                <a:spcBef>
                  <a:spcPct val="0"/>
                </a:spcBef>
                <a:buClrTx/>
                <a:buSzTx/>
                <a:buFontTx/>
                <a:buNone/>
              </a:pPr>
              <a:t>37</a:t>
            </a:fld>
            <a:endParaRPr lang="en-CA" altLang="en-US" sz="1400">
              <a:solidFill>
                <a:srgbClr val="990033"/>
              </a:solidFill>
            </a:endParaRPr>
          </a:p>
        </p:txBody>
      </p:sp>
      <p:sp>
        <p:nvSpPr>
          <p:cNvPr id="82947" name="Rectangle 19"/>
          <p:cNvSpPr>
            <a:spLocks noGrp="1" noChangeArrowheads="1"/>
          </p:cNvSpPr>
          <p:nvPr>
            <p:ph type="title"/>
          </p:nvPr>
        </p:nvSpPr>
        <p:spPr/>
        <p:txBody>
          <a:bodyPr/>
          <a:lstStyle/>
          <a:p>
            <a:pPr eaLnBrk="1" hangingPunct="1"/>
            <a:r>
              <a:rPr lang="en-US" altLang="en-US" sz="3200" smtClean="0"/>
              <a:t>Binary Relational Operations: JOIN (cont.)</a:t>
            </a:r>
          </a:p>
        </p:txBody>
      </p:sp>
      <p:sp>
        <p:nvSpPr>
          <p:cNvPr id="82948" name="Rectangle 20"/>
          <p:cNvSpPr>
            <a:spLocks noGrp="1" noChangeArrowheads="1"/>
          </p:cNvSpPr>
          <p:nvPr>
            <p:ph type="body" idx="1"/>
          </p:nvPr>
        </p:nvSpPr>
        <p:spPr>
          <a:xfrm>
            <a:off x="239713" y="1600200"/>
            <a:ext cx="8447087" cy="4267200"/>
          </a:xfrm>
        </p:spPr>
        <p:txBody>
          <a:bodyPr/>
          <a:lstStyle/>
          <a:p>
            <a:pPr eaLnBrk="1" hangingPunct="1">
              <a:lnSpc>
                <a:spcPct val="80000"/>
              </a:lnSpc>
            </a:pPr>
            <a:r>
              <a:rPr lang="en-US" altLang="en-US" sz="2400" smtClean="0"/>
              <a:t>Example: Suppose that we want to retrieve the name of the manager of each department.</a:t>
            </a:r>
          </a:p>
          <a:p>
            <a:pPr lvl="1" eaLnBrk="1" hangingPunct="1">
              <a:lnSpc>
                <a:spcPct val="80000"/>
              </a:lnSpc>
            </a:pPr>
            <a:r>
              <a:rPr lang="en-US" altLang="en-US" sz="2200" smtClean="0"/>
              <a:t>To get the manager’s name, we need to combine each DEPARTMENT tuple with the EMPLOYEE tuple whose SSN value matches the MGRSSN value in the department tuple. </a:t>
            </a:r>
          </a:p>
          <a:p>
            <a:pPr lvl="1" eaLnBrk="1" hangingPunct="1">
              <a:lnSpc>
                <a:spcPct val="80000"/>
              </a:lnSpc>
            </a:pPr>
            <a:r>
              <a:rPr lang="en-US" altLang="en-US" sz="2200" smtClean="0"/>
              <a:t>We do this by using the join           operation.</a:t>
            </a:r>
          </a:p>
          <a:p>
            <a:pPr lvl="1" eaLnBrk="1" hangingPunct="1">
              <a:lnSpc>
                <a:spcPct val="80000"/>
              </a:lnSpc>
            </a:pPr>
            <a:endParaRPr lang="en-US" altLang="en-US" sz="2200" smtClean="0"/>
          </a:p>
          <a:p>
            <a:pPr lvl="1" eaLnBrk="1" hangingPunct="1">
              <a:lnSpc>
                <a:spcPct val="80000"/>
              </a:lnSpc>
            </a:pPr>
            <a:r>
              <a:rPr lang="en-US" altLang="en-US" sz="2200" smtClean="0"/>
              <a:t>DEPT_MGR </a:t>
            </a:r>
            <a:r>
              <a:rPr lang="en-US" altLang="en-US" sz="2200" smtClean="0">
                <a:sym typeface="Symbol" panose="05050102010706020507" pitchFamily="18" charset="2"/>
              </a:rPr>
              <a:t></a:t>
            </a:r>
            <a:r>
              <a:rPr lang="en-US" altLang="en-US" sz="2200" smtClean="0"/>
              <a:t> DEPARTMENT   </a:t>
            </a:r>
            <a:r>
              <a:rPr lang="en-US" altLang="en-US" sz="2200" baseline="-25000" smtClean="0"/>
              <a:t>MGRSSN=SSN </a:t>
            </a:r>
            <a:r>
              <a:rPr lang="en-US" altLang="en-US" sz="2200" smtClean="0"/>
              <a:t>EMPLOYEE</a:t>
            </a:r>
          </a:p>
          <a:p>
            <a:pPr eaLnBrk="1" hangingPunct="1">
              <a:lnSpc>
                <a:spcPct val="80000"/>
              </a:lnSpc>
            </a:pPr>
            <a:r>
              <a:rPr lang="en-US" altLang="en-US" sz="2400" smtClean="0"/>
              <a:t>MGRSSN=SSN is the join condition</a:t>
            </a:r>
          </a:p>
          <a:p>
            <a:pPr lvl="1" eaLnBrk="1" hangingPunct="1">
              <a:lnSpc>
                <a:spcPct val="80000"/>
              </a:lnSpc>
            </a:pPr>
            <a:r>
              <a:rPr lang="en-US" altLang="en-US" sz="2200" smtClean="0"/>
              <a:t>Combines each department record with the employee who manages the department</a:t>
            </a:r>
          </a:p>
          <a:p>
            <a:pPr lvl="1" eaLnBrk="1" hangingPunct="1">
              <a:lnSpc>
                <a:spcPct val="80000"/>
              </a:lnSpc>
            </a:pPr>
            <a:r>
              <a:rPr lang="en-US" altLang="en-US" sz="2200" smtClean="0"/>
              <a:t>The join condition can also be specified as DEPARTMENT.MGRSSN= EMPLOYEE.SSN</a:t>
            </a:r>
          </a:p>
          <a:p>
            <a:pPr eaLnBrk="1" hangingPunct="1">
              <a:lnSpc>
                <a:spcPct val="80000"/>
              </a:lnSpc>
              <a:buFont typeface="Wingdings" panose="05000000000000000000" pitchFamily="2" charset="2"/>
              <a:buNone/>
            </a:pPr>
            <a:endParaRPr lang="en-US" altLang="en-US" sz="2400" smtClean="0"/>
          </a:p>
          <a:p>
            <a:pPr eaLnBrk="1" hangingPunct="1">
              <a:lnSpc>
                <a:spcPct val="80000"/>
              </a:lnSpc>
            </a:pPr>
            <a:endParaRPr lang="en-US" altLang="en-US" sz="2400" smtClean="0"/>
          </a:p>
        </p:txBody>
      </p:sp>
      <p:grpSp>
        <p:nvGrpSpPr>
          <p:cNvPr id="82949" name="Group 4"/>
          <p:cNvGrpSpPr>
            <a:grpSpLocks/>
          </p:cNvGrpSpPr>
          <p:nvPr/>
        </p:nvGrpSpPr>
        <p:grpSpPr bwMode="auto">
          <a:xfrm>
            <a:off x="4660900" y="3200400"/>
            <a:ext cx="487363" cy="174625"/>
            <a:chOff x="377" y="2904"/>
            <a:chExt cx="154" cy="110"/>
          </a:xfrm>
        </p:grpSpPr>
        <p:sp>
          <p:nvSpPr>
            <p:cNvPr id="82955" name="Line 5"/>
            <p:cNvSpPr>
              <a:spLocks noChangeShapeType="1"/>
            </p:cNvSpPr>
            <p:nvPr/>
          </p:nvSpPr>
          <p:spPr bwMode="auto">
            <a:xfrm>
              <a:off x="381" y="2904"/>
              <a:ext cx="0" cy="110"/>
            </a:xfrm>
            <a:prstGeom prst="line">
              <a:avLst/>
            </a:prstGeom>
            <a:noFill/>
            <a:ln w="222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956" name="Line 6"/>
            <p:cNvSpPr>
              <a:spLocks noChangeShapeType="1"/>
            </p:cNvSpPr>
            <p:nvPr/>
          </p:nvSpPr>
          <p:spPr bwMode="auto">
            <a:xfrm>
              <a:off x="527" y="2904"/>
              <a:ext cx="0" cy="110"/>
            </a:xfrm>
            <a:prstGeom prst="line">
              <a:avLst/>
            </a:prstGeom>
            <a:noFill/>
            <a:ln w="222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957" name="Line 7"/>
            <p:cNvSpPr>
              <a:spLocks noChangeShapeType="1"/>
            </p:cNvSpPr>
            <p:nvPr/>
          </p:nvSpPr>
          <p:spPr bwMode="auto">
            <a:xfrm>
              <a:off x="385" y="2904"/>
              <a:ext cx="138" cy="110"/>
            </a:xfrm>
            <a:prstGeom prst="line">
              <a:avLst/>
            </a:prstGeom>
            <a:noFill/>
            <a:ln w="222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958" name="Line 8"/>
            <p:cNvSpPr>
              <a:spLocks noChangeShapeType="1"/>
            </p:cNvSpPr>
            <p:nvPr/>
          </p:nvSpPr>
          <p:spPr bwMode="auto">
            <a:xfrm flipH="1">
              <a:off x="377" y="2904"/>
              <a:ext cx="154" cy="110"/>
            </a:xfrm>
            <a:prstGeom prst="line">
              <a:avLst/>
            </a:prstGeom>
            <a:noFill/>
            <a:ln w="222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2950" name="Group 9"/>
          <p:cNvGrpSpPr>
            <a:grpSpLocks/>
          </p:cNvGrpSpPr>
          <p:nvPr/>
        </p:nvGrpSpPr>
        <p:grpSpPr bwMode="auto">
          <a:xfrm>
            <a:off x="5122863" y="3657600"/>
            <a:ext cx="441325" cy="347663"/>
            <a:chOff x="377" y="2904"/>
            <a:chExt cx="154" cy="110"/>
          </a:xfrm>
        </p:grpSpPr>
        <p:sp>
          <p:nvSpPr>
            <p:cNvPr id="82951" name="Line 10"/>
            <p:cNvSpPr>
              <a:spLocks noChangeShapeType="1"/>
            </p:cNvSpPr>
            <p:nvPr/>
          </p:nvSpPr>
          <p:spPr bwMode="auto">
            <a:xfrm>
              <a:off x="381" y="2904"/>
              <a:ext cx="0" cy="1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952" name="Line 11"/>
            <p:cNvSpPr>
              <a:spLocks noChangeShapeType="1"/>
            </p:cNvSpPr>
            <p:nvPr/>
          </p:nvSpPr>
          <p:spPr bwMode="auto">
            <a:xfrm>
              <a:off x="527" y="2904"/>
              <a:ext cx="0" cy="1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953" name="Line 12"/>
            <p:cNvSpPr>
              <a:spLocks noChangeShapeType="1"/>
            </p:cNvSpPr>
            <p:nvPr/>
          </p:nvSpPr>
          <p:spPr bwMode="auto">
            <a:xfrm>
              <a:off x="385" y="2904"/>
              <a:ext cx="138" cy="1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954" name="Line 13"/>
            <p:cNvSpPr>
              <a:spLocks noChangeShapeType="1"/>
            </p:cNvSpPr>
            <p:nvPr/>
          </p:nvSpPr>
          <p:spPr bwMode="auto">
            <a:xfrm flipH="1">
              <a:off x="377" y="2904"/>
              <a:ext cx="154" cy="1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a:xfrm>
            <a:off x="228600" y="303213"/>
            <a:ext cx="8153400" cy="992187"/>
          </a:xfrm>
        </p:spPr>
        <p:txBody>
          <a:bodyPr/>
          <a:lstStyle/>
          <a:p>
            <a:r>
              <a:rPr lang="en-US" altLang="en-US" sz="2400" b="1" smtClean="0">
                <a:latin typeface="Verdana" panose="020B0604030504040204" pitchFamily="34" charset="0"/>
              </a:rPr>
              <a:t>Figure 8.6</a:t>
            </a:r>
            <a:r>
              <a:rPr lang="en-US" altLang="en-US" sz="2400" smtClean="0">
                <a:latin typeface="Verdana" panose="020B0604030504040204" pitchFamily="34" charset="0"/>
              </a:rPr>
              <a:t>   Result of the JOIN operation DEPT_MGR ← DEPARTMENT</a:t>
            </a:r>
            <a:r>
              <a:rPr lang="en-US" altLang="en-US" sz="2400" baseline="30000" smtClean="0">
                <a:latin typeface="Verdana" panose="020B0604030504040204" pitchFamily="34" charset="0"/>
              </a:rPr>
              <a:t>|X|</a:t>
            </a:r>
            <a:r>
              <a:rPr lang="en-US" altLang="en-US" sz="2400" smtClean="0">
                <a:latin typeface="Verdana" panose="020B0604030504040204" pitchFamily="34" charset="0"/>
              </a:rPr>
              <a:t>  </a:t>
            </a:r>
            <a:r>
              <a:rPr lang="en-US" altLang="en-US" sz="2400" baseline="-25000" smtClean="0">
                <a:latin typeface="Verdana" panose="020B0604030504040204" pitchFamily="34" charset="0"/>
              </a:rPr>
              <a:t>Mgr_ssn=Ssn</a:t>
            </a:r>
            <a:r>
              <a:rPr lang="en-US" altLang="en-US" sz="2400" smtClean="0">
                <a:latin typeface="Verdana" panose="020B0604030504040204" pitchFamily="34" charset="0"/>
              </a:rPr>
              <a:t>EMPLOYEE.</a:t>
            </a:r>
          </a:p>
        </p:txBody>
      </p:sp>
      <p:pic>
        <p:nvPicPr>
          <p:cNvPr id="84995" name="Picture 2" descr="fig08_06.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876550"/>
            <a:ext cx="82296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86B46870-CDB9-480E-B0AA-2870D59ABCD4}" type="slidenum">
              <a:rPr lang="en-US" altLang="en-US" sz="1400">
                <a:solidFill>
                  <a:srgbClr val="990033"/>
                </a:solidFill>
              </a:rPr>
              <a:pPr>
                <a:spcBef>
                  <a:spcPct val="0"/>
                </a:spcBef>
                <a:buClrTx/>
                <a:buSzTx/>
                <a:buFontTx/>
                <a:buNone/>
              </a:pPr>
              <a:t>38</a:t>
            </a:fld>
            <a:endParaRPr lang="en-CA" altLang="en-US" sz="1400">
              <a:solidFill>
                <a:srgbClr val="990033"/>
              </a:solidFill>
            </a:endParaRPr>
          </a:p>
        </p:txBody>
      </p:sp>
    </p:spTree>
  </p:cSld>
  <p:clrMapOvr>
    <a:masterClrMapping/>
  </p:clrMapOvr>
  <p:transition spd="med" advTm="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0F99D923-5EE5-4189-8EEB-C109D1EE7A97}" type="slidenum">
              <a:rPr lang="en-US" altLang="en-US" sz="1400">
                <a:solidFill>
                  <a:srgbClr val="990033"/>
                </a:solidFill>
              </a:rPr>
              <a:pPr>
                <a:spcBef>
                  <a:spcPct val="0"/>
                </a:spcBef>
                <a:buClrTx/>
                <a:buSzTx/>
                <a:buFontTx/>
                <a:buNone/>
              </a:pPr>
              <a:t>39</a:t>
            </a:fld>
            <a:endParaRPr lang="en-CA" altLang="en-US" sz="1400">
              <a:solidFill>
                <a:srgbClr val="990033"/>
              </a:solidFill>
            </a:endParaRPr>
          </a:p>
        </p:txBody>
      </p:sp>
      <p:sp>
        <p:nvSpPr>
          <p:cNvPr id="86019" name="Rectangle 15"/>
          <p:cNvSpPr>
            <a:spLocks noGrp="1" noChangeArrowheads="1"/>
          </p:cNvSpPr>
          <p:nvPr>
            <p:ph type="title"/>
          </p:nvPr>
        </p:nvSpPr>
        <p:spPr/>
        <p:txBody>
          <a:bodyPr/>
          <a:lstStyle/>
          <a:p>
            <a:pPr eaLnBrk="1" hangingPunct="1"/>
            <a:r>
              <a:rPr lang="en-US" altLang="en-US" smtClean="0"/>
              <a:t>Some properties of JOIN</a:t>
            </a:r>
          </a:p>
        </p:txBody>
      </p:sp>
      <p:sp>
        <p:nvSpPr>
          <p:cNvPr id="86020" name="Rectangle 16"/>
          <p:cNvSpPr>
            <a:spLocks noGrp="1" noChangeArrowheads="1"/>
          </p:cNvSpPr>
          <p:nvPr>
            <p:ph type="body" idx="1"/>
          </p:nvPr>
        </p:nvSpPr>
        <p:spPr/>
        <p:txBody>
          <a:bodyPr/>
          <a:lstStyle/>
          <a:p>
            <a:pPr eaLnBrk="1" hangingPunct="1"/>
            <a:r>
              <a:rPr lang="en-US" altLang="en-US" sz="2400" smtClean="0"/>
              <a:t>Consider the following JOIN operation:</a:t>
            </a:r>
          </a:p>
          <a:p>
            <a:pPr lvl="1" eaLnBrk="1" hangingPunct="1"/>
            <a:r>
              <a:rPr lang="en-US" altLang="en-US" sz="2200" smtClean="0"/>
              <a:t>R(A1, A2, . . ., An)                   S(B1, B2, . . ., Bm)</a:t>
            </a:r>
          </a:p>
          <a:p>
            <a:pPr lvl="2" eaLnBrk="1" hangingPunct="1">
              <a:buFont typeface="Wingdings" panose="05000000000000000000" pitchFamily="2" charset="2"/>
              <a:buNone/>
            </a:pPr>
            <a:r>
              <a:rPr lang="en-US" altLang="en-US" sz="2000" smtClean="0"/>
              <a:t>                                       R.Ai=S.Bj</a:t>
            </a:r>
          </a:p>
          <a:p>
            <a:pPr lvl="1" eaLnBrk="1" hangingPunct="1"/>
            <a:r>
              <a:rPr lang="en-US" altLang="en-US" sz="2200" smtClean="0"/>
              <a:t>Result is a relation Q with degree n + m attributes:</a:t>
            </a:r>
          </a:p>
          <a:p>
            <a:pPr lvl="2" eaLnBrk="1" hangingPunct="1"/>
            <a:r>
              <a:rPr lang="en-US" altLang="en-US" sz="2000" smtClean="0"/>
              <a:t>Q(A1, A2, . . ., An, B1, B2, . . ., Bm), in that order.</a:t>
            </a:r>
          </a:p>
          <a:p>
            <a:pPr lvl="1" eaLnBrk="1" hangingPunct="1"/>
            <a:r>
              <a:rPr lang="en-US" altLang="en-US" sz="2200" smtClean="0"/>
              <a:t>The resulting relation state has one tuple for each combination of tuples—r from R and s from S, but </a:t>
            </a:r>
            <a:r>
              <a:rPr lang="en-US" altLang="en-US" sz="2200" i="1" smtClean="0"/>
              <a:t>only if they satisfy the join condition</a:t>
            </a:r>
            <a:r>
              <a:rPr lang="en-US" altLang="en-US" sz="2200" smtClean="0"/>
              <a:t> r[Ai]=s[Bj]</a:t>
            </a:r>
          </a:p>
          <a:p>
            <a:pPr lvl="1" eaLnBrk="1" hangingPunct="1"/>
            <a:r>
              <a:rPr lang="en-US" altLang="en-US" sz="2200" smtClean="0"/>
              <a:t>Hence, if R has n</a:t>
            </a:r>
            <a:r>
              <a:rPr lang="en-US" altLang="en-US" sz="2200" baseline="-25000" smtClean="0"/>
              <a:t>R</a:t>
            </a:r>
            <a:r>
              <a:rPr lang="en-US" altLang="en-US" sz="2200" smtClean="0"/>
              <a:t> tuples, and S has n</a:t>
            </a:r>
            <a:r>
              <a:rPr lang="en-US" altLang="en-US" sz="2200" baseline="-25000" smtClean="0"/>
              <a:t>S</a:t>
            </a:r>
            <a:r>
              <a:rPr lang="en-US" altLang="en-US" sz="2200" smtClean="0"/>
              <a:t> tuples, then the join result will generally have </a:t>
            </a:r>
            <a:r>
              <a:rPr lang="en-US" altLang="en-US" sz="2200" i="1" smtClean="0"/>
              <a:t>less than</a:t>
            </a:r>
            <a:r>
              <a:rPr lang="en-US" altLang="en-US" sz="2200" smtClean="0"/>
              <a:t> n</a:t>
            </a:r>
            <a:r>
              <a:rPr lang="en-US" altLang="en-US" sz="2200" baseline="-25000" smtClean="0"/>
              <a:t>R</a:t>
            </a:r>
            <a:r>
              <a:rPr lang="en-US" altLang="en-US" sz="2200" smtClean="0"/>
              <a:t> * n</a:t>
            </a:r>
            <a:r>
              <a:rPr lang="en-US" altLang="en-US" sz="2200" baseline="-25000" smtClean="0"/>
              <a:t>S</a:t>
            </a:r>
            <a:r>
              <a:rPr lang="en-US" altLang="en-US" sz="2200" smtClean="0"/>
              <a:t> tuples.</a:t>
            </a:r>
          </a:p>
          <a:p>
            <a:pPr lvl="1" eaLnBrk="1" hangingPunct="1"/>
            <a:r>
              <a:rPr lang="en-US" altLang="en-US" sz="2200" smtClean="0"/>
              <a:t>Only related tuples (based on the join condition) will appear in the result</a:t>
            </a:r>
          </a:p>
        </p:txBody>
      </p:sp>
      <p:grpSp>
        <p:nvGrpSpPr>
          <p:cNvPr id="86021" name="Group 17"/>
          <p:cNvGrpSpPr>
            <a:grpSpLocks/>
          </p:cNvGrpSpPr>
          <p:nvPr/>
        </p:nvGrpSpPr>
        <p:grpSpPr bwMode="auto">
          <a:xfrm>
            <a:off x="3810000" y="2133600"/>
            <a:ext cx="441325" cy="347663"/>
            <a:chOff x="377" y="2904"/>
            <a:chExt cx="154" cy="110"/>
          </a:xfrm>
        </p:grpSpPr>
        <p:sp>
          <p:nvSpPr>
            <p:cNvPr id="86022" name="Line 18"/>
            <p:cNvSpPr>
              <a:spLocks noChangeShapeType="1"/>
            </p:cNvSpPr>
            <p:nvPr/>
          </p:nvSpPr>
          <p:spPr bwMode="auto">
            <a:xfrm>
              <a:off x="381" y="2904"/>
              <a:ext cx="0" cy="1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23" name="Line 19"/>
            <p:cNvSpPr>
              <a:spLocks noChangeShapeType="1"/>
            </p:cNvSpPr>
            <p:nvPr/>
          </p:nvSpPr>
          <p:spPr bwMode="auto">
            <a:xfrm>
              <a:off x="527" y="2904"/>
              <a:ext cx="0" cy="1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24" name="Line 20"/>
            <p:cNvSpPr>
              <a:spLocks noChangeShapeType="1"/>
            </p:cNvSpPr>
            <p:nvPr/>
          </p:nvSpPr>
          <p:spPr bwMode="auto">
            <a:xfrm>
              <a:off x="385" y="2904"/>
              <a:ext cx="138" cy="1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25" name="Line 21"/>
            <p:cNvSpPr>
              <a:spLocks noChangeShapeType="1"/>
            </p:cNvSpPr>
            <p:nvPr/>
          </p:nvSpPr>
          <p:spPr bwMode="auto">
            <a:xfrm flipH="1">
              <a:off x="377" y="2904"/>
              <a:ext cx="154" cy="1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75A3A4E1-488D-4A5A-B5B0-4DFE3A9E51DF}" type="slidenum">
              <a:rPr lang="en-US" altLang="en-US" sz="1400">
                <a:solidFill>
                  <a:srgbClr val="990033"/>
                </a:solidFill>
              </a:rPr>
              <a:pPr>
                <a:spcBef>
                  <a:spcPct val="0"/>
                </a:spcBef>
                <a:buClrTx/>
                <a:buSzTx/>
                <a:buFontTx/>
                <a:buNone/>
              </a:pPr>
              <a:t>4</a:t>
            </a:fld>
            <a:endParaRPr lang="en-CA" altLang="en-US" sz="1400">
              <a:solidFill>
                <a:srgbClr val="990033"/>
              </a:solidFill>
            </a:endParaRPr>
          </a:p>
        </p:txBody>
      </p:sp>
      <p:sp>
        <p:nvSpPr>
          <p:cNvPr id="19459" name="Rectangle 2"/>
          <p:cNvSpPr>
            <a:spLocks noGrp="1" noChangeArrowheads="1"/>
          </p:cNvSpPr>
          <p:nvPr>
            <p:ph type="title"/>
          </p:nvPr>
        </p:nvSpPr>
        <p:spPr>
          <a:noFill/>
        </p:spPr>
        <p:txBody>
          <a:bodyPr/>
          <a:lstStyle/>
          <a:p>
            <a:pPr eaLnBrk="1" hangingPunct="1"/>
            <a:r>
              <a:rPr lang="en-US" altLang="en-US" sz="3200" smtClean="0"/>
              <a:t>Relational Algebra Overview (continued)</a:t>
            </a:r>
          </a:p>
        </p:txBody>
      </p:sp>
      <p:sp>
        <p:nvSpPr>
          <p:cNvPr id="19460" name="Rectangle 3"/>
          <p:cNvSpPr>
            <a:spLocks noGrp="1" noChangeArrowheads="1"/>
          </p:cNvSpPr>
          <p:nvPr>
            <p:ph type="body" idx="1"/>
          </p:nvPr>
        </p:nvSpPr>
        <p:spPr/>
        <p:txBody>
          <a:bodyPr/>
          <a:lstStyle/>
          <a:p>
            <a:pPr eaLnBrk="1" hangingPunct="1"/>
            <a:r>
              <a:rPr lang="en-US" altLang="en-US" smtClean="0"/>
              <a:t>The </a:t>
            </a:r>
            <a:r>
              <a:rPr lang="en-US" altLang="en-US" b="1" smtClean="0"/>
              <a:t>algebra operations</a:t>
            </a:r>
            <a:r>
              <a:rPr lang="en-US" altLang="en-US" smtClean="0"/>
              <a:t> thus produce new relations</a:t>
            </a:r>
          </a:p>
          <a:p>
            <a:pPr lvl="1" eaLnBrk="1" hangingPunct="1"/>
            <a:r>
              <a:rPr lang="en-US" altLang="en-US" smtClean="0"/>
              <a:t>These can be further manipulated using operations of the same algebra</a:t>
            </a:r>
          </a:p>
          <a:p>
            <a:pPr eaLnBrk="1" hangingPunct="1"/>
            <a:r>
              <a:rPr lang="en-US" altLang="en-US" smtClean="0"/>
              <a:t>A sequence of relational algebra operations forms a </a:t>
            </a:r>
            <a:r>
              <a:rPr lang="en-US" altLang="en-US" b="1" smtClean="0"/>
              <a:t>relational algebra expression</a:t>
            </a:r>
          </a:p>
          <a:p>
            <a:pPr lvl="1" eaLnBrk="1" hangingPunct="1"/>
            <a:r>
              <a:rPr lang="en-US" altLang="en-US" sz="2500" smtClean="0"/>
              <a:t>The result of a relational algebra expression is also a relation that represents the result of a database query (or retrieval request)</a:t>
            </a: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842B5812-888C-4DEA-BCE6-6314CC9FD798}" type="slidenum">
              <a:rPr lang="en-US" altLang="en-US" sz="1400">
                <a:solidFill>
                  <a:srgbClr val="990033"/>
                </a:solidFill>
              </a:rPr>
              <a:pPr>
                <a:spcBef>
                  <a:spcPct val="0"/>
                </a:spcBef>
                <a:buClrTx/>
                <a:buSzTx/>
                <a:buFontTx/>
                <a:buNone/>
              </a:pPr>
              <a:t>40</a:t>
            </a:fld>
            <a:endParaRPr lang="en-CA" altLang="en-US" sz="1400">
              <a:solidFill>
                <a:srgbClr val="990033"/>
              </a:solidFill>
            </a:endParaRPr>
          </a:p>
        </p:txBody>
      </p:sp>
      <p:sp>
        <p:nvSpPr>
          <p:cNvPr id="88067" name="Rectangle 2"/>
          <p:cNvSpPr>
            <a:spLocks noGrp="1" noChangeArrowheads="1"/>
          </p:cNvSpPr>
          <p:nvPr>
            <p:ph type="title"/>
          </p:nvPr>
        </p:nvSpPr>
        <p:spPr/>
        <p:txBody>
          <a:bodyPr/>
          <a:lstStyle/>
          <a:p>
            <a:pPr eaLnBrk="1" hangingPunct="1"/>
            <a:r>
              <a:rPr lang="en-US" altLang="en-US" smtClean="0"/>
              <a:t>Some properties of JOIN</a:t>
            </a:r>
          </a:p>
        </p:txBody>
      </p:sp>
      <p:sp>
        <p:nvSpPr>
          <p:cNvPr id="88068" name="Rectangle 3"/>
          <p:cNvSpPr>
            <a:spLocks noGrp="1" noChangeArrowheads="1"/>
          </p:cNvSpPr>
          <p:nvPr>
            <p:ph type="body" idx="1"/>
          </p:nvPr>
        </p:nvSpPr>
        <p:spPr/>
        <p:txBody>
          <a:bodyPr/>
          <a:lstStyle/>
          <a:p>
            <a:pPr eaLnBrk="1" hangingPunct="1">
              <a:lnSpc>
                <a:spcPct val="90000"/>
              </a:lnSpc>
            </a:pPr>
            <a:r>
              <a:rPr lang="en-US" altLang="en-US" smtClean="0"/>
              <a:t>The general case of JOIN operation is called a Theta-join: R              S</a:t>
            </a:r>
          </a:p>
          <a:p>
            <a:pPr lvl="2" eaLnBrk="1" hangingPunct="1">
              <a:lnSpc>
                <a:spcPct val="90000"/>
              </a:lnSpc>
              <a:buFont typeface="Wingdings" panose="05000000000000000000" pitchFamily="2" charset="2"/>
              <a:buNone/>
            </a:pPr>
            <a:r>
              <a:rPr lang="en-US" altLang="en-US" smtClean="0"/>
              <a:t>                        </a:t>
            </a:r>
            <a:r>
              <a:rPr lang="en-US" altLang="en-US" i="1" smtClean="0"/>
              <a:t>theta</a:t>
            </a:r>
          </a:p>
          <a:p>
            <a:pPr eaLnBrk="1" hangingPunct="1">
              <a:lnSpc>
                <a:spcPct val="90000"/>
              </a:lnSpc>
            </a:pPr>
            <a:r>
              <a:rPr lang="en-US" altLang="en-US" smtClean="0"/>
              <a:t>The join condition is called </a:t>
            </a:r>
            <a:r>
              <a:rPr lang="en-US" altLang="en-US" i="1" smtClean="0"/>
              <a:t>theta</a:t>
            </a:r>
          </a:p>
          <a:p>
            <a:pPr eaLnBrk="1" hangingPunct="1">
              <a:lnSpc>
                <a:spcPct val="90000"/>
              </a:lnSpc>
            </a:pPr>
            <a:r>
              <a:rPr lang="en-US" altLang="en-US" i="1" smtClean="0"/>
              <a:t>Theta</a:t>
            </a:r>
            <a:r>
              <a:rPr lang="en-US" altLang="en-US" smtClean="0"/>
              <a:t> can be any general boolean expression on the attributes of R and S; for example:</a:t>
            </a:r>
          </a:p>
          <a:p>
            <a:pPr lvl="1" eaLnBrk="1" hangingPunct="1">
              <a:lnSpc>
                <a:spcPct val="90000"/>
              </a:lnSpc>
            </a:pPr>
            <a:r>
              <a:rPr lang="en-US" altLang="en-US" smtClean="0"/>
              <a:t>R.Ai&lt;S.Bj AND (R.Ak=S.Bl OR R.Ap&lt;S.Bq)</a:t>
            </a:r>
          </a:p>
          <a:p>
            <a:pPr eaLnBrk="1" hangingPunct="1">
              <a:lnSpc>
                <a:spcPct val="90000"/>
              </a:lnSpc>
            </a:pPr>
            <a:r>
              <a:rPr lang="en-US" altLang="en-US" smtClean="0"/>
              <a:t>Most join conditions involve one or more equality conditions “AND”ed together; for example:</a:t>
            </a:r>
          </a:p>
          <a:p>
            <a:pPr lvl="1" eaLnBrk="1" hangingPunct="1">
              <a:lnSpc>
                <a:spcPct val="90000"/>
              </a:lnSpc>
            </a:pPr>
            <a:r>
              <a:rPr lang="en-US" altLang="en-US" smtClean="0"/>
              <a:t>R.Ai=S.Bj AND R.Ak=S.Bl AND R.Ap=S.Bq</a:t>
            </a:r>
          </a:p>
          <a:p>
            <a:pPr eaLnBrk="1" hangingPunct="1">
              <a:lnSpc>
                <a:spcPct val="90000"/>
              </a:lnSpc>
              <a:buFont typeface="Wingdings" panose="05000000000000000000" pitchFamily="2" charset="2"/>
              <a:buNone/>
            </a:pPr>
            <a:endParaRPr lang="en-US" altLang="en-US" smtClean="0"/>
          </a:p>
        </p:txBody>
      </p:sp>
      <p:grpSp>
        <p:nvGrpSpPr>
          <p:cNvPr id="88069" name="Group 4"/>
          <p:cNvGrpSpPr>
            <a:grpSpLocks/>
          </p:cNvGrpSpPr>
          <p:nvPr/>
        </p:nvGrpSpPr>
        <p:grpSpPr bwMode="auto">
          <a:xfrm>
            <a:off x="3124200" y="2133600"/>
            <a:ext cx="441325" cy="347663"/>
            <a:chOff x="377" y="2904"/>
            <a:chExt cx="154" cy="110"/>
          </a:xfrm>
        </p:grpSpPr>
        <p:sp>
          <p:nvSpPr>
            <p:cNvPr id="88070" name="Line 5"/>
            <p:cNvSpPr>
              <a:spLocks noChangeShapeType="1"/>
            </p:cNvSpPr>
            <p:nvPr/>
          </p:nvSpPr>
          <p:spPr bwMode="auto">
            <a:xfrm>
              <a:off x="381" y="2904"/>
              <a:ext cx="0" cy="1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8071" name="Line 6"/>
            <p:cNvSpPr>
              <a:spLocks noChangeShapeType="1"/>
            </p:cNvSpPr>
            <p:nvPr/>
          </p:nvSpPr>
          <p:spPr bwMode="auto">
            <a:xfrm>
              <a:off x="527" y="2904"/>
              <a:ext cx="0" cy="1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8072" name="Line 7"/>
            <p:cNvSpPr>
              <a:spLocks noChangeShapeType="1"/>
            </p:cNvSpPr>
            <p:nvPr/>
          </p:nvSpPr>
          <p:spPr bwMode="auto">
            <a:xfrm>
              <a:off x="385" y="2904"/>
              <a:ext cx="138" cy="1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8073" name="Line 8"/>
            <p:cNvSpPr>
              <a:spLocks noChangeShapeType="1"/>
            </p:cNvSpPr>
            <p:nvPr/>
          </p:nvSpPr>
          <p:spPr bwMode="auto">
            <a:xfrm flipH="1">
              <a:off x="377" y="2904"/>
              <a:ext cx="154" cy="1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B68EDEC1-887B-44F7-8896-78F8B7D3BE63}" type="slidenum">
              <a:rPr lang="en-US" altLang="en-US" sz="1400">
                <a:solidFill>
                  <a:srgbClr val="990033"/>
                </a:solidFill>
              </a:rPr>
              <a:pPr>
                <a:spcBef>
                  <a:spcPct val="0"/>
                </a:spcBef>
                <a:buClrTx/>
                <a:buSzTx/>
                <a:buFontTx/>
                <a:buNone/>
              </a:pPr>
              <a:t>41</a:t>
            </a:fld>
            <a:endParaRPr lang="en-CA" altLang="en-US" sz="1400">
              <a:solidFill>
                <a:srgbClr val="990033"/>
              </a:solidFill>
            </a:endParaRPr>
          </a:p>
        </p:txBody>
      </p:sp>
      <p:sp>
        <p:nvSpPr>
          <p:cNvPr id="90115" name="Rectangle 2"/>
          <p:cNvSpPr>
            <a:spLocks noGrp="1" noChangeArrowheads="1"/>
          </p:cNvSpPr>
          <p:nvPr>
            <p:ph type="title"/>
          </p:nvPr>
        </p:nvSpPr>
        <p:spPr/>
        <p:txBody>
          <a:bodyPr/>
          <a:lstStyle/>
          <a:p>
            <a:pPr eaLnBrk="1" hangingPunct="1"/>
            <a:r>
              <a:rPr lang="en-US" altLang="en-US" sz="3200" smtClean="0"/>
              <a:t>Binary Relational Operations: EQUIJOIN</a:t>
            </a:r>
          </a:p>
        </p:txBody>
      </p:sp>
      <p:sp>
        <p:nvSpPr>
          <p:cNvPr id="90116" name="Rectangle 3"/>
          <p:cNvSpPr>
            <a:spLocks noGrp="1" noChangeArrowheads="1"/>
          </p:cNvSpPr>
          <p:nvPr>
            <p:ph type="body" idx="1"/>
          </p:nvPr>
        </p:nvSpPr>
        <p:spPr/>
        <p:txBody>
          <a:bodyPr/>
          <a:lstStyle/>
          <a:p>
            <a:pPr eaLnBrk="1" hangingPunct="1">
              <a:lnSpc>
                <a:spcPct val="90000"/>
              </a:lnSpc>
            </a:pPr>
            <a:r>
              <a:rPr lang="en-US" altLang="en-US" smtClean="0"/>
              <a:t>EQUIJOIN Operation</a:t>
            </a:r>
          </a:p>
          <a:p>
            <a:pPr eaLnBrk="1" hangingPunct="1">
              <a:lnSpc>
                <a:spcPct val="90000"/>
              </a:lnSpc>
            </a:pPr>
            <a:r>
              <a:rPr lang="en-US" altLang="en-US" smtClean="0"/>
              <a:t>The most common use of join involves join conditions with </a:t>
            </a:r>
            <a:r>
              <a:rPr lang="en-US" altLang="en-US" i="1" smtClean="0"/>
              <a:t>equality comparisons</a:t>
            </a:r>
            <a:r>
              <a:rPr lang="en-US" altLang="en-US" smtClean="0"/>
              <a:t> only</a:t>
            </a:r>
          </a:p>
          <a:p>
            <a:pPr eaLnBrk="1" hangingPunct="1">
              <a:lnSpc>
                <a:spcPct val="90000"/>
              </a:lnSpc>
            </a:pPr>
            <a:r>
              <a:rPr lang="en-US" altLang="en-US" smtClean="0"/>
              <a:t>Such a join, where the only comparison operator used is =, is called an EQUIJOIN.</a:t>
            </a:r>
          </a:p>
          <a:p>
            <a:pPr lvl="1" eaLnBrk="1" hangingPunct="1">
              <a:lnSpc>
                <a:spcPct val="90000"/>
              </a:lnSpc>
            </a:pPr>
            <a:r>
              <a:rPr lang="en-US" altLang="en-US" smtClean="0"/>
              <a:t>In the result of an EQUIJOIN we always have one or more pairs of attributes (whose names need not be  identical) that have identical values in every tuple. </a:t>
            </a:r>
          </a:p>
          <a:p>
            <a:pPr lvl="1" eaLnBrk="1" hangingPunct="1">
              <a:lnSpc>
                <a:spcPct val="90000"/>
              </a:lnSpc>
            </a:pPr>
            <a:r>
              <a:rPr lang="en-US" altLang="en-US" smtClean="0"/>
              <a:t>The JOIN seen in the previous example was an EQUIJOIN.</a:t>
            </a:r>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14DBBF1B-F9F4-413F-8A26-F2BD6F7F1C1F}" type="slidenum">
              <a:rPr lang="en-US" altLang="en-US" sz="1400">
                <a:solidFill>
                  <a:srgbClr val="990033"/>
                </a:solidFill>
              </a:rPr>
              <a:pPr>
                <a:spcBef>
                  <a:spcPct val="0"/>
                </a:spcBef>
                <a:buClrTx/>
                <a:buSzTx/>
                <a:buFontTx/>
                <a:buNone/>
              </a:pPr>
              <a:t>42</a:t>
            </a:fld>
            <a:endParaRPr lang="en-CA" altLang="en-US" sz="1400">
              <a:solidFill>
                <a:srgbClr val="990033"/>
              </a:solidFill>
            </a:endParaRPr>
          </a:p>
        </p:txBody>
      </p:sp>
      <p:sp>
        <p:nvSpPr>
          <p:cNvPr id="92163" name="Rectangle 9"/>
          <p:cNvSpPr>
            <a:spLocks noGrp="1" noChangeArrowheads="1"/>
          </p:cNvSpPr>
          <p:nvPr>
            <p:ph type="title"/>
          </p:nvPr>
        </p:nvSpPr>
        <p:spPr/>
        <p:txBody>
          <a:bodyPr/>
          <a:lstStyle/>
          <a:p>
            <a:pPr eaLnBrk="1" hangingPunct="1"/>
            <a:r>
              <a:rPr lang="en-US" altLang="en-US" sz="3200" smtClean="0"/>
              <a:t>Binary Relational Operations: </a:t>
            </a:r>
            <a:br>
              <a:rPr lang="en-US" altLang="en-US" sz="3200" smtClean="0"/>
            </a:br>
            <a:r>
              <a:rPr lang="en-US" altLang="en-US" sz="3200" smtClean="0"/>
              <a:t>NATURAL JOIN Operation</a:t>
            </a:r>
          </a:p>
        </p:txBody>
      </p:sp>
      <p:sp>
        <p:nvSpPr>
          <p:cNvPr id="92164" name="Rectangle 10"/>
          <p:cNvSpPr>
            <a:spLocks noGrp="1" noChangeArrowheads="1"/>
          </p:cNvSpPr>
          <p:nvPr>
            <p:ph type="body" idx="1"/>
          </p:nvPr>
        </p:nvSpPr>
        <p:spPr/>
        <p:txBody>
          <a:bodyPr/>
          <a:lstStyle/>
          <a:p>
            <a:pPr eaLnBrk="1" hangingPunct="1"/>
            <a:r>
              <a:rPr lang="en-US" altLang="en-US" sz="2400" smtClean="0"/>
              <a:t>NATURAL JOIN Operation </a:t>
            </a:r>
          </a:p>
          <a:p>
            <a:pPr lvl="1" eaLnBrk="1" hangingPunct="1"/>
            <a:r>
              <a:rPr lang="en-US" altLang="en-US" sz="2200" smtClean="0"/>
              <a:t>Another variation of JOIN called NATURAL JOIN — denoted by * — was created to get rid of the second (superfluous) attribute in an EQUIJOIN condition.</a:t>
            </a:r>
          </a:p>
          <a:p>
            <a:pPr lvl="2" eaLnBrk="1" hangingPunct="1"/>
            <a:r>
              <a:rPr lang="en-US" altLang="en-US" sz="2000" smtClean="0"/>
              <a:t>because one of each pair of attributes with identical values is superfluous</a:t>
            </a:r>
          </a:p>
          <a:p>
            <a:pPr lvl="1" eaLnBrk="1" hangingPunct="1"/>
            <a:r>
              <a:rPr lang="en-US" altLang="en-US" sz="2200" smtClean="0"/>
              <a:t>The standard definition of natural join requires that the two join attributes, or each pair of corresponding join attributes, </a:t>
            </a:r>
            <a:r>
              <a:rPr lang="en-US" altLang="en-US" sz="2200" i="1" smtClean="0"/>
              <a:t>have the same name</a:t>
            </a:r>
            <a:r>
              <a:rPr lang="en-US" altLang="en-US" sz="2200" smtClean="0"/>
              <a:t> in both relations</a:t>
            </a:r>
          </a:p>
          <a:p>
            <a:pPr lvl="1" eaLnBrk="1" hangingPunct="1"/>
            <a:r>
              <a:rPr lang="en-US" altLang="en-US" sz="2200" smtClean="0"/>
              <a:t>If this is not the case, a renaming operation is applied first.	                    	</a:t>
            </a:r>
          </a:p>
        </p:txBody>
      </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AEC178C1-463C-4A42-9111-1F21B31C7080}" type="slidenum">
              <a:rPr lang="en-US" altLang="en-US" sz="1400">
                <a:solidFill>
                  <a:srgbClr val="990033"/>
                </a:solidFill>
              </a:rPr>
              <a:pPr>
                <a:spcBef>
                  <a:spcPct val="0"/>
                </a:spcBef>
                <a:buClrTx/>
                <a:buSzTx/>
                <a:buFontTx/>
                <a:buNone/>
              </a:pPr>
              <a:t>43</a:t>
            </a:fld>
            <a:endParaRPr lang="en-CA" altLang="en-US" sz="1400">
              <a:solidFill>
                <a:srgbClr val="990033"/>
              </a:solidFill>
            </a:endParaRPr>
          </a:p>
        </p:txBody>
      </p:sp>
      <p:sp>
        <p:nvSpPr>
          <p:cNvPr id="94211" name="Rectangle 5"/>
          <p:cNvSpPr>
            <a:spLocks noGrp="1" noChangeArrowheads="1"/>
          </p:cNvSpPr>
          <p:nvPr>
            <p:ph type="title"/>
          </p:nvPr>
        </p:nvSpPr>
        <p:spPr/>
        <p:txBody>
          <a:bodyPr/>
          <a:lstStyle/>
          <a:p>
            <a:pPr eaLnBrk="1" hangingPunct="1"/>
            <a:r>
              <a:rPr lang="en-US" altLang="en-US" smtClean="0"/>
              <a:t>Binary Relational Operations </a:t>
            </a:r>
            <a:r>
              <a:rPr lang="en-US" altLang="en-US" sz="3200" smtClean="0"/>
              <a:t>NATURAL JOIN </a:t>
            </a:r>
            <a:r>
              <a:rPr lang="en-US" altLang="en-US" smtClean="0"/>
              <a:t>(continued)</a:t>
            </a:r>
          </a:p>
        </p:txBody>
      </p:sp>
      <p:sp>
        <p:nvSpPr>
          <p:cNvPr id="94212" name="Rectangle 6"/>
          <p:cNvSpPr>
            <a:spLocks noGrp="1" noChangeArrowheads="1"/>
          </p:cNvSpPr>
          <p:nvPr>
            <p:ph type="body" idx="1"/>
          </p:nvPr>
        </p:nvSpPr>
        <p:spPr>
          <a:xfrm>
            <a:off x="239713" y="1600200"/>
            <a:ext cx="8294687" cy="4495800"/>
          </a:xfrm>
        </p:spPr>
        <p:txBody>
          <a:bodyPr/>
          <a:lstStyle/>
          <a:p>
            <a:pPr eaLnBrk="1" hangingPunct="1">
              <a:lnSpc>
                <a:spcPct val="90000"/>
              </a:lnSpc>
            </a:pPr>
            <a:r>
              <a:rPr lang="en-US" altLang="en-US" sz="2000" smtClean="0"/>
              <a:t>Example: To apply a natural join on the DNUMBER attributes of DEPARTMENT and DEPT_LOCATIONS, it is sufficient to write:  </a:t>
            </a:r>
          </a:p>
          <a:p>
            <a:pPr lvl="1" eaLnBrk="1" hangingPunct="1">
              <a:lnSpc>
                <a:spcPct val="90000"/>
              </a:lnSpc>
            </a:pPr>
            <a:r>
              <a:rPr lang="en-US" altLang="en-US" sz="1900" smtClean="0"/>
              <a:t>DEPT_LOCS </a:t>
            </a:r>
            <a:r>
              <a:rPr lang="en-US" altLang="en-US" sz="1900" smtClean="0">
                <a:sym typeface="Symbol" panose="05050102010706020507" pitchFamily="18" charset="2"/>
              </a:rPr>
              <a:t></a:t>
            </a:r>
            <a:r>
              <a:rPr lang="en-US" altLang="en-US" sz="1900" smtClean="0"/>
              <a:t> DEPARTMENT * DEPT_LOCATIONS</a:t>
            </a:r>
          </a:p>
          <a:p>
            <a:pPr eaLnBrk="1" hangingPunct="1">
              <a:lnSpc>
                <a:spcPct val="90000"/>
              </a:lnSpc>
            </a:pPr>
            <a:r>
              <a:rPr lang="en-US" altLang="en-US" sz="2000" smtClean="0"/>
              <a:t>Only attribute with the same name is DNUMBER</a:t>
            </a:r>
          </a:p>
          <a:p>
            <a:pPr eaLnBrk="1" hangingPunct="1">
              <a:lnSpc>
                <a:spcPct val="90000"/>
              </a:lnSpc>
            </a:pPr>
            <a:r>
              <a:rPr lang="en-US" altLang="en-US" sz="2000" smtClean="0"/>
              <a:t>An implicit join condition is created based on this attribute:</a:t>
            </a:r>
          </a:p>
          <a:p>
            <a:pPr lvl="1" eaLnBrk="1" hangingPunct="1">
              <a:lnSpc>
                <a:spcPct val="90000"/>
              </a:lnSpc>
              <a:buFont typeface="Wingdings" panose="05000000000000000000" pitchFamily="2" charset="2"/>
              <a:buNone/>
            </a:pPr>
            <a:r>
              <a:rPr lang="en-US" altLang="en-US" sz="2000" smtClean="0"/>
              <a:t>DEPARTMENT.DNUMBER=DEPT_LOCATIONS.DNUMBER</a:t>
            </a:r>
          </a:p>
          <a:p>
            <a:pPr lvl="1" eaLnBrk="1" hangingPunct="1">
              <a:lnSpc>
                <a:spcPct val="90000"/>
              </a:lnSpc>
            </a:pPr>
            <a:endParaRPr lang="en-US" altLang="en-US" sz="2000" smtClean="0"/>
          </a:p>
          <a:p>
            <a:pPr eaLnBrk="1" hangingPunct="1">
              <a:lnSpc>
                <a:spcPct val="90000"/>
              </a:lnSpc>
            </a:pPr>
            <a:r>
              <a:rPr lang="en-US" altLang="en-US" sz="2000" smtClean="0"/>
              <a:t>Another example: Q </a:t>
            </a:r>
            <a:r>
              <a:rPr lang="en-US" altLang="en-US" sz="2000" smtClean="0">
                <a:sym typeface="Symbol" panose="05050102010706020507" pitchFamily="18" charset="2"/>
              </a:rPr>
              <a:t></a:t>
            </a:r>
            <a:r>
              <a:rPr lang="en-US" altLang="en-US" sz="2000" smtClean="0"/>
              <a:t> R(A,B,C,D) * S(C,D,E)</a:t>
            </a:r>
          </a:p>
          <a:p>
            <a:pPr lvl="1" eaLnBrk="1" hangingPunct="1">
              <a:lnSpc>
                <a:spcPct val="90000"/>
              </a:lnSpc>
            </a:pPr>
            <a:r>
              <a:rPr lang="en-US" altLang="en-US" sz="2000" smtClean="0"/>
              <a:t>The implicit join condition includes </a:t>
            </a:r>
            <a:r>
              <a:rPr lang="en-US" altLang="en-US" sz="2000" i="1" smtClean="0"/>
              <a:t>each pair</a:t>
            </a:r>
            <a:r>
              <a:rPr lang="en-US" altLang="en-US" sz="2000" smtClean="0"/>
              <a:t> of attributes with the same name, “AND”ed together:</a:t>
            </a:r>
          </a:p>
          <a:p>
            <a:pPr lvl="2" eaLnBrk="1" hangingPunct="1">
              <a:lnSpc>
                <a:spcPct val="90000"/>
              </a:lnSpc>
            </a:pPr>
            <a:r>
              <a:rPr lang="en-US" altLang="en-US" sz="1800" smtClean="0"/>
              <a:t>R.C=S.C AND R.D.S.D</a:t>
            </a:r>
          </a:p>
          <a:p>
            <a:pPr lvl="1" eaLnBrk="1" hangingPunct="1">
              <a:lnSpc>
                <a:spcPct val="90000"/>
              </a:lnSpc>
            </a:pPr>
            <a:r>
              <a:rPr lang="en-US" altLang="en-US" sz="2000" smtClean="0"/>
              <a:t>Result keeps only one attribute of each such pair:</a:t>
            </a:r>
          </a:p>
          <a:p>
            <a:pPr lvl="2" eaLnBrk="1" hangingPunct="1">
              <a:lnSpc>
                <a:spcPct val="90000"/>
              </a:lnSpc>
            </a:pPr>
            <a:r>
              <a:rPr lang="en-US" altLang="en-US" sz="1800" smtClean="0"/>
              <a:t>Q(A,B,C,D,E)</a:t>
            </a:r>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D6D7E40D-3715-43C7-B4D0-68AB1438AFC1}" type="slidenum">
              <a:rPr lang="en-US" altLang="en-US" sz="1400">
                <a:solidFill>
                  <a:srgbClr val="990033"/>
                </a:solidFill>
              </a:rPr>
              <a:pPr>
                <a:spcBef>
                  <a:spcPct val="0"/>
                </a:spcBef>
                <a:buClrTx/>
                <a:buSzTx/>
                <a:buFontTx/>
                <a:buNone/>
              </a:pPr>
              <a:t>44</a:t>
            </a:fld>
            <a:endParaRPr lang="en-CA" altLang="en-US" sz="1400">
              <a:solidFill>
                <a:srgbClr val="990033"/>
              </a:solidFill>
            </a:endParaRPr>
          </a:p>
        </p:txBody>
      </p:sp>
      <p:sp>
        <p:nvSpPr>
          <p:cNvPr id="96259" name="Rectangle 2"/>
          <p:cNvSpPr>
            <a:spLocks noGrp="1" noChangeArrowheads="1"/>
          </p:cNvSpPr>
          <p:nvPr>
            <p:ph type="title"/>
          </p:nvPr>
        </p:nvSpPr>
        <p:spPr>
          <a:noFill/>
        </p:spPr>
        <p:txBody>
          <a:bodyPr/>
          <a:lstStyle/>
          <a:p>
            <a:pPr eaLnBrk="1" hangingPunct="1"/>
            <a:r>
              <a:rPr lang="en-US" altLang="en-US" sz="3200" smtClean="0"/>
              <a:t>Example of NATURAL JOIN operation</a:t>
            </a:r>
          </a:p>
        </p:txBody>
      </p:sp>
      <p:sp>
        <p:nvSpPr>
          <p:cNvPr id="96260" name="Rectangle 3"/>
          <p:cNvSpPr>
            <a:spLocks noChangeArrowheads="1"/>
          </p:cNvSpPr>
          <p:nvPr/>
        </p:nvSpPr>
        <p:spPr bwMode="auto">
          <a:xfrm>
            <a:off x="1833563" y="1309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2400">
              <a:solidFill>
                <a:schemeClr val="tx1"/>
              </a:solidFill>
            </a:endParaRPr>
          </a:p>
        </p:txBody>
      </p:sp>
      <p:pic>
        <p:nvPicPr>
          <p:cNvPr id="96261"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450975"/>
            <a:ext cx="6904038" cy="517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0CEFB46B-8C21-4263-8007-EF2FB9B18F9B}" type="slidenum">
              <a:rPr lang="en-US" altLang="en-US" sz="1400">
                <a:solidFill>
                  <a:srgbClr val="990033"/>
                </a:solidFill>
              </a:rPr>
              <a:pPr>
                <a:spcBef>
                  <a:spcPct val="0"/>
                </a:spcBef>
                <a:buClrTx/>
                <a:buSzTx/>
                <a:buFontTx/>
                <a:buNone/>
              </a:pPr>
              <a:t>45</a:t>
            </a:fld>
            <a:endParaRPr lang="en-CA" altLang="en-US" sz="1400">
              <a:solidFill>
                <a:srgbClr val="990033"/>
              </a:solidFill>
            </a:endParaRPr>
          </a:p>
        </p:txBody>
      </p:sp>
      <p:sp>
        <p:nvSpPr>
          <p:cNvPr id="98307" name="Rectangle 14"/>
          <p:cNvSpPr>
            <a:spLocks noGrp="1" noChangeArrowheads="1"/>
          </p:cNvSpPr>
          <p:nvPr>
            <p:ph type="title"/>
          </p:nvPr>
        </p:nvSpPr>
        <p:spPr/>
        <p:txBody>
          <a:bodyPr/>
          <a:lstStyle/>
          <a:p>
            <a:pPr eaLnBrk="1" hangingPunct="1"/>
            <a:r>
              <a:rPr lang="en-US" altLang="en-US" sz="3200" smtClean="0"/>
              <a:t>Complete Set of Relational Operations</a:t>
            </a:r>
          </a:p>
        </p:txBody>
      </p:sp>
      <p:sp>
        <p:nvSpPr>
          <p:cNvPr id="98308" name="Rectangle 15"/>
          <p:cNvSpPr>
            <a:spLocks noGrp="1" noChangeArrowheads="1"/>
          </p:cNvSpPr>
          <p:nvPr>
            <p:ph type="body" idx="1"/>
          </p:nvPr>
        </p:nvSpPr>
        <p:spPr/>
        <p:txBody>
          <a:bodyPr/>
          <a:lstStyle/>
          <a:p>
            <a:pPr eaLnBrk="1" hangingPunct="1"/>
            <a:r>
              <a:rPr lang="en-US" altLang="en-US" smtClean="0"/>
              <a:t>The set of operations including SELECT </a:t>
            </a:r>
            <a:r>
              <a:rPr lang="en-US" altLang="en-US" smtClean="0">
                <a:latin typeface="Symbol" panose="05050102010706020507" pitchFamily="18" charset="2"/>
              </a:rPr>
              <a:t></a:t>
            </a:r>
            <a:r>
              <a:rPr lang="en-US" altLang="en-US" smtClean="0"/>
              <a:t>, PROJECT </a:t>
            </a:r>
            <a:r>
              <a:rPr lang="en-US" altLang="en-US" smtClean="0">
                <a:latin typeface="Symbol" panose="05050102010706020507" pitchFamily="18" charset="2"/>
              </a:rPr>
              <a:t></a:t>
            </a:r>
            <a:r>
              <a:rPr lang="en-US" altLang="en-US" smtClean="0"/>
              <a:t> , UNION </a:t>
            </a:r>
            <a:r>
              <a:rPr lang="en-US" altLang="en-US" smtClean="0">
                <a:latin typeface="Symbol" panose="05050102010706020507" pitchFamily="18" charset="2"/>
              </a:rPr>
              <a:t></a:t>
            </a:r>
            <a:r>
              <a:rPr lang="en-US" altLang="en-US" smtClean="0"/>
              <a:t>, DIFFERENCE </a:t>
            </a:r>
            <a:r>
              <a:rPr lang="en-US" altLang="en-US" smtClean="0">
                <a:latin typeface="Symbol" panose="05050102010706020507" pitchFamily="18" charset="2"/>
              </a:rPr>
              <a:t>-</a:t>
            </a:r>
            <a:r>
              <a:rPr lang="en-US" altLang="en-US" smtClean="0"/>
              <a:t> , RENAME </a:t>
            </a:r>
            <a:r>
              <a:rPr lang="en-US" altLang="en-US" smtClean="0">
                <a:sym typeface="Symbol" panose="05050102010706020507" pitchFamily="18" charset="2"/>
              </a:rPr>
              <a:t></a:t>
            </a:r>
            <a:r>
              <a:rPr lang="en-US" altLang="en-US" smtClean="0"/>
              <a:t>, and CARTESIAN PRODUCT X is called a </a:t>
            </a:r>
            <a:r>
              <a:rPr lang="en-US" altLang="en-US" i="1" smtClean="0"/>
              <a:t>complete set</a:t>
            </a:r>
            <a:r>
              <a:rPr lang="en-US" altLang="en-US" smtClean="0"/>
              <a:t> because any other relational algebra expression can be expressed by a combination of these five operations.</a:t>
            </a:r>
          </a:p>
          <a:p>
            <a:pPr eaLnBrk="1" hangingPunct="1"/>
            <a:r>
              <a:rPr lang="en-US" altLang="en-US" smtClean="0"/>
              <a:t>For example: </a:t>
            </a:r>
          </a:p>
          <a:p>
            <a:pPr lvl="1" eaLnBrk="1" hangingPunct="1"/>
            <a:r>
              <a:rPr lang="en-US" altLang="en-US" smtClean="0"/>
              <a:t>R </a:t>
            </a:r>
            <a:r>
              <a:rPr lang="en-US" altLang="en-US" smtClean="0">
                <a:latin typeface="Symbol" panose="05050102010706020507" pitchFamily="18" charset="2"/>
              </a:rPr>
              <a:t></a:t>
            </a:r>
            <a:r>
              <a:rPr lang="en-US" altLang="en-US" smtClean="0"/>
              <a:t> S = (R </a:t>
            </a:r>
            <a:r>
              <a:rPr lang="en-US" altLang="en-US" smtClean="0">
                <a:latin typeface="Symbol" panose="05050102010706020507" pitchFamily="18" charset="2"/>
              </a:rPr>
              <a:t></a:t>
            </a:r>
            <a:r>
              <a:rPr lang="en-US" altLang="en-US" smtClean="0"/>
              <a:t> S ) – ((R </a:t>
            </a:r>
            <a:r>
              <a:rPr lang="en-US" altLang="en-US" smtClean="0">
                <a:latin typeface="Symbol" panose="05050102010706020507" pitchFamily="18" charset="2"/>
              </a:rPr>
              <a:t>-</a:t>
            </a:r>
            <a:r>
              <a:rPr lang="en-US" altLang="en-US" smtClean="0"/>
              <a:t> S) </a:t>
            </a:r>
            <a:r>
              <a:rPr lang="en-US" altLang="en-US" smtClean="0">
                <a:latin typeface="Symbol" panose="05050102010706020507" pitchFamily="18" charset="2"/>
              </a:rPr>
              <a:t></a:t>
            </a:r>
            <a:r>
              <a:rPr lang="en-US" altLang="en-US" smtClean="0"/>
              <a:t> (S </a:t>
            </a:r>
            <a:r>
              <a:rPr lang="en-US" altLang="en-US" smtClean="0">
                <a:latin typeface="Symbol" panose="05050102010706020507" pitchFamily="18" charset="2"/>
              </a:rPr>
              <a:t>-</a:t>
            </a:r>
            <a:r>
              <a:rPr lang="en-US" altLang="en-US" smtClean="0"/>
              <a:t> R))</a:t>
            </a:r>
          </a:p>
          <a:p>
            <a:pPr lvl="1" eaLnBrk="1" hangingPunct="1"/>
            <a:r>
              <a:rPr lang="en-US" altLang="en-US" smtClean="0"/>
              <a:t>R       </a:t>
            </a:r>
            <a:r>
              <a:rPr lang="en-US" altLang="en-US" baseline="-25000" smtClean="0"/>
              <a:t>&lt;join condition&gt;</a:t>
            </a:r>
            <a:r>
              <a:rPr lang="en-US" altLang="en-US" smtClean="0"/>
              <a:t>S = </a:t>
            </a:r>
            <a:r>
              <a:rPr lang="en-US" altLang="en-US" smtClean="0">
                <a:latin typeface="Symbol" panose="05050102010706020507" pitchFamily="18" charset="2"/>
              </a:rPr>
              <a:t></a:t>
            </a:r>
            <a:r>
              <a:rPr lang="en-US" altLang="en-US" smtClean="0"/>
              <a:t> </a:t>
            </a:r>
            <a:r>
              <a:rPr lang="en-US" altLang="en-US" baseline="-25000" smtClean="0"/>
              <a:t>&lt;join condition&gt;</a:t>
            </a:r>
            <a:r>
              <a:rPr lang="en-US" altLang="en-US" smtClean="0"/>
              <a:t> (R X S)</a:t>
            </a:r>
          </a:p>
        </p:txBody>
      </p:sp>
      <p:grpSp>
        <p:nvGrpSpPr>
          <p:cNvPr id="98309" name="Group 9"/>
          <p:cNvGrpSpPr>
            <a:grpSpLocks/>
          </p:cNvGrpSpPr>
          <p:nvPr/>
        </p:nvGrpSpPr>
        <p:grpSpPr bwMode="auto">
          <a:xfrm>
            <a:off x="1417638" y="5410200"/>
            <a:ext cx="487362" cy="174625"/>
            <a:chOff x="377" y="2904"/>
            <a:chExt cx="154" cy="110"/>
          </a:xfrm>
        </p:grpSpPr>
        <p:sp>
          <p:nvSpPr>
            <p:cNvPr id="98310" name="Line 10"/>
            <p:cNvSpPr>
              <a:spLocks noChangeShapeType="1"/>
            </p:cNvSpPr>
            <p:nvPr/>
          </p:nvSpPr>
          <p:spPr bwMode="auto">
            <a:xfrm>
              <a:off x="381" y="2904"/>
              <a:ext cx="0" cy="110"/>
            </a:xfrm>
            <a:prstGeom prst="line">
              <a:avLst/>
            </a:prstGeom>
            <a:noFill/>
            <a:ln w="222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11" name="Line 11"/>
            <p:cNvSpPr>
              <a:spLocks noChangeShapeType="1"/>
            </p:cNvSpPr>
            <p:nvPr/>
          </p:nvSpPr>
          <p:spPr bwMode="auto">
            <a:xfrm>
              <a:off x="527" y="2904"/>
              <a:ext cx="0" cy="110"/>
            </a:xfrm>
            <a:prstGeom prst="line">
              <a:avLst/>
            </a:prstGeom>
            <a:noFill/>
            <a:ln w="222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12" name="Line 12"/>
            <p:cNvSpPr>
              <a:spLocks noChangeShapeType="1"/>
            </p:cNvSpPr>
            <p:nvPr/>
          </p:nvSpPr>
          <p:spPr bwMode="auto">
            <a:xfrm>
              <a:off x="385" y="2904"/>
              <a:ext cx="138" cy="110"/>
            </a:xfrm>
            <a:prstGeom prst="line">
              <a:avLst/>
            </a:prstGeom>
            <a:noFill/>
            <a:ln w="222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13" name="Line 13"/>
            <p:cNvSpPr>
              <a:spLocks noChangeShapeType="1"/>
            </p:cNvSpPr>
            <p:nvPr/>
          </p:nvSpPr>
          <p:spPr bwMode="auto">
            <a:xfrm flipH="1">
              <a:off x="377" y="2904"/>
              <a:ext cx="154" cy="110"/>
            </a:xfrm>
            <a:prstGeom prst="line">
              <a:avLst/>
            </a:prstGeom>
            <a:noFill/>
            <a:ln w="222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8F8DAF1A-B433-45AE-83E8-CB31716B8CAC}" type="slidenum">
              <a:rPr lang="en-US" altLang="en-US" sz="1400">
                <a:solidFill>
                  <a:srgbClr val="990033"/>
                </a:solidFill>
              </a:rPr>
              <a:pPr>
                <a:spcBef>
                  <a:spcPct val="0"/>
                </a:spcBef>
                <a:buClrTx/>
                <a:buSzTx/>
                <a:buFontTx/>
                <a:buNone/>
              </a:pPr>
              <a:t>46</a:t>
            </a:fld>
            <a:endParaRPr lang="en-CA" altLang="en-US" sz="1400">
              <a:solidFill>
                <a:srgbClr val="990033"/>
              </a:solidFill>
            </a:endParaRPr>
          </a:p>
        </p:txBody>
      </p:sp>
      <p:sp>
        <p:nvSpPr>
          <p:cNvPr id="100355" name="Rectangle 9"/>
          <p:cNvSpPr>
            <a:spLocks noGrp="1" noChangeArrowheads="1"/>
          </p:cNvSpPr>
          <p:nvPr>
            <p:ph type="title"/>
          </p:nvPr>
        </p:nvSpPr>
        <p:spPr>
          <a:noFill/>
        </p:spPr>
        <p:txBody>
          <a:bodyPr/>
          <a:lstStyle/>
          <a:p>
            <a:pPr eaLnBrk="1" hangingPunct="1"/>
            <a:r>
              <a:rPr lang="en-US" altLang="en-US" sz="3200" smtClean="0"/>
              <a:t>Binary Relational Operations: DIVISION</a:t>
            </a:r>
          </a:p>
        </p:txBody>
      </p:sp>
      <p:sp>
        <p:nvSpPr>
          <p:cNvPr id="100356" name="Rectangle 10"/>
          <p:cNvSpPr>
            <a:spLocks noGrp="1" noChangeArrowheads="1"/>
          </p:cNvSpPr>
          <p:nvPr>
            <p:ph type="body" idx="1"/>
          </p:nvPr>
        </p:nvSpPr>
        <p:spPr/>
        <p:txBody>
          <a:bodyPr/>
          <a:lstStyle/>
          <a:p>
            <a:pPr eaLnBrk="1" hangingPunct="1">
              <a:lnSpc>
                <a:spcPct val="90000"/>
              </a:lnSpc>
            </a:pPr>
            <a:r>
              <a:rPr lang="en-US" altLang="en-US" sz="2400" smtClean="0"/>
              <a:t>DIVISION Operation</a:t>
            </a:r>
          </a:p>
          <a:p>
            <a:pPr lvl="1" eaLnBrk="1" hangingPunct="1">
              <a:lnSpc>
                <a:spcPct val="90000"/>
              </a:lnSpc>
            </a:pPr>
            <a:r>
              <a:rPr lang="en-US" altLang="en-US" sz="2200" smtClean="0"/>
              <a:t>The division operation is applied to two relations </a:t>
            </a:r>
          </a:p>
          <a:p>
            <a:pPr lvl="1" eaLnBrk="1" hangingPunct="1">
              <a:lnSpc>
                <a:spcPct val="90000"/>
              </a:lnSpc>
            </a:pPr>
            <a:r>
              <a:rPr lang="en-US" altLang="en-US" sz="2200" smtClean="0"/>
              <a:t>	R(Z) </a:t>
            </a:r>
            <a:r>
              <a:rPr lang="en-US" altLang="en-US" sz="2200" smtClean="0">
                <a:latin typeface="Symbol" panose="05050102010706020507" pitchFamily="18" charset="2"/>
              </a:rPr>
              <a:t></a:t>
            </a:r>
            <a:r>
              <a:rPr lang="en-US" altLang="en-US" sz="2200" smtClean="0"/>
              <a:t> S(X), where X subset Z. Let Y = Z - X (and hence Z = X </a:t>
            </a:r>
            <a:r>
              <a:rPr lang="en-US" altLang="en-US" sz="2200" smtClean="0">
                <a:latin typeface="Symbol" panose="05050102010706020507" pitchFamily="18" charset="2"/>
              </a:rPr>
              <a:t></a:t>
            </a:r>
            <a:r>
              <a:rPr lang="en-US" altLang="en-US" sz="2200" smtClean="0"/>
              <a:t> Y); that is, let Y be the set of attributes of R that are not attributes of S. </a:t>
            </a:r>
          </a:p>
          <a:p>
            <a:pPr eaLnBrk="1" hangingPunct="1">
              <a:lnSpc>
                <a:spcPct val="90000"/>
              </a:lnSpc>
            </a:pPr>
            <a:endParaRPr lang="en-US" altLang="en-US" sz="2400" smtClean="0"/>
          </a:p>
          <a:p>
            <a:pPr lvl="1" eaLnBrk="1" hangingPunct="1">
              <a:lnSpc>
                <a:spcPct val="90000"/>
              </a:lnSpc>
            </a:pPr>
            <a:r>
              <a:rPr lang="en-US" altLang="en-US" sz="2200" smtClean="0"/>
              <a:t>The result of DIVISION is a relation T(Y) that includes a tuple t if tuples t</a:t>
            </a:r>
            <a:r>
              <a:rPr lang="en-US" altLang="en-US" sz="2200" baseline="-25000" smtClean="0"/>
              <a:t>R</a:t>
            </a:r>
            <a:r>
              <a:rPr lang="en-US" altLang="en-US" sz="2200" smtClean="0"/>
              <a:t> appear in R with t</a:t>
            </a:r>
            <a:r>
              <a:rPr lang="en-US" altLang="en-US" sz="2200" baseline="-25000" smtClean="0"/>
              <a:t>R</a:t>
            </a:r>
            <a:r>
              <a:rPr lang="en-US" altLang="en-US" sz="2200" smtClean="0"/>
              <a:t> [Y] = t, and with</a:t>
            </a:r>
          </a:p>
          <a:p>
            <a:pPr lvl="2" eaLnBrk="1" hangingPunct="1">
              <a:lnSpc>
                <a:spcPct val="90000"/>
              </a:lnSpc>
            </a:pPr>
            <a:r>
              <a:rPr lang="en-US" altLang="en-US" sz="2000" smtClean="0"/>
              <a:t>t</a:t>
            </a:r>
            <a:r>
              <a:rPr lang="en-US" altLang="en-US" sz="2000" baseline="-25000" smtClean="0"/>
              <a:t>R</a:t>
            </a:r>
            <a:r>
              <a:rPr lang="en-US" altLang="en-US" sz="2000" smtClean="0"/>
              <a:t> [X] = t</a:t>
            </a:r>
            <a:r>
              <a:rPr lang="en-US" altLang="en-US" sz="2000" baseline="-25000" smtClean="0"/>
              <a:t>s</a:t>
            </a:r>
            <a:r>
              <a:rPr lang="en-US" altLang="en-US" sz="2000" smtClean="0"/>
              <a:t> </a:t>
            </a:r>
            <a:r>
              <a:rPr lang="en-US" altLang="en-US" sz="2000" i="1" smtClean="0"/>
              <a:t>for every tuple</a:t>
            </a:r>
            <a:r>
              <a:rPr lang="en-US" altLang="en-US" sz="2000" smtClean="0"/>
              <a:t> t</a:t>
            </a:r>
            <a:r>
              <a:rPr lang="en-US" altLang="en-US" sz="2000" baseline="-25000" smtClean="0"/>
              <a:t>s</a:t>
            </a:r>
            <a:r>
              <a:rPr lang="en-US" altLang="en-US" sz="2000" smtClean="0"/>
              <a:t> in S. </a:t>
            </a:r>
          </a:p>
          <a:p>
            <a:pPr lvl="1" eaLnBrk="1" hangingPunct="1">
              <a:lnSpc>
                <a:spcPct val="90000"/>
              </a:lnSpc>
            </a:pPr>
            <a:endParaRPr lang="en-US" altLang="en-US" sz="2200" smtClean="0"/>
          </a:p>
          <a:p>
            <a:pPr lvl="1" eaLnBrk="1" hangingPunct="1">
              <a:lnSpc>
                <a:spcPct val="90000"/>
              </a:lnSpc>
            </a:pPr>
            <a:r>
              <a:rPr lang="en-US" altLang="en-US" sz="2200" smtClean="0"/>
              <a:t>For a tuple t to appear in the result T of the DIVISION, the values in t must appear in R in combination with </a:t>
            </a:r>
            <a:r>
              <a:rPr lang="en-US" altLang="en-US" sz="2200" i="1" smtClean="0"/>
              <a:t>every</a:t>
            </a:r>
            <a:r>
              <a:rPr lang="en-US" altLang="en-US" sz="2200" smtClean="0"/>
              <a:t> tuple in S. 			</a:t>
            </a:r>
          </a:p>
        </p:txBody>
      </p:sp>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5957CDF7-F508-4507-A220-B16486558177}" type="slidenum">
              <a:rPr lang="en-US" altLang="en-US" sz="1400">
                <a:solidFill>
                  <a:srgbClr val="990033"/>
                </a:solidFill>
              </a:rPr>
              <a:pPr>
                <a:spcBef>
                  <a:spcPct val="0"/>
                </a:spcBef>
                <a:buClrTx/>
                <a:buSzTx/>
                <a:buFontTx/>
                <a:buNone/>
              </a:pPr>
              <a:t>47</a:t>
            </a:fld>
            <a:endParaRPr lang="en-CA" altLang="en-US" sz="1400">
              <a:solidFill>
                <a:srgbClr val="990033"/>
              </a:solidFill>
            </a:endParaRPr>
          </a:p>
        </p:txBody>
      </p:sp>
      <p:sp>
        <p:nvSpPr>
          <p:cNvPr id="102403" name="Rectangle 6"/>
          <p:cNvSpPr>
            <a:spLocks noGrp="1" noChangeArrowheads="1"/>
          </p:cNvSpPr>
          <p:nvPr>
            <p:ph type="title"/>
          </p:nvPr>
        </p:nvSpPr>
        <p:spPr>
          <a:xfrm>
            <a:off x="190500" y="363538"/>
            <a:ext cx="7796213" cy="992187"/>
          </a:xfrm>
          <a:noFill/>
        </p:spPr>
        <p:txBody>
          <a:bodyPr/>
          <a:lstStyle/>
          <a:p>
            <a:pPr eaLnBrk="1" hangingPunct="1"/>
            <a:r>
              <a:rPr lang="en-US" altLang="en-US" sz="3200" smtClean="0"/>
              <a:t>Example of DIVISION</a:t>
            </a:r>
          </a:p>
        </p:txBody>
      </p:sp>
      <p:pic>
        <p:nvPicPr>
          <p:cNvPr id="10240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2463" y="1616075"/>
            <a:ext cx="6684962" cy="50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5"/>
          <p:cNvSpPr>
            <a:spLocks noGrp="1"/>
          </p:cNvSpPr>
          <p:nvPr>
            <p:ph type="title"/>
          </p:nvPr>
        </p:nvSpPr>
        <p:spPr/>
        <p:txBody>
          <a:bodyPr/>
          <a:lstStyle/>
          <a:p>
            <a:r>
              <a:rPr lang="en-US" altLang="en-US" sz="3200" b="1" smtClean="0">
                <a:latin typeface="Verdana" panose="020B0604030504040204" pitchFamily="34" charset="0"/>
              </a:rPr>
              <a:t>Table 8.1</a:t>
            </a:r>
            <a:r>
              <a:rPr lang="en-US" altLang="en-US" sz="3200" smtClean="0">
                <a:latin typeface="Verdana" panose="020B0604030504040204" pitchFamily="34" charset="0"/>
              </a:rPr>
              <a:t>   Operations of Relational Algebra</a:t>
            </a:r>
          </a:p>
        </p:txBody>
      </p:sp>
      <p:pic>
        <p:nvPicPr>
          <p:cNvPr id="104451" name="Picture 2" descr="tab08_01a.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3838" y="1881188"/>
            <a:ext cx="86868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2" name="TextBox 4"/>
          <p:cNvSpPr txBox="1">
            <a:spLocks noChangeArrowheads="1"/>
          </p:cNvSpPr>
          <p:nvPr/>
        </p:nvSpPr>
        <p:spPr bwMode="auto">
          <a:xfrm>
            <a:off x="5668963" y="6124575"/>
            <a:ext cx="34750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lgn="r">
              <a:spcBef>
                <a:spcPct val="0"/>
              </a:spcBef>
              <a:buClrTx/>
              <a:buSzTx/>
              <a:buFontTx/>
              <a:buNone/>
            </a:pPr>
            <a:r>
              <a:rPr lang="en-US" altLang="en-US" sz="1200" i="1">
                <a:solidFill>
                  <a:schemeClr val="tx1"/>
                </a:solidFill>
                <a:latin typeface="Verdana" panose="020B0604030504040204" pitchFamily="34" charset="0"/>
              </a:rPr>
              <a:t>continued on next slide</a:t>
            </a:r>
          </a:p>
        </p:txBody>
      </p:sp>
      <p:sp>
        <p:nvSpPr>
          <p:cNvPr id="10445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968E9F00-4C1B-438D-9682-7C4E0F18D865}" type="slidenum">
              <a:rPr lang="en-US" altLang="en-US" sz="1400">
                <a:solidFill>
                  <a:srgbClr val="990033"/>
                </a:solidFill>
              </a:rPr>
              <a:pPr>
                <a:spcBef>
                  <a:spcPct val="0"/>
                </a:spcBef>
                <a:buClrTx/>
                <a:buSzTx/>
                <a:buFontTx/>
                <a:buNone/>
              </a:pPr>
              <a:t>48</a:t>
            </a:fld>
            <a:endParaRPr lang="en-CA" altLang="en-US" sz="1400">
              <a:solidFill>
                <a:srgbClr val="990033"/>
              </a:solidFill>
            </a:endParaRPr>
          </a:p>
        </p:txBody>
      </p:sp>
    </p:spTree>
  </p:cSld>
  <p:clrMapOvr>
    <a:masterClrMapping/>
  </p:clrMapOvr>
  <p:transition spd="med" advTm="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5"/>
          <p:cNvSpPr>
            <a:spLocks noGrp="1"/>
          </p:cNvSpPr>
          <p:nvPr>
            <p:ph type="title"/>
          </p:nvPr>
        </p:nvSpPr>
        <p:spPr/>
        <p:txBody>
          <a:bodyPr/>
          <a:lstStyle/>
          <a:p>
            <a:r>
              <a:rPr lang="en-US" altLang="en-US" sz="3200" b="1" smtClean="0">
                <a:latin typeface="Verdana" panose="020B0604030504040204" pitchFamily="34" charset="0"/>
              </a:rPr>
              <a:t>Table 8.1 </a:t>
            </a:r>
            <a:r>
              <a:rPr lang="en-US" altLang="en-US" sz="3200" smtClean="0">
                <a:latin typeface="Verdana" panose="020B0604030504040204" pitchFamily="34" charset="0"/>
              </a:rPr>
              <a:t>  Operations of Relational Algebra (continued)</a:t>
            </a:r>
          </a:p>
        </p:txBody>
      </p:sp>
      <p:pic>
        <p:nvPicPr>
          <p:cNvPr id="105475" name="Picture 2" descr="tab08_01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905000"/>
            <a:ext cx="8686800" cy="437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78D8142E-37C9-4866-A375-FE1B1A3535B3}" type="slidenum">
              <a:rPr lang="en-US" altLang="en-US" sz="1400">
                <a:solidFill>
                  <a:srgbClr val="990033"/>
                </a:solidFill>
              </a:rPr>
              <a:pPr>
                <a:spcBef>
                  <a:spcPct val="0"/>
                </a:spcBef>
                <a:buClrTx/>
                <a:buSzTx/>
                <a:buFontTx/>
                <a:buNone/>
              </a:pPr>
              <a:t>49</a:t>
            </a:fld>
            <a:endParaRPr lang="en-CA" altLang="en-US" sz="1400">
              <a:solidFill>
                <a:srgbClr val="990033"/>
              </a:solidFill>
            </a:endParaRPr>
          </a:p>
        </p:txBody>
      </p:sp>
    </p:spTree>
  </p:cSld>
  <p:clrMapOvr>
    <a:masterClrMapping/>
  </p:clrMapOvr>
  <p:transition spd="med" advTm="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271CE0C5-5F05-4A1A-B0EA-AED6A4FDBAAA}" type="slidenum">
              <a:rPr lang="en-US" altLang="en-US" sz="1400">
                <a:solidFill>
                  <a:srgbClr val="990033"/>
                </a:solidFill>
              </a:rPr>
              <a:pPr>
                <a:spcBef>
                  <a:spcPct val="0"/>
                </a:spcBef>
                <a:buClrTx/>
                <a:buSzTx/>
                <a:buFontTx/>
                <a:buNone/>
              </a:pPr>
              <a:t>5</a:t>
            </a:fld>
            <a:endParaRPr lang="en-CA" altLang="en-US" sz="1400">
              <a:solidFill>
                <a:srgbClr val="990033"/>
              </a:solidFill>
            </a:endParaRPr>
          </a:p>
        </p:txBody>
      </p:sp>
      <p:sp>
        <p:nvSpPr>
          <p:cNvPr id="21507" name="Rectangle 4"/>
          <p:cNvSpPr>
            <a:spLocks noGrp="1" noChangeArrowheads="1"/>
          </p:cNvSpPr>
          <p:nvPr>
            <p:ph type="title"/>
          </p:nvPr>
        </p:nvSpPr>
        <p:spPr>
          <a:noFill/>
        </p:spPr>
        <p:txBody>
          <a:bodyPr/>
          <a:lstStyle/>
          <a:p>
            <a:pPr eaLnBrk="1" hangingPunct="1"/>
            <a:r>
              <a:rPr lang="en-US" altLang="en-US" sz="3200" smtClean="0"/>
              <a:t>Brief History of Origins of Algebra</a:t>
            </a:r>
          </a:p>
        </p:txBody>
      </p:sp>
      <p:sp>
        <p:nvSpPr>
          <p:cNvPr id="21508" name="Rectangle 5"/>
          <p:cNvSpPr>
            <a:spLocks noGrp="1" noChangeArrowheads="1"/>
          </p:cNvSpPr>
          <p:nvPr>
            <p:ph type="body" idx="1"/>
          </p:nvPr>
        </p:nvSpPr>
        <p:spPr/>
        <p:txBody>
          <a:bodyPr/>
          <a:lstStyle/>
          <a:p>
            <a:pPr eaLnBrk="1" hangingPunct="1">
              <a:lnSpc>
                <a:spcPct val="80000"/>
              </a:lnSpc>
            </a:pPr>
            <a:r>
              <a:rPr lang="en-US" altLang="en-US" sz="2400" smtClean="0"/>
              <a:t>Muhammad ibn Musa al-Khwarizmi (800-847 CE) – from Morocco wrote a book titled al-jabr about arithmetic of variables</a:t>
            </a:r>
          </a:p>
          <a:p>
            <a:pPr lvl="1" eaLnBrk="1" hangingPunct="1">
              <a:lnSpc>
                <a:spcPct val="80000"/>
              </a:lnSpc>
            </a:pPr>
            <a:r>
              <a:rPr lang="en-US" altLang="en-US" sz="2100" smtClean="0"/>
              <a:t>Book was translated into Latin.</a:t>
            </a:r>
          </a:p>
          <a:p>
            <a:pPr lvl="1" eaLnBrk="1" hangingPunct="1">
              <a:lnSpc>
                <a:spcPct val="80000"/>
              </a:lnSpc>
            </a:pPr>
            <a:r>
              <a:rPr lang="en-US" altLang="en-US" sz="2100" smtClean="0"/>
              <a:t>Its title (al-jabr) gave Algebra its name.</a:t>
            </a:r>
          </a:p>
          <a:p>
            <a:pPr lvl="1" eaLnBrk="1" hangingPunct="1">
              <a:lnSpc>
                <a:spcPct val="80000"/>
              </a:lnSpc>
              <a:buFont typeface="Wingdings" panose="05000000000000000000" pitchFamily="2" charset="2"/>
              <a:buNone/>
            </a:pPr>
            <a:endParaRPr lang="en-US" altLang="en-US" sz="2100" smtClean="0"/>
          </a:p>
          <a:p>
            <a:pPr eaLnBrk="1" hangingPunct="1">
              <a:lnSpc>
                <a:spcPct val="80000"/>
              </a:lnSpc>
            </a:pPr>
            <a:r>
              <a:rPr lang="en-US" altLang="en-US" sz="2400" smtClean="0"/>
              <a:t>Al-Khwarizmi called variables “shay”</a:t>
            </a:r>
          </a:p>
          <a:p>
            <a:pPr lvl="1" eaLnBrk="1" hangingPunct="1">
              <a:lnSpc>
                <a:spcPct val="80000"/>
              </a:lnSpc>
            </a:pPr>
            <a:r>
              <a:rPr lang="en-US" altLang="en-US" sz="2100" smtClean="0"/>
              <a:t>“Shay” is Arabic for “thing”.</a:t>
            </a:r>
          </a:p>
          <a:p>
            <a:pPr lvl="1" eaLnBrk="1" hangingPunct="1">
              <a:lnSpc>
                <a:spcPct val="80000"/>
              </a:lnSpc>
            </a:pPr>
            <a:r>
              <a:rPr lang="en-US" altLang="en-US" sz="2100" smtClean="0"/>
              <a:t>Spanish transliterated “shay” as “xay” (“x” was “sh” in Spain).</a:t>
            </a:r>
          </a:p>
          <a:p>
            <a:pPr lvl="1" eaLnBrk="1" hangingPunct="1">
              <a:lnSpc>
                <a:spcPct val="80000"/>
              </a:lnSpc>
            </a:pPr>
            <a:r>
              <a:rPr lang="en-US" altLang="en-US" sz="2100" smtClean="0"/>
              <a:t>In time this word was abbreviated as x.</a:t>
            </a:r>
          </a:p>
          <a:p>
            <a:pPr lvl="1" eaLnBrk="1" hangingPunct="1">
              <a:lnSpc>
                <a:spcPct val="80000"/>
              </a:lnSpc>
              <a:buFont typeface="Wingdings" panose="05000000000000000000" pitchFamily="2" charset="2"/>
              <a:buNone/>
            </a:pPr>
            <a:endParaRPr lang="en-US" altLang="en-US" sz="2100" smtClean="0"/>
          </a:p>
          <a:p>
            <a:pPr eaLnBrk="1" hangingPunct="1">
              <a:lnSpc>
                <a:spcPct val="80000"/>
              </a:lnSpc>
            </a:pPr>
            <a:r>
              <a:rPr lang="en-US" altLang="en-US" sz="2400" smtClean="0"/>
              <a:t>Where does the word Algorithm come from?</a:t>
            </a:r>
          </a:p>
          <a:p>
            <a:pPr lvl="1" eaLnBrk="1" hangingPunct="1">
              <a:lnSpc>
                <a:spcPct val="80000"/>
              </a:lnSpc>
            </a:pPr>
            <a:r>
              <a:rPr lang="en-US" altLang="en-US" sz="2100" smtClean="0"/>
              <a:t>Algorithm originates from “al-Khwarizmi"</a:t>
            </a:r>
          </a:p>
          <a:p>
            <a:pPr lvl="1" eaLnBrk="1" hangingPunct="1">
              <a:lnSpc>
                <a:spcPct val="80000"/>
              </a:lnSpc>
            </a:pPr>
            <a:r>
              <a:rPr lang="en-US" altLang="en-US" sz="2100" smtClean="0"/>
              <a:t>Reference: PBS (</a:t>
            </a:r>
            <a:r>
              <a:rPr lang="en-US" altLang="en-US" sz="1700" smtClean="0">
                <a:hlinkClick r:id="rId3"/>
              </a:rPr>
              <a:t>http://www.pbs.org/empires/islam/innoalgebra.html</a:t>
            </a:r>
            <a:r>
              <a:rPr lang="en-US" altLang="en-US" sz="2100" smtClean="0"/>
              <a:t>)</a:t>
            </a:r>
          </a:p>
        </p:txBody>
      </p:sp>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756513FB-F652-4096-9C5A-9735BCFCB740}" type="slidenum">
              <a:rPr lang="en-US" altLang="en-US" sz="1400">
                <a:solidFill>
                  <a:srgbClr val="990033"/>
                </a:solidFill>
              </a:rPr>
              <a:pPr>
                <a:spcBef>
                  <a:spcPct val="0"/>
                </a:spcBef>
                <a:buClrTx/>
                <a:buSzTx/>
                <a:buFontTx/>
                <a:buNone/>
              </a:pPr>
              <a:t>50</a:t>
            </a:fld>
            <a:endParaRPr lang="en-CA" altLang="en-US" sz="1400">
              <a:solidFill>
                <a:srgbClr val="990033"/>
              </a:solidFill>
            </a:endParaRPr>
          </a:p>
        </p:txBody>
      </p:sp>
      <p:sp>
        <p:nvSpPr>
          <p:cNvPr id="106499" name="Rectangle 2"/>
          <p:cNvSpPr>
            <a:spLocks noGrp="1" noChangeArrowheads="1"/>
          </p:cNvSpPr>
          <p:nvPr>
            <p:ph type="title"/>
          </p:nvPr>
        </p:nvSpPr>
        <p:spPr>
          <a:noFill/>
        </p:spPr>
        <p:txBody>
          <a:bodyPr/>
          <a:lstStyle/>
          <a:p>
            <a:pPr eaLnBrk="1" hangingPunct="1"/>
            <a:r>
              <a:rPr lang="en-US" altLang="en-US" smtClean="0"/>
              <a:t>Query Tree Notation</a:t>
            </a:r>
          </a:p>
        </p:txBody>
      </p:sp>
      <p:sp>
        <p:nvSpPr>
          <p:cNvPr id="106500" name="Rectangle 3"/>
          <p:cNvSpPr>
            <a:spLocks noGrp="1" noChangeArrowheads="1"/>
          </p:cNvSpPr>
          <p:nvPr>
            <p:ph type="body" idx="1"/>
          </p:nvPr>
        </p:nvSpPr>
        <p:spPr/>
        <p:txBody>
          <a:bodyPr/>
          <a:lstStyle/>
          <a:p>
            <a:pPr eaLnBrk="1" hangingPunct="1">
              <a:lnSpc>
                <a:spcPct val="90000"/>
              </a:lnSpc>
            </a:pPr>
            <a:r>
              <a:rPr lang="en-US" altLang="en-US" sz="2400" smtClean="0"/>
              <a:t>Query Tree</a:t>
            </a:r>
          </a:p>
          <a:p>
            <a:pPr lvl="1" eaLnBrk="1" hangingPunct="1">
              <a:lnSpc>
                <a:spcPct val="90000"/>
              </a:lnSpc>
            </a:pPr>
            <a:r>
              <a:rPr lang="en-US" altLang="en-US" sz="2200" smtClean="0"/>
              <a:t>An internal data structure to represent a query </a:t>
            </a:r>
          </a:p>
          <a:p>
            <a:pPr lvl="1" eaLnBrk="1" hangingPunct="1">
              <a:lnSpc>
                <a:spcPct val="90000"/>
              </a:lnSpc>
            </a:pPr>
            <a:r>
              <a:rPr lang="en-US" altLang="en-US" sz="2200" smtClean="0"/>
              <a:t>Standard technique for estimating the work involved in executing the query, the generation of intermediate results, and the optimization of execution </a:t>
            </a:r>
          </a:p>
          <a:p>
            <a:pPr lvl="1" eaLnBrk="1" hangingPunct="1">
              <a:lnSpc>
                <a:spcPct val="90000"/>
              </a:lnSpc>
            </a:pPr>
            <a:r>
              <a:rPr lang="en-US" altLang="en-US" sz="2200" smtClean="0"/>
              <a:t>Nodes stand for operations like selection, projection, join, renaming, division, …. </a:t>
            </a:r>
          </a:p>
          <a:p>
            <a:pPr lvl="1" eaLnBrk="1" hangingPunct="1">
              <a:lnSpc>
                <a:spcPct val="90000"/>
              </a:lnSpc>
            </a:pPr>
            <a:r>
              <a:rPr lang="en-US" altLang="en-US" sz="2200" smtClean="0"/>
              <a:t>Leaf nodes represent base relations</a:t>
            </a:r>
          </a:p>
          <a:p>
            <a:pPr lvl="1" eaLnBrk="1" hangingPunct="1">
              <a:lnSpc>
                <a:spcPct val="90000"/>
              </a:lnSpc>
            </a:pPr>
            <a:r>
              <a:rPr lang="en-US" altLang="en-US" sz="2200" smtClean="0"/>
              <a:t>A tree gives a good visual feel of the complexity of the query and the operations involved</a:t>
            </a:r>
          </a:p>
          <a:p>
            <a:pPr lvl="1" eaLnBrk="1" hangingPunct="1">
              <a:lnSpc>
                <a:spcPct val="90000"/>
              </a:lnSpc>
            </a:pPr>
            <a:r>
              <a:rPr lang="en-US" altLang="en-US" sz="2200" smtClean="0"/>
              <a:t>Algebraic Query Optimization consists of rewriting the query or modifying the query tree into an equivalent tree.</a:t>
            </a:r>
          </a:p>
          <a:p>
            <a:pPr lvl="1" eaLnBrk="1" hangingPunct="1">
              <a:lnSpc>
                <a:spcPct val="90000"/>
              </a:lnSpc>
              <a:buFont typeface="Wingdings" panose="05000000000000000000" pitchFamily="2" charset="2"/>
              <a:buNone/>
            </a:pPr>
            <a:r>
              <a:rPr lang="en-US" altLang="en-US" sz="2200" b="1" smtClean="0"/>
              <a:t>(see Chapter 15)	</a:t>
            </a:r>
            <a:r>
              <a:rPr lang="en-US" altLang="en-US" sz="2200" smtClean="0"/>
              <a:t>		</a:t>
            </a:r>
          </a:p>
        </p:txBody>
      </p:sp>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3ADD9BE9-E05F-4A5A-98FE-22C9E31339CC}" type="slidenum">
              <a:rPr lang="en-US" altLang="en-US" sz="1400">
                <a:solidFill>
                  <a:srgbClr val="990033"/>
                </a:solidFill>
              </a:rPr>
              <a:pPr>
                <a:spcBef>
                  <a:spcPct val="0"/>
                </a:spcBef>
                <a:buClrTx/>
                <a:buSzTx/>
                <a:buFontTx/>
                <a:buNone/>
              </a:pPr>
              <a:t>51</a:t>
            </a:fld>
            <a:endParaRPr lang="en-CA" altLang="en-US" sz="1400">
              <a:solidFill>
                <a:srgbClr val="990033"/>
              </a:solidFill>
            </a:endParaRPr>
          </a:p>
        </p:txBody>
      </p:sp>
      <p:sp>
        <p:nvSpPr>
          <p:cNvPr id="108547" name="Text Box 3" descr="Pink tissue paper"/>
          <p:cNvSpPr txBox="1">
            <a:spLocks noChangeArrowheads="1"/>
          </p:cNvSpPr>
          <p:nvPr/>
        </p:nvSpPr>
        <p:spPr bwMode="auto">
          <a:xfrm>
            <a:off x="990600" y="457200"/>
            <a:ext cx="7239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3600">
                <a:solidFill>
                  <a:srgbClr val="990000"/>
                </a:solidFill>
              </a:rPr>
              <a:t>Example of Query Tree</a:t>
            </a:r>
          </a:p>
        </p:txBody>
      </p:sp>
      <p:pic>
        <p:nvPicPr>
          <p:cNvPr id="10854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509713"/>
            <a:ext cx="6824663" cy="511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59D8D2BB-BC58-4196-AAFE-E5A56D065824}" type="slidenum">
              <a:rPr lang="en-US" altLang="en-US" sz="1400">
                <a:solidFill>
                  <a:srgbClr val="990033"/>
                </a:solidFill>
              </a:rPr>
              <a:pPr>
                <a:spcBef>
                  <a:spcPct val="0"/>
                </a:spcBef>
                <a:buClrTx/>
                <a:buSzTx/>
                <a:buFontTx/>
                <a:buNone/>
              </a:pPr>
              <a:t>52</a:t>
            </a:fld>
            <a:endParaRPr lang="en-CA" altLang="en-US" sz="1400">
              <a:solidFill>
                <a:srgbClr val="990033"/>
              </a:solidFill>
            </a:endParaRPr>
          </a:p>
        </p:txBody>
      </p:sp>
      <p:sp>
        <p:nvSpPr>
          <p:cNvPr id="109571" name="Rectangle 4"/>
          <p:cNvSpPr>
            <a:spLocks noGrp="1" noChangeArrowheads="1"/>
          </p:cNvSpPr>
          <p:nvPr>
            <p:ph type="title"/>
          </p:nvPr>
        </p:nvSpPr>
        <p:spPr>
          <a:noFill/>
        </p:spPr>
        <p:txBody>
          <a:bodyPr/>
          <a:lstStyle/>
          <a:p>
            <a:pPr eaLnBrk="1" hangingPunct="1"/>
            <a:r>
              <a:rPr lang="en-US" altLang="en-US" sz="3200" smtClean="0"/>
              <a:t>Additional Relational Operations: Aggregate Functions and Grouping</a:t>
            </a:r>
          </a:p>
        </p:txBody>
      </p:sp>
      <p:sp>
        <p:nvSpPr>
          <p:cNvPr id="109572" name="Rectangle 5"/>
          <p:cNvSpPr>
            <a:spLocks noGrp="1" noChangeArrowheads="1"/>
          </p:cNvSpPr>
          <p:nvPr>
            <p:ph type="body" idx="1"/>
          </p:nvPr>
        </p:nvSpPr>
        <p:spPr/>
        <p:txBody>
          <a:bodyPr/>
          <a:lstStyle/>
          <a:p>
            <a:pPr eaLnBrk="1" hangingPunct="1">
              <a:lnSpc>
                <a:spcPct val="80000"/>
              </a:lnSpc>
            </a:pPr>
            <a:r>
              <a:rPr lang="en-US" altLang="en-US" sz="2400" smtClean="0"/>
              <a:t>A type of request that cannot be expressed in the basic relational algebra is to specify mathematical </a:t>
            </a:r>
            <a:r>
              <a:rPr lang="en-US" altLang="en-US" sz="2400" b="1" smtClean="0"/>
              <a:t>aggregate functions</a:t>
            </a:r>
            <a:r>
              <a:rPr lang="en-US" altLang="en-US" sz="2400" smtClean="0"/>
              <a:t> on collections of values from the database. </a:t>
            </a:r>
          </a:p>
          <a:p>
            <a:pPr eaLnBrk="1" hangingPunct="1">
              <a:lnSpc>
                <a:spcPct val="80000"/>
              </a:lnSpc>
            </a:pPr>
            <a:r>
              <a:rPr lang="en-US" altLang="en-US" sz="2400" smtClean="0"/>
              <a:t>Examples of such functions include retrieving the average or total salary of all employees or the total number of employee tuples.</a:t>
            </a:r>
          </a:p>
          <a:p>
            <a:pPr lvl="1" eaLnBrk="1" hangingPunct="1">
              <a:lnSpc>
                <a:spcPct val="80000"/>
              </a:lnSpc>
            </a:pPr>
            <a:r>
              <a:rPr lang="en-US" altLang="en-US" sz="2200" smtClean="0"/>
              <a:t>These functions are used in simple statistical queries that summarize information from the database tuples.</a:t>
            </a:r>
          </a:p>
          <a:p>
            <a:pPr eaLnBrk="1" hangingPunct="1">
              <a:lnSpc>
                <a:spcPct val="80000"/>
              </a:lnSpc>
            </a:pPr>
            <a:r>
              <a:rPr lang="en-US" altLang="en-US" sz="2400" smtClean="0"/>
              <a:t>Common functions applied to collections of numeric values include</a:t>
            </a:r>
          </a:p>
          <a:p>
            <a:pPr lvl="1" eaLnBrk="1" hangingPunct="1">
              <a:lnSpc>
                <a:spcPct val="80000"/>
              </a:lnSpc>
            </a:pPr>
            <a:r>
              <a:rPr lang="en-US" altLang="en-US" sz="2200" smtClean="0"/>
              <a:t>SUM, AVERAGE, MAXIMUM, and MINIMUM.</a:t>
            </a:r>
          </a:p>
          <a:p>
            <a:pPr eaLnBrk="1" hangingPunct="1">
              <a:lnSpc>
                <a:spcPct val="80000"/>
              </a:lnSpc>
            </a:pPr>
            <a:r>
              <a:rPr lang="en-US" altLang="en-US" sz="2400" smtClean="0"/>
              <a:t>The COUNT function is used for counting tuples or values.</a:t>
            </a:r>
          </a:p>
        </p:txBody>
      </p:sp>
    </p:spTree>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C563BA8E-9974-4D68-B1D0-90CF88424B3D}" type="slidenum">
              <a:rPr lang="en-US" altLang="en-US" sz="1400">
                <a:solidFill>
                  <a:srgbClr val="990033"/>
                </a:solidFill>
              </a:rPr>
              <a:pPr>
                <a:spcBef>
                  <a:spcPct val="0"/>
                </a:spcBef>
                <a:buClrTx/>
                <a:buSzTx/>
                <a:buFontTx/>
                <a:buNone/>
              </a:pPr>
              <a:t>53</a:t>
            </a:fld>
            <a:endParaRPr lang="en-CA" altLang="en-US" sz="1400">
              <a:solidFill>
                <a:srgbClr val="990033"/>
              </a:solidFill>
            </a:endParaRPr>
          </a:p>
        </p:txBody>
      </p:sp>
      <p:sp>
        <p:nvSpPr>
          <p:cNvPr id="111619" name="Rectangle 4"/>
          <p:cNvSpPr>
            <a:spLocks noGrp="1" noChangeArrowheads="1"/>
          </p:cNvSpPr>
          <p:nvPr>
            <p:ph type="title"/>
          </p:nvPr>
        </p:nvSpPr>
        <p:spPr/>
        <p:txBody>
          <a:bodyPr/>
          <a:lstStyle/>
          <a:p>
            <a:pPr eaLnBrk="1" hangingPunct="1"/>
            <a:r>
              <a:rPr lang="en-US" altLang="en-US" smtClean="0"/>
              <a:t>Aggregate Function Operation</a:t>
            </a:r>
          </a:p>
        </p:txBody>
      </p:sp>
      <p:sp>
        <p:nvSpPr>
          <p:cNvPr id="111620" name="Rectangle 5"/>
          <p:cNvSpPr>
            <a:spLocks noGrp="1" noChangeArrowheads="1"/>
          </p:cNvSpPr>
          <p:nvPr>
            <p:ph type="body" idx="1"/>
          </p:nvPr>
        </p:nvSpPr>
        <p:spPr/>
        <p:txBody>
          <a:bodyPr/>
          <a:lstStyle/>
          <a:p>
            <a:pPr eaLnBrk="1" hangingPunct="1"/>
            <a:r>
              <a:rPr lang="en-US" altLang="en-US" sz="2400" smtClean="0"/>
              <a:t>Use of the Aggregate Functional operation ℱ</a:t>
            </a:r>
          </a:p>
          <a:p>
            <a:pPr lvl="1" eaLnBrk="1" hangingPunct="1"/>
            <a:r>
              <a:rPr lang="en-US" altLang="en-US" sz="2200" smtClean="0"/>
              <a:t>ℱ</a:t>
            </a:r>
            <a:r>
              <a:rPr lang="en-US" altLang="en-US" sz="2200" baseline="-25000" smtClean="0"/>
              <a:t>MAX Salary</a:t>
            </a:r>
            <a:r>
              <a:rPr lang="en-US" altLang="en-US" sz="2200" smtClean="0"/>
              <a:t> (EMPLOYEE) retrieves the maximum salary value from the EMPLOYEE relation</a:t>
            </a:r>
          </a:p>
          <a:p>
            <a:pPr lvl="1" eaLnBrk="1" hangingPunct="1"/>
            <a:r>
              <a:rPr lang="en-US" altLang="en-US" sz="2200" smtClean="0"/>
              <a:t>ℱ</a:t>
            </a:r>
            <a:r>
              <a:rPr lang="en-US" altLang="en-US" sz="2200" baseline="-25000" smtClean="0"/>
              <a:t>MIN Salary</a:t>
            </a:r>
            <a:r>
              <a:rPr lang="en-US" altLang="en-US" sz="2200" smtClean="0"/>
              <a:t> (EMPLOYEE) retrieves the minimum Salary value from the EMPLOYEE relation</a:t>
            </a:r>
          </a:p>
          <a:p>
            <a:pPr lvl="1" eaLnBrk="1" hangingPunct="1"/>
            <a:r>
              <a:rPr lang="en-US" altLang="en-US" sz="2200" smtClean="0"/>
              <a:t>ℱ</a:t>
            </a:r>
            <a:r>
              <a:rPr lang="en-US" altLang="en-US" sz="2200" baseline="-25000" smtClean="0"/>
              <a:t>SUM Salary</a:t>
            </a:r>
            <a:r>
              <a:rPr lang="en-US" altLang="en-US" sz="2200" smtClean="0"/>
              <a:t> (EMPLOYEE) retrieves the sum of the Salary from the EMPLOYEE relation</a:t>
            </a:r>
          </a:p>
          <a:p>
            <a:pPr lvl="1" eaLnBrk="1" hangingPunct="1"/>
            <a:r>
              <a:rPr lang="en-US" altLang="en-US" sz="2200" smtClean="0"/>
              <a:t> ℱ</a:t>
            </a:r>
            <a:r>
              <a:rPr lang="en-US" altLang="en-US" sz="2200" baseline="-25000" smtClean="0"/>
              <a:t>COUNT SSN, AVERAGE Salary</a:t>
            </a:r>
            <a:r>
              <a:rPr lang="en-US" altLang="en-US" sz="2200" smtClean="0"/>
              <a:t> (EMPLOYEE) computes the count (number) of employees and their average salary</a:t>
            </a:r>
          </a:p>
          <a:p>
            <a:pPr lvl="2" eaLnBrk="1" hangingPunct="1"/>
            <a:r>
              <a:rPr lang="en-US" altLang="en-US" sz="2000" smtClean="0"/>
              <a:t>Note: count just counts the number of rows, without removing duplicates</a:t>
            </a:r>
          </a:p>
        </p:txBody>
      </p:sp>
    </p:spTree>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38527D4E-71A2-4D3E-91B4-85BB6CF2046D}" type="slidenum">
              <a:rPr lang="en-US" altLang="en-US" sz="1400">
                <a:solidFill>
                  <a:srgbClr val="990033"/>
                </a:solidFill>
              </a:rPr>
              <a:pPr>
                <a:spcBef>
                  <a:spcPct val="0"/>
                </a:spcBef>
                <a:buClrTx/>
                <a:buSzTx/>
                <a:buFontTx/>
                <a:buNone/>
              </a:pPr>
              <a:t>54</a:t>
            </a:fld>
            <a:endParaRPr lang="en-CA" altLang="en-US" sz="1400">
              <a:solidFill>
                <a:srgbClr val="990033"/>
              </a:solidFill>
            </a:endParaRPr>
          </a:p>
        </p:txBody>
      </p:sp>
      <p:sp>
        <p:nvSpPr>
          <p:cNvPr id="113667" name="Rectangle 2"/>
          <p:cNvSpPr>
            <a:spLocks noGrp="1" noChangeArrowheads="1"/>
          </p:cNvSpPr>
          <p:nvPr>
            <p:ph type="title"/>
          </p:nvPr>
        </p:nvSpPr>
        <p:spPr/>
        <p:txBody>
          <a:bodyPr/>
          <a:lstStyle/>
          <a:p>
            <a:pPr eaLnBrk="1" hangingPunct="1"/>
            <a:r>
              <a:rPr lang="en-US" altLang="en-US" smtClean="0"/>
              <a:t>Using Grouping with Aggregation</a:t>
            </a:r>
          </a:p>
        </p:txBody>
      </p:sp>
      <p:sp>
        <p:nvSpPr>
          <p:cNvPr id="113668" name="Rectangle 3"/>
          <p:cNvSpPr>
            <a:spLocks noGrp="1" noChangeArrowheads="1"/>
          </p:cNvSpPr>
          <p:nvPr>
            <p:ph type="body" idx="1"/>
          </p:nvPr>
        </p:nvSpPr>
        <p:spPr/>
        <p:txBody>
          <a:bodyPr/>
          <a:lstStyle/>
          <a:p>
            <a:pPr eaLnBrk="1" hangingPunct="1">
              <a:lnSpc>
                <a:spcPct val="80000"/>
              </a:lnSpc>
            </a:pPr>
            <a:r>
              <a:rPr lang="en-US" altLang="en-US" sz="2400" smtClean="0"/>
              <a:t>The previous examples all summarized one or more attributes for a set of tuples</a:t>
            </a:r>
          </a:p>
          <a:p>
            <a:pPr lvl="1" eaLnBrk="1" hangingPunct="1">
              <a:lnSpc>
                <a:spcPct val="80000"/>
              </a:lnSpc>
            </a:pPr>
            <a:r>
              <a:rPr lang="en-US" altLang="en-US" sz="2200" smtClean="0"/>
              <a:t>Maximum Salary or Count (number of) Ssn</a:t>
            </a:r>
          </a:p>
          <a:p>
            <a:pPr eaLnBrk="1" hangingPunct="1">
              <a:lnSpc>
                <a:spcPct val="80000"/>
              </a:lnSpc>
            </a:pPr>
            <a:r>
              <a:rPr lang="en-US" altLang="en-US" sz="2400" smtClean="0"/>
              <a:t>Grouping can be combined with Aggregate Functions</a:t>
            </a:r>
          </a:p>
          <a:p>
            <a:pPr eaLnBrk="1" hangingPunct="1">
              <a:lnSpc>
                <a:spcPct val="80000"/>
              </a:lnSpc>
            </a:pPr>
            <a:r>
              <a:rPr lang="en-US" altLang="en-US" sz="2400" smtClean="0"/>
              <a:t>Example: For each department, retrieve the DNO, COUNT SSN, and AVERAGE SALARY</a:t>
            </a:r>
          </a:p>
          <a:p>
            <a:pPr eaLnBrk="1" hangingPunct="1">
              <a:lnSpc>
                <a:spcPct val="80000"/>
              </a:lnSpc>
            </a:pPr>
            <a:r>
              <a:rPr lang="en-US" altLang="en-US" sz="2400" smtClean="0"/>
              <a:t>A variation of aggregate operation ℱ allows this:</a:t>
            </a:r>
          </a:p>
          <a:p>
            <a:pPr lvl="1" eaLnBrk="1" hangingPunct="1">
              <a:lnSpc>
                <a:spcPct val="80000"/>
              </a:lnSpc>
            </a:pPr>
            <a:r>
              <a:rPr lang="en-US" altLang="en-US" sz="2200" smtClean="0"/>
              <a:t>Grouping attribute placed to left of symbol</a:t>
            </a:r>
          </a:p>
          <a:p>
            <a:pPr lvl="1" eaLnBrk="1" hangingPunct="1">
              <a:lnSpc>
                <a:spcPct val="80000"/>
              </a:lnSpc>
            </a:pPr>
            <a:r>
              <a:rPr lang="en-US" altLang="en-US" sz="2200" smtClean="0"/>
              <a:t>Aggregate functions to right of symbol</a:t>
            </a:r>
          </a:p>
          <a:p>
            <a:pPr lvl="1" eaLnBrk="1" hangingPunct="1">
              <a:lnSpc>
                <a:spcPct val="80000"/>
              </a:lnSpc>
            </a:pPr>
            <a:r>
              <a:rPr lang="en-US" altLang="en-US" sz="2200" baseline="-25000" smtClean="0"/>
              <a:t>DNO</a:t>
            </a:r>
            <a:r>
              <a:rPr lang="en-US" altLang="en-US" sz="2200" smtClean="0"/>
              <a:t> ℱ</a:t>
            </a:r>
            <a:r>
              <a:rPr lang="en-US" altLang="en-US" sz="2200" baseline="-25000" smtClean="0"/>
              <a:t>COUNT SSN, AVERAGE Salary</a:t>
            </a:r>
            <a:r>
              <a:rPr lang="en-US" altLang="en-US" sz="2200" smtClean="0"/>
              <a:t> (EMPLOYEE)</a:t>
            </a:r>
          </a:p>
          <a:p>
            <a:pPr eaLnBrk="1" hangingPunct="1">
              <a:lnSpc>
                <a:spcPct val="80000"/>
              </a:lnSpc>
            </a:pPr>
            <a:r>
              <a:rPr lang="en-US" altLang="en-US" sz="2400" smtClean="0"/>
              <a:t>Above operation groups employees by DNO (department number) and computes the count of employees and average salary per department</a:t>
            </a:r>
          </a:p>
        </p:txBody>
      </p:sp>
    </p:spTree>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p:nvPr>
        </p:nvSpPr>
        <p:spPr>
          <a:xfrm>
            <a:off x="381000" y="-268288"/>
            <a:ext cx="8382000" cy="1563688"/>
          </a:xfrm>
        </p:spPr>
        <p:txBody>
          <a:bodyPr/>
          <a:lstStyle/>
          <a:p>
            <a:r>
              <a:rPr lang="en-US" altLang="en-US" sz="2800" b="1" smtClean="0">
                <a:latin typeface="Verdana" panose="020B0604030504040204" pitchFamily="34" charset="0"/>
              </a:rPr>
              <a:t>Figure 8.10   </a:t>
            </a:r>
            <a:r>
              <a:rPr lang="en-US" altLang="en-US" sz="2800" smtClean="0">
                <a:latin typeface="Verdana" panose="020B0604030504040204" pitchFamily="34" charset="0"/>
              </a:rPr>
              <a:t>The aggregate function operation. </a:t>
            </a:r>
          </a:p>
        </p:txBody>
      </p:sp>
      <p:pic>
        <p:nvPicPr>
          <p:cNvPr id="115715" name="Picture 2" descr="fig08_1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5263" y="3429000"/>
            <a:ext cx="8686800" cy="24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6" name="TextBox 1"/>
          <p:cNvSpPr txBox="1">
            <a:spLocks noChangeArrowheads="1"/>
          </p:cNvSpPr>
          <p:nvPr/>
        </p:nvSpPr>
        <p:spPr bwMode="auto">
          <a:xfrm>
            <a:off x="690563" y="1858963"/>
            <a:ext cx="76962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AutoNum type="alphaLcPeriod"/>
            </a:pPr>
            <a:r>
              <a:rPr lang="en-US" altLang="en-US" sz="2400">
                <a:solidFill>
                  <a:schemeClr val="tx1"/>
                </a:solidFill>
                <a:latin typeface="Times" panose="02020603050405020304" pitchFamily="18" charset="0"/>
              </a:rPr>
              <a:t>ρ</a:t>
            </a:r>
            <a:r>
              <a:rPr lang="en-US" altLang="en-US" sz="2400" i="1" baseline="-25000">
                <a:solidFill>
                  <a:schemeClr val="tx1"/>
                </a:solidFill>
                <a:latin typeface="Verdana" panose="020B0604030504040204" pitchFamily="34" charset="0"/>
              </a:rPr>
              <a:t>R</a:t>
            </a:r>
            <a:r>
              <a:rPr lang="en-US" altLang="en-US" sz="2400" baseline="-25000">
                <a:solidFill>
                  <a:schemeClr val="tx1"/>
                </a:solidFill>
                <a:latin typeface="Verdana" panose="020B0604030504040204" pitchFamily="34" charset="0"/>
              </a:rPr>
              <a:t>(Dno, No_of_employees, Average_sal)</a:t>
            </a:r>
            <a:r>
              <a:rPr lang="en-US" altLang="en-US" sz="2400">
                <a:solidFill>
                  <a:schemeClr val="tx1"/>
                </a:solidFill>
                <a:latin typeface="Verdana" panose="020B0604030504040204" pitchFamily="34" charset="0"/>
              </a:rPr>
              <a:t>(</a:t>
            </a:r>
            <a:r>
              <a:rPr lang="en-US" altLang="en-US" sz="2400" baseline="-25000">
                <a:solidFill>
                  <a:schemeClr val="tx1"/>
                </a:solidFill>
                <a:latin typeface="Verdana" panose="020B0604030504040204" pitchFamily="34" charset="0"/>
              </a:rPr>
              <a:t>Dno</a:t>
            </a:r>
            <a:r>
              <a:rPr lang="en-US" altLang="en-US" sz="2400">
                <a:solidFill>
                  <a:schemeClr val="tx1"/>
                </a:solidFill>
                <a:latin typeface="Verdana" panose="020B0604030504040204" pitchFamily="34" charset="0"/>
              </a:rPr>
              <a:t> </a:t>
            </a:r>
            <a:r>
              <a:rPr lang="en-US" altLang="en-US" sz="2400">
                <a:solidFill>
                  <a:schemeClr val="tx1"/>
                </a:solidFill>
                <a:latin typeface="Times" panose="02020603050405020304" pitchFamily="18" charset="0"/>
              </a:rPr>
              <a:t>ℑ</a:t>
            </a:r>
            <a:r>
              <a:rPr lang="en-US" altLang="en-US" sz="2400">
                <a:solidFill>
                  <a:schemeClr val="tx1"/>
                </a:solidFill>
                <a:latin typeface="Verdana" panose="020B0604030504040204" pitchFamily="34" charset="0"/>
              </a:rPr>
              <a:t> </a:t>
            </a:r>
            <a:r>
              <a:rPr lang="en-US" altLang="en-US" sz="2400" baseline="-25000">
                <a:solidFill>
                  <a:schemeClr val="tx1"/>
                </a:solidFill>
                <a:latin typeface="Verdana" panose="020B0604030504040204" pitchFamily="34" charset="0"/>
              </a:rPr>
              <a:t>COUNT Ssn, AVERAGE Salary</a:t>
            </a:r>
            <a:r>
              <a:rPr lang="en-US" altLang="en-US" sz="2400">
                <a:solidFill>
                  <a:schemeClr val="tx1"/>
                </a:solidFill>
                <a:latin typeface="Verdana" panose="020B0604030504040204" pitchFamily="34" charset="0"/>
              </a:rPr>
              <a:t> (EMPLOYEE)). </a:t>
            </a:r>
          </a:p>
          <a:p>
            <a:pPr>
              <a:spcBef>
                <a:spcPct val="0"/>
              </a:spcBef>
              <a:buClrTx/>
              <a:buSzTx/>
              <a:buFontTx/>
              <a:buNone/>
            </a:pPr>
            <a:r>
              <a:rPr lang="en-US" altLang="en-US" sz="2400">
                <a:solidFill>
                  <a:schemeClr val="tx1"/>
                </a:solidFill>
                <a:latin typeface="Verdana" panose="020B0604030504040204" pitchFamily="34" charset="0"/>
              </a:rPr>
              <a:t>b.  </a:t>
            </a:r>
            <a:r>
              <a:rPr lang="en-US" altLang="en-US" sz="2400" baseline="-25000">
                <a:solidFill>
                  <a:schemeClr val="tx1"/>
                </a:solidFill>
                <a:latin typeface="Verdana" panose="020B0604030504040204" pitchFamily="34" charset="0"/>
              </a:rPr>
              <a:t>Dno</a:t>
            </a:r>
            <a:r>
              <a:rPr lang="en-US" altLang="en-US" sz="2400">
                <a:solidFill>
                  <a:schemeClr val="tx1"/>
                </a:solidFill>
                <a:latin typeface="Verdana" panose="020B0604030504040204" pitchFamily="34" charset="0"/>
              </a:rPr>
              <a:t> </a:t>
            </a:r>
            <a:r>
              <a:rPr lang="en-US" altLang="en-US" sz="2400">
                <a:solidFill>
                  <a:schemeClr val="tx1"/>
                </a:solidFill>
                <a:latin typeface="Times" panose="02020603050405020304" pitchFamily="18" charset="0"/>
              </a:rPr>
              <a:t>ℑ</a:t>
            </a:r>
            <a:r>
              <a:rPr lang="en-US" altLang="en-US" sz="2400">
                <a:solidFill>
                  <a:schemeClr val="tx1"/>
                </a:solidFill>
                <a:latin typeface="Verdana" panose="020B0604030504040204" pitchFamily="34" charset="0"/>
              </a:rPr>
              <a:t> </a:t>
            </a:r>
            <a:r>
              <a:rPr lang="en-US" altLang="en-US" sz="2400" baseline="-25000">
                <a:solidFill>
                  <a:schemeClr val="tx1"/>
                </a:solidFill>
                <a:latin typeface="Verdana" panose="020B0604030504040204" pitchFamily="34" charset="0"/>
              </a:rPr>
              <a:t>alary</a:t>
            </a:r>
            <a:r>
              <a:rPr lang="en-US" altLang="en-US" sz="2400">
                <a:solidFill>
                  <a:schemeClr val="tx1"/>
                </a:solidFill>
                <a:latin typeface="Verdana" panose="020B0604030504040204" pitchFamily="34" charset="0"/>
              </a:rPr>
              <a:t>(EMPLOYEE). </a:t>
            </a:r>
          </a:p>
          <a:p>
            <a:pPr>
              <a:spcBef>
                <a:spcPct val="0"/>
              </a:spcBef>
              <a:buClrTx/>
              <a:buSzTx/>
              <a:buFontTx/>
              <a:buNone/>
            </a:pPr>
            <a:r>
              <a:rPr lang="en-US" altLang="en-US" sz="2400">
                <a:solidFill>
                  <a:schemeClr val="tx1"/>
                </a:solidFill>
                <a:latin typeface="Verdana" panose="020B0604030504040204" pitchFamily="34" charset="0"/>
              </a:rPr>
              <a:t>c. </a:t>
            </a:r>
            <a:r>
              <a:rPr lang="en-US" altLang="en-US" sz="2400">
                <a:solidFill>
                  <a:schemeClr val="tx1"/>
                </a:solidFill>
                <a:latin typeface="Times" panose="02020603050405020304" pitchFamily="18" charset="0"/>
              </a:rPr>
              <a:t>ℑ</a:t>
            </a:r>
            <a:r>
              <a:rPr lang="en-US" altLang="en-US" sz="2400">
                <a:solidFill>
                  <a:schemeClr val="tx1"/>
                </a:solidFill>
                <a:latin typeface="Verdana" panose="020B0604030504040204" pitchFamily="34" charset="0"/>
              </a:rPr>
              <a:t> </a:t>
            </a:r>
            <a:r>
              <a:rPr lang="en-US" altLang="en-US" sz="2400" baseline="-25000">
                <a:solidFill>
                  <a:schemeClr val="tx1"/>
                </a:solidFill>
                <a:latin typeface="Verdana" panose="020B0604030504040204" pitchFamily="34" charset="0"/>
              </a:rPr>
              <a:t>COUNT Ssn, AVERAGE Salary</a:t>
            </a:r>
            <a:r>
              <a:rPr lang="en-US" altLang="en-US" sz="2400">
                <a:solidFill>
                  <a:schemeClr val="tx1"/>
                </a:solidFill>
                <a:latin typeface="Verdana" panose="020B0604030504040204" pitchFamily="34" charset="0"/>
              </a:rPr>
              <a:t>(EMPLOYEE).</a:t>
            </a:r>
            <a:endParaRPr lang="en-US" altLang="en-US" sz="2400">
              <a:solidFill>
                <a:schemeClr val="tx1"/>
              </a:solidFill>
            </a:endParaRPr>
          </a:p>
        </p:txBody>
      </p:sp>
      <p:sp>
        <p:nvSpPr>
          <p:cNvPr id="11571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D3E0F28A-0CB3-4BC8-B3D2-445D30E62BF5}" type="slidenum">
              <a:rPr lang="en-US" altLang="en-US" sz="1400">
                <a:solidFill>
                  <a:srgbClr val="990033"/>
                </a:solidFill>
              </a:rPr>
              <a:pPr>
                <a:spcBef>
                  <a:spcPct val="0"/>
                </a:spcBef>
                <a:buClrTx/>
                <a:buSzTx/>
                <a:buFontTx/>
                <a:buNone/>
              </a:pPr>
              <a:t>55</a:t>
            </a:fld>
            <a:endParaRPr lang="en-CA" altLang="en-US" sz="1400">
              <a:solidFill>
                <a:srgbClr val="990033"/>
              </a:solidFill>
            </a:endParaRPr>
          </a:p>
        </p:txBody>
      </p:sp>
    </p:spTree>
  </p:cSld>
  <p:clrMapOvr>
    <a:masterClrMapping/>
  </p:clrMapOvr>
  <p:transition spd="med" advTm="0"/>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p:txBody>
          <a:bodyPr/>
          <a:lstStyle/>
          <a:p>
            <a:r>
              <a:rPr lang="en-US" altLang="en-US" sz="3200" b="1" smtClean="0">
                <a:latin typeface="Verdana" panose="020B0604030504040204" pitchFamily="34" charset="0"/>
              </a:rPr>
              <a:t>Figure 7.1a   </a:t>
            </a:r>
            <a:r>
              <a:rPr lang="en-US" altLang="en-US" sz="3200" smtClean="0">
                <a:latin typeface="Verdana" panose="020B0604030504040204" pitchFamily="34" charset="0"/>
              </a:rPr>
              <a:t>Results of GROUP BY and HAVING (in SQL). Q24</a:t>
            </a:r>
            <a:r>
              <a:rPr lang="en-US" altLang="en-US" smtClean="0">
                <a:latin typeface="Verdana" panose="020B0604030504040204" pitchFamily="34" charset="0"/>
              </a:rPr>
              <a:t>.</a:t>
            </a:r>
            <a:endParaRPr lang="en-US" altLang="en-US" i="1" smtClean="0">
              <a:latin typeface="Verdana" panose="020B0604030504040204" pitchFamily="34" charset="0"/>
            </a:endParaRPr>
          </a:p>
        </p:txBody>
      </p:sp>
      <p:pic>
        <p:nvPicPr>
          <p:cNvPr id="116739" name="Picture 3" descr="fig07_01a.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47900"/>
            <a:ext cx="82296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0" name="TextBox 4"/>
          <p:cNvSpPr txBox="1">
            <a:spLocks noChangeArrowheads="1"/>
          </p:cNvSpPr>
          <p:nvPr/>
        </p:nvSpPr>
        <p:spPr bwMode="auto">
          <a:xfrm>
            <a:off x="5668963" y="6124575"/>
            <a:ext cx="34750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lgn="r">
              <a:spcBef>
                <a:spcPct val="0"/>
              </a:spcBef>
              <a:buClrTx/>
              <a:buSzTx/>
              <a:buFontTx/>
              <a:buNone/>
            </a:pPr>
            <a:r>
              <a:rPr lang="en-US" altLang="en-US" sz="1200" i="1">
                <a:solidFill>
                  <a:schemeClr val="tx1"/>
                </a:solidFill>
                <a:latin typeface="Verdana" panose="020B0604030504040204" pitchFamily="34" charset="0"/>
              </a:rPr>
              <a:t>continued on next slide</a:t>
            </a:r>
          </a:p>
        </p:txBody>
      </p:sp>
      <p:sp>
        <p:nvSpPr>
          <p:cNvPr id="11674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53AB36C5-2264-4ED0-833C-8A2B6B5CBFFB}" type="slidenum">
              <a:rPr lang="en-US" altLang="en-US" sz="1400">
                <a:solidFill>
                  <a:srgbClr val="990033"/>
                </a:solidFill>
              </a:rPr>
              <a:pPr>
                <a:spcBef>
                  <a:spcPct val="0"/>
                </a:spcBef>
                <a:buClrTx/>
                <a:buSzTx/>
                <a:buFontTx/>
                <a:buNone/>
              </a:pPr>
              <a:t>56</a:t>
            </a:fld>
            <a:endParaRPr lang="en-CA" altLang="en-US" sz="1400">
              <a:solidFill>
                <a:srgbClr val="990033"/>
              </a:solidFill>
            </a:endParaRPr>
          </a:p>
        </p:txBody>
      </p:sp>
    </p:spTree>
  </p:cSld>
  <p:clrMapOvr>
    <a:masterClrMapping/>
  </p:clrMapOvr>
  <p:transition spd="med" advTm="0"/>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5A16510C-249E-4C7C-91C0-BD354867BA15}" type="slidenum">
              <a:rPr lang="en-US" altLang="en-US" sz="1400">
                <a:solidFill>
                  <a:srgbClr val="990033"/>
                </a:solidFill>
              </a:rPr>
              <a:pPr>
                <a:spcBef>
                  <a:spcPct val="0"/>
                </a:spcBef>
                <a:buClrTx/>
                <a:buSzTx/>
                <a:buFontTx/>
                <a:buNone/>
              </a:pPr>
              <a:t>57</a:t>
            </a:fld>
            <a:endParaRPr lang="en-CA" altLang="en-US" sz="1400">
              <a:solidFill>
                <a:srgbClr val="990033"/>
              </a:solidFill>
            </a:endParaRPr>
          </a:p>
        </p:txBody>
      </p:sp>
      <p:sp>
        <p:nvSpPr>
          <p:cNvPr id="118787" name="Rectangle 2"/>
          <p:cNvSpPr>
            <a:spLocks noGrp="1" noChangeArrowheads="1"/>
          </p:cNvSpPr>
          <p:nvPr>
            <p:ph type="title"/>
          </p:nvPr>
        </p:nvSpPr>
        <p:spPr/>
        <p:txBody>
          <a:bodyPr/>
          <a:lstStyle/>
          <a:p>
            <a:pPr eaLnBrk="1" hangingPunct="1"/>
            <a:r>
              <a:rPr lang="en-US" altLang="en-US" sz="3200" smtClean="0"/>
              <a:t>Additional Relational Operations (continued)</a:t>
            </a:r>
          </a:p>
        </p:txBody>
      </p:sp>
      <p:sp>
        <p:nvSpPr>
          <p:cNvPr id="118788" name="Rectangle 3"/>
          <p:cNvSpPr>
            <a:spLocks noGrp="1" noChangeArrowheads="1"/>
          </p:cNvSpPr>
          <p:nvPr>
            <p:ph type="body" idx="1"/>
          </p:nvPr>
        </p:nvSpPr>
        <p:spPr>
          <a:xfrm>
            <a:off x="239713" y="1600200"/>
            <a:ext cx="8294687" cy="4876800"/>
          </a:xfrm>
        </p:spPr>
        <p:txBody>
          <a:bodyPr/>
          <a:lstStyle/>
          <a:p>
            <a:pPr eaLnBrk="1" hangingPunct="1">
              <a:lnSpc>
                <a:spcPct val="80000"/>
              </a:lnSpc>
            </a:pPr>
            <a:r>
              <a:rPr lang="en-US" altLang="en-US" smtClean="0"/>
              <a:t>Recursive Closure Operations</a:t>
            </a:r>
          </a:p>
          <a:p>
            <a:pPr lvl="1" eaLnBrk="1" hangingPunct="1">
              <a:lnSpc>
                <a:spcPct val="80000"/>
              </a:lnSpc>
            </a:pPr>
            <a:r>
              <a:rPr lang="en-US" altLang="en-US" sz="2800" smtClean="0"/>
              <a:t>Another type of operation that, in general, cannot be specified in the basic original relational algebra is </a:t>
            </a:r>
            <a:r>
              <a:rPr lang="en-US" altLang="en-US" sz="2800" b="1" smtClean="0"/>
              <a:t>recursive closure</a:t>
            </a:r>
            <a:r>
              <a:rPr lang="en-US" altLang="en-US" sz="2800" smtClean="0"/>
              <a:t>.</a:t>
            </a:r>
          </a:p>
          <a:p>
            <a:pPr lvl="2" eaLnBrk="1" hangingPunct="1">
              <a:lnSpc>
                <a:spcPct val="80000"/>
              </a:lnSpc>
            </a:pPr>
            <a:r>
              <a:rPr lang="en-US" altLang="en-US" smtClean="0"/>
              <a:t>This operation is applied to a </a:t>
            </a:r>
            <a:r>
              <a:rPr lang="en-US" altLang="en-US" b="1" smtClean="0"/>
              <a:t>recursive relationship</a:t>
            </a:r>
            <a:r>
              <a:rPr lang="en-US" altLang="en-US" smtClean="0"/>
              <a:t>.</a:t>
            </a:r>
          </a:p>
          <a:p>
            <a:pPr lvl="1" eaLnBrk="1" hangingPunct="1">
              <a:lnSpc>
                <a:spcPct val="80000"/>
              </a:lnSpc>
            </a:pPr>
            <a:r>
              <a:rPr lang="en-US" altLang="en-US" sz="2800" smtClean="0"/>
              <a:t>An example of a recursive operation is to retrieve all SUPERVISEES of an EMPLOYEE </a:t>
            </a:r>
            <a:r>
              <a:rPr lang="en-US" altLang="en-US" sz="2800" b="1" smtClean="0"/>
              <a:t>e</a:t>
            </a:r>
            <a:r>
              <a:rPr lang="en-US" altLang="en-US" sz="2800" smtClean="0"/>
              <a:t> at all levels — that is, all EMPLOYEE </a:t>
            </a:r>
            <a:r>
              <a:rPr lang="en-US" altLang="en-US" sz="2800" b="1" smtClean="0"/>
              <a:t>e’</a:t>
            </a:r>
            <a:r>
              <a:rPr lang="en-US" altLang="ja-JP" sz="2800" smtClean="0"/>
              <a:t> directly supervised by </a:t>
            </a:r>
            <a:r>
              <a:rPr lang="en-US" altLang="ja-JP" sz="2800" b="1" smtClean="0"/>
              <a:t>e</a:t>
            </a:r>
            <a:r>
              <a:rPr lang="en-US" altLang="ja-JP" sz="2800" smtClean="0"/>
              <a:t>; all employees </a:t>
            </a:r>
            <a:r>
              <a:rPr lang="en-US" altLang="ja-JP" sz="2800" b="1" smtClean="0"/>
              <a:t>e</a:t>
            </a:r>
            <a:r>
              <a:rPr lang="en-US" altLang="en-US" sz="2800" b="1" smtClean="0"/>
              <a:t>’’</a:t>
            </a:r>
            <a:r>
              <a:rPr lang="en-US" altLang="ja-JP" sz="2800" smtClean="0"/>
              <a:t> directly supervised by each employee </a:t>
            </a:r>
            <a:r>
              <a:rPr lang="en-US" altLang="ja-JP" sz="2800" b="1" smtClean="0"/>
              <a:t>e</a:t>
            </a:r>
            <a:r>
              <a:rPr lang="en-US" altLang="en-US" sz="2800" b="1" smtClean="0"/>
              <a:t>’</a:t>
            </a:r>
            <a:r>
              <a:rPr lang="en-US" altLang="ja-JP" sz="2800" smtClean="0"/>
              <a:t>; all employees </a:t>
            </a:r>
            <a:r>
              <a:rPr lang="en-US" altLang="ja-JP" sz="2800" b="1" smtClean="0"/>
              <a:t>e</a:t>
            </a:r>
            <a:r>
              <a:rPr lang="en-US" altLang="en-US" sz="2800" b="1" smtClean="0"/>
              <a:t>’’’</a:t>
            </a:r>
            <a:r>
              <a:rPr lang="en-US" altLang="ja-JP" sz="2800" smtClean="0"/>
              <a:t> directly supervised by each employee </a:t>
            </a:r>
            <a:r>
              <a:rPr lang="en-US" altLang="ja-JP" sz="2800" b="1" smtClean="0"/>
              <a:t>e</a:t>
            </a:r>
            <a:r>
              <a:rPr lang="en-US" altLang="en-US" sz="2800" b="1" smtClean="0"/>
              <a:t>’’</a:t>
            </a:r>
            <a:r>
              <a:rPr lang="en-US" altLang="ja-JP" sz="2800" smtClean="0"/>
              <a:t>; and so on.</a:t>
            </a:r>
            <a:endParaRPr lang="en-US" altLang="en-US" sz="2800" smtClean="0"/>
          </a:p>
        </p:txBody>
      </p:sp>
    </p:spTree>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04A28BD4-DF4B-422F-B8EF-B02C6886F407}" type="slidenum">
              <a:rPr lang="en-US" altLang="en-US" sz="1400">
                <a:solidFill>
                  <a:srgbClr val="990033"/>
                </a:solidFill>
              </a:rPr>
              <a:pPr>
                <a:spcBef>
                  <a:spcPct val="0"/>
                </a:spcBef>
                <a:buClrTx/>
                <a:buSzTx/>
                <a:buFontTx/>
                <a:buNone/>
              </a:pPr>
              <a:t>58</a:t>
            </a:fld>
            <a:endParaRPr lang="en-CA" altLang="en-US" sz="1400">
              <a:solidFill>
                <a:srgbClr val="990033"/>
              </a:solidFill>
            </a:endParaRPr>
          </a:p>
        </p:txBody>
      </p:sp>
      <p:sp>
        <p:nvSpPr>
          <p:cNvPr id="120835" name="Rectangle 2"/>
          <p:cNvSpPr>
            <a:spLocks noGrp="1" noChangeArrowheads="1"/>
          </p:cNvSpPr>
          <p:nvPr>
            <p:ph type="title"/>
          </p:nvPr>
        </p:nvSpPr>
        <p:spPr/>
        <p:txBody>
          <a:bodyPr/>
          <a:lstStyle/>
          <a:p>
            <a:pPr eaLnBrk="1" hangingPunct="1"/>
            <a:r>
              <a:rPr lang="en-US" altLang="en-US" sz="3200" smtClean="0"/>
              <a:t>Additional Relational Operations (continued)</a:t>
            </a:r>
          </a:p>
        </p:txBody>
      </p:sp>
      <p:sp>
        <p:nvSpPr>
          <p:cNvPr id="120836" name="Rectangle 3"/>
          <p:cNvSpPr>
            <a:spLocks noGrp="1" noChangeArrowheads="1"/>
          </p:cNvSpPr>
          <p:nvPr>
            <p:ph type="body" idx="1"/>
          </p:nvPr>
        </p:nvSpPr>
        <p:spPr/>
        <p:txBody>
          <a:bodyPr/>
          <a:lstStyle/>
          <a:p>
            <a:pPr eaLnBrk="1" hangingPunct="1"/>
            <a:r>
              <a:rPr lang="en-US" altLang="en-US" smtClean="0"/>
              <a:t>Although it is possible to retrieve employees at each level and then take their union, we cannot, in general, specify a query such as “retrieve the supervisees of ‘James Borg’ at all levels” without utilizing a looping mechanism.</a:t>
            </a:r>
          </a:p>
          <a:p>
            <a:pPr lvl="1" eaLnBrk="1" hangingPunct="1"/>
            <a:r>
              <a:rPr lang="en-US" altLang="en-US" smtClean="0"/>
              <a:t>The SQL3 standard includes syntax for recursive closure.</a:t>
            </a:r>
          </a:p>
        </p:txBody>
      </p:sp>
    </p:spTree>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p:nvPr>
        </p:nvSpPr>
        <p:spPr/>
        <p:txBody>
          <a:bodyPr/>
          <a:lstStyle/>
          <a:p>
            <a:r>
              <a:rPr lang="en-US" altLang="en-US" sz="3200" b="1" smtClean="0">
                <a:latin typeface="Verdana" panose="020B0604030504040204" pitchFamily="34" charset="0"/>
              </a:rPr>
              <a:t>Figure 8.11</a:t>
            </a:r>
            <a:r>
              <a:rPr lang="en-US" altLang="en-US" sz="3200" smtClean="0">
                <a:latin typeface="Verdana" panose="020B0604030504040204" pitchFamily="34" charset="0"/>
              </a:rPr>
              <a:t>   A two-level recursive query.</a:t>
            </a:r>
          </a:p>
        </p:txBody>
      </p:sp>
      <p:pic>
        <p:nvPicPr>
          <p:cNvPr id="122883" name="Picture 2" descr="fig08_1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600200"/>
            <a:ext cx="4810125"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8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48CD7F45-462E-4319-9296-700065AC9D9C}" type="slidenum">
              <a:rPr lang="en-US" altLang="en-US" sz="1400">
                <a:solidFill>
                  <a:srgbClr val="990033"/>
                </a:solidFill>
              </a:rPr>
              <a:pPr>
                <a:spcBef>
                  <a:spcPct val="0"/>
                </a:spcBef>
                <a:buClrTx/>
                <a:buSzTx/>
                <a:buFontTx/>
                <a:buNone/>
              </a:pPr>
              <a:t>59</a:t>
            </a:fld>
            <a:endParaRPr lang="en-CA" altLang="en-US" sz="1400">
              <a:solidFill>
                <a:srgbClr val="990033"/>
              </a:solidFill>
            </a:endParaRPr>
          </a:p>
        </p:txBody>
      </p:sp>
    </p:spTree>
  </p:cSld>
  <p:clrMapOvr>
    <a:masterClrMapping/>
  </p:clrMapOvr>
  <p:transition spd="med" advTm="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D54D4779-ABAE-4FCB-B9BB-13DC331F7624}" type="slidenum">
              <a:rPr lang="en-US" altLang="en-US" sz="1400">
                <a:solidFill>
                  <a:srgbClr val="990033"/>
                </a:solidFill>
              </a:rPr>
              <a:pPr>
                <a:spcBef>
                  <a:spcPct val="0"/>
                </a:spcBef>
                <a:buClrTx/>
                <a:buSzTx/>
                <a:buFontTx/>
                <a:buNone/>
              </a:pPr>
              <a:t>6</a:t>
            </a:fld>
            <a:endParaRPr lang="en-CA" altLang="en-US" sz="1400">
              <a:solidFill>
                <a:srgbClr val="990033"/>
              </a:solidFill>
            </a:endParaRPr>
          </a:p>
        </p:txBody>
      </p:sp>
      <p:sp>
        <p:nvSpPr>
          <p:cNvPr id="23555" name="Rectangle 2"/>
          <p:cNvSpPr>
            <a:spLocks noGrp="1" noChangeArrowheads="1"/>
          </p:cNvSpPr>
          <p:nvPr>
            <p:ph type="title"/>
          </p:nvPr>
        </p:nvSpPr>
        <p:spPr>
          <a:noFill/>
        </p:spPr>
        <p:txBody>
          <a:bodyPr/>
          <a:lstStyle/>
          <a:p>
            <a:pPr eaLnBrk="1" hangingPunct="1"/>
            <a:r>
              <a:rPr lang="en-US" altLang="en-US" sz="3200" smtClean="0"/>
              <a:t>Relational Algebra Overview</a:t>
            </a:r>
          </a:p>
        </p:txBody>
      </p:sp>
      <p:sp>
        <p:nvSpPr>
          <p:cNvPr id="23556" name="Rectangle 3"/>
          <p:cNvSpPr>
            <a:spLocks noGrp="1" noChangeArrowheads="1"/>
          </p:cNvSpPr>
          <p:nvPr>
            <p:ph type="body" idx="1"/>
          </p:nvPr>
        </p:nvSpPr>
        <p:spPr/>
        <p:txBody>
          <a:bodyPr/>
          <a:lstStyle/>
          <a:p>
            <a:pPr eaLnBrk="1" hangingPunct="1">
              <a:lnSpc>
                <a:spcPct val="80000"/>
              </a:lnSpc>
            </a:pPr>
            <a:r>
              <a:rPr lang="en-US" altLang="en-US" sz="2000" smtClean="0"/>
              <a:t>Relational Algebra consists of several groups of operations</a:t>
            </a:r>
          </a:p>
          <a:p>
            <a:pPr lvl="1" eaLnBrk="1" hangingPunct="1">
              <a:lnSpc>
                <a:spcPct val="80000"/>
              </a:lnSpc>
            </a:pPr>
            <a:r>
              <a:rPr lang="en-US" altLang="en-US" sz="2000" smtClean="0"/>
              <a:t>Unary Relational Operations</a:t>
            </a:r>
          </a:p>
          <a:p>
            <a:pPr lvl="2" eaLnBrk="1" hangingPunct="1">
              <a:lnSpc>
                <a:spcPct val="80000"/>
              </a:lnSpc>
            </a:pPr>
            <a:r>
              <a:rPr lang="en-US" altLang="en-US" sz="1800" smtClean="0"/>
              <a:t>SELECT (symbol: </a:t>
            </a:r>
            <a:r>
              <a:rPr lang="en-US" altLang="en-US" b="1" smtClean="0">
                <a:latin typeface="Symbol" panose="05050102010706020507" pitchFamily="18" charset="2"/>
              </a:rPr>
              <a:t></a:t>
            </a:r>
            <a:r>
              <a:rPr lang="en-US" altLang="en-US" sz="1800" smtClean="0"/>
              <a:t> (sigma))</a:t>
            </a:r>
          </a:p>
          <a:p>
            <a:pPr lvl="2" eaLnBrk="1" hangingPunct="1">
              <a:lnSpc>
                <a:spcPct val="80000"/>
              </a:lnSpc>
            </a:pPr>
            <a:r>
              <a:rPr lang="en-US" altLang="en-US" sz="1800" smtClean="0"/>
              <a:t>PROJECT (symbol: </a:t>
            </a:r>
            <a:r>
              <a:rPr lang="en-US" altLang="en-US" sz="1800" b="1" smtClean="0">
                <a:latin typeface="Symbol" panose="05050102010706020507" pitchFamily="18" charset="2"/>
              </a:rPr>
              <a:t> </a:t>
            </a:r>
            <a:r>
              <a:rPr lang="en-US" altLang="en-US" sz="1800" smtClean="0"/>
              <a:t>(pi))</a:t>
            </a:r>
          </a:p>
          <a:p>
            <a:pPr lvl="2" eaLnBrk="1" hangingPunct="1">
              <a:lnSpc>
                <a:spcPct val="80000"/>
              </a:lnSpc>
            </a:pPr>
            <a:r>
              <a:rPr lang="en-US" altLang="en-US" sz="1800" smtClean="0"/>
              <a:t>RENAME (symbol: </a:t>
            </a:r>
            <a:r>
              <a:rPr lang="en-US" altLang="en-US" sz="1800" b="1" smtClean="0">
                <a:sym typeface="Symbol" panose="05050102010706020507" pitchFamily="18" charset="2"/>
              </a:rPr>
              <a:t></a:t>
            </a:r>
            <a:r>
              <a:rPr lang="en-US" altLang="en-US" sz="1800" smtClean="0">
                <a:sym typeface="Symbol" panose="05050102010706020507" pitchFamily="18" charset="2"/>
              </a:rPr>
              <a:t> </a:t>
            </a:r>
            <a:r>
              <a:rPr lang="en-US" altLang="en-US" sz="1800" smtClean="0"/>
              <a:t>(rho))</a:t>
            </a:r>
          </a:p>
          <a:p>
            <a:pPr lvl="1" eaLnBrk="1" hangingPunct="1">
              <a:lnSpc>
                <a:spcPct val="80000"/>
              </a:lnSpc>
            </a:pPr>
            <a:r>
              <a:rPr lang="en-US" altLang="en-US" sz="2000" smtClean="0"/>
              <a:t>Relational Algebra Operations From Set Theory</a:t>
            </a:r>
          </a:p>
          <a:p>
            <a:pPr lvl="2" eaLnBrk="1" hangingPunct="1">
              <a:lnSpc>
                <a:spcPct val="80000"/>
              </a:lnSpc>
            </a:pPr>
            <a:r>
              <a:rPr lang="en-US" altLang="en-US" sz="1800" smtClean="0"/>
              <a:t>UNION ( </a:t>
            </a:r>
            <a:r>
              <a:rPr lang="en-US" altLang="en-US" sz="1800" b="1" smtClean="0">
                <a:latin typeface="Symbol" panose="05050102010706020507" pitchFamily="18" charset="2"/>
              </a:rPr>
              <a:t></a:t>
            </a:r>
            <a:r>
              <a:rPr lang="en-US" altLang="en-US" sz="1800" smtClean="0"/>
              <a:t> ), INTERSECTION ( </a:t>
            </a:r>
            <a:r>
              <a:rPr lang="en-US" altLang="en-US" sz="1800" b="1" smtClean="0">
                <a:latin typeface="Symbol" panose="05050102010706020507" pitchFamily="18" charset="2"/>
              </a:rPr>
              <a:t></a:t>
            </a:r>
            <a:r>
              <a:rPr lang="en-US" altLang="en-US" sz="1800" smtClean="0">
                <a:latin typeface="Symbol" panose="05050102010706020507" pitchFamily="18" charset="2"/>
              </a:rPr>
              <a:t> </a:t>
            </a:r>
            <a:r>
              <a:rPr lang="en-US" altLang="en-US" sz="1800" smtClean="0"/>
              <a:t>), DIFFERENCE (or MINUS, </a:t>
            </a:r>
            <a:r>
              <a:rPr lang="en-US" altLang="en-US" sz="1800" b="1" smtClean="0"/>
              <a:t>–</a:t>
            </a:r>
            <a:r>
              <a:rPr lang="en-US" altLang="en-US" sz="1800" smtClean="0"/>
              <a:t> )</a:t>
            </a:r>
          </a:p>
          <a:p>
            <a:pPr lvl="2" eaLnBrk="1" hangingPunct="1">
              <a:lnSpc>
                <a:spcPct val="80000"/>
              </a:lnSpc>
            </a:pPr>
            <a:r>
              <a:rPr lang="en-US" altLang="en-US" sz="1800" smtClean="0"/>
              <a:t>CARTESIAN PRODUCT ( </a:t>
            </a:r>
            <a:r>
              <a:rPr lang="en-US" altLang="en-US" sz="1800" b="1" smtClean="0"/>
              <a:t>x</a:t>
            </a:r>
            <a:r>
              <a:rPr lang="en-US" altLang="en-US" sz="1800" smtClean="0"/>
              <a:t> )</a:t>
            </a:r>
          </a:p>
          <a:p>
            <a:pPr lvl="1" eaLnBrk="1" hangingPunct="1">
              <a:lnSpc>
                <a:spcPct val="80000"/>
              </a:lnSpc>
            </a:pPr>
            <a:r>
              <a:rPr lang="en-US" altLang="en-US" sz="2000" smtClean="0"/>
              <a:t>Binary Relational Operations</a:t>
            </a:r>
          </a:p>
          <a:p>
            <a:pPr lvl="2" eaLnBrk="1" hangingPunct="1">
              <a:lnSpc>
                <a:spcPct val="80000"/>
              </a:lnSpc>
            </a:pPr>
            <a:r>
              <a:rPr lang="en-US" altLang="en-US" sz="1800" smtClean="0"/>
              <a:t>JOIN (several variations of JOIN exist)</a:t>
            </a:r>
          </a:p>
          <a:p>
            <a:pPr lvl="2" eaLnBrk="1" hangingPunct="1">
              <a:lnSpc>
                <a:spcPct val="80000"/>
              </a:lnSpc>
            </a:pPr>
            <a:r>
              <a:rPr lang="en-US" altLang="en-US" sz="1800" smtClean="0"/>
              <a:t>DIVISION</a:t>
            </a:r>
          </a:p>
          <a:p>
            <a:pPr lvl="1" eaLnBrk="1" hangingPunct="1">
              <a:lnSpc>
                <a:spcPct val="80000"/>
              </a:lnSpc>
            </a:pPr>
            <a:r>
              <a:rPr lang="en-US" altLang="en-US" sz="2000" smtClean="0"/>
              <a:t>Additional Relational Operations</a:t>
            </a:r>
          </a:p>
          <a:p>
            <a:pPr lvl="2" eaLnBrk="1" hangingPunct="1">
              <a:lnSpc>
                <a:spcPct val="80000"/>
              </a:lnSpc>
            </a:pPr>
            <a:r>
              <a:rPr lang="en-US" altLang="en-US" sz="1800" smtClean="0"/>
              <a:t>OUTER JOINS, OUTER UNION</a:t>
            </a:r>
          </a:p>
          <a:p>
            <a:pPr lvl="2" eaLnBrk="1" hangingPunct="1">
              <a:lnSpc>
                <a:spcPct val="80000"/>
              </a:lnSpc>
            </a:pPr>
            <a:r>
              <a:rPr lang="en-US" altLang="en-US" sz="1800" smtClean="0"/>
              <a:t>AGGREGATE FUNCTIONS (These compute summary of information: for example, SUM, COUNT, AVG, MIN, MAX)</a:t>
            </a:r>
          </a:p>
        </p:txBody>
      </p:sp>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BD937E75-081C-435B-A339-B06E1F82EB83}" type="slidenum">
              <a:rPr lang="en-US" altLang="en-US" sz="1400">
                <a:solidFill>
                  <a:srgbClr val="990033"/>
                </a:solidFill>
              </a:rPr>
              <a:pPr>
                <a:spcBef>
                  <a:spcPct val="0"/>
                </a:spcBef>
                <a:buClrTx/>
                <a:buSzTx/>
                <a:buFontTx/>
                <a:buNone/>
              </a:pPr>
              <a:t>60</a:t>
            </a:fld>
            <a:endParaRPr lang="en-CA" altLang="en-US" sz="1400">
              <a:solidFill>
                <a:srgbClr val="990033"/>
              </a:solidFill>
            </a:endParaRPr>
          </a:p>
        </p:txBody>
      </p:sp>
      <p:sp>
        <p:nvSpPr>
          <p:cNvPr id="123907" name="Rectangle 29"/>
          <p:cNvSpPr>
            <a:spLocks noGrp="1" noChangeArrowheads="1"/>
          </p:cNvSpPr>
          <p:nvPr>
            <p:ph type="title"/>
          </p:nvPr>
        </p:nvSpPr>
        <p:spPr/>
        <p:txBody>
          <a:bodyPr/>
          <a:lstStyle/>
          <a:p>
            <a:pPr eaLnBrk="1" hangingPunct="1"/>
            <a:r>
              <a:rPr lang="en-US" altLang="en-US" sz="3200" smtClean="0"/>
              <a:t>Additional Relational Operations (continued)</a:t>
            </a:r>
          </a:p>
        </p:txBody>
      </p:sp>
      <p:sp>
        <p:nvSpPr>
          <p:cNvPr id="123908" name="Rectangle 30"/>
          <p:cNvSpPr>
            <a:spLocks noGrp="1" noChangeArrowheads="1"/>
          </p:cNvSpPr>
          <p:nvPr>
            <p:ph type="body" idx="1"/>
          </p:nvPr>
        </p:nvSpPr>
        <p:spPr/>
        <p:txBody>
          <a:bodyPr/>
          <a:lstStyle/>
          <a:p>
            <a:pPr eaLnBrk="1" hangingPunct="1"/>
            <a:r>
              <a:rPr lang="en-US" altLang="en-US" sz="2400" smtClean="0"/>
              <a:t>The OUTER JOIN Operation</a:t>
            </a:r>
          </a:p>
          <a:p>
            <a:pPr lvl="1" eaLnBrk="1" hangingPunct="1"/>
            <a:r>
              <a:rPr lang="en-US" altLang="en-US" sz="2200" smtClean="0"/>
              <a:t>In NATURAL JOIN and EQUIJOIN, tuples without a </a:t>
            </a:r>
            <a:r>
              <a:rPr lang="en-US" altLang="en-US" sz="2200" i="1" smtClean="0"/>
              <a:t>matching</a:t>
            </a:r>
            <a:r>
              <a:rPr lang="en-US" altLang="en-US" sz="2200" smtClean="0"/>
              <a:t> (or </a:t>
            </a:r>
            <a:r>
              <a:rPr lang="en-US" altLang="en-US" sz="2200" i="1" smtClean="0"/>
              <a:t>related</a:t>
            </a:r>
            <a:r>
              <a:rPr lang="en-US" altLang="en-US" sz="2200" smtClean="0"/>
              <a:t>) tuple are eliminated from the join result</a:t>
            </a:r>
          </a:p>
          <a:p>
            <a:pPr lvl="2" eaLnBrk="1" hangingPunct="1"/>
            <a:r>
              <a:rPr lang="en-US" altLang="en-US" sz="2000" smtClean="0"/>
              <a:t>Tuples with null in the join attributes are also eliminated</a:t>
            </a:r>
          </a:p>
          <a:p>
            <a:pPr lvl="2" eaLnBrk="1" hangingPunct="1"/>
            <a:r>
              <a:rPr lang="en-US" altLang="en-US" sz="2000" smtClean="0"/>
              <a:t>This amounts to loss of information.</a:t>
            </a:r>
          </a:p>
          <a:p>
            <a:pPr lvl="1" eaLnBrk="1" hangingPunct="1"/>
            <a:r>
              <a:rPr lang="en-US" altLang="en-US" sz="2200" smtClean="0"/>
              <a:t>A set of operations, called OUTER joins, can be used when we want to keep all the tuples in R, or all those in S, or all those in both relations in the result of the join, regardless of whether or not they have matching tuples in the other relation.</a:t>
            </a:r>
          </a:p>
        </p:txBody>
      </p:sp>
    </p:spTree>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10AB048B-FC59-45C9-AEE2-D97DF70E01BF}" type="slidenum">
              <a:rPr lang="en-US" altLang="en-US" sz="1400">
                <a:solidFill>
                  <a:srgbClr val="990033"/>
                </a:solidFill>
              </a:rPr>
              <a:pPr>
                <a:spcBef>
                  <a:spcPct val="0"/>
                </a:spcBef>
                <a:buClrTx/>
                <a:buSzTx/>
                <a:buFontTx/>
                <a:buNone/>
              </a:pPr>
              <a:t>61</a:t>
            </a:fld>
            <a:endParaRPr lang="en-CA" altLang="en-US" sz="1400">
              <a:solidFill>
                <a:srgbClr val="990033"/>
              </a:solidFill>
            </a:endParaRPr>
          </a:p>
        </p:txBody>
      </p:sp>
      <p:sp>
        <p:nvSpPr>
          <p:cNvPr id="125955" name="Rectangle 29"/>
          <p:cNvSpPr>
            <a:spLocks noGrp="1" noChangeArrowheads="1"/>
          </p:cNvSpPr>
          <p:nvPr>
            <p:ph type="title"/>
          </p:nvPr>
        </p:nvSpPr>
        <p:spPr/>
        <p:txBody>
          <a:bodyPr/>
          <a:lstStyle/>
          <a:p>
            <a:pPr eaLnBrk="1" hangingPunct="1"/>
            <a:r>
              <a:rPr lang="en-US" altLang="en-US" sz="3200" smtClean="0"/>
              <a:t>Additional Relational Operations (continued)</a:t>
            </a:r>
          </a:p>
        </p:txBody>
      </p:sp>
      <p:sp>
        <p:nvSpPr>
          <p:cNvPr id="125956" name="Rectangle 30"/>
          <p:cNvSpPr>
            <a:spLocks noGrp="1" noChangeArrowheads="1"/>
          </p:cNvSpPr>
          <p:nvPr>
            <p:ph type="body" idx="1"/>
          </p:nvPr>
        </p:nvSpPr>
        <p:spPr/>
        <p:txBody>
          <a:bodyPr/>
          <a:lstStyle/>
          <a:p>
            <a:pPr eaLnBrk="1" hangingPunct="1">
              <a:lnSpc>
                <a:spcPct val="90000"/>
              </a:lnSpc>
            </a:pPr>
            <a:r>
              <a:rPr lang="en-US" altLang="en-US" smtClean="0"/>
              <a:t>The left outer join operation keeps </a:t>
            </a:r>
            <a:r>
              <a:rPr lang="en-US" altLang="en-US" u="sng" smtClean="0"/>
              <a:t>every tuple</a:t>
            </a:r>
            <a:r>
              <a:rPr lang="en-US" altLang="en-US" smtClean="0"/>
              <a:t> in the first or left relation R in R      S; if no matching tuple is found in S, then the attributes of S in the join result are filled or “padded” with null values.</a:t>
            </a:r>
          </a:p>
          <a:p>
            <a:pPr eaLnBrk="1" hangingPunct="1">
              <a:lnSpc>
                <a:spcPct val="90000"/>
              </a:lnSpc>
            </a:pPr>
            <a:r>
              <a:rPr lang="en-US" altLang="en-US" smtClean="0"/>
              <a:t>A similar operation, right outer join, keeps every tuple in the second or right relation S in the result of R       S.</a:t>
            </a:r>
          </a:p>
          <a:p>
            <a:pPr eaLnBrk="1" hangingPunct="1">
              <a:lnSpc>
                <a:spcPct val="90000"/>
              </a:lnSpc>
            </a:pPr>
            <a:r>
              <a:rPr lang="en-US" altLang="en-US" smtClean="0"/>
              <a:t>A third operation, full outer join, denoted by               keeps all tuples </a:t>
            </a:r>
            <a:r>
              <a:rPr lang="en-US" altLang="en-US" u="sng" smtClean="0"/>
              <a:t>in both the left and the right relations</a:t>
            </a:r>
            <a:r>
              <a:rPr lang="en-US" altLang="en-US" smtClean="0"/>
              <a:t> when no matching tuples are found, padding them with null values as needed. </a:t>
            </a:r>
          </a:p>
        </p:txBody>
      </p:sp>
      <p:grpSp>
        <p:nvGrpSpPr>
          <p:cNvPr id="125957" name="Group 4"/>
          <p:cNvGrpSpPr>
            <a:grpSpLocks/>
          </p:cNvGrpSpPr>
          <p:nvPr/>
        </p:nvGrpSpPr>
        <p:grpSpPr bwMode="auto">
          <a:xfrm>
            <a:off x="5321300" y="2095500"/>
            <a:ext cx="393700" cy="266700"/>
            <a:chOff x="2672" y="1534"/>
            <a:chExt cx="1670" cy="666"/>
          </a:xfrm>
        </p:grpSpPr>
        <p:grpSp>
          <p:nvGrpSpPr>
            <p:cNvPr id="125975" name="Group 5"/>
            <p:cNvGrpSpPr>
              <a:grpSpLocks/>
            </p:cNvGrpSpPr>
            <p:nvPr/>
          </p:nvGrpSpPr>
          <p:grpSpPr bwMode="auto">
            <a:xfrm>
              <a:off x="3112" y="1534"/>
              <a:ext cx="1230" cy="666"/>
              <a:chOff x="377" y="2904"/>
              <a:chExt cx="154" cy="110"/>
            </a:xfrm>
          </p:grpSpPr>
          <p:sp>
            <p:nvSpPr>
              <p:cNvPr id="125978" name="Line 6"/>
              <p:cNvSpPr>
                <a:spLocks noChangeShapeType="1"/>
              </p:cNvSpPr>
              <p:nvPr/>
            </p:nvSpPr>
            <p:spPr bwMode="auto">
              <a:xfrm>
                <a:off x="381" y="2904"/>
                <a:ext cx="0" cy="110"/>
              </a:xfrm>
              <a:prstGeom prst="line">
                <a:avLst/>
              </a:prstGeom>
              <a:noFill/>
              <a:ln w="63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79" name="Line 7"/>
              <p:cNvSpPr>
                <a:spLocks noChangeShapeType="1"/>
              </p:cNvSpPr>
              <p:nvPr/>
            </p:nvSpPr>
            <p:spPr bwMode="auto">
              <a:xfrm>
                <a:off x="527" y="2904"/>
                <a:ext cx="0" cy="110"/>
              </a:xfrm>
              <a:prstGeom prst="line">
                <a:avLst/>
              </a:prstGeom>
              <a:noFill/>
              <a:ln w="63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80" name="Line 8"/>
              <p:cNvSpPr>
                <a:spLocks noChangeShapeType="1"/>
              </p:cNvSpPr>
              <p:nvPr/>
            </p:nvSpPr>
            <p:spPr bwMode="auto">
              <a:xfrm>
                <a:off x="385" y="2904"/>
                <a:ext cx="138" cy="110"/>
              </a:xfrm>
              <a:prstGeom prst="line">
                <a:avLst/>
              </a:prstGeom>
              <a:noFill/>
              <a:ln w="63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81" name="Line 9"/>
              <p:cNvSpPr>
                <a:spLocks noChangeShapeType="1"/>
              </p:cNvSpPr>
              <p:nvPr/>
            </p:nvSpPr>
            <p:spPr bwMode="auto">
              <a:xfrm flipH="1">
                <a:off x="377" y="2904"/>
                <a:ext cx="154" cy="110"/>
              </a:xfrm>
              <a:prstGeom prst="line">
                <a:avLst/>
              </a:prstGeom>
              <a:noFill/>
              <a:ln w="63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25976" name="Line 10"/>
            <p:cNvSpPr>
              <a:spLocks noChangeShapeType="1"/>
            </p:cNvSpPr>
            <p:nvPr/>
          </p:nvSpPr>
          <p:spPr bwMode="auto">
            <a:xfrm flipH="1">
              <a:off x="2672" y="2200"/>
              <a:ext cx="440" cy="0"/>
            </a:xfrm>
            <a:prstGeom prst="line">
              <a:avLst/>
            </a:prstGeom>
            <a:noFill/>
            <a:ln w="635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25977" name="Line 11"/>
            <p:cNvSpPr>
              <a:spLocks noChangeShapeType="1"/>
            </p:cNvSpPr>
            <p:nvPr/>
          </p:nvSpPr>
          <p:spPr bwMode="auto">
            <a:xfrm flipH="1">
              <a:off x="2672" y="1534"/>
              <a:ext cx="440" cy="0"/>
            </a:xfrm>
            <a:prstGeom prst="line">
              <a:avLst/>
            </a:prstGeom>
            <a:noFill/>
            <a:ln w="6350">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125958" name="Group 12"/>
          <p:cNvGrpSpPr>
            <a:grpSpLocks/>
          </p:cNvGrpSpPr>
          <p:nvPr/>
        </p:nvGrpSpPr>
        <p:grpSpPr bwMode="auto">
          <a:xfrm>
            <a:off x="1447800" y="4114800"/>
            <a:ext cx="493713" cy="266700"/>
            <a:chOff x="2537" y="3040"/>
            <a:chExt cx="311" cy="168"/>
          </a:xfrm>
        </p:grpSpPr>
        <p:grpSp>
          <p:nvGrpSpPr>
            <p:cNvPr id="125968" name="Group 13"/>
            <p:cNvGrpSpPr>
              <a:grpSpLocks/>
            </p:cNvGrpSpPr>
            <p:nvPr/>
          </p:nvGrpSpPr>
          <p:grpSpPr bwMode="auto">
            <a:xfrm>
              <a:off x="2537" y="3040"/>
              <a:ext cx="183" cy="168"/>
              <a:chOff x="377" y="2904"/>
              <a:chExt cx="154" cy="110"/>
            </a:xfrm>
          </p:grpSpPr>
          <p:sp>
            <p:nvSpPr>
              <p:cNvPr id="125971" name="Line 14"/>
              <p:cNvSpPr>
                <a:spLocks noChangeShapeType="1"/>
              </p:cNvSpPr>
              <p:nvPr/>
            </p:nvSpPr>
            <p:spPr bwMode="auto">
              <a:xfrm>
                <a:off x="381" y="2904"/>
                <a:ext cx="0" cy="110"/>
              </a:xfrm>
              <a:prstGeom prst="line">
                <a:avLst/>
              </a:prstGeom>
              <a:noFill/>
              <a:ln w="63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72" name="Line 15"/>
              <p:cNvSpPr>
                <a:spLocks noChangeShapeType="1"/>
              </p:cNvSpPr>
              <p:nvPr/>
            </p:nvSpPr>
            <p:spPr bwMode="auto">
              <a:xfrm>
                <a:off x="527" y="2904"/>
                <a:ext cx="0" cy="110"/>
              </a:xfrm>
              <a:prstGeom prst="line">
                <a:avLst/>
              </a:prstGeom>
              <a:noFill/>
              <a:ln w="63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73" name="Line 16"/>
              <p:cNvSpPr>
                <a:spLocks noChangeShapeType="1"/>
              </p:cNvSpPr>
              <p:nvPr/>
            </p:nvSpPr>
            <p:spPr bwMode="auto">
              <a:xfrm>
                <a:off x="385" y="2904"/>
                <a:ext cx="138" cy="110"/>
              </a:xfrm>
              <a:prstGeom prst="line">
                <a:avLst/>
              </a:prstGeom>
              <a:noFill/>
              <a:ln w="63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74" name="Line 17"/>
              <p:cNvSpPr>
                <a:spLocks noChangeShapeType="1"/>
              </p:cNvSpPr>
              <p:nvPr/>
            </p:nvSpPr>
            <p:spPr bwMode="auto">
              <a:xfrm flipH="1">
                <a:off x="377" y="2904"/>
                <a:ext cx="154" cy="110"/>
              </a:xfrm>
              <a:prstGeom prst="line">
                <a:avLst/>
              </a:prstGeom>
              <a:noFill/>
              <a:ln w="63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25969" name="Line 18"/>
            <p:cNvSpPr>
              <a:spLocks noChangeShapeType="1"/>
            </p:cNvSpPr>
            <p:nvPr/>
          </p:nvSpPr>
          <p:spPr bwMode="auto">
            <a:xfrm>
              <a:off x="2720" y="3040"/>
              <a:ext cx="128"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25970" name="Line 19"/>
            <p:cNvSpPr>
              <a:spLocks noChangeShapeType="1"/>
            </p:cNvSpPr>
            <p:nvPr/>
          </p:nvSpPr>
          <p:spPr bwMode="auto">
            <a:xfrm>
              <a:off x="2720" y="3208"/>
              <a:ext cx="128"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125959" name="Group 20"/>
          <p:cNvGrpSpPr>
            <a:grpSpLocks/>
          </p:cNvGrpSpPr>
          <p:nvPr/>
        </p:nvGrpSpPr>
        <p:grpSpPr bwMode="auto">
          <a:xfrm>
            <a:off x="7913688" y="4572000"/>
            <a:ext cx="290512" cy="266700"/>
            <a:chOff x="377" y="2904"/>
            <a:chExt cx="154" cy="110"/>
          </a:xfrm>
        </p:grpSpPr>
        <p:sp>
          <p:nvSpPr>
            <p:cNvPr id="125964" name="Line 21"/>
            <p:cNvSpPr>
              <a:spLocks noChangeShapeType="1"/>
            </p:cNvSpPr>
            <p:nvPr/>
          </p:nvSpPr>
          <p:spPr bwMode="auto">
            <a:xfrm>
              <a:off x="381" y="2904"/>
              <a:ext cx="0" cy="110"/>
            </a:xfrm>
            <a:prstGeom prst="line">
              <a:avLst/>
            </a:prstGeom>
            <a:noFill/>
            <a:ln w="63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65" name="Line 22"/>
            <p:cNvSpPr>
              <a:spLocks noChangeShapeType="1"/>
            </p:cNvSpPr>
            <p:nvPr/>
          </p:nvSpPr>
          <p:spPr bwMode="auto">
            <a:xfrm>
              <a:off x="527" y="2904"/>
              <a:ext cx="0" cy="110"/>
            </a:xfrm>
            <a:prstGeom prst="line">
              <a:avLst/>
            </a:prstGeom>
            <a:noFill/>
            <a:ln w="63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66" name="Line 23"/>
            <p:cNvSpPr>
              <a:spLocks noChangeShapeType="1"/>
            </p:cNvSpPr>
            <p:nvPr/>
          </p:nvSpPr>
          <p:spPr bwMode="auto">
            <a:xfrm>
              <a:off x="385" y="2904"/>
              <a:ext cx="138" cy="110"/>
            </a:xfrm>
            <a:prstGeom prst="line">
              <a:avLst/>
            </a:prstGeom>
            <a:noFill/>
            <a:ln w="63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67" name="Line 24"/>
            <p:cNvSpPr>
              <a:spLocks noChangeShapeType="1"/>
            </p:cNvSpPr>
            <p:nvPr/>
          </p:nvSpPr>
          <p:spPr bwMode="auto">
            <a:xfrm flipH="1">
              <a:off x="377" y="2904"/>
              <a:ext cx="154" cy="110"/>
            </a:xfrm>
            <a:prstGeom prst="line">
              <a:avLst/>
            </a:prstGeom>
            <a:noFill/>
            <a:ln w="63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25960" name="Line 25"/>
          <p:cNvSpPr>
            <a:spLocks noChangeShapeType="1"/>
          </p:cNvSpPr>
          <p:nvPr/>
        </p:nvSpPr>
        <p:spPr bwMode="auto">
          <a:xfrm>
            <a:off x="8189913" y="4572000"/>
            <a:ext cx="203200"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25961" name="Line 26"/>
          <p:cNvSpPr>
            <a:spLocks noChangeShapeType="1"/>
          </p:cNvSpPr>
          <p:nvPr/>
        </p:nvSpPr>
        <p:spPr bwMode="auto">
          <a:xfrm>
            <a:off x="8189913" y="4838700"/>
            <a:ext cx="203200"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25962" name="Line 27"/>
          <p:cNvSpPr>
            <a:spLocks noChangeShapeType="1"/>
          </p:cNvSpPr>
          <p:nvPr/>
        </p:nvSpPr>
        <p:spPr bwMode="auto">
          <a:xfrm>
            <a:off x="7696200" y="4584700"/>
            <a:ext cx="203200"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25963" name="Line 28"/>
          <p:cNvSpPr>
            <a:spLocks noChangeShapeType="1"/>
          </p:cNvSpPr>
          <p:nvPr/>
        </p:nvSpPr>
        <p:spPr bwMode="auto">
          <a:xfrm>
            <a:off x="7696200" y="4838700"/>
            <a:ext cx="203200"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p:cNvSpPr>
            <a:spLocks noGrp="1"/>
          </p:cNvSpPr>
          <p:nvPr>
            <p:ph type="title"/>
          </p:nvPr>
        </p:nvSpPr>
        <p:spPr/>
        <p:txBody>
          <a:bodyPr/>
          <a:lstStyle/>
          <a:p>
            <a:r>
              <a:rPr lang="en-US" altLang="en-US" sz="3200" b="1" smtClean="0">
                <a:latin typeface="Verdana" panose="020B0604030504040204" pitchFamily="34" charset="0"/>
              </a:rPr>
              <a:t>Figure 8.12</a:t>
            </a:r>
            <a:r>
              <a:rPr lang="en-US" altLang="en-US" sz="3200" smtClean="0">
                <a:latin typeface="Verdana" panose="020B0604030504040204" pitchFamily="34" charset="0"/>
              </a:rPr>
              <a:t>   The result of a LEFT OUTER JOIN operation.</a:t>
            </a:r>
          </a:p>
        </p:txBody>
      </p:sp>
      <p:pic>
        <p:nvPicPr>
          <p:cNvPr id="128003" name="Picture 2" descr="fig08_1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22363" y="1600200"/>
            <a:ext cx="690245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4B61D759-0A47-41E3-A3AC-8C8CFE9D61DD}" type="slidenum">
              <a:rPr lang="en-US" altLang="en-US" sz="1400">
                <a:solidFill>
                  <a:srgbClr val="990033"/>
                </a:solidFill>
              </a:rPr>
              <a:pPr>
                <a:spcBef>
                  <a:spcPct val="0"/>
                </a:spcBef>
                <a:buClrTx/>
                <a:buSzTx/>
                <a:buFontTx/>
                <a:buNone/>
              </a:pPr>
              <a:t>62</a:t>
            </a:fld>
            <a:endParaRPr lang="en-CA" altLang="en-US" sz="1400">
              <a:solidFill>
                <a:srgbClr val="990033"/>
              </a:solidFill>
            </a:endParaRPr>
          </a:p>
        </p:txBody>
      </p:sp>
    </p:spTree>
  </p:cSld>
  <p:clrMapOvr>
    <a:masterClrMapping/>
  </p:clrMapOvr>
  <p:transition spd="med" advTm="0"/>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34400408-695F-4486-AEF1-784D08F271E2}" type="slidenum">
              <a:rPr lang="en-US" altLang="en-US" sz="1400">
                <a:solidFill>
                  <a:srgbClr val="990033"/>
                </a:solidFill>
              </a:rPr>
              <a:pPr>
                <a:spcBef>
                  <a:spcPct val="0"/>
                </a:spcBef>
                <a:buClrTx/>
                <a:buSzTx/>
                <a:buFontTx/>
                <a:buNone/>
              </a:pPr>
              <a:t>63</a:t>
            </a:fld>
            <a:endParaRPr lang="en-CA" altLang="en-US" sz="1400">
              <a:solidFill>
                <a:srgbClr val="990033"/>
              </a:solidFill>
            </a:endParaRPr>
          </a:p>
        </p:txBody>
      </p:sp>
      <p:sp>
        <p:nvSpPr>
          <p:cNvPr id="129027" name="Rectangle 2"/>
          <p:cNvSpPr>
            <a:spLocks noGrp="1" noChangeArrowheads="1"/>
          </p:cNvSpPr>
          <p:nvPr>
            <p:ph type="title"/>
          </p:nvPr>
        </p:nvSpPr>
        <p:spPr/>
        <p:txBody>
          <a:bodyPr/>
          <a:lstStyle/>
          <a:p>
            <a:pPr eaLnBrk="1" hangingPunct="1"/>
            <a:r>
              <a:rPr lang="en-US" altLang="en-US" sz="3200" smtClean="0"/>
              <a:t>Additional Relational Operations (continued)</a:t>
            </a:r>
          </a:p>
        </p:txBody>
      </p:sp>
      <p:sp>
        <p:nvSpPr>
          <p:cNvPr id="129028" name="Rectangle 3"/>
          <p:cNvSpPr>
            <a:spLocks noGrp="1" noChangeArrowheads="1"/>
          </p:cNvSpPr>
          <p:nvPr>
            <p:ph type="body" idx="1"/>
          </p:nvPr>
        </p:nvSpPr>
        <p:spPr/>
        <p:txBody>
          <a:bodyPr/>
          <a:lstStyle/>
          <a:p>
            <a:pPr eaLnBrk="1" hangingPunct="1">
              <a:lnSpc>
                <a:spcPct val="80000"/>
              </a:lnSpc>
            </a:pPr>
            <a:r>
              <a:rPr lang="en-US" altLang="en-US" smtClean="0"/>
              <a:t>OUTER UNION Operations</a:t>
            </a:r>
          </a:p>
          <a:p>
            <a:pPr lvl="1" eaLnBrk="1" hangingPunct="1">
              <a:lnSpc>
                <a:spcPct val="80000"/>
              </a:lnSpc>
            </a:pPr>
            <a:r>
              <a:rPr lang="en-US" altLang="en-US" smtClean="0"/>
              <a:t>The outer union operation was developed to take the union of tuples from two relations if the relations are </a:t>
            </a:r>
            <a:r>
              <a:rPr lang="en-US" altLang="en-US" i="1" smtClean="0"/>
              <a:t>not type compatible</a:t>
            </a:r>
            <a:r>
              <a:rPr lang="en-US" altLang="en-US" smtClean="0"/>
              <a:t>. </a:t>
            </a:r>
          </a:p>
          <a:p>
            <a:pPr lvl="1" eaLnBrk="1" hangingPunct="1">
              <a:lnSpc>
                <a:spcPct val="80000"/>
              </a:lnSpc>
            </a:pPr>
            <a:r>
              <a:rPr lang="en-US" altLang="en-US" smtClean="0"/>
              <a:t>This operation will take the union of tuples in two relations R(X, Y) and S(X, Z) that are </a:t>
            </a:r>
            <a:r>
              <a:rPr lang="en-US" altLang="en-US" b="1" smtClean="0"/>
              <a:t>partially compatible</a:t>
            </a:r>
            <a:r>
              <a:rPr lang="en-US" altLang="en-US" smtClean="0"/>
              <a:t>, meaning that only some of their attributes, say X, are type compatible. </a:t>
            </a:r>
          </a:p>
          <a:p>
            <a:pPr lvl="1" eaLnBrk="1" hangingPunct="1">
              <a:lnSpc>
                <a:spcPct val="80000"/>
              </a:lnSpc>
            </a:pPr>
            <a:r>
              <a:rPr lang="en-US" altLang="en-US" smtClean="0"/>
              <a:t>The attributes that are type compatible are represented only once in the result, and those attributes that are not type compatible from either relation are also kept in the result relation T(X, Y, Z).</a:t>
            </a:r>
          </a:p>
        </p:txBody>
      </p:sp>
    </p:spTree>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ED0BE9CE-FBB1-4BAC-AC04-492C8085327B}" type="slidenum">
              <a:rPr lang="en-US" altLang="en-US" sz="1400">
                <a:solidFill>
                  <a:srgbClr val="990033"/>
                </a:solidFill>
              </a:rPr>
              <a:pPr>
                <a:spcBef>
                  <a:spcPct val="0"/>
                </a:spcBef>
                <a:buClrTx/>
                <a:buSzTx/>
                <a:buFontTx/>
                <a:buNone/>
              </a:pPr>
              <a:t>64</a:t>
            </a:fld>
            <a:endParaRPr lang="en-CA" altLang="en-US" sz="1400">
              <a:solidFill>
                <a:srgbClr val="990033"/>
              </a:solidFill>
            </a:endParaRPr>
          </a:p>
        </p:txBody>
      </p:sp>
      <p:sp>
        <p:nvSpPr>
          <p:cNvPr id="131075" name="Rectangle 2"/>
          <p:cNvSpPr>
            <a:spLocks noGrp="1" noChangeArrowheads="1"/>
          </p:cNvSpPr>
          <p:nvPr>
            <p:ph type="title"/>
          </p:nvPr>
        </p:nvSpPr>
        <p:spPr/>
        <p:txBody>
          <a:bodyPr/>
          <a:lstStyle/>
          <a:p>
            <a:pPr eaLnBrk="1" hangingPunct="1"/>
            <a:r>
              <a:rPr lang="en-US" altLang="en-US" sz="3200" smtClean="0"/>
              <a:t>Additional Relational Operations (continued)</a:t>
            </a:r>
          </a:p>
        </p:txBody>
      </p:sp>
      <p:sp>
        <p:nvSpPr>
          <p:cNvPr id="131076" name="Rectangle 3"/>
          <p:cNvSpPr>
            <a:spLocks noGrp="1" noChangeArrowheads="1"/>
          </p:cNvSpPr>
          <p:nvPr>
            <p:ph type="body" idx="1"/>
          </p:nvPr>
        </p:nvSpPr>
        <p:spPr/>
        <p:txBody>
          <a:bodyPr/>
          <a:lstStyle/>
          <a:p>
            <a:pPr eaLnBrk="1" hangingPunct="1">
              <a:lnSpc>
                <a:spcPct val="80000"/>
              </a:lnSpc>
            </a:pPr>
            <a:r>
              <a:rPr lang="en-US" altLang="en-US" sz="2400" smtClean="0"/>
              <a:t>Example: An outer union can be applied to two relations whose schemas are STUDENT(Name, SSN, Department, Advisor) and INSTRUCTOR(Name, SSN, Department, Rank).</a:t>
            </a:r>
          </a:p>
          <a:p>
            <a:pPr lvl="1" eaLnBrk="1" hangingPunct="1">
              <a:lnSpc>
                <a:spcPct val="80000"/>
              </a:lnSpc>
            </a:pPr>
            <a:r>
              <a:rPr lang="en-US" altLang="en-US" sz="2100" smtClean="0"/>
              <a:t>Tuples from the two relations are matched based on having the same combination of values of the shared attributes— Name, SSN, Department.</a:t>
            </a:r>
          </a:p>
          <a:p>
            <a:pPr lvl="1" eaLnBrk="1" hangingPunct="1">
              <a:lnSpc>
                <a:spcPct val="80000"/>
              </a:lnSpc>
            </a:pPr>
            <a:r>
              <a:rPr lang="en-US" altLang="en-US" sz="2100" smtClean="0"/>
              <a:t>If a student is also an instructor, both Advisor and Rank will have a value; otherwise, one of these two attributes will be null.</a:t>
            </a:r>
          </a:p>
          <a:p>
            <a:pPr lvl="1" eaLnBrk="1" hangingPunct="1">
              <a:lnSpc>
                <a:spcPct val="80000"/>
              </a:lnSpc>
            </a:pPr>
            <a:r>
              <a:rPr lang="en-US" altLang="en-US" sz="2100" smtClean="0"/>
              <a:t>The result relation STUDENT_OR_INSTRUCTOR will have the following attributes:</a:t>
            </a:r>
          </a:p>
          <a:p>
            <a:pPr eaLnBrk="1" hangingPunct="1">
              <a:lnSpc>
                <a:spcPct val="80000"/>
              </a:lnSpc>
              <a:buFont typeface="Wingdings" panose="05000000000000000000" pitchFamily="2" charset="2"/>
              <a:buNone/>
            </a:pPr>
            <a:r>
              <a:rPr lang="en-US" altLang="en-US" sz="2400" b="1" smtClean="0"/>
              <a:t>STUDENT_OR_INSTRUCTOR (Name, SSN, Department, Advisor, Rank) </a:t>
            </a:r>
          </a:p>
        </p:txBody>
      </p:sp>
    </p:spTree>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33A2256C-9BFB-4BF1-BD33-4DAF6D7F8E92}" type="slidenum">
              <a:rPr lang="en-US" altLang="en-US" sz="1400">
                <a:solidFill>
                  <a:srgbClr val="990033"/>
                </a:solidFill>
              </a:rPr>
              <a:pPr>
                <a:spcBef>
                  <a:spcPct val="0"/>
                </a:spcBef>
                <a:buClrTx/>
                <a:buSzTx/>
                <a:buFontTx/>
                <a:buNone/>
              </a:pPr>
              <a:t>65</a:t>
            </a:fld>
            <a:endParaRPr lang="en-CA" altLang="en-US" sz="1400">
              <a:solidFill>
                <a:srgbClr val="990033"/>
              </a:solidFill>
            </a:endParaRPr>
          </a:p>
        </p:txBody>
      </p:sp>
      <p:sp>
        <p:nvSpPr>
          <p:cNvPr id="133123" name="Rectangle 19"/>
          <p:cNvSpPr>
            <a:spLocks noGrp="1" noChangeArrowheads="1"/>
          </p:cNvSpPr>
          <p:nvPr>
            <p:ph type="title"/>
          </p:nvPr>
        </p:nvSpPr>
        <p:spPr/>
        <p:txBody>
          <a:bodyPr/>
          <a:lstStyle/>
          <a:p>
            <a:pPr eaLnBrk="1" hangingPunct="1"/>
            <a:r>
              <a:rPr lang="en-US" altLang="en-US" sz="3200" smtClean="0"/>
              <a:t>Examples of Queries in Relational Algebra : Procedural Form</a:t>
            </a:r>
          </a:p>
        </p:txBody>
      </p:sp>
      <p:sp>
        <p:nvSpPr>
          <p:cNvPr id="133124" name="Rectangle 9"/>
          <p:cNvSpPr>
            <a:spLocks noChangeArrowheads="1"/>
          </p:cNvSpPr>
          <p:nvPr/>
        </p:nvSpPr>
        <p:spPr bwMode="auto">
          <a:xfrm>
            <a:off x="228600" y="1652588"/>
            <a:ext cx="8547100" cy="444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eaLnBrk="1" hangingPunct="1"/>
            <a:r>
              <a:rPr lang="en-US" altLang="en-US" sz="2000" b="1">
                <a:latin typeface="Times New Roman" panose="02020603050405020304" pitchFamily="18" charset="0"/>
              </a:rPr>
              <a:t>Q1: Retrieve the name and address of all employees who work for the ‘Research’ department.</a:t>
            </a:r>
          </a:p>
          <a:p>
            <a:pPr eaLnBrk="1" hangingPunct="1">
              <a:buFont typeface="Wingdings" panose="05000000000000000000" pitchFamily="2" charset="2"/>
              <a:buNone/>
            </a:pPr>
            <a:r>
              <a:rPr lang="en-US" altLang="en-US" sz="1800">
                <a:latin typeface="Times New Roman" panose="02020603050405020304" pitchFamily="18" charset="0"/>
              </a:rPr>
              <a:t>	RESEARCH_DEPT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2000" b="1">
                <a:latin typeface="Symbol" panose="05050102010706020507" pitchFamily="18" charset="2"/>
              </a:rPr>
              <a:t></a:t>
            </a:r>
            <a:r>
              <a:rPr lang="en-US" altLang="en-US" sz="1800">
                <a:latin typeface="Times New Roman" panose="02020603050405020304" pitchFamily="18" charset="0"/>
              </a:rPr>
              <a:t> </a:t>
            </a:r>
            <a:r>
              <a:rPr lang="en-US" altLang="en-US" sz="1200">
                <a:latin typeface="Times New Roman" panose="02020603050405020304" pitchFamily="18" charset="0"/>
              </a:rPr>
              <a:t>DNAME=’Research’ </a:t>
            </a:r>
            <a:r>
              <a:rPr lang="en-US" altLang="en-US" sz="1800">
                <a:latin typeface="Times New Roman" panose="02020603050405020304" pitchFamily="18" charset="0"/>
              </a:rPr>
              <a:t>(DEPARTMENT)</a:t>
            </a:r>
          </a:p>
          <a:p>
            <a:pPr eaLnBrk="1" hangingPunct="1">
              <a:buFont typeface="Wingdings" panose="05000000000000000000" pitchFamily="2" charset="2"/>
              <a:buNone/>
            </a:pPr>
            <a:r>
              <a:rPr lang="en-US" altLang="en-US" sz="1800">
                <a:latin typeface="Times New Roman" panose="02020603050405020304" pitchFamily="18" charset="0"/>
              </a:rPr>
              <a:t>	RESEARCH_EMPS </a:t>
            </a:r>
            <a:r>
              <a:rPr lang="en-US" altLang="en-US" sz="1800">
                <a:latin typeface="Times New Roman" panose="02020603050405020304" pitchFamily="18" charset="0"/>
                <a:sym typeface="Symbol" panose="05050102010706020507" pitchFamily="18" charset="2"/>
              </a:rPr>
              <a:t> </a:t>
            </a:r>
            <a:r>
              <a:rPr lang="en-US" altLang="en-US" sz="1800">
                <a:latin typeface="Times New Roman" panose="02020603050405020304" pitchFamily="18" charset="0"/>
              </a:rPr>
              <a:t>(RESEARCH_DEPT        </a:t>
            </a:r>
            <a:r>
              <a:rPr lang="en-US" altLang="en-US" sz="1200" baseline="-25000">
                <a:latin typeface="Times New Roman" panose="02020603050405020304" pitchFamily="18" charset="0"/>
              </a:rPr>
              <a:t>DNUMBER= DNOEMPLOYEE</a:t>
            </a:r>
            <a:r>
              <a:rPr lang="en-US" altLang="en-US" sz="1800">
                <a:latin typeface="Times New Roman" panose="02020603050405020304" pitchFamily="18" charset="0"/>
              </a:rPr>
              <a:t>EMPLOYEE)</a:t>
            </a:r>
          </a:p>
          <a:p>
            <a:pPr eaLnBrk="1" hangingPunct="1">
              <a:buFont typeface="Wingdings" panose="05000000000000000000" pitchFamily="2" charset="2"/>
              <a:buNone/>
            </a:pPr>
            <a:r>
              <a:rPr lang="en-US" altLang="en-US" sz="1800">
                <a:latin typeface="Times New Roman" panose="02020603050405020304" pitchFamily="18" charset="0"/>
              </a:rPr>
              <a:t>	RESULT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2400">
                <a:latin typeface="Symbol" panose="05050102010706020507" pitchFamily="18" charset="2"/>
              </a:rPr>
              <a:t></a:t>
            </a:r>
            <a:r>
              <a:rPr lang="en-US" altLang="en-US" sz="1800">
                <a:latin typeface="Times New Roman" panose="02020603050405020304" pitchFamily="18" charset="0"/>
              </a:rPr>
              <a:t> </a:t>
            </a:r>
            <a:r>
              <a:rPr lang="en-US" altLang="en-US" sz="1200">
                <a:latin typeface="Times New Roman" panose="02020603050405020304" pitchFamily="18" charset="0"/>
              </a:rPr>
              <a:t>FNAME, LNAME, ADDRESS</a:t>
            </a:r>
            <a:r>
              <a:rPr lang="en-US" altLang="en-US" sz="1800">
                <a:latin typeface="Times New Roman" panose="02020603050405020304" pitchFamily="18" charset="0"/>
              </a:rPr>
              <a:t> (RESEARCH_EMPS)</a:t>
            </a:r>
          </a:p>
          <a:p>
            <a:pPr eaLnBrk="1" hangingPunct="1">
              <a:buFont typeface="Wingdings" panose="05000000000000000000" pitchFamily="2" charset="2"/>
              <a:buNone/>
            </a:pPr>
            <a:endParaRPr lang="en-US" altLang="en-US" sz="900">
              <a:latin typeface="Times New Roman" panose="02020603050405020304" pitchFamily="18" charset="0"/>
            </a:endParaRPr>
          </a:p>
          <a:p>
            <a:pPr eaLnBrk="1" hangingPunct="1"/>
            <a:r>
              <a:rPr lang="en-US" altLang="en-US" sz="2000" b="1">
                <a:latin typeface="Times New Roman" panose="02020603050405020304" pitchFamily="18" charset="0"/>
              </a:rPr>
              <a:t>Q6: Retrieve the names of employees who have no dependents.</a:t>
            </a:r>
          </a:p>
          <a:p>
            <a:pPr eaLnBrk="1" hangingPunct="1">
              <a:buFont typeface="Wingdings" panose="05000000000000000000" pitchFamily="2" charset="2"/>
              <a:buNone/>
            </a:pPr>
            <a:r>
              <a:rPr lang="en-US" altLang="en-US" sz="1600">
                <a:latin typeface="Times New Roman" panose="02020603050405020304" pitchFamily="18" charset="0"/>
              </a:rPr>
              <a:t>	</a:t>
            </a:r>
            <a:r>
              <a:rPr lang="en-US" altLang="en-US" sz="1800">
                <a:latin typeface="Times New Roman" panose="02020603050405020304" pitchFamily="18" charset="0"/>
              </a:rPr>
              <a:t>ALL_EMPS </a:t>
            </a:r>
            <a:r>
              <a:rPr lang="en-US" altLang="en-US" sz="1800">
                <a:latin typeface="Times New Roman" panose="02020603050405020304" pitchFamily="18" charset="0"/>
                <a:sym typeface="Symbol" panose="05050102010706020507" pitchFamily="18" charset="2"/>
              </a:rPr>
              <a:t></a:t>
            </a:r>
            <a:r>
              <a:rPr lang="en-US" altLang="en-US" sz="1600">
                <a:latin typeface="Times New Roman" panose="02020603050405020304" pitchFamily="18" charset="0"/>
              </a:rPr>
              <a:t> </a:t>
            </a:r>
            <a:r>
              <a:rPr lang="en-US" altLang="en-US" sz="2400">
                <a:latin typeface="Symbol" panose="05050102010706020507" pitchFamily="18" charset="2"/>
              </a:rPr>
              <a:t></a:t>
            </a:r>
            <a:r>
              <a:rPr lang="en-US" altLang="en-US" sz="1600">
                <a:latin typeface="Times New Roman" panose="02020603050405020304" pitchFamily="18" charset="0"/>
              </a:rPr>
              <a:t> </a:t>
            </a:r>
            <a:r>
              <a:rPr lang="en-US" altLang="en-US" sz="1200">
                <a:latin typeface="Times New Roman" panose="02020603050405020304" pitchFamily="18" charset="0"/>
              </a:rPr>
              <a:t>SSN</a:t>
            </a:r>
            <a:r>
              <a:rPr lang="en-US" altLang="en-US" sz="1800">
                <a:latin typeface="Times New Roman" panose="02020603050405020304" pitchFamily="18" charset="0"/>
              </a:rPr>
              <a:t>(EMPLOYEE)</a:t>
            </a:r>
          </a:p>
          <a:p>
            <a:pPr eaLnBrk="1" hangingPunct="1">
              <a:buFont typeface="Wingdings" panose="05000000000000000000" pitchFamily="2" charset="2"/>
              <a:buNone/>
            </a:pPr>
            <a:r>
              <a:rPr lang="en-US" altLang="en-US" sz="1800">
                <a:latin typeface="Times New Roman" panose="02020603050405020304" pitchFamily="18" charset="0"/>
              </a:rPr>
              <a:t>	EMPS_WITH_DEPS</a:t>
            </a:r>
            <a:r>
              <a:rPr lang="en-US" altLang="en-US" sz="2000">
                <a:latin typeface="Times New Roman" panose="02020603050405020304" pitchFamily="18" charset="0"/>
              </a:rPr>
              <a:t>(</a:t>
            </a:r>
            <a:r>
              <a:rPr lang="en-US" altLang="en-US" sz="1800">
                <a:latin typeface="Times New Roman" panose="02020603050405020304" pitchFamily="18" charset="0"/>
              </a:rPr>
              <a:t>SSN</a:t>
            </a:r>
            <a:r>
              <a:rPr lang="en-US" altLang="en-US" sz="2000">
                <a:latin typeface="Times New Roman" panose="02020603050405020304" pitchFamily="18" charset="0"/>
              </a:rPr>
              <a:t>) </a:t>
            </a:r>
            <a:r>
              <a:rPr lang="en-US" altLang="en-US" sz="2000">
                <a:latin typeface="Times New Roman" panose="02020603050405020304" pitchFamily="18" charset="0"/>
                <a:sym typeface="Symbol" panose="05050102010706020507" pitchFamily="18" charset="2"/>
              </a:rPr>
              <a:t></a:t>
            </a:r>
            <a:r>
              <a:rPr lang="en-US" altLang="en-US" sz="1600">
                <a:latin typeface="Times New Roman" panose="02020603050405020304" pitchFamily="18" charset="0"/>
              </a:rPr>
              <a:t> </a:t>
            </a:r>
            <a:r>
              <a:rPr lang="en-US" altLang="en-US" sz="2400">
                <a:latin typeface="Symbol" panose="05050102010706020507" pitchFamily="18" charset="2"/>
              </a:rPr>
              <a:t></a:t>
            </a:r>
            <a:r>
              <a:rPr lang="en-US" altLang="en-US" sz="1600">
                <a:latin typeface="Times New Roman" panose="02020603050405020304" pitchFamily="18" charset="0"/>
              </a:rPr>
              <a:t> </a:t>
            </a:r>
            <a:r>
              <a:rPr lang="en-US" altLang="en-US" sz="1200">
                <a:latin typeface="Times New Roman" panose="02020603050405020304" pitchFamily="18" charset="0"/>
              </a:rPr>
              <a:t>ESSN</a:t>
            </a:r>
            <a:r>
              <a:rPr lang="en-US" altLang="en-US" sz="2000">
                <a:latin typeface="Times New Roman" panose="02020603050405020304" pitchFamily="18" charset="0"/>
              </a:rPr>
              <a:t>(</a:t>
            </a:r>
            <a:r>
              <a:rPr lang="en-US" altLang="en-US" sz="1800">
                <a:latin typeface="Times New Roman" panose="02020603050405020304" pitchFamily="18" charset="0"/>
              </a:rPr>
              <a:t>DEPENDENT</a:t>
            </a:r>
            <a:r>
              <a:rPr lang="en-US" altLang="en-US" sz="2000">
                <a:latin typeface="Times New Roman" panose="02020603050405020304" pitchFamily="18" charset="0"/>
              </a:rPr>
              <a:t>)</a:t>
            </a:r>
          </a:p>
          <a:p>
            <a:pPr eaLnBrk="1" hangingPunct="1">
              <a:buFont typeface="Wingdings" panose="05000000000000000000" pitchFamily="2" charset="2"/>
              <a:buNone/>
            </a:pPr>
            <a:r>
              <a:rPr lang="en-US" altLang="en-US" sz="2000">
                <a:latin typeface="Times New Roman" panose="02020603050405020304" pitchFamily="18" charset="0"/>
              </a:rPr>
              <a:t>	</a:t>
            </a:r>
            <a:r>
              <a:rPr lang="en-US" altLang="en-US" sz="1800">
                <a:latin typeface="Times New Roman" panose="02020603050405020304" pitchFamily="18" charset="0"/>
              </a:rPr>
              <a:t>EMPS_WITHOUT_DEPS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(ALL_EMPS </a:t>
            </a:r>
            <a:r>
              <a:rPr lang="en-US" altLang="en-US" sz="1800"/>
              <a:t>-</a:t>
            </a:r>
            <a:r>
              <a:rPr lang="en-US" altLang="en-US" sz="1800">
                <a:latin typeface="Times New Roman" panose="02020603050405020304" pitchFamily="18" charset="0"/>
              </a:rPr>
              <a:t> EMPS_WITH_DEPS)</a:t>
            </a:r>
          </a:p>
          <a:p>
            <a:pPr eaLnBrk="1" hangingPunct="1">
              <a:buFont typeface="Wingdings" panose="05000000000000000000" pitchFamily="2" charset="2"/>
              <a:buNone/>
            </a:pPr>
            <a:r>
              <a:rPr lang="en-US" altLang="en-US" sz="2000">
                <a:latin typeface="Times New Roman" panose="02020603050405020304" pitchFamily="18" charset="0"/>
              </a:rPr>
              <a:t>	</a:t>
            </a:r>
            <a:r>
              <a:rPr lang="en-US" altLang="en-US" sz="1800">
                <a:latin typeface="Times New Roman" panose="02020603050405020304" pitchFamily="18" charset="0"/>
              </a:rPr>
              <a:t>RESULT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2400">
                <a:latin typeface="Symbol" panose="05050102010706020507" pitchFamily="18" charset="2"/>
              </a:rPr>
              <a:t></a:t>
            </a:r>
            <a:r>
              <a:rPr lang="en-US" altLang="en-US" sz="1800">
                <a:latin typeface="Times New Roman" panose="02020603050405020304" pitchFamily="18" charset="0"/>
              </a:rPr>
              <a:t> </a:t>
            </a:r>
            <a:r>
              <a:rPr lang="en-US" altLang="en-US" sz="1400">
                <a:latin typeface="Times New Roman" panose="02020603050405020304" pitchFamily="18" charset="0"/>
              </a:rPr>
              <a:t>LNAME, FNAME</a:t>
            </a:r>
            <a:r>
              <a:rPr lang="en-US" altLang="en-US" sz="1800">
                <a:latin typeface="Times New Roman" panose="02020603050405020304" pitchFamily="18" charset="0"/>
              </a:rPr>
              <a:t> (EMPS_WITHOUT_DEPS * EMPLOYEE)</a:t>
            </a:r>
          </a:p>
        </p:txBody>
      </p:sp>
      <p:grpSp>
        <p:nvGrpSpPr>
          <p:cNvPr id="133125" name="Group 10"/>
          <p:cNvGrpSpPr>
            <a:grpSpLocks/>
          </p:cNvGrpSpPr>
          <p:nvPr/>
        </p:nvGrpSpPr>
        <p:grpSpPr bwMode="auto">
          <a:xfrm>
            <a:off x="4953000" y="2720975"/>
            <a:ext cx="374650" cy="174625"/>
            <a:chOff x="377" y="2904"/>
            <a:chExt cx="154" cy="110"/>
          </a:xfrm>
        </p:grpSpPr>
        <p:sp>
          <p:nvSpPr>
            <p:cNvPr id="133126" name="Line 11"/>
            <p:cNvSpPr>
              <a:spLocks noChangeShapeType="1"/>
            </p:cNvSpPr>
            <p:nvPr/>
          </p:nvSpPr>
          <p:spPr bwMode="auto">
            <a:xfrm>
              <a:off x="381" y="2904"/>
              <a:ext cx="0" cy="1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127" name="Line 12"/>
            <p:cNvSpPr>
              <a:spLocks noChangeShapeType="1"/>
            </p:cNvSpPr>
            <p:nvPr/>
          </p:nvSpPr>
          <p:spPr bwMode="auto">
            <a:xfrm>
              <a:off x="527" y="2904"/>
              <a:ext cx="0" cy="1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128" name="Line 13"/>
            <p:cNvSpPr>
              <a:spLocks noChangeShapeType="1"/>
            </p:cNvSpPr>
            <p:nvPr/>
          </p:nvSpPr>
          <p:spPr bwMode="auto">
            <a:xfrm>
              <a:off x="385" y="2904"/>
              <a:ext cx="138" cy="1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129" name="Line 14"/>
            <p:cNvSpPr>
              <a:spLocks noChangeShapeType="1"/>
            </p:cNvSpPr>
            <p:nvPr/>
          </p:nvSpPr>
          <p:spPr bwMode="auto">
            <a:xfrm flipH="1">
              <a:off x="377" y="2904"/>
              <a:ext cx="154" cy="1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8AF03E25-CA56-42F7-A61D-524DB533C634}" type="slidenum">
              <a:rPr lang="en-US" altLang="en-US" sz="1400">
                <a:solidFill>
                  <a:srgbClr val="990033"/>
                </a:solidFill>
              </a:rPr>
              <a:pPr>
                <a:spcBef>
                  <a:spcPct val="0"/>
                </a:spcBef>
                <a:buClrTx/>
                <a:buSzTx/>
                <a:buFontTx/>
                <a:buNone/>
              </a:pPr>
              <a:t>66</a:t>
            </a:fld>
            <a:endParaRPr lang="en-CA" altLang="en-US" sz="1400">
              <a:solidFill>
                <a:srgbClr val="990033"/>
              </a:solidFill>
            </a:endParaRPr>
          </a:p>
        </p:txBody>
      </p:sp>
      <p:sp>
        <p:nvSpPr>
          <p:cNvPr id="135171" name="Rectangle 2"/>
          <p:cNvSpPr>
            <a:spLocks noGrp="1" noChangeArrowheads="1"/>
          </p:cNvSpPr>
          <p:nvPr>
            <p:ph type="title"/>
          </p:nvPr>
        </p:nvSpPr>
        <p:spPr/>
        <p:txBody>
          <a:bodyPr/>
          <a:lstStyle/>
          <a:p>
            <a:pPr eaLnBrk="1" hangingPunct="1"/>
            <a:r>
              <a:rPr lang="en-US" altLang="en-US" sz="3200" smtClean="0"/>
              <a:t>Examples of Queries in Relational Algebra – Single expressions</a:t>
            </a:r>
          </a:p>
        </p:txBody>
      </p:sp>
      <p:sp>
        <p:nvSpPr>
          <p:cNvPr id="135172" name="Rectangle 3"/>
          <p:cNvSpPr>
            <a:spLocks noChangeArrowheads="1"/>
          </p:cNvSpPr>
          <p:nvPr/>
        </p:nvSpPr>
        <p:spPr bwMode="auto">
          <a:xfrm>
            <a:off x="228600" y="1652588"/>
            <a:ext cx="8547100" cy="444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None/>
            </a:pPr>
            <a:r>
              <a:rPr lang="en-US" altLang="en-US" sz="2400"/>
              <a:t>As a single expression, these queries become:</a:t>
            </a:r>
          </a:p>
          <a:p>
            <a:pPr eaLnBrk="1" hangingPunct="1"/>
            <a:r>
              <a:rPr lang="en-US" altLang="en-US" sz="2000" b="1">
                <a:latin typeface="Times New Roman" panose="02020603050405020304" pitchFamily="18" charset="0"/>
              </a:rPr>
              <a:t>Q1: Retrieve the name and address of all employees who work for the ‘Research’ department.</a:t>
            </a:r>
          </a:p>
          <a:p>
            <a:pPr eaLnBrk="1" hangingPunct="1">
              <a:buFont typeface="Wingdings" panose="05000000000000000000" pitchFamily="2" charset="2"/>
              <a:buNone/>
            </a:pPr>
            <a:r>
              <a:rPr lang="en-US" altLang="en-US" sz="1800">
                <a:latin typeface="Times New Roman" panose="02020603050405020304" pitchFamily="18" charset="0"/>
              </a:rPr>
              <a:t>	</a:t>
            </a:r>
            <a:r>
              <a:rPr lang="en-US" altLang="en-US">
                <a:latin typeface="Symbol" panose="05050102010706020507" pitchFamily="18" charset="2"/>
                <a:sym typeface="Symbol" panose="05050102010706020507" pitchFamily="18" charset="2"/>
              </a:rPr>
              <a:t></a:t>
            </a:r>
            <a:r>
              <a:rPr lang="en-US" altLang="en-US"/>
              <a:t> </a:t>
            </a:r>
            <a:r>
              <a:rPr lang="en-US" altLang="en-US" sz="2400" baseline="-25000"/>
              <a:t>Fname, Lname, Address</a:t>
            </a:r>
            <a:r>
              <a:rPr lang="en-US" altLang="en-US"/>
              <a:t> (σ </a:t>
            </a:r>
            <a:r>
              <a:rPr lang="en-US" altLang="en-US" sz="2000"/>
              <a:t>Dname= ‘Research’</a:t>
            </a:r>
            <a:r>
              <a:rPr lang="en-US" altLang="ja-JP"/>
              <a:t> </a:t>
            </a:r>
          </a:p>
          <a:p>
            <a:pPr eaLnBrk="1" hangingPunct="1">
              <a:buFont typeface="Wingdings" panose="05000000000000000000" pitchFamily="2" charset="2"/>
              <a:buNone/>
            </a:pPr>
            <a:r>
              <a:rPr lang="en-US" altLang="en-US"/>
              <a:t>(DEPARTMENT     </a:t>
            </a:r>
            <a:r>
              <a:rPr lang="en-US" altLang="en-US" sz="2000"/>
              <a:t>Dnumber=Dno</a:t>
            </a:r>
            <a:r>
              <a:rPr lang="en-US" altLang="en-US"/>
              <a:t>(EMPLOYEE))</a:t>
            </a:r>
          </a:p>
          <a:p>
            <a:pPr eaLnBrk="1" hangingPunct="1">
              <a:buFont typeface="Wingdings" panose="05000000000000000000" pitchFamily="2" charset="2"/>
              <a:buNone/>
            </a:pPr>
            <a:endParaRPr lang="en-US" altLang="en-US" sz="900">
              <a:latin typeface="Times New Roman" panose="02020603050405020304" pitchFamily="18" charset="0"/>
            </a:endParaRPr>
          </a:p>
          <a:p>
            <a:pPr eaLnBrk="1" hangingPunct="1"/>
            <a:r>
              <a:rPr lang="en-US" altLang="en-US" sz="2000" b="1">
                <a:latin typeface="Times New Roman" panose="02020603050405020304" pitchFamily="18" charset="0"/>
              </a:rPr>
              <a:t>Q6: Retrieve the names of employees who have no dependents.</a:t>
            </a:r>
          </a:p>
          <a:p>
            <a:pPr eaLnBrk="1" hangingPunct="1">
              <a:buFont typeface="Wingdings" panose="05000000000000000000" pitchFamily="2" charset="2"/>
              <a:buNone/>
            </a:pPr>
            <a:r>
              <a:rPr lang="en-US" altLang="en-US" sz="1600">
                <a:latin typeface="Times New Roman" panose="02020603050405020304" pitchFamily="18" charset="0"/>
              </a:rPr>
              <a:t>	 </a:t>
            </a:r>
            <a:r>
              <a:rPr lang="en-US" altLang="en-US">
                <a:latin typeface="Symbol" panose="05050102010706020507" pitchFamily="18" charset="2"/>
                <a:sym typeface="Symbol" panose="05050102010706020507" pitchFamily="18" charset="2"/>
              </a:rPr>
              <a:t></a:t>
            </a:r>
            <a:r>
              <a:rPr lang="en-US" altLang="en-US"/>
              <a:t> </a:t>
            </a:r>
            <a:r>
              <a:rPr lang="en-US" altLang="en-US" sz="2400" baseline="-25000"/>
              <a:t>Lname, Fname</a:t>
            </a:r>
            <a:r>
              <a:rPr lang="en-US" altLang="en-US"/>
              <a:t>((</a:t>
            </a:r>
            <a:r>
              <a:rPr lang="en-US" altLang="en-US">
                <a:latin typeface="Symbol" panose="05050102010706020507" pitchFamily="18" charset="2"/>
                <a:sym typeface="Symbol" panose="05050102010706020507" pitchFamily="18" charset="2"/>
              </a:rPr>
              <a:t></a:t>
            </a:r>
            <a:r>
              <a:rPr lang="en-US" altLang="en-US"/>
              <a:t> </a:t>
            </a:r>
            <a:r>
              <a:rPr lang="en-US" altLang="en-US" sz="2400" baseline="-25000"/>
              <a:t>Ssn</a:t>
            </a:r>
            <a:r>
              <a:rPr lang="en-US" altLang="en-US" sz="2000"/>
              <a:t> </a:t>
            </a:r>
            <a:r>
              <a:rPr lang="en-US" altLang="en-US"/>
              <a:t>(EMPLOYEE) − ρ </a:t>
            </a:r>
            <a:r>
              <a:rPr lang="en-US" altLang="en-US" sz="2400" baseline="-25000"/>
              <a:t>Ssn</a:t>
            </a:r>
            <a:r>
              <a:rPr lang="en-US" altLang="en-US"/>
              <a:t> (</a:t>
            </a:r>
            <a:r>
              <a:rPr lang="en-US" altLang="en-US">
                <a:latin typeface="Symbol" panose="05050102010706020507" pitchFamily="18" charset="2"/>
                <a:sym typeface="Symbol" panose="05050102010706020507" pitchFamily="18" charset="2"/>
              </a:rPr>
              <a:t></a:t>
            </a:r>
            <a:r>
              <a:rPr lang="en-US" altLang="en-US"/>
              <a:t> </a:t>
            </a:r>
            <a:r>
              <a:rPr lang="en-US" altLang="en-US" sz="2000"/>
              <a:t>Essn </a:t>
            </a:r>
            <a:r>
              <a:rPr lang="en-US" altLang="en-US"/>
              <a:t>(DEPENDENT))) ∗ EMPLOYEE)</a:t>
            </a:r>
          </a:p>
        </p:txBody>
      </p:sp>
      <p:grpSp>
        <p:nvGrpSpPr>
          <p:cNvPr id="135173" name="Group 4"/>
          <p:cNvGrpSpPr>
            <a:grpSpLocks/>
          </p:cNvGrpSpPr>
          <p:nvPr/>
        </p:nvGrpSpPr>
        <p:grpSpPr bwMode="auto">
          <a:xfrm>
            <a:off x="2971800" y="3429000"/>
            <a:ext cx="374650" cy="174625"/>
            <a:chOff x="377" y="2904"/>
            <a:chExt cx="154" cy="110"/>
          </a:xfrm>
        </p:grpSpPr>
        <p:sp>
          <p:nvSpPr>
            <p:cNvPr id="135174" name="Line 5"/>
            <p:cNvSpPr>
              <a:spLocks noChangeShapeType="1"/>
            </p:cNvSpPr>
            <p:nvPr/>
          </p:nvSpPr>
          <p:spPr bwMode="auto">
            <a:xfrm>
              <a:off x="381" y="2904"/>
              <a:ext cx="0" cy="1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5175" name="Line 6"/>
            <p:cNvSpPr>
              <a:spLocks noChangeShapeType="1"/>
            </p:cNvSpPr>
            <p:nvPr/>
          </p:nvSpPr>
          <p:spPr bwMode="auto">
            <a:xfrm>
              <a:off x="527" y="2904"/>
              <a:ext cx="0" cy="1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5176" name="Line 7"/>
            <p:cNvSpPr>
              <a:spLocks noChangeShapeType="1"/>
            </p:cNvSpPr>
            <p:nvPr/>
          </p:nvSpPr>
          <p:spPr bwMode="auto">
            <a:xfrm>
              <a:off x="385" y="2904"/>
              <a:ext cx="138" cy="1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5177" name="Line 8"/>
            <p:cNvSpPr>
              <a:spLocks noChangeShapeType="1"/>
            </p:cNvSpPr>
            <p:nvPr/>
          </p:nvSpPr>
          <p:spPr bwMode="auto">
            <a:xfrm flipH="1">
              <a:off x="377" y="2904"/>
              <a:ext cx="154" cy="1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FBD890B4-A860-46C7-9BC6-AB20AA9118B4}" type="slidenum">
              <a:rPr lang="en-US" altLang="en-US" sz="1400">
                <a:solidFill>
                  <a:srgbClr val="990033"/>
                </a:solidFill>
              </a:rPr>
              <a:pPr>
                <a:spcBef>
                  <a:spcPct val="0"/>
                </a:spcBef>
                <a:buClrTx/>
                <a:buSzTx/>
                <a:buFontTx/>
                <a:buNone/>
              </a:pPr>
              <a:t>67</a:t>
            </a:fld>
            <a:endParaRPr lang="en-CA" altLang="en-US" sz="1400">
              <a:solidFill>
                <a:srgbClr val="990033"/>
              </a:solidFill>
            </a:endParaRPr>
          </a:p>
        </p:txBody>
      </p:sp>
      <p:sp>
        <p:nvSpPr>
          <p:cNvPr id="137219" name="Rectangle 4"/>
          <p:cNvSpPr>
            <a:spLocks noGrp="1" noChangeArrowheads="1"/>
          </p:cNvSpPr>
          <p:nvPr>
            <p:ph type="title"/>
          </p:nvPr>
        </p:nvSpPr>
        <p:spPr>
          <a:noFill/>
        </p:spPr>
        <p:txBody>
          <a:bodyPr/>
          <a:lstStyle/>
          <a:p>
            <a:pPr eaLnBrk="1" hangingPunct="1"/>
            <a:r>
              <a:rPr lang="en-US" altLang="en-US" sz="3200" smtClean="0"/>
              <a:t>Relational Calculus</a:t>
            </a:r>
          </a:p>
        </p:txBody>
      </p:sp>
      <p:sp>
        <p:nvSpPr>
          <p:cNvPr id="137220" name="Rectangle 5"/>
          <p:cNvSpPr>
            <a:spLocks noGrp="1" noChangeArrowheads="1"/>
          </p:cNvSpPr>
          <p:nvPr>
            <p:ph type="body" idx="1"/>
          </p:nvPr>
        </p:nvSpPr>
        <p:spPr/>
        <p:txBody>
          <a:bodyPr/>
          <a:lstStyle/>
          <a:p>
            <a:pPr eaLnBrk="1" hangingPunct="1">
              <a:lnSpc>
                <a:spcPct val="90000"/>
              </a:lnSpc>
            </a:pPr>
            <a:r>
              <a:rPr lang="en-US" altLang="en-US" smtClean="0"/>
              <a:t>A </a:t>
            </a:r>
            <a:r>
              <a:rPr lang="en-US" altLang="en-US" b="1" smtClean="0"/>
              <a:t>relational calculus</a:t>
            </a:r>
            <a:r>
              <a:rPr lang="en-US" altLang="en-US" smtClean="0"/>
              <a:t> expression creates a new relation, which is specified in terms of variables that range over rows of the stored database relations (in </a:t>
            </a:r>
            <a:r>
              <a:rPr lang="en-US" altLang="en-US" b="1" smtClean="0"/>
              <a:t>tuple calculus</a:t>
            </a:r>
            <a:r>
              <a:rPr lang="en-US" altLang="en-US" smtClean="0"/>
              <a:t>) or over columns of the stored relations (in </a:t>
            </a:r>
            <a:r>
              <a:rPr lang="en-US" altLang="en-US" b="1" smtClean="0"/>
              <a:t>domain calculus</a:t>
            </a:r>
            <a:r>
              <a:rPr lang="en-US" altLang="en-US" smtClean="0"/>
              <a:t>). </a:t>
            </a:r>
          </a:p>
          <a:p>
            <a:pPr eaLnBrk="1" hangingPunct="1">
              <a:lnSpc>
                <a:spcPct val="90000"/>
              </a:lnSpc>
            </a:pPr>
            <a:r>
              <a:rPr lang="en-US" altLang="en-US" smtClean="0"/>
              <a:t>In a calculus expression, there is </a:t>
            </a:r>
            <a:r>
              <a:rPr lang="en-US" altLang="en-US" i="1" smtClean="0"/>
              <a:t>no order of operations</a:t>
            </a:r>
            <a:r>
              <a:rPr lang="en-US" altLang="en-US" smtClean="0"/>
              <a:t> to specify how to retrieve the query result—a calculus expression specifies only what information the result should contain. </a:t>
            </a:r>
          </a:p>
          <a:p>
            <a:pPr lvl="1" eaLnBrk="1" hangingPunct="1">
              <a:lnSpc>
                <a:spcPct val="90000"/>
              </a:lnSpc>
            </a:pPr>
            <a:r>
              <a:rPr lang="en-US" altLang="en-US" smtClean="0"/>
              <a:t>This is the main distinguishing feature between relational algebra and relational calculus.</a:t>
            </a:r>
          </a:p>
        </p:txBody>
      </p:sp>
    </p:spTree>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968839BF-5BB0-42AB-B74D-2DD4188F52CD}" type="slidenum">
              <a:rPr lang="en-US" altLang="en-US" sz="1400">
                <a:solidFill>
                  <a:srgbClr val="990033"/>
                </a:solidFill>
              </a:rPr>
              <a:pPr>
                <a:spcBef>
                  <a:spcPct val="0"/>
                </a:spcBef>
                <a:buClrTx/>
                <a:buSzTx/>
                <a:buFontTx/>
                <a:buNone/>
              </a:pPr>
              <a:t>68</a:t>
            </a:fld>
            <a:endParaRPr lang="en-CA" altLang="en-US" sz="1400">
              <a:solidFill>
                <a:srgbClr val="990033"/>
              </a:solidFill>
            </a:endParaRPr>
          </a:p>
        </p:txBody>
      </p:sp>
      <p:sp>
        <p:nvSpPr>
          <p:cNvPr id="139267" name="Rectangle 2"/>
          <p:cNvSpPr>
            <a:spLocks noGrp="1" noChangeArrowheads="1"/>
          </p:cNvSpPr>
          <p:nvPr>
            <p:ph type="title"/>
          </p:nvPr>
        </p:nvSpPr>
        <p:spPr>
          <a:noFill/>
        </p:spPr>
        <p:txBody>
          <a:bodyPr/>
          <a:lstStyle/>
          <a:p>
            <a:pPr eaLnBrk="1" hangingPunct="1"/>
            <a:r>
              <a:rPr lang="en-US" altLang="en-US" sz="3200" smtClean="0"/>
              <a:t>Relational Calculus (continued)</a:t>
            </a:r>
          </a:p>
        </p:txBody>
      </p:sp>
      <p:sp>
        <p:nvSpPr>
          <p:cNvPr id="139268" name="Rectangle 3"/>
          <p:cNvSpPr>
            <a:spLocks noGrp="1" noChangeArrowheads="1"/>
          </p:cNvSpPr>
          <p:nvPr>
            <p:ph type="body" idx="1"/>
          </p:nvPr>
        </p:nvSpPr>
        <p:spPr/>
        <p:txBody>
          <a:bodyPr/>
          <a:lstStyle/>
          <a:p>
            <a:pPr eaLnBrk="1" hangingPunct="1"/>
            <a:r>
              <a:rPr lang="en-US" altLang="en-US" smtClean="0"/>
              <a:t>Relational calculus is considered to be a </a:t>
            </a:r>
            <a:r>
              <a:rPr lang="en-US" altLang="en-US" b="1" smtClean="0"/>
              <a:t>nonprocedural</a:t>
            </a:r>
            <a:r>
              <a:rPr lang="en-US" altLang="en-US" smtClean="0"/>
              <a:t> or </a:t>
            </a:r>
            <a:r>
              <a:rPr lang="en-US" altLang="en-US" b="1" smtClean="0"/>
              <a:t>declarative</a:t>
            </a:r>
            <a:r>
              <a:rPr lang="en-US" altLang="en-US" smtClean="0"/>
              <a:t> language. </a:t>
            </a:r>
          </a:p>
          <a:p>
            <a:pPr eaLnBrk="1" hangingPunct="1"/>
            <a:r>
              <a:rPr lang="en-US" altLang="en-US" smtClean="0"/>
              <a:t>This differs from relational algebra, where we must write a </a:t>
            </a:r>
            <a:r>
              <a:rPr lang="en-US" altLang="en-US" i="1" smtClean="0"/>
              <a:t>sequence of operations</a:t>
            </a:r>
            <a:r>
              <a:rPr lang="en-US" altLang="en-US" smtClean="0"/>
              <a:t> to specify a retrieval request; hence relational algebra can be considered as a </a:t>
            </a:r>
            <a:r>
              <a:rPr lang="en-US" altLang="en-US" b="1" smtClean="0"/>
              <a:t>procedural</a:t>
            </a:r>
            <a:r>
              <a:rPr lang="en-US" altLang="en-US" smtClean="0"/>
              <a:t> way of stating a query.</a:t>
            </a:r>
          </a:p>
        </p:txBody>
      </p:sp>
    </p:spTree>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D56E1DB1-444F-493C-B697-836DE47C0692}" type="slidenum">
              <a:rPr lang="en-US" altLang="en-US" sz="1400">
                <a:solidFill>
                  <a:srgbClr val="990033"/>
                </a:solidFill>
              </a:rPr>
              <a:pPr>
                <a:spcBef>
                  <a:spcPct val="0"/>
                </a:spcBef>
                <a:buClrTx/>
                <a:buSzTx/>
                <a:buFontTx/>
                <a:buNone/>
              </a:pPr>
              <a:t>69</a:t>
            </a:fld>
            <a:endParaRPr lang="en-CA" altLang="en-US" sz="1400">
              <a:solidFill>
                <a:srgbClr val="990033"/>
              </a:solidFill>
            </a:endParaRPr>
          </a:p>
        </p:txBody>
      </p:sp>
      <p:sp>
        <p:nvSpPr>
          <p:cNvPr id="141315" name="Rectangle 4"/>
          <p:cNvSpPr>
            <a:spLocks noGrp="1" noChangeArrowheads="1"/>
          </p:cNvSpPr>
          <p:nvPr>
            <p:ph type="title"/>
          </p:nvPr>
        </p:nvSpPr>
        <p:spPr>
          <a:noFill/>
        </p:spPr>
        <p:txBody>
          <a:bodyPr/>
          <a:lstStyle/>
          <a:p>
            <a:pPr eaLnBrk="1" hangingPunct="1"/>
            <a:r>
              <a:rPr lang="en-US" altLang="en-US" sz="3200" smtClean="0"/>
              <a:t>Tuple Relational Calculus</a:t>
            </a:r>
          </a:p>
        </p:txBody>
      </p:sp>
      <p:sp>
        <p:nvSpPr>
          <p:cNvPr id="141316" name="Rectangle 5"/>
          <p:cNvSpPr>
            <a:spLocks noGrp="1" noChangeArrowheads="1"/>
          </p:cNvSpPr>
          <p:nvPr>
            <p:ph type="body" idx="1"/>
          </p:nvPr>
        </p:nvSpPr>
        <p:spPr/>
        <p:txBody>
          <a:bodyPr/>
          <a:lstStyle/>
          <a:p>
            <a:pPr eaLnBrk="1" hangingPunct="1"/>
            <a:r>
              <a:rPr lang="en-US" altLang="en-US" sz="2400" smtClean="0"/>
              <a:t>The tuple relational calculus is based on specifying a number of tuple variables. </a:t>
            </a:r>
          </a:p>
          <a:p>
            <a:pPr eaLnBrk="1" hangingPunct="1"/>
            <a:r>
              <a:rPr lang="en-US" altLang="en-US" sz="2400" smtClean="0"/>
              <a:t>Each tuple variable usually ranges over a particular database relation, meaning that the variable may take as its value any individual tuple from that relation. </a:t>
            </a:r>
          </a:p>
          <a:p>
            <a:pPr eaLnBrk="1" hangingPunct="1"/>
            <a:r>
              <a:rPr lang="en-US" altLang="en-US" sz="2400" smtClean="0"/>
              <a:t>A simple tuple relational calculus query is of the form</a:t>
            </a:r>
          </a:p>
          <a:p>
            <a:pPr algn="ctr" eaLnBrk="1" hangingPunct="1">
              <a:buFont typeface="Wingdings" panose="05000000000000000000" pitchFamily="2" charset="2"/>
              <a:buNone/>
            </a:pPr>
            <a:r>
              <a:rPr lang="en-US" altLang="en-US" sz="2400" smtClean="0"/>
              <a:t>	</a:t>
            </a:r>
            <a:r>
              <a:rPr lang="en-US" altLang="en-US" sz="2400" b="1" smtClean="0"/>
              <a:t>{t | COND(t)}</a:t>
            </a:r>
          </a:p>
          <a:p>
            <a:pPr lvl="1" eaLnBrk="1" hangingPunct="1"/>
            <a:r>
              <a:rPr lang="en-US" altLang="en-US" sz="2200" smtClean="0"/>
              <a:t>where t is a tuple variable and COND (t) is a conditional expression involving t. </a:t>
            </a:r>
          </a:p>
          <a:p>
            <a:pPr lvl="1" eaLnBrk="1" hangingPunct="1"/>
            <a:r>
              <a:rPr lang="en-US" altLang="en-US" sz="2200" smtClean="0"/>
              <a:t>The result of such a query is the set of all tuples t that satisfy COND (t).</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4E9CA00A-9B2A-4A7B-95B2-5A4D9EFFA94A}" type="slidenum">
              <a:rPr lang="en-US" altLang="en-US" sz="1400">
                <a:solidFill>
                  <a:srgbClr val="990033"/>
                </a:solidFill>
              </a:rPr>
              <a:pPr>
                <a:spcBef>
                  <a:spcPct val="0"/>
                </a:spcBef>
                <a:buClrTx/>
                <a:buSzTx/>
                <a:buFontTx/>
                <a:buNone/>
              </a:pPr>
              <a:t>7</a:t>
            </a:fld>
            <a:endParaRPr lang="en-CA" altLang="en-US" sz="1400">
              <a:solidFill>
                <a:srgbClr val="990033"/>
              </a:solidFill>
            </a:endParaRPr>
          </a:p>
        </p:txBody>
      </p:sp>
      <p:sp>
        <p:nvSpPr>
          <p:cNvPr id="25603" name="Rectangle 2"/>
          <p:cNvSpPr>
            <a:spLocks noGrp="1" noChangeArrowheads="1"/>
          </p:cNvSpPr>
          <p:nvPr>
            <p:ph type="title"/>
          </p:nvPr>
        </p:nvSpPr>
        <p:spPr>
          <a:noFill/>
        </p:spPr>
        <p:txBody>
          <a:bodyPr/>
          <a:lstStyle/>
          <a:p>
            <a:pPr eaLnBrk="1" hangingPunct="1"/>
            <a:r>
              <a:rPr lang="en-US" altLang="en-US" sz="3200" smtClean="0"/>
              <a:t>Database State for COMPANY</a:t>
            </a:r>
          </a:p>
        </p:txBody>
      </p:sp>
      <p:sp>
        <p:nvSpPr>
          <p:cNvPr id="25604" name="Rectangle 3"/>
          <p:cNvSpPr>
            <a:spLocks noGrp="1" noChangeArrowheads="1"/>
          </p:cNvSpPr>
          <p:nvPr>
            <p:ph type="body" idx="1"/>
          </p:nvPr>
        </p:nvSpPr>
        <p:spPr/>
        <p:txBody>
          <a:bodyPr/>
          <a:lstStyle/>
          <a:p>
            <a:pPr eaLnBrk="1" hangingPunct="1"/>
            <a:r>
              <a:rPr lang="en-US" altLang="en-US" sz="2000" smtClean="0"/>
              <a:t>All examples discussed below refer to the COMPANY database shown here.</a:t>
            </a:r>
          </a:p>
          <a:p>
            <a:pPr eaLnBrk="1" hangingPunct="1"/>
            <a:endParaRPr lang="en-US" altLang="en-US" sz="2000" smtClean="0"/>
          </a:p>
        </p:txBody>
      </p:sp>
      <p:pic>
        <p:nvPicPr>
          <p:cNvPr id="25605" name="Picture 6" descr="fig05_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8413" y="2057400"/>
            <a:ext cx="5995987" cy="445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7B495043-3D78-42ED-929E-DEA1D711A371}" type="slidenum">
              <a:rPr lang="en-US" altLang="en-US" sz="1400">
                <a:solidFill>
                  <a:srgbClr val="990033"/>
                </a:solidFill>
              </a:rPr>
              <a:pPr>
                <a:spcBef>
                  <a:spcPct val="0"/>
                </a:spcBef>
                <a:buClrTx/>
                <a:buSzTx/>
                <a:buFontTx/>
                <a:buNone/>
              </a:pPr>
              <a:t>70</a:t>
            </a:fld>
            <a:endParaRPr lang="en-CA" altLang="en-US" sz="1400">
              <a:solidFill>
                <a:srgbClr val="990033"/>
              </a:solidFill>
            </a:endParaRPr>
          </a:p>
        </p:txBody>
      </p:sp>
      <p:sp>
        <p:nvSpPr>
          <p:cNvPr id="143363" name="Rectangle 2"/>
          <p:cNvSpPr>
            <a:spLocks noGrp="1" noChangeArrowheads="1"/>
          </p:cNvSpPr>
          <p:nvPr>
            <p:ph type="title"/>
          </p:nvPr>
        </p:nvSpPr>
        <p:spPr>
          <a:noFill/>
        </p:spPr>
        <p:txBody>
          <a:bodyPr/>
          <a:lstStyle/>
          <a:p>
            <a:pPr eaLnBrk="1" hangingPunct="1"/>
            <a:r>
              <a:rPr lang="en-US" altLang="en-US" sz="3200" smtClean="0"/>
              <a:t>Tuple Relational Calculus (continued)</a:t>
            </a:r>
          </a:p>
        </p:txBody>
      </p:sp>
      <p:sp>
        <p:nvSpPr>
          <p:cNvPr id="143364" name="Rectangle 3"/>
          <p:cNvSpPr>
            <a:spLocks noGrp="1" noChangeArrowheads="1"/>
          </p:cNvSpPr>
          <p:nvPr>
            <p:ph type="body" idx="1"/>
          </p:nvPr>
        </p:nvSpPr>
        <p:spPr/>
        <p:txBody>
          <a:bodyPr/>
          <a:lstStyle/>
          <a:p>
            <a:pPr eaLnBrk="1" hangingPunct="1">
              <a:lnSpc>
                <a:spcPct val="90000"/>
              </a:lnSpc>
            </a:pPr>
            <a:endParaRPr lang="en-US" altLang="en-US" sz="2400" smtClean="0"/>
          </a:p>
          <a:p>
            <a:pPr eaLnBrk="1" hangingPunct="1">
              <a:lnSpc>
                <a:spcPct val="90000"/>
              </a:lnSpc>
            </a:pPr>
            <a:r>
              <a:rPr lang="en-US" altLang="en-US" sz="2400" smtClean="0"/>
              <a:t>Example: To find the first and last names of all employees whose salary is above $50,000, we can write the following tuple calculus expression:</a:t>
            </a:r>
          </a:p>
          <a:p>
            <a:pPr algn="ctr" eaLnBrk="1" hangingPunct="1">
              <a:lnSpc>
                <a:spcPct val="90000"/>
              </a:lnSpc>
              <a:buFont typeface="Wingdings" panose="05000000000000000000" pitchFamily="2" charset="2"/>
              <a:buNone/>
            </a:pPr>
            <a:r>
              <a:rPr lang="en-US" altLang="en-US" sz="2400" b="1" smtClean="0"/>
              <a:t>{t.FNAME, t.LNAME | EMPLOYEE(t) AND t.SALARY&gt;50000}</a:t>
            </a:r>
          </a:p>
          <a:p>
            <a:pPr eaLnBrk="1" hangingPunct="1">
              <a:lnSpc>
                <a:spcPct val="90000"/>
              </a:lnSpc>
            </a:pPr>
            <a:r>
              <a:rPr lang="en-US" altLang="en-US" sz="2400" smtClean="0"/>
              <a:t>The condition EMPLOYEE(t) specifies that the </a:t>
            </a:r>
            <a:r>
              <a:rPr lang="en-US" altLang="en-US" sz="2400" b="1" smtClean="0"/>
              <a:t>range relation</a:t>
            </a:r>
            <a:r>
              <a:rPr lang="en-US" altLang="en-US" sz="2400" smtClean="0"/>
              <a:t> of tuple variable t is EMPLOYEE.</a:t>
            </a:r>
          </a:p>
          <a:p>
            <a:pPr eaLnBrk="1" hangingPunct="1">
              <a:lnSpc>
                <a:spcPct val="90000"/>
              </a:lnSpc>
            </a:pPr>
            <a:r>
              <a:rPr lang="en-US" altLang="en-US" sz="2400" smtClean="0"/>
              <a:t>The first and last name (PROJECTION </a:t>
            </a:r>
            <a:r>
              <a:rPr lang="en-US" altLang="en-US" sz="2400" b="1" smtClean="0">
                <a:latin typeface="Symbol" panose="05050102010706020507" pitchFamily="18" charset="2"/>
              </a:rPr>
              <a:t></a:t>
            </a:r>
            <a:r>
              <a:rPr lang="en-US" altLang="en-US" sz="2400" baseline="-25000" smtClean="0"/>
              <a:t>FNAME, LNAME</a:t>
            </a:r>
            <a:r>
              <a:rPr lang="en-US" altLang="en-US" sz="2400" smtClean="0"/>
              <a:t>) of each EMPLOYEE tuple t that satisfies the condition t.SALARY&gt;50000 (SELECTION </a:t>
            </a:r>
            <a:r>
              <a:rPr lang="en-US" altLang="en-US" sz="2400" b="1" smtClean="0">
                <a:latin typeface="Symbol" panose="05050102010706020507" pitchFamily="18" charset="2"/>
              </a:rPr>
              <a:t></a:t>
            </a:r>
            <a:r>
              <a:rPr lang="en-US" altLang="en-US" sz="2400" smtClean="0">
                <a:latin typeface="Symbol" panose="05050102010706020507" pitchFamily="18" charset="2"/>
              </a:rPr>
              <a:t> </a:t>
            </a:r>
            <a:r>
              <a:rPr lang="en-US" altLang="en-US" sz="2400" baseline="-25000" smtClean="0"/>
              <a:t>SALARY &gt;50000</a:t>
            </a:r>
            <a:r>
              <a:rPr lang="en-US" altLang="en-US" sz="2400" smtClean="0"/>
              <a:t>) will be retrieved. </a:t>
            </a:r>
          </a:p>
        </p:txBody>
      </p:sp>
    </p:spTree>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86F6AC4E-5A3A-4F3A-84D5-2513FB73EFA7}" type="slidenum">
              <a:rPr lang="en-US" altLang="en-US" sz="1400">
                <a:solidFill>
                  <a:srgbClr val="990033"/>
                </a:solidFill>
              </a:rPr>
              <a:pPr>
                <a:spcBef>
                  <a:spcPct val="0"/>
                </a:spcBef>
                <a:buClrTx/>
                <a:buSzTx/>
                <a:buFontTx/>
                <a:buNone/>
              </a:pPr>
              <a:t>71</a:t>
            </a:fld>
            <a:endParaRPr lang="en-CA" altLang="en-US" sz="1400">
              <a:solidFill>
                <a:srgbClr val="990033"/>
              </a:solidFill>
            </a:endParaRPr>
          </a:p>
        </p:txBody>
      </p:sp>
      <p:sp>
        <p:nvSpPr>
          <p:cNvPr id="145411" name="Rectangle 6"/>
          <p:cNvSpPr>
            <a:spLocks noGrp="1" noChangeArrowheads="1"/>
          </p:cNvSpPr>
          <p:nvPr>
            <p:ph type="title"/>
          </p:nvPr>
        </p:nvSpPr>
        <p:spPr/>
        <p:txBody>
          <a:bodyPr/>
          <a:lstStyle/>
          <a:p>
            <a:pPr eaLnBrk="1" hangingPunct="1"/>
            <a:r>
              <a:rPr lang="en-US" altLang="en-US" sz="3200" smtClean="0"/>
              <a:t>The Existential and Universal Quantifiers </a:t>
            </a:r>
          </a:p>
        </p:txBody>
      </p:sp>
      <p:sp>
        <p:nvSpPr>
          <p:cNvPr id="145412" name="Rectangle 7"/>
          <p:cNvSpPr>
            <a:spLocks noGrp="1" noChangeArrowheads="1"/>
          </p:cNvSpPr>
          <p:nvPr>
            <p:ph type="body" idx="1"/>
          </p:nvPr>
        </p:nvSpPr>
        <p:spPr/>
        <p:txBody>
          <a:bodyPr/>
          <a:lstStyle/>
          <a:p>
            <a:pPr eaLnBrk="1" hangingPunct="1">
              <a:lnSpc>
                <a:spcPct val="80000"/>
              </a:lnSpc>
            </a:pPr>
            <a:r>
              <a:rPr lang="en-US" altLang="en-US" sz="2400" smtClean="0"/>
              <a:t>Two special symbols called quantifiers can appear in formulas; these are the universal quantifier </a:t>
            </a:r>
            <a:r>
              <a:rPr lang="en-US" altLang="en-US" sz="2400" smtClean="0">
                <a:latin typeface="Symbol" panose="05050102010706020507" pitchFamily="18" charset="2"/>
              </a:rPr>
              <a:t>()</a:t>
            </a:r>
            <a:r>
              <a:rPr lang="en-US" altLang="en-US" sz="2400" smtClean="0"/>
              <a:t> and the existential quantifier </a:t>
            </a:r>
            <a:r>
              <a:rPr lang="en-US" altLang="en-US" sz="2400" smtClean="0">
                <a:latin typeface="Symbol" panose="05050102010706020507" pitchFamily="18" charset="2"/>
              </a:rPr>
              <a:t>().</a:t>
            </a:r>
          </a:p>
          <a:p>
            <a:pPr eaLnBrk="1" hangingPunct="1">
              <a:lnSpc>
                <a:spcPct val="80000"/>
              </a:lnSpc>
            </a:pPr>
            <a:r>
              <a:rPr lang="en-US" altLang="en-US" sz="2400" smtClean="0"/>
              <a:t>Informally, a tuple variable t is bound if it is quantified, meaning that it appears in an </a:t>
            </a:r>
            <a:r>
              <a:rPr lang="en-US" altLang="en-US" sz="2400" smtClean="0">
                <a:latin typeface="Symbol" panose="05050102010706020507" pitchFamily="18" charset="2"/>
              </a:rPr>
              <a:t>( </a:t>
            </a:r>
            <a:r>
              <a:rPr lang="en-US" altLang="en-US" sz="2400" smtClean="0"/>
              <a:t>t</a:t>
            </a:r>
            <a:r>
              <a:rPr lang="en-US" altLang="en-US" sz="2400" smtClean="0">
                <a:latin typeface="Symbol" panose="05050102010706020507" pitchFamily="18" charset="2"/>
              </a:rPr>
              <a:t>)</a:t>
            </a:r>
            <a:r>
              <a:rPr lang="en-US" altLang="en-US" sz="2400" smtClean="0"/>
              <a:t> or </a:t>
            </a:r>
            <a:r>
              <a:rPr lang="en-US" altLang="en-US" sz="2400" smtClean="0">
                <a:latin typeface="Symbol" panose="05050102010706020507" pitchFamily="18" charset="2"/>
              </a:rPr>
              <a:t>( </a:t>
            </a:r>
            <a:r>
              <a:rPr lang="en-US" altLang="en-US" sz="2400" smtClean="0"/>
              <a:t>t</a:t>
            </a:r>
            <a:r>
              <a:rPr lang="en-US" altLang="en-US" sz="2400" smtClean="0">
                <a:latin typeface="Symbol" panose="05050102010706020507" pitchFamily="18" charset="2"/>
              </a:rPr>
              <a:t>)</a:t>
            </a:r>
            <a:r>
              <a:rPr lang="en-US" altLang="en-US" sz="2400" smtClean="0"/>
              <a:t> clause; otherwise, it is free. </a:t>
            </a:r>
          </a:p>
          <a:p>
            <a:pPr eaLnBrk="1" hangingPunct="1">
              <a:lnSpc>
                <a:spcPct val="80000"/>
              </a:lnSpc>
            </a:pPr>
            <a:r>
              <a:rPr lang="en-US" altLang="en-US" sz="2400" smtClean="0"/>
              <a:t>If F is a formula, then so are </a:t>
            </a:r>
            <a:r>
              <a:rPr lang="en-US" altLang="en-US" sz="2400" smtClean="0">
                <a:latin typeface="Symbol" panose="05050102010706020507" pitchFamily="18" charset="2"/>
              </a:rPr>
              <a:t>( </a:t>
            </a:r>
            <a:r>
              <a:rPr lang="en-US" altLang="en-US" sz="2400" smtClean="0"/>
              <a:t>t)(F) and </a:t>
            </a:r>
            <a:r>
              <a:rPr lang="en-US" altLang="en-US" sz="2400" smtClean="0">
                <a:latin typeface="Symbol" panose="05050102010706020507" pitchFamily="18" charset="2"/>
              </a:rPr>
              <a:t>( </a:t>
            </a:r>
            <a:r>
              <a:rPr lang="en-US" altLang="en-US" sz="2400" smtClean="0"/>
              <a:t>t)(F), where t is a tuple variable.</a:t>
            </a:r>
          </a:p>
          <a:p>
            <a:pPr lvl="1" eaLnBrk="1" hangingPunct="1">
              <a:lnSpc>
                <a:spcPct val="80000"/>
              </a:lnSpc>
            </a:pPr>
            <a:r>
              <a:rPr lang="en-US" altLang="en-US" sz="2200" smtClean="0"/>
              <a:t>The formula </a:t>
            </a:r>
            <a:r>
              <a:rPr lang="en-US" altLang="en-US" sz="2200" smtClean="0">
                <a:latin typeface="Symbol" panose="05050102010706020507" pitchFamily="18" charset="2"/>
              </a:rPr>
              <a:t>(  </a:t>
            </a:r>
            <a:r>
              <a:rPr lang="en-US" altLang="en-US" sz="2200" smtClean="0"/>
              <a:t>t)(F) is true if the formula F evaluates to true for some (at least one) tuple assigned to free occurrences of t in F; otherwise </a:t>
            </a:r>
            <a:r>
              <a:rPr lang="en-US" altLang="en-US" sz="2200" smtClean="0">
                <a:latin typeface="Symbol" panose="05050102010706020507" pitchFamily="18" charset="2"/>
              </a:rPr>
              <a:t>( </a:t>
            </a:r>
            <a:r>
              <a:rPr lang="en-US" altLang="en-US" sz="2200" smtClean="0"/>
              <a:t>t)(F) is false.</a:t>
            </a:r>
          </a:p>
          <a:p>
            <a:pPr lvl="1" eaLnBrk="1" hangingPunct="1">
              <a:lnSpc>
                <a:spcPct val="80000"/>
              </a:lnSpc>
            </a:pPr>
            <a:r>
              <a:rPr lang="en-US" altLang="en-US" sz="2200" smtClean="0"/>
              <a:t>The formula </a:t>
            </a:r>
            <a:r>
              <a:rPr lang="en-US" altLang="en-US" sz="2200" smtClean="0">
                <a:latin typeface="Symbol" panose="05050102010706020507" pitchFamily="18" charset="2"/>
              </a:rPr>
              <a:t>( </a:t>
            </a:r>
            <a:r>
              <a:rPr lang="en-US" altLang="en-US" sz="2200" smtClean="0"/>
              <a:t> t)(F) is true if the formula F evaluates to true for every tuple (in the universe) assigned to free occurrences of t in F; otherwise </a:t>
            </a:r>
            <a:r>
              <a:rPr lang="en-US" altLang="en-US" sz="2200" smtClean="0">
                <a:latin typeface="Symbol" panose="05050102010706020507" pitchFamily="18" charset="2"/>
              </a:rPr>
              <a:t>( </a:t>
            </a:r>
            <a:r>
              <a:rPr lang="en-US" altLang="en-US" sz="2200" smtClean="0"/>
              <a:t>t)(F) is false. </a:t>
            </a:r>
          </a:p>
        </p:txBody>
      </p:sp>
    </p:spTree>
  </p:cSld>
  <p:clrMapOvr>
    <a:masterClrMapping/>
  </p:clrMapOvr>
  <p:transition spd="med"/>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02801C04-B20D-45EE-AF77-CC9160BDA4C8}" type="slidenum">
              <a:rPr lang="en-US" altLang="en-US" sz="1400">
                <a:solidFill>
                  <a:srgbClr val="990033"/>
                </a:solidFill>
              </a:rPr>
              <a:pPr>
                <a:spcBef>
                  <a:spcPct val="0"/>
                </a:spcBef>
                <a:buClrTx/>
                <a:buSzTx/>
                <a:buFontTx/>
                <a:buNone/>
              </a:pPr>
              <a:t>72</a:t>
            </a:fld>
            <a:endParaRPr lang="en-CA" altLang="en-US" sz="1400">
              <a:solidFill>
                <a:srgbClr val="990033"/>
              </a:solidFill>
            </a:endParaRPr>
          </a:p>
        </p:txBody>
      </p:sp>
      <p:sp>
        <p:nvSpPr>
          <p:cNvPr id="147459" name="Rectangle 2"/>
          <p:cNvSpPr>
            <a:spLocks noGrp="1" noChangeArrowheads="1"/>
          </p:cNvSpPr>
          <p:nvPr>
            <p:ph type="title"/>
          </p:nvPr>
        </p:nvSpPr>
        <p:spPr>
          <a:xfrm>
            <a:off x="239713" y="303213"/>
            <a:ext cx="8675687" cy="992187"/>
          </a:xfrm>
        </p:spPr>
        <p:txBody>
          <a:bodyPr/>
          <a:lstStyle/>
          <a:p>
            <a:pPr eaLnBrk="1" hangingPunct="1"/>
            <a:r>
              <a:rPr lang="en-US" altLang="en-US" sz="3200" smtClean="0"/>
              <a:t>The Existential and Universal </a:t>
            </a:r>
            <a:br>
              <a:rPr lang="en-US" altLang="en-US" sz="3200" smtClean="0"/>
            </a:br>
            <a:r>
              <a:rPr lang="en-US" altLang="en-US" sz="3200" smtClean="0"/>
              <a:t>Quantifiers (continued)</a:t>
            </a:r>
          </a:p>
        </p:txBody>
      </p:sp>
      <p:sp>
        <p:nvSpPr>
          <p:cNvPr id="147460" name="Rectangle 3"/>
          <p:cNvSpPr>
            <a:spLocks noGrp="1" noChangeArrowheads="1"/>
          </p:cNvSpPr>
          <p:nvPr>
            <p:ph type="body" idx="1"/>
          </p:nvPr>
        </p:nvSpPr>
        <p:spPr/>
        <p:txBody>
          <a:bodyPr/>
          <a:lstStyle/>
          <a:p>
            <a:pPr eaLnBrk="1" hangingPunct="1"/>
            <a:r>
              <a:rPr lang="en-US" altLang="en-US" smtClean="0">
                <a:latin typeface="Symbol" panose="05050102010706020507" pitchFamily="18" charset="2"/>
              </a:rPr>
              <a:t></a:t>
            </a:r>
            <a:r>
              <a:rPr lang="en-US" altLang="en-US" smtClean="0"/>
              <a:t> is called the universal or “for all” quantifier because every tuple in “the universe of” tuples must make F true to make the quantified formula true.</a:t>
            </a:r>
          </a:p>
          <a:p>
            <a:pPr eaLnBrk="1" hangingPunct="1"/>
            <a:r>
              <a:rPr lang="en-US" altLang="en-US" smtClean="0">
                <a:latin typeface="Symbol" panose="05050102010706020507" pitchFamily="18" charset="2"/>
              </a:rPr>
              <a:t></a:t>
            </a:r>
            <a:r>
              <a:rPr lang="en-US" altLang="en-US" smtClean="0"/>
              <a:t> is called the existential or “there exists” quantifier because any tuple that exists in “the universe of” tuples may make F true to make the quantified formula true.</a:t>
            </a:r>
          </a:p>
        </p:txBody>
      </p:sp>
    </p:spTree>
  </p:cSld>
  <p:clrMapOvr>
    <a:masterClrMapping/>
  </p:clrMapOvr>
  <p:transition spd="med"/>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EDF854D5-01E4-4484-968B-0EC6B0110F9B}" type="slidenum">
              <a:rPr lang="en-US" altLang="en-US" sz="1400">
                <a:solidFill>
                  <a:srgbClr val="990033"/>
                </a:solidFill>
              </a:rPr>
              <a:pPr>
                <a:spcBef>
                  <a:spcPct val="0"/>
                </a:spcBef>
                <a:buClrTx/>
                <a:buSzTx/>
                <a:buFontTx/>
                <a:buNone/>
              </a:pPr>
              <a:t>73</a:t>
            </a:fld>
            <a:endParaRPr lang="en-CA" altLang="en-US" sz="1400">
              <a:solidFill>
                <a:srgbClr val="990033"/>
              </a:solidFill>
            </a:endParaRPr>
          </a:p>
        </p:txBody>
      </p:sp>
      <p:sp>
        <p:nvSpPr>
          <p:cNvPr id="149507" name="Rectangle 9"/>
          <p:cNvSpPr>
            <a:spLocks noGrp="1" noChangeArrowheads="1"/>
          </p:cNvSpPr>
          <p:nvPr>
            <p:ph type="title"/>
          </p:nvPr>
        </p:nvSpPr>
        <p:spPr>
          <a:noFill/>
        </p:spPr>
        <p:txBody>
          <a:bodyPr/>
          <a:lstStyle/>
          <a:p>
            <a:pPr eaLnBrk="1" hangingPunct="1"/>
            <a:r>
              <a:rPr lang="en-US" altLang="en-US" sz="3200" smtClean="0"/>
              <a:t>Example Query Using Existential Quantifier</a:t>
            </a:r>
          </a:p>
        </p:txBody>
      </p:sp>
      <p:sp>
        <p:nvSpPr>
          <p:cNvPr id="149508" name="Rectangle 10"/>
          <p:cNvSpPr>
            <a:spLocks noGrp="1" noChangeArrowheads="1"/>
          </p:cNvSpPr>
          <p:nvPr>
            <p:ph type="body" idx="1"/>
          </p:nvPr>
        </p:nvSpPr>
        <p:spPr/>
        <p:txBody>
          <a:bodyPr/>
          <a:lstStyle/>
          <a:p>
            <a:pPr eaLnBrk="1" hangingPunct="1">
              <a:lnSpc>
                <a:spcPct val="80000"/>
              </a:lnSpc>
            </a:pPr>
            <a:r>
              <a:rPr lang="en-US" altLang="en-US" sz="2000" smtClean="0"/>
              <a:t>Retrieve the name and address of all employees who work for the ‘Research’ department. The query can be expressed as : </a:t>
            </a:r>
          </a:p>
          <a:p>
            <a:pPr eaLnBrk="1" hangingPunct="1">
              <a:lnSpc>
                <a:spcPct val="80000"/>
              </a:lnSpc>
              <a:buFont typeface="Wingdings" panose="05000000000000000000" pitchFamily="2" charset="2"/>
              <a:buNone/>
            </a:pPr>
            <a:r>
              <a:rPr lang="en-US" altLang="en-US" sz="2000" b="1" smtClean="0"/>
              <a:t>{t.FNAME, t.LNAME, t.ADDRESS | EMPLOYEE(t) and </a:t>
            </a:r>
            <a:r>
              <a:rPr lang="en-US" altLang="en-US" sz="2000" b="1" smtClean="0">
                <a:latin typeface="Symbol" panose="05050102010706020507" pitchFamily="18" charset="2"/>
              </a:rPr>
              <a:t>(</a:t>
            </a:r>
            <a:r>
              <a:rPr lang="en-US" altLang="en-US" sz="2000" b="1" smtClean="0"/>
              <a:t> d) </a:t>
            </a:r>
            <a:br>
              <a:rPr lang="en-US" altLang="en-US" sz="2000" b="1" smtClean="0"/>
            </a:br>
            <a:r>
              <a:rPr lang="en-US" altLang="en-US" sz="2000" b="1" smtClean="0"/>
              <a:t>(DEPARTMENT(d) and d.DNAME=‘Research’ and d.DNUMBER=t.DNO)  }</a:t>
            </a:r>
            <a:endParaRPr lang="en-US" altLang="en-US" sz="2000" smtClean="0"/>
          </a:p>
          <a:p>
            <a:pPr eaLnBrk="1" hangingPunct="1">
              <a:lnSpc>
                <a:spcPct val="80000"/>
              </a:lnSpc>
            </a:pPr>
            <a:r>
              <a:rPr lang="en-US" altLang="en-US" sz="2000" smtClean="0"/>
              <a:t>The only </a:t>
            </a:r>
            <a:r>
              <a:rPr lang="en-US" altLang="en-US" sz="2000" i="1" smtClean="0"/>
              <a:t>free tuple variables</a:t>
            </a:r>
            <a:r>
              <a:rPr lang="en-US" altLang="en-US" sz="2000" smtClean="0"/>
              <a:t> in a relational calculus expression should be those that appear to the left of the bar ( | ).</a:t>
            </a:r>
          </a:p>
          <a:p>
            <a:pPr lvl="1" eaLnBrk="1" hangingPunct="1">
              <a:lnSpc>
                <a:spcPct val="80000"/>
              </a:lnSpc>
            </a:pPr>
            <a:r>
              <a:rPr lang="en-US" altLang="en-US" sz="2000" smtClean="0"/>
              <a:t>In above query, t is the only free variable; it is then </a:t>
            </a:r>
            <a:r>
              <a:rPr lang="en-US" altLang="en-US" sz="2000" i="1" smtClean="0"/>
              <a:t>bound successively</a:t>
            </a:r>
            <a:r>
              <a:rPr lang="en-US" altLang="en-US" sz="2000" smtClean="0"/>
              <a:t> to each tuple.</a:t>
            </a:r>
          </a:p>
          <a:p>
            <a:pPr eaLnBrk="1" hangingPunct="1">
              <a:lnSpc>
                <a:spcPct val="80000"/>
              </a:lnSpc>
            </a:pPr>
            <a:r>
              <a:rPr lang="en-US" altLang="en-US" sz="2000" smtClean="0"/>
              <a:t>If a tuple </a:t>
            </a:r>
            <a:r>
              <a:rPr lang="en-US" altLang="en-US" sz="2000" i="1" smtClean="0"/>
              <a:t>satisfies the conditions</a:t>
            </a:r>
            <a:r>
              <a:rPr lang="en-US" altLang="en-US" sz="2000" smtClean="0"/>
              <a:t> specified in the query, the attributes FNAME, LNAME, and ADDRESS are retrieved for each such tuple. </a:t>
            </a:r>
          </a:p>
          <a:p>
            <a:pPr lvl="1" eaLnBrk="1" hangingPunct="1">
              <a:lnSpc>
                <a:spcPct val="80000"/>
              </a:lnSpc>
            </a:pPr>
            <a:r>
              <a:rPr lang="en-US" altLang="en-US" sz="2000" smtClean="0"/>
              <a:t>The conditions EMPLOYEE (t) and DEPARTMENT(d) specify the range relations for t and d. </a:t>
            </a:r>
          </a:p>
          <a:p>
            <a:pPr lvl="1" eaLnBrk="1" hangingPunct="1">
              <a:lnSpc>
                <a:spcPct val="80000"/>
              </a:lnSpc>
            </a:pPr>
            <a:r>
              <a:rPr lang="en-US" altLang="en-US" sz="2000" smtClean="0"/>
              <a:t>The condition d.DNAME = ‘Research’ is a selection condition and corresponds to a SELECT operation in the relational algebra, whereas the condition d.DNUMBER = t.DNO is a JOIN condition.</a:t>
            </a:r>
          </a:p>
        </p:txBody>
      </p:sp>
    </p:spTree>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9DB519B3-5218-477F-85C7-D9E105874C99}" type="slidenum">
              <a:rPr lang="en-US" altLang="en-US" sz="1400">
                <a:solidFill>
                  <a:srgbClr val="990033"/>
                </a:solidFill>
              </a:rPr>
              <a:pPr>
                <a:spcBef>
                  <a:spcPct val="0"/>
                </a:spcBef>
                <a:buClrTx/>
                <a:buSzTx/>
                <a:buFontTx/>
                <a:buNone/>
              </a:pPr>
              <a:t>74</a:t>
            </a:fld>
            <a:endParaRPr lang="en-CA" altLang="en-US" sz="1400">
              <a:solidFill>
                <a:srgbClr val="990033"/>
              </a:solidFill>
            </a:endParaRPr>
          </a:p>
        </p:txBody>
      </p:sp>
      <p:sp>
        <p:nvSpPr>
          <p:cNvPr id="151555" name="Rectangle 9"/>
          <p:cNvSpPr>
            <a:spLocks noGrp="1" noChangeArrowheads="1"/>
          </p:cNvSpPr>
          <p:nvPr>
            <p:ph type="title"/>
          </p:nvPr>
        </p:nvSpPr>
        <p:spPr>
          <a:noFill/>
        </p:spPr>
        <p:txBody>
          <a:bodyPr/>
          <a:lstStyle/>
          <a:p>
            <a:pPr eaLnBrk="1" hangingPunct="1"/>
            <a:r>
              <a:rPr lang="en-US" altLang="en-US" sz="3200" smtClean="0"/>
              <a:t>Example Query Using Universal Quantifier</a:t>
            </a:r>
          </a:p>
        </p:txBody>
      </p:sp>
      <p:sp>
        <p:nvSpPr>
          <p:cNvPr id="151556" name="Rectangle 10"/>
          <p:cNvSpPr>
            <a:spLocks noGrp="1" noChangeArrowheads="1"/>
          </p:cNvSpPr>
          <p:nvPr>
            <p:ph type="body" idx="1"/>
          </p:nvPr>
        </p:nvSpPr>
        <p:spPr/>
        <p:txBody>
          <a:bodyPr/>
          <a:lstStyle/>
          <a:p>
            <a:pPr eaLnBrk="1" hangingPunct="1">
              <a:lnSpc>
                <a:spcPct val="80000"/>
              </a:lnSpc>
            </a:pPr>
            <a:r>
              <a:rPr lang="en-US" altLang="en-US" sz="1800" smtClean="0"/>
              <a:t>Find the names of employees who work on </a:t>
            </a:r>
            <a:r>
              <a:rPr lang="en-US" altLang="en-US" sz="1800" i="1" smtClean="0"/>
              <a:t>all</a:t>
            </a:r>
            <a:r>
              <a:rPr lang="en-US" altLang="en-US" sz="1800" smtClean="0"/>
              <a:t> the projects controlled by department number 5. The query can be: </a:t>
            </a:r>
          </a:p>
          <a:p>
            <a:pPr eaLnBrk="1" hangingPunct="1">
              <a:lnSpc>
                <a:spcPct val="80000"/>
              </a:lnSpc>
              <a:buFont typeface="Wingdings" panose="05000000000000000000" pitchFamily="2" charset="2"/>
              <a:buNone/>
            </a:pPr>
            <a:r>
              <a:rPr lang="en-US" altLang="en-US" sz="1800" b="1" smtClean="0"/>
              <a:t>{e.LNAME, e.FNAME | EMPLOYEE(e) and </a:t>
            </a:r>
            <a:r>
              <a:rPr lang="en-US" altLang="en-US" sz="1800" b="1" smtClean="0">
                <a:latin typeface="Symbol" panose="05050102010706020507" pitchFamily="18" charset="2"/>
              </a:rPr>
              <a:t>( (</a:t>
            </a:r>
            <a:r>
              <a:rPr lang="en-US" altLang="en-US" sz="1800" b="1" smtClean="0"/>
              <a:t> x)(not(PROJECT(x)) or not(x.DNUM=5)</a:t>
            </a:r>
          </a:p>
          <a:p>
            <a:pPr eaLnBrk="1" hangingPunct="1">
              <a:lnSpc>
                <a:spcPct val="80000"/>
              </a:lnSpc>
              <a:buFont typeface="Wingdings" panose="05000000000000000000" pitchFamily="2" charset="2"/>
              <a:buNone/>
            </a:pPr>
            <a:r>
              <a:rPr lang="en-US" altLang="en-US" sz="1800" b="1" smtClean="0"/>
              <a:t>OR </a:t>
            </a:r>
            <a:r>
              <a:rPr lang="en-US" altLang="en-US" sz="1800" b="1" smtClean="0">
                <a:latin typeface="Symbol" panose="05050102010706020507" pitchFamily="18" charset="2"/>
              </a:rPr>
              <a:t>( (</a:t>
            </a:r>
            <a:r>
              <a:rPr lang="en-US" altLang="en-US" sz="1800" b="1" smtClean="0"/>
              <a:t> w)(WORKS_ON(w) and w.ESSN=e.SSN and x.PNUMBER=w.PNO))))}</a:t>
            </a:r>
          </a:p>
          <a:p>
            <a:pPr eaLnBrk="1" hangingPunct="1">
              <a:lnSpc>
                <a:spcPct val="80000"/>
              </a:lnSpc>
            </a:pPr>
            <a:r>
              <a:rPr lang="en-US" altLang="en-US" sz="1800" smtClean="0"/>
              <a:t>Exclude from the universal quantification all tuples that we are not interested in by making the condition true </a:t>
            </a:r>
            <a:r>
              <a:rPr lang="en-US" altLang="en-US" sz="1800" i="1" smtClean="0"/>
              <a:t>for all such tuples</a:t>
            </a:r>
            <a:r>
              <a:rPr lang="en-US" altLang="en-US" sz="1800" smtClean="0"/>
              <a:t>.</a:t>
            </a:r>
          </a:p>
          <a:p>
            <a:pPr lvl="1" eaLnBrk="1" hangingPunct="1">
              <a:lnSpc>
                <a:spcPct val="80000"/>
              </a:lnSpc>
            </a:pPr>
            <a:r>
              <a:rPr lang="en-US" altLang="en-US" sz="1700" smtClean="0"/>
              <a:t>The first tuples to exclude (by making them evaluate automatically to true) are those that are not in the relation R of interest. </a:t>
            </a:r>
          </a:p>
          <a:p>
            <a:pPr eaLnBrk="1" hangingPunct="1">
              <a:lnSpc>
                <a:spcPct val="80000"/>
              </a:lnSpc>
            </a:pPr>
            <a:r>
              <a:rPr lang="en-US" altLang="en-US" sz="1800" smtClean="0"/>
              <a:t>In query above, using the expression </a:t>
            </a:r>
            <a:r>
              <a:rPr lang="en-US" altLang="en-US" sz="1800" b="1" smtClean="0"/>
              <a:t>not(PROJECT(x))</a:t>
            </a:r>
            <a:r>
              <a:rPr lang="en-US" altLang="en-US" sz="1800" smtClean="0"/>
              <a:t> inside the universally quantified formula evaluates to true all tuples x that are not in the PROJECT relation.</a:t>
            </a:r>
          </a:p>
          <a:p>
            <a:pPr lvl="1" eaLnBrk="1" hangingPunct="1">
              <a:lnSpc>
                <a:spcPct val="80000"/>
              </a:lnSpc>
            </a:pPr>
            <a:r>
              <a:rPr lang="en-US" altLang="en-US" sz="1700" smtClean="0"/>
              <a:t>Then we exclude the tuples we are not interested in from R itself. The expression not(x.DNUM=5) evaluates to true all tuples x that are in the project relation but are not controlled by department 5. </a:t>
            </a:r>
          </a:p>
          <a:p>
            <a:pPr eaLnBrk="1" hangingPunct="1">
              <a:lnSpc>
                <a:spcPct val="80000"/>
              </a:lnSpc>
            </a:pPr>
            <a:r>
              <a:rPr lang="en-US" altLang="en-US" sz="1800" smtClean="0"/>
              <a:t>Finally, we specify a condition that must hold on all the remaining tuples in R.</a:t>
            </a:r>
          </a:p>
          <a:p>
            <a:pPr eaLnBrk="1" hangingPunct="1">
              <a:lnSpc>
                <a:spcPct val="80000"/>
              </a:lnSpc>
              <a:buFont typeface="Wingdings" panose="05000000000000000000" pitchFamily="2" charset="2"/>
              <a:buNone/>
            </a:pPr>
            <a:r>
              <a:rPr lang="en-US" altLang="en-US" sz="1800" b="1" smtClean="0"/>
              <a:t> </a:t>
            </a:r>
            <a:r>
              <a:rPr lang="en-US" altLang="en-US" sz="1800" b="1" smtClean="0">
                <a:latin typeface="Symbol" panose="05050102010706020507" pitchFamily="18" charset="2"/>
              </a:rPr>
              <a:t>( (</a:t>
            </a:r>
            <a:r>
              <a:rPr lang="en-US" altLang="en-US" sz="1800" b="1" smtClean="0"/>
              <a:t> w)(WORKS_ON(w) and w.ESSN=e.SSN and x.PNUMBER=w.PNO)</a:t>
            </a:r>
          </a:p>
        </p:txBody>
      </p:sp>
    </p:spTree>
  </p:cSld>
  <p:clrMapOvr>
    <a:masterClrMapping/>
  </p:clrMapOvr>
  <p:transition spd="med"/>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A26C7430-8607-405A-8193-EA87B4C37FBB}" type="slidenum">
              <a:rPr lang="en-US" altLang="en-US" sz="1400">
                <a:solidFill>
                  <a:srgbClr val="990033"/>
                </a:solidFill>
              </a:rPr>
              <a:pPr>
                <a:spcBef>
                  <a:spcPct val="0"/>
                </a:spcBef>
                <a:buClrTx/>
                <a:buSzTx/>
                <a:buFontTx/>
                <a:buNone/>
              </a:pPr>
              <a:t>75</a:t>
            </a:fld>
            <a:endParaRPr lang="en-CA" altLang="en-US" sz="1400">
              <a:solidFill>
                <a:srgbClr val="990033"/>
              </a:solidFill>
            </a:endParaRPr>
          </a:p>
        </p:txBody>
      </p:sp>
      <p:sp>
        <p:nvSpPr>
          <p:cNvPr id="153603" name="Rectangle 6"/>
          <p:cNvSpPr>
            <a:spLocks noGrp="1" noChangeArrowheads="1"/>
          </p:cNvSpPr>
          <p:nvPr>
            <p:ph type="title"/>
          </p:nvPr>
        </p:nvSpPr>
        <p:spPr/>
        <p:txBody>
          <a:bodyPr/>
          <a:lstStyle/>
          <a:p>
            <a:pPr eaLnBrk="1" hangingPunct="1"/>
            <a:r>
              <a:rPr lang="en-US" altLang="en-US" sz="3200" smtClean="0"/>
              <a:t>Languages Based on Tuple Relational Calculus</a:t>
            </a:r>
          </a:p>
        </p:txBody>
      </p:sp>
      <p:sp>
        <p:nvSpPr>
          <p:cNvPr id="153604" name="Rectangle 7"/>
          <p:cNvSpPr>
            <a:spLocks noGrp="1" noChangeArrowheads="1"/>
          </p:cNvSpPr>
          <p:nvPr>
            <p:ph type="body" idx="1"/>
          </p:nvPr>
        </p:nvSpPr>
        <p:spPr/>
        <p:txBody>
          <a:bodyPr/>
          <a:lstStyle/>
          <a:p>
            <a:pPr eaLnBrk="1" hangingPunct="1">
              <a:lnSpc>
                <a:spcPct val="90000"/>
              </a:lnSpc>
            </a:pPr>
            <a:r>
              <a:rPr lang="en-US" altLang="en-US" sz="2400" smtClean="0"/>
              <a:t>The language </a:t>
            </a:r>
            <a:r>
              <a:rPr lang="en-US" altLang="en-US" sz="2400" b="1" smtClean="0"/>
              <a:t>SQL</a:t>
            </a:r>
            <a:r>
              <a:rPr lang="en-US" altLang="en-US" sz="2400" smtClean="0"/>
              <a:t> is based on tuple calculus. It uses the basic block structure to express the queries in tuple calculus:</a:t>
            </a:r>
          </a:p>
          <a:p>
            <a:pPr lvl="1" eaLnBrk="1" hangingPunct="1">
              <a:lnSpc>
                <a:spcPct val="90000"/>
              </a:lnSpc>
            </a:pPr>
            <a:r>
              <a:rPr lang="en-US" altLang="en-US" sz="2200" smtClean="0"/>
              <a:t>SELECT &lt;list of attributes&gt; </a:t>
            </a:r>
          </a:p>
          <a:p>
            <a:pPr lvl="1" eaLnBrk="1" hangingPunct="1">
              <a:lnSpc>
                <a:spcPct val="90000"/>
              </a:lnSpc>
            </a:pPr>
            <a:r>
              <a:rPr lang="en-US" altLang="en-US" sz="2200" smtClean="0"/>
              <a:t>FROM &lt;list of relations&gt; </a:t>
            </a:r>
          </a:p>
          <a:p>
            <a:pPr lvl="1" eaLnBrk="1" hangingPunct="1">
              <a:lnSpc>
                <a:spcPct val="90000"/>
              </a:lnSpc>
            </a:pPr>
            <a:r>
              <a:rPr lang="en-US" altLang="en-US" sz="2200" smtClean="0"/>
              <a:t>WHERE &lt;conditions&gt; </a:t>
            </a:r>
          </a:p>
          <a:p>
            <a:pPr eaLnBrk="1" hangingPunct="1">
              <a:lnSpc>
                <a:spcPct val="90000"/>
              </a:lnSpc>
            </a:pPr>
            <a:r>
              <a:rPr lang="en-US" altLang="en-US" sz="2400" smtClean="0"/>
              <a:t>SELECT clause mentions the attributes being projected, the FROM clause mentions the relations needed in the query, and the WHERE clause mentions the selection as well as the join conditions.</a:t>
            </a:r>
          </a:p>
          <a:p>
            <a:pPr lvl="1" eaLnBrk="1" hangingPunct="1">
              <a:lnSpc>
                <a:spcPct val="90000"/>
              </a:lnSpc>
            </a:pPr>
            <a:r>
              <a:rPr lang="en-US" altLang="en-US" sz="2200" smtClean="0"/>
              <a:t>SQL syntax is expanded further to accommodate other operations. (See Chapter 8).</a:t>
            </a:r>
          </a:p>
        </p:txBody>
      </p:sp>
    </p:spTree>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4BFA3ED0-39D9-4636-B4C6-71DD4186E561}" type="slidenum">
              <a:rPr lang="en-US" altLang="en-US" sz="1400">
                <a:solidFill>
                  <a:srgbClr val="990033"/>
                </a:solidFill>
              </a:rPr>
              <a:pPr>
                <a:spcBef>
                  <a:spcPct val="0"/>
                </a:spcBef>
                <a:buClrTx/>
                <a:buSzTx/>
                <a:buFontTx/>
                <a:buNone/>
              </a:pPr>
              <a:t>76</a:t>
            </a:fld>
            <a:endParaRPr lang="en-CA" altLang="en-US" sz="1400">
              <a:solidFill>
                <a:srgbClr val="990033"/>
              </a:solidFill>
            </a:endParaRPr>
          </a:p>
        </p:txBody>
      </p:sp>
      <p:sp>
        <p:nvSpPr>
          <p:cNvPr id="155651" name="Rectangle 2"/>
          <p:cNvSpPr>
            <a:spLocks noGrp="1" noChangeArrowheads="1"/>
          </p:cNvSpPr>
          <p:nvPr>
            <p:ph type="title"/>
          </p:nvPr>
        </p:nvSpPr>
        <p:spPr/>
        <p:txBody>
          <a:bodyPr/>
          <a:lstStyle/>
          <a:p>
            <a:pPr eaLnBrk="1" hangingPunct="1"/>
            <a:r>
              <a:rPr lang="en-US" altLang="en-US" sz="3200" smtClean="0"/>
              <a:t>Languages Based on Tuple Relational Calculus (continued)</a:t>
            </a:r>
          </a:p>
        </p:txBody>
      </p:sp>
      <p:sp>
        <p:nvSpPr>
          <p:cNvPr id="155652" name="Rectangle 3"/>
          <p:cNvSpPr>
            <a:spLocks noGrp="1" noChangeArrowheads="1"/>
          </p:cNvSpPr>
          <p:nvPr>
            <p:ph type="body" idx="1"/>
          </p:nvPr>
        </p:nvSpPr>
        <p:spPr/>
        <p:txBody>
          <a:bodyPr/>
          <a:lstStyle/>
          <a:p>
            <a:pPr eaLnBrk="1" hangingPunct="1"/>
            <a:r>
              <a:rPr lang="en-US" altLang="en-US" sz="2400" smtClean="0"/>
              <a:t>Another language which is based on tuple calculus is </a:t>
            </a:r>
            <a:r>
              <a:rPr lang="en-US" altLang="en-US" sz="2400" b="1" smtClean="0"/>
              <a:t>QUEL</a:t>
            </a:r>
            <a:r>
              <a:rPr lang="en-US" altLang="en-US" sz="2400" smtClean="0"/>
              <a:t> which actually uses the range variables as in tuple calculus. Its syntax includes:</a:t>
            </a:r>
          </a:p>
          <a:p>
            <a:pPr lvl="1" eaLnBrk="1" hangingPunct="1"/>
            <a:r>
              <a:rPr lang="en-US" altLang="en-US" sz="2200" smtClean="0"/>
              <a:t> RANGE OF &lt;variable name&gt; IS &lt;relation name&gt;</a:t>
            </a:r>
          </a:p>
          <a:p>
            <a:pPr eaLnBrk="1" hangingPunct="1"/>
            <a:r>
              <a:rPr lang="en-US" altLang="en-US" sz="2400" smtClean="0"/>
              <a:t>Then it uses</a:t>
            </a:r>
          </a:p>
          <a:p>
            <a:pPr lvl="1" eaLnBrk="1" hangingPunct="1"/>
            <a:r>
              <a:rPr lang="en-US" altLang="en-US" sz="2200" smtClean="0"/>
              <a:t>RETRIEVE &lt;list of attributes from range variables&gt;</a:t>
            </a:r>
          </a:p>
          <a:p>
            <a:pPr lvl="1" eaLnBrk="1" hangingPunct="1"/>
            <a:r>
              <a:rPr lang="en-US" altLang="en-US" sz="2200" smtClean="0"/>
              <a:t>WHERE  &lt;conditions&gt; </a:t>
            </a:r>
          </a:p>
          <a:p>
            <a:pPr eaLnBrk="1" hangingPunct="1"/>
            <a:r>
              <a:rPr lang="en-US" altLang="en-US" sz="2400" smtClean="0"/>
              <a:t>This language was proposed in the relational DBMS INGRES. (system is currently still supported by Computer Associates – but the QUEL language is no longer there).</a:t>
            </a:r>
          </a:p>
          <a:p>
            <a:pPr eaLnBrk="1" hangingPunct="1"/>
            <a:endParaRPr lang="en-US" altLang="en-US" sz="2400" smtClean="0"/>
          </a:p>
        </p:txBody>
      </p:sp>
    </p:spTree>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D3102E0F-632A-4367-B4CA-14C9774A8ED6}" type="slidenum">
              <a:rPr lang="en-US" altLang="en-US" sz="1400">
                <a:solidFill>
                  <a:srgbClr val="990033"/>
                </a:solidFill>
              </a:rPr>
              <a:pPr>
                <a:spcBef>
                  <a:spcPct val="0"/>
                </a:spcBef>
                <a:buClrTx/>
                <a:buSzTx/>
                <a:buFontTx/>
                <a:buNone/>
              </a:pPr>
              <a:t>77</a:t>
            </a:fld>
            <a:endParaRPr lang="en-CA" altLang="en-US" sz="1400">
              <a:solidFill>
                <a:srgbClr val="990033"/>
              </a:solidFill>
            </a:endParaRPr>
          </a:p>
        </p:txBody>
      </p:sp>
      <p:sp>
        <p:nvSpPr>
          <p:cNvPr id="157699" name="Rectangle 15"/>
          <p:cNvSpPr>
            <a:spLocks noGrp="1" noChangeArrowheads="1"/>
          </p:cNvSpPr>
          <p:nvPr>
            <p:ph type="title"/>
          </p:nvPr>
        </p:nvSpPr>
        <p:spPr>
          <a:noFill/>
        </p:spPr>
        <p:txBody>
          <a:bodyPr/>
          <a:lstStyle/>
          <a:p>
            <a:pPr eaLnBrk="1" hangingPunct="1"/>
            <a:r>
              <a:rPr lang="en-US" altLang="en-US" sz="3200" smtClean="0"/>
              <a:t>The Domain Relational Calculus </a:t>
            </a:r>
          </a:p>
        </p:txBody>
      </p:sp>
      <p:sp>
        <p:nvSpPr>
          <p:cNvPr id="157700" name="Rectangle 16"/>
          <p:cNvSpPr>
            <a:spLocks noGrp="1" noChangeArrowheads="1"/>
          </p:cNvSpPr>
          <p:nvPr>
            <p:ph type="body" idx="1"/>
          </p:nvPr>
        </p:nvSpPr>
        <p:spPr/>
        <p:txBody>
          <a:bodyPr/>
          <a:lstStyle/>
          <a:p>
            <a:pPr eaLnBrk="1" hangingPunct="1">
              <a:lnSpc>
                <a:spcPct val="90000"/>
              </a:lnSpc>
            </a:pPr>
            <a:r>
              <a:rPr lang="en-US" altLang="en-US" sz="2000" smtClean="0"/>
              <a:t>Another variation of relational calculus called the domain relational calculus, or simply, domain calculus is equivalent to tuple calculus and to relational algebra.</a:t>
            </a:r>
          </a:p>
          <a:p>
            <a:pPr eaLnBrk="1" hangingPunct="1">
              <a:lnSpc>
                <a:spcPct val="90000"/>
              </a:lnSpc>
            </a:pPr>
            <a:r>
              <a:rPr lang="en-US" altLang="en-US" sz="2000" smtClean="0"/>
              <a:t>The language called QBE (Query-By-Example) that is related to domain calculus was developed almost concurrently to SQL at IBM Research, Yorktown Heights, New York. </a:t>
            </a:r>
          </a:p>
          <a:p>
            <a:pPr lvl="1" eaLnBrk="1" hangingPunct="1">
              <a:lnSpc>
                <a:spcPct val="90000"/>
              </a:lnSpc>
            </a:pPr>
            <a:r>
              <a:rPr lang="en-US" altLang="en-US" sz="2000" smtClean="0"/>
              <a:t>Domain calculus was thought of as a way to explain what QBE does.</a:t>
            </a:r>
          </a:p>
          <a:p>
            <a:pPr eaLnBrk="1" hangingPunct="1">
              <a:lnSpc>
                <a:spcPct val="90000"/>
              </a:lnSpc>
            </a:pPr>
            <a:r>
              <a:rPr lang="en-US" altLang="en-US" sz="2000" smtClean="0"/>
              <a:t>Domain calculus differs from tuple calculus in the type of variables used in formulas:</a:t>
            </a:r>
          </a:p>
          <a:p>
            <a:pPr lvl="1" eaLnBrk="1" hangingPunct="1">
              <a:lnSpc>
                <a:spcPct val="90000"/>
              </a:lnSpc>
            </a:pPr>
            <a:r>
              <a:rPr lang="en-US" altLang="en-US" sz="2000" smtClean="0"/>
              <a:t>Rather than having variables range over tuples, the variables range over single values from domains of attributes.</a:t>
            </a:r>
          </a:p>
          <a:p>
            <a:pPr eaLnBrk="1" hangingPunct="1">
              <a:lnSpc>
                <a:spcPct val="90000"/>
              </a:lnSpc>
            </a:pPr>
            <a:r>
              <a:rPr lang="en-US" altLang="en-US" sz="2000" smtClean="0"/>
              <a:t>To form a relation of degree n for a query result, we must have n of these domain variables— one for each attribute.</a:t>
            </a:r>
          </a:p>
        </p:txBody>
      </p:sp>
    </p:spTree>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ECD638CD-5BD2-4687-9199-FB8F58C61605}" type="slidenum">
              <a:rPr lang="en-US" altLang="en-US" sz="1400">
                <a:solidFill>
                  <a:srgbClr val="990033"/>
                </a:solidFill>
              </a:rPr>
              <a:pPr>
                <a:spcBef>
                  <a:spcPct val="0"/>
                </a:spcBef>
                <a:buClrTx/>
                <a:buSzTx/>
                <a:buFontTx/>
                <a:buNone/>
              </a:pPr>
              <a:t>78</a:t>
            </a:fld>
            <a:endParaRPr lang="en-CA" altLang="en-US" sz="1400">
              <a:solidFill>
                <a:srgbClr val="990033"/>
              </a:solidFill>
            </a:endParaRPr>
          </a:p>
        </p:txBody>
      </p:sp>
      <p:sp>
        <p:nvSpPr>
          <p:cNvPr id="159747" name="Rectangle 2"/>
          <p:cNvSpPr>
            <a:spLocks noGrp="1" noChangeArrowheads="1"/>
          </p:cNvSpPr>
          <p:nvPr>
            <p:ph type="title"/>
          </p:nvPr>
        </p:nvSpPr>
        <p:spPr>
          <a:noFill/>
        </p:spPr>
        <p:txBody>
          <a:bodyPr/>
          <a:lstStyle/>
          <a:p>
            <a:pPr eaLnBrk="1" hangingPunct="1"/>
            <a:r>
              <a:rPr lang="en-US" altLang="en-US" sz="3200" smtClean="0"/>
              <a:t>The Domain Relational Calculus (continued)</a:t>
            </a:r>
          </a:p>
        </p:txBody>
      </p:sp>
      <p:sp>
        <p:nvSpPr>
          <p:cNvPr id="159748" name="Rectangle 3"/>
          <p:cNvSpPr>
            <a:spLocks noGrp="1" noChangeArrowheads="1"/>
          </p:cNvSpPr>
          <p:nvPr>
            <p:ph type="body" idx="1"/>
          </p:nvPr>
        </p:nvSpPr>
        <p:spPr/>
        <p:txBody>
          <a:bodyPr/>
          <a:lstStyle/>
          <a:p>
            <a:pPr eaLnBrk="1" hangingPunct="1"/>
            <a:r>
              <a:rPr lang="en-US" altLang="en-US" smtClean="0"/>
              <a:t> An expression of the domain calculus is of the form</a:t>
            </a:r>
          </a:p>
          <a:p>
            <a:pPr eaLnBrk="1" hangingPunct="1">
              <a:buFont typeface="Wingdings" panose="05000000000000000000" pitchFamily="2" charset="2"/>
              <a:buNone/>
            </a:pPr>
            <a:r>
              <a:rPr lang="en-US" altLang="en-US" b="1" smtClean="0"/>
              <a:t>{ x</a:t>
            </a:r>
            <a:r>
              <a:rPr lang="en-US" altLang="en-US" b="1" baseline="-25000" smtClean="0"/>
              <a:t>1</a:t>
            </a:r>
            <a:r>
              <a:rPr lang="en-US" altLang="en-US" b="1" smtClean="0"/>
              <a:t>, x</a:t>
            </a:r>
            <a:r>
              <a:rPr lang="en-US" altLang="en-US" b="1" baseline="-25000" smtClean="0"/>
              <a:t>2</a:t>
            </a:r>
            <a:r>
              <a:rPr lang="en-US" altLang="en-US" b="1" smtClean="0"/>
              <a:t>, . . ., x</a:t>
            </a:r>
            <a:r>
              <a:rPr lang="en-US" altLang="en-US" b="1" baseline="-25000" smtClean="0"/>
              <a:t>n</a:t>
            </a:r>
            <a:r>
              <a:rPr lang="en-US" altLang="en-US" b="1" smtClean="0"/>
              <a:t> | </a:t>
            </a:r>
          </a:p>
          <a:p>
            <a:pPr eaLnBrk="1" hangingPunct="1">
              <a:buFont typeface="Wingdings" panose="05000000000000000000" pitchFamily="2" charset="2"/>
              <a:buNone/>
            </a:pPr>
            <a:r>
              <a:rPr lang="en-US" altLang="en-US" b="1" smtClean="0"/>
              <a:t>	COND(x</a:t>
            </a:r>
            <a:r>
              <a:rPr lang="en-US" altLang="en-US" b="1" baseline="-25000" smtClean="0"/>
              <a:t>1</a:t>
            </a:r>
            <a:r>
              <a:rPr lang="en-US" altLang="en-US" b="1" smtClean="0"/>
              <a:t>, x</a:t>
            </a:r>
            <a:r>
              <a:rPr lang="en-US" altLang="en-US" b="1" baseline="-25000" smtClean="0"/>
              <a:t>2</a:t>
            </a:r>
            <a:r>
              <a:rPr lang="en-US" altLang="en-US" b="1" smtClean="0"/>
              <a:t>, . . ., x</a:t>
            </a:r>
            <a:r>
              <a:rPr lang="en-US" altLang="en-US" b="1" baseline="-25000" smtClean="0"/>
              <a:t>n</a:t>
            </a:r>
            <a:r>
              <a:rPr lang="en-US" altLang="en-US" b="1" smtClean="0"/>
              <a:t>, x</a:t>
            </a:r>
            <a:r>
              <a:rPr lang="en-US" altLang="en-US" b="1" baseline="-25000" smtClean="0"/>
              <a:t>n+1</a:t>
            </a:r>
            <a:r>
              <a:rPr lang="en-US" altLang="en-US" b="1" smtClean="0"/>
              <a:t>, x</a:t>
            </a:r>
            <a:r>
              <a:rPr lang="en-US" altLang="en-US" b="1" baseline="-25000" smtClean="0"/>
              <a:t>n+2</a:t>
            </a:r>
            <a:r>
              <a:rPr lang="en-US" altLang="en-US" b="1" smtClean="0"/>
              <a:t>, . . ., x</a:t>
            </a:r>
            <a:r>
              <a:rPr lang="en-US" altLang="en-US" b="1" baseline="-25000" smtClean="0"/>
              <a:t>n+m</a:t>
            </a:r>
            <a:r>
              <a:rPr lang="en-US" altLang="en-US" b="1" smtClean="0"/>
              <a:t>)}</a:t>
            </a:r>
          </a:p>
          <a:p>
            <a:pPr lvl="1" eaLnBrk="1" hangingPunct="1"/>
            <a:r>
              <a:rPr lang="en-US" altLang="en-US" smtClean="0"/>
              <a:t>where x</a:t>
            </a:r>
            <a:r>
              <a:rPr lang="en-US" altLang="en-US" baseline="-25000" smtClean="0"/>
              <a:t>1</a:t>
            </a:r>
            <a:r>
              <a:rPr lang="en-US" altLang="en-US" smtClean="0"/>
              <a:t>, x</a:t>
            </a:r>
            <a:r>
              <a:rPr lang="en-US" altLang="en-US" baseline="-25000" smtClean="0"/>
              <a:t>2</a:t>
            </a:r>
            <a:r>
              <a:rPr lang="en-US" altLang="en-US" smtClean="0"/>
              <a:t>, . . ., x</a:t>
            </a:r>
            <a:r>
              <a:rPr lang="en-US" altLang="en-US" baseline="-25000" smtClean="0"/>
              <a:t>n</a:t>
            </a:r>
            <a:r>
              <a:rPr lang="en-US" altLang="en-US" smtClean="0"/>
              <a:t>, x</a:t>
            </a:r>
            <a:r>
              <a:rPr lang="en-US" altLang="en-US" baseline="-25000" smtClean="0"/>
              <a:t>n+1</a:t>
            </a:r>
            <a:r>
              <a:rPr lang="en-US" altLang="en-US" smtClean="0"/>
              <a:t>, x</a:t>
            </a:r>
            <a:r>
              <a:rPr lang="en-US" altLang="en-US" baseline="-25000" smtClean="0"/>
              <a:t>n+2</a:t>
            </a:r>
            <a:r>
              <a:rPr lang="en-US" altLang="en-US" smtClean="0"/>
              <a:t>, . . ., x</a:t>
            </a:r>
            <a:r>
              <a:rPr lang="en-US" altLang="en-US" baseline="-25000" smtClean="0"/>
              <a:t>n+m</a:t>
            </a:r>
            <a:r>
              <a:rPr lang="en-US" altLang="en-US" smtClean="0"/>
              <a:t> are domain variables that range over domains (of attributes)</a:t>
            </a:r>
          </a:p>
          <a:p>
            <a:pPr lvl="1" eaLnBrk="1" hangingPunct="1"/>
            <a:r>
              <a:rPr lang="en-US" altLang="en-US" smtClean="0"/>
              <a:t>and COND is a condition or formula of the domain relational calculus. </a:t>
            </a:r>
          </a:p>
        </p:txBody>
      </p:sp>
    </p:spTree>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D6608DAF-F4F9-4B39-B26E-5B7724C41D59}" type="slidenum">
              <a:rPr lang="en-US" altLang="en-US" sz="1400">
                <a:solidFill>
                  <a:srgbClr val="990033"/>
                </a:solidFill>
              </a:rPr>
              <a:pPr>
                <a:spcBef>
                  <a:spcPct val="0"/>
                </a:spcBef>
                <a:buClrTx/>
                <a:buSzTx/>
                <a:buFontTx/>
                <a:buNone/>
              </a:pPr>
              <a:t>79</a:t>
            </a:fld>
            <a:endParaRPr lang="en-CA" altLang="en-US" sz="1400">
              <a:solidFill>
                <a:srgbClr val="990033"/>
              </a:solidFill>
            </a:endParaRPr>
          </a:p>
        </p:txBody>
      </p:sp>
      <p:sp>
        <p:nvSpPr>
          <p:cNvPr id="161795" name="Rectangle 2"/>
          <p:cNvSpPr>
            <a:spLocks noGrp="1" noChangeArrowheads="1"/>
          </p:cNvSpPr>
          <p:nvPr>
            <p:ph type="title"/>
          </p:nvPr>
        </p:nvSpPr>
        <p:spPr/>
        <p:txBody>
          <a:bodyPr/>
          <a:lstStyle/>
          <a:p>
            <a:pPr eaLnBrk="1" hangingPunct="1"/>
            <a:r>
              <a:rPr lang="en-US" altLang="en-US" sz="3200" smtClean="0"/>
              <a:t>Example Query Using Domain Calculus</a:t>
            </a:r>
          </a:p>
        </p:txBody>
      </p:sp>
      <p:sp>
        <p:nvSpPr>
          <p:cNvPr id="161796" name="Rectangle 3"/>
          <p:cNvSpPr>
            <a:spLocks noGrp="1" noChangeArrowheads="1"/>
          </p:cNvSpPr>
          <p:nvPr>
            <p:ph type="body" idx="1"/>
          </p:nvPr>
        </p:nvSpPr>
        <p:spPr>
          <a:xfrm>
            <a:off x="239713" y="1600200"/>
            <a:ext cx="8675687" cy="4572000"/>
          </a:xfrm>
        </p:spPr>
        <p:txBody>
          <a:bodyPr/>
          <a:lstStyle/>
          <a:p>
            <a:pPr eaLnBrk="1" hangingPunct="1">
              <a:lnSpc>
                <a:spcPct val="80000"/>
              </a:lnSpc>
              <a:buFont typeface="Wingdings" panose="05000000000000000000" pitchFamily="2" charset="2"/>
              <a:buNone/>
            </a:pPr>
            <a:r>
              <a:rPr lang="en-US" altLang="en-US" sz="1800" smtClean="0"/>
              <a:t>Retrieve the birthdate and address of the employee whose name is ‘John B. Smith’.</a:t>
            </a:r>
          </a:p>
          <a:p>
            <a:pPr eaLnBrk="1" hangingPunct="1">
              <a:lnSpc>
                <a:spcPct val="80000"/>
              </a:lnSpc>
            </a:pPr>
            <a:r>
              <a:rPr lang="en-US" altLang="en-US" sz="1800" smtClean="0"/>
              <a:t>Query : </a:t>
            </a:r>
          </a:p>
          <a:p>
            <a:pPr eaLnBrk="1" hangingPunct="1">
              <a:lnSpc>
                <a:spcPct val="80000"/>
              </a:lnSpc>
              <a:buFont typeface="Wingdings" panose="05000000000000000000" pitchFamily="2" charset="2"/>
              <a:buNone/>
            </a:pPr>
            <a:r>
              <a:rPr lang="en-US" altLang="en-US" sz="1800" b="1" smtClean="0"/>
              <a:t>{uv | (</a:t>
            </a:r>
            <a:r>
              <a:rPr lang="en-US" altLang="en-US" sz="1800" b="1" smtClean="0">
                <a:latin typeface="Symbol" panose="05050102010706020507" pitchFamily="18" charset="2"/>
              </a:rPr>
              <a:t> </a:t>
            </a:r>
            <a:r>
              <a:rPr lang="en-US" altLang="en-US" sz="1800" b="1" smtClean="0"/>
              <a:t>q) (</a:t>
            </a:r>
            <a:r>
              <a:rPr lang="en-US" altLang="en-US" sz="1800" b="1" smtClean="0">
                <a:latin typeface="Symbol" panose="05050102010706020507" pitchFamily="18" charset="2"/>
              </a:rPr>
              <a:t> </a:t>
            </a:r>
            <a:r>
              <a:rPr lang="en-US" altLang="en-US" sz="1800" b="1" smtClean="0"/>
              <a:t>r) (</a:t>
            </a:r>
            <a:r>
              <a:rPr lang="en-US" altLang="en-US" sz="1800" b="1" smtClean="0">
                <a:latin typeface="Symbol" panose="05050102010706020507" pitchFamily="18" charset="2"/>
              </a:rPr>
              <a:t> </a:t>
            </a:r>
            <a:r>
              <a:rPr lang="en-US" altLang="en-US" sz="1800" b="1" smtClean="0"/>
              <a:t>s) (</a:t>
            </a:r>
            <a:r>
              <a:rPr lang="en-US" altLang="en-US" sz="1800" b="1" smtClean="0">
                <a:latin typeface="Symbol" panose="05050102010706020507" pitchFamily="18" charset="2"/>
              </a:rPr>
              <a:t> </a:t>
            </a:r>
            <a:r>
              <a:rPr lang="en-US" altLang="en-US" sz="1800" b="1" smtClean="0"/>
              <a:t>t) (</a:t>
            </a:r>
            <a:r>
              <a:rPr lang="en-US" altLang="en-US" sz="1800" b="1" smtClean="0">
                <a:latin typeface="Symbol" panose="05050102010706020507" pitchFamily="18" charset="2"/>
              </a:rPr>
              <a:t> </a:t>
            </a:r>
            <a:r>
              <a:rPr lang="en-US" altLang="en-US" sz="1800" b="1" smtClean="0"/>
              <a:t>w) (</a:t>
            </a:r>
            <a:r>
              <a:rPr lang="en-US" altLang="en-US" sz="1800" b="1" smtClean="0">
                <a:latin typeface="Symbol" panose="05050102010706020507" pitchFamily="18" charset="2"/>
              </a:rPr>
              <a:t> </a:t>
            </a:r>
            <a:r>
              <a:rPr lang="en-US" altLang="en-US" sz="1800" b="1" smtClean="0"/>
              <a:t>x) (</a:t>
            </a:r>
            <a:r>
              <a:rPr lang="en-US" altLang="en-US" sz="1800" b="1" smtClean="0">
                <a:latin typeface="Symbol" panose="05050102010706020507" pitchFamily="18" charset="2"/>
              </a:rPr>
              <a:t> </a:t>
            </a:r>
            <a:r>
              <a:rPr lang="en-US" altLang="en-US" sz="1800" b="1" smtClean="0"/>
              <a:t>y) (</a:t>
            </a:r>
            <a:r>
              <a:rPr lang="en-US" altLang="en-US" sz="1800" b="1" smtClean="0">
                <a:latin typeface="Symbol" panose="05050102010706020507" pitchFamily="18" charset="2"/>
              </a:rPr>
              <a:t> </a:t>
            </a:r>
            <a:r>
              <a:rPr lang="en-US" altLang="en-US" sz="1800" b="1" smtClean="0"/>
              <a:t>z)</a:t>
            </a:r>
          </a:p>
          <a:p>
            <a:pPr eaLnBrk="1" hangingPunct="1">
              <a:lnSpc>
                <a:spcPct val="80000"/>
              </a:lnSpc>
              <a:buFont typeface="Wingdings" panose="05000000000000000000" pitchFamily="2" charset="2"/>
              <a:buNone/>
            </a:pPr>
            <a:r>
              <a:rPr lang="en-US" altLang="en-US" sz="1800" b="1" smtClean="0"/>
              <a:t>	(EMPLOYEE(qrstuvwxyz) and q=’John’ and r=’B’ and s=’Smith’)}</a:t>
            </a:r>
          </a:p>
          <a:p>
            <a:pPr eaLnBrk="1" hangingPunct="1">
              <a:lnSpc>
                <a:spcPct val="80000"/>
              </a:lnSpc>
              <a:buFont typeface="Wingdings" panose="05000000000000000000" pitchFamily="2" charset="2"/>
              <a:buNone/>
            </a:pPr>
            <a:endParaRPr lang="en-US" altLang="en-US" sz="1800" b="1" smtClean="0"/>
          </a:p>
          <a:p>
            <a:pPr eaLnBrk="1" hangingPunct="1">
              <a:lnSpc>
                <a:spcPct val="80000"/>
              </a:lnSpc>
            </a:pPr>
            <a:r>
              <a:rPr lang="en-US" altLang="en-US" sz="1800" b="1" smtClean="0"/>
              <a:t>Abbreviated notation EMPLOYEE(qrstuvwxyz) </a:t>
            </a:r>
            <a:r>
              <a:rPr lang="en-US" altLang="en-US" sz="1800" smtClean="0"/>
              <a:t>uses the</a:t>
            </a:r>
            <a:r>
              <a:rPr lang="en-US" altLang="en-US" sz="1800" b="1" smtClean="0"/>
              <a:t> </a:t>
            </a:r>
          </a:p>
          <a:p>
            <a:pPr eaLnBrk="1" hangingPunct="1">
              <a:lnSpc>
                <a:spcPct val="80000"/>
              </a:lnSpc>
              <a:buFont typeface="Wingdings" panose="05000000000000000000" pitchFamily="2" charset="2"/>
              <a:buNone/>
            </a:pPr>
            <a:r>
              <a:rPr lang="en-US" altLang="en-US" sz="1800" smtClean="0"/>
              <a:t>	variables without the separating commas: </a:t>
            </a:r>
            <a:r>
              <a:rPr lang="en-US" altLang="en-US" sz="1800" b="1" smtClean="0"/>
              <a:t>EMPLOYEE(q,r,s,t,u,v,w,x,y,z)</a:t>
            </a:r>
          </a:p>
          <a:p>
            <a:pPr eaLnBrk="1" hangingPunct="1">
              <a:lnSpc>
                <a:spcPct val="80000"/>
              </a:lnSpc>
              <a:buFont typeface="Wingdings" panose="05000000000000000000" pitchFamily="2" charset="2"/>
              <a:buNone/>
            </a:pPr>
            <a:endParaRPr lang="en-US" altLang="en-US" sz="1800" smtClean="0"/>
          </a:p>
          <a:p>
            <a:pPr eaLnBrk="1" hangingPunct="1">
              <a:lnSpc>
                <a:spcPct val="80000"/>
              </a:lnSpc>
            </a:pPr>
            <a:r>
              <a:rPr lang="en-US" altLang="en-US" sz="1800" smtClean="0"/>
              <a:t>Ten variables for the employee relation are needed, one to range over the domain of each attribute in order. </a:t>
            </a:r>
          </a:p>
          <a:p>
            <a:pPr lvl="1" eaLnBrk="1" hangingPunct="1">
              <a:lnSpc>
                <a:spcPct val="80000"/>
              </a:lnSpc>
            </a:pPr>
            <a:r>
              <a:rPr lang="en-US" altLang="en-US" sz="1800" smtClean="0"/>
              <a:t>Of the ten variables q, r, s, . . ., z, only u and v are free. </a:t>
            </a:r>
          </a:p>
          <a:p>
            <a:pPr eaLnBrk="1" hangingPunct="1">
              <a:lnSpc>
                <a:spcPct val="80000"/>
              </a:lnSpc>
            </a:pPr>
            <a:r>
              <a:rPr lang="en-US" altLang="en-US" sz="1800" smtClean="0"/>
              <a:t>Specify the </a:t>
            </a:r>
            <a:r>
              <a:rPr lang="en-US" altLang="en-US" sz="1800" i="1" smtClean="0"/>
              <a:t>requested attributes</a:t>
            </a:r>
            <a:r>
              <a:rPr lang="en-US" altLang="en-US" sz="1800" smtClean="0"/>
              <a:t>, BDATE and ADDRESS, by the free domain variables u for BDATE and v for ADDRESS. </a:t>
            </a:r>
          </a:p>
          <a:p>
            <a:pPr eaLnBrk="1" hangingPunct="1">
              <a:lnSpc>
                <a:spcPct val="80000"/>
              </a:lnSpc>
            </a:pPr>
            <a:r>
              <a:rPr lang="en-US" altLang="en-US" sz="1800" smtClean="0"/>
              <a:t>Specify the condition for selecting a tuple following the bar ( | )—</a:t>
            </a:r>
          </a:p>
          <a:p>
            <a:pPr lvl="1" eaLnBrk="1" hangingPunct="1">
              <a:lnSpc>
                <a:spcPct val="80000"/>
              </a:lnSpc>
            </a:pPr>
            <a:r>
              <a:rPr lang="en-US" altLang="en-US" sz="1800" smtClean="0"/>
              <a:t>namely, that the sequence of values assigned to the variables qrstuvwxyz be a tuple of the employee relation and that the values for q (FNAME), r (MINIT), and s (LNAME) be ‘John’, ‘B’, and ‘Smith’, respectively. </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449754B1-D655-4B86-BE4F-344D4BCE8517}" type="slidenum">
              <a:rPr lang="en-US" altLang="en-US" sz="1400">
                <a:solidFill>
                  <a:srgbClr val="990033"/>
                </a:solidFill>
              </a:rPr>
              <a:pPr>
                <a:spcBef>
                  <a:spcPct val="0"/>
                </a:spcBef>
                <a:buClrTx/>
                <a:buSzTx/>
                <a:buFontTx/>
                <a:buNone/>
              </a:pPr>
              <a:t>8</a:t>
            </a:fld>
            <a:endParaRPr lang="en-CA" altLang="en-US" sz="1400">
              <a:solidFill>
                <a:srgbClr val="990033"/>
              </a:solidFill>
            </a:endParaRPr>
          </a:p>
        </p:txBody>
      </p:sp>
      <p:sp>
        <p:nvSpPr>
          <p:cNvPr id="27651" name="Rectangle 4"/>
          <p:cNvSpPr>
            <a:spLocks noGrp="1" noChangeArrowheads="1"/>
          </p:cNvSpPr>
          <p:nvPr>
            <p:ph type="title"/>
          </p:nvPr>
        </p:nvSpPr>
        <p:spPr>
          <a:noFill/>
        </p:spPr>
        <p:txBody>
          <a:bodyPr/>
          <a:lstStyle/>
          <a:p>
            <a:pPr eaLnBrk="1" hangingPunct="1"/>
            <a:r>
              <a:rPr lang="en-US" altLang="en-US" sz="3200" smtClean="0"/>
              <a:t>Unary Relational Operations: SELECT</a:t>
            </a:r>
          </a:p>
        </p:txBody>
      </p:sp>
      <p:sp>
        <p:nvSpPr>
          <p:cNvPr id="27652" name="Rectangle 5"/>
          <p:cNvSpPr>
            <a:spLocks noGrp="1" noChangeArrowheads="1"/>
          </p:cNvSpPr>
          <p:nvPr>
            <p:ph type="body" idx="1"/>
          </p:nvPr>
        </p:nvSpPr>
        <p:spPr/>
        <p:txBody>
          <a:bodyPr/>
          <a:lstStyle/>
          <a:p>
            <a:pPr eaLnBrk="1" hangingPunct="1">
              <a:lnSpc>
                <a:spcPct val="90000"/>
              </a:lnSpc>
            </a:pPr>
            <a:r>
              <a:rPr lang="en-US" altLang="en-US" sz="2000" smtClean="0"/>
              <a:t>The SELECT operation (denoted by </a:t>
            </a:r>
            <a:r>
              <a:rPr lang="en-US" altLang="en-US" b="1" smtClean="0">
                <a:latin typeface="Symbol" panose="05050102010706020507" pitchFamily="18" charset="2"/>
              </a:rPr>
              <a:t></a:t>
            </a:r>
            <a:r>
              <a:rPr lang="en-US" altLang="en-US" sz="2000" smtClean="0"/>
              <a:t> (sigma)) is used to select a </a:t>
            </a:r>
            <a:r>
              <a:rPr lang="en-US" altLang="en-US" sz="2000" i="1" smtClean="0"/>
              <a:t>subset</a:t>
            </a:r>
            <a:r>
              <a:rPr lang="en-US" altLang="en-US" sz="2000" smtClean="0"/>
              <a:t> of the tuples from a relation based on a </a:t>
            </a:r>
            <a:r>
              <a:rPr lang="en-US" altLang="en-US" sz="2000" b="1" smtClean="0"/>
              <a:t>selection condition</a:t>
            </a:r>
            <a:r>
              <a:rPr lang="en-US" altLang="en-US" sz="2000" smtClean="0"/>
              <a:t>.</a:t>
            </a:r>
          </a:p>
          <a:p>
            <a:pPr lvl="1" eaLnBrk="1" hangingPunct="1">
              <a:lnSpc>
                <a:spcPct val="90000"/>
              </a:lnSpc>
            </a:pPr>
            <a:r>
              <a:rPr lang="en-US" altLang="en-US" sz="2200" smtClean="0"/>
              <a:t>The selection condition acts as a </a:t>
            </a:r>
            <a:r>
              <a:rPr lang="en-US" altLang="en-US" sz="2200" b="1" smtClean="0"/>
              <a:t>filter</a:t>
            </a:r>
          </a:p>
          <a:p>
            <a:pPr lvl="1" eaLnBrk="1" hangingPunct="1">
              <a:lnSpc>
                <a:spcPct val="90000"/>
              </a:lnSpc>
            </a:pPr>
            <a:r>
              <a:rPr lang="en-US" altLang="en-US" sz="2200" smtClean="0"/>
              <a:t>Keeps only those tuples that satisfy the qualifying condition</a:t>
            </a:r>
          </a:p>
          <a:p>
            <a:pPr lvl="1" eaLnBrk="1" hangingPunct="1">
              <a:lnSpc>
                <a:spcPct val="90000"/>
              </a:lnSpc>
            </a:pPr>
            <a:r>
              <a:rPr lang="en-US" altLang="en-US" sz="2200" smtClean="0"/>
              <a:t>Tuples satisfying the condition are </a:t>
            </a:r>
            <a:r>
              <a:rPr lang="en-US" altLang="en-US" sz="2200" i="1" smtClean="0"/>
              <a:t>selected</a:t>
            </a:r>
            <a:r>
              <a:rPr lang="en-US" altLang="en-US" sz="2200" smtClean="0"/>
              <a:t> whereas the other tuples are discarded (</a:t>
            </a:r>
            <a:r>
              <a:rPr lang="en-US" altLang="en-US" sz="2200" i="1" smtClean="0"/>
              <a:t>filtered out</a:t>
            </a:r>
            <a:r>
              <a:rPr lang="en-US" altLang="en-US" sz="2200" smtClean="0"/>
              <a:t>)</a:t>
            </a:r>
          </a:p>
          <a:p>
            <a:pPr eaLnBrk="1" hangingPunct="1">
              <a:lnSpc>
                <a:spcPct val="90000"/>
              </a:lnSpc>
            </a:pPr>
            <a:r>
              <a:rPr lang="en-US" altLang="en-US" sz="2000" smtClean="0"/>
              <a:t>Examples: </a:t>
            </a:r>
          </a:p>
          <a:p>
            <a:pPr lvl="1" eaLnBrk="1" hangingPunct="1">
              <a:lnSpc>
                <a:spcPct val="90000"/>
              </a:lnSpc>
            </a:pPr>
            <a:r>
              <a:rPr lang="en-US" altLang="en-US" sz="2000" smtClean="0"/>
              <a:t>Select the EMPLOYEE tuples whose department number is 4:</a:t>
            </a:r>
          </a:p>
          <a:p>
            <a:pPr algn="ctr" eaLnBrk="1" hangingPunct="1">
              <a:lnSpc>
                <a:spcPct val="90000"/>
              </a:lnSpc>
              <a:buFont typeface="Wingdings" panose="05000000000000000000" pitchFamily="2" charset="2"/>
              <a:buNone/>
            </a:pPr>
            <a:r>
              <a:rPr lang="en-US" altLang="en-US" b="1" smtClean="0">
                <a:latin typeface="Symbol" panose="05050102010706020507" pitchFamily="18" charset="2"/>
              </a:rPr>
              <a:t></a:t>
            </a:r>
            <a:r>
              <a:rPr lang="en-US" altLang="en-US" sz="2000" smtClean="0"/>
              <a:t> </a:t>
            </a:r>
            <a:r>
              <a:rPr lang="en-US" altLang="en-US" sz="2000" baseline="-25000" smtClean="0"/>
              <a:t>DNO = 4</a:t>
            </a:r>
            <a:r>
              <a:rPr lang="en-US" altLang="en-US" sz="2000" smtClean="0"/>
              <a:t> (EMPLOYEE)</a:t>
            </a:r>
          </a:p>
          <a:p>
            <a:pPr lvl="1" eaLnBrk="1" hangingPunct="1">
              <a:lnSpc>
                <a:spcPct val="90000"/>
              </a:lnSpc>
            </a:pPr>
            <a:r>
              <a:rPr lang="en-US" altLang="en-US" sz="2000" smtClean="0"/>
              <a:t>Select the employee tuples whose salary is greater than $30,000:</a:t>
            </a:r>
          </a:p>
          <a:p>
            <a:pPr algn="ctr" eaLnBrk="1" hangingPunct="1">
              <a:lnSpc>
                <a:spcPct val="90000"/>
              </a:lnSpc>
              <a:buFont typeface="Wingdings" panose="05000000000000000000" pitchFamily="2" charset="2"/>
              <a:buNone/>
            </a:pPr>
            <a:r>
              <a:rPr lang="en-US" altLang="en-US" b="1" smtClean="0">
                <a:latin typeface="Symbol" panose="05050102010706020507" pitchFamily="18" charset="2"/>
              </a:rPr>
              <a:t></a:t>
            </a:r>
            <a:r>
              <a:rPr lang="en-US" altLang="en-US" sz="2000" smtClean="0"/>
              <a:t> </a:t>
            </a:r>
            <a:r>
              <a:rPr lang="en-US" altLang="en-US" sz="2000" baseline="-25000" smtClean="0"/>
              <a:t>SALARY &gt; 30,000</a:t>
            </a:r>
            <a:r>
              <a:rPr lang="en-US" altLang="en-US" sz="2000" smtClean="0"/>
              <a:t> (EMPLOYEE)</a:t>
            </a:r>
          </a:p>
        </p:txBody>
      </p:sp>
    </p:spTree>
  </p:cSld>
  <p:clrMapOvr>
    <a:masterClrMapping/>
  </p:clrMapOvr>
  <p:transition spd="med"/>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EBC6D593-460F-436D-A9AB-7E011EA2A38B}" type="slidenum">
              <a:rPr lang="en-US" altLang="en-US" sz="1400">
                <a:solidFill>
                  <a:srgbClr val="990033"/>
                </a:solidFill>
              </a:rPr>
              <a:pPr>
                <a:spcBef>
                  <a:spcPct val="0"/>
                </a:spcBef>
                <a:buClrTx/>
                <a:buSzTx/>
                <a:buFontTx/>
                <a:buNone/>
              </a:pPr>
              <a:t>80</a:t>
            </a:fld>
            <a:endParaRPr lang="en-CA" altLang="en-US" sz="1400">
              <a:solidFill>
                <a:srgbClr val="990033"/>
              </a:solidFill>
            </a:endParaRPr>
          </a:p>
        </p:txBody>
      </p:sp>
      <p:sp>
        <p:nvSpPr>
          <p:cNvPr id="163843" name="Rectangle 2"/>
          <p:cNvSpPr>
            <a:spLocks noGrp="1" noChangeArrowheads="1"/>
          </p:cNvSpPr>
          <p:nvPr>
            <p:ph type="title"/>
          </p:nvPr>
        </p:nvSpPr>
        <p:spPr/>
        <p:txBody>
          <a:bodyPr/>
          <a:lstStyle/>
          <a:p>
            <a:pPr eaLnBrk="1" hangingPunct="1"/>
            <a:r>
              <a:rPr lang="en-US" altLang="en-US" sz="3200" smtClean="0"/>
              <a:t>QBE: A Query Language Based on Domain Calculus (Appendix C)</a:t>
            </a:r>
          </a:p>
        </p:txBody>
      </p:sp>
      <p:sp>
        <p:nvSpPr>
          <p:cNvPr id="163844" name="Rectangle 3"/>
          <p:cNvSpPr>
            <a:spLocks noGrp="1" noChangeArrowheads="1"/>
          </p:cNvSpPr>
          <p:nvPr>
            <p:ph type="body" idx="1"/>
          </p:nvPr>
        </p:nvSpPr>
        <p:spPr/>
        <p:txBody>
          <a:bodyPr/>
          <a:lstStyle/>
          <a:p>
            <a:pPr eaLnBrk="1" hangingPunct="1"/>
            <a:r>
              <a:rPr lang="en-US" altLang="en-US" sz="2400" smtClean="0"/>
              <a:t>This language is based on the idea of giving an example of a query using “example elements” which are nothing but domain variables.</a:t>
            </a:r>
          </a:p>
          <a:p>
            <a:pPr eaLnBrk="1" hangingPunct="1"/>
            <a:r>
              <a:rPr lang="en-US" altLang="en-US" sz="2400" smtClean="0"/>
              <a:t>Notation: An example element stands for a domain variable and is specified as an example value preceded by the underscore character.</a:t>
            </a:r>
          </a:p>
          <a:p>
            <a:pPr eaLnBrk="1" hangingPunct="1"/>
            <a:r>
              <a:rPr lang="en-US" altLang="en-US" sz="2400" smtClean="0"/>
              <a:t>P. (called </a:t>
            </a:r>
            <a:r>
              <a:rPr lang="en-US" altLang="en-US" sz="2400" smtClean="0">
                <a:solidFill>
                  <a:schemeClr val="hlink"/>
                </a:solidFill>
              </a:rPr>
              <a:t>P dot</a:t>
            </a:r>
            <a:r>
              <a:rPr lang="en-US" altLang="en-US" sz="2400" smtClean="0"/>
              <a:t>) operator (for “print”) is placed in those columns which are requested for the result of the query.</a:t>
            </a:r>
          </a:p>
          <a:p>
            <a:pPr eaLnBrk="1" hangingPunct="1"/>
            <a:r>
              <a:rPr lang="en-US" altLang="en-US" sz="2400" smtClean="0"/>
              <a:t>A user may initially start giving actual values as examples, but later can get used to providing a minimum number of variables as example elements.</a:t>
            </a:r>
          </a:p>
        </p:txBody>
      </p:sp>
    </p:spTree>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D6DD9E8E-DA6E-4951-8169-33B541D16D69}" type="slidenum">
              <a:rPr lang="en-US" altLang="en-US" sz="1400">
                <a:solidFill>
                  <a:srgbClr val="990033"/>
                </a:solidFill>
              </a:rPr>
              <a:pPr>
                <a:spcBef>
                  <a:spcPct val="0"/>
                </a:spcBef>
                <a:buClrTx/>
                <a:buSzTx/>
                <a:buFontTx/>
                <a:buNone/>
              </a:pPr>
              <a:t>81</a:t>
            </a:fld>
            <a:endParaRPr lang="en-CA" altLang="en-US" sz="1400">
              <a:solidFill>
                <a:srgbClr val="990033"/>
              </a:solidFill>
            </a:endParaRPr>
          </a:p>
        </p:txBody>
      </p:sp>
      <p:sp>
        <p:nvSpPr>
          <p:cNvPr id="165891" name="Rectangle 2"/>
          <p:cNvSpPr>
            <a:spLocks noGrp="1" noChangeArrowheads="1"/>
          </p:cNvSpPr>
          <p:nvPr>
            <p:ph type="title"/>
          </p:nvPr>
        </p:nvSpPr>
        <p:spPr/>
        <p:txBody>
          <a:bodyPr/>
          <a:lstStyle/>
          <a:p>
            <a:pPr eaLnBrk="1" hangingPunct="1"/>
            <a:r>
              <a:rPr lang="en-US" altLang="en-US" sz="3200" smtClean="0"/>
              <a:t>QBE: A Query Language Based on Domain Calculus (Appendix C)</a:t>
            </a:r>
          </a:p>
        </p:txBody>
      </p:sp>
      <p:sp>
        <p:nvSpPr>
          <p:cNvPr id="165892" name="Rectangle 3"/>
          <p:cNvSpPr>
            <a:spLocks noGrp="1" noChangeArrowheads="1"/>
          </p:cNvSpPr>
          <p:nvPr>
            <p:ph type="body" idx="1"/>
          </p:nvPr>
        </p:nvSpPr>
        <p:spPr/>
        <p:txBody>
          <a:bodyPr/>
          <a:lstStyle/>
          <a:p>
            <a:pPr eaLnBrk="1" hangingPunct="1">
              <a:lnSpc>
                <a:spcPct val="90000"/>
              </a:lnSpc>
            </a:pPr>
            <a:r>
              <a:rPr lang="en-US" altLang="en-US" smtClean="0"/>
              <a:t>The language is very user-friendly, because it uses minimal syntax.</a:t>
            </a:r>
          </a:p>
          <a:p>
            <a:pPr eaLnBrk="1" hangingPunct="1">
              <a:lnSpc>
                <a:spcPct val="90000"/>
              </a:lnSpc>
            </a:pPr>
            <a:r>
              <a:rPr lang="en-US" altLang="en-US" smtClean="0"/>
              <a:t>QBE was fully developed further with facilities for grouping, aggregation, updating etc. and is shown to be equivalent to SQL. </a:t>
            </a:r>
          </a:p>
          <a:p>
            <a:pPr eaLnBrk="1" hangingPunct="1">
              <a:lnSpc>
                <a:spcPct val="90000"/>
              </a:lnSpc>
            </a:pPr>
            <a:r>
              <a:rPr lang="en-US" altLang="en-US" smtClean="0"/>
              <a:t>The language is available under QMF (Query Management Facility) of DB2 of IBM and has been used in various ways by other products like ACCESS of Microsoft, and PARADOX.</a:t>
            </a:r>
          </a:p>
          <a:p>
            <a:pPr eaLnBrk="1" hangingPunct="1">
              <a:lnSpc>
                <a:spcPct val="90000"/>
              </a:lnSpc>
            </a:pPr>
            <a:r>
              <a:rPr lang="en-US" altLang="en-US" smtClean="0"/>
              <a:t>For details, </a:t>
            </a:r>
            <a:r>
              <a:rPr lang="en-US" altLang="en-US" smtClean="0">
                <a:solidFill>
                  <a:schemeClr val="hlink"/>
                </a:solidFill>
              </a:rPr>
              <a:t>see Appendix C</a:t>
            </a:r>
            <a:r>
              <a:rPr lang="en-US" altLang="en-US" smtClean="0"/>
              <a:t> in the text.	</a:t>
            </a:r>
          </a:p>
        </p:txBody>
      </p:sp>
    </p:spTree>
  </p:cSld>
  <p:clrMapOvr>
    <a:masterClrMapping/>
  </p:clrMapOvr>
  <p:transition spd="med"/>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0AF3633C-FA13-4337-8479-F4307185B46B}" type="slidenum">
              <a:rPr lang="en-US" altLang="en-US" sz="1400">
                <a:solidFill>
                  <a:srgbClr val="990033"/>
                </a:solidFill>
              </a:rPr>
              <a:pPr>
                <a:spcBef>
                  <a:spcPct val="0"/>
                </a:spcBef>
                <a:buClrTx/>
                <a:buSzTx/>
                <a:buFontTx/>
                <a:buNone/>
              </a:pPr>
              <a:t>82</a:t>
            </a:fld>
            <a:endParaRPr lang="en-CA" altLang="en-US" sz="1400">
              <a:solidFill>
                <a:srgbClr val="990033"/>
              </a:solidFill>
            </a:endParaRPr>
          </a:p>
        </p:txBody>
      </p:sp>
      <p:sp>
        <p:nvSpPr>
          <p:cNvPr id="167939" name="Rectangle 12"/>
          <p:cNvSpPr>
            <a:spLocks noGrp="1" noChangeArrowheads="1"/>
          </p:cNvSpPr>
          <p:nvPr>
            <p:ph type="title"/>
          </p:nvPr>
        </p:nvSpPr>
        <p:spPr>
          <a:noFill/>
        </p:spPr>
        <p:txBody>
          <a:bodyPr/>
          <a:lstStyle/>
          <a:p>
            <a:pPr eaLnBrk="1" hangingPunct="1"/>
            <a:r>
              <a:rPr lang="en-US" altLang="en-US" sz="3200" smtClean="0"/>
              <a:t>QBE Examples</a:t>
            </a:r>
          </a:p>
        </p:txBody>
      </p:sp>
      <p:sp>
        <p:nvSpPr>
          <p:cNvPr id="167940" name="Rectangle 13"/>
          <p:cNvSpPr>
            <a:spLocks noGrp="1" noChangeArrowheads="1"/>
          </p:cNvSpPr>
          <p:nvPr>
            <p:ph type="body" idx="1"/>
          </p:nvPr>
        </p:nvSpPr>
        <p:spPr/>
        <p:txBody>
          <a:bodyPr/>
          <a:lstStyle/>
          <a:p>
            <a:pPr eaLnBrk="1" hangingPunct="1"/>
            <a:r>
              <a:rPr lang="en-US" altLang="en-US" smtClean="0"/>
              <a:t>QBE initially presents a relational schema as a “blank schema” in which the user fills in the query as an example:</a:t>
            </a:r>
          </a:p>
          <a:p>
            <a:pPr eaLnBrk="1" hangingPunct="1">
              <a:buFont typeface="Wingdings" panose="05000000000000000000" pitchFamily="2" charset="2"/>
              <a:buNone/>
            </a:pPr>
            <a:endParaRPr lang="en-US" altLang="en-US" smtClean="0"/>
          </a:p>
        </p:txBody>
      </p:sp>
    </p:spTree>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E38E51D9-24B0-4A00-A327-5A659B751DD9}" type="slidenum">
              <a:rPr lang="en-US" altLang="en-US" sz="1400">
                <a:solidFill>
                  <a:srgbClr val="990033"/>
                </a:solidFill>
              </a:rPr>
              <a:pPr>
                <a:spcBef>
                  <a:spcPct val="0"/>
                </a:spcBef>
                <a:buClrTx/>
                <a:buSzTx/>
                <a:buFontTx/>
                <a:buNone/>
              </a:pPr>
              <a:t>83</a:t>
            </a:fld>
            <a:endParaRPr lang="en-CA" altLang="en-US" sz="1400">
              <a:solidFill>
                <a:srgbClr val="990033"/>
              </a:solidFill>
            </a:endParaRPr>
          </a:p>
        </p:txBody>
      </p:sp>
      <p:pic>
        <p:nvPicPr>
          <p:cNvPr id="169987" name="Picture 2" descr="figC_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00200"/>
            <a:ext cx="6629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9988" name="Text Box 3" descr="Pink tissue paper"/>
          <p:cNvSpPr txBox="1">
            <a:spLocks noChangeArrowheads="1"/>
          </p:cNvSpPr>
          <p:nvPr/>
        </p:nvSpPr>
        <p:spPr bwMode="auto">
          <a:xfrm>
            <a:off x="990600" y="533400"/>
            <a:ext cx="655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endParaRPr lang="en-US" altLang="en-US" sz="2400">
              <a:solidFill>
                <a:schemeClr val="tx1"/>
              </a:solidFill>
            </a:endParaRPr>
          </a:p>
        </p:txBody>
      </p:sp>
      <p:sp>
        <p:nvSpPr>
          <p:cNvPr id="169989" name="Text Box 4" descr="Pink tissue paper"/>
          <p:cNvSpPr txBox="1">
            <a:spLocks noChangeArrowheads="1"/>
          </p:cNvSpPr>
          <p:nvPr/>
        </p:nvSpPr>
        <p:spPr bwMode="auto">
          <a:xfrm>
            <a:off x="762000" y="533400"/>
            <a:ext cx="7620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400">
                <a:solidFill>
                  <a:srgbClr val="800000"/>
                </a:solidFill>
              </a:rPr>
              <a:t> </a:t>
            </a:r>
            <a:r>
              <a:rPr lang="en-US" altLang="en-US">
                <a:solidFill>
                  <a:srgbClr val="800000"/>
                </a:solidFill>
              </a:rPr>
              <a:t>Example Schema as a QBE Query Interface</a:t>
            </a: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EFCF6D38-D080-46C5-ADED-8CDEBB1C8CFD}" type="slidenum">
              <a:rPr lang="en-US" altLang="en-US" sz="1400">
                <a:solidFill>
                  <a:srgbClr val="990033"/>
                </a:solidFill>
              </a:rPr>
              <a:pPr>
                <a:spcBef>
                  <a:spcPct val="0"/>
                </a:spcBef>
                <a:buClrTx/>
                <a:buSzTx/>
                <a:buFontTx/>
                <a:buNone/>
              </a:pPr>
              <a:t>84</a:t>
            </a:fld>
            <a:endParaRPr lang="en-CA" altLang="en-US" sz="1400">
              <a:solidFill>
                <a:srgbClr val="990033"/>
              </a:solidFill>
            </a:endParaRPr>
          </a:p>
        </p:txBody>
      </p:sp>
      <p:sp>
        <p:nvSpPr>
          <p:cNvPr id="171011" name="Rectangle 11"/>
          <p:cNvSpPr>
            <a:spLocks noGrp="1" noChangeArrowheads="1"/>
          </p:cNvSpPr>
          <p:nvPr>
            <p:ph type="title"/>
          </p:nvPr>
        </p:nvSpPr>
        <p:spPr>
          <a:noFill/>
        </p:spPr>
        <p:txBody>
          <a:bodyPr/>
          <a:lstStyle/>
          <a:p>
            <a:pPr eaLnBrk="1" hangingPunct="1"/>
            <a:r>
              <a:rPr lang="en-US" altLang="en-US" sz="3200" smtClean="0"/>
              <a:t>QBE Examples</a:t>
            </a:r>
          </a:p>
        </p:txBody>
      </p:sp>
      <p:sp>
        <p:nvSpPr>
          <p:cNvPr id="171012" name="Rectangle 12"/>
          <p:cNvSpPr>
            <a:spLocks noGrp="1" noChangeArrowheads="1"/>
          </p:cNvSpPr>
          <p:nvPr>
            <p:ph type="body" idx="1"/>
          </p:nvPr>
        </p:nvSpPr>
        <p:spPr/>
        <p:txBody>
          <a:bodyPr/>
          <a:lstStyle/>
          <a:p>
            <a:pPr eaLnBrk="1" hangingPunct="1"/>
            <a:r>
              <a:rPr lang="en-US" altLang="en-US" sz="2400" smtClean="0"/>
              <a:t>The following domain calculus query can be successively minimized by the user as shown:</a:t>
            </a:r>
          </a:p>
          <a:p>
            <a:pPr eaLnBrk="1" hangingPunct="1"/>
            <a:r>
              <a:rPr lang="en-US" altLang="en-US" sz="2400" smtClean="0"/>
              <a:t>Query : </a:t>
            </a:r>
          </a:p>
          <a:p>
            <a:pPr eaLnBrk="1" hangingPunct="1">
              <a:buFont typeface="Wingdings" panose="05000000000000000000" pitchFamily="2" charset="2"/>
              <a:buNone/>
            </a:pPr>
            <a:r>
              <a:rPr lang="en-US" altLang="en-US" sz="2400" b="1" smtClean="0"/>
              <a:t>{uv | (</a:t>
            </a:r>
            <a:r>
              <a:rPr lang="en-US" altLang="en-US" sz="2400" b="1" smtClean="0">
                <a:latin typeface="Symbol" panose="05050102010706020507" pitchFamily="18" charset="2"/>
              </a:rPr>
              <a:t> </a:t>
            </a:r>
            <a:r>
              <a:rPr lang="en-US" altLang="en-US" sz="2400" b="1" smtClean="0"/>
              <a:t>q) (</a:t>
            </a:r>
            <a:r>
              <a:rPr lang="en-US" altLang="en-US" sz="2400" b="1" smtClean="0">
                <a:latin typeface="Symbol" panose="05050102010706020507" pitchFamily="18" charset="2"/>
              </a:rPr>
              <a:t> </a:t>
            </a:r>
            <a:r>
              <a:rPr lang="en-US" altLang="en-US" sz="2400" b="1" smtClean="0"/>
              <a:t>r) (</a:t>
            </a:r>
            <a:r>
              <a:rPr lang="en-US" altLang="en-US" sz="2400" b="1" smtClean="0">
                <a:latin typeface="Symbol" panose="05050102010706020507" pitchFamily="18" charset="2"/>
              </a:rPr>
              <a:t> </a:t>
            </a:r>
            <a:r>
              <a:rPr lang="en-US" altLang="en-US" sz="2400" b="1" smtClean="0"/>
              <a:t>s) (</a:t>
            </a:r>
            <a:r>
              <a:rPr lang="en-US" altLang="en-US" sz="2400" b="1" smtClean="0">
                <a:latin typeface="Symbol" panose="05050102010706020507" pitchFamily="18" charset="2"/>
              </a:rPr>
              <a:t> </a:t>
            </a:r>
            <a:r>
              <a:rPr lang="en-US" altLang="en-US" sz="2400" b="1" smtClean="0"/>
              <a:t>t) (</a:t>
            </a:r>
            <a:r>
              <a:rPr lang="en-US" altLang="en-US" sz="2400" b="1" smtClean="0">
                <a:latin typeface="Symbol" panose="05050102010706020507" pitchFamily="18" charset="2"/>
              </a:rPr>
              <a:t> </a:t>
            </a:r>
            <a:r>
              <a:rPr lang="en-US" altLang="en-US" sz="2400" b="1" smtClean="0"/>
              <a:t>w) (</a:t>
            </a:r>
            <a:r>
              <a:rPr lang="en-US" altLang="en-US" sz="2400" b="1" smtClean="0">
                <a:latin typeface="Symbol" panose="05050102010706020507" pitchFamily="18" charset="2"/>
              </a:rPr>
              <a:t> </a:t>
            </a:r>
            <a:r>
              <a:rPr lang="en-US" altLang="en-US" sz="2400" b="1" smtClean="0"/>
              <a:t>x) (</a:t>
            </a:r>
            <a:r>
              <a:rPr lang="en-US" altLang="en-US" sz="2400" b="1" smtClean="0">
                <a:latin typeface="Symbol" panose="05050102010706020507" pitchFamily="18" charset="2"/>
              </a:rPr>
              <a:t> </a:t>
            </a:r>
            <a:r>
              <a:rPr lang="en-US" altLang="en-US" sz="2400" b="1" smtClean="0"/>
              <a:t>y) (</a:t>
            </a:r>
            <a:r>
              <a:rPr lang="en-US" altLang="en-US" sz="2400" b="1" smtClean="0">
                <a:latin typeface="Symbol" panose="05050102010706020507" pitchFamily="18" charset="2"/>
              </a:rPr>
              <a:t> </a:t>
            </a:r>
            <a:r>
              <a:rPr lang="en-US" altLang="en-US" sz="2400" b="1" smtClean="0"/>
              <a:t>z)</a:t>
            </a:r>
          </a:p>
          <a:p>
            <a:pPr eaLnBrk="1" hangingPunct="1">
              <a:buFont typeface="Wingdings" panose="05000000000000000000" pitchFamily="2" charset="2"/>
              <a:buNone/>
            </a:pPr>
            <a:r>
              <a:rPr lang="en-US" altLang="en-US" sz="2400" b="1" smtClean="0"/>
              <a:t>	(EMPLOYEE(qrstuvwxyz) and q=‘John’ and r=‘B’ and s=‘Smith’)}</a:t>
            </a:r>
          </a:p>
          <a:p>
            <a:pPr eaLnBrk="1" hangingPunct="1"/>
            <a:endParaRPr lang="en-US" altLang="en-US" sz="2400" b="1" smtClean="0"/>
          </a:p>
          <a:p>
            <a:pPr eaLnBrk="1" hangingPunct="1"/>
            <a:endParaRPr lang="en-US" altLang="en-US" smtClean="0"/>
          </a:p>
          <a:p>
            <a:pPr eaLnBrk="1" hangingPunct="1"/>
            <a:endParaRPr lang="en-US" altLang="en-US" smtClean="0"/>
          </a:p>
        </p:txBody>
      </p:sp>
    </p:spTree>
  </p:cSld>
  <p:clrMapOvr>
    <a:masterClrMapping/>
  </p:clrMapOvr>
  <p:transition spd="med"/>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C89138EA-4B8B-4192-A172-EEF0DC590CFF}" type="slidenum">
              <a:rPr lang="en-US" altLang="en-US" sz="1400">
                <a:solidFill>
                  <a:srgbClr val="990033"/>
                </a:solidFill>
              </a:rPr>
              <a:pPr>
                <a:spcBef>
                  <a:spcPct val="0"/>
                </a:spcBef>
                <a:buClrTx/>
                <a:buSzTx/>
                <a:buFontTx/>
                <a:buNone/>
              </a:pPr>
              <a:t>85</a:t>
            </a:fld>
            <a:endParaRPr lang="en-CA" altLang="en-US" sz="1400">
              <a:solidFill>
                <a:srgbClr val="990033"/>
              </a:solidFill>
            </a:endParaRPr>
          </a:p>
        </p:txBody>
      </p:sp>
      <p:pic>
        <p:nvPicPr>
          <p:cNvPr id="173059" name="Picture 2" descr="figC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52600"/>
            <a:ext cx="8410575" cy="448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060" name="Text Box 3" descr="Pink tissue paper"/>
          <p:cNvSpPr txBox="1">
            <a:spLocks noChangeArrowheads="1"/>
          </p:cNvSpPr>
          <p:nvPr/>
        </p:nvSpPr>
        <p:spPr bwMode="auto">
          <a:xfrm>
            <a:off x="762000" y="609600"/>
            <a:ext cx="769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a:solidFill>
                  <a:srgbClr val="800000"/>
                </a:solidFill>
              </a:rPr>
              <a:t>Four Successive Ways to Specify a QBE Query</a:t>
            </a: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EB1DB3C7-469B-4B81-A202-14521554D832}" type="slidenum">
              <a:rPr lang="en-US" altLang="en-US" sz="1400">
                <a:solidFill>
                  <a:srgbClr val="990033"/>
                </a:solidFill>
              </a:rPr>
              <a:pPr>
                <a:spcBef>
                  <a:spcPct val="0"/>
                </a:spcBef>
                <a:buClrTx/>
                <a:buSzTx/>
                <a:buFontTx/>
                <a:buNone/>
              </a:pPr>
              <a:t>86</a:t>
            </a:fld>
            <a:endParaRPr lang="en-CA" altLang="en-US" sz="1400">
              <a:solidFill>
                <a:srgbClr val="990033"/>
              </a:solidFill>
            </a:endParaRPr>
          </a:p>
        </p:txBody>
      </p:sp>
      <p:sp>
        <p:nvSpPr>
          <p:cNvPr id="174083" name="Rectangle 9"/>
          <p:cNvSpPr>
            <a:spLocks noGrp="1" noChangeArrowheads="1"/>
          </p:cNvSpPr>
          <p:nvPr>
            <p:ph type="title"/>
          </p:nvPr>
        </p:nvSpPr>
        <p:spPr>
          <a:noFill/>
        </p:spPr>
        <p:txBody>
          <a:bodyPr/>
          <a:lstStyle/>
          <a:p>
            <a:pPr eaLnBrk="1" hangingPunct="1"/>
            <a:r>
              <a:rPr lang="en-US" altLang="en-US" sz="3200" smtClean="0"/>
              <a:t>QBE Examples</a:t>
            </a:r>
          </a:p>
        </p:txBody>
      </p:sp>
      <p:sp>
        <p:nvSpPr>
          <p:cNvPr id="174084" name="Rectangle 10"/>
          <p:cNvSpPr>
            <a:spLocks noGrp="1" noChangeArrowheads="1"/>
          </p:cNvSpPr>
          <p:nvPr>
            <p:ph type="body" idx="1"/>
          </p:nvPr>
        </p:nvSpPr>
        <p:spPr/>
        <p:txBody>
          <a:bodyPr/>
          <a:lstStyle/>
          <a:p>
            <a:pPr eaLnBrk="1" hangingPunct="1"/>
            <a:r>
              <a:rPr lang="en-US" altLang="en-US" smtClean="0"/>
              <a:t>Specifying complex conditions in QBE:</a:t>
            </a:r>
          </a:p>
          <a:p>
            <a:pPr eaLnBrk="1" hangingPunct="1"/>
            <a:r>
              <a:rPr lang="en-US" altLang="en-US" smtClean="0"/>
              <a:t> A technique called the “condition box” is used in QBE to state more involved Boolean expressions as conditions. </a:t>
            </a:r>
          </a:p>
          <a:p>
            <a:pPr eaLnBrk="1" hangingPunct="1"/>
            <a:r>
              <a:rPr lang="en-US" altLang="en-US" smtClean="0"/>
              <a:t>The C.4(a) gives employees who work on either project 1 or 2, whereas the query in C.4(b) gives those who work on both the projects.</a:t>
            </a:r>
          </a:p>
          <a:p>
            <a:pPr eaLnBrk="1" hangingPunct="1"/>
            <a:endParaRPr lang="en-US" altLang="en-US" smtClean="0"/>
          </a:p>
        </p:txBody>
      </p:sp>
    </p:spTree>
  </p:cSld>
  <p:clrMapOvr>
    <a:masterClrMapping/>
  </p:clrMapOvr>
  <p:transition spd="med"/>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0D73B534-6E56-417C-A8B1-F903055E378D}" type="slidenum">
              <a:rPr lang="en-US" altLang="en-US" sz="1400">
                <a:solidFill>
                  <a:srgbClr val="990033"/>
                </a:solidFill>
              </a:rPr>
              <a:pPr>
                <a:spcBef>
                  <a:spcPct val="0"/>
                </a:spcBef>
                <a:buClrTx/>
                <a:buSzTx/>
                <a:buFontTx/>
                <a:buNone/>
              </a:pPr>
              <a:t>87</a:t>
            </a:fld>
            <a:endParaRPr lang="en-CA" altLang="en-US" sz="1400">
              <a:solidFill>
                <a:srgbClr val="990033"/>
              </a:solidFill>
            </a:endParaRPr>
          </a:p>
        </p:txBody>
      </p:sp>
      <p:pic>
        <p:nvPicPr>
          <p:cNvPr id="176131" name="Picture 2" descr="figC_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600200"/>
            <a:ext cx="8253412" cy="473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132" name="Text Box 3" descr="Pink tissue paper"/>
          <p:cNvSpPr txBox="1">
            <a:spLocks noChangeArrowheads="1"/>
          </p:cNvSpPr>
          <p:nvPr/>
        </p:nvSpPr>
        <p:spPr bwMode="auto">
          <a:xfrm>
            <a:off x="609600" y="609600"/>
            <a:ext cx="7848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400">
                <a:solidFill>
                  <a:srgbClr val="800000"/>
                </a:solidFill>
              </a:rPr>
              <a:t>Complex Conditions with and without  a condition box as a part of QBE Query</a:t>
            </a: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BDC31407-80DF-4ECD-BA34-21300CAF4067}" type="slidenum">
              <a:rPr lang="en-US" altLang="en-US" sz="1400">
                <a:solidFill>
                  <a:srgbClr val="990033"/>
                </a:solidFill>
              </a:rPr>
              <a:pPr>
                <a:spcBef>
                  <a:spcPct val="0"/>
                </a:spcBef>
                <a:buClrTx/>
                <a:buSzTx/>
                <a:buFontTx/>
                <a:buNone/>
              </a:pPr>
              <a:t>88</a:t>
            </a:fld>
            <a:endParaRPr lang="en-CA" altLang="en-US" sz="1400">
              <a:solidFill>
                <a:srgbClr val="990033"/>
              </a:solidFill>
            </a:endParaRPr>
          </a:p>
        </p:txBody>
      </p:sp>
      <p:pic>
        <p:nvPicPr>
          <p:cNvPr id="177155" name="Picture 2" descr="figC_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00200"/>
            <a:ext cx="7437438" cy="413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7156" name="Text Box 3" descr="Pink tissue paper"/>
          <p:cNvSpPr txBox="1">
            <a:spLocks noChangeArrowheads="1"/>
          </p:cNvSpPr>
          <p:nvPr/>
        </p:nvSpPr>
        <p:spPr bwMode="auto">
          <a:xfrm>
            <a:off x="838200" y="533400"/>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400">
                <a:solidFill>
                  <a:srgbClr val="800000"/>
                </a:solidFill>
              </a:rPr>
              <a:t>Handling AND conditions in a QBE Query</a:t>
            </a: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E221D73F-2394-4847-A95E-F99B6B22676A}" type="slidenum">
              <a:rPr lang="en-US" altLang="en-US" sz="1400">
                <a:solidFill>
                  <a:srgbClr val="990033"/>
                </a:solidFill>
              </a:rPr>
              <a:pPr>
                <a:spcBef>
                  <a:spcPct val="0"/>
                </a:spcBef>
                <a:buClrTx/>
                <a:buSzTx/>
                <a:buFontTx/>
                <a:buNone/>
              </a:pPr>
              <a:t>89</a:t>
            </a:fld>
            <a:endParaRPr lang="en-CA" altLang="en-US" sz="1400">
              <a:solidFill>
                <a:srgbClr val="990033"/>
              </a:solidFill>
            </a:endParaRPr>
          </a:p>
        </p:txBody>
      </p:sp>
      <p:sp>
        <p:nvSpPr>
          <p:cNvPr id="178179" name="Rectangle 10"/>
          <p:cNvSpPr>
            <a:spLocks noGrp="1" noChangeArrowheads="1"/>
          </p:cNvSpPr>
          <p:nvPr>
            <p:ph type="title"/>
          </p:nvPr>
        </p:nvSpPr>
        <p:spPr>
          <a:noFill/>
        </p:spPr>
        <p:txBody>
          <a:bodyPr/>
          <a:lstStyle/>
          <a:p>
            <a:pPr eaLnBrk="1" hangingPunct="1"/>
            <a:r>
              <a:rPr lang="en-US" altLang="en-US" sz="3200" smtClean="0"/>
              <a:t>JOIN in QBE : Examples</a:t>
            </a:r>
          </a:p>
        </p:txBody>
      </p:sp>
      <p:sp>
        <p:nvSpPr>
          <p:cNvPr id="178180" name="Rectangle 11"/>
          <p:cNvSpPr>
            <a:spLocks noGrp="1" noChangeArrowheads="1"/>
          </p:cNvSpPr>
          <p:nvPr>
            <p:ph type="body" idx="1"/>
          </p:nvPr>
        </p:nvSpPr>
        <p:spPr/>
        <p:txBody>
          <a:bodyPr/>
          <a:lstStyle/>
          <a:p>
            <a:pPr eaLnBrk="1" hangingPunct="1"/>
            <a:r>
              <a:rPr lang="en-US" altLang="en-US" smtClean="0"/>
              <a:t>The join is simply accomplished by using the same example element (variable with underscore) in the columns being joined from different (or same as in C.5 (b)) relation. </a:t>
            </a:r>
          </a:p>
          <a:p>
            <a:pPr eaLnBrk="1" hangingPunct="1"/>
            <a:r>
              <a:rPr lang="en-US" altLang="en-US" smtClean="0"/>
              <a:t>Note that the Result is set us as an independent table to show variables from multiple relations placed in the result.</a:t>
            </a:r>
          </a:p>
          <a:p>
            <a:pPr eaLnBrk="1" hangingPunct="1"/>
            <a:endParaRPr lang="en-US" altLang="en-US" smtClean="0"/>
          </a:p>
          <a:p>
            <a:pPr eaLnBrk="1" hangingPunct="1"/>
            <a:endParaRPr lang="en-US" altLang="en-US" smtClean="0"/>
          </a:p>
          <a:p>
            <a:pPr eaLnBrk="1" hangingPunct="1"/>
            <a:endParaRPr lang="en-US" altLang="en-US" smtClean="0"/>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C14BF1BB-1556-43EB-B614-DADA718D73E1}" type="slidenum">
              <a:rPr lang="en-US" altLang="en-US" sz="1400">
                <a:solidFill>
                  <a:srgbClr val="990033"/>
                </a:solidFill>
              </a:rPr>
              <a:pPr>
                <a:spcBef>
                  <a:spcPct val="0"/>
                </a:spcBef>
                <a:buClrTx/>
                <a:buSzTx/>
                <a:buFontTx/>
                <a:buNone/>
              </a:pPr>
              <a:t>9</a:t>
            </a:fld>
            <a:endParaRPr lang="en-CA" altLang="en-US" sz="1400">
              <a:solidFill>
                <a:srgbClr val="990033"/>
              </a:solidFill>
            </a:endParaRPr>
          </a:p>
        </p:txBody>
      </p:sp>
      <p:sp>
        <p:nvSpPr>
          <p:cNvPr id="29699" name="Rectangle 2"/>
          <p:cNvSpPr>
            <a:spLocks noGrp="1" noChangeArrowheads="1"/>
          </p:cNvSpPr>
          <p:nvPr>
            <p:ph type="title"/>
          </p:nvPr>
        </p:nvSpPr>
        <p:spPr>
          <a:noFill/>
        </p:spPr>
        <p:txBody>
          <a:bodyPr/>
          <a:lstStyle/>
          <a:p>
            <a:pPr eaLnBrk="1" hangingPunct="1"/>
            <a:r>
              <a:rPr lang="en-US" altLang="en-US" sz="3200" smtClean="0"/>
              <a:t>Unary Relational Operations: SELECT</a:t>
            </a:r>
          </a:p>
        </p:txBody>
      </p:sp>
      <p:sp>
        <p:nvSpPr>
          <p:cNvPr id="29700" name="Rectangle 3"/>
          <p:cNvSpPr>
            <a:spLocks noGrp="1" noChangeArrowheads="1"/>
          </p:cNvSpPr>
          <p:nvPr>
            <p:ph type="body" idx="1"/>
          </p:nvPr>
        </p:nvSpPr>
        <p:spPr/>
        <p:txBody>
          <a:bodyPr/>
          <a:lstStyle/>
          <a:p>
            <a:pPr lvl="1" eaLnBrk="1" hangingPunct="1"/>
            <a:r>
              <a:rPr lang="en-US" altLang="en-US" sz="2800" smtClean="0"/>
              <a:t>In general, the </a:t>
            </a:r>
            <a:r>
              <a:rPr lang="en-US" altLang="en-US" sz="2800" i="1" smtClean="0"/>
              <a:t>select</a:t>
            </a:r>
            <a:r>
              <a:rPr lang="en-US" altLang="en-US" sz="2800" smtClean="0"/>
              <a:t> operation is denoted by </a:t>
            </a:r>
            <a:r>
              <a:rPr lang="en-US" altLang="en-US" sz="3600" b="1" smtClean="0">
                <a:latin typeface="Symbol" panose="05050102010706020507" pitchFamily="18" charset="2"/>
              </a:rPr>
              <a:t></a:t>
            </a:r>
            <a:r>
              <a:rPr lang="en-US" altLang="en-US" sz="2800" smtClean="0"/>
              <a:t> </a:t>
            </a:r>
            <a:r>
              <a:rPr lang="en-US" altLang="en-US" sz="2800" baseline="-25000" smtClean="0"/>
              <a:t>&lt;selection condition&gt;</a:t>
            </a:r>
            <a:r>
              <a:rPr lang="en-US" altLang="en-US" sz="2800" smtClean="0"/>
              <a:t>(R) where</a:t>
            </a:r>
          </a:p>
          <a:p>
            <a:pPr lvl="2" eaLnBrk="1" hangingPunct="1"/>
            <a:r>
              <a:rPr lang="en-US" altLang="en-US" smtClean="0"/>
              <a:t>the symbol </a:t>
            </a:r>
            <a:r>
              <a:rPr lang="en-US" altLang="en-US" sz="3200" b="1" smtClean="0">
                <a:latin typeface="Symbol" panose="05050102010706020507" pitchFamily="18" charset="2"/>
              </a:rPr>
              <a:t></a:t>
            </a:r>
            <a:r>
              <a:rPr lang="en-US" altLang="en-US" smtClean="0"/>
              <a:t> (sigma) is used to denote the </a:t>
            </a:r>
            <a:r>
              <a:rPr lang="en-US" altLang="en-US" i="1" smtClean="0"/>
              <a:t>select</a:t>
            </a:r>
            <a:r>
              <a:rPr lang="en-US" altLang="en-US" smtClean="0"/>
              <a:t> operator</a:t>
            </a:r>
          </a:p>
          <a:p>
            <a:pPr lvl="2" eaLnBrk="1" hangingPunct="1"/>
            <a:r>
              <a:rPr lang="en-US" altLang="en-US" smtClean="0"/>
              <a:t>the selection condition is a Boolean (conditional) expression specified on the attributes of relation R</a:t>
            </a:r>
          </a:p>
          <a:p>
            <a:pPr lvl="2" eaLnBrk="1" hangingPunct="1"/>
            <a:r>
              <a:rPr lang="en-US" altLang="en-US" smtClean="0"/>
              <a:t>tuples that make the condition </a:t>
            </a:r>
            <a:r>
              <a:rPr lang="en-US" altLang="en-US" b="1" smtClean="0"/>
              <a:t>true </a:t>
            </a:r>
            <a:r>
              <a:rPr lang="en-US" altLang="en-US" smtClean="0"/>
              <a:t>are selected</a:t>
            </a:r>
          </a:p>
          <a:p>
            <a:pPr lvl="3" eaLnBrk="1" hangingPunct="1"/>
            <a:r>
              <a:rPr lang="en-US" altLang="en-US" smtClean="0"/>
              <a:t>appear in the result of the operation</a:t>
            </a:r>
          </a:p>
          <a:p>
            <a:pPr lvl="2" eaLnBrk="1" hangingPunct="1"/>
            <a:r>
              <a:rPr lang="en-US" altLang="en-US" smtClean="0"/>
              <a:t>tuples that make the condition </a:t>
            </a:r>
            <a:r>
              <a:rPr lang="en-US" altLang="en-US" b="1" smtClean="0"/>
              <a:t>false </a:t>
            </a:r>
            <a:r>
              <a:rPr lang="en-US" altLang="en-US" smtClean="0"/>
              <a:t>are filtered out</a:t>
            </a:r>
          </a:p>
          <a:p>
            <a:pPr lvl="3" eaLnBrk="1" hangingPunct="1"/>
            <a:r>
              <a:rPr lang="en-US" altLang="en-US" smtClean="0"/>
              <a:t>discarded from the result of the operation</a:t>
            </a:r>
          </a:p>
        </p:txBody>
      </p:sp>
    </p:spTree>
  </p:cSld>
  <p:clrMapOvr>
    <a:masterClrMapping/>
  </p:clrMapOvr>
  <p:transition spd="med"/>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7885DA6C-6130-47BA-B10E-8794ECBD046F}" type="slidenum">
              <a:rPr lang="en-US" altLang="en-US" sz="1400">
                <a:solidFill>
                  <a:srgbClr val="990033"/>
                </a:solidFill>
              </a:rPr>
              <a:pPr>
                <a:spcBef>
                  <a:spcPct val="0"/>
                </a:spcBef>
                <a:buClrTx/>
                <a:buSzTx/>
                <a:buFontTx/>
                <a:buNone/>
              </a:pPr>
              <a:t>90</a:t>
            </a:fld>
            <a:endParaRPr lang="en-CA" altLang="en-US" sz="1400">
              <a:solidFill>
                <a:srgbClr val="990033"/>
              </a:solidFill>
            </a:endParaRPr>
          </a:p>
        </p:txBody>
      </p:sp>
      <p:pic>
        <p:nvPicPr>
          <p:cNvPr id="180227" name="Picture 2" descr="figC_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24000"/>
            <a:ext cx="7543800"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0228" name="Text Box 3" descr="Pink tissue paper"/>
          <p:cNvSpPr txBox="1">
            <a:spLocks noChangeArrowheads="1"/>
          </p:cNvSpPr>
          <p:nvPr/>
        </p:nvSpPr>
        <p:spPr bwMode="auto">
          <a:xfrm>
            <a:off x="762000" y="533400"/>
            <a:ext cx="7315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sz="2400">
                <a:solidFill>
                  <a:srgbClr val="800000"/>
                </a:solidFill>
              </a:rPr>
              <a:t>Performing Join with common example elements and use of a RESULT relation</a:t>
            </a: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8FA36308-0451-4209-8B82-30CBA84F884C}" type="slidenum">
              <a:rPr lang="en-US" altLang="en-US" sz="1400">
                <a:solidFill>
                  <a:srgbClr val="990033"/>
                </a:solidFill>
              </a:rPr>
              <a:pPr>
                <a:spcBef>
                  <a:spcPct val="0"/>
                </a:spcBef>
                <a:buClrTx/>
                <a:buSzTx/>
                <a:buFontTx/>
                <a:buNone/>
              </a:pPr>
              <a:t>91</a:t>
            </a:fld>
            <a:endParaRPr lang="en-CA" altLang="en-US" sz="1400">
              <a:solidFill>
                <a:srgbClr val="990033"/>
              </a:solidFill>
            </a:endParaRPr>
          </a:p>
        </p:txBody>
      </p:sp>
      <p:sp>
        <p:nvSpPr>
          <p:cNvPr id="181251" name="Rectangle 2"/>
          <p:cNvSpPr>
            <a:spLocks noGrp="1" noChangeArrowheads="1"/>
          </p:cNvSpPr>
          <p:nvPr>
            <p:ph type="title"/>
          </p:nvPr>
        </p:nvSpPr>
        <p:spPr>
          <a:noFill/>
        </p:spPr>
        <p:txBody>
          <a:bodyPr/>
          <a:lstStyle/>
          <a:p>
            <a:pPr eaLnBrk="1" hangingPunct="1"/>
            <a:r>
              <a:rPr lang="en-US" altLang="en-US" sz="3200" smtClean="0"/>
              <a:t>AGGREGATION  in QBE</a:t>
            </a:r>
          </a:p>
        </p:txBody>
      </p:sp>
      <p:sp>
        <p:nvSpPr>
          <p:cNvPr id="181252" name="Rectangle 3"/>
          <p:cNvSpPr>
            <a:spLocks noGrp="1" noChangeArrowheads="1"/>
          </p:cNvSpPr>
          <p:nvPr>
            <p:ph type="body" idx="1"/>
          </p:nvPr>
        </p:nvSpPr>
        <p:spPr/>
        <p:txBody>
          <a:bodyPr/>
          <a:lstStyle/>
          <a:p>
            <a:pPr eaLnBrk="1" hangingPunct="1"/>
            <a:r>
              <a:rPr lang="en-US" altLang="en-US" smtClean="0"/>
              <a:t>Aggregation is accomplished by using .CNT for count,.MAX, .MIN, .AVG for the corresponding aggregation functions </a:t>
            </a:r>
          </a:p>
          <a:p>
            <a:pPr eaLnBrk="1" hangingPunct="1"/>
            <a:r>
              <a:rPr lang="en-US" altLang="en-US" smtClean="0"/>
              <a:t>Grouping is accomplished by .G operator.</a:t>
            </a:r>
          </a:p>
          <a:p>
            <a:pPr eaLnBrk="1" hangingPunct="1"/>
            <a:r>
              <a:rPr lang="en-US" altLang="en-US" smtClean="0"/>
              <a:t>Condition Box may use conditions on groups (similar to HAVING clause in SQL – see Section 8.5.8)</a:t>
            </a:r>
          </a:p>
          <a:p>
            <a:pPr eaLnBrk="1" hangingPunct="1"/>
            <a:endParaRPr lang="en-US" altLang="en-US" smtClean="0"/>
          </a:p>
          <a:p>
            <a:pPr eaLnBrk="1" hangingPunct="1">
              <a:buFont typeface="Wingdings" panose="05000000000000000000" pitchFamily="2" charset="2"/>
              <a:buNone/>
            </a:pPr>
            <a:endParaRPr lang="en-US" altLang="en-US" smtClean="0"/>
          </a:p>
          <a:p>
            <a:pPr eaLnBrk="1" hangingPunct="1"/>
            <a:endParaRPr lang="en-US" altLang="en-US" smtClean="0"/>
          </a:p>
        </p:txBody>
      </p:sp>
    </p:spTree>
  </p:cSld>
  <p:clrMapOvr>
    <a:masterClrMapping/>
  </p:clrMapOvr>
  <p:transition spd="med"/>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E20B86FB-E825-475B-84C7-F7BEA4EF53DD}" type="slidenum">
              <a:rPr lang="en-US" altLang="en-US" sz="1400">
                <a:solidFill>
                  <a:srgbClr val="990033"/>
                </a:solidFill>
              </a:rPr>
              <a:pPr>
                <a:spcBef>
                  <a:spcPct val="0"/>
                </a:spcBef>
                <a:buClrTx/>
                <a:buSzTx/>
                <a:buFontTx/>
                <a:buNone/>
              </a:pPr>
              <a:t>92</a:t>
            </a:fld>
            <a:endParaRPr lang="en-CA" altLang="en-US" sz="1400">
              <a:solidFill>
                <a:srgbClr val="990033"/>
              </a:solidFill>
            </a:endParaRPr>
          </a:p>
        </p:txBody>
      </p:sp>
      <p:pic>
        <p:nvPicPr>
          <p:cNvPr id="183299" name="Picture 2" descr="figC_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76400"/>
            <a:ext cx="673735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300" name="Text Box 3" descr="Pink tissue paper"/>
          <p:cNvSpPr txBox="1">
            <a:spLocks noChangeArrowheads="1"/>
          </p:cNvSpPr>
          <p:nvPr/>
        </p:nvSpPr>
        <p:spPr bwMode="auto">
          <a:xfrm>
            <a:off x="914400" y="533400"/>
            <a:ext cx="7086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a:solidFill>
                  <a:srgbClr val="800000"/>
                </a:solidFill>
              </a:rPr>
              <a:t>AGGREGATION  in QBE : Examples</a:t>
            </a: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ACF788BB-B1B2-48A4-BE44-238B0172CD36}" type="slidenum">
              <a:rPr lang="en-US" altLang="en-US" sz="1400">
                <a:solidFill>
                  <a:srgbClr val="990033"/>
                </a:solidFill>
              </a:rPr>
              <a:pPr>
                <a:spcBef>
                  <a:spcPct val="0"/>
                </a:spcBef>
                <a:buClrTx/>
                <a:buSzTx/>
                <a:buFontTx/>
                <a:buNone/>
              </a:pPr>
              <a:t>93</a:t>
            </a:fld>
            <a:endParaRPr lang="en-CA" altLang="en-US" sz="1400">
              <a:solidFill>
                <a:srgbClr val="990033"/>
              </a:solidFill>
            </a:endParaRPr>
          </a:p>
        </p:txBody>
      </p:sp>
      <p:pic>
        <p:nvPicPr>
          <p:cNvPr id="184323" name="Picture 2" descr="figC_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09800"/>
            <a:ext cx="8199438"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24" name="Text Box 3" descr="Pink tissue paper"/>
          <p:cNvSpPr txBox="1">
            <a:spLocks noChangeArrowheads="1"/>
          </p:cNvSpPr>
          <p:nvPr/>
        </p:nvSpPr>
        <p:spPr bwMode="auto">
          <a:xfrm>
            <a:off x="838200" y="609600"/>
            <a:ext cx="685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a:solidFill>
                  <a:srgbClr val="800000"/>
                </a:solidFill>
              </a:rPr>
              <a:t>NEGATION  in QBE : Example</a:t>
            </a: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118E05A7-3F53-4EFC-A0A9-5C71CA17AA5B}" type="slidenum">
              <a:rPr lang="en-US" altLang="en-US" sz="1400">
                <a:solidFill>
                  <a:srgbClr val="990033"/>
                </a:solidFill>
              </a:rPr>
              <a:pPr>
                <a:spcBef>
                  <a:spcPct val="0"/>
                </a:spcBef>
                <a:buClrTx/>
                <a:buSzTx/>
                <a:buFontTx/>
                <a:buNone/>
              </a:pPr>
              <a:t>94</a:t>
            </a:fld>
            <a:endParaRPr lang="en-CA" altLang="en-US" sz="1400">
              <a:solidFill>
                <a:srgbClr val="990033"/>
              </a:solidFill>
            </a:endParaRPr>
          </a:p>
        </p:txBody>
      </p:sp>
      <p:pic>
        <p:nvPicPr>
          <p:cNvPr id="185347" name="Picture 2" descr="figC_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8229600"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48" name="Text Box 3" descr="Pink tissue paper"/>
          <p:cNvSpPr txBox="1">
            <a:spLocks noChangeArrowheads="1"/>
          </p:cNvSpPr>
          <p:nvPr/>
        </p:nvSpPr>
        <p:spPr bwMode="auto">
          <a:xfrm>
            <a:off x="914400" y="609600"/>
            <a:ext cx="66294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a:solidFill>
                  <a:srgbClr val="800000"/>
                </a:solidFill>
              </a:rPr>
              <a:t>UPDATING  in QBE : Examples</a:t>
            </a:r>
          </a:p>
          <a:p>
            <a:pPr eaLnBrk="1" hangingPunct="1">
              <a:spcBef>
                <a:spcPct val="50000"/>
              </a:spcBef>
              <a:buClrTx/>
              <a:buSzTx/>
              <a:buFontTx/>
              <a:buNone/>
            </a:pPr>
            <a:endParaRPr lang="en-US" altLang="en-US">
              <a:solidFill>
                <a:schemeClr val="tx1"/>
              </a:solidFill>
            </a:endParaRP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533BFD6D-DCAB-4669-ADA2-55649BBAEFD8}" type="slidenum">
              <a:rPr lang="en-US" altLang="en-US" sz="1400">
                <a:solidFill>
                  <a:srgbClr val="990033"/>
                </a:solidFill>
              </a:rPr>
              <a:pPr>
                <a:spcBef>
                  <a:spcPct val="0"/>
                </a:spcBef>
                <a:buClrTx/>
                <a:buSzTx/>
                <a:buFontTx/>
                <a:buNone/>
              </a:pPr>
              <a:t>95</a:t>
            </a:fld>
            <a:endParaRPr lang="en-CA" altLang="en-US" sz="1400">
              <a:solidFill>
                <a:srgbClr val="990033"/>
              </a:solidFill>
            </a:endParaRPr>
          </a:p>
        </p:txBody>
      </p:sp>
      <p:sp>
        <p:nvSpPr>
          <p:cNvPr id="186371" name="Rectangle 2"/>
          <p:cNvSpPr>
            <a:spLocks noGrp="1" noChangeArrowheads="1"/>
          </p:cNvSpPr>
          <p:nvPr>
            <p:ph type="title"/>
          </p:nvPr>
        </p:nvSpPr>
        <p:spPr>
          <a:noFill/>
        </p:spPr>
        <p:txBody>
          <a:bodyPr/>
          <a:lstStyle/>
          <a:p>
            <a:pPr eaLnBrk="1" hangingPunct="1"/>
            <a:r>
              <a:rPr lang="en-US" altLang="en-US" sz="3200" smtClean="0"/>
              <a:t>Chapter Summary</a:t>
            </a:r>
          </a:p>
        </p:txBody>
      </p:sp>
      <p:sp>
        <p:nvSpPr>
          <p:cNvPr id="186372" name="Rectangle 3"/>
          <p:cNvSpPr>
            <a:spLocks noGrp="1" noChangeArrowheads="1"/>
          </p:cNvSpPr>
          <p:nvPr>
            <p:ph type="body" idx="1"/>
          </p:nvPr>
        </p:nvSpPr>
        <p:spPr/>
        <p:txBody>
          <a:bodyPr/>
          <a:lstStyle/>
          <a:p>
            <a:pPr eaLnBrk="1" hangingPunct="1">
              <a:lnSpc>
                <a:spcPct val="90000"/>
              </a:lnSpc>
            </a:pPr>
            <a:r>
              <a:rPr lang="en-US" altLang="en-US" smtClean="0"/>
              <a:t>Relational Algebra</a:t>
            </a:r>
          </a:p>
          <a:p>
            <a:pPr lvl="1" eaLnBrk="1" hangingPunct="1">
              <a:lnSpc>
                <a:spcPct val="90000"/>
              </a:lnSpc>
            </a:pPr>
            <a:r>
              <a:rPr lang="en-US" altLang="en-US" smtClean="0"/>
              <a:t>Unary Relational Operations </a:t>
            </a:r>
          </a:p>
          <a:p>
            <a:pPr lvl="1" eaLnBrk="1" hangingPunct="1">
              <a:lnSpc>
                <a:spcPct val="90000"/>
              </a:lnSpc>
            </a:pPr>
            <a:r>
              <a:rPr lang="en-US" altLang="en-US" smtClean="0"/>
              <a:t>Relational Algebra Operations From Set Theory</a:t>
            </a:r>
          </a:p>
          <a:p>
            <a:pPr lvl="1" eaLnBrk="1" hangingPunct="1">
              <a:lnSpc>
                <a:spcPct val="90000"/>
              </a:lnSpc>
            </a:pPr>
            <a:r>
              <a:rPr lang="en-US" altLang="en-US" smtClean="0"/>
              <a:t>Binary Relational Operations</a:t>
            </a:r>
          </a:p>
          <a:p>
            <a:pPr lvl="1" eaLnBrk="1" hangingPunct="1">
              <a:lnSpc>
                <a:spcPct val="90000"/>
              </a:lnSpc>
            </a:pPr>
            <a:r>
              <a:rPr lang="en-US" altLang="en-US" smtClean="0"/>
              <a:t>Additional Relational Operations</a:t>
            </a:r>
          </a:p>
          <a:p>
            <a:pPr lvl="1" eaLnBrk="1" hangingPunct="1">
              <a:lnSpc>
                <a:spcPct val="90000"/>
              </a:lnSpc>
            </a:pPr>
            <a:r>
              <a:rPr lang="en-US" altLang="en-US" smtClean="0"/>
              <a:t>Examples of Queries in Relational Algebra</a:t>
            </a:r>
          </a:p>
          <a:p>
            <a:pPr eaLnBrk="1" hangingPunct="1">
              <a:lnSpc>
                <a:spcPct val="90000"/>
              </a:lnSpc>
            </a:pPr>
            <a:r>
              <a:rPr lang="en-US" altLang="en-US" smtClean="0"/>
              <a:t>Relational Calculus</a:t>
            </a:r>
          </a:p>
          <a:p>
            <a:pPr lvl="1" eaLnBrk="1" hangingPunct="1">
              <a:lnSpc>
                <a:spcPct val="90000"/>
              </a:lnSpc>
            </a:pPr>
            <a:r>
              <a:rPr lang="en-US" altLang="en-US" smtClean="0"/>
              <a:t>Tuple Relational Calculus</a:t>
            </a:r>
          </a:p>
          <a:p>
            <a:pPr lvl="1" eaLnBrk="1" hangingPunct="1">
              <a:lnSpc>
                <a:spcPct val="90000"/>
              </a:lnSpc>
            </a:pPr>
            <a:r>
              <a:rPr lang="en-US" altLang="en-US" smtClean="0"/>
              <a:t>Domain Relational Calculus</a:t>
            </a:r>
          </a:p>
          <a:p>
            <a:pPr eaLnBrk="1" hangingPunct="1">
              <a:lnSpc>
                <a:spcPct val="90000"/>
              </a:lnSpc>
            </a:pPr>
            <a:r>
              <a:rPr lang="en-US" altLang="en-US" smtClean="0"/>
              <a:t>Overview of the QBE language (appendix C)</a:t>
            </a:r>
          </a:p>
        </p:txBody>
      </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1594</TotalTime>
  <Words>6392</Words>
  <Application>Microsoft Office PowerPoint</Application>
  <PresentationFormat>Letter Paper (8.5x11 in)</PresentationFormat>
  <Paragraphs>702</Paragraphs>
  <Slides>95</Slides>
  <Notes>76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95</vt:i4>
      </vt:variant>
    </vt:vector>
  </HeadingPairs>
  <TitlesOfParts>
    <vt:vector size="104" baseType="lpstr">
      <vt:lpstr>Arial</vt:lpstr>
      <vt:lpstr>MS PGothic</vt:lpstr>
      <vt:lpstr>Wingdings</vt:lpstr>
      <vt:lpstr>Tahoma</vt:lpstr>
      <vt:lpstr>Symbol</vt:lpstr>
      <vt:lpstr>Verdana</vt:lpstr>
      <vt:lpstr>Times</vt:lpstr>
      <vt:lpstr>Times New Roman</vt:lpstr>
      <vt:lpstr>Blends</vt:lpstr>
      <vt:lpstr> </vt:lpstr>
      <vt:lpstr>Chapter Outline</vt:lpstr>
      <vt:lpstr>Relational Algebra Overview</vt:lpstr>
      <vt:lpstr>Relational Algebra Overview (continued)</vt:lpstr>
      <vt:lpstr>Brief History of Origins of Algebra</vt:lpstr>
      <vt:lpstr>Relational Algebra Overview</vt:lpstr>
      <vt:lpstr>Database State for COMPANY</vt:lpstr>
      <vt:lpstr>Unary Relational Operations: SELECT</vt:lpstr>
      <vt:lpstr>Unary Relational Operations: SELECT</vt:lpstr>
      <vt:lpstr>Unary Relational Operations: SELECT (continued)</vt:lpstr>
      <vt:lpstr>The following query results refer to this database state</vt:lpstr>
      <vt:lpstr>Unary Relational Operations: PROJECT</vt:lpstr>
      <vt:lpstr>Unary Relational Operations: PROJECT (cont.)</vt:lpstr>
      <vt:lpstr>Unary Relational Operations: PROJECT (contd.)</vt:lpstr>
      <vt:lpstr>Examples of applying SELECT and PROJECT operations</vt:lpstr>
      <vt:lpstr>Relational Algebra Expressions</vt:lpstr>
      <vt:lpstr>Single expression versus sequence of relational operations (Example)</vt:lpstr>
      <vt:lpstr>Unary Relational Operations: RENAME</vt:lpstr>
      <vt:lpstr>Unary Relational Operations: RENAME (continued)</vt:lpstr>
      <vt:lpstr>Unary Relational Operations: RENAME (continued)</vt:lpstr>
      <vt:lpstr>Example of applying multiple operations and RENAME</vt:lpstr>
      <vt:lpstr>Relational Algebra Operations from Set Theory: UNION </vt:lpstr>
      <vt:lpstr>Relational Algebra Operations from Set Theory: UNION </vt:lpstr>
      <vt:lpstr>Figure 8.3   Result of the UNION operation RESULT ← RESULT1 ∪ RESULT2.</vt:lpstr>
      <vt:lpstr>Relational Algebra Operations from Set Theory </vt:lpstr>
      <vt:lpstr>Relational Algebra Operations from Set Theory: INTERSECTION</vt:lpstr>
      <vt:lpstr>Relational Algebra Operations from Set Theory: SET DIFFERENCE (cont.) </vt:lpstr>
      <vt:lpstr>Example to illustrate the result of UNION, INTERSECT, and DIFFERENCE</vt:lpstr>
      <vt:lpstr>Some properties of UNION, INTERSECT, and DIFFERENCE</vt:lpstr>
      <vt:lpstr>Relational Algebra Operations from Set Theory: CARTESIAN PRODUCT</vt:lpstr>
      <vt:lpstr>Relational Algebra Operations from Set Theory: CARTESIAN PRODUCT (cont.)</vt:lpstr>
      <vt:lpstr>Relational Algebra Operations from Set Theory: CARTESIAN PRODUCT (cont.)</vt:lpstr>
      <vt:lpstr>Figure 8.5   The CARTESIAN PRODUCT (CROSS PRODUCT) operation.</vt:lpstr>
      <vt:lpstr>Figure 8.5 (continued)   The CARTESIAN PRODUCT (CROSS PRODUCT) operation.</vt:lpstr>
      <vt:lpstr>Figure 8.5 (continued)   The CARTESIAN PRODUCT (CROSS PRODUCT) operation.</vt:lpstr>
      <vt:lpstr>Binary Relational Operations: JOIN</vt:lpstr>
      <vt:lpstr>Binary Relational Operations: JOIN (cont.)</vt:lpstr>
      <vt:lpstr>Figure 8.6   Result of the JOIN operation DEPT_MGR ← DEPARTMENT|X|  Mgr_ssn=SsnEMPLOYEE.</vt:lpstr>
      <vt:lpstr>Some properties of JOIN</vt:lpstr>
      <vt:lpstr>Some properties of JOIN</vt:lpstr>
      <vt:lpstr>Binary Relational Operations: EQUIJOIN</vt:lpstr>
      <vt:lpstr>Binary Relational Operations:  NATURAL JOIN Operation</vt:lpstr>
      <vt:lpstr>Binary Relational Operations NATURAL JOIN (continued)</vt:lpstr>
      <vt:lpstr>Example of NATURAL JOIN operation</vt:lpstr>
      <vt:lpstr>Complete Set of Relational Operations</vt:lpstr>
      <vt:lpstr>Binary Relational Operations: DIVISION</vt:lpstr>
      <vt:lpstr>Example of DIVISION</vt:lpstr>
      <vt:lpstr>Table 8.1   Operations of Relational Algebra</vt:lpstr>
      <vt:lpstr>Table 8.1   Operations of Relational Algebra (continued)</vt:lpstr>
      <vt:lpstr>Query Tree Notation</vt:lpstr>
      <vt:lpstr>PowerPoint Presentation</vt:lpstr>
      <vt:lpstr>Additional Relational Operations: Aggregate Functions and Grouping</vt:lpstr>
      <vt:lpstr>Aggregate Function Operation</vt:lpstr>
      <vt:lpstr>Using Grouping with Aggregation</vt:lpstr>
      <vt:lpstr>Figure 8.10   The aggregate function operation. </vt:lpstr>
      <vt:lpstr>Figure 7.1a   Results of GROUP BY and HAVING (in SQL). Q24.</vt:lpstr>
      <vt:lpstr>Additional Relational Operations (continued)</vt:lpstr>
      <vt:lpstr>Additional Relational Operations (continued)</vt:lpstr>
      <vt:lpstr>Figure 8.11   A two-level recursive query.</vt:lpstr>
      <vt:lpstr>Additional Relational Operations (continued)</vt:lpstr>
      <vt:lpstr>Additional Relational Operations (continued)</vt:lpstr>
      <vt:lpstr>Figure 8.12   The result of a LEFT OUTER JOIN operation.</vt:lpstr>
      <vt:lpstr>Additional Relational Operations (continued)</vt:lpstr>
      <vt:lpstr>Additional Relational Operations (continued)</vt:lpstr>
      <vt:lpstr>Examples of Queries in Relational Algebra : Procedural Form</vt:lpstr>
      <vt:lpstr>Examples of Queries in Relational Algebra – Single expressions</vt:lpstr>
      <vt:lpstr>Relational Calculus</vt:lpstr>
      <vt:lpstr>Relational Calculus (continued)</vt:lpstr>
      <vt:lpstr>Tuple Relational Calculus</vt:lpstr>
      <vt:lpstr>Tuple Relational Calculus (continued)</vt:lpstr>
      <vt:lpstr>The Existential and Universal Quantifiers </vt:lpstr>
      <vt:lpstr>The Existential and Universal  Quantifiers (continued)</vt:lpstr>
      <vt:lpstr>Example Query Using Existential Quantifier</vt:lpstr>
      <vt:lpstr>Example Query Using Universal Quantifier</vt:lpstr>
      <vt:lpstr>Languages Based on Tuple Relational Calculus</vt:lpstr>
      <vt:lpstr>Languages Based on Tuple Relational Calculus (continued)</vt:lpstr>
      <vt:lpstr>The Domain Relational Calculus </vt:lpstr>
      <vt:lpstr>The Domain Relational Calculus (continued)</vt:lpstr>
      <vt:lpstr>Example Query Using Domain Calculus</vt:lpstr>
      <vt:lpstr>QBE: A Query Language Based on Domain Calculus (Appendix C)</vt:lpstr>
      <vt:lpstr>QBE: A Query Language Based on Domain Calculus (Appendix C)</vt:lpstr>
      <vt:lpstr>QBE Examples</vt:lpstr>
      <vt:lpstr>PowerPoint Presentation</vt:lpstr>
      <vt:lpstr>QBE Examples</vt:lpstr>
      <vt:lpstr>PowerPoint Presentation</vt:lpstr>
      <vt:lpstr>QBE Examples</vt:lpstr>
      <vt:lpstr>PowerPoint Presentation</vt:lpstr>
      <vt:lpstr>PowerPoint Presentation</vt:lpstr>
      <vt:lpstr>JOIN in QBE : Examples</vt:lpstr>
      <vt:lpstr>PowerPoint Presentation</vt:lpstr>
      <vt:lpstr>AGGREGATION  in QBE</vt:lpstr>
      <vt:lpstr>PowerPoint Presentation</vt:lpstr>
      <vt:lpstr>PowerPoint Presentation</vt:lpstr>
      <vt:lpstr>PowerPoint Presentation</vt:lpstr>
      <vt:lpstr>Chapter Summary</vt:lpstr>
    </vt:vector>
  </TitlesOfParts>
  <Manager/>
  <Company>©2007 Pearson Addison-Wesley. All rights reserved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subject>Introduction: Databases and Database Users</dc:subject>
  <dc:creator>Elmasri/Navathe</dc:creator>
  <cp:keywords/>
  <dc:description/>
  <cp:lastModifiedBy>ishaq</cp:lastModifiedBy>
  <cp:revision>132</cp:revision>
  <cp:lastPrinted>2001-11-04T00:51:13Z</cp:lastPrinted>
  <dcterms:created xsi:type="dcterms:W3CDTF">2005-02-25T19:46:41Z</dcterms:created>
  <dcterms:modified xsi:type="dcterms:W3CDTF">2020-08-25T11:49:42Z</dcterms:modified>
  <cp:category/>
</cp:coreProperties>
</file>