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411" r:id="rId2"/>
    <p:sldId id="378" r:id="rId3"/>
    <p:sldId id="412" r:id="rId4"/>
    <p:sldId id="379" r:id="rId5"/>
    <p:sldId id="413" r:id="rId6"/>
    <p:sldId id="382" r:id="rId7"/>
    <p:sldId id="383" r:id="rId8"/>
    <p:sldId id="384" r:id="rId9"/>
    <p:sldId id="385" r:id="rId10"/>
    <p:sldId id="386" r:id="rId11"/>
    <p:sldId id="387" r:id="rId12"/>
    <p:sldId id="414" r:id="rId13"/>
    <p:sldId id="388" r:id="rId14"/>
    <p:sldId id="389" r:id="rId15"/>
    <p:sldId id="415" r:id="rId16"/>
    <p:sldId id="420" r:id="rId17"/>
    <p:sldId id="391" r:id="rId18"/>
    <p:sldId id="392" r:id="rId19"/>
    <p:sldId id="397" r:id="rId20"/>
    <p:sldId id="393" r:id="rId21"/>
    <p:sldId id="394" r:id="rId22"/>
    <p:sldId id="399" r:id="rId23"/>
    <p:sldId id="395" r:id="rId24"/>
    <p:sldId id="418" r:id="rId25"/>
    <p:sldId id="400" r:id="rId26"/>
    <p:sldId id="401" r:id="rId27"/>
    <p:sldId id="417" r:id="rId28"/>
    <p:sldId id="416" r:id="rId29"/>
    <p:sldId id="402" r:id="rId30"/>
    <p:sldId id="403" r:id="rId31"/>
    <p:sldId id="404" r:id="rId32"/>
    <p:sldId id="405" r:id="rId33"/>
    <p:sldId id="406" r:id="rId34"/>
    <p:sldId id="407" r:id="rId35"/>
    <p:sldId id="408" r:id="rId36"/>
    <p:sldId id="419" r:id="rId37"/>
    <p:sldId id="409" r:id="rId3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4" d="100"/>
          <a:sy n="64" d="100"/>
        </p:scale>
        <p:origin x="1566"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D7D2F6B8-0F22-4A91-A927-82E346BA5F36}"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232DF3BC-93D0-44A4-B809-26109CD43085}"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189358-F4FF-44B1-A40E-9D6F4B36A142}" type="slidenum">
              <a:rPr lang="en-CA" altLang="en-US" sz="1200" smtClean="0">
                <a:latin typeface="Tahoma" panose="020B0604030504040204" pitchFamily="34" charset="0"/>
              </a:rPr>
              <a:pPr/>
              <a:t>1</a:t>
            </a:fld>
            <a:endParaRPr lang="en-CA" altLang="en-US" sz="1200" smtClean="0">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A4E32BF-AE01-4763-A297-4293ACFB8A51}" type="slidenum">
              <a:rPr lang="en-CA" altLang="en-US" smtClean="0">
                <a:latin typeface="Tahoma" panose="020B0604030504040204" pitchFamily="34" charset="0"/>
              </a:rPr>
              <a:pPr>
                <a:spcBef>
                  <a:spcPct val="0"/>
                </a:spcBef>
              </a:pPr>
              <a:t>11</a:t>
            </a:fld>
            <a:endParaRPr lang="en-CA" altLang="en-US" smtClean="0">
              <a:latin typeface="Tahom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665EF2F-981D-4365-A181-3A6D5C61DE39}" type="slidenum">
              <a:rPr lang="en-CA" altLang="en-US" smtClean="0">
                <a:latin typeface="Tahoma" panose="020B0604030504040204" pitchFamily="34" charset="0"/>
              </a:rPr>
              <a:pPr>
                <a:spcBef>
                  <a:spcPct val="0"/>
                </a:spcBef>
              </a:pPr>
              <a:t>13</a:t>
            </a:fld>
            <a:endParaRPr lang="en-CA" altLang="en-US" smtClean="0">
              <a:latin typeface="Tahoma" panose="020B060403050404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9A5652F-4AE4-411F-BD36-2976EA52DC4C}" type="slidenum">
              <a:rPr lang="en-CA" altLang="en-US" smtClean="0">
                <a:latin typeface="Tahoma" panose="020B0604030504040204" pitchFamily="34" charset="0"/>
              </a:rPr>
              <a:pPr>
                <a:spcBef>
                  <a:spcPct val="0"/>
                </a:spcBef>
              </a:pPr>
              <a:t>14</a:t>
            </a:fld>
            <a:endParaRPr lang="en-CA" altLang="en-US" smtClean="0">
              <a:latin typeface="Tahoma" panose="020B060403050404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F1FFE37-D1F2-449B-B9ED-9F245DE07975}" type="slidenum">
              <a:rPr lang="en-CA" altLang="en-US" smtClean="0">
                <a:latin typeface="Tahoma" panose="020B0604030504040204" pitchFamily="34" charset="0"/>
              </a:rPr>
              <a:pPr>
                <a:spcBef>
                  <a:spcPct val="0"/>
                </a:spcBef>
              </a:pPr>
              <a:t>15</a:t>
            </a:fld>
            <a:endParaRPr lang="en-CA" altLang="en-US" smtClean="0">
              <a:latin typeface="Tahoma" panose="020B060403050404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8448058-E6B9-4E69-A2B8-4155503EFAD3}" type="slidenum">
              <a:rPr lang="en-CA" altLang="en-US" smtClean="0">
                <a:latin typeface="Tahoma" panose="020B0604030504040204" pitchFamily="34" charset="0"/>
              </a:rPr>
              <a:pPr>
                <a:spcBef>
                  <a:spcPct val="0"/>
                </a:spcBef>
              </a:pPr>
              <a:t>17</a:t>
            </a:fld>
            <a:endParaRPr lang="en-CA" altLang="en-US" smtClean="0">
              <a:latin typeface="Tahoma" panose="020B060403050404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864FAFA-38C7-4AA3-A3AE-F7AF7F9816E2}" type="slidenum">
              <a:rPr lang="en-CA" altLang="en-US" smtClean="0">
                <a:latin typeface="Tahoma" panose="020B0604030504040204" pitchFamily="34" charset="0"/>
              </a:rPr>
              <a:pPr>
                <a:spcBef>
                  <a:spcPct val="0"/>
                </a:spcBef>
              </a:pPr>
              <a:t>18</a:t>
            </a:fld>
            <a:endParaRPr lang="en-CA" altLang="en-US" smtClean="0">
              <a:latin typeface="Tahoma" panose="020B060403050404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908D4A1-8305-4598-B2E0-A7A0871428A5}" type="slidenum">
              <a:rPr lang="en-CA" altLang="en-US" smtClean="0">
                <a:latin typeface="Tahoma" panose="020B0604030504040204" pitchFamily="34" charset="0"/>
              </a:rPr>
              <a:pPr>
                <a:spcBef>
                  <a:spcPct val="0"/>
                </a:spcBef>
              </a:pPr>
              <a:t>19</a:t>
            </a:fld>
            <a:endParaRPr lang="en-CA" altLang="en-US" smtClean="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597DB4D-E8B4-482A-AA12-B571A567FA9D}" type="slidenum">
              <a:rPr lang="en-CA" altLang="en-US" smtClean="0">
                <a:latin typeface="Tahoma" panose="020B0604030504040204" pitchFamily="34" charset="0"/>
              </a:rPr>
              <a:pPr>
                <a:spcBef>
                  <a:spcPct val="0"/>
                </a:spcBef>
              </a:pPr>
              <a:t>20</a:t>
            </a:fld>
            <a:endParaRPr lang="en-CA" altLang="en-US" smtClean="0">
              <a:latin typeface="Tahoma" panose="020B060403050404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2917F0D-5FC3-4164-9986-48D1F81E76B8}" type="slidenum">
              <a:rPr lang="en-CA" altLang="en-US" smtClean="0">
                <a:latin typeface="Tahoma" panose="020B0604030504040204" pitchFamily="34" charset="0"/>
              </a:rPr>
              <a:pPr>
                <a:spcBef>
                  <a:spcPct val="0"/>
                </a:spcBef>
              </a:pPr>
              <a:t>21</a:t>
            </a:fld>
            <a:endParaRPr lang="en-CA" altLang="en-US" smtClean="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E70D4AB-9BD4-4A14-A54B-E612D678FCA3}" type="slidenum">
              <a:rPr lang="en-CA" altLang="en-US" smtClean="0">
                <a:latin typeface="Tahoma" panose="020B0604030504040204" pitchFamily="34" charset="0"/>
              </a:rPr>
              <a:pPr>
                <a:spcBef>
                  <a:spcPct val="0"/>
                </a:spcBef>
              </a:pPr>
              <a:t>22</a:t>
            </a:fld>
            <a:endParaRPr lang="en-CA" altLang="en-US" smtClean="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B9BE875-C905-4D18-8466-D1D3A306BFAC}" type="slidenum">
              <a:rPr lang="en-CA" altLang="en-US" smtClean="0">
                <a:latin typeface="Tahoma" panose="020B0604030504040204" pitchFamily="34" charset="0"/>
              </a:rPr>
              <a:pPr>
                <a:spcBef>
                  <a:spcPct val="0"/>
                </a:spcBef>
              </a:pPr>
              <a:t>2</a:t>
            </a:fld>
            <a:endParaRPr lang="en-CA" altLang="en-US" smtClean="0">
              <a:latin typeface="Tahoma" panose="020B060403050404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CDDCD37-795B-4813-9B68-5D1E90F0AC92}" type="slidenum">
              <a:rPr lang="en-CA" altLang="en-US" smtClean="0">
                <a:latin typeface="Tahoma" panose="020B0604030504040204" pitchFamily="34" charset="0"/>
              </a:rPr>
              <a:pPr>
                <a:spcBef>
                  <a:spcPct val="0"/>
                </a:spcBef>
              </a:pPr>
              <a:t>23</a:t>
            </a:fld>
            <a:endParaRPr lang="en-CA" altLang="en-US" smtClean="0">
              <a:latin typeface="Tahoma" panose="020B060403050404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4F49C38-4D9D-48DA-8B82-06FF911A92CC}" type="slidenum">
              <a:rPr lang="en-CA" altLang="en-US" smtClean="0">
                <a:latin typeface="Tahoma" panose="020B0604030504040204" pitchFamily="34" charset="0"/>
              </a:rPr>
              <a:pPr>
                <a:spcBef>
                  <a:spcPct val="0"/>
                </a:spcBef>
              </a:pPr>
              <a:t>24</a:t>
            </a:fld>
            <a:endParaRPr lang="en-CA" altLang="en-US" smtClean="0">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E790607-EE64-4D22-9615-30010D5C05C0}" type="slidenum">
              <a:rPr lang="en-CA" altLang="en-US" smtClean="0">
                <a:latin typeface="Tahoma" panose="020B0604030504040204" pitchFamily="34" charset="0"/>
              </a:rPr>
              <a:pPr>
                <a:spcBef>
                  <a:spcPct val="0"/>
                </a:spcBef>
              </a:pPr>
              <a:t>25</a:t>
            </a:fld>
            <a:endParaRPr lang="en-CA" altLang="en-US" smtClean="0">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157F3F8-2998-43EE-A197-7D309AE816B2}" type="slidenum">
              <a:rPr lang="en-CA" altLang="en-US" smtClean="0">
                <a:latin typeface="Tahoma" panose="020B0604030504040204" pitchFamily="34" charset="0"/>
              </a:rPr>
              <a:pPr>
                <a:spcBef>
                  <a:spcPct val="0"/>
                </a:spcBef>
              </a:pPr>
              <a:t>26</a:t>
            </a:fld>
            <a:endParaRPr lang="en-CA" altLang="en-US" smtClean="0">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50B3C3-432C-4631-B055-18938530CB50}" type="slidenum">
              <a:rPr lang="en-CA" altLang="en-US" smtClean="0">
                <a:latin typeface="Tahoma" panose="020B0604030504040204" pitchFamily="34" charset="0"/>
              </a:rPr>
              <a:pPr>
                <a:spcBef>
                  <a:spcPct val="0"/>
                </a:spcBef>
              </a:pPr>
              <a:t>29</a:t>
            </a:fld>
            <a:endParaRPr lang="en-CA" altLang="en-US" smtClean="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972A7A9-42D3-45D6-8ABA-0EC269DCDB96}" type="slidenum">
              <a:rPr lang="en-CA" altLang="en-US" smtClean="0">
                <a:latin typeface="Tahoma" panose="020B0604030504040204" pitchFamily="34" charset="0"/>
              </a:rPr>
              <a:pPr>
                <a:spcBef>
                  <a:spcPct val="0"/>
                </a:spcBef>
              </a:pPr>
              <a:t>30</a:t>
            </a:fld>
            <a:endParaRPr lang="en-CA" altLang="en-US" smtClean="0">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D560A5B-C2AE-4EF4-B1E7-FCAF3D9BF10D}" type="slidenum">
              <a:rPr lang="en-CA" altLang="en-US" smtClean="0">
                <a:latin typeface="Tahoma" panose="020B0604030504040204" pitchFamily="34" charset="0"/>
              </a:rPr>
              <a:pPr>
                <a:spcBef>
                  <a:spcPct val="0"/>
                </a:spcBef>
              </a:pPr>
              <a:t>31</a:t>
            </a:fld>
            <a:endParaRPr lang="en-CA" altLang="en-US" smtClean="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561A5A4-F4E7-4122-88B3-9535D319AFF5}" type="slidenum">
              <a:rPr lang="en-CA" altLang="en-US" smtClean="0">
                <a:latin typeface="Tahoma" panose="020B0604030504040204" pitchFamily="34" charset="0"/>
              </a:rPr>
              <a:pPr>
                <a:spcBef>
                  <a:spcPct val="0"/>
                </a:spcBef>
              </a:pPr>
              <a:t>32</a:t>
            </a:fld>
            <a:endParaRPr lang="en-CA" altLang="en-US" smtClean="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7D651E9-687E-47CF-92D3-0B9E06CD13E0}" type="slidenum">
              <a:rPr lang="en-CA" altLang="en-US" smtClean="0">
                <a:latin typeface="Tahoma" panose="020B0604030504040204" pitchFamily="34" charset="0"/>
              </a:rPr>
              <a:pPr>
                <a:spcBef>
                  <a:spcPct val="0"/>
                </a:spcBef>
              </a:pPr>
              <a:t>33</a:t>
            </a:fld>
            <a:endParaRPr lang="en-CA" altLang="en-US" smtClean="0">
              <a:latin typeface="Tahoma" panose="020B060403050404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7C6FC55-36F0-41BE-B6D7-0F99DE3B727A}" type="slidenum">
              <a:rPr lang="en-CA" altLang="en-US" smtClean="0">
                <a:latin typeface="Tahoma" panose="020B0604030504040204" pitchFamily="34" charset="0"/>
              </a:rPr>
              <a:pPr>
                <a:spcBef>
                  <a:spcPct val="0"/>
                </a:spcBef>
              </a:pPr>
              <a:t>34</a:t>
            </a:fld>
            <a:endParaRPr lang="en-CA" altLang="en-US" smtClean="0">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A01D0C4-F13F-4030-8DE1-5ABCEF54E03B}" type="slidenum">
              <a:rPr lang="en-CA" altLang="en-US" smtClean="0">
                <a:latin typeface="Tahoma" panose="020B0604030504040204" pitchFamily="34" charset="0"/>
              </a:rPr>
              <a:pPr>
                <a:spcBef>
                  <a:spcPct val="0"/>
                </a:spcBef>
              </a:pPr>
              <a:t>4</a:t>
            </a:fld>
            <a:endParaRPr lang="en-CA" altLang="en-US" smtClean="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F19D8B4-3DA8-4919-A0E3-6BDFE5F28456}" type="slidenum">
              <a:rPr lang="en-CA" altLang="en-US" smtClean="0">
                <a:latin typeface="Tahoma" panose="020B0604030504040204" pitchFamily="34" charset="0"/>
              </a:rPr>
              <a:pPr>
                <a:spcBef>
                  <a:spcPct val="0"/>
                </a:spcBef>
              </a:pPr>
              <a:t>35</a:t>
            </a:fld>
            <a:endParaRPr lang="en-CA" altLang="en-US" smtClean="0">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DF5A1B1-9FF7-457A-8976-464152FE0231}" type="slidenum">
              <a:rPr lang="en-CA" altLang="en-US" smtClean="0">
                <a:latin typeface="Tahoma" panose="020B0604030504040204" pitchFamily="34" charset="0"/>
              </a:rPr>
              <a:pPr>
                <a:spcBef>
                  <a:spcPct val="0"/>
                </a:spcBef>
              </a:pPr>
              <a:t>37</a:t>
            </a:fld>
            <a:endParaRPr lang="en-CA" altLang="en-US" smtClean="0">
              <a:latin typeface="Tahoma" panose="020B060403050404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6FF42EC-6735-44BF-8AD8-21732E10EED5}" type="slidenum">
              <a:rPr lang="en-CA" altLang="en-US" smtClean="0">
                <a:latin typeface="Tahoma" panose="020B0604030504040204" pitchFamily="34" charset="0"/>
              </a:rPr>
              <a:pPr>
                <a:spcBef>
                  <a:spcPct val="0"/>
                </a:spcBef>
              </a:pPr>
              <a:t>6</a:t>
            </a:fld>
            <a:endParaRPr lang="en-CA" altLang="en-US" smtClean="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A6D3529-7CEE-4DE7-9864-B15273DAD12E}" type="slidenum">
              <a:rPr lang="en-CA" altLang="en-US" smtClean="0">
                <a:latin typeface="Tahoma" panose="020B0604030504040204" pitchFamily="34" charset="0"/>
              </a:rPr>
              <a:pPr>
                <a:spcBef>
                  <a:spcPct val="0"/>
                </a:spcBef>
              </a:pPr>
              <a:t>7</a:t>
            </a:fld>
            <a:endParaRPr lang="en-CA" altLang="en-US" smtClean="0">
              <a:latin typeface="Tahoma" panose="020B060403050404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ED825D-2054-4422-83C5-4D4FF046B5B2}" type="slidenum">
              <a:rPr lang="en-CA" altLang="en-US" smtClean="0">
                <a:latin typeface="Tahoma" panose="020B0604030504040204" pitchFamily="34" charset="0"/>
              </a:rPr>
              <a:pPr>
                <a:spcBef>
                  <a:spcPct val="0"/>
                </a:spcBef>
              </a:pPr>
              <a:t>8</a:t>
            </a:fld>
            <a:endParaRPr lang="en-CA" altLang="en-US" smtClean="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94A5A24-F882-4AE9-B3F6-D5BFAA5A5A4E}" type="slidenum">
              <a:rPr lang="en-CA" altLang="en-US" smtClean="0">
                <a:latin typeface="Tahoma" panose="020B0604030504040204" pitchFamily="34" charset="0"/>
              </a:rPr>
              <a:pPr>
                <a:spcBef>
                  <a:spcPct val="0"/>
                </a:spcBef>
              </a:pPr>
              <a:t>9</a:t>
            </a:fld>
            <a:endParaRPr lang="en-CA" altLang="en-US" smtClean="0">
              <a:latin typeface="Tahom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BDD56D2-A5CE-4229-A43D-BDA6A9D710D4}" type="slidenum">
              <a:rPr lang="en-CA" altLang="en-US" smtClean="0">
                <a:latin typeface="Tahoma" panose="020B0604030504040204" pitchFamily="34" charset="0"/>
              </a:rPr>
              <a:pPr>
                <a:spcBef>
                  <a:spcPct val="0"/>
                </a:spcBef>
              </a:pPr>
              <a:t>10</a:t>
            </a:fld>
            <a:endParaRPr lang="en-CA" altLang="en-US" smtClean="0">
              <a:latin typeface="Tahoma" panose="020B060403050404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5"/>
          <p:cNvGrpSpPr>
            <a:grpSpLocks/>
          </p:cNvGrpSpPr>
          <p:nvPr userDrawn="1"/>
        </p:nvGrpSpPr>
        <p:grpSpPr bwMode="auto">
          <a:xfrm>
            <a:off x="8936038" y="1449388"/>
            <a:ext cx="207962" cy="5408612"/>
            <a:chOff x="5606" y="889"/>
            <a:chExt cx="154" cy="3431"/>
          </a:xfrm>
        </p:grpSpPr>
        <p:sp>
          <p:nvSpPr>
            <p:cNvPr id="5"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grpSp>
          <p:nvGrpSpPr>
            <p:cNvPr id="6" name="Group 44"/>
            <p:cNvGrpSpPr>
              <a:grpSpLocks/>
            </p:cNvGrpSpPr>
            <p:nvPr userDrawn="1"/>
          </p:nvGrpSpPr>
          <p:grpSpPr bwMode="auto">
            <a:xfrm>
              <a:off x="5606" y="889"/>
              <a:ext cx="106" cy="3431"/>
              <a:chOff x="5606" y="889"/>
              <a:chExt cx="106" cy="3431"/>
            </a:xfrm>
          </p:grpSpPr>
          <p:sp>
            <p:nvSpPr>
              <p:cNvPr id="7"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sp>
            <p:nvSpPr>
              <p:cNvPr id="8"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grpSp>
      </p:grpSp>
      <p:sp>
        <p:nvSpPr>
          <p:cNvPr id="9" name="Rectangle 37"/>
          <p:cNvSpPr>
            <a:spLocks noChangeArrowheads="1"/>
          </p:cNvSpPr>
          <p:nvPr userDrawn="1"/>
        </p:nvSpPr>
        <p:spPr bwMode="gray">
          <a:xfrm rot="162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sp>
        <p:nvSpPr>
          <p:cNvPr id="10"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smtClean="0"/>
              <a:t>Copyright © 2016 Ramez Elmasri and Shamkant B. Navathe</a:t>
            </a:r>
          </a:p>
        </p:txBody>
      </p:sp>
      <p:sp>
        <p:nvSpPr>
          <p:cNvPr id="11"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mtClean="0"/>
          </a:p>
        </p:txBody>
      </p:sp>
      <p:sp>
        <p:nvSpPr>
          <p:cNvPr id="12"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mtClean="0"/>
          </a:p>
        </p:txBody>
      </p:sp>
      <p:sp>
        <p:nvSpPr>
          <p:cNvPr id="13"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mtClean="0"/>
          </a:p>
        </p:txBody>
      </p:sp>
      <p:pic>
        <p:nvPicPr>
          <p:cNvPr id="14"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16"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a:t>Copyright © 2016 Ramez Elmasri and Shamkant B. Navathe</a:t>
            </a:r>
          </a:p>
        </p:txBody>
      </p:sp>
    </p:spTree>
    <p:extLst>
      <p:ext uri="{BB962C8B-B14F-4D97-AF65-F5344CB8AC3E}">
        <p14:creationId xmlns:p14="http://schemas.microsoft.com/office/powerpoint/2010/main" val="290204233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5- </a:t>
            </a:r>
            <a:fld id="{2CED2ADA-5E0B-4C48-B686-3F4EFB1E15EA}" type="slidenum">
              <a:rPr lang="en-US" altLang="en-US"/>
              <a:pPr>
                <a:defRPr/>
              </a:pPr>
              <a:t>‹#›</a:t>
            </a:fld>
            <a:endParaRPr lang="en-CA" altLang="en-US"/>
          </a:p>
        </p:txBody>
      </p:sp>
    </p:spTree>
    <p:extLst>
      <p:ext uri="{BB962C8B-B14F-4D97-AF65-F5344CB8AC3E}">
        <p14:creationId xmlns:p14="http://schemas.microsoft.com/office/powerpoint/2010/main" val="254174952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5- </a:t>
            </a:r>
            <a:fld id="{782F051C-0CF7-42FE-88F1-22740A4D010D}" type="slidenum">
              <a:rPr lang="en-US" altLang="en-US"/>
              <a:pPr>
                <a:defRPr/>
              </a:pPr>
              <a:t>‹#›</a:t>
            </a:fld>
            <a:endParaRPr lang="en-CA" altLang="en-US"/>
          </a:p>
        </p:txBody>
      </p:sp>
    </p:spTree>
    <p:extLst>
      <p:ext uri="{BB962C8B-B14F-4D97-AF65-F5344CB8AC3E}">
        <p14:creationId xmlns:p14="http://schemas.microsoft.com/office/powerpoint/2010/main" val="7586183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5- </a:t>
            </a:r>
            <a:fld id="{8D58473A-9D0B-40CB-B4DE-912D648414C3}" type="slidenum">
              <a:rPr lang="en-US" altLang="en-US"/>
              <a:pPr>
                <a:defRPr/>
              </a:pPr>
              <a:t>‹#›</a:t>
            </a:fld>
            <a:endParaRPr lang="en-CA" altLang="en-US"/>
          </a:p>
        </p:txBody>
      </p:sp>
    </p:spTree>
    <p:extLst>
      <p:ext uri="{BB962C8B-B14F-4D97-AF65-F5344CB8AC3E}">
        <p14:creationId xmlns:p14="http://schemas.microsoft.com/office/powerpoint/2010/main" val="371434033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5- </a:t>
            </a:r>
            <a:fld id="{9D59499F-F977-4B7C-AF08-2760F7448047}" type="slidenum">
              <a:rPr lang="en-US" altLang="en-US"/>
              <a:pPr>
                <a:defRPr/>
              </a:pPr>
              <a:t>‹#›</a:t>
            </a:fld>
            <a:endParaRPr lang="en-CA" altLang="en-US"/>
          </a:p>
        </p:txBody>
      </p:sp>
    </p:spTree>
    <p:extLst>
      <p:ext uri="{BB962C8B-B14F-4D97-AF65-F5344CB8AC3E}">
        <p14:creationId xmlns:p14="http://schemas.microsoft.com/office/powerpoint/2010/main" val="17326476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5- </a:t>
            </a:r>
            <a:fld id="{76710C22-C30F-4E05-BFE8-98BBCFAFDCBC}" type="slidenum">
              <a:rPr lang="en-US" altLang="en-US"/>
              <a:pPr>
                <a:defRPr/>
              </a:pPr>
              <a:t>‹#›</a:t>
            </a:fld>
            <a:endParaRPr lang="en-CA" altLang="en-US"/>
          </a:p>
        </p:txBody>
      </p:sp>
    </p:spTree>
    <p:extLst>
      <p:ext uri="{BB962C8B-B14F-4D97-AF65-F5344CB8AC3E}">
        <p14:creationId xmlns:p14="http://schemas.microsoft.com/office/powerpoint/2010/main" val="34515774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ltLang="en-US"/>
              <a:t>Slide 5- </a:t>
            </a:r>
            <a:fld id="{0BAD6A05-FC82-4368-9580-D9AE7B371AFB}" type="slidenum">
              <a:rPr lang="en-US" altLang="en-US"/>
              <a:pPr>
                <a:defRPr/>
              </a:pPr>
              <a:t>‹#›</a:t>
            </a:fld>
            <a:endParaRPr lang="en-CA" altLang="en-US"/>
          </a:p>
        </p:txBody>
      </p:sp>
    </p:spTree>
    <p:extLst>
      <p:ext uri="{BB962C8B-B14F-4D97-AF65-F5344CB8AC3E}">
        <p14:creationId xmlns:p14="http://schemas.microsoft.com/office/powerpoint/2010/main" val="16483002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ltLang="en-US"/>
              <a:t>Slide 9- </a:t>
            </a:r>
            <a:fld id="{6889CBFB-E4DF-47EA-ADE4-D8BE6A043C5E}" type="slidenum">
              <a:rPr lang="en-US" altLang="en-US"/>
              <a:pPr>
                <a:defRPr/>
              </a:pPr>
              <a:t>‹#›</a:t>
            </a:fld>
            <a:endParaRPr lang="en-CA" altLang="en-US"/>
          </a:p>
        </p:txBody>
      </p:sp>
    </p:spTree>
    <p:extLst>
      <p:ext uri="{BB962C8B-B14F-4D97-AF65-F5344CB8AC3E}">
        <p14:creationId xmlns:p14="http://schemas.microsoft.com/office/powerpoint/2010/main" val="356704877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ltLang="en-US"/>
              <a:t>Slide 5- </a:t>
            </a:r>
            <a:fld id="{7FBBA367-97B5-48AF-AEB2-5177F2EA86F2}" type="slidenum">
              <a:rPr lang="en-US" altLang="en-US"/>
              <a:pPr>
                <a:defRPr/>
              </a:pPr>
              <a:t>‹#›</a:t>
            </a:fld>
            <a:endParaRPr lang="en-CA" altLang="en-US"/>
          </a:p>
        </p:txBody>
      </p:sp>
    </p:spTree>
    <p:extLst>
      <p:ext uri="{BB962C8B-B14F-4D97-AF65-F5344CB8AC3E}">
        <p14:creationId xmlns:p14="http://schemas.microsoft.com/office/powerpoint/2010/main" val="37753379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5- </a:t>
            </a:r>
            <a:fld id="{97E8B782-4EBD-412B-85CB-BA10182759AE}" type="slidenum">
              <a:rPr lang="en-US" altLang="en-US"/>
              <a:pPr>
                <a:defRPr/>
              </a:pPr>
              <a:t>‹#›</a:t>
            </a:fld>
            <a:endParaRPr lang="en-CA" altLang="en-US"/>
          </a:p>
        </p:txBody>
      </p:sp>
    </p:spTree>
    <p:extLst>
      <p:ext uri="{BB962C8B-B14F-4D97-AF65-F5344CB8AC3E}">
        <p14:creationId xmlns:p14="http://schemas.microsoft.com/office/powerpoint/2010/main" val="421794346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en-US"/>
              <a:t>Slide 5- </a:t>
            </a:r>
            <a:fld id="{37627DFA-8965-494A-A4BD-016EA73A96E3}" type="slidenum">
              <a:rPr lang="en-US" altLang="en-US"/>
              <a:pPr>
                <a:defRPr/>
              </a:pPr>
              <a:t>‹#›</a:t>
            </a:fld>
            <a:endParaRPr lang="en-CA" altLang="en-US"/>
          </a:p>
        </p:txBody>
      </p:sp>
    </p:spTree>
    <p:extLst>
      <p:ext uri="{BB962C8B-B14F-4D97-AF65-F5344CB8AC3E}">
        <p14:creationId xmlns:p14="http://schemas.microsoft.com/office/powerpoint/2010/main" val="3641833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smtClean="0">
              <a:latin typeface="Tahoma" panose="020B0604030504040204"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a:t>Slide 5- </a:t>
            </a:r>
            <a:fld id="{24697399-0A0A-42DB-BB02-F94EB18E0D1F}" type="slidenum">
              <a:rPr lang="en-US" altLang="en-US"/>
              <a:pPr>
                <a:defRPr/>
              </a:pPr>
              <a:t>‹#›</a:t>
            </a:fld>
            <a:endParaRPr lang="en-CA" altLang="en-US"/>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smtClean="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759" r:id="rId1"/>
    <p:sldLayoutId id="2147483750" r:id="rId2"/>
    <p:sldLayoutId id="2147483751" r:id="rId3"/>
    <p:sldLayoutId id="2147483752" r:id="rId4"/>
    <p:sldLayoutId id="2147483753" r:id="rId5"/>
    <p:sldLayoutId id="2147483760" r:id="rId6"/>
    <p:sldLayoutId id="2147483754" r:id="rId7"/>
    <p:sldLayoutId id="2147483755" r:id="rId8"/>
    <p:sldLayoutId id="2147483756" r:id="rId9"/>
    <p:sldLayoutId id="2147483757" r:id="rId10"/>
    <p:sldLayoutId id="2147483758"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 </a:t>
            </a:r>
          </a:p>
        </p:txBody>
      </p:sp>
      <p:sp>
        <p:nvSpPr>
          <p:cNvPr id="3" name="Content Placeholder 2"/>
          <p:cNvSpPr>
            <a:spLocks noGrp="1"/>
          </p:cNvSpPr>
          <p:nvPr>
            <p:ph idx="1"/>
          </p:nvPr>
        </p:nvSpPr>
        <p:spPr/>
        <p:txBody>
          <a:bodyPr/>
          <a:lstStyle/>
          <a:p>
            <a:pPr>
              <a:defRPr/>
            </a:pPr>
            <a:endParaRPr lang="en-US" dirty="0" smtClean="0">
              <a:ea typeface="+mn-ea"/>
              <a:cs typeface="+mn-cs"/>
            </a:endParaRPr>
          </a:p>
          <a:p>
            <a:pPr>
              <a:defRPr/>
            </a:pPr>
            <a:endParaRPr lang="en-US" dirty="0">
              <a:ea typeface="+mn-ea"/>
              <a:cs typeface="+mn-cs"/>
            </a:endParaRPr>
          </a:p>
          <a:p>
            <a:pPr>
              <a:defRPr/>
            </a:pPr>
            <a:endParaRPr lang="en-US" dirty="0" smtClean="0">
              <a:ea typeface="+mn-ea"/>
              <a:cs typeface="+mn-cs"/>
            </a:endParaRPr>
          </a:p>
          <a:p>
            <a:pPr marL="0" indent="0" algn="ctr" eaLnBrk="1" hangingPunct="1">
              <a:buFont typeface="Wingdings" panose="05000000000000000000" pitchFamily="2" charset="2"/>
              <a:buNone/>
              <a:defRPr/>
            </a:pPr>
            <a:r>
              <a:rPr lang="en-US" altLang="en-US" sz="3600" dirty="0" smtClean="0"/>
              <a:t>Relational </a:t>
            </a:r>
            <a:r>
              <a:rPr lang="en-US" altLang="en-US" sz="3600" dirty="0" smtClean="0"/>
              <a:t>Database Design by ER- and </a:t>
            </a:r>
            <a:r>
              <a:rPr lang="en-US" altLang="en-US" sz="3600" dirty="0" smtClean="0"/>
              <a:t>EER-to-Relational </a:t>
            </a:r>
            <a:r>
              <a:rPr lang="en-US" altLang="en-US" sz="3600" dirty="0" smtClean="0"/>
              <a:t>Mapping</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DD81BB95-11C3-4218-8D84-A77E52477068}" type="slidenum">
              <a:rPr lang="en-US" altLang="en-US" sz="1400" smtClean="0">
                <a:solidFill>
                  <a:srgbClr val="990033"/>
                </a:solidFill>
              </a:rPr>
              <a:pPr>
                <a:spcBef>
                  <a:spcPct val="0"/>
                </a:spcBef>
                <a:buClrTx/>
                <a:buSzTx/>
                <a:buFontTx/>
                <a:buNone/>
              </a:pPr>
              <a:t>1</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86D448D7-3A21-410F-8977-E38110B6FCAE}" type="slidenum">
              <a:rPr lang="en-US" altLang="en-US" sz="1400" smtClean="0">
                <a:solidFill>
                  <a:srgbClr val="990033"/>
                </a:solidFill>
              </a:rPr>
              <a:pPr>
                <a:spcBef>
                  <a:spcPct val="0"/>
                </a:spcBef>
                <a:buClrTx/>
                <a:buSzTx/>
                <a:buFontTx/>
                <a:buNone/>
              </a:pPr>
              <a:t>10</a:t>
            </a:fld>
            <a:endParaRPr lang="en-CA" altLang="en-US" sz="1400" smtClean="0">
              <a:solidFill>
                <a:srgbClr val="990033"/>
              </a:solidFill>
            </a:endParaRPr>
          </a:p>
        </p:txBody>
      </p:sp>
      <p:sp>
        <p:nvSpPr>
          <p:cNvPr id="25603" name="Rectangle 2"/>
          <p:cNvSpPr>
            <a:spLocks noGrp="1" noChangeArrowheads="1"/>
          </p:cNvSpPr>
          <p:nvPr>
            <p:ph type="title"/>
          </p:nvPr>
        </p:nvSpPr>
        <p:spPr>
          <a:xfrm>
            <a:off x="685800" y="381000"/>
            <a:ext cx="7772400" cy="766763"/>
          </a:xfrm>
        </p:spPr>
        <p:txBody>
          <a:bodyPr/>
          <a:lstStyle/>
          <a:p>
            <a:pPr eaLnBrk="1" hangingPunct="1"/>
            <a:r>
              <a:rPr lang="en-US" altLang="en-US" sz="2800" b="1" smtClean="0"/>
              <a:t/>
            </a:r>
            <a:br>
              <a:rPr lang="en-US" altLang="en-US" sz="2800" b="1" smtClean="0"/>
            </a:br>
            <a:r>
              <a:rPr lang="en-US" altLang="en-US" sz="2800" b="1" smtClean="0"/>
              <a:t>ER-to-Relational Mapping Algorithm (contd.)</a:t>
            </a:r>
            <a:endParaRPr lang="en-US" altLang="en-US" sz="2800" smtClean="0"/>
          </a:p>
        </p:txBody>
      </p:sp>
      <p:sp>
        <p:nvSpPr>
          <p:cNvPr id="25604" name="Rectangle 3"/>
          <p:cNvSpPr>
            <a:spLocks noGrp="1" noChangeArrowheads="1"/>
          </p:cNvSpPr>
          <p:nvPr>
            <p:ph type="body" idx="1"/>
          </p:nvPr>
        </p:nvSpPr>
        <p:spPr>
          <a:xfrm>
            <a:off x="323850" y="1533525"/>
            <a:ext cx="8562975" cy="4857750"/>
          </a:xfrm>
        </p:spPr>
        <p:txBody>
          <a:bodyPr/>
          <a:lstStyle/>
          <a:p>
            <a:pPr eaLnBrk="1" hangingPunct="1">
              <a:lnSpc>
                <a:spcPct val="90000"/>
              </a:lnSpc>
            </a:pPr>
            <a:r>
              <a:rPr lang="en-US" altLang="en-US" sz="2400" b="1" smtClean="0"/>
              <a:t>Step 6: Mapping of Multivalued attributes.</a:t>
            </a:r>
          </a:p>
          <a:p>
            <a:pPr lvl="1" eaLnBrk="1" hangingPunct="1">
              <a:lnSpc>
                <a:spcPct val="90000"/>
              </a:lnSpc>
            </a:pPr>
            <a:r>
              <a:rPr lang="en-US" altLang="en-US" sz="2000" smtClean="0"/>
              <a:t>For each multivalued attribute A, create a new relation R. </a:t>
            </a:r>
          </a:p>
          <a:p>
            <a:pPr lvl="1" eaLnBrk="1" hangingPunct="1">
              <a:lnSpc>
                <a:spcPct val="90000"/>
              </a:lnSpc>
            </a:pPr>
            <a:r>
              <a:rPr lang="en-US" altLang="en-US" sz="2000" smtClean="0"/>
              <a:t>This relation R will include an attribute corresponding to A, plus the primary key attribute K-as a foreign key in R-of the relation that represents the entity type of relationship type that has A as an attribute. </a:t>
            </a:r>
          </a:p>
          <a:p>
            <a:pPr lvl="1" eaLnBrk="1" hangingPunct="1">
              <a:lnSpc>
                <a:spcPct val="90000"/>
              </a:lnSpc>
            </a:pPr>
            <a:r>
              <a:rPr lang="en-US" altLang="en-US" sz="2000" smtClean="0"/>
              <a:t>The primary key of R is the combination of A and K. If the multivalued attribute is composite, we include its simple components.</a:t>
            </a:r>
          </a:p>
          <a:p>
            <a:pPr eaLnBrk="1" hangingPunct="1">
              <a:lnSpc>
                <a:spcPct val="90000"/>
              </a:lnSpc>
            </a:pPr>
            <a:r>
              <a:rPr lang="en-US" altLang="en-US" sz="2400" b="1" smtClean="0"/>
              <a:t>Example:</a:t>
            </a:r>
            <a:r>
              <a:rPr lang="en-US" altLang="en-US" sz="2400" smtClean="0"/>
              <a:t> The relation DEPT_LOCATIONS is created. </a:t>
            </a:r>
          </a:p>
          <a:p>
            <a:pPr lvl="1" eaLnBrk="1" hangingPunct="1">
              <a:lnSpc>
                <a:spcPct val="90000"/>
              </a:lnSpc>
            </a:pPr>
            <a:r>
              <a:rPr lang="en-US" altLang="en-US" sz="2000" smtClean="0"/>
              <a:t>The attribute DLOCATION represents the multivalued attribute LOCATIONS of DEPARTMENT, while DNUMBER-as foreign key-represents the primary key of the DEPARTMENT relation.</a:t>
            </a:r>
          </a:p>
          <a:p>
            <a:pPr lvl="1" eaLnBrk="1" hangingPunct="1">
              <a:lnSpc>
                <a:spcPct val="90000"/>
              </a:lnSpc>
            </a:pPr>
            <a:r>
              <a:rPr lang="en-US" altLang="en-US" sz="2000" smtClean="0"/>
              <a:t>The primary key of R is the combination of {DNUMBER, DLOCATION}.</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197E1A24-BD80-4EA5-AD3C-FDF040DB1BA4}" type="slidenum">
              <a:rPr lang="en-US" altLang="en-US" sz="1400" smtClean="0">
                <a:solidFill>
                  <a:srgbClr val="990033"/>
                </a:solidFill>
              </a:rPr>
              <a:pPr>
                <a:spcBef>
                  <a:spcPct val="0"/>
                </a:spcBef>
                <a:buClrTx/>
                <a:buSzTx/>
                <a:buFontTx/>
                <a:buNone/>
              </a:pPr>
              <a:t>11</a:t>
            </a:fld>
            <a:endParaRPr lang="en-CA" altLang="en-US" sz="1400" smtClean="0">
              <a:solidFill>
                <a:srgbClr val="990033"/>
              </a:solidFill>
            </a:endParaRPr>
          </a:p>
        </p:txBody>
      </p:sp>
      <p:sp>
        <p:nvSpPr>
          <p:cNvPr id="27651" name="Rectangle 2"/>
          <p:cNvSpPr>
            <a:spLocks noGrp="1" noChangeArrowheads="1"/>
          </p:cNvSpPr>
          <p:nvPr>
            <p:ph type="title"/>
          </p:nvPr>
        </p:nvSpPr>
        <p:spPr>
          <a:xfrm>
            <a:off x="685800" y="258763"/>
            <a:ext cx="7772400" cy="766762"/>
          </a:xfrm>
        </p:spPr>
        <p:txBody>
          <a:bodyPr/>
          <a:lstStyle/>
          <a:p>
            <a:pPr eaLnBrk="1" hangingPunct="1"/>
            <a:r>
              <a:rPr lang="en-US" altLang="en-US" sz="2800" b="1" smtClean="0"/>
              <a:t/>
            </a:r>
            <a:br>
              <a:rPr lang="en-US" altLang="en-US" sz="2800" b="1" smtClean="0"/>
            </a:br>
            <a:r>
              <a:rPr lang="en-US" altLang="en-US" sz="2800" b="1" smtClean="0"/>
              <a:t>ER-to-Relational Mapping Algorithm (contd.)</a:t>
            </a:r>
            <a:endParaRPr lang="en-US" altLang="en-US" sz="2800" smtClean="0"/>
          </a:p>
        </p:txBody>
      </p:sp>
      <p:sp>
        <p:nvSpPr>
          <p:cNvPr id="27652" name="Rectangle 3"/>
          <p:cNvSpPr>
            <a:spLocks noGrp="1" noChangeArrowheads="1"/>
          </p:cNvSpPr>
          <p:nvPr>
            <p:ph type="body" idx="1"/>
          </p:nvPr>
        </p:nvSpPr>
        <p:spPr>
          <a:xfrm>
            <a:off x="323850" y="1533525"/>
            <a:ext cx="8343900" cy="4724400"/>
          </a:xfrm>
        </p:spPr>
        <p:txBody>
          <a:bodyPr/>
          <a:lstStyle/>
          <a:p>
            <a:pPr eaLnBrk="1" hangingPunct="1">
              <a:lnSpc>
                <a:spcPct val="90000"/>
              </a:lnSpc>
            </a:pPr>
            <a:r>
              <a:rPr lang="en-US" altLang="en-US" sz="2400" b="1" smtClean="0"/>
              <a:t>Step 7: Mapping of N-ary Relationship Types.</a:t>
            </a:r>
            <a:endParaRPr lang="en-US" altLang="en-US" sz="2400" smtClean="0"/>
          </a:p>
          <a:p>
            <a:pPr lvl="1" eaLnBrk="1" hangingPunct="1">
              <a:lnSpc>
                <a:spcPct val="90000"/>
              </a:lnSpc>
            </a:pPr>
            <a:r>
              <a:rPr lang="en-US" altLang="en-US" sz="2200" smtClean="0"/>
              <a:t>For each n-ary relationship type R, where n&gt;2, create a new relationship S to represent R.</a:t>
            </a:r>
          </a:p>
          <a:p>
            <a:pPr lvl="1" eaLnBrk="1" hangingPunct="1">
              <a:lnSpc>
                <a:spcPct val="90000"/>
              </a:lnSpc>
            </a:pPr>
            <a:r>
              <a:rPr lang="en-US" altLang="en-US" sz="2200" smtClean="0"/>
              <a:t>Include as foreign key attributes in S the primary keys of the relations that represent the participating entity types. </a:t>
            </a:r>
          </a:p>
          <a:p>
            <a:pPr lvl="1" eaLnBrk="1" hangingPunct="1">
              <a:lnSpc>
                <a:spcPct val="90000"/>
              </a:lnSpc>
            </a:pPr>
            <a:r>
              <a:rPr lang="en-US" altLang="en-US" sz="2200" smtClean="0"/>
              <a:t>Also include any simple attributes of the n-ary relationship type (or simple components of composite attributes) as attributes of S.</a:t>
            </a:r>
            <a:r>
              <a:rPr lang="en-US" altLang="en-US" sz="1700" smtClean="0"/>
              <a:t> </a:t>
            </a:r>
          </a:p>
          <a:p>
            <a:pPr eaLnBrk="1" hangingPunct="1">
              <a:lnSpc>
                <a:spcPct val="90000"/>
              </a:lnSpc>
            </a:pPr>
            <a:r>
              <a:rPr lang="en-US" altLang="en-US" sz="2400" b="1" smtClean="0"/>
              <a:t>Example: </a:t>
            </a:r>
            <a:r>
              <a:rPr lang="en-US" altLang="en-US" sz="2400" smtClean="0"/>
              <a:t>The relationship type SUPPY in the ER on the next slide.</a:t>
            </a:r>
          </a:p>
          <a:p>
            <a:pPr lvl="1" eaLnBrk="1" hangingPunct="1">
              <a:lnSpc>
                <a:spcPct val="90000"/>
              </a:lnSpc>
            </a:pPr>
            <a:r>
              <a:rPr lang="en-US" altLang="en-US" sz="2000" smtClean="0"/>
              <a:t>This can be mapped to the relation SUPPLY shown in the relational schema, whose primary key is the combination of the three foreign keys {SNAME, PARTNO, PROJNAME}</a:t>
            </a:r>
            <a:endParaRPr lang="en-US" altLang="en-US" sz="2200" b="1" smtClean="0">
              <a:solidFill>
                <a:srgbClr val="FF0066"/>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493713"/>
            <a:ext cx="7796213" cy="992187"/>
          </a:xfrm>
        </p:spPr>
        <p:txBody>
          <a:bodyPr/>
          <a:lstStyle/>
          <a:p>
            <a:r>
              <a:rPr lang="en-US" altLang="en-US" sz="2800" b="1" smtClean="0">
                <a:latin typeface="Verdana" panose="020B0604030504040204" pitchFamily="34" charset="0"/>
              </a:rPr>
              <a:t>Figure 9.2</a:t>
            </a:r>
            <a:r>
              <a:rPr lang="en-US" altLang="en-US" sz="2800" smtClean="0">
                <a:latin typeface="Verdana" panose="020B0604030504040204" pitchFamily="34" charset="0"/>
              </a:rPr>
              <a:t>   Result of mapping the COMPANY ER schema into a relational database schema.</a:t>
            </a:r>
          </a:p>
        </p:txBody>
      </p:sp>
      <p:pic>
        <p:nvPicPr>
          <p:cNvPr id="29699" name="Picture 2" descr="fig09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8538" y="1524000"/>
            <a:ext cx="7007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9- 13</a:t>
            </a:r>
            <a:endParaRPr lang="en-CA" altLang="en-US" sz="1400" smtClean="0">
              <a:solidFill>
                <a:srgbClr val="990033"/>
              </a:solidFill>
            </a:endParaRPr>
          </a:p>
        </p:txBody>
      </p:sp>
    </p:spTree>
  </p:cSld>
  <p:clrMapOvr>
    <a:masterClrMapping/>
  </p:clrMapOvr>
  <p:transition spd="med"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A6DF8DF3-D9C3-40EF-A70A-458CC5D84531}" type="slidenum">
              <a:rPr lang="en-US" altLang="en-US" sz="1400" smtClean="0">
                <a:solidFill>
                  <a:srgbClr val="990033"/>
                </a:solidFill>
              </a:rPr>
              <a:pPr>
                <a:spcBef>
                  <a:spcPct val="0"/>
                </a:spcBef>
                <a:buClrTx/>
                <a:buSzTx/>
                <a:buFontTx/>
                <a:buNone/>
              </a:pPr>
              <a:t>13</a:t>
            </a:fld>
            <a:endParaRPr lang="en-CA" altLang="en-US" sz="1400" smtClean="0">
              <a:solidFill>
                <a:srgbClr val="990033"/>
              </a:solidFill>
            </a:endParaRPr>
          </a:p>
        </p:txBody>
      </p:sp>
      <p:sp>
        <p:nvSpPr>
          <p:cNvPr id="30723" name="Rectangle 2"/>
          <p:cNvSpPr>
            <a:spLocks noGrp="1" noChangeArrowheads="1"/>
          </p:cNvSpPr>
          <p:nvPr>
            <p:ph type="title"/>
          </p:nvPr>
        </p:nvSpPr>
        <p:spPr>
          <a:xfrm>
            <a:off x="533400" y="471488"/>
            <a:ext cx="7924800" cy="1439862"/>
          </a:xfrm>
        </p:spPr>
        <p:txBody>
          <a:bodyPr anchor="t"/>
          <a:lstStyle/>
          <a:p>
            <a:pPr eaLnBrk="1" hangingPunct="1"/>
            <a:r>
              <a:rPr lang="en-US" altLang="en-US" sz="2400" b="1" smtClean="0"/>
              <a:t>FIGURE 3.17</a:t>
            </a:r>
            <a:r>
              <a:rPr lang="en-US" altLang="en-US" sz="2800" b="1" smtClean="0"/>
              <a:t/>
            </a:r>
            <a:br>
              <a:rPr lang="en-US" altLang="en-US" sz="2800" b="1" smtClean="0"/>
            </a:br>
            <a:r>
              <a:rPr lang="en-US" altLang="en-US" sz="2800" b="1" smtClean="0"/>
              <a:t>TERNARY RELATIONSHIP: SUPPLY</a:t>
            </a:r>
            <a:br>
              <a:rPr lang="en-US" altLang="en-US" sz="2800" b="1" smtClean="0"/>
            </a:br>
            <a:endParaRPr lang="en-US" altLang="en-US" sz="2800" b="1" smtClean="0"/>
          </a:p>
        </p:txBody>
      </p:sp>
      <p:pic>
        <p:nvPicPr>
          <p:cNvPr id="3072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911350"/>
            <a:ext cx="7772400" cy="2654300"/>
          </a:xfr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5D4D12E3-D62C-4247-8296-EE0FA1A9DECF}" type="slidenum">
              <a:rPr lang="en-US" altLang="en-US" sz="1400" smtClean="0">
                <a:solidFill>
                  <a:srgbClr val="990033"/>
                </a:solidFill>
              </a:rPr>
              <a:pPr>
                <a:spcBef>
                  <a:spcPct val="0"/>
                </a:spcBef>
                <a:buClrTx/>
                <a:buSzTx/>
                <a:buFontTx/>
                <a:buNone/>
              </a:pPr>
              <a:t>14</a:t>
            </a:fld>
            <a:endParaRPr lang="en-CA" altLang="en-US" sz="1400" smtClean="0">
              <a:solidFill>
                <a:srgbClr val="990033"/>
              </a:solidFill>
            </a:endParaRPr>
          </a:p>
        </p:txBody>
      </p:sp>
      <p:sp>
        <p:nvSpPr>
          <p:cNvPr id="32771" name="Rectangle 2"/>
          <p:cNvSpPr>
            <a:spLocks noGrp="1" noChangeArrowheads="1"/>
          </p:cNvSpPr>
          <p:nvPr>
            <p:ph type="title"/>
          </p:nvPr>
        </p:nvSpPr>
        <p:spPr>
          <a:xfrm>
            <a:off x="762000" y="344488"/>
            <a:ext cx="8382000" cy="1027112"/>
          </a:xfrm>
        </p:spPr>
        <p:txBody>
          <a:bodyPr anchor="t"/>
          <a:lstStyle/>
          <a:p>
            <a:pPr eaLnBrk="1" hangingPunct="1"/>
            <a:r>
              <a:rPr lang="en-US" altLang="en-US" sz="1800" b="1" smtClean="0"/>
              <a:t/>
            </a:r>
            <a:br>
              <a:rPr lang="en-US" altLang="en-US" sz="1800" b="1" smtClean="0"/>
            </a:br>
            <a:r>
              <a:rPr lang="en-US" altLang="en-US" sz="2800" b="1" smtClean="0"/>
              <a:t>Mapping the </a:t>
            </a:r>
            <a:r>
              <a:rPr lang="en-US" altLang="en-US" sz="2800" b="1" i="1" smtClean="0"/>
              <a:t>n</a:t>
            </a:r>
            <a:r>
              <a:rPr lang="en-US" altLang="en-US" sz="2800" b="1" smtClean="0"/>
              <a:t>-ary relationship type SUPPLY </a:t>
            </a:r>
          </a:p>
        </p:txBody>
      </p:sp>
      <p:pic>
        <p:nvPicPr>
          <p:cNvPr id="32772" name="Picture 2" descr="fig09_04.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1828800"/>
            <a:ext cx="5257800" cy="4506913"/>
          </a:xfrm>
          <a:noFill/>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47F92C42-CFC3-42E0-90E5-9E89BD0A9BAF}" type="slidenum">
              <a:rPr lang="en-US" altLang="en-US" sz="1400" smtClean="0">
                <a:solidFill>
                  <a:srgbClr val="990033"/>
                </a:solidFill>
              </a:rPr>
              <a:pPr>
                <a:spcBef>
                  <a:spcPct val="0"/>
                </a:spcBef>
                <a:buClrTx/>
                <a:buSzTx/>
                <a:buFontTx/>
                <a:buNone/>
              </a:pPr>
              <a:t>15</a:t>
            </a:fld>
            <a:endParaRPr lang="en-CA" altLang="en-US" sz="1400" smtClean="0">
              <a:solidFill>
                <a:srgbClr val="990033"/>
              </a:solidFill>
            </a:endParaRPr>
          </a:p>
        </p:txBody>
      </p:sp>
      <p:sp>
        <p:nvSpPr>
          <p:cNvPr id="34819" name="Rectangle 2"/>
          <p:cNvSpPr>
            <a:spLocks noGrp="1" noChangeArrowheads="1"/>
          </p:cNvSpPr>
          <p:nvPr>
            <p:ph type="title"/>
          </p:nvPr>
        </p:nvSpPr>
        <p:spPr>
          <a:xfrm>
            <a:off x="685800" y="517525"/>
            <a:ext cx="7772400" cy="766763"/>
          </a:xfrm>
        </p:spPr>
        <p:txBody>
          <a:bodyPr/>
          <a:lstStyle/>
          <a:p>
            <a:pPr eaLnBrk="1" hangingPunct="1"/>
            <a:r>
              <a:rPr lang="en-US" altLang="en-US" sz="2800" b="1" smtClean="0"/>
              <a:t/>
            </a:r>
            <a:br>
              <a:rPr lang="en-US" altLang="en-US" sz="2800" b="1" smtClean="0"/>
            </a:br>
            <a:r>
              <a:rPr lang="en-US" altLang="en-US" sz="2800" b="1" smtClean="0"/>
              <a:t>Summary of Mapping constructs and constraints</a:t>
            </a:r>
            <a:endParaRPr lang="en-US" altLang="en-US" sz="2800" smtClean="0"/>
          </a:p>
        </p:txBody>
      </p:sp>
      <p:sp>
        <p:nvSpPr>
          <p:cNvPr id="34820" name="Rectangle 3"/>
          <p:cNvSpPr>
            <a:spLocks noGrp="1" noChangeArrowheads="1"/>
          </p:cNvSpPr>
          <p:nvPr>
            <p:ph type="body" idx="1"/>
          </p:nvPr>
        </p:nvSpPr>
        <p:spPr>
          <a:xfrm>
            <a:off x="685800" y="1533525"/>
            <a:ext cx="7981950" cy="4724400"/>
          </a:xfrm>
        </p:spPr>
        <p:txBody>
          <a:bodyPr/>
          <a:lstStyle/>
          <a:p>
            <a:pPr eaLnBrk="1" hangingPunct="1">
              <a:buFont typeface="Wingdings" panose="05000000000000000000" pitchFamily="2" charset="2"/>
              <a:buNone/>
            </a:pPr>
            <a:endParaRPr lang="en-US" altLang="en-US" sz="2900" smtClean="0"/>
          </a:p>
          <a:p>
            <a:pPr eaLnBrk="1" hangingPunct="1">
              <a:buFont typeface="Wingdings" panose="05000000000000000000" pitchFamily="2" charset="2"/>
              <a:buNone/>
            </a:pPr>
            <a:r>
              <a:rPr lang="en-US" altLang="en-US" sz="2000" smtClean="0"/>
              <a:t>                               </a:t>
            </a:r>
            <a:endParaRPr lang="en-US" altLang="en-US" sz="2000" b="1" smtClean="0">
              <a:solidFill>
                <a:srgbClr val="FF0066"/>
              </a:solidFill>
            </a:endParaRPr>
          </a:p>
        </p:txBody>
      </p:sp>
      <p:pic>
        <p:nvPicPr>
          <p:cNvPr id="34821" name="Picture 2" descr="tab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981200"/>
            <a:ext cx="8686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smtClean="0"/>
          </a:p>
        </p:txBody>
      </p:sp>
      <p:sp>
        <p:nvSpPr>
          <p:cNvPr id="36867" name="Content Placeholder 2"/>
          <p:cNvSpPr>
            <a:spLocks noGrp="1"/>
          </p:cNvSpPr>
          <p:nvPr>
            <p:ph idx="1"/>
          </p:nvPr>
        </p:nvSpPr>
        <p:spPr/>
        <p:txBody>
          <a:bodyPr/>
          <a:lstStyle/>
          <a:p>
            <a:pPr marL="0" indent="0" algn="ctr">
              <a:buFont typeface="Wingdings" panose="05000000000000000000" pitchFamily="2" charset="2"/>
              <a:buNone/>
            </a:pPr>
            <a:endParaRPr lang="en-US" altLang="en-US" sz="3600" smtClean="0"/>
          </a:p>
          <a:p>
            <a:pPr marL="0" indent="0" algn="ctr">
              <a:buFont typeface="Wingdings" panose="05000000000000000000" pitchFamily="2" charset="2"/>
              <a:buNone/>
            </a:pPr>
            <a:endParaRPr lang="en-US" altLang="en-US" sz="3600" smtClean="0"/>
          </a:p>
          <a:p>
            <a:pPr marL="0" indent="0" algn="ctr">
              <a:buFont typeface="Wingdings" panose="05000000000000000000" pitchFamily="2" charset="2"/>
              <a:buNone/>
            </a:pPr>
            <a:r>
              <a:rPr lang="en-US" altLang="en-US" sz="3600" smtClean="0"/>
              <a:t>Mapping of Generalization and Specialization Hierarchies</a:t>
            </a:r>
          </a:p>
          <a:p>
            <a:pPr marL="0" indent="0" algn="ctr">
              <a:buFont typeface="Wingdings" panose="05000000000000000000" pitchFamily="2" charset="2"/>
              <a:buNone/>
            </a:pPr>
            <a:r>
              <a:rPr lang="en-US" altLang="en-US" sz="3600" smtClean="0"/>
              <a:t>to a Relational Schema</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2F780F01-5F91-4D23-8C7C-67447A467641}" type="slidenum">
              <a:rPr lang="en-US" altLang="en-US" sz="1400" smtClean="0">
                <a:solidFill>
                  <a:srgbClr val="990033"/>
                </a:solidFill>
              </a:rPr>
              <a:pPr>
                <a:spcBef>
                  <a:spcPct val="0"/>
                </a:spcBef>
                <a:buClrTx/>
                <a:buSzTx/>
                <a:buFontTx/>
                <a:buNone/>
              </a:pPr>
              <a:t>16</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3A767221-0E77-4251-88D3-9A08AC139701}" type="slidenum">
              <a:rPr lang="en-US" altLang="en-US" sz="1400" smtClean="0">
                <a:solidFill>
                  <a:srgbClr val="990033"/>
                </a:solidFill>
              </a:rPr>
              <a:pPr>
                <a:spcBef>
                  <a:spcPct val="0"/>
                </a:spcBef>
                <a:buClrTx/>
                <a:buSzTx/>
                <a:buFontTx/>
                <a:buNone/>
              </a:pPr>
              <a:t>17</a:t>
            </a:fld>
            <a:endParaRPr lang="en-CA" altLang="en-US" sz="1400" smtClean="0">
              <a:solidFill>
                <a:srgbClr val="990033"/>
              </a:solidFill>
            </a:endParaRPr>
          </a:p>
        </p:txBody>
      </p:sp>
      <p:sp>
        <p:nvSpPr>
          <p:cNvPr id="37891" name="Rectangle 4"/>
          <p:cNvSpPr>
            <a:spLocks noGrp="1" noChangeArrowheads="1"/>
          </p:cNvSpPr>
          <p:nvPr>
            <p:ph type="title"/>
          </p:nvPr>
        </p:nvSpPr>
        <p:spPr/>
        <p:txBody>
          <a:bodyPr/>
          <a:lstStyle/>
          <a:p>
            <a:pPr eaLnBrk="1" hangingPunct="1"/>
            <a:r>
              <a:rPr lang="en-US" altLang="en-US" sz="3200" smtClean="0"/>
              <a:t>Mapping EER Model Constructs to Relations </a:t>
            </a:r>
          </a:p>
        </p:txBody>
      </p:sp>
      <p:sp>
        <p:nvSpPr>
          <p:cNvPr id="37892" name="Rectangle 5"/>
          <p:cNvSpPr>
            <a:spLocks noGrp="1" noChangeArrowheads="1"/>
          </p:cNvSpPr>
          <p:nvPr>
            <p:ph type="body" idx="1"/>
          </p:nvPr>
        </p:nvSpPr>
        <p:spPr>
          <a:noFill/>
        </p:spPr>
        <p:txBody>
          <a:bodyPr/>
          <a:lstStyle/>
          <a:p>
            <a:pPr eaLnBrk="1" hangingPunct="1">
              <a:lnSpc>
                <a:spcPct val="90000"/>
              </a:lnSpc>
            </a:pPr>
            <a:r>
              <a:rPr lang="en-US" altLang="en-US" b="1" smtClean="0"/>
              <a:t>Step8: Options for Mapping Specialization or Generalization.</a:t>
            </a:r>
          </a:p>
          <a:p>
            <a:pPr lvl="1" eaLnBrk="1" hangingPunct="1">
              <a:lnSpc>
                <a:spcPct val="90000"/>
              </a:lnSpc>
            </a:pPr>
            <a:r>
              <a:rPr lang="en-US" altLang="en-US" sz="2500" smtClean="0"/>
              <a:t>Convert each specialization with m subclasses {S1, S2,….,Sm} and generalized superclass C, where the attributes of C are {k,a1,…an} and k is the (primary) key, into relational schemas using one of the four following options:</a:t>
            </a:r>
          </a:p>
          <a:p>
            <a:pPr lvl="2" eaLnBrk="1" hangingPunct="1">
              <a:lnSpc>
                <a:spcPct val="90000"/>
              </a:lnSpc>
            </a:pPr>
            <a:r>
              <a:rPr lang="en-US" altLang="en-US" smtClean="0"/>
              <a:t>Option 8A: Multiple relations-Superclass and subclasses</a:t>
            </a:r>
          </a:p>
          <a:p>
            <a:pPr lvl="2" eaLnBrk="1" hangingPunct="1">
              <a:lnSpc>
                <a:spcPct val="90000"/>
              </a:lnSpc>
            </a:pPr>
            <a:r>
              <a:rPr lang="en-US" altLang="en-US" smtClean="0"/>
              <a:t>Option 8B: Multiple relations-Subclass relations only</a:t>
            </a:r>
          </a:p>
          <a:p>
            <a:pPr lvl="2" eaLnBrk="1" hangingPunct="1">
              <a:lnSpc>
                <a:spcPct val="80000"/>
              </a:lnSpc>
            </a:pPr>
            <a:r>
              <a:rPr lang="en-US" altLang="en-US" smtClean="0"/>
              <a:t>Option 8C: Single relation with one type attribute</a:t>
            </a:r>
          </a:p>
          <a:p>
            <a:pPr lvl="2" eaLnBrk="1" hangingPunct="1">
              <a:lnSpc>
                <a:spcPct val="80000"/>
              </a:lnSpc>
            </a:pPr>
            <a:r>
              <a:rPr lang="en-US" altLang="en-US" smtClean="0"/>
              <a:t>Option 8D: Single relation with multiple type attributes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52C08E90-B37B-4D8E-8E25-FF15BE542B5E}" type="slidenum">
              <a:rPr lang="en-US" altLang="en-US" sz="1400" smtClean="0">
                <a:solidFill>
                  <a:srgbClr val="990033"/>
                </a:solidFill>
              </a:rPr>
              <a:pPr>
                <a:spcBef>
                  <a:spcPct val="0"/>
                </a:spcBef>
                <a:buClrTx/>
                <a:buSzTx/>
                <a:buFontTx/>
                <a:buNone/>
              </a:pPr>
              <a:t>18</a:t>
            </a:fld>
            <a:endParaRPr lang="en-CA" altLang="en-US" sz="1400" smtClean="0">
              <a:solidFill>
                <a:srgbClr val="990033"/>
              </a:solidFill>
            </a:endParaRPr>
          </a:p>
        </p:txBody>
      </p:sp>
      <p:sp>
        <p:nvSpPr>
          <p:cNvPr id="39939" name="Rectangle 2"/>
          <p:cNvSpPr>
            <a:spLocks noGrp="1" noChangeArrowheads="1"/>
          </p:cNvSpPr>
          <p:nvPr>
            <p:ph type="title"/>
          </p:nvPr>
        </p:nvSpPr>
        <p:spPr/>
        <p:txBody>
          <a:bodyPr/>
          <a:lstStyle/>
          <a:p>
            <a:pPr eaLnBrk="1" hangingPunct="1"/>
            <a:r>
              <a:rPr lang="en-US" altLang="en-US" sz="3200" smtClean="0"/>
              <a:t>Mapping EER Model Constructs to Relations </a:t>
            </a:r>
          </a:p>
        </p:txBody>
      </p:sp>
      <p:sp>
        <p:nvSpPr>
          <p:cNvPr id="39940" name="Rectangle 3"/>
          <p:cNvSpPr>
            <a:spLocks noGrp="1" noChangeArrowheads="1"/>
          </p:cNvSpPr>
          <p:nvPr>
            <p:ph type="body" idx="1"/>
          </p:nvPr>
        </p:nvSpPr>
        <p:spPr>
          <a:noFill/>
        </p:spPr>
        <p:txBody>
          <a:bodyPr/>
          <a:lstStyle/>
          <a:p>
            <a:pPr eaLnBrk="1" hangingPunct="1">
              <a:lnSpc>
                <a:spcPct val="90000"/>
              </a:lnSpc>
            </a:pPr>
            <a:r>
              <a:rPr lang="en-US" altLang="en-US" sz="2400" b="1" smtClean="0"/>
              <a:t>Option 8A: Multiple relations-Superclass and subclasses</a:t>
            </a:r>
          </a:p>
          <a:p>
            <a:pPr lvl="1" eaLnBrk="1" hangingPunct="1">
              <a:lnSpc>
                <a:spcPct val="90000"/>
              </a:lnSpc>
            </a:pPr>
            <a:r>
              <a:rPr lang="en-US" altLang="en-US" sz="2100" smtClean="0"/>
              <a:t>Create a relation L for C with attributes Attrs(L) = {k,a1,…an} and PK(L) = k. Create a relation Li for each subclass Si, 1 &lt; i &lt; m, with the attributesAttrs(Li) = {k} U {attributes of Si} and PK(Li)=k. This option works for any specialization (total or partial, disjoint of over-lapping). </a:t>
            </a:r>
          </a:p>
          <a:p>
            <a:pPr eaLnBrk="1" hangingPunct="1">
              <a:lnSpc>
                <a:spcPct val="90000"/>
              </a:lnSpc>
            </a:pPr>
            <a:r>
              <a:rPr lang="en-US" altLang="en-US" sz="2400" b="1" smtClean="0"/>
              <a:t>Option 8B: Multiple relations-Subclass relations only</a:t>
            </a:r>
          </a:p>
          <a:p>
            <a:pPr lvl="1" eaLnBrk="1" hangingPunct="1">
              <a:lnSpc>
                <a:spcPct val="90000"/>
              </a:lnSpc>
            </a:pPr>
            <a:r>
              <a:rPr lang="en-US" altLang="en-US" sz="2100" smtClean="0"/>
              <a:t>Create a relation Li for each subclass Si, 1 &lt; i &lt; m, with the attributes Attr(Li) = {attributes of Si} U {k,a1…,an} and PK(Li) = k. This option only works for a  specialization whose subclasses are total (every entity in the superclass must belong to (at least) one of the subclasses).</a:t>
            </a:r>
          </a:p>
          <a:p>
            <a:pPr eaLnBrk="1" hangingPunct="1">
              <a:lnSpc>
                <a:spcPct val="90000"/>
              </a:lnSpc>
            </a:pPr>
            <a:endParaRPr lang="en-US" altLang="en-US" sz="240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201727F0-7CCC-4BDB-82AB-68304B5ACEE3}" type="slidenum">
              <a:rPr lang="en-US" altLang="en-US" sz="1400" smtClean="0">
                <a:solidFill>
                  <a:srgbClr val="990033"/>
                </a:solidFill>
              </a:rPr>
              <a:pPr>
                <a:spcBef>
                  <a:spcPct val="0"/>
                </a:spcBef>
                <a:buClrTx/>
                <a:buSzTx/>
                <a:buFontTx/>
                <a:buNone/>
              </a:pPr>
              <a:t>19</a:t>
            </a:fld>
            <a:endParaRPr lang="en-CA" altLang="en-US" sz="1400" smtClean="0">
              <a:solidFill>
                <a:srgbClr val="990033"/>
              </a:solidFill>
            </a:endParaRPr>
          </a:p>
        </p:txBody>
      </p:sp>
      <p:sp>
        <p:nvSpPr>
          <p:cNvPr id="41987" name="Rectangle 2"/>
          <p:cNvSpPr>
            <a:spLocks noGrp="1" noChangeArrowheads="1"/>
          </p:cNvSpPr>
          <p:nvPr>
            <p:ph type="title"/>
          </p:nvPr>
        </p:nvSpPr>
        <p:spPr>
          <a:xfrm>
            <a:off x="250825" y="303213"/>
            <a:ext cx="8534400" cy="842962"/>
          </a:xfrm>
        </p:spPr>
        <p:txBody>
          <a:bodyPr/>
          <a:lstStyle/>
          <a:p>
            <a:pPr eaLnBrk="1" hangingPunct="1"/>
            <a:r>
              <a:rPr lang="en-US" altLang="en-US" sz="2800" b="1" smtClean="0"/>
              <a:t>Mapping EER Model Constructs to Relations (contd.)</a:t>
            </a:r>
          </a:p>
        </p:txBody>
      </p:sp>
      <p:sp>
        <p:nvSpPr>
          <p:cNvPr id="41988" name="Rectangle 3"/>
          <p:cNvSpPr>
            <a:spLocks noGrp="1" noChangeArrowheads="1"/>
          </p:cNvSpPr>
          <p:nvPr>
            <p:ph type="body" idx="1"/>
          </p:nvPr>
        </p:nvSpPr>
        <p:spPr>
          <a:xfrm>
            <a:off x="409575" y="1962150"/>
            <a:ext cx="8375650" cy="4257675"/>
          </a:xfrm>
        </p:spPr>
        <p:txBody>
          <a:bodyPr/>
          <a:lstStyle/>
          <a:p>
            <a:pPr eaLnBrk="1" hangingPunct="1"/>
            <a:r>
              <a:rPr lang="en-US" altLang="en-US" sz="2400" b="1" smtClean="0"/>
              <a:t>Option 8C: Single relation with one type attribute</a:t>
            </a:r>
          </a:p>
          <a:p>
            <a:pPr lvl="1" eaLnBrk="1" hangingPunct="1"/>
            <a:r>
              <a:rPr lang="en-US" altLang="en-US" sz="2100" smtClean="0"/>
              <a:t>Create a single relation L with attributes Attrs(L) = {k,a</a:t>
            </a:r>
            <a:r>
              <a:rPr lang="en-US" altLang="en-US" sz="2100" baseline="-25000" smtClean="0"/>
              <a:t>1</a:t>
            </a:r>
            <a:r>
              <a:rPr lang="en-US" altLang="en-US" sz="2100" smtClean="0"/>
              <a:t>,…a</a:t>
            </a:r>
            <a:r>
              <a:rPr lang="en-US" altLang="en-US" sz="2100" baseline="-25000" smtClean="0"/>
              <a:t>n</a:t>
            </a:r>
            <a:r>
              <a:rPr lang="en-US" altLang="en-US" sz="2100" smtClean="0"/>
              <a:t>} U {attributes of S</a:t>
            </a:r>
            <a:r>
              <a:rPr lang="en-US" altLang="en-US" sz="2100" baseline="-25000" smtClean="0"/>
              <a:t>1</a:t>
            </a:r>
            <a:r>
              <a:rPr lang="en-US" altLang="en-US" sz="2100" smtClean="0"/>
              <a:t>} U</a:t>
            </a:r>
            <a:r>
              <a:rPr lang="en-US" altLang="en-US" sz="2100" smtClean="0">
                <a:latin typeface="Times New Roman" panose="02020603050405020304" pitchFamily="18" charset="0"/>
              </a:rPr>
              <a:t>…</a:t>
            </a:r>
            <a:r>
              <a:rPr lang="en-US" altLang="en-US" sz="2100" smtClean="0"/>
              <a:t>U {attributes of S</a:t>
            </a:r>
            <a:r>
              <a:rPr lang="en-US" altLang="en-US" sz="2100" baseline="-25000" smtClean="0"/>
              <a:t>m</a:t>
            </a:r>
            <a:r>
              <a:rPr lang="en-US" altLang="en-US" sz="2100" smtClean="0"/>
              <a:t>} U {t} and PK(L) = k. The attribute t is called a type (or </a:t>
            </a:r>
            <a:r>
              <a:rPr lang="en-US" altLang="en-US" sz="2100" b="1" smtClean="0"/>
              <a:t>discriminating</a:t>
            </a:r>
            <a:r>
              <a:rPr lang="en-US" altLang="en-US" sz="2100" smtClean="0"/>
              <a:t>) attribute that indicates the subclass to which each tuple belongs</a:t>
            </a:r>
          </a:p>
          <a:p>
            <a:pPr eaLnBrk="1" hangingPunct="1"/>
            <a:r>
              <a:rPr lang="en-US" altLang="en-US" sz="2400" b="1" smtClean="0"/>
              <a:t>Option 8D: Single relation with multiple type attributes</a:t>
            </a:r>
          </a:p>
          <a:p>
            <a:pPr lvl="1" eaLnBrk="1" hangingPunct="1"/>
            <a:r>
              <a:rPr lang="en-US" altLang="en-US" sz="2100" smtClean="0"/>
              <a:t>Create a single relation schema L with attributes Attrs(L) = {k,a</a:t>
            </a:r>
            <a:r>
              <a:rPr lang="en-US" altLang="en-US" sz="2100" baseline="-25000" smtClean="0"/>
              <a:t>1</a:t>
            </a:r>
            <a:r>
              <a:rPr lang="en-US" altLang="en-US" sz="2100" smtClean="0"/>
              <a:t>,…a</a:t>
            </a:r>
            <a:r>
              <a:rPr lang="en-US" altLang="en-US" sz="2100" baseline="-25000" smtClean="0"/>
              <a:t>n</a:t>
            </a:r>
            <a:r>
              <a:rPr lang="en-US" altLang="en-US" sz="2100" smtClean="0"/>
              <a:t>} U {attributes of S</a:t>
            </a:r>
            <a:r>
              <a:rPr lang="en-US" altLang="en-US" sz="2100" baseline="-25000" smtClean="0"/>
              <a:t>1</a:t>
            </a:r>
            <a:r>
              <a:rPr lang="en-US" altLang="en-US" sz="2100" smtClean="0"/>
              <a:t>} U…U {attributes of S</a:t>
            </a:r>
            <a:r>
              <a:rPr lang="en-US" altLang="en-US" sz="2100" baseline="-25000" smtClean="0"/>
              <a:t>m</a:t>
            </a:r>
            <a:r>
              <a:rPr lang="en-US" altLang="en-US" sz="2100" smtClean="0"/>
              <a:t>} U {t</a:t>
            </a:r>
            <a:r>
              <a:rPr lang="en-US" altLang="en-US" sz="2100" baseline="-25000" smtClean="0"/>
              <a:t>1</a:t>
            </a:r>
            <a:r>
              <a:rPr lang="en-US" altLang="en-US" sz="2100" smtClean="0"/>
              <a:t>, t</a:t>
            </a:r>
            <a:r>
              <a:rPr lang="en-US" altLang="en-US" sz="2100" baseline="-25000" smtClean="0"/>
              <a:t>2</a:t>
            </a:r>
            <a:r>
              <a:rPr lang="en-US" altLang="en-US" sz="2100" smtClean="0"/>
              <a:t>,</a:t>
            </a:r>
            <a:r>
              <a:rPr lang="en-US" altLang="en-US" sz="2100" smtClean="0">
                <a:latin typeface="Times New Roman" panose="02020603050405020304" pitchFamily="18" charset="0"/>
              </a:rPr>
              <a:t>…</a:t>
            </a:r>
            <a:r>
              <a:rPr lang="en-US" altLang="en-US" sz="2100" smtClean="0"/>
              <a:t>,t</a:t>
            </a:r>
            <a:r>
              <a:rPr lang="en-US" altLang="en-US" sz="2100" baseline="-25000" smtClean="0"/>
              <a:t>m</a:t>
            </a:r>
            <a:r>
              <a:rPr lang="en-US" altLang="en-US" sz="2100" smtClean="0"/>
              <a:t>} and PK(L) = k. Each t</a:t>
            </a:r>
            <a:r>
              <a:rPr lang="en-US" altLang="en-US" sz="2100" baseline="-25000" smtClean="0"/>
              <a:t>i</a:t>
            </a:r>
            <a:r>
              <a:rPr lang="en-US" altLang="en-US" sz="2100" smtClean="0"/>
              <a:t>, 1 &lt; I &lt; m, is a Boolean type attribute indicating whether a tuple belongs to the subclass S</a:t>
            </a:r>
            <a:r>
              <a:rPr lang="en-US" altLang="en-US" sz="2100" baseline="-25000" smtClean="0"/>
              <a:t>i</a:t>
            </a:r>
            <a:r>
              <a:rPr lang="en-US" altLang="en-US" sz="2100" smtClean="0"/>
              <a: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F22C0FFA-361A-4BF2-AABB-054E4CB2A96E}" type="slidenum">
              <a:rPr lang="en-US" altLang="en-US" sz="1400" smtClean="0">
                <a:solidFill>
                  <a:srgbClr val="990033"/>
                </a:solidFill>
              </a:rPr>
              <a:pPr>
                <a:spcBef>
                  <a:spcPct val="0"/>
                </a:spcBef>
                <a:buClrTx/>
                <a:buSzTx/>
                <a:buFontTx/>
                <a:buNone/>
              </a:pPr>
              <a:t>2</a:t>
            </a:fld>
            <a:endParaRPr lang="en-CA" altLang="en-US" sz="1400" smtClean="0">
              <a:solidFill>
                <a:srgbClr val="990033"/>
              </a:solidFill>
            </a:endParaRPr>
          </a:p>
        </p:txBody>
      </p:sp>
      <p:sp>
        <p:nvSpPr>
          <p:cNvPr id="10243" name="Rectangle 4"/>
          <p:cNvSpPr>
            <a:spLocks noGrp="1" noChangeArrowheads="1"/>
          </p:cNvSpPr>
          <p:nvPr>
            <p:ph type="title"/>
          </p:nvPr>
        </p:nvSpPr>
        <p:spPr/>
        <p:txBody>
          <a:bodyPr/>
          <a:lstStyle/>
          <a:p>
            <a:pPr eaLnBrk="1" hangingPunct="1"/>
            <a:r>
              <a:rPr lang="en-US" altLang="en-US" dirty="0" smtClean="0"/>
              <a:t>Outline</a:t>
            </a:r>
            <a:endParaRPr lang="en-US" altLang="en-US" dirty="0" smtClean="0"/>
          </a:p>
        </p:txBody>
      </p:sp>
      <p:sp>
        <p:nvSpPr>
          <p:cNvPr id="10244" name="Rectangle 5"/>
          <p:cNvSpPr>
            <a:spLocks noGrp="1" noChangeArrowheads="1"/>
          </p:cNvSpPr>
          <p:nvPr>
            <p:ph type="body" idx="1"/>
          </p:nvPr>
        </p:nvSpPr>
        <p:spPr/>
        <p:txBody>
          <a:bodyPr/>
          <a:lstStyle/>
          <a:p>
            <a:pPr eaLnBrk="1" hangingPunct="1">
              <a:lnSpc>
                <a:spcPct val="80000"/>
              </a:lnSpc>
            </a:pPr>
            <a:r>
              <a:rPr lang="en-US" altLang="en-US" sz="2400" b="1" smtClean="0"/>
              <a:t>ER-to-Relational Mapping Algorithm </a:t>
            </a:r>
          </a:p>
          <a:p>
            <a:pPr lvl="1" eaLnBrk="1" hangingPunct="1">
              <a:lnSpc>
                <a:spcPct val="80000"/>
              </a:lnSpc>
            </a:pPr>
            <a:r>
              <a:rPr lang="en-US" altLang="en-US" sz="2100" smtClean="0"/>
              <a:t>Step 1: Mapping of Regular Entity Types</a:t>
            </a:r>
          </a:p>
          <a:p>
            <a:pPr lvl="1" eaLnBrk="1" hangingPunct="1">
              <a:lnSpc>
                <a:spcPct val="80000"/>
              </a:lnSpc>
            </a:pPr>
            <a:r>
              <a:rPr lang="en-US" altLang="en-US" sz="2100" smtClean="0"/>
              <a:t>Step 2: Mapping of Weak Entity Types</a:t>
            </a:r>
          </a:p>
          <a:p>
            <a:pPr lvl="1" eaLnBrk="1" hangingPunct="1">
              <a:lnSpc>
                <a:spcPct val="80000"/>
              </a:lnSpc>
            </a:pPr>
            <a:r>
              <a:rPr lang="en-US" altLang="en-US" sz="2100" smtClean="0"/>
              <a:t>Step 3: Mapping of Binary 1:1 Relation Types</a:t>
            </a:r>
          </a:p>
          <a:p>
            <a:pPr lvl="1" eaLnBrk="1" hangingPunct="1">
              <a:lnSpc>
                <a:spcPct val="80000"/>
              </a:lnSpc>
            </a:pPr>
            <a:r>
              <a:rPr lang="en-US" altLang="en-US" sz="2100" smtClean="0"/>
              <a:t>Step 4: Mapping of Binary 1:N Relationship Types.</a:t>
            </a:r>
          </a:p>
          <a:p>
            <a:pPr lvl="1" eaLnBrk="1" hangingPunct="1">
              <a:lnSpc>
                <a:spcPct val="80000"/>
              </a:lnSpc>
            </a:pPr>
            <a:r>
              <a:rPr lang="en-US" altLang="en-US" sz="2100" smtClean="0"/>
              <a:t>Step 5: Mapping of Binary M:N Relationship Types.</a:t>
            </a:r>
          </a:p>
          <a:p>
            <a:pPr lvl="1" eaLnBrk="1" hangingPunct="1">
              <a:lnSpc>
                <a:spcPct val="80000"/>
              </a:lnSpc>
            </a:pPr>
            <a:r>
              <a:rPr lang="en-US" altLang="en-US" sz="2100" smtClean="0"/>
              <a:t>Step 6: Mapping of Multivalued attributes.</a:t>
            </a:r>
          </a:p>
          <a:p>
            <a:pPr lvl="1" eaLnBrk="1" hangingPunct="1">
              <a:lnSpc>
                <a:spcPct val="80000"/>
              </a:lnSpc>
            </a:pPr>
            <a:r>
              <a:rPr lang="en-US" altLang="en-US" sz="2100" smtClean="0"/>
              <a:t>Step 7: Mapping of N-ary Relationship Types.</a:t>
            </a:r>
          </a:p>
          <a:p>
            <a:pPr lvl="1" eaLnBrk="1" hangingPunct="1">
              <a:lnSpc>
                <a:spcPct val="80000"/>
              </a:lnSpc>
            </a:pPr>
            <a:endParaRPr lang="en-US" altLang="en-US" sz="2100" smtClean="0"/>
          </a:p>
          <a:p>
            <a:pPr eaLnBrk="1" hangingPunct="1">
              <a:lnSpc>
                <a:spcPct val="80000"/>
              </a:lnSpc>
            </a:pPr>
            <a:r>
              <a:rPr lang="en-US" altLang="en-US" sz="2400" b="1" smtClean="0"/>
              <a:t>Mapping EER Model Constructs to Relations </a:t>
            </a:r>
          </a:p>
          <a:p>
            <a:pPr lvl="1" eaLnBrk="1" hangingPunct="1">
              <a:lnSpc>
                <a:spcPct val="80000"/>
              </a:lnSpc>
            </a:pPr>
            <a:r>
              <a:rPr lang="en-US" altLang="en-US" sz="2100" smtClean="0"/>
              <a:t>Step 8: Options for Mapping Specialization or Generalization.</a:t>
            </a:r>
          </a:p>
          <a:p>
            <a:pPr lvl="1" eaLnBrk="1" hangingPunct="1">
              <a:lnSpc>
                <a:spcPct val="80000"/>
              </a:lnSpc>
            </a:pPr>
            <a:r>
              <a:rPr lang="en-US" altLang="en-US" sz="2100" smtClean="0"/>
              <a:t>Step 9: Mapping of Union Types (Categories).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973DB91C-5C6B-42E6-85A1-04DD685B9250}" type="slidenum">
              <a:rPr lang="en-US" altLang="en-US" sz="1400" smtClean="0">
                <a:solidFill>
                  <a:srgbClr val="990033"/>
                </a:solidFill>
              </a:rPr>
              <a:pPr>
                <a:spcBef>
                  <a:spcPct val="0"/>
                </a:spcBef>
                <a:buClrTx/>
                <a:buSzTx/>
                <a:buFontTx/>
                <a:buNone/>
              </a:pPr>
              <a:t>20</a:t>
            </a:fld>
            <a:endParaRPr lang="en-CA" altLang="en-US" sz="1400" smtClean="0">
              <a:solidFill>
                <a:srgbClr val="990033"/>
              </a:solidFill>
            </a:endParaRPr>
          </a:p>
        </p:txBody>
      </p:sp>
      <p:sp>
        <p:nvSpPr>
          <p:cNvPr id="44035" name="Rectangle 2"/>
          <p:cNvSpPr>
            <a:spLocks noGrp="1" noChangeArrowheads="1"/>
          </p:cNvSpPr>
          <p:nvPr>
            <p:ph type="title"/>
          </p:nvPr>
        </p:nvSpPr>
        <p:spPr>
          <a:xfrm>
            <a:off x="533400" y="200025"/>
            <a:ext cx="7620000" cy="914400"/>
          </a:xfrm>
        </p:spPr>
        <p:txBody>
          <a:bodyPr anchor="t"/>
          <a:lstStyle/>
          <a:p>
            <a:pPr eaLnBrk="1" hangingPunct="1"/>
            <a:r>
              <a:rPr lang="en-US" altLang="en-US" sz="2400" b="1" smtClean="0"/>
              <a:t>FIGURE 4.4</a:t>
            </a:r>
            <a:r>
              <a:rPr lang="en-US" altLang="en-US" sz="2400" smtClean="0"/>
              <a:t/>
            </a:r>
            <a:br>
              <a:rPr lang="en-US" altLang="en-US" sz="2400" smtClean="0"/>
            </a:br>
            <a:r>
              <a:rPr lang="en-US" altLang="en-US" sz="2400" smtClean="0"/>
              <a:t>EER diagram notation for an attribute-defined specialization on JobType</a:t>
            </a:r>
            <a:r>
              <a:rPr lang="en-US" altLang="en-US" sz="1800" smtClean="0"/>
              <a:t>.</a:t>
            </a:r>
            <a:endParaRPr lang="en-US" altLang="en-US" smtClean="0"/>
          </a:p>
        </p:txBody>
      </p:sp>
      <p:pic>
        <p:nvPicPr>
          <p:cNvPr id="440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D66A3942-4B45-4CBA-B6C2-A901346E4267}" type="slidenum">
              <a:rPr lang="en-US" altLang="en-US" sz="1400" smtClean="0">
                <a:solidFill>
                  <a:srgbClr val="990033"/>
                </a:solidFill>
              </a:rPr>
              <a:pPr>
                <a:spcBef>
                  <a:spcPct val="0"/>
                </a:spcBef>
                <a:buClrTx/>
                <a:buSzTx/>
                <a:buFontTx/>
                <a:buNone/>
              </a:pPr>
              <a:t>21</a:t>
            </a:fld>
            <a:endParaRPr lang="en-CA" altLang="en-US" sz="1400" smtClean="0">
              <a:solidFill>
                <a:srgbClr val="990033"/>
              </a:solidFill>
            </a:endParaRPr>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3338"/>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ChangeArrowheads="1"/>
          </p:cNvSpPr>
          <p:nvPr/>
        </p:nvSpPr>
        <p:spPr bwMode="auto">
          <a:xfrm>
            <a:off x="461963" y="358775"/>
            <a:ext cx="83772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sz="1800" dirty="0" smtClean="0">
                <a:solidFill>
                  <a:srgbClr val="800000"/>
                </a:solidFill>
              </a:rPr>
              <a:t> </a:t>
            </a:r>
            <a:r>
              <a:rPr lang="en-US" altLang="en-US" sz="2400" b="1" dirty="0" smtClean="0">
                <a:solidFill>
                  <a:srgbClr val="800000"/>
                </a:solidFill>
                <a:latin typeface="+mj-lt"/>
              </a:rPr>
              <a:t>Mapping the EER schema in Figure 4.4 using option 8A </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C2C588AF-400A-43F9-A489-E1801323456A}" type="slidenum">
              <a:rPr lang="en-US" altLang="en-US" sz="1400" smtClean="0">
                <a:solidFill>
                  <a:srgbClr val="990033"/>
                </a:solidFill>
              </a:rPr>
              <a:pPr>
                <a:spcBef>
                  <a:spcPct val="0"/>
                </a:spcBef>
                <a:buClrTx/>
                <a:buSzTx/>
                <a:buFontTx/>
                <a:buNone/>
              </a:pPr>
              <a:t>22</a:t>
            </a:fld>
            <a:endParaRPr lang="en-CA" altLang="en-US" sz="1400" smtClean="0">
              <a:solidFill>
                <a:srgbClr val="990033"/>
              </a:solidFill>
            </a:endParaRPr>
          </a:p>
        </p:txBody>
      </p:sp>
      <p:sp>
        <p:nvSpPr>
          <p:cNvPr id="52227" name="Rectangle 2"/>
          <p:cNvSpPr>
            <a:spLocks noChangeArrowheads="1"/>
          </p:cNvSpPr>
          <p:nvPr/>
        </p:nvSpPr>
        <p:spPr bwMode="auto">
          <a:xfrm>
            <a:off x="228600" y="381000"/>
            <a:ext cx="899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sz="2400" b="1" dirty="0" smtClean="0">
                <a:solidFill>
                  <a:srgbClr val="800000"/>
                </a:solidFill>
              </a:rPr>
              <a:t>Mapping the EER schema in Figure 4.4 using option 8C</a:t>
            </a:r>
            <a:endParaRPr lang="en-US" altLang="en-US" sz="2400" b="1" dirty="0" smtClean="0">
              <a:solidFill>
                <a:srgbClr val="800000"/>
              </a:solidFill>
              <a:latin typeface="+mj-lt"/>
            </a:endParaRP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B2528D03-197D-44F1-92DA-C59A5D5D67CA}" type="slidenum">
              <a:rPr lang="en-US" altLang="en-US" sz="1400" smtClean="0">
                <a:solidFill>
                  <a:srgbClr val="990033"/>
                </a:solidFill>
              </a:rPr>
              <a:pPr>
                <a:spcBef>
                  <a:spcPct val="0"/>
                </a:spcBef>
                <a:buClrTx/>
                <a:buSzTx/>
                <a:buFontTx/>
                <a:buNone/>
              </a:pPr>
              <a:t>23</a:t>
            </a:fld>
            <a:endParaRPr lang="en-CA" altLang="en-US" sz="1400" smtClean="0">
              <a:solidFill>
                <a:srgbClr val="990033"/>
              </a:solidFill>
            </a:endParaRPr>
          </a:p>
        </p:txBody>
      </p:sp>
      <p:sp>
        <p:nvSpPr>
          <p:cNvPr id="50179" name="Rectangle 2"/>
          <p:cNvSpPr>
            <a:spLocks noGrp="1" noChangeArrowheads="1"/>
          </p:cNvSpPr>
          <p:nvPr>
            <p:ph type="title"/>
          </p:nvPr>
        </p:nvSpPr>
        <p:spPr>
          <a:xfrm>
            <a:off x="239713" y="304800"/>
            <a:ext cx="8713787" cy="2933700"/>
          </a:xfrm>
        </p:spPr>
        <p:txBody>
          <a:bodyPr anchor="t"/>
          <a:lstStyle/>
          <a:p>
            <a:pPr eaLnBrk="1" hangingPunct="1"/>
            <a:r>
              <a:rPr lang="en-US" altLang="en-US" sz="2400" b="1" smtClean="0"/>
              <a:t>FIGURE 4.3 (b)</a:t>
            </a:r>
            <a:r>
              <a:rPr lang="en-US" altLang="en-US" sz="2400" smtClean="0"/>
              <a:t/>
            </a:r>
            <a:br>
              <a:rPr lang="en-US" altLang="en-US" sz="2400" smtClean="0"/>
            </a:br>
            <a:r>
              <a:rPr lang="en-US" altLang="en-US" sz="2400" smtClean="0"/>
              <a:t>Generalizing CAR and TRUCK into the superclass VEHICLE.</a:t>
            </a:r>
            <a:endParaRPr lang="en-US" altLang="en-US" sz="4400" smtClean="0"/>
          </a:p>
        </p:txBody>
      </p:sp>
      <p:pic>
        <p:nvPicPr>
          <p:cNvPr id="50180" name="Picture 2" descr="fig04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582738"/>
            <a:ext cx="7975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C3528F44-553C-4845-B8AF-5FF5CCBD3383}" type="slidenum">
              <a:rPr lang="en-US" altLang="en-US" sz="1400" smtClean="0">
                <a:solidFill>
                  <a:srgbClr val="990033"/>
                </a:solidFill>
              </a:rPr>
              <a:pPr>
                <a:spcBef>
                  <a:spcPct val="0"/>
                </a:spcBef>
                <a:buClrTx/>
                <a:buSzTx/>
                <a:buFontTx/>
                <a:buNone/>
              </a:pPr>
              <a:t>24</a:t>
            </a:fld>
            <a:endParaRPr lang="en-CA" altLang="en-US" sz="1400" smtClean="0">
              <a:solidFill>
                <a:srgbClr val="990033"/>
              </a:solidFill>
            </a:endParaRPr>
          </a:p>
        </p:txBody>
      </p:sp>
      <p:sp>
        <p:nvSpPr>
          <p:cNvPr id="46083" name="Rectangle 2"/>
          <p:cNvSpPr>
            <a:spLocks noChangeArrowheads="1"/>
          </p:cNvSpPr>
          <p:nvPr/>
        </p:nvSpPr>
        <p:spPr bwMode="auto">
          <a:xfrm>
            <a:off x="304800" y="2667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dirty="0" smtClean="0">
                <a:solidFill>
                  <a:srgbClr val="800000"/>
                </a:solidFill>
                <a:latin typeface="+mj-lt"/>
              </a:rPr>
              <a:t>Mapping the EER schema in Figure 4.3b using option 8B. </a:t>
            </a:r>
            <a:endParaRPr lang="en-US" altLang="en-US" b="1" dirty="0" smtClean="0">
              <a:solidFill>
                <a:srgbClr val="800000"/>
              </a:solidFill>
              <a:latin typeface="+mj-lt"/>
            </a:endParaRPr>
          </a:p>
        </p:txBody>
      </p:sp>
      <p:pic>
        <p:nvPicPr>
          <p:cNvPr id="522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362200"/>
            <a:ext cx="793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745CCE8E-B53C-46DA-9DAA-D695E8CC078C}" type="slidenum">
              <a:rPr lang="en-US" altLang="en-US" sz="1400" smtClean="0">
                <a:solidFill>
                  <a:srgbClr val="990033"/>
                </a:solidFill>
              </a:rPr>
              <a:pPr>
                <a:spcBef>
                  <a:spcPct val="0"/>
                </a:spcBef>
                <a:buClrTx/>
                <a:buSzTx/>
                <a:buFontTx/>
                <a:buNone/>
              </a:pPr>
              <a:t>25</a:t>
            </a:fld>
            <a:endParaRPr lang="en-CA" altLang="en-US" sz="1400" smtClean="0">
              <a:solidFill>
                <a:srgbClr val="990033"/>
              </a:solidFill>
            </a:endParaRPr>
          </a:p>
        </p:txBody>
      </p:sp>
      <p:sp>
        <p:nvSpPr>
          <p:cNvPr id="54275" name="Rectangle 2"/>
          <p:cNvSpPr>
            <a:spLocks noGrp="1" noChangeArrowheads="1"/>
          </p:cNvSpPr>
          <p:nvPr>
            <p:ph type="title"/>
          </p:nvPr>
        </p:nvSpPr>
        <p:spPr>
          <a:xfrm>
            <a:off x="533400" y="304800"/>
            <a:ext cx="7988300" cy="990600"/>
          </a:xfrm>
        </p:spPr>
        <p:txBody>
          <a:bodyPr anchor="t"/>
          <a:lstStyle/>
          <a:p>
            <a:pPr eaLnBrk="1" hangingPunct="1"/>
            <a:r>
              <a:rPr lang="en-US" altLang="en-US" sz="2400" b="1" smtClean="0"/>
              <a:t>FIGURE 4.5</a:t>
            </a:r>
            <a:br>
              <a:rPr lang="en-US" altLang="en-US" sz="2400" b="1" smtClean="0"/>
            </a:br>
            <a:r>
              <a:rPr lang="en-US" altLang="en-US" sz="2400" smtClean="0"/>
              <a:t>An overlapping (non-disjoint) specialization.</a:t>
            </a:r>
            <a:endParaRPr lang="en-US" altLang="en-US" sz="4400" smtClean="0"/>
          </a:p>
        </p:txBody>
      </p:sp>
      <p:pic>
        <p:nvPicPr>
          <p:cNvPr id="54276" name="Picture 2" descr="fig04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63813"/>
            <a:ext cx="82296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0E8EDCC7-9855-4099-A274-578AA25923C0}" type="slidenum">
              <a:rPr lang="en-US" altLang="en-US" sz="1400" smtClean="0">
                <a:solidFill>
                  <a:srgbClr val="990033"/>
                </a:solidFill>
              </a:rPr>
              <a:pPr>
                <a:spcBef>
                  <a:spcPct val="0"/>
                </a:spcBef>
                <a:buClrTx/>
                <a:buSzTx/>
                <a:buFontTx/>
                <a:buNone/>
              </a:pPr>
              <a:t>26</a:t>
            </a:fld>
            <a:endParaRPr lang="en-CA" altLang="en-US" sz="1400" smtClean="0">
              <a:solidFill>
                <a:srgbClr val="990033"/>
              </a:solidFill>
            </a:endParaRPr>
          </a:p>
        </p:txBody>
      </p:sp>
      <p:sp>
        <p:nvSpPr>
          <p:cNvPr id="56323" name="Rectangle 2"/>
          <p:cNvSpPr>
            <a:spLocks noChangeArrowheads="1"/>
          </p:cNvSpPr>
          <p:nvPr/>
        </p:nvSpPr>
        <p:spPr bwMode="auto">
          <a:xfrm>
            <a:off x="685800" y="3587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dirty="0" smtClean="0">
                <a:solidFill>
                  <a:srgbClr val="800000"/>
                </a:solidFill>
                <a:latin typeface="+mj-lt"/>
              </a:rPr>
              <a:t>Mapping Figure 4.5 using option 8D with Boolean type fields </a:t>
            </a:r>
            <a:r>
              <a:rPr lang="en-US" altLang="en-US" dirty="0" err="1" smtClean="0">
                <a:solidFill>
                  <a:srgbClr val="800000"/>
                </a:solidFill>
                <a:latin typeface="+mj-lt"/>
              </a:rPr>
              <a:t>Mflag</a:t>
            </a:r>
            <a:r>
              <a:rPr lang="en-US" altLang="en-US" dirty="0" smtClean="0">
                <a:solidFill>
                  <a:srgbClr val="800000"/>
                </a:solidFill>
                <a:latin typeface="+mj-lt"/>
              </a:rPr>
              <a:t> and </a:t>
            </a:r>
            <a:r>
              <a:rPr lang="en-US" altLang="en-US" dirty="0" err="1" smtClean="0">
                <a:solidFill>
                  <a:srgbClr val="800000"/>
                </a:solidFill>
                <a:latin typeface="+mj-lt"/>
              </a:rPr>
              <a:t>Pflag</a:t>
            </a:r>
            <a:r>
              <a:rPr lang="en-US" altLang="en-US" dirty="0" smtClean="0">
                <a:solidFill>
                  <a:srgbClr val="800000"/>
                </a:solidFill>
                <a:latin typeface="+mj-lt"/>
              </a:rPr>
              <a:t>.</a:t>
            </a:r>
            <a:endParaRPr lang="en-US" altLang="en-US" b="1" dirty="0" smtClean="0">
              <a:solidFill>
                <a:srgbClr val="800000"/>
              </a:solidFill>
              <a:latin typeface="+mj-lt"/>
            </a:endParaRPr>
          </a:p>
        </p:txBody>
      </p:sp>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043238"/>
            <a:ext cx="7775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Different Options for Mapping Generalization Hierarchies</a:t>
            </a:r>
          </a:p>
        </p:txBody>
      </p:sp>
      <p:sp>
        <p:nvSpPr>
          <p:cNvPr id="58371" name="Content Placeholder 2"/>
          <p:cNvSpPr>
            <a:spLocks noGrp="1"/>
          </p:cNvSpPr>
          <p:nvPr>
            <p:ph idx="1"/>
          </p:nvPr>
        </p:nvSpPr>
        <p:spPr/>
        <p:txBody>
          <a:bodyPr/>
          <a:lstStyle/>
          <a:p>
            <a:r>
              <a:rPr lang="en-US" altLang="en-US" b="1" smtClean="0">
                <a:latin typeface="Verdana" panose="020B0604030504040204" pitchFamily="34" charset="0"/>
              </a:rPr>
              <a:t>Next Slide :Figure 9.5</a:t>
            </a:r>
            <a:r>
              <a:rPr lang="en-US" altLang="en-US" smtClean="0">
                <a:latin typeface="Verdana" panose="020B0604030504040204" pitchFamily="34" charset="0"/>
              </a:rPr>
              <a:t>   Options for mapping specialization or generalization. (a) Mapping the EER schema in Figure 4.4 using option 8A. </a:t>
            </a:r>
          </a:p>
          <a:p>
            <a:r>
              <a:rPr lang="en-US" altLang="en-US" smtClean="0">
                <a:latin typeface="Verdana" panose="020B0604030504040204" pitchFamily="34" charset="0"/>
              </a:rPr>
              <a:t>(b) Mapping the EER schema in Figure 4.3(b) using option 8B. </a:t>
            </a:r>
          </a:p>
          <a:p>
            <a:r>
              <a:rPr lang="en-US" altLang="en-US" smtClean="0">
                <a:latin typeface="Verdana" panose="020B0604030504040204" pitchFamily="34" charset="0"/>
              </a:rPr>
              <a:t>(c) Mapping the EER schema in Figure 4.4 using option 8C. </a:t>
            </a:r>
          </a:p>
          <a:p>
            <a:r>
              <a:rPr lang="en-US" altLang="en-US" smtClean="0">
                <a:latin typeface="Verdana" panose="020B0604030504040204" pitchFamily="34" charset="0"/>
              </a:rPr>
              <a:t>(d) Mapping Figure 4.5 using option 8D with Boolean type fields Mflag and Pflag.</a:t>
            </a:r>
            <a:endParaRPr lang="en-US" altLang="en-US" smtClean="0"/>
          </a:p>
        </p:txBody>
      </p:sp>
      <p:sp>
        <p:nvSpPr>
          <p:cNvPr id="583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AE772910-50E2-435E-8AFF-E533E20A5826}" type="slidenum">
              <a:rPr lang="en-US" altLang="en-US" sz="1400" smtClean="0">
                <a:solidFill>
                  <a:srgbClr val="990033"/>
                </a:solidFill>
              </a:rPr>
              <a:pPr>
                <a:spcBef>
                  <a:spcPct val="0"/>
                </a:spcBef>
                <a:buClrTx/>
                <a:buSzTx/>
                <a:buFontTx/>
                <a:buNone/>
              </a:pPr>
              <a:t>27</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p:txBody>
          <a:bodyPr/>
          <a:lstStyle/>
          <a:p>
            <a:r>
              <a:rPr lang="en-US" altLang="en-US" sz="3200" smtClean="0"/>
              <a:t>Fig. 9.5: Different Options for Mapping Generalization Hierarchies - summary</a:t>
            </a:r>
            <a:endParaRPr lang="en-US" altLang="en-US" sz="3200" smtClean="0">
              <a:latin typeface="Verdana" panose="020B0604030504040204" pitchFamily="34" charset="0"/>
            </a:endParaRPr>
          </a:p>
        </p:txBody>
      </p:sp>
      <p:pic>
        <p:nvPicPr>
          <p:cNvPr id="59395" name="Picture 2" descr="fig09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9- 29</a:t>
            </a:r>
            <a:endParaRPr lang="en-CA" altLang="en-US" sz="1400" smtClean="0">
              <a:solidFill>
                <a:srgbClr val="990033"/>
              </a:solidFill>
            </a:endParaRPr>
          </a:p>
        </p:txBody>
      </p:sp>
    </p:spTree>
  </p:cSld>
  <p:clrMapOvr>
    <a:masterClrMapping/>
  </p:clrMapOvr>
  <p:transition spd="med" advTm="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554C2131-2669-46E4-B043-ACC5326973DE}" type="slidenum">
              <a:rPr lang="en-US" altLang="en-US" sz="1400" smtClean="0">
                <a:solidFill>
                  <a:srgbClr val="990033"/>
                </a:solidFill>
              </a:rPr>
              <a:pPr>
                <a:spcBef>
                  <a:spcPct val="0"/>
                </a:spcBef>
                <a:buClrTx/>
                <a:buSzTx/>
                <a:buFontTx/>
                <a:buNone/>
              </a:pPr>
              <a:t>29</a:t>
            </a:fld>
            <a:endParaRPr lang="en-CA" altLang="en-US" sz="1400" smtClean="0">
              <a:solidFill>
                <a:srgbClr val="990033"/>
              </a:solidFill>
            </a:endParaRPr>
          </a:p>
        </p:txBody>
      </p:sp>
      <p:sp>
        <p:nvSpPr>
          <p:cNvPr id="60419" name="Rectangle 4"/>
          <p:cNvSpPr>
            <a:spLocks noGrp="1" noChangeArrowheads="1"/>
          </p:cNvSpPr>
          <p:nvPr>
            <p:ph type="title"/>
          </p:nvPr>
        </p:nvSpPr>
        <p:spPr/>
        <p:txBody>
          <a:bodyPr/>
          <a:lstStyle/>
          <a:p>
            <a:pPr eaLnBrk="1" hangingPunct="1"/>
            <a:r>
              <a:rPr lang="en-US" altLang="en-US" sz="3200" smtClean="0"/>
              <a:t>Mapping EER Model Constructs to Relations (contd.)</a:t>
            </a:r>
          </a:p>
        </p:txBody>
      </p:sp>
      <p:sp>
        <p:nvSpPr>
          <p:cNvPr id="60420" name="Rectangle 5"/>
          <p:cNvSpPr>
            <a:spLocks noGrp="1" noChangeArrowheads="1"/>
          </p:cNvSpPr>
          <p:nvPr>
            <p:ph type="body" idx="1"/>
          </p:nvPr>
        </p:nvSpPr>
        <p:spPr/>
        <p:txBody>
          <a:bodyPr/>
          <a:lstStyle/>
          <a:p>
            <a:pPr eaLnBrk="1" hangingPunct="1"/>
            <a:r>
              <a:rPr lang="en-US" altLang="en-US" sz="2400" smtClean="0"/>
              <a:t>Mapping of Shared Subclasses (Multiple Inheritance)</a:t>
            </a:r>
          </a:p>
          <a:p>
            <a:pPr lvl="1" eaLnBrk="1" hangingPunct="1"/>
            <a:r>
              <a:rPr lang="en-US" altLang="en-US" sz="2200" smtClean="0"/>
              <a:t>A shared subclass, such as STUDENT_ASSISTANT, is a subclass of several classes, indicating multiple inheritance. These classes must all have the same key attribute; otherwise, the shared subclass would be modeled as a category.</a:t>
            </a:r>
          </a:p>
          <a:p>
            <a:pPr lvl="1" eaLnBrk="1" hangingPunct="1"/>
            <a:r>
              <a:rPr lang="en-US" altLang="en-US" sz="2200" smtClean="0"/>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GOALS during Mapping</a:t>
            </a:r>
          </a:p>
        </p:txBody>
      </p:sp>
      <p:sp>
        <p:nvSpPr>
          <p:cNvPr id="3" name="Content Placeholder 2"/>
          <p:cNvSpPr>
            <a:spLocks noGrp="1"/>
          </p:cNvSpPr>
          <p:nvPr>
            <p:ph idx="1"/>
          </p:nvPr>
        </p:nvSpPr>
        <p:spPr/>
        <p:txBody>
          <a:bodyPr/>
          <a:lstStyle/>
          <a:p>
            <a:pPr>
              <a:defRPr/>
            </a:pPr>
            <a:r>
              <a:rPr lang="en-US" dirty="0" smtClean="0"/>
              <a:t>Preserve all information (that includes all attributes)</a:t>
            </a:r>
          </a:p>
          <a:p>
            <a:pPr>
              <a:defRPr/>
            </a:pPr>
            <a:r>
              <a:rPr lang="en-US" dirty="0" smtClean="0"/>
              <a:t>Maintain the constraints to the extent possible (Relational Model cannot preserve all </a:t>
            </a:r>
            <a:r>
              <a:rPr lang="en-US" dirty="0" err="1" smtClean="0"/>
              <a:t>contstraints</a:t>
            </a:r>
            <a:r>
              <a:rPr lang="en-US" dirty="0" smtClean="0"/>
              <a:t>- e.g., max cardinality ratio such as 1:10 in </a:t>
            </a:r>
            <a:r>
              <a:rPr lang="en-US" dirty="0" smtClean="0"/>
              <a:t>ER)</a:t>
            </a:r>
            <a:endParaRPr lang="en-US" dirty="0" smtClean="0"/>
          </a:p>
          <a:p>
            <a:pPr>
              <a:defRPr/>
            </a:pPr>
            <a:r>
              <a:rPr lang="en-US" dirty="0" smtClean="0"/>
              <a:t>Minimize null values</a:t>
            </a:r>
          </a:p>
          <a:p>
            <a:pPr marL="0" indent="0" algn="ctr">
              <a:buFont typeface="Wingdings" panose="05000000000000000000" pitchFamily="2" charset="2"/>
              <a:buNone/>
              <a:defRPr/>
            </a:pPr>
            <a:r>
              <a:rPr lang="en-US" i="1" dirty="0" smtClean="0">
                <a:solidFill>
                  <a:srgbClr val="990033"/>
                </a:solidFill>
              </a:rPr>
              <a:t>The mapping procedure described has been implemented in many commercial tools.</a:t>
            </a:r>
            <a:endParaRPr lang="en-US" i="1" dirty="0">
              <a:solidFill>
                <a:srgbClr val="990033"/>
              </a:solidFill>
            </a:endParaRPr>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740CBC4A-0AB0-4E60-A1F5-1DBC37286F30}" type="slidenum">
              <a:rPr lang="en-US" altLang="en-US" sz="1400" smtClean="0">
                <a:solidFill>
                  <a:srgbClr val="990033"/>
                </a:solidFill>
              </a:rPr>
              <a:pPr>
                <a:spcBef>
                  <a:spcPct val="0"/>
                </a:spcBef>
                <a:buClrTx/>
                <a:buSzTx/>
                <a:buFontTx/>
                <a:buNone/>
              </a:pPr>
              <a:t>3</a:t>
            </a:fld>
            <a:endParaRPr lang="en-CA" altLang="en-US" sz="1400" smtClean="0">
              <a:solidFill>
                <a:srgbClr val="990033"/>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ACB836C3-CDE9-4AD2-A738-3DB6237949D9}" type="slidenum">
              <a:rPr lang="en-US" altLang="en-US" sz="1400" smtClean="0">
                <a:solidFill>
                  <a:srgbClr val="990033"/>
                </a:solidFill>
              </a:rPr>
              <a:pPr>
                <a:spcBef>
                  <a:spcPct val="0"/>
                </a:spcBef>
                <a:buClrTx/>
                <a:buSzTx/>
                <a:buFontTx/>
                <a:buNone/>
              </a:pPr>
              <a:t>30</a:t>
            </a:fld>
            <a:endParaRPr lang="en-CA" altLang="en-US" sz="1400" smtClean="0">
              <a:solidFill>
                <a:srgbClr val="990033"/>
              </a:solidFill>
            </a:endParaRPr>
          </a:p>
        </p:txBody>
      </p:sp>
      <p:sp>
        <p:nvSpPr>
          <p:cNvPr id="62467" name="Rectangle 2"/>
          <p:cNvSpPr>
            <a:spLocks noGrp="1" noChangeArrowheads="1"/>
          </p:cNvSpPr>
          <p:nvPr>
            <p:ph type="title"/>
          </p:nvPr>
        </p:nvSpPr>
        <p:spPr>
          <a:xfrm>
            <a:off x="533400" y="304800"/>
            <a:ext cx="7772400" cy="990600"/>
          </a:xfrm>
        </p:spPr>
        <p:txBody>
          <a:bodyPr anchor="t"/>
          <a:lstStyle/>
          <a:p>
            <a:pPr eaLnBrk="1" hangingPunct="1"/>
            <a:r>
              <a:rPr lang="en-US" altLang="en-US" sz="1800" b="1" smtClean="0"/>
              <a:t>FIGURE 4.7</a:t>
            </a:r>
            <a:br>
              <a:rPr lang="en-US" altLang="en-US" sz="1800" b="1" smtClean="0"/>
            </a:br>
            <a:r>
              <a:rPr lang="en-US" altLang="en-US" sz="2000" b="1" smtClean="0"/>
              <a:t>A specialization lattice with multiple inheritance for a UNIVERSITY database.</a:t>
            </a:r>
            <a:endParaRPr lang="en-US" altLang="en-US" sz="4000" b="1" smtClean="0"/>
          </a:p>
        </p:txBody>
      </p:sp>
      <p:pic>
        <p:nvPicPr>
          <p:cNvPr id="6246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46338" y="1524000"/>
            <a:ext cx="4335462" cy="4991100"/>
          </a:xfr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D174041A-C1AC-4616-B91D-33E9C0709EB7}" type="slidenum">
              <a:rPr lang="en-US" altLang="en-US" sz="1400" smtClean="0">
                <a:solidFill>
                  <a:srgbClr val="990033"/>
                </a:solidFill>
              </a:rPr>
              <a:pPr>
                <a:spcBef>
                  <a:spcPct val="0"/>
                </a:spcBef>
                <a:buClrTx/>
                <a:buSzTx/>
                <a:buFontTx/>
                <a:buNone/>
              </a:pPr>
              <a:t>31</a:t>
            </a:fld>
            <a:endParaRPr lang="en-CA" altLang="en-US" sz="1400" smtClean="0">
              <a:solidFill>
                <a:srgbClr val="990033"/>
              </a:solidFill>
            </a:endParaRPr>
          </a:p>
        </p:txBody>
      </p:sp>
      <p:sp>
        <p:nvSpPr>
          <p:cNvPr id="64515" name="Rectangle 2"/>
          <p:cNvSpPr>
            <a:spLocks noGrp="1" noChangeArrowheads="1"/>
          </p:cNvSpPr>
          <p:nvPr>
            <p:ph type="title"/>
          </p:nvPr>
        </p:nvSpPr>
        <p:spPr>
          <a:xfrm>
            <a:off x="533400" y="263525"/>
            <a:ext cx="7173913" cy="1143000"/>
          </a:xfrm>
        </p:spPr>
        <p:txBody>
          <a:bodyPr anchor="t"/>
          <a:lstStyle/>
          <a:p>
            <a:pPr eaLnBrk="1" hangingPunct="1"/>
            <a:r>
              <a:rPr lang="en-US" altLang="en-US" sz="2000" b="1" smtClean="0"/>
              <a:t>FIGURE 9.6</a:t>
            </a:r>
            <a:br>
              <a:rPr lang="en-US" altLang="en-US" sz="2000" b="1" smtClean="0"/>
            </a:br>
            <a:r>
              <a:rPr lang="en-US" altLang="en-US" sz="2000" b="1" smtClean="0"/>
              <a:t>Mapping the EER specialization lattice in Figure 4.7 using multiple options</a:t>
            </a:r>
            <a:r>
              <a:rPr lang="en-US" altLang="en-US" sz="2000" smtClean="0"/>
              <a:t>.</a:t>
            </a:r>
            <a:endParaRPr lang="en-US" altLang="en-US" sz="4000" smtClean="0"/>
          </a:p>
        </p:txBody>
      </p:sp>
      <p:pic>
        <p:nvPicPr>
          <p:cNvPr id="64516" name="Picture 2" descr="fig09_06.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209800"/>
            <a:ext cx="7905750" cy="3352800"/>
          </a:xfrm>
          <a:noFill/>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44791CA4-3BDA-43AE-9F83-29770DDF6A6C}" type="slidenum">
              <a:rPr lang="en-US" altLang="en-US" sz="1400" smtClean="0">
                <a:solidFill>
                  <a:srgbClr val="990033"/>
                </a:solidFill>
              </a:rPr>
              <a:pPr>
                <a:spcBef>
                  <a:spcPct val="0"/>
                </a:spcBef>
                <a:buClrTx/>
                <a:buSzTx/>
                <a:buFontTx/>
                <a:buNone/>
              </a:pPr>
              <a:t>32</a:t>
            </a:fld>
            <a:endParaRPr lang="en-CA" altLang="en-US" sz="1400" smtClean="0">
              <a:solidFill>
                <a:srgbClr val="990033"/>
              </a:solidFill>
            </a:endParaRPr>
          </a:p>
        </p:txBody>
      </p:sp>
      <p:sp>
        <p:nvSpPr>
          <p:cNvPr id="66563" name="Rectangle 4"/>
          <p:cNvSpPr>
            <a:spLocks noGrp="1" noChangeArrowheads="1"/>
          </p:cNvSpPr>
          <p:nvPr>
            <p:ph type="title"/>
          </p:nvPr>
        </p:nvSpPr>
        <p:spPr/>
        <p:txBody>
          <a:bodyPr/>
          <a:lstStyle/>
          <a:p>
            <a:pPr eaLnBrk="1" hangingPunct="1"/>
            <a:r>
              <a:rPr lang="en-US" altLang="en-US" sz="3200" smtClean="0"/>
              <a:t>Mapping EER Model Constructs to Relations (contd.)</a:t>
            </a:r>
          </a:p>
        </p:txBody>
      </p:sp>
      <p:sp>
        <p:nvSpPr>
          <p:cNvPr id="66564" name="Rectangle 5"/>
          <p:cNvSpPr>
            <a:spLocks noGrp="1" noChangeArrowheads="1"/>
          </p:cNvSpPr>
          <p:nvPr>
            <p:ph type="body" idx="1"/>
          </p:nvPr>
        </p:nvSpPr>
        <p:spPr/>
        <p:txBody>
          <a:bodyPr/>
          <a:lstStyle/>
          <a:p>
            <a:pPr eaLnBrk="1" hangingPunct="1">
              <a:lnSpc>
                <a:spcPct val="90000"/>
              </a:lnSpc>
            </a:pPr>
            <a:r>
              <a:rPr lang="en-US" altLang="en-US" b="1" smtClean="0"/>
              <a:t>Step 9: Mapping of Union Types (Categories).</a:t>
            </a:r>
          </a:p>
          <a:p>
            <a:pPr lvl="1" eaLnBrk="1" hangingPunct="1">
              <a:lnSpc>
                <a:spcPct val="90000"/>
              </a:lnSpc>
            </a:pPr>
            <a:r>
              <a:rPr lang="en-US" altLang="en-US" smtClean="0"/>
              <a:t>For mapping a category whose defining superclass have different keys, it is customary to specify a new key attribute, called a surrogate key, when creating a relation to correspond to the category. </a:t>
            </a:r>
          </a:p>
          <a:p>
            <a:pPr lvl="1" eaLnBrk="1" hangingPunct="1">
              <a:lnSpc>
                <a:spcPct val="90000"/>
              </a:lnSpc>
            </a:pPr>
            <a:r>
              <a:rPr lang="en-US" altLang="en-US" smtClean="0"/>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10863225-8CD5-411E-9591-F7A3573EF78C}" type="slidenum">
              <a:rPr lang="en-US" altLang="en-US" sz="1400" smtClean="0">
                <a:solidFill>
                  <a:srgbClr val="990033"/>
                </a:solidFill>
              </a:rPr>
              <a:pPr>
                <a:spcBef>
                  <a:spcPct val="0"/>
                </a:spcBef>
                <a:buClrTx/>
                <a:buSzTx/>
                <a:buFontTx/>
                <a:buNone/>
              </a:pPr>
              <a:t>33</a:t>
            </a:fld>
            <a:endParaRPr lang="en-CA" altLang="en-US" sz="1400" smtClean="0">
              <a:solidFill>
                <a:srgbClr val="990033"/>
              </a:solidFill>
            </a:endParaRPr>
          </a:p>
        </p:txBody>
      </p:sp>
      <p:sp>
        <p:nvSpPr>
          <p:cNvPr id="68611" name="Rectangle 2"/>
          <p:cNvSpPr>
            <a:spLocks noGrp="1" noChangeArrowheads="1"/>
          </p:cNvSpPr>
          <p:nvPr>
            <p:ph type="title"/>
          </p:nvPr>
        </p:nvSpPr>
        <p:spPr>
          <a:xfrm>
            <a:off x="533400" y="304800"/>
            <a:ext cx="8610600" cy="914400"/>
          </a:xfrm>
        </p:spPr>
        <p:txBody>
          <a:bodyPr anchor="t"/>
          <a:lstStyle/>
          <a:p>
            <a:pPr eaLnBrk="1" hangingPunct="1"/>
            <a:r>
              <a:rPr lang="en-US" altLang="en-US" sz="1800" b="1" smtClean="0"/>
              <a:t>FIGURE 4.8</a:t>
            </a:r>
            <a:r>
              <a:rPr lang="en-US" altLang="en-US" sz="1800" smtClean="0"/>
              <a:t/>
            </a:r>
            <a:br>
              <a:rPr lang="en-US" altLang="en-US" sz="1800" smtClean="0"/>
            </a:br>
            <a:r>
              <a:rPr lang="en-US" altLang="en-US" sz="2000" b="1" smtClean="0"/>
              <a:t>Two categories (union types): OWNER and REGISTERED_VEHICLE.</a:t>
            </a:r>
            <a:endParaRPr lang="en-US" altLang="en-US" sz="4000" b="1" smtClean="0"/>
          </a:p>
        </p:txBody>
      </p:sp>
      <p:pic>
        <p:nvPicPr>
          <p:cNvPr id="686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78125" y="1600200"/>
            <a:ext cx="3592513" cy="4953000"/>
          </a:xfr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01790D03-741E-450D-8EA4-0352CD8E37C9}" type="slidenum">
              <a:rPr lang="en-US" altLang="en-US" sz="1400" smtClean="0">
                <a:solidFill>
                  <a:srgbClr val="990033"/>
                </a:solidFill>
              </a:rPr>
              <a:pPr>
                <a:spcBef>
                  <a:spcPct val="0"/>
                </a:spcBef>
                <a:buClrTx/>
                <a:buSzTx/>
                <a:buFontTx/>
                <a:buNone/>
              </a:pPr>
              <a:t>34</a:t>
            </a:fld>
            <a:endParaRPr lang="en-CA" altLang="en-US" sz="1400" smtClean="0">
              <a:solidFill>
                <a:srgbClr val="990033"/>
              </a:solidFill>
            </a:endParaRPr>
          </a:p>
        </p:txBody>
      </p:sp>
      <p:sp>
        <p:nvSpPr>
          <p:cNvPr id="70659" name="Rectangle 2"/>
          <p:cNvSpPr>
            <a:spLocks noGrp="1" noChangeArrowheads="1"/>
          </p:cNvSpPr>
          <p:nvPr>
            <p:ph type="title"/>
          </p:nvPr>
        </p:nvSpPr>
        <p:spPr>
          <a:xfrm>
            <a:off x="457200" y="228600"/>
            <a:ext cx="7924800" cy="914400"/>
          </a:xfrm>
        </p:spPr>
        <p:txBody>
          <a:bodyPr anchor="t"/>
          <a:lstStyle/>
          <a:p>
            <a:pPr eaLnBrk="1" hangingPunct="1"/>
            <a:r>
              <a:rPr lang="en-US" altLang="en-US" sz="2000" b="1" smtClean="0"/>
              <a:t>FIGURE 9.7</a:t>
            </a:r>
            <a:br>
              <a:rPr lang="en-US" altLang="en-US" sz="2000" b="1" smtClean="0"/>
            </a:br>
            <a:r>
              <a:rPr lang="en-US" altLang="en-US" sz="2000" b="1" smtClean="0"/>
              <a:t>Mapping the EER categories (union types) in Figure 4.8 to relations</a:t>
            </a:r>
            <a:r>
              <a:rPr lang="en-US" altLang="en-US" sz="1800" smtClean="0"/>
              <a:t>.</a:t>
            </a:r>
            <a:endParaRPr lang="en-US" altLang="en-US" smtClean="0"/>
          </a:p>
        </p:txBody>
      </p:sp>
      <p:pic>
        <p:nvPicPr>
          <p:cNvPr id="70660" name="Picture 2" descr="fig09_0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04950"/>
            <a:ext cx="40290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7CEC905E-81EE-4349-9DE1-F47046F49063}" type="slidenum">
              <a:rPr lang="en-US" altLang="en-US" sz="1400" smtClean="0">
                <a:solidFill>
                  <a:srgbClr val="990033"/>
                </a:solidFill>
              </a:rPr>
              <a:pPr>
                <a:spcBef>
                  <a:spcPct val="0"/>
                </a:spcBef>
                <a:buClrTx/>
                <a:buSzTx/>
                <a:buFontTx/>
                <a:buNone/>
              </a:pPr>
              <a:t>35</a:t>
            </a:fld>
            <a:endParaRPr lang="en-CA" altLang="en-US" sz="1400" smtClean="0">
              <a:solidFill>
                <a:srgbClr val="990033"/>
              </a:solidFill>
            </a:endParaRPr>
          </a:p>
        </p:txBody>
      </p:sp>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84338"/>
            <a:ext cx="7304087"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3"/>
          <p:cNvSpPr>
            <a:spLocks noGrp="1" noChangeArrowheads="1"/>
          </p:cNvSpPr>
          <p:nvPr>
            <p:ph type="title"/>
          </p:nvPr>
        </p:nvSpPr>
        <p:spPr>
          <a:xfrm>
            <a:off x="371475" y="303213"/>
            <a:ext cx="8534400" cy="842962"/>
          </a:xfrm>
        </p:spPr>
        <p:txBody>
          <a:bodyPr/>
          <a:lstStyle/>
          <a:p>
            <a:pPr eaLnBrk="1" hangingPunct="1"/>
            <a:r>
              <a:rPr lang="en-US" altLang="en-US" sz="3200" b="1" smtClean="0"/>
              <a:t>Mapping Exercise-1</a:t>
            </a:r>
          </a:p>
        </p:txBody>
      </p:sp>
      <p:sp>
        <p:nvSpPr>
          <p:cNvPr id="72709" name="Rectangle 4"/>
          <p:cNvSpPr>
            <a:spLocks noGrp="1" noChangeArrowheads="1"/>
          </p:cNvSpPr>
          <p:nvPr>
            <p:ph type="body" idx="1"/>
          </p:nvPr>
        </p:nvSpPr>
        <p:spPr>
          <a:xfrm>
            <a:off x="371475" y="1146175"/>
            <a:ext cx="8413750" cy="5054600"/>
          </a:xfrm>
        </p:spPr>
        <p:txBody>
          <a:bodyPr/>
          <a:lstStyle/>
          <a:p>
            <a:pPr eaLnBrk="1" hangingPunct="1">
              <a:buFont typeface="Wingdings" panose="05000000000000000000" pitchFamily="2" charset="2"/>
              <a:buNone/>
            </a:pPr>
            <a:r>
              <a:rPr lang="en-US" altLang="en-US" sz="1800" smtClean="0"/>
              <a:t>Exercise 9.4 : Map this schema into a set of relations.</a:t>
            </a:r>
            <a:endParaRPr lang="en-US" altLang="en-US" sz="2400" b="1" smtClean="0">
              <a:solidFill>
                <a:srgbClr val="FF0066"/>
              </a:solidFill>
            </a:endParaRPr>
          </a:p>
          <a:p>
            <a:pPr eaLnBrk="1" hangingPunct="1">
              <a:buFont typeface="Wingdings" panose="05000000000000000000" pitchFamily="2" charset="2"/>
              <a:buNone/>
            </a:pPr>
            <a:endParaRPr lang="en-US" altLang="en-US" sz="2400" smtClean="0"/>
          </a:p>
          <a:p>
            <a:pPr eaLnBrk="1" hangingPunct="1">
              <a:buFont typeface="Wingdings" panose="05000000000000000000" pitchFamily="2" charset="2"/>
              <a:buNone/>
            </a:pPr>
            <a:endParaRPr lang="en-US" altLang="en-US" sz="2400" smtClean="0"/>
          </a:p>
        </p:txBody>
      </p:sp>
      <p:sp>
        <p:nvSpPr>
          <p:cNvPr id="72710" name="Rectangle 5"/>
          <p:cNvSpPr>
            <a:spLocks noChangeArrowheads="1"/>
          </p:cNvSpPr>
          <p:nvPr/>
        </p:nvSpPr>
        <p:spPr bwMode="auto">
          <a:xfrm>
            <a:off x="5791200" y="1684338"/>
            <a:ext cx="29940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b="1">
                <a:solidFill>
                  <a:srgbClr val="800000"/>
                </a:solidFill>
              </a:rPr>
              <a:t>FIGURE 9.8</a:t>
            </a:r>
            <a:br>
              <a:rPr lang="en-US" altLang="en-US" sz="1800" b="1">
                <a:solidFill>
                  <a:srgbClr val="800000"/>
                </a:solidFill>
              </a:rPr>
            </a:br>
            <a:r>
              <a:rPr lang="en-US" altLang="en-US" sz="1800">
                <a:solidFill>
                  <a:srgbClr val="800000"/>
                </a:solidFill>
              </a:rPr>
              <a:t>An ER schema for a SHIP_TRACKING database.</a:t>
            </a:r>
            <a:r>
              <a:rPr lang="en-US" altLang="en-US" sz="1800" b="1">
                <a:solidFill>
                  <a:srgbClr val="800000"/>
                </a:solidFill>
              </a:rPr>
              <a:t/>
            </a:r>
            <a:br>
              <a:rPr lang="en-US" altLang="en-US" sz="1800" b="1">
                <a:solidFill>
                  <a:srgbClr val="800000"/>
                </a:solidFill>
              </a:rPr>
            </a:br>
            <a:endParaRPr lang="en-US" altLang="en-US" sz="1800" b="1">
              <a:solidFill>
                <a:srgbClr val="800000"/>
              </a:solidFill>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228600" y="23813"/>
            <a:ext cx="7796213" cy="992187"/>
          </a:xfrm>
        </p:spPr>
        <p:txBody>
          <a:bodyPr/>
          <a:lstStyle/>
          <a:p>
            <a:r>
              <a:rPr lang="en-US" altLang="en-US" b="1" smtClean="0"/>
              <a:t>Mapping Exercise-2</a:t>
            </a:r>
            <a:endParaRPr lang="en-US" altLang="en-US" smtClean="0"/>
          </a:p>
        </p:txBody>
      </p:sp>
      <p:sp>
        <p:nvSpPr>
          <p:cNvPr id="747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5101BB01-0058-4D7A-98B4-AD98296A2A37}" type="slidenum">
              <a:rPr lang="en-US" altLang="en-US" sz="1400" smtClean="0">
                <a:solidFill>
                  <a:srgbClr val="990033"/>
                </a:solidFill>
              </a:rPr>
              <a:pPr>
                <a:spcBef>
                  <a:spcPct val="0"/>
                </a:spcBef>
                <a:buClrTx/>
                <a:buSzTx/>
                <a:buFontTx/>
                <a:buNone/>
              </a:pPr>
              <a:t>36</a:t>
            </a:fld>
            <a:endParaRPr lang="en-CA" altLang="en-US" sz="1400" smtClean="0">
              <a:solidFill>
                <a:srgbClr val="990033"/>
              </a:solidFill>
            </a:endParaRPr>
          </a:p>
        </p:txBody>
      </p:sp>
      <p:pic>
        <p:nvPicPr>
          <p:cNvPr id="74756" name="Picture 2" descr="fig09_0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2678113"/>
            <a:ext cx="5335588" cy="3570287"/>
          </a:xfrm>
          <a:noFill/>
        </p:spPr>
      </p:pic>
      <p:sp>
        <p:nvSpPr>
          <p:cNvPr id="74757" name="TextBox 5"/>
          <p:cNvSpPr txBox="1">
            <a:spLocks noChangeArrowheads="1"/>
          </p:cNvSpPr>
          <p:nvPr/>
        </p:nvSpPr>
        <p:spPr bwMode="auto">
          <a:xfrm>
            <a:off x="252413" y="1016000"/>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a:t>Exercise 9.9 : Map this schema into a set of relations</a:t>
            </a:r>
          </a:p>
        </p:txBody>
      </p:sp>
      <p:sp>
        <p:nvSpPr>
          <p:cNvPr id="74758" name="TextBox 6"/>
          <p:cNvSpPr txBox="1">
            <a:spLocks noChangeArrowheads="1"/>
          </p:cNvSpPr>
          <p:nvPr/>
        </p:nvSpPr>
        <p:spPr bwMode="auto">
          <a:xfrm>
            <a:off x="6019800" y="2278063"/>
            <a:ext cx="243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b="1">
                <a:solidFill>
                  <a:srgbClr val="990033"/>
                </a:solidFill>
              </a:rPr>
              <a:t>FIGURE 9.9</a:t>
            </a:r>
          </a:p>
          <a:p>
            <a:pPr>
              <a:spcBef>
                <a:spcPct val="0"/>
              </a:spcBef>
              <a:buClrTx/>
              <a:buSzTx/>
              <a:buFontTx/>
              <a:buNone/>
            </a:pPr>
            <a:r>
              <a:rPr lang="en-US" altLang="en-US" sz="2000">
                <a:solidFill>
                  <a:srgbClr val="990033"/>
                </a:solidFill>
              </a:rPr>
              <a:t>EER diagram for a car dealer</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35A91552-3754-440B-892F-791BD815C550}" type="slidenum">
              <a:rPr lang="en-US" altLang="en-US" sz="1400" smtClean="0">
                <a:solidFill>
                  <a:srgbClr val="990033"/>
                </a:solidFill>
              </a:rPr>
              <a:pPr>
                <a:spcBef>
                  <a:spcPct val="0"/>
                </a:spcBef>
                <a:buClrTx/>
                <a:buSzTx/>
                <a:buFontTx/>
                <a:buNone/>
              </a:pPr>
              <a:t>37</a:t>
            </a:fld>
            <a:endParaRPr lang="en-CA" altLang="en-US" sz="1400" smtClean="0">
              <a:solidFill>
                <a:srgbClr val="990033"/>
              </a:solidFill>
            </a:endParaRPr>
          </a:p>
        </p:txBody>
      </p:sp>
      <p:sp>
        <p:nvSpPr>
          <p:cNvPr id="75779" name="Rectangle 2"/>
          <p:cNvSpPr>
            <a:spLocks noGrp="1" noChangeArrowheads="1"/>
          </p:cNvSpPr>
          <p:nvPr>
            <p:ph type="title"/>
          </p:nvPr>
        </p:nvSpPr>
        <p:spPr/>
        <p:txBody>
          <a:bodyPr/>
          <a:lstStyle/>
          <a:p>
            <a:pPr eaLnBrk="1" hangingPunct="1"/>
            <a:r>
              <a:rPr lang="en-US" altLang="en-US" smtClean="0"/>
              <a:t>Chapter Summary</a:t>
            </a:r>
          </a:p>
        </p:txBody>
      </p:sp>
      <p:sp>
        <p:nvSpPr>
          <p:cNvPr id="75780" name="Rectangle 3"/>
          <p:cNvSpPr>
            <a:spLocks noGrp="1" noChangeArrowheads="1"/>
          </p:cNvSpPr>
          <p:nvPr>
            <p:ph type="body" idx="1"/>
          </p:nvPr>
        </p:nvSpPr>
        <p:spPr/>
        <p:txBody>
          <a:bodyPr/>
          <a:lstStyle/>
          <a:p>
            <a:pPr eaLnBrk="1" hangingPunct="1">
              <a:lnSpc>
                <a:spcPct val="80000"/>
              </a:lnSpc>
            </a:pPr>
            <a:r>
              <a:rPr lang="en-US" altLang="en-US" sz="2400" b="1" smtClean="0"/>
              <a:t>ER-to-Relational Mapping Algorithm </a:t>
            </a:r>
          </a:p>
          <a:p>
            <a:pPr lvl="1" eaLnBrk="1" hangingPunct="1">
              <a:lnSpc>
                <a:spcPct val="80000"/>
              </a:lnSpc>
            </a:pPr>
            <a:r>
              <a:rPr lang="en-US" altLang="en-US" sz="2100" smtClean="0"/>
              <a:t>Step 1: Mapping of Regular Entity Types</a:t>
            </a:r>
          </a:p>
          <a:p>
            <a:pPr lvl="1" eaLnBrk="1" hangingPunct="1">
              <a:lnSpc>
                <a:spcPct val="80000"/>
              </a:lnSpc>
            </a:pPr>
            <a:r>
              <a:rPr lang="en-US" altLang="en-US" sz="2100" smtClean="0"/>
              <a:t>Step 2: Mapping of Weak Entity Types</a:t>
            </a:r>
          </a:p>
          <a:p>
            <a:pPr lvl="1" eaLnBrk="1" hangingPunct="1">
              <a:lnSpc>
                <a:spcPct val="80000"/>
              </a:lnSpc>
            </a:pPr>
            <a:r>
              <a:rPr lang="en-US" altLang="en-US" sz="2100" smtClean="0"/>
              <a:t>Step 3: Mapping of Binary 1:1 Relation Types</a:t>
            </a:r>
          </a:p>
          <a:p>
            <a:pPr lvl="1" eaLnBrk="1" hangingPunct="1">
              <a:lnSpc>
                <a:spcPct val="80000"/>
              </a:lnSpc>
            </a:pPr>
            <a:r>
              <a:rPr lang="en-US" altLang="en-US" sz="2100" smtClean="0"/>
              <a:t>Step 4: Mapping of Binary 1:N Relationship Types.</a:t>
            </a:r>
          </a:p>
          <a:p>
            <a:pPr lvl="1" eaLnBrk="1" hangingPunct="1">
              <a:lnSpc>
                <a:spcPct val="80000"/>
              </a:lnSpc>
            </a:pPr>
            <a:r>
              <a:rPr lang="en-US" altLang="en-US" sz="2100" smtClean="0"/>
              <a:t>Step 5: Mapping of Binary M:N Relationship Types.</a:t>
            </a:r>
          </a:p>
          <a:p>
            <a:pPr lvl="1" eaLnBrk="1" hangingPunct="1">
              <a:lnSpc>
                <a:spcPct val="80000"/>
              </a:lnSpc>
            </a:pPr>
            <a:r>
              <a:rPr lang="en-US" altLang="en-US" sz="2100" smtClean="0"/>
              <a:t>Step 6: Mapping of Multivalued attributes.</a:t>
            </a:r>
          </a:p>
          <a:p>
            <a:pPr lvl="1" eaLnBrk="1" hangingPunct="1">
              <a:lnSpc>
                <a:spcPct val="80000"/>
              </a:lnSpc>
            </a:pPr>
            <a:r>
              <a:rPr lang="en-US" altLang="en-US" sz="2100" smtClean="0"/>
              <a:t>Step 7: Mapping of N-ary Relationship Types.</a:t>
            </a:r>
          </a:p>
          <a:p>
            <a:pPr lvl="1" eaLnBrk="1" hangingPunct="1">
              <a:lnSpc>
                <a:spcPct val="80000"/>
              </a:lnSpc>
            </a:pPr>
            <a:endParaRPr lang="en-US" altLang="en-US" sz="2100" smtClean="0"/>
          </a:p>
          <a:p>
            <a:pPr eaLnBrk="1" hangingPunct="1">
              <a:lnSpc>
                <a:spcPct val="80000"/>
              </a:lnSpc>
            </a:pPr>
            <a:r>
              <a:rPr lang="en-US" altLang="en-US" sz="2400" b="1" smtClean="0"/>
              <a:t>Mapping EER Model Constructs to Relations </a:t>
            </a:r>
          </a:p>
          <a:p>
            <a:pPr lvl="1" eaLnBrk="1" hangingPunct="1">
              <a:lnSpc>
                <a:spcPct val="80000"/>
              </a:lnSpc>
            </a:pPr>
            <a:r>
              <a:rPr lang="en-US" altLang="en-US" sz="2100" smtClean="0"/>
              <a:t>Step 8: Options for Mapping Specialization or Generalization.</a:t>
            </a:r>
          </a:p>
          <a:p>
            <a:pPr lvl="1" eaLnBrk="1" hangingPunct="1">
              <a:lnSpc>
                <a:spcPct val="80000"/>
              </a:lnSpc>
            </a:pPr>
            <a:r>
              <a:rPr lang="en-US" altLang="en-US" sz="2100" smtClean="0"/>
              <a:t>Step 9: Mapping of Union Types (Categories).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1435797B-3F78-43C6-B5F8-8D468E19B445}" type="slidenum">
              <a:rPr lang="en-US" altLang="en-US" sz="1400" smtClean="0">
                <a:solidFill>
                  <a:srgbClr val="990033"/>
                </a:solidFill>
              </a:rPr>
              <a:pPr>
                <a:spcBef>
                  <a:spcPct val="0"/>
                </a:spcBef>
                <a:buClrTx/>
                <a:buSzTx/>
                <a:buFontTx/>
                <a:buNone/>
              </a:pPr>
              <a:t>4</a:t>
            </a:fld>
            <a:endParaRPr lang="en-CA" altLang="en-US" sz="1400" smtClean="0">
              <a:solidFill>
                <a:srgbClr val="990033"/>
              </a:solidFill>
            </a:endParaRPr>
          </a:p>
        </p:txBody>
      </p:sp>
      <p:sp>
        <p:nvSpPr>
          <p:cNvPr id="13315" name="Rectangle 4"/>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ER-to-Relational Mapping Algorithm</a:t>
            </a:r>
          </a:p>
        </p:txBody>
      </p:sp>
      <p:sp>
        <p:nvSpPr>
          <p:cNvPr id="13316" name="Rectangle 5"/>
          <p:cNvSpPr>
            <a:spLocks noGrp="1" noChangeArrowheads="1"/>
          </p:cNvSpPr>
          <p:nvPr>
            <p:ph type="body" idx="1"/>
          </p:nvPr>
        </p:nvSpPr>
        <p:spPr/>
        <p:txBody>
          <a:bodyPr/>
          <a:lstStyle/>
          <a:p>
            <a:pPr eaLnBrk="1" hangingPunct="1">
              <a:lnSpc>
                <a:spcPct val="80000"/>
              </a:lnSpc>
            </a:pPr>
            <a:r>
              <a:rPr lang="en-US" altLang="en-US" sz="2400" smtClean="0"/>
              <a:t>Step 1: Mapping of Regular Entity Types.</a:t>
            </a:r>
          </a:p>
          <a:p>
            <a:pPr lvl="1" eaLnBrk="1" hangingPunct="1">
              <a:lnSpc>
                <a:spcPct val="80000"/>
              </a:lnSpc>
            </a:pPr>
            <a:r>
              <a:rPr lang="en-US" altLang="en-US" sz="2200" smtClean="0"/>
              <a:t>For each regular (strong) entity type E in the ER schema, create a relation R that includes all the simple attributes of E.</a:t>
            </a:r>
          </a:p>
          <a:p>
            <a:pPr lvl="1" eaLnBrk="1" hangingPunct="1">
              <a:lnSpc>
                <a:spcPct val="80000"/>
              </a:lnSpc>
            </a:pPr>
            <a:r>
              <a:rPr lang="en-US" altLang="en-US" sz="2200" smtClean="0"/>
              <a:t>Choose one of the key attributes of E as the primary key for R.</a:t>
            </a:r>
          </a:p>
          <a:p>
            <a:pPr lvl="1" eaLnBrk="1" hangingPunct="1">
              <a:lnSpc>
                <a:spcPct val="80000"/>
              </a:lnSpc>
            </a:pPr>
            <a:r>
              <a:rPr lang="en-US" altLang="en-US" sz="2200" smtClean="0"/>
              <a:t>If the chosen key of E is composite, the set of simple attributes that form it will together form the primary key of R.</a:t>
            </a:r>
          </a:p>
          <a:p>
            <a:pPr eaLnBrk="1" hangingPunct="1">
              <a:lnSpc>
                <a:spcPct val="80000"/>
              </a:lnSpc>
            </a:pPr>
            <a:r>
              <a:rPr lang="en-US" altLang="en-US" sz="2400" smtClean="0"/>
              <a:t>Example: We create the relations EMPLOYEE, DEPARTMENT, and PROJECT in the relational schema corresponding to the regular entities in the ER diagram.</a:t>
            </a:r>
          </a:p>
          <a:p>
            <a:pPr lvl="1" eaLnBrk="1" hangingPunct="1">
              <a:lnSpc>
                <a:spcPct val="80000"/>
              </a:lnSpc>
            </a:pPr>
            <a:r>
              <a:rPr lang="en-US" altLang="en-US" sz="2200" smtClean="0"/>
              <a:t>SSN, DNUMBER, and PNUMBER are the primary keys for the relations EMPLOYEE, DEPARTMENT, and PROJECT as shown.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2800" b="1" smtClean="0">
                <a:latin typeface="Verdana" panose="020B0604030504040204" pitchFamily="34" charset="0"/>
              </a:rPr>
              <a:t>Figure 9.1   </a:t>
            </a:r>
            <a:r>
              <a:rPr lang="en-US" altLang="en-US" sz="2800" smtClean="0">
                <a:latin typeface="Verdana" panose="020B0604030504040204" pitchFamily="34" charset="0"/>
              </a:rPr>
              <a:t>The ER conceptual schema diagram for the COMPANY database.</a:t>
            </a:r>
            <a:endParaRPr lang="en-US" altLang="en-US" i="1" smtClean="0">
              <a:latin typeface="Verdana" panose="020B0604030504040204" pitchFamily="34" charset="0"/>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676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9- 6</a:t>
            </a:r>
            <a:endParaRPr lang="en-CA" altLang="en-US" sz="1400" smtClean="0">
              <a:solidFill>
                <a:srgbClr val="990033"/>
              </a:solidFill>
            </a:endParaRPr>
          </a:p>
        </p:txBody>
      </p:sp>
    </p:spTree>
  </p:cSld>
  <p:clrMapOvr>
    <a:masterClrMapping/>
  </p:clrMapOvr>
  <p:transition spd="med"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5E90F091-DD32-4971-90BC-148FAD960745}" type="slidenum">
              <a:rPr lang="en-US" altLang="en-US" sz="1400" smtClean="0">
                <a:solidFill>
                  <a:srgbClr val="990033"/>
                </a:solidFill>
              </a:rPr>
              <a:pPr>
                <a:spcBef>
                  <a:spcPct val="0"/>
                </a:spcBef>
                <a:buClrTx/>
                <a:buSzTx/>
                <a:buFontTx/>
                <a:buNone/>
              </a:pPr>
              <a:t>6</a:t>
            </a:fld>
            <a:endParaRPr lang="en-CA" altLang="en-US" sz="1400" smtClean="0">
              <a:solidFill>
                <a:srgbClr val="990033"/>
              </a:solidFill>
            </a:endParaRPr>
          </a:p>
        </p:txBody>
      </p:sp>
      <p:sp>
        <p:nvSpPr>
          <p:cNvPr id="17411" name="Rectangle 2"/>
          <p:cNvSpPr>
            <a:spLocks noGrp="1" noChangeArrowheads="1"/>
          </p:cNvSpPr>
          <p:nvPr>
            <p:ph type="title"/>
          </p:nvPr>
        </p:nvSpPr>
        <p:spPr>
          <a:xfrm>
            <a:off x="685800" y="258763"/>
            <a:ext cx="7772400" cy="766762"/>
          </a:xfrm>
        </p:spPr>
        <p:txBody>
          <a:bodyPr/>
          <a:lstStyle/>
          <a:p>
            <a:pPr eaLnBrk="1" hangingPunct="1"/>
            <a:r>
              <a:rPr lang="en-US" altLang="en-US" b="1" smtClean="0"/>
              <a:t/>
            </a:r>
            <a:br>
              <a:rPr lang="en-US" altLang="en-US" b="1" smtClean="0"/>
            </a:br>
            <a:r>
              <a:rPr lang="en-US" altLang="en-US" sz="2800" b="1" smtClean="0"/>
              <a:t>ER-to-Relational Mapping Algorithm (contd.)</a:t>
            </a:r>
            <a:endParaRPr lang="en-US" altLang="en-US" sz="2800" smtClean="0"/>
          </a:p>
        </p:txBody>
      </p:sp>
      <p:sp>
        <p:nvSpPr>
          <p:cNvPr id="17412" name="Rectangle 3"/>
          <p:cNvSpPr>
            <a:spLocks noGrp="1" noChangeArrowheads="1"/>
          </p:cNvSpPr>
          <p:nvPr>
            <p:ph type="body" idx="1"/>
          </p:nvPr>
        </p:nvSpPr>
        <p:spPr>
          <a:xfrm>
            <a:off x="428625" y="1704975"/>
            <a:ext cx="8248650" cy="4886325"/>
          </a:xfrm>
        </p:spPr>
        <p:txBody>
          <a:bodyPr/>
          <a:lstStyle/>
          <a:p>
            <a:pPr eaLnBrk="1" hangingPunct="1">
              <a:lnSpc>
                <a:spcPct val="80000"/>
              </a:lnSpc>
            </a:pPr>
            <a:r>
              <a:rPr lang="en-US" altLang="en-US" sz="2400" b="1" smtClean="0"/>
              <a:t>Step 2: Mapping of Weak Entity Types</a:t>
            </a:r>
          </a:p>
          <a:p>
            <a:pPr lvl="1" eaLnBrk="1" hangingPunct="1">
              <a:lnSpc>
                <a:spcPct val="80000"/>
              </a:lnSpc>
            </a:pPr>
            <a:r>
              <a:rPr lang="en-US" altLang="en-US" sz="2000" smtClean="0"/>
              <a:t>For each weak entity type W in the ER schema with owner entity type E, create a relation R &amp; include all simple attributes (or simple components of composite attributes) of W as attributes of R.</a:t>
            </a:r>
          </a:p>
          <a:p>
            <a:pPr lvl="1" eaLnBrk="1" hangingPunct="1">
              <a:lnSpc>
                <a:spcPct val="80000"/>
              </a:lnSpc>
            </a:pPr>
            <a:r>
              <a:rPr lang="en-US" altLang="en-US" sz="2000" smtClean="0"/>
              <a:t>Also, include as foreign key attributes of R the primary key attribute(s) of the relation(s) that correspond to the owner entity type(s).</a:t>
            </a:r>
          </a:p>
          <a:p>
            <a:pPr lvl="1" eaLnBrk="1" hangingPunct="1">
              <a:lnSpc>
                <a:spcPct val="80000"/>
              </a:lnSpc>
            </a:pPr>
            <a:r>
              <a:rPr lang="en-US" altLang="en-US" sz="2000" smtClean="0"/>
              <a:t>The primary key of R is the </a:t>
            </a:r>
            <a:r>
              <a:rPr lang="en-US" altLang="en-US" sz="2000" i="1" smtClean="0"/>
              <a:t>combination of</a:t>
            </a:r>
            <a:r>
              <a:rPr lang="en-US" altLang="en-US" sz="2000" smtClean="0"/>
              <a:t> the primary key(s) of the owner(s) and the partial key of the weak entity type W, if any.</a:t>
            </a:r>
          </a:p>
          <a:p>
            <a:pPr eaLnBrk="1" hangingPunct="1">
              <a:lnSpc>
                <a:spcPct val="80000"/>
              </a:lnSpc>
            </a:pPr>
            <a:r>
              <a:rPr lang="en-US" altLang="en-US" sz="2400" b="1" smtClean="0"/>
              <a:t>Example:</a:t>
            </a:r>
            <a:r>
              <a:rPr lang="en-US" altLang="en-US" sz="2400" smtClean="0"/>
              <a:t> Create the relation DEPENDENT in this step to correspond to the weak entity type DEPENDENT.</a:t>
            </a:r>
          </a:p>
          <a:p>
            <a:pPr lvl="1" eaLnBrk="1" hangingPunct="1">
              <a:lnSpc>
                <a:spcPct val="80000"/>
              </a:lnSpc>
            </a:pPr>
            <a:r>
              <a:rPr lang="en-US" altLang="en-US" sz="2000" smtClean="0"/>
              <a:t>Include the primary key SSN of the EMPLOYEE relation as a foreign key attribute of DEPENDENT (renamed to ESSN). </a:t>
            </a:r>
          </a:p>
          <a:p>
            <a:pPr lvl="1" eaLnBrk="1" hangingPunct="1">
              <a:lnSpc>
                <a:spcPct val="80000"/>
              </a:lnSpc>
            </a:pPr>
            <a:r>
              <a:rPr lang="en-US" altLang="en-US" sz="2000" smtClean="0"/>
              <a:t>The primary key of the DEPENDENT relation is the combination {ESSN, DEPENDENT_NAME} because DEPENDENT_NAME is the partial key of DEPENDENT. </a:t>
            </a:r>
            <a:endParaRPr lang="en-US" altLang="en-US" sz="170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725983A4-25C3-4C55-AC1B-3DC16CDCE7B6}" type="slidenum">
              <a:rPr lang="en-US" altLang="en-US" sz="1400" smtClean="0">
                <a:solidFill>
                  <a:srgbClr val="990033"/>
                </a:solidFill>
              </a:rPr>
              <a:pPr>
                <a:spcBef>
                  <a:spcPct val="0"/>
                </a:spcBef>
                <a:buClrTx/>
                <a:buSzTx/>
                <a:buFontTx/>
                <a:buNone/>
              </a:pPr>
              <a:t>7</a:t>
            </a:fld>
            <a:endParaRPr lang="en-CA" altLang="en-US" sz="1400" smtClean="0">
              <a:solidFill>
                <a:srgbClr val="990033"/>
              </a:solidFill>
            </a:endParaRPr>
          </a:p>
        </p:txBody>
      </p:sp>
      <p:sp>
        <p:nvSpPr>
          <p:cNvPr id="19459" name="Rectangle 4"/>
          <p:cNvSpPr>
            <a:spLocks noGrp="1" noChangeArrowheads="1"/>
          </p:cNvSpPr>
          <p:nvPr>
            <p:ph type="title"/>
          </p:nvPr>
        </p:nvSpPr>
        <p:spPr>
          <a:noFill/>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19460" name="Rectangle 5"/>
          <p:cNvSpPr>
            <a:spLocks noGrp="1" noChangeArrowheads="1"/>
          </p:cNvSpPr>
          <p:nvPr>
            <p:ph type="body" idx="1"/>
          </p:nvPr>
        </p:nvSpPr>
        <p:spPr/>
        <p:txBody>
          <a:bodyPr/>
          <a:lstStyle/>
          <a:p>
            <a:pPr eaLnBrk="1" hangingPunct="1">
              <a:lnSpc>
                <a:spcPct val="80000"/>
              </a:lnSpc>
            </a:pPr>
            <a:r>
              <a:rPr lang="en-US" altLang="en-US" sz="2000" b="1" smtClean="0"/>
              <a:t>Step 3: Mapping of Binary 1:1 Relation Types</a:t>
            </a:r>
          </a:p>
          <a:p>
            <a:pPr marL="781050" lvl="1" indent="-323850" eaLnBrk="1" hangingPunct="1">
              <a:lnSpc>
                <a:spcPct val="80000"/>
              </a:lnSpc>
            </a:pPr>
            <a:r>
              <a:rPr lang="en-US" altLang="en-US" sz="1800" smtClean="0"/>
              <a:t>For each binary 1:1 relationship type R in the ER schema, identify the relations S and T that correspond to the entity types participating in R.</a:t>
            </a:r>
          </a:p>
          <a:p>
            <a:pPr eaLnBrk="1" hangingPunct="1">
              <a:lnSpc>
                <a:spcPct val="80000"/>
              </a:lnSpc>
            </a:pPr>
            <a:r>
              <a:rPr lang="en-US" altLang="en-US" sz="2000" smtClean="0"/>
              <a:t>There are three possible approaches:</a:t>
            </a:r>
          </a:p>
          <a:p>
            <a:pPr marL="781050" lvl="1" indent="-323850" eaLnBrk="1" hangingPunct="1">
              <a:lnSpc>
                <a:spcPct val="80000"/>
              </a:lnSpc>
              <a:buSzTx/>
              <a:buFont typeface="Wingdings" panose="05000000000000000000" pitchFamily="2" charset="2"/>
              <a:buAutoNum type="arabicPeriod"/>
            </a:pPr>
            <a:r>
              <a:rPr lang="en-US" altLang="en-US" sz="1800" b="1" smtClean="0"/>
              <a:t>Foreign Key ( 2 relations) approach:</a:t>
            </a:r>
            <a:r>
              <a:rPr lang="en-US" altLang="en-US" sz="1800" smtClean="0"/>
              <a:t> Choose one of the relations-say S-and include a foreign key in S the primary key of T. It is better to choose an entity type with total participation in R in the role of S. </a:t>
            </a:r>
          </a:p>
          <a:p>
            <a:pPr marL="1219200" lvl="2" indent="-304800" eaLnBrk="1" hangingPunct="1">
              <a:lnSpc>
                <a:spcPct val="80000"/>
              </a:lnSpc>
            </a:pPr>
            <a:r>
              <a:rPr lang="en-US" altLang="en-US" sz="1600" smtClean="0"/>
              <a:t>Example: 1:1 relation MANAGES is mapped by choosing the participating entity type DEPARTMENT to serve in the role of S, because its participation in the MANAGES relationship type is total.</a:t>
            </a:r>
          </a:p>
          <a:p>
            <a:pPr marL="781050" lvl="1" indent="-323850" eaLnBrk="1" hangingPunct="1">
              <a:lnSpc>
                <a:spcPct val="80000"/>
              </a:lnSpc>
              <a:buSzTx/>
              <a:buFont typeface="Wingdings" panose="05000000000000000000" pitchFamily="2" charset="2"/>
              <a:buAutoNum type="arabicPeriod"/>
            </a:pPr>
            <a:r>
              <a:rPr lang="en-US" altLang="en-US" sz="1800" b="1" smtClean="0"/>
              <a:t>Merged relation (1 relation) option:</a:t>
            </a:r>
            <a:r>
              <a:rPr lang="en-US" altLang="en-US" sz="1800" smtClean="0"/>
              <a:t> An alternate mapping of a 1:1 relationship type is possible by merging the two entity types and the relationship into a single relation. This may be appropriate when both participations are total.</a:t>
            </a:r>
          </a:p>
          <a:p>
            <a:pPr marL="781050" lvl="1" indent="-323850" eaLnBrk="1" hangingPunct="1">
              <a:lnSpc>
                <a:spcPct val="80000"/>
              </a:lnSpc>
              <a:buSzTx/>
              <a:buFont typeface="Wingdings" panose="05000000000000000000" pitchFamily="2" charset="2"/>
              <a:buAutoNum type="arabicPeriod"/>
            </a:pPr>
            <a:r>
              <a:rPr lang="en-US" altLang="en-US" sz="1800" b="1" smtClean="0"/>
              <a:t>Cross-reference</a:t>
            </a:r>
            <a:r>
              <a:rPr lang="en-US" altLang="en-US" sz="1800" smtClean="0"/>
              <a:t> </a:t>
            </a:r>
            <a:r>
              <a:rPr lang="en-US" altLang="en-US" sz="1800" b="1" smtClean="0"/>
              <a:t>or relationship relation ( 3 relations) option:</a:t>
            </a:r>
            <a:r>
              <a:rPr lang="en-US" altLang="en-US" sz="1800" smtClean="0"/>
              <a:t> The third alternative is to set up a third relation R for the purpose of cross-referencing the primary keys of the two relations S and T representing the entity types.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C1C6A305-31DE-4FA3-8D67-4363B7AEED76}" type="slidenum">
              <a:rPr lang="en-US" altLang="en-US" sz="1400" smtClean="0">
                <a:solidFill>
                  <a:srgbClr val="990033"/>
                </a:solidFill>
              </a:rPr>
              <a:pPr>
                <a:spcBef>
                  <a:spcPct val="0"/>
                </a:spcBef>
                <a:buClrTx/>
                <a:buSzTx/>
                <a:buFontTx/>
                <a:buNone/>
              </a:pPr>
              <a:t>8</a:t>
            </a:fld>
            <a:endParaRPr lang="en-CA" altLang="en-US" sz="1400" smtClean="0">
              <a:solidFill>
                <a:srgbClr val="990033"/>
              </a:solidFill>
            </a:endParaRPr>
          </a:p>
        </p:txBody>
      </p:sp>
      <p:sp>
        <p:nvSpPr>
          <p:cNvPr id="21507" name="Rectangle 4"/>
          <p:cNvSpPr>
            <a:spLocks noGrp="1" noChangeArrowheads="1"/>
          </p:cNvSpPr>
          <p:nvPr>
            <p:ph type="title"/>
          </p:nvPr>
        </p:nvSpPr>
        <p:spPr>
          <a:noFill/>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21508" name="Rectangle 5"/>
          <p:cNvSpPr>
            <a:spLocks noGrp="1" noChangeArrowheads="1"/>
          </p:cNvSpPr>
          <p:nvPr>
            <p:ph type="body" idx="1"/>
          </p:nvPr>
        </p:nvSpPr>
        <p:spPr/>
        <p:txBody>
          <a:bodyPr/>
          <a:lstStyle/>
          <a:p>
            <a:pPr eaLnBrk="1" hangingPunct="1">
              <a:lnSpc>
                <a:spcPct val="90000"/>
              </a:lnSpc>
            </a:pPr>
            <a:r>
              <a:rPr lang="en-US" altLang="en-US" sz="2400" smtClean="0"/>
              <a:t>Step 4: Mapping of Binary 1:N Relationship Types.</a:t>
            </a:r>
          </a:p>
          <a:p>
            <a:pPr lvl="1" eaLnBrk="1" hangingPunct="1">
              <a:lnSpc>
                <a:spcPct val="90000"/>
              </a:lnSpc>
            </a:pPr>
            <a:r>
              <a:rPr lang="en-US" altLang="en-US" sz="2200" smtClean="0"/>
              <a:t>For each regular binary 1:N relationship type R, identify the relation S that represent the participating entity type at the N-side of the relationship type. </a:t>
            </a:r>
          </a:p>
          <a:p>
            <a:pPr lvl="1" eaLnBrk="1" hangingPunct="1">
              <a:lnSpc>
                <a:spcPct val="90000"/>
              </a:lnSpc>
            </a:pPr>
            <a:r>
              <a:rPr lang="en-US" altLang="en-US" sz="2200" smtClean="0"/>
              <a:t>Include as foreign key in S the primary key of the relation T that represents the other entity type participating in R. </a:t>
            </a:r>
          </a:p>
          <a:p>
            <a:pPr lvl="1" eaLnBrk="1" hangingPunct="1">
              <a:lnSpc>
                <a:spcPct val="90000"/>
              </a:lnSpc>
            </a:pPr>
            <a:r>
              <a:rPr lang="en-US" altLang="en-US" sz="2200" smtClean="0"/>
              <a:t>Include any simple attributes of the 1:N relation type as attributes of S. </a:t>
            </a:r>
          </a:p>
          <a:p>
            <a:pPr eaLnBrk="1" hangingPunct="1">
              <a:lnSpc>
                <a:spcPct val="90000"/>
              </a:lnSpc>
            </a:pPr>
            <a:r>
              <a:rPr lang="en-US" altLang="en-US" sz="2400" smtClean="0"/>
              <a:t>Example: 1:N relationship types WORKS_FOR, CONTROLS, and SUPERVISION in the figure.</a:t>
            </a:r>
          </a:p>
          <a:p>
            <a:pPr lvl="1" eaLnBrk="1" hangingPunct="1">
              <a:lnSpc>
                <a:spcPct val="90000"/>
              </a:lnSpc>
            </a:pPr>
            <a:r>
              <a:rPr lang="en-US" altLang="en-US" sz="2200" smtClean="0"/>
              <a:t>For WORKS_FOR we include the primary key DNUMBER of the DEPARTMENT relation as foreign key in the EMPLOYEE relation and call it DNO. </a:t>
            </a:r>
          </a:p>
          <a:p>
            <a:pPr eaLnBrk="1" hangingPunct="1">
              <a:lnSpc>
                <a:spcPct val="90000"/>
              </a:lnSpc>
            </a:pPr>
            <a:r>
              <a:rPr lang="en-US" altLang="en-US" sz="2400" smtClean="0"/>
              <a:t>An alternative approach is to use a Relationship relation (cross referencing relation) – this is rarely done.</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smtClean="0">
                <a:solidFill>
                  <a:srgbClr val="990033"/>
                </a:solidFill>
              </a:rPr>
              <a:t>Slide 9- </a:t>
            </a:r>
            <a:fld id="{1138558E-F519-4A36-A0CA-7CE9DCB47313}" type="slidenum">
              <a:rPr lang="en-US" altLang="en-US" sz="1400" smtClean="0">
                <a:solidFill>
                  <a:srgbClr val="990033"/>
                </a:solidFill>
              </a:rPr>
              <a:pPr>
                <a:spcBef>
                  <a:spcPct val="0"/>
                </a:spcBef>
                <a:buClrTx/>
                <a:buSzTx/>
                <a:buFontTx/>
                <a:buNone/>
              </a:pPr>
              <a:t>9</a:t>
            </a:fld>
            <a:endParaRPr lang="en-CA" altLang="en-US" sz="1400" smtClean="0">
              <a:solidFill>
                <a:srgbClr val="990033"/>
              </a:solidFill>
            </a:endParaRPr>
          </a:p>
        </p:txBody>
      </p:sp>
      <p:sp>
        <p:nvSpPr>
          <p:cNvPr id="23555" name="Rectangle 2"/>
          <p:cNvSpPr>
            <a:spLocks noGrp="1" noChangeArrowheads="1"/>
          </p:cNvSpPr>
          <p:nvPr>
            <p:ph type="title"/>
          </p:nvPr>
        </p:nvSpPr>
        <p:spPr>
          <a:xfrm>
            <a:off x="304800" y="528638"/>
            <a:ext cx="7772400" cy="766762"/>
          </a:xfrm>
          <a:noFill/>
        </p:spPr>
        <p:txBody>
          <a:bodyPr/>
          <a:lstStyle/>
          <a:p>
            <a:pPr eaLnBrk="1" hangingPunct="1"/>
            <a:r>
              <a:rPr lang="en-US" altLang="en-US" sz="2800" b="1" smtClean="0"/>
              <a:t/>
            </a:r>
            <a:br>
              <a:rPr lang="en-US" altLang="en-US" sz="2800" b="1" smtClean="0"/>
            </a:br>
            <a:r>
              <a:rPr lang="en-US" altLang="en-US" sz="2800" b="1" smtClean="0"/>
              <a:t>ER-to-Relational Mapping Algorithm (contd.)</a:t>
            </a:r>
          </a:p>
        </p:txBody>
      </p:sp>
      <p:sp>
        <p:nvSpPr>
          <p:cNvPr id="23556" name="Rectangle 3"/>
          <p:cNvSpPr>
            <a:spLocks noGrp="1" noChangeArrowheads="1"/>
          </p:cNvSpPr>
          <p:nvPr>
            <p:ph type="body" idx="1"/>
          </p:nvPr>
        </p:nvSpPr>
        <p:spPr>
          <a:xfrm>
            <a:off x="333375" y="1504950"/>
            <a:ext cx="8582025" cy="5019675"/>
          </a:xfrm>
        </p:spPr>
        <p:txBody>
          <a:bodyPr/>
          <a:lstStyle/>
          <a:p>
            <a:pPr eaLnBrk="1" hangingPunct="1">
              <a:lnSpc>
                <a:spcPct val="80000"/>
              </a:lnSpc>
            </a:pPr>
            <a:r>
              <a:rPr lang="en-US" altLang="en-US" sz="2400" b="1" smtClean="0"/>
              <a:t>Step 5: Mapping of Binary M:N Relationship Types.</a:t>
            </a:r>
          </a:p>
          <a:p>
            <a:pPr lvl="1" eaLnBrk="1" hangingPunct="1">
              <a:lnSpc>
                <a:spcPct val="80000"/>
              </a:lnSpc>
            </a:pPr>
            <a:r>
              <a:rPr lang="en-US" altLang="en-US" sz="2100" smtClean="0"/>
              <a:t>For each regular binary M:N relationship type R, </a:t>
            </a:r>
            <a:r>
              <a:rPr lang="en-US" altLang="en-US" sz="2000" i="1" smtClean="0"/>
              <a:t>create a new relation</a:t>
            </a:r>
            <a:r>
              <a:rPr lang="en-US" altLang="en-US" sz="2000" smtClean="0"/>
              <a:t> S to represent R. This is a </a:t>
            </a:r>
            <a:r>
              <a:rPr lang="en-US" altLang="en-US" sz="2000" i="1" smtClean="0"/>
              <a:t>relationship relation.</a:t>
            </a:r>
          </a:p>
          <a:p>
            <a:pPr lvl="1" eaLnBrk="1" hangingPunct="1">
              <a:lnSpc>
                <a:spcPct val="80000"/>
              </a:lnSpc>
            </a:pPr>
            <a:r>
              <a:rPr lang="en-US" altLang="en-US" sz="2000" smtClean="0"/>
              <a:t>Include as foreign key attributes in S the primary keys of the relations that represent the participating entity types; </a:t>
            </a:r>
            <a:r>
              <a:rPr lang="en-US" altLang="en-US" sz="2000" i="1" smtClean="0"/>
              <a:t>their combination will form the primary key</a:t>
            </a:r>
            <a:r>
              <a:rPr lang="en-US" altLang="en-US" sz="2000" smtClean="0"/>
              <a:t> of S. </a:t>
            </a:r>
          </a:p>
          <a:p>
            <a:pPr lvl="1" eaLnBrk="1" hangingPunct="1">
              <a:lnSpc>
                <a:spcPct val="80000"/>
              </a:lnSpc>
            </a:pPr>
            <a:r>
              <a:rPr lang="en-US" altLang="en-US" sz="2000" smtClean="0"/>
              <a:t>Also include any simple attributes of the M:N relationship type (or simple components of composite attributes) as attributes of S.</a:t>
            </a:r>
          </a:p>
          <a:p>
            <a:pPr eaLnBrk="1" hangingPunct="1">
              <a:lnSpc>
                <a:spcPct val="80000"/>
              </a:lnSpc>
            </a:pPr>
            <a:r>
              <a:rPr lang="en-US" altLang="en-US" sz="2400" smtClean="0"/>
              <a:t>Example: The M:N relationship type WORKS_ON from the ER  diagram is mapped by creating a relation WORKS_ON in the relational database schema.</a:t>
            </a:r>
          </a:p>
          <a:p>
            <a:pPr lvl="1" eaLnBrk="1" hangingPunct="1">
              <a:lnSpc>
                <a:spcPct val="80000"/>
              </a:lnSpc>
            </a:pPr>
            <a:r>
              <a:rPr lang="en-US" altLang="en-US" sz="2000" smtClean="0"/>
              <a:t>The primary keys of the PROJECT and EMPLOYEE relations are included as foreign keys in WORKS_ON and renamed PNO and ESSN, respectively. </a:t>
            </a:r>
          </a:p>
          <a:p>
            <a:pPr lvl="1" eaLnBrk="1" hangingPunct="1">
              <a:lnSpc>
                <a:spcPct val="80000"/>
              </a:lnSpc>
            </a:pPr>
            <a:r>
              <a:rPr lang="en-US" altLang="en-US" sz="2000" smtClean="0"/>
              <a:t>Attribute HOURS in WORKS_ON represents the HOURS attribute of the relation type. The primary key of the WORKS_ON relation is the combination of the foreign key attributes {ESSN, PNO}.</a:t>
            </a:r>
            <a:endParaRPr lang="en-US" altLang="en-US" sz="1300" smtClean="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1790</TotalTime>
  <Words>2266</Words>
  <Application>Microsoft Office PowerPoint</Application>
  <PresentationFormat>Letter Paper (8.5x11 in)</PresentationFormat>
  <Paragraphs>217</Paragraphs>
  <Slides>37</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ＭＳ Ｐゴシック</vt:lpstr>
      <vt:lpstr>Arial</vt:lpstr>
      <vt:lpstr>Tahoma</vt:lpstr>
      <vt:lpstr>Times New Roman</vt:lpstr>
      <vt:lpstr>Verdana</vt:lpstr>
      <vt:lpstr>Wingdings</vt:lpstr>
      <vt:lpstr>Blends</vt:lpstr>
      <vt:lpstr> </vt:lpstr>
      <vt:lpstr>Outline</vt:lpstr>
      <vt:lpstr>GOALS during Mapping</vt:lpstr>
      <vt:lpstr> ER-to-Relational Mapping Algorithm</vt:lpstr>
      <vt:lpstr>Figure 9.1   The ER conceptual schema diagram for the COMPANY database.</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Figure 9.2   Result of mapping the COMPANY ER schema into a relational database schema.</vt:lpstr>
      <vt:lpstr>FIGURE 3.17 TERNARY RELATIONSHIP: SUPPLY </vt:lpstr>
      <vt:lpstr> Mapping the n-ary relationship type SUPPLY </vt:lpstr>
      <vt:lpstr> Summary of Mapping constructs and constraints</vt:lpstr>
      <vt:lpstr>PowerPoint Presentation</vt:lpstr>
      <vt:lpstr>Mapping EER Model Constructs to Relations </vt:lpstr>
      <vt:lpstr>Mapping EER Model Constructs to Relations </vt:lpstr>
      <vt:lpstr>Mapping EER Model Constructs to Relations (contd.)</vt:lpstr>
      <vt:lpstr>FIGURE 4.4 EER diagram notation for an attribute-defined specialization on JobType.</vt:lpstr>
      <vt:lpstr>PowerPoint Presentation</vt:lpstr>
      <vt:lpstr>PowerPoint Presentation</vt:lpstr>
      <vt:lpstr>FIGURE 4.3 (b) Generalizing CAR and TRUCK into the superclass VEHICLE.</vt:lpstr>
      <vt:lpstr>PowerPoint Presentation</vt:lpstr>
      <vt:lpstr>FIGURE 4.5 An overlapping (non-disjoint) specialization.</vt:lpstr>
      <vt:lpstr>PowerPoint Presentation</vt:lpstr>
      <vt:lpstr>Different Options for Mapping Generalization Hierarchies</vt:lpstr>
      <vt:lpstr>Fig. 9.5: Different Options for Mapping Generalization Hierarchies - summary</vt:lpstr>
      <vt:lpstr>Mapping EER Model Constructs to Relations (contd.)</vt:lpstr>
      <vt:lpstr>FIGURE 4.7 A specialization lattice with multiple inheritance for a UNIVERSITY database.</vt:lpstr>
      <vt:lpstr>FIGURE 9.6 Mapping the EER specialization lattice in Figure 4.7 using multiple options.</vt:lpstr>
      <vt:lpstr>Mapping EER Model Constructs to Relations (contd.)</vt:lpstr>
      <vt:lpstr>FIGURE 4.8 Two categories (union types): OWNER and REGISTERED_VEHICLE.</vt:lpstr>
      <vt:lpstr>FIGURE 9.7 Mapping the EER categories (union types) in Figure 4.8 to relations.</vt:lpstr>
      <vt:lpstr>Mapping Exercise-1</vt:lpstr>
      <vt:lpstr>Mapping Exercise-2</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subject>ER-EER-to-Relational Mapping</dc:subject>
  <cp:keywords/>
  <dc:description/>
  <cp:lastModifiedBy>ishaq</cp:lastModifiedBy>
  <cp:revision>86</cp:revision>
  <cp:lastPrinted>2015-08-18T02:47:48Z</cp:lastPrinted>
  <dcterms:created xsi:type="dcterms:W3CDTF">2005-02-25T19:46:41Z</dcterms:created>
  <dcterms:modified xsi:type="dcterms:W3CDTF">2020-04-25T14:11:44Z</dcterms:modified>
  <cp:category/>
</cp:coreProperties>
</file>