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2"/>
  </p:notesMasterIdLst>
  <p:handoutMasterIdLst>
    <p:handoutMasterId r:id="rId63"/>
  </p:handoutMasterIdLst>
  <p:sldIdLst>
    <p:sldId id="379" r:id="rId2"/>
    <p:sldId id="327" r:id="rId3"/>
    <p:sldId id="399" r:id="rId4"/>
    <p:sldId id="380" r:id="rId5"/>
    <p:sldId id="381" r:id="rId6"/>
    <p:sldId id="330" r:id="rId7"/>
    <p:sldId id="331" r:id="rId8"/>
    <p:sldId id="382" r:id="rId9"/>
    <p:sldId id="333" r:id="rId10"/>
    <p:sldId id="334" r:id="rId11"/>
    <p:sldId id="335" r:id="rId12"/>
    <p:sldId id="375" r:id="rId13"/>
    <p:sldId id="383" r:id="rId14"/>
    <p:sldId id="337" r:id="rId15"/>
    <p:sldId id="338" r:id="rId16"/>
    <p:sldId id="339" r:id="rId17"/>
    <p:sldId id="340" r:id="rId18"/>
    <p:sldId id="341" r:id="rId19"/>
    <p:sldId id="342" r:id="rId20"/>
    <p:sldId id="343" r:id="rId21"/>
    <p:sldId id="344" r:id="rId22"/>
    <p:sldId id="345" r:id="rId23"/>
    <p:sldId id="385" r:id="rId24"/>
    <p:sldId id="386" r:id="rId25"/>
    <p:sldId id="387"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76" r:id="rId42"/>
    <p:sldId id="367" r:id="rId43"/>
    <p:sldId id="388" r:id="rId44"/>
    <p:sldId id="368" r:id="rId45"/>
    <p:sldId id="389" r:id="rId46"/>
    <p:sldId id="390" r:id="rId47"/>
    <p:sldId id="369" r:id="rId48"/>
    <p:sldId id="393" r:id="rId49"/>
    <p:sldId id="371" r:id="rId50"/>
    <p:sldId id="372" r:id="rId51"/>
    <p:sldId id="373" r:id="rId52"/>
    <p:sldId id="400" r:id="rId53"/>
    <p:sldId id="401" r:id="rId54"/>
    <p:sldId id="403" r:id="rId55"/>
    <p:sldId id="394" r:id="rId56"/>
    <p:sldId id="398" r:id="rId57"/>
    <p:sldId id="392" r:id="rId58"/>
    <p:sldId id="395" r:id="rId59"/>
    <p:sldId id="396" r:id="rId60"/>
    <p:sldId id="377" r:id="rId61"/>
  </p:sldIdLst>
  <p:sldSz cx="9144000" cy="6858000" type="letter"/>
  <p:notesSz cx="6858000" cy="9144000"/>
  <p:defaultTextStyle>
    <a:defPPr>
      <a:defRPr lang="en-CA"/>
    </a:defPPr>
    <a:lvl1pPr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5pPr>
    <a:lvl6pPr marL="2286000" algn="l" defTabSz="914400" rtl="0" eaLnBrk="1" latinLnBrk="0" hangingPunct="1">
      <a:defRPr sz="2400" i="1" kern="1200">
        <a:solidFill>
          <a:schemeClr val="tx1"/>
        </a:solidFill>
        <a:latin typeface="Arial" panose="020B0604020202020204" pitchFamily="34" charset="0"/>
        <a:ea typeface="+mn-ea"/>
        <a:cs typeface="+mn-cs"/>
      </a:defRPr>
    </a:lvl6pPr>
    <a:lvl7pPr marL="2743200" algn="l" defTabSz="914400" rtl="0" eaLnBrk="1" latinLnBrk="0" hangingPunct="1">
      <a:defRPr sz="2400" i="1" kern="1200">
        <a:solidFill>
          <a:schemeClr val="tx1"/>
        </a:solidFill>
        <a:latin typeface="Arial" panose="020B0604020202020204" pitchFamily="34" charset="0"/>
        <a:ea typeface="+mn-ea"/>
        <a:cs typeface="+mn-cs"/>
      </a:defRPr>
    </a:lvl7pPr>
    <a:lvl8pPr marL="3200400" algn="l" defTabSz="914400" rtl="0" eaLnBrk="1" latinLnBrk="0" hangingPunct="1">
      <a:defRPr sz="2400" i="1" kern="1200">
        <a:solidFill>
          <a:schemeClr val="tx1"/>
        </a:solidFill>
        <a:latin typeface="Arial" panose="020B0604020202020204" pitchFamily="34" charset="0"/>
        <a:ea typeface="+mn-ea"/>
        <a:cs typeface="+mn-cs"/>
      </a:defRPr>
    </a:lvl8pPr>
    <a:lvl9pPr marL="3657600" algn="l" defTabSz="914400" rtl="0" eaLnBrk="1" latinLnBrk="0" hangingPunct="1">
      <a:defRPr sz="2400"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Objects="1">
      <p:cViewPr varScale="1">
        <p:scale>
          <a:sx n="80" d="100"/>
          <a:sy n="80" d="100"/>
        </p:scale>
        <p:origin x="1056" y="9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6674"/>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Tahoma" panose="020B0604030504040204" pitchFamily="34" charset="0"/>
              </a:defRPr>
            </a:lvl1pPr>
          </a:lstStyle>
          <a:p>
            <a:pPr>
              <a:defRPr/>
            </a:pPr>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a:latin typeface="Tahoma" panose="020B0604030504040204" pitchFamily="34" charset="0"/>
              </a:defRPr>
            </a:lvl1pPr>
          </a:lstStyle>
          <a:p>
            <a:pPr>
              <a:defRPr/>
            </a:pPr>
            <a:fld id="{9A73140D-09DC-425B-AF61-6D3F0B476999}"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Tahoma" panose="020B0604030504040204" pitchFamily="34" charset="0"/>
              </a:defRPr>
            </a:lvl1pPr>
          </a:lstStyle>
          <a:p>
            <a:pPr>
              <a:defRPr/>
            </a:pPr>
            <a:endParaRPr lang="en-CA"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noProof="0" smtClean="0"/>
              <a:t>Click to edit Master text styles</a:t>
            </a:r>
          </a:p>
          <a:p>
            <a:pPr lvl="1"/>
            <a:r>
              <a:rPr lang="en-CA" altLang="en-US" noProof="0" smtClean="0"/>
              <a:t>Second level</a:t>
            </a:r>
          </a:p>
          <a:p>
            <a:pPr lvl="2"/>
            <a:r>
              <a:rPr lang="en-CA" altLang="en-US" noProof="0" smtClean="0"/>
              <a:t>Third level</a:t>
            </a:r>
          </a:p>
          <a:p>
            <a:pPr lvl="3"/>
            <a:r>
              <a:rPr lang="en-CA" altLang="en-US" noProof="0" smtClean="0"/>
              <a:t>Fourth level</a:t>
            </a:r>
          </a:p>
          <a:p>
            <a:pPr lvl="4"/>
            <a:r>
              <a:rPr lang="en-CA" altLang="en-US"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Tahoma" panose="020B0604030504040204" pitchFamily="34" charset="0"/>
              </a:defRPr>
            </a:lvl1pPr>
          </a:lstStyle>
          <a:p>
            <a:pPr>
              <a:defRPr/>
            </a:pPr>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a:latin typeface="Tahoma" panose="020B0604030504040204" pitchFamily="34" charset="0"/>
              </a:defRPr>
            </a:lvl1pPr>
          </a:lstStyle>
          <a:p>
            <a:pPr>
              <a:defRPr/>
            </a:pPr>
            <a:fld id="{DA457DAD-408D-417C-9178-D992263D992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ea typeface="MS PGothic" panose="020B0600070205080204" pitchFamily="34" charset="-128"/>
            </a:endParaRPr>
          </a:p>
        </p:txBody>
      </p:sp>
      <p:sp>
        <p:nvSpPr>
          <p:cNvPr id="163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F5C6DC0-1980-45BC-96E2-BC5524BB696F}" type="slidenum">
              <a:rPr lang="en-CA" altLang="en-US" sz="1200" i="0">
                <a:solidFill>
                  <a:srgbClr val="000000"/>
                </a:solidFill>
                <a:latin typeface="Tahoma" charset="0"/>
                <a:ea typeface="MS PGothic" charset="-128"/>
              </a:rPr>
              <a:pPr>
                <a:defRPr/>
              </a:pPr>
              <a:t>1</a:t>
            </a:fld>
            <a:endParaRPr lang="en-CA" altLang="en-US" sz="1200" i="0">
              <a:solidFill>
                <a:srgbClr val="000000"/>
              </a:solidFill>
              <a:latin typeface="Tahoma" charset="0"/>
              <a:ea typeface="MS PGothic"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0BB82373-0DA1-4BA9-82A5-AE5D91D4A332}" type="slidenum">
              <a:rPr lang="en-CA" altLang="en-US" sz="1200" i="0">
                <a:latin typeface="Tahoma" charset="0"/>
              </a:rPr>
              <a:pPr>
                <a:defRPr/>
              </a:pPr>
              <a:t>13</a:t>
            </a:fld>
            <a:endParaRPr lang="en-CA" altLang="en-US" sz="1200" i="0">
              <a:latin typeface="Tahoma"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F81379EF-A564-4B85-87F2-A0F4FD63BAAF}" type="slidenum">
              <a:rPr lang="en-CA" altLang="en-US" sz="1200" i="0">
                <a:latin typeface="Tahoma" charset="0"/>
              </a:rPr>
              <a:pPr>
                <a:defRPr/>
              </a:pPr>
              <a:t>14</a:t>
            </a:fld>
            <a:endParaRPr lang="en-CA" altLang="en-US" sz="1200" i="0">
              <a:latin typeface="Tahoma"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757E98A-38E3-4AA4-A1FB-B32003FC21A9}" type="slidenum">
              <a:rPr lang="en-CA" altLang="en-US" sz="1200" i="0">
                <a:latin typeface="Tahoma" charset="0"/>
              </a:rPr>
              <a:pPr>
                <a:defRPr/>
              </a:pPr>
              <a:t>15</a:t>
            </a:fld>
            <a:endParaRPr lang="en-CA" altLang="en-US" sz="1200" i="0">
              <a:latin typeface="Tahoma"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CD2BE630-6193-422C-B93A-0073E1886F3A}" type="slidenum">
              <a:rPr lang="en-CA" altLang="en-US" sz="1200" i="0">
                <a:latin typeface="Tahoma" charset="0"/>
              </a:rPr>
              <a:pPr>
                <a:defRPr/>
              </a:pPr>
              <a:t>16</a:t>
            </a:fld>
            <a:endParaRPr lang="en-CA" altLang="en-US" sz="1200" i="0">
              <a:latin typeface="Tahoma"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806B0FFD-DB34-4C84-BCA0-69CE809A6557}" type="slidenum">
              <a:rPr lang="en-CA" altLang="en-US" sz="1200" i="0">
                <a:latin typeface="Tahoma" charset="0"/>
              </a:rPr>
              <a:pPr>
                <a:defRPr/>
              </a:pPr>
              <a:t>17</a:t>
            </a:fld>
            <a:endParaRPr lang="en-CA" altLang="en-US" sz="1200" i="0">
              <a:latin typeface="Tahoma"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15B3C924-2984-4DD6-A9AC-0CA191EEB4FB}" type="slidenum">
              <a:rPr lang="en-CA" altLang="en-US" sz="1200" i="0">
                <a:latin typeface="Tahoma" charset="0"/>
              </a:rPr>
              <a:pPr>
                <a:defRPr/>
              </a:pPr>
              <a:t>18</a:t>
            </a:fld>
            <a:endParaRPr lang="en-CA" altLang="en-US" sz="1200" i="0">
              <a:latin typeface="Tahoma"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F205F836-9115-4D86-94F3-91D32F104009}" type="slidenum">
              <a:rPr lang="en-CA" altLang="en-US" sz="1200" i="0">
                <a:latin typeface="Tahoma" charset="0"/>
              </a:rPr>
              <a:pPr>
                <a:defRPr/>
              </a:pPr>
              <a:t>19</a:t>
            </a:fld>
            <a:endParaRPr lang="en-CA" altLang="en-US" sz="1200" i="0">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3B9CFFB-3839-44EC-B7BB-D280E9FA66A4}" type="slidenum">
              <a:rPr lang="en-CA" altLang="en-US" sz="1200" i="0">
                <a:latin typeface="Tahoma" charset="0"/>
              </a:rPr>
              <a:pPr>
                <a:defRPr/>
              </a:pPr>
              <a:t>20</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57075AA-B3FC-474C-88D5-B5F38CC6344F}" type="slidenum">
              <a:rPr lang="en-CA" altLang="en-US" sz="1200" i="0">
                <a:latin typeface="Tahoma" charset="0"/>
              </a:rPr>
              <a:pPr>
                <a:defRPr/>
              </a:pPr>
              <a:t>21</a:t>
            </a:fld>
            <a:endParaRPr lang="en-CA" altLang="en-US" sz="1200" i="0">
              <a:latin typeface="Tahoma"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5D5459D-47F8-4B7A-AB96-B7472751AE65}" type="slidenum">
              <a:rPr lang="en-CA" altLang="en-US" sz="1200" i="0">
                <a:latin typeface="Tahoma" charset="0"/>
              </a:rPr>
              <a:pPr>
                <a:defRPr/>
              </a:pPr>
              <a:t>22</a:t>
            </a:fld>
            <a:endParaRPr lang="en-CA" altLang="en-US" sz="1200" i="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0B1C2720-F170-4A4B-9306-FD79EF227712}" type="slidenum">
              <a:rPr lang="en-CA" altLang="en-US" sz="1200" i="0">
                <a:latin typeface="Tahoma" charset="0"/>
              </a:rPr>
              <a:pPr>
                <a:defRPr/>
              </a:pPr>
              <a:t>2</a:t>
            </a:fld>
            <a:endParaRPr lang="en-CA" altLang="en-US" sz="1200" i="0">
              <a:latin typeface="Tahoma"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F98DA263-2D25-4F48-8420-50E359C0FD1F}" type="slidenum">
              <a:rPr lang="en-CA" altLang="en-US" sz="1200" i="0">
                <a:latin typeface="Tahoma" charset="0"/>
              </a:rPr>
              <a:pPr>
                <a:defRPr/>
              </a:pPr>
              <a:t>23</a:t>
            </a:fld>
            <a:endParaRPr lang="en-CA" altLang="en-US" sz="1200" i="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4D1F6F6-025D-4CD6-949C-80661E42B849}" type="slidenum">
              <a:rPr lang="en-CA" altLang="en-US" sz="1200" i="0">
                <a:latin typeface="Tahoma" charset="0"/>
              </a:rPr>
              <a:pPr>
                <a:defRPr/>
              </a:pPr>
              <a:t>24</a:t>
            </a:fld>
            <a:endParaRPr lang="en-CA" altLang="en-US" sz="1200" i="0">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67ED4E5-8C8C-4D50-BD27-6708B1E93822}" type="slidenum">
              <a:rPr lang="en-CA" altLang="en-US" sz="1200" i="0">
                <a:latin typeface="Tahoma" charset="0"/>
              </a:rPr>
              <a:pPr>
                <a:defRPr/>
              </a:pPr>
              <a:t>26</a:t>
            </a:fld>
            <a:endParaRPr lang="en-CA" altLang="en-US" sz="1200" i="0">
              <a:latin typeface="Tahoma"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17C0D392-21B0-46B9-9B6B-8E48874F18FA}" type="slidenum">
              <a:rPr lang="en-CA" altLang="en-US" sz="1200" i="0">
                <a:latin typeface="Tahoma" charset="0"/>
              </a:rPr>
              <a:pPr>
                <a:defRPr/>
              </a:pPr>
              <a:t>27</a:t>
            </a:fld>
            <a:endParaRPr lang="en-CA" altLang="en-US" sz="1200" i="0">
              <a:latin typeface="Tahoma"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F69477E-7331-47A0-B2B1-EA63E489DF2F}" type="slidenum">
              <a:rPr lang="en-CA" altLang="en-US" sz="1200" i="0">
                <a:latin typeface="Tahoma" charset="0"/>
              </a:rPr>
              <a:pPr>
                <a:defRPr/>
              </a:pPr>
              <a:t>28</a:t>
            </a:fld>
            <a:endParaRPr lang="en-CA" altLang="en-US" sz="1200" i="0">
              <a:latin typeface="Tahoma"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6DBB76B-0AED-4E26-B0FB-2D524AFBC961}" type="slidenum">
              <a:rPr lang="en-CA" altLang="en-US" sz="1200" i="0">
                <a:latin typeface="Tahoma" charset="0"/>
              </a:rPr>
              <a:pPr>
                <a:defRPr/>
              </a:pPr>
              <a:t>29</a:t>
            </a:fld>
            <a:endParaRPr lang="en-CA" altLang="en-US" sz="1200" i="0">
              <a:latin typeface="Tahoma"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5C6DA023-3D4E-4119-BAAC-D50943B4AE72}" type="slidenum">
              <a:rPr lang="en-CA" altLang="en-US" sz="1200" i="0">
                <a:latin typeface="Tahoma" charset="0"/>
              </a:rPr>
              <a:pPr>
                <a:defRPr/>
              </a:pPr>
              <a:t>30</a:t>
            </a:fld>
            <a:endParaRPr lang="en-CA" altLang="en-US" sz="1200" i="0">
              <a:latin typeface="Tahom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57A03CD-1C44-4C64-89D8-784A3227DCC9}" type="slidenum">
              <a:rPr lang="en-CA" altLang="en-US" sz="1200" i="0">
                <a:latin typeface="Tahoma" charset="0"/>
              </a:rPr>
              <a:pPr>
                <a:defRPr/>
              </a:pPr>
              <a:t>31</a:t>
            </a:fld>
            <a:endParaRPr lang="en-CA" altLang="en-US" sz="1200" i="0">
              <a:latin typeface="Tahoma"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C5A63E61-74F4-4017-B91C-51A235EFE8E6}" type="slidenum">
              <a:rPr lang="en-CA" altLang="en-US" sz="1200" i="0">
                <a:latin typeface="Tahoma" charset="0"/>
              </a:rPr>
              <a:pPr>
                <a:defRPr/>
              </a:pPr>
              <a:t>32</a:t>
            </a:fld>
            <a:endParaRPr lang="en-CA" altLang="en-US" sz="1200" i="0">
              <a:latin typeface="Tahoma"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A37DC4D4-EB36-486F-86A8-ECE190A066D7}" type="slidenum">
              <a:rPr lang="en-CA" altLang="en-US" sz="1200" i="0">
                <a:latin typeface="Tahoma" charset="0"/>
              </a:rPr>
              <a:pPr>
                <a:defRPr/>
              </a:pPr>
              <a:t>33</a:t>
            </a:fld>
            <a:endParaRPr lang="en-CA" altLang="en-US" sz="1200" i="0">
              <a:latin typeface="Tahoma"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A1842E1D-33FD-4632-8B67-A340BD6B9E88}" type="slidenum">
              <a:rPr lang="en-CA" altLang="en-US" sz="1200" i="0">
                <a:latin typeface="Tahoma" charset="0"/>
              </a:rPr>
              <a:pPr>
                <a:defRPr/>
              </a:pPr>
              <a:t>6</a:t>
            </a:fld>
            <a:endParaRPr lang="en-CA" altLang="en-US" sz="1200" i="0">
              <a:latin typeface="Tahoma"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CDE5C21E-B579-49B3-B32D-B234E85776C9}" type="slidenum">
              <a:rPr lang="en-CA" altLang="en-US" sz="1200" i="0">
                <a:latin typeface="Tahoma" charset="0"/>
              </a:rPr>
              <a:pPr>
                <a:defRPr/>
              </a:pPr>
              <a:t>34</a:t>
            </a:fld>
            <a:endParaRPr lang="en-CA" altLang="en-US" sz="1200" i="0">
              <a:latin typeface="Tahoma"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F28B0C4-EBB3-412B-8B72-81D13C567274}" type="slidenum">
              <a:rPr lang="en-CA" altLang="en-US" sz="1200" i="0">
                <a:latin typeface="Tahoma" charset="0"/>
              </a:rPr>
              <a:pPr>
                <a:defRPr/>
              </a:pPr>
              <a:t>35</a:t>
            </a:fld>
            <a:endParaRPr lang="en-CA" altLang="en-US" sz="1200" i="0">
              <a:latin typeface="Tahom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131ECE26-BCDE-4D12-AFF6-E47B613D3C7F}" type="slidenum">
              <a:rPr lang="en-CA" altLang="en-US" sz="1200" i="0">
                <a:latin typeface="Tahoma" charset="0"/>
              </a:rPr>
              <a:pPr>
                <a:defRPr/>
              </a:pPr>
              <a:t>36</a:t>
            </a:fld>
            <a:endParaRPr lang="en-CA" altLang="en-US" sz="1200" i="0">
              <a:latin typeface="Tahoma"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88CBB1F-1290-4542-BF8F-509CDD27BA96}" type="slidenum">
              <a:rPr lang="en-CA" altLang="en-US" sz="1200" i="0">
                <a:latin typeface="Tahoma" charset="0"/>
              </a:rPr>
              <a:pPr>
                <a:defRPr/>
              </a:pPr>
              <a:t>37</a:t>
            </a:fld>
            <a:endParaRPr lang="en-CA" altLang="en-US" sz="1200" i="0">
              <a:latin typeface="Tahoma"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8EB2A9FD-5E39-4929-92AA-FA30CF27DA6A}" type="slidenum">
              <a:rPr lang="en-CA" altLang="en-US" sz="1200" i="0">
                <a:latin typeface="Tahoma" charset="0"/>
              </a:rPr>
              <a:pPr>
                <a:defRPr/>
              </a:pPr>
              <a:t>38</a:t>
            </a:fld>
            <a:endParaRPr lang="en-CA" altLang="en-US" sz="1200" i="0">
              <a:latin typeface="Tahoma"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04473D86-7D08-40B5-954E-BEED4E44C6BC}" type="slidenum">
              <a:rPr lang="en-CA" altLang="en-US" sz="1200" i="0">
                <a:latin typeface="Tahoma" charset="0"/>
              </a:rPr>
              <a:pPr>
                <a:defRPr/>
              </a:pPr>
              <a:t>39</a:t>
            </a:fld>
            <a:endParaRPr lang="en-CA" altLang="en-US" sz="1200" i="0">
              <a:latin typeface="Tahoma"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09CC33AA-4ED8-48E6-BBFD-24920D47D9EF}" type="slidenum">
              <a:rPr lang="en-CA" altLang="en-US" sz="1200" i="0">
                <a:latin typeface="Tahoma" charset="0"/>
              </a:rPr>
              <a:pPr>
                <a:defRPr/>
              </a:pPr>
              <a:t>40</a:t>
            </a:fld>
            <a:endParaRPr lang="en-CA" altLang="en-US" sz="1200" i="0">
              <a:latin typeface="Tahoma"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8D8D587-6839-41CE-8FAD-24EF5A726FDF}" type="slidenum">
              <a:rPr lang="en-CA" altLang="en-US" sz="1200" i="0">
                <a:latin typeface="Tahoma" charset="0"/>
              </a:rPr>
              <a:pPr>
                <a:defRPr/>
              </a:pPr>
              <a:t>41</a:t>
            </a:fld>
            <a:endParaRPr lang="en-CA" altLang="en-US" sz="1200" i="0">
              <a:latin typeface="Tahom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C5138044-E417-491E-AC19-9260A42090C5}" type="slidenum">
              <a:rPr lang="en-CA" altLang="en-US" sz="1200" i="0">
                <a:latin typeface="Tahoma" charset="0"/>
              </a:rPr>
              <a:pPr>
                <a:defRPr/>
              </a:pPr>
              <a:t>42</a:t>
            </a:fld>
            <a:endParaRPr lang="en-CA" altLang="en-US" sz="1200" i="0">
              <a:latin typeface="Tahoma"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5B37DFF3-D2CB-4BAE-B911-44B3462E8194}" type="slidenum">
              <a:rPr lang="en-CA" altLang="en-US" sz="1200" i="0">
                <a:latin typeface="Tahoma" charset="0"/>
              </a:rPr>
              <a:pPr>
                <a:defRPr/>
              </a:pPr>
              <a:t>43</a:t>
            </a:fld>
            <a:endParaRPr lang="en-CA" altLang="en-US" sz="1200" i="0">
              <a:latin typeface="Tahoma"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F284EB6A-E066-4A39-AEEA-0BABF73129BF}" type="slidenum">
              <a:rPr lang="en-CA" altLang="en-US" sz="1200" i="0">
                <a:latin typeface="Tahoma" charset="0"/>
              </a:rPr>
              <a:pPr>
                <a:defRPr/>
              </a:pPr>
              <a:t>7</a:t>
            </a:fld>
            <a:endParaRPr lang="en-CA" altLang="en-US" sz="1200" i="0">
              <a:latin typeface="Tahoma"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E81F740-15B0-40EA-B25E-40FDFCEAB955}" type="slidenum">
              <a:rPr lang="en-CA" altLang="en-US" sz="1200" i="0">
                <a:latin typeface="Tahoma" charset="0"/>
              </a:rPr>
              <a:pPr>
                <a:defRPr/>
              </a:pPr>
              <a:t>44</a:t>
            </a:fld>
            <a:endParaRPr lang="en-CA" altLang="en-US" sz="1200" i="0">
              <a:latin typeface="Tahoma"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F189044-610F-4829-A80D-D67CA41EFD88}" type="slidenum">
              <a:rPr lang="en-CA" altLang="en-US" sz="1200" i="0">
                <a:latin typeface="Tahoma" charset="0"/>
              </a:rPr>
              <a:pPr>
                <a:defRPr/>
              </a:pPr>
              <a:t>45</a:t>
            </a:fld>
            <a:endParaRPr lang="en-CA" altLang="en-US" sz="1200" i="0">
              <a:latin typeface="Tahoma"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EB9532-2A8D-4DAB-B957-EB06105F9F27}" type="slidenum">
              <a:rPr lang="en-CA" altLang="en-US" sz="1200" i="0">
                <a:latin typeface="Tahoma" charset="0"/>
              </a:rPr>
              <a:pPr>
                <a:defRPr/>
              </a:pPr>
              <a:t>46</a:t>
            </a:fld>
            <a:endParaRPr lang="en-CA" altLang="en-US" sz="1200" i="0">
              <a:latin typeface="Tahoma"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845AF250-FD5B-4075-9756-2BA36F2EA5C7}" type="slidenum">
              <a:rPr lang="en-CA" altLang="en-US" sz="1200" i="0">
                <a:latin typeface="Tahoma" charset="0"/>
              </a:rPr>
              <a:pPr>
                <a:defRPr/>
              </a:pPr>
              <a:t>47</a:t>
            </a:fld>
            <a:endParaRPr lang="en-CA" altLang="en-US" sz="1200" i="0">
              <a:latin typeface="Tahoma"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39B1BC0-4ADE-4785-B00E-9A628E89510C}" type="slidenum">
              <a:rPr lang="en-CA" altLang="en-US" sz="1200" i="0">
                <a:latin typeface="Tahoma" charset="0"/>
              </a:rPr>
              <a:pPr>
                <a:defRPr/>
              </a:pPr>
              <a:t>49</a:t>
            </a:fld>
            <a:endParaRPr lang="en-CA" altLang="en-US" sz="1200" i="0">
              <a:latin typeface="Tahoma"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88D3EA79-CC4B-4466-833C-DC87295FF350}" type="slidenum">
              <a:rPr lang="en-CA" altLang="en-US" sz="1200" i="0">
                <a:latin typeface="Tahoma" charset="0"/>
              </a:rPr>
              <a:pPr>
                <a:defRPr/>
              </a:pPr>
              <a:t>50</a:t>
            </a:fld>
            <a:endParaRPr lang="en-CA" altLang="en-US" sz="1200" i="0">
              <a:latin typeface="Tahoma"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6DAD204-E701-4B8D-ABA9-5CECC386FD0D}" type="slidenum">
              <a:rPr lang="en-CA" altLang="en-US" sz="1200" i="0">
                <a:latin typeface="Tahoma" charset="0"/>
              </a:rPr>
              <a:pPr>
                <a:defRPr/>
              </a:pPr>
              <a:t>51</a:t>
            </a:fld>
            <a:endParaRPr lang="en-CA" altLang="en-US" sz="1200" i="0">
              <a:latin typeface="Tahoma"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CA3385D1-29FE-4181-8CD2-3FE7F5F0EB6F}" type="slidenum">
              <a:rPr lang="en-CA" altLang="en-US" sz="1200" i="0">
                <a:latin typeface="Tahoma" charset="0"/>
              </a:rPr>
              <a:pPr>
                <a:defRPr/>
              </a:pPr>
              <a:t>52</a:t>
            </a:fld>
            <a:endParaRPr lang="en-CA" altLang="en-US" sz="1200" i="0">
              <a:latin typeface="Tahoma" charset="0"/>
            </a:endParaRPr>
          </a:p>
        </p:txBody>
      </p:sp>
      <p:sp>
        <p:nvSpPr>
          <p:cNvPr id="783362"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4A6F933-05C5-4CB5-86A1-5F084F51DF26}" type="slidenum">
              <a:rPr lang="en-CA" altLang="en-US" sz="1200" i="0">
                <a:latin typeface="Tahoma" charset="0"/>
              </a:rPr>
              <a:pPr>
                <a:defRPr/>
              </a:pPr>
              <a:t>53</a:t>
            </a:fld>
            <a:endParaRPr lang="en-CA" altLang="en-US" sz="1200" i="0">
              <a:latin typeface="Tahoma" charset="0"/>
            </a:endParaRPr>
          </a:p>
        </p:txBody>
      </p:sp>
      <p:sp>
        <p:nvSpPr>
          <p:cNvPr id="783362"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717DE26-48A6-4D96-965F-45872B770492}" type="slidenum">
              <a:rPr lang="en-CA" altLang="en-US" sz="1200" i="0">
                <a:latin typeface="Tahoma" charset="0"/>
              </a:rPr>
              <a:pPr>
                <a:defRPr/>
              </a:pPr>
              <a:t>54</a:t>
            </a:fld>
            <a:endParaRPr lang="en-CA" altLang="en-US" sz="1200" i="0">
              <a:latin typeface="Tahoma" charset="0"/>
            </a:endParaRPr>
          </a:p>
        </p:txBody>
      </p:sp>
      <p:sp>
        <p:nvSpPr>
          <p:cNvPr id="783362"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A5E879CA-5D78-4D5B-B906-2E6643E05B65}" type="slidenum">
              <a:rPr lang="en-CA" altLang="en-US" sz="1200" i="0">
                <a:latin typeface="Tahoma" charset="0"/>
              </a:rPr>
              <a:pPr>
                <a:defRPr/>
              </a:pPr>
              <a:t>8</a:t>
            </a:fld>
            <a:endParaRPr lang="en-CA" altLang="en-US" sz="1200" i="0">
              <a:latin typeface="Tahoma"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4C74DEAE-53EF-4E29-AAAE-90B3A3D5DBCA}" type="slidenum">
              <a:rPr lang="en-CA" altLang="en-US" sz="1200" i="0">
                <a:latin typeface="Tahoma" charset="0"/>
              </a:rPr>
              <a:pPr>
                <a:defRPr/>
              </a:pPr>
              <a:t>55</a:t>
            </a:fld>
            <a:endParaRPr lang="en-CA" altLang="en-US" sz="1200" i="0">
              <a:latin typeface="Tahoma" charset="0"/>
            </a:endParaRPr>
          </a:p>
        </p:txBody>
      </p:sp>
      <p:sp>
        <p:nvSpPr>
          <p:cNvPr id="812034"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085C743-715E-40F6-BA2F-F5A475623B71}" type="slidenum">
              <a:rPr lang="en-CA" altLang="en-US" sz="1200" i="0">
                <a:latin typeface="Tahoma" charset="0"/>
              </a:rPr>
              <a:pPr>
                <a:defRPr/>
              </a:pPr>
              <a:t>56</a:t>
            </a:fld>
            <a:endParaRPr lang="en-CA" altLang="en-US" sz="1200" i="0">
              <a:latin typeface="Tahoma" charset="0"/>
            </a:endParaRPr>
          </a:p>
        </p:txBody>
      </p:sp>
      <p:sp>
        <p:nvSpPr>
          <p:cNvPr id="816130"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B936710-85F0-4219-AB65-EB9D90755E5E}" type="slidenum">
              <a:rPr lang="en-CA" altLang="en-US" sz="1200" i="0">
                <a:latin typeface="Tahoma" charset="0"/>
              </a:rPr>
              <a:pPr>
                <a:defRPr/>
              </a:pPr>
              <a:t>57</a:t>
            </a:fld>
            <a:endParaRPr lang="en-CA" altLang="en-US" sz="1200" i="0">
              <a:latin typeface="Tahoma"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E5D0173-56EF-47D3-9177-F101662B0683}" type="slidenum">
              <a:rPr lang="en-CA" altLang="en-US" sz="1200" i="0">
                <a:latin typeface="Tahoma" charset="0"/>
              </a:rPr>
              <a:pPr>
                <a:defRPr/>
              </a:pPr>
              <a:t>58</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E4E9D1A-2379-492A-870D-ECCCFA4B2489}" type="slidenum">
              <a:rPr lang="en-CA" altLang="en-US" sz="1200" i="0">
                <a:latin typeface="Tahoma" charset="0"/>
              </a:rPr>
              <a:pPr>
                <a:defRPr/>
              </a:pPr>
              <a:t>59</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4A5809E-8195-47F8-AE6F-886496BB0862}" type="slidenum">
              <a:rPr lang="en-CA" altLang="en-US" sz="1200" i="0">
                <a:latin typeface="Tahoma" charset="0"/>
              </a:rPr>
              <a:pPr>
                <a:defRPr/>
              </a:pPr>
              <a:t>60</a:t>
            </a:fld>
            <a:endParaRPr lang="en-CA" altLang="en-US" sz="1200" i="0">
              <a:latin typeface="Tahoma"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66C763AF-82B1-4467-A3CB-51D6B6F264C5}" type="slidenum">
              <a:rPr lang="en-CA" altLang="en-US" sz="1200" i="0">
                <a:latin typeface="Tahoma" charset="0"/>
              </a:rPr>
              <a:pPr>
                <a:defRPr/>
              </a:pPr>
              <a:t>9</a:t>
            </a:fld>
            <a:endParaRPr lang="en-CA" altLang="en-US" sz="1200" i="0">
              <a:latin typeface="Tahoma"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19C2E929-59E8-4148-9731-53E3BFBD8368}" type="slidenum">
              <a:rPr lang="en-CA" altLang="en-US" sz="1200" i="0">
                <a:latin typeface="Tahoma" charset="0"/>
              </a:rPr>
              <a:pPr>
                <a:defRPr/>
              </a:pPr>
              <a:t>10</a:t>
            </a:fld>
            <a:endParaRPr lang="en-CA" altLang="en-US" sz="1200" i="0">
              <a:latin typeface="Tahoma"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21C2B1F-D2A0-45C0-B4A5-BD0F7D558198}" type="slidenum">
              <a:rPr lang="en-CA" altLang="en-US" sz="1200" i="0">
                <a:latin typeface="Tahoma" charset="0"/>
              </a:rPr>
              <a:pPr>
                <a:defRPr/>
              </a:pPr>
              <a:t>11</a:t>
            </a:fld>
            <a:endParaRPr lang="en-CA" altLang="en-US" sz="1200" i="0">
              <a:latin typeface="Tahoma"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7F31833A-DDAB-496F-91BE-8AB3CC2DCA91}" type="slidenum">
              <a:rPr lang="en-CA" altLang="en-US" sz="1200" i="0">
                <a:latin typeface="Tahoma" charset="0"/>
              </a:rPr>
              <a:pPr>
                <a:defRPr/>
              </a:pPr>
              <a:t>12</a:t>
            </a:fld>
            <a:endParaRPr lang="en-CA" altLang="en-US" sz="1200" i="0">
              <a:latin typeface="Tahoma"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85890B54-4DA1-4208-9394-6F55993BCF38}" type="slidenum">
              <a:rPr lang="en-US" altLang="en-US"/>
              <a:pPr>
                <a:defRPr/>
              </a:pPr>
              <a:t>‹#›</a:t>
            </a:fld>
            <a:endParaRPr lang="en-CA" altLang="en-US"/>
          </a:p>
        </p:txBody>
      </p:sp>
    </p:spTree>
    <p:extLst>
      <p:ext uri="{BB962C8B-B14F-4D97-AF65-F5344CB8AC3E}">
        <p14:creationId xmlns:p14="http://schemas.microsoft.com/office/powerpoint/2010/main" val="7224876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CEF4181B-D65F-4031-B36D-227345FB83A1}" type="slidenum">
              <a:rPr lang="en-US" altLang="en-US"/>
              <a:pPr>
                <a:defRPr/>
              </a:pPr>
              <a:t>‹#›</a:t>
            </a:fld>
            <a:endParaRPr lang="en-CA" altLang="en-US"/>
          </a:p>
        </p:txBody>
      </p:sp>
    </p:spTree>
    <p:extLst>
      <p:ext uri="{BB962C8B-B14F-4D97-AF65-F5344CB8AC3E}">
        <p14:creationId xmlns:p14="http://schemas.microsoft.com/office/powerpoint/2010/main" val="30264845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B6C3A832-EEBB-4C07-A36F-75C57EF10A70}" type="slidenum">
              <a:rPr lang="en-US" altLang="en-US"/>
              <a:pPr>
                <a:defRPr/>
              </a:pPr>
              <a:t>‹#›</a:t>
            </a:fld>
            <a:endParaRPr lang="en-CA" altLang="en-US"/>
          </a:p>
        </p:txBody>
      </p:sp>
    </p:spTree>
    <p:extLst>
      <p:ext uri="{BB962C8B-B14F-4D97-AF65-F5344CB8AC3E}">
        <p14:creationId xmlns:p14="http://schemas.microsoft.com/office/powerpoint/2010/main" val="162764152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DC138B0B-2FA1-4058-9E1F-9009B8B970F9}" type="slidenum">
              <a:rPr lang="en-US" altLang="en-US"/>
              <a:pPr>
                <a:defRPr/>
              </a:pPr>
              <a:t>‹#›</a:t>
            </a:fld>
            <a:endParaRPr lang="en-CA" altLang="en-US"/>
          </a:p>
        </p:txBody>
      </p:sp>
    </p:spTree>
    <p:extLst>
      <p:ext uri="{BB962C8B-B14F-4D97-AF65-F5344CB8AC3E}">
        <p14:creationId xmlns:p14="http://schemas.microsoft.com/office/powerpoint/2010/main" val="18258472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8D8398D6-C21A-4657-A4F3-6D5F73EB5161}" type="slidenum">
              <a:rPr lang="en-US" altLang="en-US"/>
              <a:pPr>
                <a:defRPr/>
              </a:pPr>
              <a:t>‹#›</a:t>
            </a:fld>
            <a:endParaRPr lang="en-CA" altLang="en-US"/>
          </a:p>
        </p:txBody>
      </p:sp>
    </p:spTree>
    <p:extLst>
      <p:ext uri="{BB962C8B-B14F-4D97-AF65-F5344CB8AC3E}">
        <p14:creationId xmlns:p14="http://schemas.microsoft.com/office/powerpoint/2010/main" val="287269518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BC63590B-EF53-4EEE-AE0A-8CE5A9A60E9D}" type="slidenum">
              <a:rPr lang="en-US" altLang="en-US"/>
              <a:pPr>
                <a:defRPr/>
              </a:pPr>
              <a:t>‹#›</a:t>
            </a:fld>
            <a:endParaRPr lang="en-CA" altLang="en-US"/>
          </a:p>
        </p:txBody>
      </p:sp>
    </p:spTree>
    <p:extLst>
      <p:ext uri="{BB962C8B-B14F-4D97-AF65-F5344CB8AC3E}">
        <p14:creationId xmlns:p14="http://schemas.microsoft.com/office/powerpoint/2010/main" val="231328755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FE329F31-EBA6-4373-A3D3-1E66D891DFF8}" type="slidenum">
              <a:rPr lang="en-US" altLang="en-US"/>
              <a:pPr>
                <a:defRPr/>
              </a:pPr>
              <a:t>‹#›</a:t>
            </a:fld>
            <a:endParaRPr lang="en-CA" altLang="en-US"/>
          </a:p>
        </p:txBody>
      </p:sp>
    </p:spTree>
    <p:extLst>
      <p:ext uri="{BB962C8B-B14F-4D97-AF65-F5344CB8AC3E}">
        <p14:creationId xmlns:p14="http://schemas.microsoft.com/office/powerpoint/2010/main" val="151535198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634FAD83-4AFA-4982-8FB4-4C8DD50ECD03}" type="slidenum">
              <a:rPr lang="en-US" altLang="en-US"/>
              <a:pPr>
                <a:defRPr/>
              </a:pPr>
              <a:t>‹#›</a:t>
            </a:fld>
            <a:endParaRPr lang="en-CA" altLang="en-US"/>
          </a:p>
        </p:txBody>
      </p:sp>
    </p:spTree>
    <p:extLst>
      <p:ext uri="{BB962C8B-B14F-4D97-AF65-F5344CB8AC3E}">
        <p14:creationId xmlns:p14="http://schemas.microsoft.com/office/powerpoint/2010/main" val="287604902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i="0">
                <a:ea typeface="+mn-ea"/>
              </a:defRPr>
            </a:lvl1pPr>
          </a:lstStyle>
          <a:p>
            <a:pPr>
              <a:defRPr/>
            </a:pPr>
            <a:r>
              <a:rPr lang="en-US" altLang="en-US"/>
              <a:t>Slide 14- </a:t>
            </a:r>
            <a:fld id="{DEF14566-8547-4575-B8F2-9642AB8E7766}" type="slidenum">
              <a:rPr lang="en-US" altLang="en-US"/>
              <a:pPr>
                <a:defRPr/>
              </a:pPr>
              <a:t>‹#›</a:t>
            </a:fld>
            <a:endParaRPr lang="en-CA" altLang="en-US"/>
          </a:p>
        </p:txBody>
      </p:sp>
    </p:spTree>
    <p:extLst>
      <p:ext uri="{BB962C8B-B14F-4D97-AF65-F5344CB8AC3E}">
        <p14:creationId xmlns:p14="http://schemas.microsoft.com/office/powerpoint/2010/main" val="279491594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i="0" smtClean="0">
              <a:solidFill>
                <a:srgbClr val="000000"/>
              </a:solidFill>
              <a:latin typeface="Tahoma" panose="020B0604030504040204"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i="0">
                <a:solidFill>
                  <a:srgbClr val="990033"/>
                </a:solidFill>
                <a:latin typeface="Arial" charset="0"/>
                <a:ea typeface="MS PGothic" charset="-128"/>
              </a:defRPr>
            </a:lvl1pPr>
          </a:lstStyle>
          <a:p>
            <a:pPr>
              <a:defRPr/>
            </a:pPr>
            <a:r>
              <a:rPr lang="en-US" altLang="en-US"/>
              <a:t>Slide 14- </a:t>
            </a:r>
            <a:fld id="{ADF4CCF4-7D09-4B46-ACB9-E2201476EF75}" type="slidenum">
              <a:rPr lang="en-US" altLang="en-US"/>
              <a:pPr>
                <a:defRPr/>
              </a:pPr>
              <a:t>‹#›</a:t>
            </a:fld>
            <a:endParaRPr lang="en-CA" altLang="en-US"/>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Lst>
  <p:transition spd="med"/>
  <p:hf hdr="0" ftr="0" dt="0"/>
  <p:txStyles>
    <p:titleStyle>
      <a:lvl1pPr algn="l" rtl="0" eaLnBrk="0" fontAlgn="base" hangingPunct="0">
        <a:spcBef>
          <a:spcPct val="0"/>
        </a:spcBef>
        <a:spcAft>
          <a:spcPct val="0"/>
        </a:spcAft>
        <a:defRPr sz="32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2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 </a:t>
            </a:r>
          </a:p>
        </p:txBody>
      </p:sp>
      <p:sp>
        <p:nvSpPr>
          <p:cNvPr id="3" name="Content Placeholder 2"/>
          <p:cNvSpPr>
            <a:spLocks noGrp="1"/>
          </p:cNvSpPr>
          <p:nvPr>
            <p:ph idx="1"/>
          </p:nvPr>
        </p:nvSpPr>
        <p:spPr>
          <a:xfrm>
            <a:off x="228600" y="1066800"/>
            <a:ext cx="8294688" cy="4572000"/>
          </a:xfrm>
        </p:spPr>
        <p:txBody>
          <a:bodyPr/>
          <a:lstStyle/>
          <a:p>
            <a:pPr>
              <a:defRPr/>
            </a:pPr>
            <a:endParaRPr lang="en-US" dirty="0" smtClean="0">
              <a:ea typeface="+mn-ea"/>
              <a:cs typeface="+mn-cs"/>
            </a:endParaRPr>
          </a:p>
          <a:p>
            <a:pPr>
              <a:defRPr/>
            </a:pPr>
            <a:endParaRPr lang="en-US" dirty="0">
              <a:ea typeface="+mn-ea"/>
              <a:cs typeface="+mn-cs"/>
            </a:endParaRPr>
          </a:p>
          <a:p>
            <a:pPr>
              <a:defRPr/>
            </a:pPr>
            <a:endParaRPr lang="en-US" dirty="0" smtClean="0">
              <a:ea typeface="+mn-ea"/>
              <a:cs typeface="+mn-cs"/>
            </a:endParaRPr>
          </a:p>
          <a:p>
            <a:pPr marL="0" indent="0" algn="ctr">
              <a:buFont typeface="Wingdings" panose="05000000000000000000" pitchFamily="2" charset="2"/>
              <a:buNone/>
              <a:defRPr/>
            </a:pPr>
            <a:r>
              <a:rPr lang="en-US" sz="3200" b="1" dirty="0" smtClean="0">
                <a:ea typeface="+mn-ea"/>
                <a:cs typeface="+mn-cs"/>
              </a:rPr>
              <a:t>CHAPTER 14</a:t>
            </a:r>
          </a:p>
          <a:p>
            <a:pPr marL="0" indent="0" algn="ctr">
              <a:buFont typeface="Wingdings" panose="05000000000000000000" pitchFamily="2" charset="2"/>
              <a:buNone/>
              <a:defRPr/>
            </a:pPr>
            <a:endParaRPr lang="en-US" sz="3200" b="1" dirty="0" smtClean="0">
              <a:ea typeface="+mn-ea"/>
              <a:cs typeface="+mn-cs"/>
            </a:endParaRPr>
          </a:p>
          <a:p>
            <a:pPr marL="0" indent="0" algn="ctr">
              <a:buFont typeface="Wingdings" panose="05000000000000000000" pitchFamily="2" charset="2"/>
              <a:buNone/>
              <a:defRPr/>
            </a:pPr>
            <a:r>
              <a:rPr lang="en-US" sz="3600" b="1" dirty="0" smtClean="0">
                <a:ea typeface="+mn-ea"/>
                <a:cs typeface="+mn-cs"/>
              </a:rPr>
              <a:t>Basics of Functional </a:t>
            </a:r>
            <a:r>
              <a:rPr lang="en-US" sz="3600" b="1" dirty="0">
                <a:ea typeface="+mn-ea"/>
                <a:cs typeface="+mn-cs"/>
              </a:rPr>
              <a:t>Dependencies and Normalization for Relational Databases</a:t>
            </a:r>
          </a:p>
          <a:p>
            <a:pPr marL="0" indent="0" algn="ctr">
              <a:buFont typeface="Wingdings" panose="05000000000000000000" pitchFamily="2" charset="2"/>
              <a:buNone/>
              <a:defRPr/>
            </a:pPr>
            <a:endParaRPr lang="en-US" sz="3600" b="1" dirty="0">
              <a:ea typeface="+mn-ea"/>
              <a:cs typeface="+mn-cs"/>
            </a:endParaRP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14- 2</a:t>
            </a:r>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smtClean="0"/>
              <a:t>EXAMPLE OF AN UPDATE ANOMALY</a:t>
            </a:r>
          </a:p>
        </p:txBody>
      </p:sp>
      <p:sp>
        <p:nvSpPr>
          <p:cNvPr id="28675"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Update Anomaly:</a:t>
            </a:r>
          </a:p>
          <a:p>
            <a:pPr lvl="1" eaLnBrk="1" hangingPunct="1"/>
            <a:r>
              <a:rPr lang="en-US" altLang="en-US" smtClean="0"/>
              <a:t>Changing the name of  project number P1 from “Billing” to “Customer-Accounting” may cause this update to be made for all 100 employees working on project P1. </a:t>
            </a:r>
          </a:p>
        </p:txBody>
      </p:sp>
      <p:sp>
        <p:nvSpPr>
          <p:cNvPr id="2355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D0BDF6B7-BDCA-4522-86FA-8C1552DEF809}" type="slidenum">
              <a:rPr lang="en-US" altLang="en-US" sz="1400">
                <a:solidFill>
                  <a:srgbClr val="990033"/>
                </a:solidFill>
              </a:rPr>
              <a:pPr>
                <a:spcBef>
                  <a:spcPct val="0"/>
                </a:spcBef>
                <a:buClrTx/>
                <a:buSzTx/>
                <a:buFontTx/>
                <a:buNone/>
                <a:defRPr/>
              </a:pPr>
              <a:t>10</a:t>
            </a:fld>
            <a:endParaRPr lang="en-CA" altLang="en-US" sz="1400">
              <a:solidFill>
                <a:srgbClr val="990033"/>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pPr eaLnBrk="1" hangingPunct="1"/>
            <a:r>
              <a:rPr lang="en-US" altLang="en-US" smtClean="0"/>
              <a:t>EXAMPLE OF AN INSERT ANOMALY</a:t>
            </a:r>
          </a:p>
        </p:txBody>
      </p:sp>
      <p:sp>
        <p:nvSpPr>
          <p:cNvPr id="30723"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Insert  Anomaly:</a:t>
            </a:r>
          </a:p>
          <a:p>
            <a:pPr lvl="1" eaLnBrk="1" hangingPunct="1"/>
            <a:r>
              <a:rPr lang="en-US" altLang="en-US" smtClean="0"/>
              <a:t>Cannot insert a project unless an employee is assigned to it.</a:t>
            </a:r>
          </a:p>
          <a:p>
            <a:pPr eaLnBrk="1" hangingPunct="1"/>
            <a:r>
              <a:rPr lang="en-US" altLang="en-US" smtClean="0"/>
              <a:t>Conversely</a:t>
            </a:r>
          </a:p>
          <a:p>
            <a:pPr lvl="1" eaLnBrk="1" hangingPunct="1"/>
            <a:r>
              <a:rPr lang="en-US" altLang="en-US" smtClean="0"/>
              <a:t>Cannot insert an employee unless an he/she is assigned to a project. </a:t>
            </a:r>
          </a:p>
        </p:txBody>
      </p:sp>
      <p:sp>
        <p:nvSpPr>
          <p:cNvPr id="2560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AEDD4B09-9727-4E50-9B5E-5342DB148DB7}" type="slidenum">
              <a:rPr lang="en-US" altLang="en-US" sz="1400">
                <a:solidFill>
                  <a:srgbClr val="990033"/>
                </a:solidFill>
              </a:rPr>
              <a:pPr>
                <a:spcBef>
                  <a:spcPct val="0"/>
                </a:spcBef>
                <a:buClrTx/>
                <a:buSzTx/>
                <a:buFontTx/>
                <a:buNone/>
                <a:defRPr/>
              </a:pPr>
              <a:t>11</a:t>
            </a:fld>
            <a:endParaRPr lang="en-CA" altLang="en-US" sz="1400">
              <a:solidFill>
                <a:srgbClr val="990033"/>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EXAMPLE OF A DELETE ANOMALY</a:t>
            </a:r>
          </a:p>
        </p:txBody>
      </p:sp>
      <p:sp>
        <p:nvSpPr>
          <p:cNvPr id="32771" name="Rectangle 3"/>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Delete Anomaly:</a:t>
            </a:r>
          </a:p>
          <a:p>
            <a:pPr lvl="1" eaLnBrk="1" hangingPunct="1"/>
            <a:r>
              <a:rPr lang="en-US" altLang="en-US" smtClean="0"/>
              <a:t>When a project is deleted, it will result in deleting all the employees who work on that project.</a:t>
            </a:r>
          </a:p>
          <a:p>
            <a:pPr lvl="1" eaLnBrk="1" hangingPunct="1"/>
            <a:r>
              <a:rPr lang="en-US" altLang="en-US" smtClean="0"/>
              <a:t>Alternately, if an employee is the sole employee on a project, deleting that employee would result in deleting the corresponding project.</a:t>
            </a:r>
          </a:p>
          <a:p>
            <a:pPr eaLnBrk="1" hangingPunct="1"/>
            <a:endParaRPr lang="en-US" altLang="en-US" smtClean="0"/>
          </a:p>
        </p:txBody>
      </p:sp>
      <p:sp>
        <p:nvSpPr>
          <p:cNvPr id="2765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8B2795DB-A377-47A0-A1CA-67A4437E1FF1}" type="slidenum">
              <a:rPr lang="en-US" altLang="en-US" sz="1400">
                <a:solidFill>
                  <a:srgbClr val="990033"/>
                </a:solidFill>
              </a:rPr>
              <a:pPr>
                <a:spcBef>
                  <a:spcPct val="0"/>
                </a:spcBef>
                <a:buClrTx/>
                <a:buSzTx/>
                <a:buFontTx/>
                <a:buNone/>
                <a:defRPr/>
              </a:pPr>
              <a:t>12</a:t>
            </a:fld>
            <a:endParaRPr lang="en-CA" altLang="en-US" sz="1400">
              <a:solidFill>
                <a:srgbClr val="990033"/>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title"/>
          </p:nvPr>
        </p:nvSpPr>
        <p:spPr/>
        <p:txBody>
          <a:bodyPr/>
          <a:lstStyle/>
          <a:p>
            <a:pPr eaLnBrk="1" hangingPunct="1"/>
            <a:r>
              <a:rPr lang="en-US" altLang="en-US" smtClean="0"/>
              <a:t>Figure 14.3 Two relation schemas suffering from update anomalies</a:t>
            </a:r>
          </a:p>
        </p:txBody>
      </p:sp>
      <p:sp>
        <p:nvSpPr>
          <p:cNvPr id="29698"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4E94A2E2-98B9-4D27-8B91-80909D8BCC6F}" type="slidenum">
              <a:rPr lang="en-US" altLang="en-US" sz="1400">
                <a:solidFill>
                  <a:srgbClr val="990033"/>
                </a:solidFill>
              </a:rPr>
              <a:pPr>
                <a:spcBef>
                  <a:spcPct val="0"/>
                </a:spcBef>
                <a:buClrTx/>
                <a:buSzTx/>
                <a:buFontTx/>
                <a:buNone/>
                <a:defRPr/>
              </a:pPr>
              <a:t>13</a:t>
            </a:fld>
            <a:endParaRPr lang="en-CA" altLang="en-US" sz="1400">
              <a:solidFill>
                <a:srgbClr val="990033"/>
              </a:solidFill>
            </a:endParaRPr>
          </a:p>
        </p:txBody>
      </p:sp>
      <p:sp>
        <p:nvSpPr>
          <p:cNvPr id="29700"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304800" y="1981200"/>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smtClean="0">
                <a:latin typeface="Verdana" charset="0"/>
              </a:rPr>
              <a:t>Figure 14.3</a:t>
            </a:r>
            <a:r>
              <a:rPr lang="en-US" altLang="en-US" sz="1000" i="0" kern="0" dirty="0" smtClean="0">
                <a:latin typeface="Verdana" charset="0"/>
              </a:rPr>
              <a:t>   </a:t>
            </a:r>
          </a:p>
          <a:p>
            <a:pPr>
              <a:defRPr/>
            </a:pPr>
            <a:r>
              <a:rPr lang="en-US" altLang="en-US" sz="1000" i="0" kern="0" dirty="0" smtClean="0">
                <a:latin typeface="Verdana" charset="0"/>
              </a:rPr>
              <a:t>Two relation schemas suffering from update anomalies. (a) EMP_DEPT and (b) EMP_PROJ.</a:t>
            </a:r>
            <a:endParaRPr lang="en-US" altLang="en-US" sz="1000" i="0" kern="0" dirty="0">
              <a:latin typeface="Verdana" charset="0"/>
            </a:endParaRPr>
          </a:p>
        </p:txBody>
      </p:sp>
      <p:pic>
        <p:nvPicPr>
          <p:cNvPr id="34822" name="Picture 8" descr="fig14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2188" y="1981200"/>
            <a:ext cx="632936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p>
            <a:pPr eaLnBrk="1" hangingPunct="1"/>
            <a:r>
              <a:rPr lang="en-US" altLang="en-US" smtClean="0"/>
              <a:t>Figure 14.4 Sample states for EMP_DEPT and EMP_PROJ</a:t>
            </a:r>
          </a:p>
        </p:txBody>
      </p:sp>
      <p:sp>
        <p:nvSpPr>
          <p:cNvPr id="31746"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EBAE31E8-C387-449D-AA3C-412A94AA8853}" type="slidenum">
              <a:rPr lang="en-US" altLang="en-US" sz="1400">
                <a:solidFill>
                  <a:srgbClr val="990033"/>
                </a:solidFill>
              </a:rPr>
              <a:pPr>
                <a:spcBef>
                  <a:spcPct val="0"/>
                </a:spcBef>
                <a:buClrTx/>
                <a:buSzTx/>
                <a:buFontTx/>
                <a:buNone/>
                <a:defRPr/>
              </a:pPr>
              <a:t>14</a:t>
            </a:fld>
            <a:endParaRPr lang="en-CA" altLang="en-US" sz="1400">
              <a:solidFill>
                <a:srgbClr val="990033"/>
              </a:solidFill>
            </a:endParaRPr>
          </a:p>
        </p:txBody>
      </p:sp>
      <p:pic>
        <p:nvPicPr>
          <p:cNvPr id="36868" name="Picture 11" descr="fig14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17650"/>
            <a:ext cx="5357813"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bwMode="auto">
          <a:xfrm>
            <a:off x="228600" y="1752600"/>
            <a:ext cx="220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000" b="1" i="0" kern="0" dirty="0">
                <a:latin typeface="Verdana" charset="0"/>
              </a:rPr>
              <a:t>Figure 14.4   </a:t>
            </a:r>
            <a:endParaRPr lang="en-US" altLang="en-US" sz="1000" b="1" i="0" kern="0" dirty="0" smtClean="0">
              <a:latin typeface="Verdana" charset="0"/>
            </a:endParaRPr>
          </a:p>
          <a:p>
            <a:pPr>
              <a:defRPr/>
            </a:pPr>
            <a:r>
              <a:rPr lang="en-US" altLang="en-US" sz="1000" i="0" kern="0" dirty="0" smtClean="0">
                <a:latin typeface="Verdana" charset="0"/>
              </a:rPr>
              <a:t>Sample </a:t>
            </a:r>
            <a:r>
              <a:rPr lang="en-US" altLang="en-US" sz="1000" i="0" kern="0" dirty="0">
                <a:latin typeface="Verdana" charset="0"/>
              </a:rPr>
              <a:t>states for EMP_DEPT and EMP_PROJ resulting from applying NATURAL JOIN to the relations in Figure 14.2. These may be stored as base relations for performance reasons.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altLang="en-US" smtClean="0"/>
              <a:t>Guideline for Redundant Information in Tuples and Update Anomalies</a:t>
            </a:r>
          </a:p>
        </p:txBody>
      </p:sp>
      <p:sp>
        <p:nvSpPr>
          <p:cNvPr id="38915" name="Rectangle 7"/>
          <p:cNvSpPr>
            <a:spLocks noGrp="1" noChangeArrowheads="1"/>
          </p:cNvSpPr>
          <p:nvPr>
            <p:ph idx="1"/>
          </p:nvPr>
        </p:nvSpPr>
        <p:spPr/>
        <p:txBody>
          <a:bodyPr/>
          <a:lstStyle/>
          <a:p>
            <a:pPr eaLnBrk="1" hangingPunct="1"/>
            <a:r>
              <a:rPr lang="en-US" altLang="en-US" smtClean="0"/>
              <a:t>GUIDELINE 2: </a:t>
            </a:r>
          </a:p>
          <a:p>
            <a:pPr lvl="1" eaLnBrk="1" hangingPunct="1"/>
            <a:r>
              <a:rPr lang="en-US" altLang="en-US" smtClean="0"/>
              <a:t>Design a schema that does not suffer from the insertion, deletion and update anomalies.</a:t>
            </a:r>
          </a:p>
          <a:p>
            <a:pPr lvl="1" eaLnBrk="1" hangingPunct="1"/>
            <a:r>
              <a:rPr lang="en-US" altLang="en-US" smtClean="0"/>
              <a:t>If there are any anomalies present, then note them so that applications can be made to take them into account. </a:t>
            </a:r>
          </a:p>
        </p:txBody>
      </p:sp>
      <p:sp>
        <p:nvSpPr>
          <p:cNvPr id="3379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1DD5BAE0-E279-4112-A10E-EC1A10D3D020}" type="slidenum">
              <a:rPr lang="en-US" altLang="en-US" sz="1400">
                <a:solidFill>
                  <a:srgbClr val="990033"/>
                </a:solidFill>
              </a:rPr>
              <a:pPr>
                <a:spcBef>
                  <a:spcPct val="0"/>
                </a:spcBef>
                <a:buClrTx/>
                <a:buSzTx/>
                <a:buFontTx/>
                <a:buNone/>
                <a:defRPr/>
              </a:pPr>
              <a:t>15</a:t>
            </a:fld>
            <a:endParaRPr lang="en-CA" altLang="en-US" sz="1400">
              <a:solidFill>
                <a:srgbClr val="990033"/>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pPr eaLnBrk="1" hangingPunct="1"/>
            <a:r>
              <a:rPr lang="en-US" altLang="en-US" smtClean="0"/>
              <a:t>1.3 Null Values in Tuples </a:t>
            </a:r>
          </a:p>
        </p:txBody>
      </p:sp>
      <p:sp>
        <p:nvSpPr>
          <p:cNvPr id="40963" name="Rectangle 7"/>
          <p:cNvSpPr>
            <a:spLocks noGrp="1" noChangeArrowheads="1"/>
          </p:cNvSpPr>
          <p:nvPr>
            <p:ph idx="1"/>
          </p:nvPr>
        </p:nvSpPr>
        <p:spPr/>
        <p:txBody>
          <a:bodyPr/>
          <a:lstStyle/>
          <a:p>
            <a:pPr eaLnBrk="1" hangingPunct="1"/>
            <a:r>
              <a:rPr lang="en-US" altLang="en-US" smtClean="0"/>
              <a:t>GUIDELINE 3:</a:t>
            </a:r>
          </a:p>
          <a:p>
            <a:pPr lvl="1" eaLnBrk="1" hangingPunct="1"/>
            <a:r>
              <a:rPr lang="en-US" altLang="en-US" smtClean="0"/>
              <a:t>Relations should be designed such that their tuples will have as few NULL values as possible</a:t>
            </a:r>
          </a:p>
          <a:p>
            <a:pPr lvl="1" eaLnBrk="1" hangingPunct="1"/>
            <a:r>
              <a:rPr lang="en-US" altLang="en-US" smtClean="0"/>
              <a:t>Attributes that are NULL frequently could be placed in separate relations (with the primary key)</a:t>
            </a:r>
          </a:p>
          <a:p>
            <a:pPr eaLnBrk="1" hangingPunct="1"/>
            <a:r>
              <a:rPr lang="en-US" altLang="en-US" smtClean="0"/>
              <a:t> Reasons for nulls:</a:t>
            </a:r>
          </a:p>
          <a:p>
            <a:pPr lvl="1" eaLnBrk="1" hangingPunct="1"/>
            <a:r>
              <a:rPr lang="en-US" altLang="en-US" smtClean="0"/>
              <a:t>Attribute not applicable or invalid</a:t>
            </a:r>
          </a:p>
          <a:p>
            <a:pPr lvl="1" eaLnBrk="1" hangingPunct="1"/>
            <a:r>
              <a:rPr lang="en-US" altLang="en-US" smtClean="0"/>
              <a:t>Attribute value unknown  (may exist)</a:t>
            </a:r>
          </a:p>
          <a:p>
            <a:pPr lvl="1" eaLnBrk="1" hangingPunct="1"/>
            <a:r>
              <a:rPr lang="en-US" altLang="en-US" smtClean="0"/>
              <a:t>Value known to exist, but unavailable </a:t>
            </a:r>
          </a:p>
        </p:txBody>
      </p:sp>
      <p:sp>
        <p:nvSpPr>
          <p:cNvPr id="3584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DDA5CAD7-898F-4F52-B7BB-24461F042A61}" type="slidenum">
              <a:rPr lang="en-US" altLang="en-US" sz="1400">
                <a:solidFill>
                  <a:srgbClr val="990033"/>
                </a:solidFill>
              </a:rPr>
              <a:pPr>
                <a:spcBef>
                  <a:spcPct val="0"/>
                </a:spcBef>
                <a:buClrTx/>
                <a:buSzTx/>
                <a:buFontTx/>
                <a:buNone/>
                <a:defRPr/>
              </a:pPr>
              <a:t>16</a:t>
            </a:fld>
            <a:endParaRPr lang="en-CA" altLang="en-US" sz="1400">
              <a:solidFill>
                <a:srgbClr val="990033"/>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ltLang="en-US" smtClean="0"/>
              <a:t>1.4 Generation of Spurious Tuples – avoid at any cost</a:t>
            </a:r>
          </a:p>
        </p:txBody>
      </p:sp>
      <p:sp>
        <p:nvSpPr>
          <p:cNvPr id="43011" name="Rectangle 7"/>
          <p:cNvSpPr>
            <a:spLocks noGrp="1" noChangeArrowheads="1"/>
          </p:cNvSpPr>
          <p:nvPr>
            <p:ph idx="1"/>
          </p:nvPr>
        </p:nvSpPr>
        <p:spPr/>
        <p:txBody>
          <a:bodyPr/>
          <a:lstStyle/>
          <a:p>
            <a:pPr eaLnBrk="1" hangingPunct="1">
              <a:lnSpc>
                <a:spcPct val="90000"/>
              </a:lnSpc>
            </a:pPr>
            <a:r>
              <a:rPr lang="en-US" altLang="en-US" smtClean="0"/>
              <a:t>Bad designs for a relational database may result in erroneous results for certain JOIN operations</a:t>
            </a:r>
          </a:p>
          <a:p>
            <a:pPr eaLnBrk="1" hangingPunct="1">
              <a:lnSpc>
                <a:spcPct val="90000"/>
              </a:lnSpc>
            </a:pPr>
            <a:r>
              <a:rPr lang="en-US" altLang="en-US" smtClean="0"/>
              <a:t>The "lossless join" property is used to guarantee meaningful results for join operations </a:t>
            </a:r>
          </a:p>
          <a:p>
            <a:pPr eaLnBrk="1" hangingPunct="1">
              <a:lnSpc>
                <a:spcPct val="90000"/>
              </a:lnSpc>
            </a:pPr>
            <a:endParaRPr lang="en-US" altLang="en-US" smtClean="0"/>
          </a:p>
          <a:p>
            <a:pPr eaLnBrk="1" hangingPunct="1">
              <a:lnSpc>
                <a:spcPct val="90000"/>
              </a:lnSpc>
            </a:pPr>
            <a:r>
              <a:rPr lang="en-US" altLang="en-US" smtClean="0"/>
              <a:t>GUIDELINE 4:</a:t>
            </a:r>
          </a:p>
          <a:p>
            <a:pPr lvl="1" eaLnBrk="1" hangingPunct="1">
              <a:lnSpc>
                <a:spcPct val="90000"/>
              </a:lnSpc>
            </a:pPr>
            <a:r>
              <a:rPr lang="en-US" altLang="en-US" smtClean="0"/>
              <a:t>The relations should be designed to satisfy the lossless join condition.</a:t>
            </a:r>
          </a:p>
          <a:p>
            <a:pPr lvl="1" eaLnBrk="1" hangingPunct="1">
              <a:lnSpc>
                <a:spcPct val="90000"/>
              </a:lnSpc>
            </a:pPr>
            <a:r>
              <a:rPr lang="en-US" altLang="en-US" smtClean="0"/>
              <a:t>No spurious tuples should be generated by doing a natural-join of any relations.</a:t>
            </a:r>
          </a:p>
          <a:p>
            <a:pPr eaLnBrk="1" hangingPunct="1">
              <a:lnSpc>
                <a:spcPct val="90000"/>
              </a:lnSpc>
            </a:pPr>
            <a:endParaRPr lang="en-US" altLang="en-US" smtClean="0"/>
          </a:p>
        </p:txBody>
      </p:sp>
      <p:sp>
        <p:nvSpPr>
          <p:cNvPr id="3789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011969DE-72E0-4151-8D97-F39424C6F7CC}" type="slidenum">
              <a:rPr lang="en-US" altLang="en-US" sz="1400">
                <a:solidFill>
                  <a:srgbClr val="990033"/>
                </a:solidFill>
              </a:rPr>
              <a:pPr>
                <a:spcBef>
                  <a:spcPct val="0"/>
                </a:spcBef>
                <a:buClrTx/>
                <a:buSzTx/>
                <a:buFontTx/>
                <a:buNone/>
                <a:defRPr/>
              </a:pPr>
              <a:t>17</a:t>
            </a:fld>
            <a:endParaRPr lang="en-CA" altLang="en-US" sz="140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lstStyle/>
          <a:p>
            <a:pPr eaLnBrk="1" hangingPunct="1"/>
            <a:r>
              <a:rPr lang="en-US" altLang="en-US" smtClean="0"/>
              <a:t>Spurious Tuples (2)</a:t>
            </a:r>
          </a:p>
        </p:txBody>
      </p:sp>
      <p:sp>
        <p:nvSpPr>
          <p:cNvPr id="45059" name="Rectangle 7"/>
          <p:cNvSpPr>
            <a:spLocks noGrp="1" noChangeArrowheads="1"/>
          </p:cNvSpPr>
          <p:nvPr>
            <p:ph idx="1"/>
          </p:nvPr>
        </p:nvSpPr>
        <p:spPr/>
        <p:txBody>
          <a:bodyPr/>
          <a:lstStyle/>
          <a:p>
            <a:pPr marL="457200" indent="-457200" eaLnBrk="1" hangingPunct="1"/>
            <a:r>
              <a:rPr lang="en-US" altLang="en-US" sz="2400" smtClean="0"/>
              <a:t>There are two important properties of decompositions: </a:t>
            </a:r>
          </a:p>
          <a:p>
            <a:pPr marL="876300" lvl="1" indent="-419100" eaLnBrk="1" hangingPunct="1">
              <a:buSzTx/>
              <a:buFont typeface="Wingdings" panose="05000000000000000000" pitchFamily="2" charset="2"/>
              <a:buAutoNum type="alphaLcParenR"/>
            </a:pPr>
            <a:r>
              <a:rPr lang="en-US" altLang="en-US" sz="2200" smtClean="0"/>
              <a:t>Non-additive or losslessness of the corresponding join</a:t>
            </a:r>
          </a:p>
          <a:p>
            <a:pPr marL="876300" lvl="1" indent="-419100" eaLnBrk="1" hangingPunct="1">
              <a:buSzTx/>
              <a:buFont typeface="Wingdings" panose="05000000000000000000" pitchFamily="2" charset="2"/>
              <a:buAutoNum type="alphaLcParenR"/>
            </a:pPr>
            <a:r>
              <a:rPr lang="en-US" altLang="en-US" sz="2200" smtClean="0"/>
              <a:t>Preservation of the functional dependencies. </a:t>
            </a:r>
          </a:p>
          <a:p>
            <a:pPr marL="457200" indent="-457200" eaLnBrk="1" hangingPunct="1"/>
            <a:endParaRPr lang="en-US" altLang="en-US" sz="2400" smtClean="0"/>
          </a:p>
          <a:p>
            <a:pPr marL="457200" indent="-457200" eaLnBrk="1" hangingPunct="1"/>
            <a:r>
              <a:rPr lang="en-US" altLang="en-US" sz="2400" smtClean="0"/>
              <a:t>Note that:</a:t>
            </a:r>
          </a:p>
          <a:p>
            <a:pPr marL="876300" lvl="1" indent="-419100" eaLnBrk="1" hangingPunct="1"/>
            <a:r>
              <a:rPr lang="en-US" altLang="en-US" sz="2200" smtClean="0"/>
              <a:t>Property (a) is extremely important and </a:t>
            </a:r>
            <a:r>
              <a:rPr lang="en-US" altLang="en-US" sz="2200" i="1" u="sng" smtClean="0"/>
              <a:t>cannot</a:t>
            </a:r>
            <a:r>
              <a:rPr lang="en-US" altLang="en-US" sz="2200" u="sng" smtClean="0"/>
              <a:t> </a:t>
            </a:r>
            <a:r>
              <a:rPr lang="en-US" altLang="en-US" sz="2200" smtClean="0"/>
              <a:t>be sacrificed.</a:t>
            </a:r>
          </a:p>
          <a:p>
            <a:pPr marL="876300" lvl="1" indent="-419100" eaLnBrk="1" hangingPunct="1"/>
            <a:r>
              <a:rPr lang="en-US" altLang="en-US" sz="2200" smtClean="0"/>
              <a:t>Property (b) is less stringent and may be sacrificed. (See Chapter 15). </a:t>
            </a:r>
          </a:p>
        </p:txBody>
      </p:sp>
      <p:sp>
        <p:nvSpPr>
          <p:cNvPr id="39938"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1F13C855-ECB8-49F5-A676-20C639E96585}" type="slidenum">
              <a:rPr lang="en-US" altLang="en-US" sz="1400">
                <a:solidFill>
                  <a:srgbClr val="990033"/>
                </a:solidFill>
              </a:rPr>
              <a:pPr>
                <a:spcBef>
                  <a:spcPct val="0"/>
                </a:spcBef>
                <a:buClrTx/>
                <a:buSzTx/>
                <a:buFontTx/>
                <a:buNone/>
                <a:defRPr/>
              </a:pPr>
              <a:t>18</a:t>
            </a:fld>
            <a:endParaRPr lang="en-CA" altLang="en-US" sz="140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altLang="en-US" smtClean="0"/>
              <a:t>2. Functional Dependencies</a:t>
            </a:r>
          </a:p>
        </p:txBody>
      </p:sp>
      <p:sp>
        <p:nvSpPr>
          <p:cNvPr id="47107" name="Rectangle 7"/>
          <p:cNvSpPr>
            <a:spLocks noGrp="1" noChangeArrowheads="1"/>
          </p:cNvSpPr>
          <p:nvPr>
            <p:ph idx="1"/>
          </p:nvPr>
        </p:nvSpPr>
        <p:spPr/>
        <p:txBody>
          <a:bodyPr/>
          <a:lstStyle/>
          <a:p>
            <a:pPr eaLnBrk="1" hangingPunct="1"/>
            <a:r>
              <a:rPr lang="en-US" altLang="en-US" smtClean="0"/>
              <a:t>Functional dependencies (FDs)</a:t>
            </a:r>
          </a:p>
          <a:p>
            <a:pPr lvl="1" eaLnBrk="1" hangingPunct="1"/>
            <a:r>
              <a:rPr lang="en-US" altLang="en-US" smtClean="0"/>
              <a:t>Are used to specify </a:t>
            </a:r>
            <a:r>
              <a:rPr lang="en-US" altLang="en-US" i="1" smtClean="0"/>
              <a:t>formal measures</a:t>
            </a:r>
            <a:r>
              <a:rPr lang="en-US" altLang="en-US" smtClean="0"/>
              <a:t> of the "goodness" of relational designs</a:t>
            </a:r>
          </a:p>
          <a:p>
            <a:pPr lvl="1" eaLnBrk="1" hangingPunct="1"/>
            <a:r>
              <a:rPr lang="en-US" altLang="en-US" smtClean="0"/>
              <a:t>And keys are used to define </a:t>
            </a:r>
            <a:r>
              <a:rPr lang="en-US" altLang="en-US" b="1" smtClean="0"/>
              <a:t>normal forms</a:t>
            </a:r>
            <a:r>
              <a:rPr lang="en-US" altLang="en-US" smtClean="0"/>
              <a:t> for relations</a:t>
            </a:r>
          </a:p>
          <a:p>
            <a:pPr lvl="1" eaLnBrk="1" hangingPunct="1"/>
            <a:r>
              <a:rPr lang="en-US" altLang="en-US" smtClean="0"/>
              <a:t>Are </a:t>
            </a:r>
            <a:r>
              <a:rPr lang="en-US" altLang="en-US" b="1" smtClean="0"/>
              <a:t>constraints</a:t>
            </a:r>
            <a:r>
              <a:rPr lang="en-US" altLang="en-US" smtClean="0"/>
              <a:t> that are derived from the </a:t>
            </a:r>
            <a:r>
              <a:rPr lang="en-US" altLang="en-US" i="1" smtClean="0"/>
              <a:t>meaning</a:t>
            </a:r>
            <a:r>
              <a:rPr lang="en-US" altLang="en-US" smtClean="0"/>
              <a:t>  and </a:t>
            </a:r>
            <a:r>
              <a:rPr lang="en-US" altLang="en-US" i="1" smtClean="0"/>
              <a:t>interrelationships</a:t>
            </a:r>
            <a:r>
              <a:rPr lang="en-US" altLang="en-US" smtClean="0"/>
              <a:t>  of the data attributes</a:t>
            </a:r>
          </a:p>
          <a:p>
            <a:pPr eaLnBrk="1" hangingPunct="1"/>
            <a:r>
              <a:rPr lang="en-US" altLang="en-US" smtClean="0"/>
              <a:t>A set of attributes X </a:t>
            </a:r>
            <a:r>
              <a:rPr lang="en-US" altLang="en-US" i="1" smtClean="0"/>
              <a:t>functionally</a:t>
            </a:r>
            <a:r>
              <a:rPr lang="en-US" altLang="en-US" smtClean="0"/>
              <a:t> </a:t>
            </a:r>
            <a:r>
              <a:rPr lang="en-US" altLang="en-US" i="1" smtClean="0"/>
              <a:t>determines</a:t>
            </a:r>
            <a:r>
              <a:rPr lang="en-US" altLang="en-US" smtClean="0"/>
              <a:t>  a set of attributes Y if the value of X determines a unique value for Y</a:t>
            </a:r>
          </a:p>
        </p:txBody>
      </p:sp>
      <p:sp>
        <p:nvSpPr>
          <p:cNvPr id="4198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6FE99175-10B7-420E-97B1-2839DC731225}" type="slidenum">
              <a:rPr lang="en-US" altLang="en-US" sz="1400">
                <a:solidFill>
                  <a:srgbClr val="990033"/>
                </a:solidFill>
              </a:rPr>
              <a:pPr>
                <a:spcBef>
                  <a:spcPct val="0"/>
                </a:spcBef>
                <a:buClrTx/>
                <a:buSzTx/>
                <a:buFontTx/>
                <a:buNone/>
                <a:defRPr/>
              </a:pPr>
              <a:t>19</a:t>
            </a:fld>
            <a:endParaRPr lang="en-CA" altLang="en-US" sz="1400">
              <a:solidFill>
                <a:srgbClr val="990033"/>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title"/>
          </p:nvPr>
        </p:nvSpPr>
        <p:spPr/>
        <p:txBody>
          <a:bodyPr/>
          <a:lstStyle/>
          <a:p>
            <a:pPr eaLnBrk="1" hangingPunct="1"/>
            <a:r>
              <a:rPr lang="en-US" altLang="en-US" smtClean="0"/>
              <a:t>Chapter Outline</a:t>
            </a:r>
          </a:p>
        </p:txBody>
      </p:sp>
      <p:sp>
        <p:nvSpPr>
          <p:cNvPr id="15363" name="Rectangle 9"/>
          <p:cNvSpPr>
            <a:spLocks noGrp="1" noChangeArrowheads="1"/>
          </p:cNvSpPr>
          <p:nvPr>
            <p:ph idx="1"/>
          </p:nvPr>
        </p:nvSpPr>
        <p:spPr/>
        <p:txBody>
          <a:bodyPr/>
          <a:lstStyle/>
          <a:p>
            <a:pPr eaLnBrk="1" hangingPunct="1"/>
            <a:r>
              <a:rPr lang="en-US" altLang="en-US" sz="2400" smtClean="0"/>
              <a:t>1 Informal Design Guidelines for Relational Databases</a:t>
            </a:r>
          </a:p>
          <a:p>
            <a:pPr lvl="1" eaLnBrk="1" hangingPunct="1"/>
            <a:r>
              <a:rPr lang="en-US" altLang="en-US" sz="2200" smtClean="0"/>
              <a:t>1.1 Semantics of the Relation Attributes</a:t>
            </a:r>
          </a:p>
          <a:p>
            <a:pPr lvl="1" eaLnBrk="1" hangingPunct="1"/>
            <a:r>
              <a:rPr lang="en-US" altLang="en-US" sz="2200" smtClean="0"/>
              <a:t>1.2 Redundant Information in Tuples and Update Anomalies</a:t>
            </a:r>
          </a:p>
          <a:p>
            <a:pPr lvl="1" eaLnBrk="1" hangingPunct="1"/>
            <a:r>
              <a:rPr lang="en-US" altLang="en-US" sz="2200" smtClean="0"/>
              <a:t>1.3 Null Values in Tuples</a:t>
            </a:r>
          </a:p>
          <a:p>
            <a:pPr lvl="1" eaLnBrk="1" hangingPunct="1"/>
            <a:r>
              <a:rPr lang="en-US" altLang="en-US" sz="2200" smtClean="0"/>
              <a:t>1.4 Spurious Tuples</a:t>
            </a:r>
          </a:p>
          <a:p>
            <a:pPr lvl="1" eaLnBrk="1" hangingPunct="1"/>
            <a:endParaRPr lang="en-US" altLang="en-US" sz="2200" smtClean="0"/>
          </a:p>
          <a:p>
            <a:pPr eaLnBrk="1" hangingPunct="1"/>
            <a:r>
              <a:rPr lang="en-US" altLang="en-US" sz="2400" smtClean="0"/>
              <a:t>2 Functional Dependencies (FDs)</a:t>
            </a:r>
          </a:p>
          <a:p>
            <a:pPr lvl="1" eaLnBrk="1" hangingPunct="1">
              <a:buClr>
                <a:srgbClr val="333399"/>
              </a:buClr>
            </a:pPr>
            <a:r>
              <a:rPr lang="is-IS" altLang="en-US" sz="2200" smtClean="0"/>
              <a:t>2</a:t>
            </a:r>
            <a:r>
              <a:rPr lang="en-US" altLang="en-US" sz="2200" smtClean="0"/>
              <a:t>.1 Definition of Functional Dependency</a:t>
            </a:r>
          </a:p>
        </p:txBody>
      </p:sp>
      <p:sp>
        <p:nvSpPr>
          <p:cNvPr id="9218"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0BEBD6B-2F58-4A21-8355-11E957728BF3}" type="slidenum">
              <a:rPr lang="en-US" altLang="en-US" sz="1400">
                <a:solidFill>
                  <a:srgbClr val="990033"/>
                </a:solidFill>
              </a:rPr>
              <a:pPr>
                <a:spcBef>
                  <a:spcPct val="0"/>
                </a:spcBef>
                <a:buClrTx/>
                <a:buSzTx/>
                <a:buFontTx/>
                <a:buNone/>
                <a:defRPr/>
              </a:pPr>
              <a:t>2</a:t>
            </a:fld>
            <a:endParaRPr lang="en-CA" altLang="en-US" sz="140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pPr eaLnBrk="1" hangingPunct="1"/>
            <a:r>
              <a:rPr lang="en-US" altLang="en-US" smtClean="0"/>
              <a:t>2.1 Defining Functional Dependencies </a:t>
            </a:r>
          </a:p>
        </p:txBody>
      </p:sp>
      <p:sp>
        <p:nvSpPr>
          <p:cNvPr id="49155" name="Rectangle 7"/>
          <p:cNvSpPr>
            <a:spLocks noGrp="1" noChangeArrowheads="1"/>
          </p:cNvSpPr>
          <p:nvPr>
            <p:ph idx="1"/>
          </p:nvPr>
        </p:nvSpPr>
        <p:spPr/>
        <p:txBody>
          <a:bodyPr/>
          <a:lstStyle/>
          <a:p>
            <a:pPr eaLnBrk="1" hangingPunct="1"/>
            <a:r>
              <a:rPr lang="en-US" altLang="en-US" sz="2400" smtClean="0"/>
              <a:t>X </a:t>
            </a:r>
            <a:r>
              <a:rPr lang="en-US" altLang="en-US" sz="2400" smtClean="0">
                <a:sym typeface="Wingdings 3" panose="05040102010807070707" pitchFamily="18" charset="2"/>
              </a:rPr>
              <a:t></a:t>
            </a:r>
            <a:r>
              <a:rPr lang="en-US" altLang="en-US" sz="2400" smtClean="0"/>
              <a:t> Y holds if whenever two tuples have the same value for X, they </a:t>
            </a:r>
            <a:r>
              <a:rPr lang="en-US" altLang="en-US" sz="2400" i="1" smtClean="0"/>
              <a:t>must have </a:t>
            </a:r>
            <a:r>
              <a:rPr lang="en-US" altLang="en-US" sz="2400" smtClean="0"/>
              <a:t>the same value for Y</a:t>
            </a:r>
          </a:p>
          <a:p>
            <a:pPr lvl="1" eaLnBrk="1" hangingPunct="1"/>
            <a:r>
              <a:rPr lang="en-US" altLang="en-US" sz="2200" smtClean="0"/>
              <a:t>For any two tuples t1 and t2 in any relation instance r(R): If  t1[X]=t2[X], </a:t>
            </a:r>
            <a:r>
              <a:rPr lang="en-US" altLang="en-US" sz="2200" i="1" smtClean="0"/>
              <a:t>then</a:t>
            </a:r>
            <a:r>
              <a:rPr lang="en-US" altLang="en-US" sz="2200" smtClean="0"/>
              <a:t> t1[Y]=t2[Y]</a:t>
            </a:r>
          </a:p>
          <a:p>
            <a:pPr eaLnBrk="1" hangingPunct="1"/>
            <a:r>
              <a:rPr lang="en-US" altLang="en-US" sz="2400" smtClean="0"/>
              <a:t>X </a:t>
            </a:r>
            <a:r>
              <a:rPr lang="en-US" altLang="en-US" sz="2400" smtClean="0">
                <a:sym typeface="Wingdings 3" panose="05040102010807070707" pitchFamily="18" charset="2"/>
              </a:rPr>
              <a:t></a:t>
            </a:r>
            <a:r>
              <a:rPr lang="en-US" altLang="en-US" sz="2400" smtClean="0"/>
              <a:t> Y in R specifies a </a:t>
            </a:r>
            <a:r>
              <a:rPr lang="en-US" altLang="en-US" sz="2400" i="1" smtClean="0"/>
              <a:t>constraint</a:t>
            </a:r>
            <a:r>
              <a:rPr lang="en-US" altLang="en-US" sz="2400" smtClean="0"/>
              <a:t> on all relation instances r(R)</a:t>
            </a:r>
          </a:p>
          <a:p>
            <a:pPr eaLnBrk="1" hangingPunct="1"/>
            <a:r>
              <a:rPr lang="en-US" altLang="en-US" sz="2400" smtClean="0"/>
              <a:t>Written as X </a:t>
            </a:r>
            <a:r>
              <a:rPr lang="en-US" altLang="en-US" sz="2400" smtClean="0">
                <a:sym typeface="Wingdings 3" panose="05040102010807070707" pitchFamily="18" charset="2"/>
              </a:rPr>
              <a:t></a:t>
            </a:r>
            <a:r>
              <a:rPr lang="en-US" altLang="en-US" sz="2400" smtClean="0"/>
              <a:t> Y; can be displayed graphically on a relation schema as in Figures.  ( denoted by the arrow:  ).</a:t>
            </a:r>
          </a:p>
          <a:p>
            <a:pPr eaLnBrk="1" hangingPunct="1"/>
            <a:r>
              <a:rPr lang="en-US" altLang="en-US" sz="240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7766A2E6-6D72-4261-B4D3-0D52F73E41B1}" type="slidenum">
              <a:rPr lang="en-US" altLang="en-US" sz="1400">
                <a:solidFill>
                  <a:srgbClr val="990033"/>
                </a:solidFill>
              </a:rPr>
              <a:pPr>
                <a:spcBef>
                  <a:spcPct val="0"/>
                </a:spcBef>
                <a:buClrTx/>
                <a:buSzTx/>
                <a:buFontTx/>
                <a:buNone/>
                <a:defRPr/>
              </a:pPr>
              <a:t>20</a:t>
            </a:fld>
            <a:endParaRPr lang="en-CA" altLang="en-US" sz="140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smtClean="0"/>
              <a:t>Examples of FD constraints (1) </a:t>
            </a:r>
          </a:p>
        </p:txBody>
      </p:sp>
      <p:sp>
        <p:nvSpPr>
          <p:cNvPr id="51203" name="Rectangle 7"/>
          <p:cNvSpPr>
            <a:spLocks noGrp="1" noChangeArrowheads="1"/>
          </p:cNvSpPr>
          <p:nvPr>
            <p:ph idx="1"/>
          </p:nvPr>
        </p:nvSpPr>
        <p:spPr/>
        <p:txBody>
          <a:bodyPr/>
          <a:lstStyle/>
          <a:p>
            <a:pPr eaLnBrk="1" hangingPunct="1">
              <a:lnSpc>
                <a:spcPct val="90000"/>
              </a:lnSpc>
            </a:pPr>
            <a:r>
              <a:rPr lang="en-US" altLang="en-US" smtClean="0"/>
              <a:t>Social security number determines employee name</a:t>
            </a:r>
          </a:p>
          <a:p>
            <a:pPr lvl="1" eaLnBrk="1" hangingPunct="1">
              <a:lnSpc>
                <a:spcPct val="90000"/>
              </a:lnSpc>
            </a:pPr>
            <a:r>
              <a:rPr lang="en-US" altLang="en-US" smtClean="0"/>
              <a:t>SSN </a:t>
            </a:r>
            <a:r>
              <a:rPr lang="en-US" altLang="en-US" sz="2800" smtClean="0">
                <a:sym typeface="Wingdings 3" panose="05040102010807070707" pitchFamily="18" charset="2"/>
              </a:rPr>
              <a:t></a:t>
            </a:r>
            <a:r>
              <a:rPr lang="en-US" altLang="en-US" smtClean="0"/>
              <a:t> ENAME</a:t>
            </a:r>
          </a:p>
          <a:p>
            <a:pPr eaLnBrk="1" hangingPunct="1">
              <a:lnSpc>
                <a:spcPct val="90000"/>
              </a:lnSpc>
            </a:pPr>
            <a:r>
              <a:rPr lang="en-US" altLang="en-US" smtClean="0"/>
              <a:t>Project number determines project name and location</a:t>
            </a:r>
          </a:p>
          <a:p>
            <a:pPr lvl="1" eaLnBrk="1" hangingPunct="1">
              <a:lnSpc>
                <a:spcPct val="90000"/>
              </a:lnSpc>
            </a:pPr>
            <a:r>
              <a:rPr lang="en-US" altLang="en-US" smtClean="0"/>
              <a:t>PNUMBER </a:t>
            </a:r>
            <a:r>
              <a:rPr lang="en-US" altLang="en-US" sz="2800" smtClean="0">
                <a:sym typeface="Wingdings 3" panose="05040102010807070707" pitchFamily="18" charset="2"/>
              </a:rPr>
              <a:t></a:t>
            </a:r>
            <a:r>
              <a:rPr lang="en-US" altLang="en-US" smtClean="0"/>
              <a:t> {PNAME, PLOCATION}</a:t>
            </a:r>
          </a:p>
          <a:p>
            <a:pPr eaLnBrk="1" hangingPunct="1">
              <a:lnSpc>
                <a:spcPct val="90000"/>
              </a:lnSpc>
            </a:pPr>
            <a:r>
              <a:rPr lang="en-US" altLang="en-US" smtClean="0"/>
              <a:t>Employee ssn and project number determines the hours per week that the employee works on the project</a:t>
            </a:r>
          </a:p>
          <a:p>
            <a:pPr lvl="1" eaLnBrk="1" hangingPunct="1">
              <a:lnSpc>
                <a:spcPct val="90000"/>
              </a:lnSpc>
            </a:pPr>
            <a:r>
              <a:rPr lang="en-US" altLang="en-US" smtClean="0"/>
              <a:t>{SSN, PNUMBER} </a:t>
            </a:r>
            <a:r>
              <a:rPr lang="en-US" altLang="en-US" sz="2800" smtClean="0">
                <a:sym typeface="Wingdings 3" panose="05040102010807070707" pitchFamily="18" charset="2"/>
              </a:rPr>
              <a:t></a:t>
            </a:r>
            <a:r>
              <a:rPr lang="en-US" altLang="en-US" smtClean="0"/>
              <a:t> HOURS </a:t>
            </a:r>
          </a:p>
        </p:txBody>
      </p:sp>
      <p:sp>
        <p:nvSpPr>
          <p:cNvPr id="4608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D3877DF7-EA27-4440-9C8C-6B1F62B9E6CF}" type="slidenum">
              <a:rPr lang="en-US" altLang="en-US" sz="1400">
                <a:solidFill>
                  <a:srgbClr val="990033"/>
                </a:solidFill>
              </a:rPr>
              <a:pPr>
                <a:spcBef>
                  <a:spcPct val="0"/>
                </a:spcBef>
                <a:buClrTx/>
                <a:buSzTx/>
                <a:buFontTx/>
                <a:buNone/>
                <a:defRPr/>
              </a:pPr>
              <a:t>21</a:t>
            </a:fld>
            <a:endParaRPr lang="en-CA" altLang="en-US" sz="140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r>
              <a:rPr lang="en-US" altLang="en-US" smtClean="0"/>
              <a:t>Examples of FD constraints (2)</a:t>
            </a:r>
          </a:p>
        </p:txBody>
      </p:sp>
      <p:sp>
        <p:nvSpPr>
          <p:cNvPr id="53251" name="Rectangle 7"/>
          <p:cNvSpPr>
            <a:spLocks noGrp="1" noChangeArrowheads="1"/>
          </p:cNvSpPr>
          <p:nvPr>
            <p:ph idx="1"/>
          </p:nvPr>
        </p:nvSpPr>
        <p:spPr/>
        <p:txBody>
          <a:bodyPr/>
          <a:lstStyle/>
          <a:p>
            <a:pPr eaLnBrk="1" hangingPunct="1"/>
            <a:r>
              <a:rPr lang="en-US" altLang="en-US" smtClean="0"/>
              <a:t>An FD is a property of the attributes in the schema R</a:t>
            </a:r>
          </a:p>
          <a:p>
            <a:pPr eaLnBrk="1" hangingPunct="1"/>
            <a:r>
              <a:rPr lang="en-US" altLang="en-US" smtClean="0"/>
              <a:t>The constraint must hold on </a:t>
            </a:r>
            <a:r>
              <a:rPr lang="en-US" altLang="en-US" i="1" smtClean="0"/>
              <a:t>every</a:t>
            </a:r>
            <a:r>
              <a:rPr lang="en-US" altLang="en-US" smtClean="0"/>
              <a:t> relation instance r(R)</a:t>
            </a:r>
          </a:p>
          <a:p>
            <a:pPr eaLnBrk="1" hangingPunct="1"/>
            <a:r>
              <a:rPr lang="en-US" altLang="en-US" smtClean="0"/>
              <a:t>If K is a key of R, then K functionally determines all attributes in R </a:t>
            </a:r>
          </a:p>
          <a:p>
            <a:pPr lvl="1" eaLnBrk="1" hangingPunct="1"/>
            <a:r>
              <a:rPr lang="en-US" altLang="en-US" smtClean="0"/>
              <a:t>(since we never have two distinct tuples with t1[K]=t2[K]) </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9986B20-7A85-4186-A408-0A614371E6D0}" type="slidenum">
              <a:rPr lang="en-US" altLang="en-US" sz="1400">
                <a:solidFill>
                  <a:srgbClr val="990033"/>
                </a:solidFill>
              </a:rPr>
              <a:pPr>
                <a:spcBef>
                  <a:spcPct val="0"/>
                </a:spcBef>
                <a:buClrTx/>
                <a:buSzTx/>
                <a:buFontTx/>
                <a:buNone/>
                <a:defRPr/>
              </a:pPr>
              <a:t>22</a:t>
            </a:fld>
            <a:endParaRPr lang="en-CA" altLang="en-US" sz="1400">
              <a:solidFill>
                <a:srgbClr val="990033"/>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pPr eaLnBrk="1" hangingPunct="1"/>
            <a:r>
              <a:rPr lang="en-US" altLang="en-US" smtClean="0"/>
              <a:t>Defining FDs from instances</a:t>
            </a:r>
          </a:p>
        </p:txBody>
      </p:sp>
      <p:sp>
        <p:nvSpPr>
          <p:cNvPr id="55299" name="Rectangle 7"/>
          <p:cNvSpPr>
            <a:spLocks noGrp="1" noChangeArrowheads="1"/>
          </p:cNvSpPr>
          <p:nvPr>
            <p:ph idx="1"/>
          </p:nvPr>
        </p:nvSpPr>
        <p:spPr/>
        <p:txBody>
          <a:bodyPr/>
          <a:lstStyle/>
          <a:p>
            <a:pPr eaLnBrk="1" hangingPunct="1"/>
            <a:r>
              <a:rPr lang="en-US" altLang="en-US" smtClean="0"/>
              <a:t>Note that in order to define the FDs, we need to understand the meaning of the attributes involved  and the relationship between them. </a:t>
            </a:r>
          </a:p>
          <a:p>
            <a:pPr eaLnBrk="1" hangingPunct="1"/>
            <a:r>
              <a:rPr lang="en-US" altLang="en-US" smtClean="0"/>
              <a:t>An FD is a property of the attributes in the schema R</a:t>
            </a:r>
          </a:p>
          <a:p>
            <a:pPr eaLnBrk="1" hangingPunct="1"/>
            <a:r>
              <a:rPr lang="en-US" altLang="en-US" smtClean="0"/>
              <a:t>Given the instance (population) of a relation, all we can conclude is that an FD </a:t>
            </a:r>
            <a:r>
              <a:rPr lang="en-US" altLang="en-US" i="1" u="sng" smtClean="0">
                <a:solidFill>
                  <a:srgbClr val="990033"/>
                </a:solidFill>
              </a:rPr>
              <a:t>may exist </a:t>
            </a:r>
            <a:r>
              <a:rPr lang="en-US" altLang="en-US" smtClean="0"/>
              <a:t>between certain attributes. </a:t>
            </a:r>
          </a:p>
          <a:p>
            <a:pPr eaLnBrk="1" hangingPunct="1"/>
            <a:r>
              <a:rPr lang="en-US" altLang="en-US" smtClean="0"/>
              <a:t>What we can definitely conclude is – that certain FDs </a:t>
            </a:r>
            <a:r>
              <a:rPr lang="en-US" altLang="en-US" i="1" u="sng" smtClean="0">
                <a:solidFill>
                  <a:srgbClr val="990033"/>
                </a:solidFill>
              </a:rPr>
              <a:t>do not exist </a:t>
            </a:r>
            <a:r>
              <a:rPr lang="en-US" altLang="en-US" smtClean="0"/>
              <a:t>because there are tuples that show a violation of those dependencies. </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5F302695-1867-4A5D-9BCD-E6C6655D9399}" type="slidenum">
              <a:rPr lang="en-US" altLang="en-US" sz="1400">
                <a:solidFill>
                  <a:srgbClr val="990033"/>
                </a:solidFill>
              </a:rPr>
              <a:pPr>
                <a:spcBef>
                  <a:spcPct val="0"/>
                </a:spcBef>
                <a:buClrTx/>
                <a:buSzTx/>
                <a:buFontTx/>
                <a:buNone/>
                <a:defRPr/>
              </a:pPr>
              <a:t>23</a:t>
            </a:fld>
            <a:endParaRPr lang="en-CA" altLang="en-US" sz="140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title"/>
          </p:nvPr>
        </p:nvSpPr>
        <p:spPr/>
        <p:txBody>
          <a:bodyPr/>
          <a:lstStyle/>
          <a:p>
            <a:pPr eaLnBrk="1" hangingPunct="1"/>
            <a:r>
              <a:rPr lang="en-US" altLang="en-US" smtClean="0"/>
              <a:t>Figure 14.7   Ruling Out FDs</a:t>
            </a:r>
          </a:p>
        </p:txBody>
      </p:sp>
      <p:sp>
        <p:nvSpPr>
          <p:cNvPr id="4813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8749FC70-1A3A-44AB-BBDD-16E3914801D8}" type="slidenum">
              <a:rPr lang="en-US" altLang="en-US" sz="1400">
                <a:solidFill>
                  <a:srgbClr val="990033"/>
                </a:solidFill>
              </a:rPr>
              <a:pPr>
                <a:spcBef>
                  <a:spcPct val="0"/>
                </a:spcBef>
                <a:buClrTx/>
                <a:buSzTx/>
                <a:buFontTx/>
                <a:buNone/>
                <a:defRPr/>
              </a:pPr>
              <a:t>24</a:t>
            </a:fld>
            <a:endParaRPr lang="en-CA" altLang="en-US" sz="1400">
              <a:solidFill>
                <a:srgbClr val="990033"/>
              </a:solidFill>
            </a:endParaRPr>
          </a:p>
        </p:txBody>
      </p:sp>
      <p:pic>
        <p:nvPicPr>
          <p:cNvPr id="57348" name="Picture 2" descr="fig14_07.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39738" y="3038475"/>
            <a:ext cx="7585075" cy="3581400"/>
          </a:xfrm>
          <a:noFill/>
        </p:spPr>
      </p:pic>
      <p:sp>
        <p:nvSpPr>
          <p:cNvPr id="2" name="TextBox 4"/>
          <p:cNvSpPr txBox="1">
            <a:spLocks noChangeArrowheads="1"/>
          </p:cNvSpPr>
          <p:nvPr/>
        </p:nvSpPr>
        <p:spPr bwMode="auto">
          <a:xfrm>
            <a:off x="381000" y="1447800"/>
            <a:ext cx="8042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defRPr/>
            </a:pPr>
            <a:r>
              <a:rPr lang="en-US" altLang="en-US" sz="2400" dirty="0">
                <a:latin typeface="+mn-lt"/>
                <a:cs typeface="MS PGothic" charset="0"/>
              </a:rPr>
              <a:t>Note that given the state of the TEACH relation, we can say that the FD: Text → Course may exist. </a:t>
            </a:r>
            <a:r>
              <a:rPr lang="en-US" altLang="en-US" sz="2400" dirty="0" smtClean="0">
                <a:latin typeface="+mn-lt"/>
                <a:cs typeface="MS PGothic" charset="0"/>
              </a:rPr>
              <a:t>However</a:t>
            </a:r>
            <a:r>
              <a:rPr lang="en-US" altLang="en-US" sz="2400" dirty="0">
                <a:latin typeface="+mn-lt"/>
                <a:cs typeface="MS PGothic" charset="0"/>
              </a:rPr>
              <a:t>, the FDs  Teacher → Course, </a:t>
            </a:r>
            <a:r>
              <a:rPr lang="en-US" altLang="en-US" sz="2400" dirty="0" smtClean="0">
                <a:latin typeface="+mn-lt"/>
                <a:cs typeface="MS PGothic" charset="0"/>
              </a:rPr>
              <a:t>Teacher </a:t>
            </a:r>
            <a:r>
              <a:rPr lang="en-US" altLang="en-US" sz="2400" dirty="0">
                <a:cs typeface="MS PGothic" charset="0"/>
              </a:rPr>
              <a:t>→ Text </a:t>
            </a:r>
            <a:r>
              <a:rPr lang="en-US" altLang="en-US" sz="2400" dirty="0" smtClean="0">
                <a:latin typeface="+mn-lt"/>
                <a:cs typeface="MS PGothic" charset="0"/>
              </a:rPr>
              <a:t>and </a:t>
            </a:r>
            <a:endParaRPr lang="en-US" altLang="en-US" sz="2400" dirty="0">
              <a:latin typeface="+mn-lt"/>
              <a:cs typeface="MS PGothic" charset="0"/>
            </a:endParaRPr>
          </a:p>
          <a:p>
            <a:pPr>
              <a:spcBef>
                <a:spcPct val="0"/>
              </a:spcBef>
              <a:buClrTx/>
              <a:buSzTx/>
              <a:buFontTx/>
              <a:buNone/>
              <a:defRPr/>
            </a:pPr>
            <a:r>
              <a:rPr lang="en-US" altLang="en-US" sz="2400" dirty="0">
                <a:latin typeface="+mn-lt"/>
                <a:cs typeface="MS PGothic" charset="0"/>
              </a:rPr>
              <a:t>Couse → Text are ruled out.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Figure 14.8  What FDs may exist?</a:t>
            </a:r>
          </a:p>
        </p:txBody>
      </p:sp>
      <p:sp>
        <p:nvSpPr>
          <p:cNvPr id="593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9BE3A4B5-385F-41D8-8ACB-2916E8CD9F25}" type="slidenum">
              <a:rPr lang="en-US" altLang="en-US" sz="1400" smtClean="0">
                <a:solidFill>
                  <a:srgbClr val="990033"/>
                </a:solidFill>
              </a:rPr>
              <a:pPr>
                <a:spcBef>
                  <a:spcPct val="0"/>
                </a:spcBef>
                <a:buClrTx/>
                <a:buSzTx/>
                <a:buFontTx/>
                <a:buNone/>
              </a:pPr>
              <a:t>25</a:t>
            </a:fld>
            <a:endParaRPr lang="en-CA" altLang="en-US" sz="1400" smtClean="0">
              <a:solidFill>
                <a:srgbClr val="990033"/>
              </a:solidFill>
            </a:endParaRPr>
          </a:p>
        </p:txBody>
      </p:sp>
      <p:sp>
        <p:nvSpPr>
          <p:cNvPr id="59396" name="Title 1"/>
          <p:cNvSpPr>
            <a:spLocks noGrp="1"/>
          </p:cNvSpPr>
          <p:nvPr>
            <p:ph idx="1"/>
          </p:nvPr>
        </p:nvSpPr>
        <p:spPr/>
        <p:txBody>
          <a:bodyPr/>
          <a:lstStyle/>
          <a:p>
            <a:r>
              <a:rPr lang="en-US" altLang="en-US" smtClean="0">
                <a:latin typeface="Verdana" panose="020B0604030504040204" pitchFamily="34" charset="0"/>
              </a:rPr>
              <a:t>A relation </a:t>
            </a:r>
            <a:r>
              <a:rPr lang="en-US" altLang="en-US" i="1" smtClean="0">
                <a:latin typeface="Verdana" panose="020B0604030504040204" pitchFamily="34" charset="0"/>
              </a:rPr>
              <a:t>R</a:t>
            </a:r>
            <a:r>
              <a:rPr lang="en-US" altLang="en-US" smtClean="0">
                <a:latin typeface="Verdana" panose="020B0604030504040204" pitchFamily="34" charset="0"/>
              </a:rPr>
              <a:t>(A, B, C, D) with its extension.</a:t>
            </a:r>
          </a:p>
          <a:p>
            <a:r>
              <a:rPr lang="en-US" altLang="en-US" smtClean="0">
                <a:latin typeface="Verdana" panose="020B0604030504040204" pitchFamily="34" charset="0"/>
              </a:rPr>
              <a:t>Which FDs </a:t>
            </a:r>
            <a:r>
              <a:rPr lang="en-US" altLang="en-US" i="1" u="sng" smtClean="0">
                <a:latin typeface="Verdana" panose="020B0604030504040204" pitchFamily="34" charset="0"/>
              </a:rPr>
              <a:t>may exist </a:t>
            </a:r>
            <a:r>
              <a:rPr lang="en-US" altLang="en-US" smtClean="0">
                <a:latin typeface="Verdana" panose="020B0604030504040204" pitchFamily="34" charset="0"/>
              </a:rPr>
              <a:t>in this relation?</a:t>
            </a:r>
          </a:p>
        </p:txBody>
      </p:sp>
      <p:pic>
        <p:nvPicPr>
          <p:cNvPr id="59397" name="Picture 2" descr="fig14_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3295650"/>
            <a:ext cx="46482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smtClean="0"/>
              <a:t>3 Normal Forms Based on Primary Keys </a:t>
            </a:r>
          </a:p>
        </p:txBody>
      </p:sp>
      <p:sp>
        <p:nvSpPr>
          <p:cNvPr id="60419" name="Rectangle 7"/>
          <p:cNvSpPr>
            <a:spLocks noGrp="1" noChangeArrowheads="1"/>
          </p:cNvSpPr>
          <p:nvPr>
            <p:ph idx="1"/>
          </p:nvPr>
        </p:nvSpPr>
        <p:spPr/>
        <p:txBody>
          <a:bodyPr/>
          <a:lstStyle/>
          <a:p>
            <a:pPr eaLnBrk="1" hangingPunct="1"/>
            <a:r>
              <a:rPr lang="en-US" altLang="en-US" smtClean="0"/>
              <a:t>3.1	Normalization of Relations </a:t>
            </a:r>
          </a:p>
          <a:p>
            <a:pPr eaLnBrk="1" hangingPunct="1"/>
            <a:r>
              <a:rPr lang="en-US" altLang="en-US" smtClean="0"/>
              <a:t>3.2	Practical Use of Normal Forms </a:t>
            </a:r>
          </a:p>
          <a:p>
            <a:pPr eaLnBrk="1" hangingPunct="1"/>
            <a:r>
              <a:rPr lang="en-US" altLang="en-US" smtClean="0"/>
              <a:t>3.3	Definitions of Keys and Attributes Participating in Keys </a:t>
            </a:r>
          </a:p>
          <a:p>
            <a:pPr eaLnBrk="1" hangingPunct="1"/>
            <a:r>
              <a:rPr lang="en-US" altLang="en-US" smtClean="0"/>
              <a:t>3.4	First Normal Form</a:t>
            </a:r>
          </a:p>
          <a:p>
            <a:pPr eaLnBrk="1" hangingPunct="1"/>
            <a:r>
              <a:rPr lang="en-US" altLang="en-US" smtClean="0"/>
              <a:t>3.5	Second Normal Form</a:t>
            </a:r>
          </a:p>
          <a:p>
            <a:pPr eaLnBrk="1" hangingPunct="1"/>
            <a:r>
              <a:rPr lang="en-US" altLang="en-US" smtClean="0"/>
              <a:t>3.6	Third Normal Form</a:t>
            </a:r>
          </a:p>
          <a:p>
            <a:pPr eaLnBrk="1" hangingPunct="1"/>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9C4C4171-D546-4C70-AE3B-EA0356E7B4B4}" type="slidenum">
              <a:rPr lang="en-US" altLang="en-US" sz="1400">
                <a:solidFill>
                  <a:srgbClr val="990033"/>
                </a:solidFill>
              </a:rPr>
              <a:pPr>
                <a:spcBef>
                  <a:spcPct val="0"/>
                </a:spcBef>
                <a:buClrTx/>
                <a:buSzTx/>
                <a:buFontTx/>
                <a:buNone/>
                <a:defRPr/>
              </a:pPr>
              <a:t>26</a:t>
            </a:fld>
            <a:endParaRPr lang="en-CA" altLang="en-US" sz="140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p:txBody>
          <a:bodyPr/>
          <a:lstStyle/>
          <a:p>
            <a:pPr eaLnBrk="1" hangingPunct="1"/>
            <a:r>
              <a:rPr lang="en-US" altLang="en-US" smtClean="0"/>
              <a:t>3.1 Normalization of Relations (1)</a:t>
            </a:r>
          </a:p>
        </p:txBody>
      </p:sp>
      <p:sp>
        <p:nvSpPr>
          <p:cNvPr id="62467" name="Rectangle 7"/>
          <p:cNvSpPr>
            <a:spLocks noGrp="1" noChangeArrowheads="1"/>
          </p:cNvSpPr>
          <p:nvPr>
            <p:ph idx="1"/>
          </p:nvPr>
        </p:nvSpPr>
        <p:spPr/>
        <p:txBody>
          <a:bodyPr/>
          <a:lstStyle/>
          <a:p>
            <a:pPr eaLnBrk="1" hangingPunct="1"/>
            <a:r>
              <a:rPr lang="en-US" altLang="en-US" b="1" smtClean="0"/>
              <a:t>Normalization:</a:t>
            </a:r>
          </a:p>
          <a:p>
            <a:pPr lvl="1" eaLnBrk="1" hangingPunct="1"/>
            <a:r>
              <a:rPr lang="en-US" altLang="en-US" smtClean="0"/>
              <a:t>The process of decomposing unsatisfactory "bad" relations by breaking up their attributes into smaller relations</a:t>
            </a:r>
          </a:p>
          <a:p>
            <a:pPr eaLnBrk="1" hangingPunct="1"/>
            <a:endParaRPr lang="en-US" altLang="en-US" smtClean="0"/>
          </a:p>
          <a:p>
            <a:pPr eaLnBrk="1" hangingPunct="1"/>
            <a:r>
              <a:rPr lang="en-US" altLang="en-US" b="1" smtClean="0"/>
              <a:t>Normal form:</a:t>
            </a:r>
          </a:p>
          <a:p>
            <a:pPr lvl="1" eaLnBrk="1" hangingPunct="1"/>
            <a:r>
              <a:rPr lang="en-US" altLang="en-US" smtClean="0"/>
              <a:t>Condition using keys and FDs of a relation to certify whether a relation schema is in a particular normal form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8B01A4C4-FE81-47F5-8D79-2320F5184A9D}" type="slidenum">
              <a:rPr lang="en-US" altLang="en-US" sz="1400">
                <a:solidFill>
                  <a:srgbClr val="990033"/>
                </a:solidFill>
              </a:rPr>
              <a:pPr>
                <a:spcBef>
                  <a:spcPct val="0"/>
                </a:spcBef>
                <a:buClrTx/>
                <a:buSzTx/>
                <a:buFontTx/>
                <a:buNone/>
                <a:defRPr/>
              </a:pPr>
              <a:t>27</a:t>
            </a:fld>
            <a:endParaRPr lang="en-CA" altLang="en-US" sz="1400">
              <a:solidFill>
                <a:srgbClr val="990033"/>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title"/>
          </p:nvPr>
        </p:nvSpPr>
        <p:spPr/>
        <p:txBody>
          <a:bodyPr/>
          <a:lstStyle/>
          <a:p>
            <a:pPr eaLnBrk="1" hangingPunct="1"/>
            <a:r>
              <a:rPr lang="en-US" altLang="en-US" smtClean="0"/>
              <a:t>Normalization of Relations (2)</a:t>
            </a:r>
          </a:p>
        </p:txBody>
      </p:sp>
      <p:sp>
        <p:nvSpPr>
          <p:cNvPr id="64515" name="Rectangle 7"/>
          <p:cNvSpPr>
            <a:spLocks noGrp="1" noChangeArrowheads="1"/>
          </p:cNvSpPr>
          <p:nvPr>
            <p:ph idx="1"/>
          </p:nvPr>
        </p:nvSpPr>
        <p:spPr/>
        <p:txBody>
          <a:bodyPr/>
          <a:lstStyle/>
          <a:p>
            <a:pPr eaLnBrk="1" hangingPunct="1"/>
            <a:r>
              <a:rPr lang="en-US" altLang="en-US" smtClean="0"/>
              <a:t>2NF, 3NF, BCNF </a:t>
            </a:r>
          </a:p>
          <a:p>
            <a:pPr lvl="1" eaLnBrk="1" hangingPunct="1"/>
            <a:r>
              <a:rPr lang="en-US" altLang="en-US" smtClean="0"/>
              <a:t>based on keys and FDs of a relation schema</a:t>
            </a:r>
          </a:p>
          <a:p>
            <a:pPr eaLnBrk="1" hangingPunct="1"/>
            <a:r>
              <a:rPr lang="en-US" altLang="en-US" smtClean="0"/>
              <a:t>4NF</a:t>
            </a:r>
          </a:p>
          <a:p>
            <a:pPr lvl="1" eaLnBrk="1" hangingPunct="1"/>
            <a:r>
              <a:rPr lang="en-US" altLang="en-US" smtClean="0"/>
              <a:t>based on keys, multi-valued dependencies : MVDs; </a:t>
            </a:r>
          </a:p>
          <a:p>
            <a:pPr eaLnBrk="1" hangingPunct="1"/>
            <a:r>
              <a:rPr lang="en-US" altLang="en-US" smtClean="0"/>
              <a:t>5NF </a:t>
            </a:r>
          </a:p>
          <a:p>
            <a:pPr lvl="1" eaLnBrk="1" hangingPunct="1"/>
            <a:r>
              <a:rPr lang="en-US" altLang="en-US" smtClean="0"/>
              <a:t>based on keys, join dependencies : JDs</a:t>
            </a:r>
          </a:p>
          <a:p>
            <a:pPr eaLnBrk="1" hangingPunct="1"/>
            <a:r>
              <a:rPr lang="en-US" altLang="en-US" smtClean="0"/>
              <a:t>Additional properties may be needed to ensure a good relational design (lossless join, dependency preservation; see Chapter 15)</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3A7B8C0E-3F33-4AAB-A4D8-67AE04EAAADE}" type="slidenum">
              <a:rPr lang="en-US" altLang="en-US" sz="1400">
                <a:solidFill>
                  <a:srgbClr val="990033"/>
                </a:solidFill>
              </a:rPr>
              <a:pPr>
                <a:spcBef>
                  <a:spcPct val="0"/>
                </a:spcBef>
                <a:buClrTx/>
                <a:buSzTx/>
                <a:buFontTx/>
                <a:buNone/>
                <a:defRPr/>
              </a:pPr>
              <a:t>28</a:t>
            </a:fld>
            <a:endParaRPr lang="en-CA" altLang="en-US" sz="1400">
              <a:solidFill>
                <a:srgbClr val="990033"/>
              </a:solidFil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title"/>
          </p:nvPr>
        </p:nvSpPr>
        <p:spPr/>
        <p:txBody>
          <a:bodyPr/>
          <a:lstStyle/>
          <a:p>
            <a:pPr eaLnBrk="1" hangingPunct="1"/>
            <a:r>
              <a:rPr lang="en-US" altLang="en-US" smtClean="0"/>
              <a:t>3.2 Practical Use of Normal Forms</a:t>
            </a:r>
          </a:p>
        </p:txBody>
      </p:sp>
      <p:sp>
        <p:nvSpPr>
          <p:cNvPr id="66563" name="Rectangle 7"/>
          <p:cNvSpPr>
            <a:spLocks noGrp="1" noChangeArrowheads="1"/>
          </p:cNvSpPr>
          <p:nvPr>
            <p:ph idx="1"/>
          </p:nvPr>
        </p:nvSpPr>
        <p:spPr/>
        <p:txBody>
          <a:bodyPr/>
          <a:lstStyle/>
          <a:p>
            <a:pPr eaLnBrk="1" hangingPunct="1">
              <a:lnSpc>
                <a:spcPct val="80000"/>
              </a:lnSpc>
            </a:pPr>
            <a:r>
              <a:rPr lang="en-US" altLang="en-US" sz="2400" b="1" smtClean="0"/>
              <a:t>Normalization</a:t>
            </a:r>
            <a:r>
              <a:rPr lang="en-US" altLang="en-US" sz="2400" smtClean="0"/>
              <a:t> is carried out in practice so that the resulting designs are of high quality and meet the desirable properties </a:t>
            </a:r>
          </a:p>
          <a:p>
            <a:pPr eaLnBrk="1" hangingPunct="1">
              <a:lnSpc>
                <a:spcPct val="80000"/>
              </a:lnSpc>
            </a:pPr>
            <a:endParaRPr lang="en-US" altLang="en-US" sz="2400" smtClean="0"/>
          </a:p>
          <a:p>
            <a:pPr eaLnBrk="1" hangingPunct="1">
              <a:lnSpc>
                <a:spcPct val="80000"/>
              </a:lnSpc>
            </a:pPr>
            <a:r>
              <a:rPr lang="en-US" altLang="en-US" sz="2400" smtClean="0"/>
              <a:t>The practical utility of these normal forms becomes questionable when the constraints on which they are based are </a:t>
            </a:r>
            <a:r>
              <a:rPr lang="en-US" altLang="en-US" sz="2400" i="1" smtClean="0"/>
              <a:t>hard to understand</a:t>
            </a:r>
            <a:r>
              <a:rPr lang="en-US" altLang="en-US" sz="2400" smtClean="0"/>
              <a:t> or to </a:t>
            </a:r>
            <a:r>
              <a:rPr lang="en-US" altLang="en-US" sz="2400" i="1" smtClean="0"/>
              <a:t>detect</a:t>
            </a:r>
          </a:p>
          <a:p>
            <a:pPr eaLnBrk="1" hangingPunct="1">
              <a:lnSpc>
                <a:spcPct val="80000"/>
              </a:lnSpc>
            </a:pPr>
            <a:r>
              <a:rPr lang="en-US" altLang="en-US" sz="2400" smtClean="0"/>
              <a:t>The database designers </a:t>
            </a:r>
            <a:r>
              <a:rPr lang="en-US" altLang="en-US" sz="2400" i="1" smtClean="0"/>
              <a:t>need not</a:t>
            </a:r>
            <a:r>
              <a:rPr lang="en-US" altLang="en-US" sz="2400" smtClean="0"/>
              <a:t> normalize to the highest possible normal form</a:t>
            </a:r>
          </a:p>
          <a:p>
            <a:pPr lvl="1" eaLnBrk="1" hangingPunct="1">
              <a:lnSpc>
                <a:spcPct val="80000"/>
              </a:lnSpc>
            </a:pPr>
            <a:r>
              <a:rPr lang="en-US" altLang="en-US" sz="2200" smtClean="0"/>
              <a:t>(usually up to 3NF and BCNF. 4NF rarely used in practice.)</a:t>
            </a:r>
          </a:p>
          <a:p>
            <a:pPr eaLnBrk="1" hangingPunct="1">
              <a:lnSpc>
                <a:spcPct val="80000"/>
              </a:lnSpc>
            </a:pPr>
            <a:r>
              <a:rPr lang="en-US" altLang="en-US" sz="2400" b="1" smtClean="0"/>
              <a:t>Denormalization</a:t>
            </a:r>
            <a:r>
              <a:rPr lang="en-US" altLang="en-US" sz="2400" smtClean="0"/>
              <a:t>:</a:t>
            </a:r>
          </a:p>
          <a:p>
            <a:pPr lvl="1" eaLnBrk="1" hangingPunct="1">
              <a:lnSpc>
                <a:spcPct val="80000"/>
              </a:lnSpc>
            </a:pPr>
            <a:r>
              <a:rPr lang="en-US" altLang="en-US" sz="2200" smtClean="0"/>
              <a:t>The process of storing the join of higher normal form relations as a base relation—which is in a lower normal form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419DE31D-67BF-4538-B8F0-4CFB1518ADB8}" type="slidenum">
              <a:rPr lang="en-US" altLang="en-US" sz="1400">
                <a:solidFill>
                  <a:srgbClr val="990033"/>
                </a:solidFill>
              </a:rPr>
              <a:pPr>
                <a:spcBef>
                  <a:spcPct val="0"/>
                </a:spcBef>
                <a:buClrTx/>
                <a:buSzTx/>
                <a:buFontTx/>
                <a:buNone/>
                <a:defRPr/>
              </a:pPr>
              <a:t>29</a:t>
            </a:fld>
            <a:endParaRPr lang="en-CA" altLang="en-US" sz="1400">
              <a:solidFill>
                <a:srgbClr val="990033"/>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altLang="en-US" smtClean="0"/>
              <a:t>Chapter Outline</a:t>
            </a:r>
          </a:p>
        </p:txBody>
      </p:sp>
      <p:sp>
        <p:nvSpPr>
          <p:cNvPr id="17411"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3 Normal Forms Based on Primary Keys</a:t>
            </a:r>
          </a:p>
          <a:p>
            <a:pPr lvl="1" eaLnBrk="1" hangingPunct="1">
              <a:lnSpc>
                <a:spcPct val="90000"/>
              </a:lnSpc>
              <a:buClr>
                <a:srgbClr val="333399"/>
              </a:buClr>
            </a:pPr>
            <a:r>
              <a:rPr lang="en-US" altLang="en-US" sz="2200" smtClean="0"/>
              <a:t>3.1 Normalization of Relations </a:t>
            </a:r>
          </a:p>
          <a:p>
            <a:pPr lvl="1" eaLnBrk="1" hangingPunct="1">
              <a:lnSpc>
                <a:spcPct val="90000"/>
              </a:lnSpc>
              <a:buClr>
                <a:srgbClr val="333399"/>
              </a:buClr>
            </a:pPr>
            <a:r>
              <a:rPr lang="en-US" altLang="en-US" sz="2200" smtClean="0"/>
              <a:t>3.2 Practical Use of Normal Forms </a:t>
            </a:r>
          </a:p>
          <a:p>
            <a:pPr lvl="1" eaLnBrk="1" hangingPunct="1">
              <a:lnSpc>
                <a:spcPct val="90000"/>
              </a:lnSpc>
              <a:buClr>
                <a:srgbClr val="333399"/>
              </a:buClr>
            </a:pPr>
            <a:r>
              <a:rPr lang="en-US" altLang="en-US" sz="2200" smtClean="0"/>
              <a:t>3.3 Definitions of Keys and Attributes Participating in Keys </a:t>
            </a:r>
          </a:p>
          <a:p>
            <a:pPr lvl="1" eaLnBrk="1" hangingPunct="1">
              <a:lnSpc>
                <a:spcPct val="90000"/>
              </a:lnSpc>
              <a:buClr>
                <a:srgbClr val="333399"/>
              </a:buClr>
            </a:pPr>
            <a:r>
              <a:rPr lang="en-US" altLang="en-US" sz="2200" smtClean="0"/>
              <a:t>3.4 First Normal Form</a:t>
            </a:r>
          </a:p>
          <a:p>
            <a:pPr lvl="1" eaLnBrk="1" hangingPunct="1">
              <a:lnSpc>
                <a:spcPct val="90000"/>
              </a:lnSpc>
              <a:buClr>
                <a:srgbClr val="333399"/>
              </a:buClr>
            </a:pPr>
            <a:r>
              <a:rPr lang="en-US" altLang="en-US" sz="2200" smtClean="0"/>
              <a:t>3.5 Second Normal Form</a:t>
            </a:r>
          </a:p>
          <a:p>
            <a:pPr lvl="1" eaLnBrk="1" hangingPunct="1">
              <a:lnSpc>
                <a:spcPct val="90000"/>
              </a:lnSpc>
              <a:buClr>
                <a:srgbClr val="333399"/>
              </a:buClr>
            </a:pPr>
            <a:r>
              <a:rPr lang="en-US" altLang="en-US" sz="2200" smtClean="0"/>
              <a:t>3.6 Third Normal Form</a:t>
            </a:r>
          </a:p>
          <a:p>
            <a:pPr lvl="1" eaLnBrk="1" hangingPunct="1">
              <a:lnSpc>
                <a:spcPct val="90000"/>
              </a:lnSpc>
              <a:buClr>
                <a:srgbClr val="333399"/>
              </a:buClr>
            </a:pPr>
            <a:endParaRPr lang="en-US" altLang="en-US" sz="2200" smtClean="0"/>
          </a:p>
          <a:p>
            <a:pPr eaLnBrk="1" hangingPunct="1">
              <a:lnSpc>
                <a:spcPct val="90000"/>
              </a:lnSpc>
            </a:pPr>
            <a:r>
              <a:rPr lang="en-US" altLang="en-US" sz="2400" smtClean="0">
                <a:solidFill>
                  <a:srgbClr val="333399"/>
                </a:solidFill>
              </a:rPr>
              <a:t>4 General Normal Form Definitions for 2NF and 3NF (For Multiple Candidate Keys)</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5 BCNF (Boyce-Codd Normal Form)</a:t>
            </a:r>
          </a:p>
          <a:p>
            <a:pPr lvl="1" eaLnBrk="1" hangingPunct="1">
              <a:lnSpc>
                <a:spcPct val="90000"/>
              </a:lnSpc>
              <a:buClr>
                <a:srgbClr val="333399"/>
              </a:buClr>
            </a:pPr>
            <a:endParaRPr lang="en-US" altLang="en-US" sz="2200" smtClean="0"/>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58E2DD31-E0E6-4390-BEBB-181F492688FC}" type="slidenum">
              <a:rPr lang="en-US" altLang="en-US" sz="1400" smtClean="0">
                <a:solidFill>
                  <a:srgbClr val="990033"/>
                </a:solidFill>
              </a:rPr>
              <a:pPr>
                <a:spcBef>
                  <a:spcPct val="0"/>
                </a:spcBef>
                <a:buClrTx/>
                <a:buSzTx/>
                <a:buFontTx/>
                <a:buNone/>
              </a:pPr>
              <a:t>3</a:t>
            </a:fld>
            <a:endParaRPr lang="en-CA" altLang="en-US" sz="1400" smtClean="0">
              <a:solidFill>
                <a:srgbClr val="990033"/>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title"/>
          </p:nvPr>
        </p:nvSpPr>
        <p:spPr/>
        <p:txBody>
          <a:bodyPr/>
          <a:lstStyle/>
          <a:p>
            <a:pPr eaLnBrk="1" hangingPunct="1"/>
            <a:r>
              <a:rPr lang="en-US" altLang="en-US" smtClean="0"/>
              <a:t>3.3	Definitions of Keys and Attributes 	Participating in Keys (1)</a:t>
            </a:r>
          </a:p>
        </p:txBody>
      </p:sp>
      <p:sp>
        <p:nvSpPr>
          <p:cNvPr id="68611" name="Rectangle 7"/>
          <p:cNvSpPr>
            <a:spLocks noGrp="1" noChangeArrowheads="1"/>
          </p:cNvSpPr>
          <p:nvPr>
            <p:ph idx="1"/>
          </p:nvPr>
        </p:nvSpPr>
        <p:spPr/>
        <p:txBody>
          <a:bodyPr/>
          <a:lstStyle/>
          <a:p>
            <a:pPr eaLnBrk="1" hangingPunct="1"/>
            <a:r>
              <a:rPr lang="en-US" altLang="en-US" smtClean="0"/>
              <a:t>A </a:t>
            </a:r>
            <a:r>
              <a:rPr lang="en-US" altLang="en-US" b="1" smtClean="0"/>
              <a:t>superkey</a:t>
            </a:r>
            <a:r>
              <a:rPr lang="en-US" altLang="en-US" smtClean="0"/>
              <a:t> of a relation schema R = {A1, A2, ...., An} is a set of attributes S </a:t>
            </a:r>
            <a:r>
              <a:rPr lang="en-US" altLang="en-US" i="1" smtClean="0"/>
              <a:t>subset-of</a:t>
            </a:r>
            <a:r>
              <a:rPr lang="en-US" altLang="en-US" smtClean="0"/>
              <a:t> R with the property that no two tuples t1 and t2 in any legal relation state r of R will have t1[S] = t2[S] </a:t>
            </a:r>
          </a:p>
          <a:p>
            <a:pPr eaLnBrk="1" hangingPunct="1"/>
            <a:endParaRPr lang="en-US" altLang="en-US" smtClean="0"/>
          </a:p>
          <a:p>
            <a:pPr eaLnBrk="1" hangingPunct="1"/>
            <a:r>
              <a:rPr lang="en-US" altLang="en-US" smtClean="0"/>
              <a:t>A </a:t>
            </a:r>
            <a:r>
              <a:rPr lang="en-US" altLang="en-US" b="1" smtClean="0"/>
              <a:t>key</a:t>
            </a:r>
            <a:r>
              <a:rPr lang="en-US" altLang="en-US" smtClean="0"/>
              <a:t> K is a </a:t>
            </a:r>
            <a:r>
              <a:rPr lang="en-US" altLang="en-US" b="1" smtClean="0"/>
              <a:t>superkey</a:t>
            </a:r>
            <a:r>
              <a:rPr lang="en-US" altLang="en-US" smtClean="0"/>
              <a:t> with the </a:t>
            </a:r>
            <a:r>
              <a:rPr lang="en-US" altLang="en-US" i="1" smtClean="0"/>
              <a:t>additional property</a:t>
            </a:r>
            <a:r>
              <a:rPr lang="en-US" altLang="en-US" smtClean="0"/>
              <a:t> that removal of any attribute from K will cause K not to be a superkey any more. </a:t>
            </a:r>
          </a:p>
          <a:p>
            <a:pPr eaLnBrk="1" hangingPunct="1"/>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BC46645-950A-40AB-A958-08AF024CE7D7}" type="slidenum">
              <a:rPr lang="en-US" altLang="en-US" sz="1400">
                <a:solidFill>
                  <a:srgbClr val="990033"/>
                </a:solidFill>
              </a:rPr>
              <a:pPr>
                <a:spcBef>
                  <a:spcPct val="0"/>
                </a:spcBef>
                <a:buClrTx/>
                <a:buSzTx/>
                <a:buFontTx/>
                <a:buNone/>
                <a:defRPr/>
              </a:pPr>
              <a:t>30</a:t>
            </a:fld>
            <a:endParaRPr lang="en-CA" altLang="en-US" sz="140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p:txBody>
          <a:bodyPr/>
          <a:lstStyle/>
          <a:p>
            <a:pPr eaLnBrk="1" hangingPunct="1"/>
            <a:r>
              <a:rPr lang="en-US" altLang="en-US" smtClean="0"/>
              <a:t>Definitions of Keys and Attributes 	 Participating in Keys (2)</a:t>
            </a:r>
          </a:p>
        </p:txBody>
      </p:sp>
      <p:sp>
        <p:nvSpPr>
          <p:cNvPr id="70659" name="Rectangle 7"/>
          <p:cNvSpPr>
            <a:spLocks noGrp="1" noChangeArrowheads="1"/>
          </p:cNvSpPr>
          <p:nvPr>
            <p:ph idx="1"/>
          </p:nvPr>
        </p:nvSpPr>
        <p:spPr/>
        <p:txBody>
          <a:bodyPr/>
          <a:lstStyle/>
          <a:p>
            <a:pPr eaLnBrk="1" hangingPunct="1"/>
            <a:r>
              <a:rPr lang="en-US" altLang="en-US" smtClean="0"/>
              <a:t>If a relation schema has more than one key, each is called a </a:t>
            </a:r>
            <a:r>
              <a:rPr lang="en-US" altLang="en-US" b="1" smtClean="0"/>
              <a:t>candidate</a:t>
            </a:r>
            <a:r>
              <a:rPr lang="en-US" altLang="en-US" smtClean="0"/>
              <a:t> key.</a:t>
            </a:r>
          </a:p>
          <a:p>
            <a:pPr lvl="1" eaLnBrk="1" hangingPunct="1"/>
            <a:r>
              <a:rPr lang="en-US" altLang="en-US" smtClean="0"/>
              <a:t>One of the candidate keys is </a:t>
            </a:r>
            <a:r>
              <a:rPr lang="en-US" altLang="en-US" i="1" smtClean="0"/>
              <a:t>arbitrarily</a:t>
            </a:r>
            <a:r>
              <a:rPr lang="en-US" altLang="en-US" smtClean="0"/>
              <a:t> designated to be the </a:t>
            </a:r>
            <a:r>
              <a:rPr lang="en-US" altLang="en-US" b="1" smtClean="0"/>
              <a:t>primary key</a:t>
            </a:r>
            <a:r>
              <a:rPr lang="en-US" altLang="en-US" smtClean="0"/>
              <a:t>, and the others are called </a:t>
            </a:r>
            <a:r>
              <a:rPr lang="en-US" altLang="en-US" b="1" smtClean="0"/>
              <a:t>secondary keys</a:t>
            </a:r>
            <a:r>
              <a:rPr lang="en-US" altLang="en-US" smtClean="0"/>
              <a:t>.</a:t>
            </a:r>
          </a:p>
          <a:p>
            <a:pPr eaLnBrk="1" hangingPunct="1"/>
            <a:r>
              <a:rPr lang="en-US" altLang="en-US" smtClean="0"/>
              <a:t>A </a:t>
            </a:r>
            <a:r>
              <a:rPr lang="en-US" altLang="en-US" b="1" smtClean="0"/>
              <a:t>Prime attribute</a:t>
            </a:r>
            <a:r>
              <a:rPr lang="en-US" altLang="en-US" smtClean="0"/>
              <a:t> must be a member of </a:t>
            </a:r>
            <a:r>
              <a:rPr lang="en-US" altLang="en-US" i="1" smtClean="0"/>
              <a:t>some</a:t>
            </a:r>
            <a:r>
              <a:rPr lang="en-US" altLang="en-US" smtClean="0"/>
              <a:t> candidate key</a:t>
            </a:r>
          </a:p>
          <a:p>
            <a:pPr eaLnBrk="1" hangingPunct="1"/>
            <a:r>
              <a:rPr lang="en-US" altLang="en-US" smtClean="0"/>
              <a:t>A </a:t>
            </a:r>
            <a:r>
              <a:rPr lang="en-US" altLang="en-US" b="1" smtClean="0"/>
              <a:t>Nonprime attribute</a:t>
            </a:r>
            <a:r>
              <a:rPr lang="en-US" altLang="en-US" smtClean="0"/>
              <a:t> is not a prime attribute—that is, it is not a member of any candidate key.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914A451B-9902-4D4B-AC10-BD0538472D38}" type="slidenum">
              <a:rPr lang="en-US" altLang="en-US" sz="1400">
                <a:solidFill>
                  <a:srgbClr val="990033"/>
                </a:solidFill>
              </a:rPr>
              <a:pPr>
                <a:spcBef>
                  <a:spcPct val="0"/>
                </a:spcBef>
                <a:buClrTx/>
                <a:buSzTx/>
                <a:buFontTx/>
                <a:buNone/>
                <a:defRPr/>
              </a:pPr>
              <a:t>31</a:t>
            </a:fld>
            <a:endParaRPr lang="en-CA" altLang="en-US" sz="1400">
              <a:solidFill>
                <a:srgbClr val="990033"/>
              </a:solidFil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title"/>
          </p:nvPr>
        </p:nvSpPr>
        <p:spPr/>
        <p:txBody>
          <a:bodyPr/>
          <a:lstStyle/>
          <a:p>
            <a:pPr eaLnBrk="1" hangingPunct="1"/>
            <a:r>
              <a:rPr lang="en-US" altLang="en-US" smtClean="0"/>
              <a:t>3.4 First Normal Form </a:t>
            </a:r>
          </a:p>
        </p:txBody>
      </p:sp>
      <p:sp>
        <p:nvSpPr>
          <p:cNvPr id="72707" name="Rectangle 7"/>
          <p:cNvSpPr>
            <a:spLocks noGrp="1" noChangeArrowheads="1"/>
          </p:cNvSpPr>
          <p:nvPr>
            <p:ph idx="1"/>
          </p:nvPr>
        </p:nvSpPr>
        <p:spPr/>
        <p:txBody>
          <a:bodyPr/>
          <a:lstStyle/>
          <a:p>
            <a:pPr eaLnBrk="1" hangingPunct="1"/>
            <a:r>
              <a:rPr lang="en-US" altLang="en-US" smtClean="0"/>
              <a:t>Disallows</a:t>
            </a:r>
          </a:p>
          <a:p>
            <a:pPr lvl="1" eaLnBrk="1" hangingPunct="1"/>
            <a:r>
              <a:rPr lang="en-US" altLang="en-US" smtClean="0"/>
              <a:t>composite attributes</a:t>
            </a:r>
          </a:p>
          <a:p>
            <a:pPr lvl="1" eaLnBrk="1" hangingPunct="1"/>
            <a:r>
              <a:rPr lang="en-US" altLang="en-US" smtClean="0"/>
              <a:t>multivalued attributes</a:t>
            </a:r>
          </a:p>
          <a:p>
            <a:pPr lvl="1" eaLnBrk="1" hangingPunct="1"/>
            <a:r>
              <a:rPr lang="en-US" altLang="en-US" b="1" smtClean="0"/>
              <a:t>nested relations</a:t>
            </a:r>
            <a:r>
              <a:rPr lang="en-US" altLang="en-US" smtClean="0"/>
              <a:t>; attributes whose values for an </a:t>
            </a:r>
            <a:r>
              <a:rPr lang="en-US" altLang="en-US" i="1" smtClean="0"/>
              <a:t>individual tuple</a:t>
            </a:r>
            <a:r>
              <a:rPr lang="en-US" altLang="en-US" smtClean="0"/>
              <a:t> are non-atomic</a:t>
            </a:r>
          </a:p>
          <a:p>
            <a:pPr eaLnBrk="1" hangingPunct="1"/>
            <a:r>
              <a:rPr lang="en-US" altLang="en-US" smtClean="0"/>
              <a:t>Considered to be part of the definition of a relation </a:t>
            </a:r>
          </a:p>
          <a:p>
            <a:pPr eaLnBrk="1" hangingPunct="1"/>
            <a:r>
              <a:rPr lang="en-US" altLang="en-US" smtClean="0"/>
              <a:t>Most RDBMSs allow only those relations to be defined that are in First Normal Form</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F5129E65-C572-4398-BDB0-AB336C6C5713}" type="slidenum">
              <a:rPr lang="en-US" altLang="en-US" sz="1400">
                <a:solidFill>
                  <a:srgbClr val="990033"/>
                </a:solidFill>
              </a:rPr>
              <a:pPr>
                <a:spcBef>
                  <a:spcPct val="0"/>
                </a:spcBef>
                <a:buClrTx/>
                <a:buSzTx/>
                <a:buFontTx/>
                <a:buNone/>
                <a:defRPr/>
              </a:pPr>
              <a:t>32</a:t>
            </a:fld>
            <a:endParaRPr lang="en-CA" altLang="en-US" sz="140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title"/>
          </p:nvPr>
        </p:nvSpPr>
        <p:spPr/>
        <p:txBody>
          <a:bodyPr/>
          <a:lstStyle/>
          <a:p>
            <a:pPr eaLnBrk="1" hangingPunct="1"/>
            <a:r>
              <a:rPr lang="en-US" altLang="en-US" smtClean="0"/>
              <a:t>Figure 14.9 Normalization into 1NF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67D0D7FF-58C4-4812-AACA-6EE395AC37F7}" type="slidenum">
              <a:rPr lang="en-US" altLang="en-US" sz="1400">
                <a:solidFill>
                  <a:srgbClr val="990033"/>
                </a:solidFill>
              </a:rPr>
              <a:pPr>
                <a:spcBef>
                  <a:spcPct val="0"/>
                </a:spcBef>
                <a:buClrTx/>
                <a:buSzTx/>
                <a:buFontTx/>
                <a:buNone/>
                <a:defRPr/>
              </a:pPr>
              <a:t>33</a:t>
            </a:fld>
            <a:endParaRPr lang="en-CA" altLang="en-US" sz="1400">
              <a:solidFill>
                <a:srgbClr val="990033"/>
              </a:solidFill>
            </a:endParaRPr>
          </a:p>
        </p:txBody>
      </p:sp>
      <p:sp>
        <p:nvSpPr>
          <p:cNvPr id="76804"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74757" name="Picture 6" descr="fig14_0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524000"/>
            <a:ext cx="50673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6172200" y="1676400"/>
            <a:ext cx="205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14.9</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Normalization </a:t>
            </a:r>
            <a:r>
              <a:rPr lang="en-US" altLang="en-US" sz="1000" i="0" kern="0" dirty="0">
                <a:latin typeface="Verdana" charset="0"/>
              </a:rPr>
              <a:t>into 1NF. (a) A relation schema that is not in 1NF. (b) Sample state of relation DEPARTMENT. (c) 1NF version of the same relation with redundancy.</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title"/>
          </p:nvPr>
        </p:nvSpPr>
        <p:spPr/>
        <p:txBody>
          <a:bodyPr/>
          <a:lstStyle/>
          <a:p>
            <a:pPr eaLnBrk="1" hangingPunct="1"/>
            <a:r>
              <a:rPr lang="en-US" altLang="en-US" smtClean="0"/>
              <a:t>Figure 14.10 Normalizing nested relations into 1NF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3FD1A5FE-AACA-468B-91F7-5B2248CDB312}" type="slidenum">
              <a:rPr lang="en-US" altLang="en-US" sz="1400">
                <a:solidFill>
                  <a:srgbClr val="990033"/>
                </a:solidFill>
              </a:rPr>
              <a:pPr>
                <a:spcBef>
                  <a:spcPct val="0"/>
                </a:spcBef>
                <a:buClrTx/>
                <a:buSzTx/>
                <a:buFontTx/>
                <a:buNone/>
                <a:defRPr/>
              </a:pPr>
              <a:t>34</a:t>
            </a:fld>
            <a:endParaRPr lang="en-CA" altLang="en-US" sz="1400">
              <a:solidFill>
                <a:srgbClr val="990033"/>
              </a:solidFill>
            </a:endParaRPr>
          </a:p>
        </p:txBody>
      </p:sp>
      <p:sp>
        <p:nvSpPr>
          <p:cNvPr id="78852"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76805" name="Picture 6" descr="fig14_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4000"/>
            <a:ext cx="3721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3200400" y="5486400"/>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a:latin typeface="Verdana" charset="0"/>
              </a:rPr>
              <a:t>Figure 14.10</a:t>
            </a:r>
            <a:r>
              <a:rPr lang="en-US" altLang="en-US" sz="1000" i="0" kern="0" dirty="0">
                <a:latin typeface="Verdana" charset="0"/>
              </a:rPr>
              <a:t>  </a:t>
            </a:r>
            <a:endParaRPr lang="en-US" altLang="en-US" sz="1000" i="0" kern="0" dirty="0" smtClean="0">
              <a:latin typeface="Verdana" charset="0"/>
            </a:endParaRPr>
          </a:p>
          <a:p>
            <a:pPr algn="r">
              <a:defRPr/>
            </a:pPr>
            <a:r>
              <a:rPr lang="en-US" altLang="en-US" sz="1000" i="0" kern="0" dirty="0" smtClean="0">
                <a:latin typeface="Verdana" charset="0"/>
              </a:rPr>
              <a:t>Normalizing </a:t>
            </a:r>
            <a:r>
              <a:rPr lang="en-US" altLang="en-US" sz="1000" i="0" kern="0" dirty="0">
                <a:latin typeface="Verdana" charset="0"/>
              </a:rPr>
              <a:t>nested relations into 1NF. (a) Schema of the EMP_PROJ relation with a </a:t>
            </a:r>
            <a:r>
              <a:rPr lang="en-US" altLang="en-US" sz="1000" kern="0" dirty="0">
                <a:latin typeface="Verdana" charset="0"/>
              </a:rPr>
              <a:t>nested relation </a:t>
            </a:r>
            <a:r>
              <a:rPr lang="en-US" altLang="en-US" sz="1000" i="0" kern="0" dirty="0">
                <a:latin typeface="Verdana" charset="0"/>
              </a:rPr>
              <a:t>attribute PROJS. (b) Sample extension of the EMP_PROJ relation showing nested relations within each tuple. (c) Decomposition of EMP_PROJ into relations EMP_PROJ1 and EMP_PROJ2 by propagating the primary key.</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en-US" altLang="en-US" smtClean="0"/>
              <a:t>3.5 Second Normal Form (1) </a:t>
            </a:r>
          </a:p>
        </p:txBody>
      </p:sp>
      <p:sp>
        <p:nvSpPr>
          <p:cNvPr id="78851" name="Rectangle 7"/>
          <p:cNvSpPr>
            <a:spLocks noGrp="1" noChangeArrowheads="1"/>
          </p:cNvSpPr>
          <p:nvPr>
            <p:ph idx="1"/>
          </p:nvPr>
        </p:nvSpPr>
        <p:spPr/>
        <p:txBody>
          <a:bodyPr/>
          <a:lstStyle/>
          <a:p>
            <a:pPr eaLnBrk="1" hangingPunct="1">
              <a:lnSpc>
                <a:spcPct val="90000"/>
              </a:lnSpc>
            </a:pPr>
            <a:r>
              <a:rPr lang="en-US" altLang="en-US" sz="2400" smtClean="0"/>
              <a:t>Uses the concepts of </a:t>
            </a:r>
            <a:r>
              <a:rPr lang="en-US" altLang="en-US" sz="2400" b="1" smtClean="0"/>
              <a:t>FDs, primary key</a:t>
            </a:r>
          </a:p>
          <a:p>
            <a:pPr eaLnBrk="1" hangingPunct="1">
              <a:lnSpc>
                <a:spcPct val="90000"/>
              </a:lnSpc>
            </a:pPr>
            <a:r>
              <a:rPr lang="en-US" altLang="en-US" sz="2400" smtClean="0"/>
              <a:t>Definitions</a:t>
            </a:r>
          </a:p>
          <a:p>
            <a:pPr lvl="1" eaLnBrk="1" hangingPunct="1">
              <a:lnSpc>
                <a:spcPct val="90000"/>
              </a:lnSpc>
            </a:pPr>
            <a:r>
              <a:rPr lang="en-US" altLang="en-US" sz="2200" b="1" smtClean="0"/>
              <a:t>Prime attribute:</a:t>
            </a:r>
            <a:r>
              <a:rPr lang="en-US" altLang="en-US" sz="2200" smtClean="0"/>
              <a:t> An attribute that is member of the primary key K</a:t>
            </a:r>
          </a:p>
          <a:p>
            <a:pPr lvl="1" eaLnBrk="1" hangingPunct="1">
              <a:lnSpc>
                <a:spcPct val="90000"/>
              </a:lnSpc>
            </a:pPr>
            <a:r>
              <a:rPr lang="en-US" altLang="en-US" sz="2200" b="1" smtClean="0"/>
              <a:t>Full functional dependency:</a:t>
            </a:r>
            <a:r>
              <a:rPr lang="en-US" altLang="en-US" sz="2200" smtClean="0"/>
              <a:t> a FD  Y -&gt; Z where removal of any attribute from Y means the FD does not hold any more</a:t>
            </a:r>
          </a:p>
          <a:p>
            <a:pPr eaLnBrk="1" hangingPunct="1">
              <a:lnSpc>
                <a:spcPct val="90000"/>
              </a:lnSpc>
            </a:pPr>
            <a:r>
              <a:rPr lang="en-US" altLang="en-US" sz="2400" smtClean="0"/>
              <a:t>Examples:</a:t>
            </a:r>
          </a:p>
          <a:p>
            <a:pPr lvl="1" eaLnBrk="1" hangingPunct="1">
              <a:lnSpc>
                <a:spcPct val="90000"/>
              </a:lnSpc>
            </a:pPr>
            <a:r>
              <a:rPr lang="en-US" altLang="en-US" sz="2200" smtClean="0"/>
              <a:t>{SSN, PNUMBER} -&gt; HOURS is a full FD since neither SSN -&gt; HOURS nor PNUMBER -&gt; HOURS hold </a:t>
            </a:r>
          </a:p>
          <a:p>
            <a:pPr lvl="1" eaLnBrk="1" hangingPunct="1">
              <a:lnSpc>
                <a:spcPct val="90000"/>
              </a:lnSpc>
            </a:pPr>
            <a:r>
              <a:rPr lang="en-US" altLang="en-US" sz="2200" smtClean="0"/>
              <a:t>{SSN, PNUMBER} -&gt; ENAME is not  a full FD (it is called a partial dependency ) since SSN -&gt; ENAME also holds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561BC7E4-860E-48B8-B74F-D90EB4F12B1A}" type="slidenum">
              <a:rPr lang="en-US" altLang="en-US" sz="1400">
                <a:solidFill>
                  <a:srgbClr val="990033"/>
                </a:solidFill>
              </a:rPr>
              <a:pPr>
                <a:spcBef>
                  <a:spcPct val="0"/>
                </a:spcBef>
                <a:buClrTx/>
                <a:buSzTx/>
                <a:buFontTx/>
                <a:buNone/>
                <a:defRPr/>
              </a:pPr>
              <a:t>35</a:t>
            </a:fld>
            <a:endParaRPr lang="en-CA" altLang="en-US" sz="1400">
              <a:solidFill>
                <a:srgbClr val="990033"/>
              </a:solidFil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title"/>
          </p:nvPr>
        </p:nvSpPr>
        <p:spPr/>
        <p:txBody>
          <a:bodyPr/>
          <a:lstStyle/>
          <a:p>
            <a:pPr eaLnBrk="1" hangingPunct="1"/>
            <a:r>
              <a:rPr lang="en-US" altLang="en-US" smtClean="0"/>
              <a:t>Second Normal Form (2)</a:t>
            </a:r>
          </a:p>
        </p:txBody>
      </p:sp>
      <p:sp>
        <p:nvSpPr>
          <p:cNvPr id="80899" name="Rectangle 7"/>
          <p:cNvSpPr>
            <a:spLocks noGrp="1" noChangeArrowheads="1"/>
          </p:cNvSpPr>
          <p:nvPr>
            <p:ph idx="1"/>
          </p:nvPr>
        </p:nvSpPr>
        <p:spPr/>
        <p:txBody>
          <a:bodyPr/>
          <a:lstStyle/>
          <a:p>
            <a:pPr eaLnBrk="1" hangingPunct="1"/>
            <a:r>
              <a:rPr lang="en-US" altLang="en-US" smtClean="0"/>
              <a:t>A relation schema R is in </a:t>
            </a:r>
            <a:r>
              <a:rPr lang="en-US" altLang="en-US" b="1" smtClean="0"/>
              <a:t>second normal form (2NF)</a:t>
            </a:r>
            <a:r>
              <a:rPr lang="en-US" altLang="en-US" smtClean="0"/>
              <a:t> if every non-prime attribute A in R is fully functionally dependent on the primary key</a:t>
            </a:r>
          </a:p>
          <a:p>
            <a:pPr eaLnBrk="1" hangingPunct="1"/>
            <a:endParaRPr lang="en-US" altLang="en-US" smtClean="0"/>
          </a:p>
          <a:p>
            <a:pPr eaLnBrk="1" hangingPunct="1"/>
            <a:r>
              <a:rPr lang="en-US" altLang="en-US" smtClean="0"/>
              <a:t>R can be decomposed into 2NF relations via the process of 2NF normalization or “second normalization”</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B643F874-A21B-4687-AC8B-44AC49DC3E09}" type="slidenum">
              <a:rPr lang="en-US" altLang="en-US" sz="1400">
                <a:solidFill>
                  <a:srgbClr val="990033"/>
                </a:solidFill>
              </a:rPr>
              <a:pPr>
                <a:spcBef>
                  <a:spcPct val="0"/>
                </a:spcBef>
                <a:buClrTx/>
                <a:buSzTx/>
                <a:buFontTx/>
                <a:buNone/>
                <a:defRPr/>
              </a:pPr>
              <a:t>36</a:t>
            </a:fld>
            <a:endParaRPr lang="en-CA" altLang="en-US" sz="1400">
              <a:solidFill>
                <a:srgbClr val="990033"/>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title"/>
          </p:nvPr>
        </p:nvSpPr>
        <p:spPr/>
        <p:txBody>
          <a:bodyPr/>
          <a:lstStyle/>
          <a:p>
            <a:pPr eaLnBrk="1" hangingPunct="1"/>
            <a:r>
              <a:rPr lang="en-US" altLang="en-US" smtClean="0"/>
              <a:t>Figure 14.11 Normalizing into 2NF and 3NF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628E366C-4B82-4C46-9554-37B10DBE3989}" type="slidenum">
              <a:rPr lang="en-US" altLang="en-US" sz="1400">
                <a:solidFill>
                  <a:srgbClr val="990033"/>
                </a:solidFill>
              </a:rPr>
              <a:pPr>
                <a:spcBef>
                  <a:spcPct val="0"/>
                </a:spcBef>
                <a:buClrTx/>
                <a:buSzTx/>
                <a:buFontTx/>
                <a:buNone/>
                <a:defRPr/>
              </a:pPr>
              <a:t>37</a:t>
            </a:fld>
            <a:endParaRPr lang="en-CA" altLang="en-US" sz="1400">
              <a:solidFill>
                <a:srgbClr val="990033"/>
              </a:solidFill>
            </a:endParaRPr>
          </a:p>
        </p:txBody>
      </p:sp>
      <p:sp>
        <p:nvSpPr>
          <p:cNvPr id="84996"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82949" name="Picture 8" descr="fig14_1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604963"/>
            <a:ext cx="5126038"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6096000" y="1676400"/>
            <a:ext cx="220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14.11</a:t>
            </a:r>
            <a:r>
              <a:rPr lang="en-US" altLang="en-US" sz="1000" i="0" kern="0" dirty="0" smtClean="0">
                <a:latin typeface="Verdana" charset="0"/>
              </a:rPr>
              <a:t>  </a:t>
            </a:r>
          </a:p>
          <a:p>
            <a:pPr algn="r">
              <a:defRPr/>
            </a:pPr>
            <a:r>
              <a:rPr lang="en-US" altLang="en-US" sz="1000" i="0" kern="0" dirty="0" smtClean="0">
                <a:latin typeface="Verdana" charset="0"/>
              </a:rPr>
              <a:t> Normalizing into 2NF and 3NF. (a) Normalizing EMP_PROJ into 2NF relations. (b) Normalizing EMP_DEPT into 3NF relations.</a:t>
            </a:r>
            <a:endParaRPr lang="en-US" altLang="en-US" sz="1000" i="0" kern="0" dirty="0">
              <a:latin typeface="Verdana"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title"/>
          </p:nvPr>
        </p:nvSpPr>
        <p:spPr/>
        <p:txBody>
          <a:bodyPr/>
          <a:lstStyle/>
          <a:p>
            <a:pPr eaLnBrk="1" hangingPunct="1"/>
            <a:r>
              <a:rPr lang="en-US" altLang="en-US" smtClean="0"/>
              <a:t>Figure 14.12 Normalization into 2NF and 3NF</a:t>
            </a:r>
          </a:p>
        </p:txBody>
      </p:sp>
      <p:sp>
        <p:nvSpPr>
          <p:cNvPr id="2"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B3DFD139-8E44-4B98-88C1-2EE84A907F30}" type="slidenum">
              <a:rPr lang="en-US" altLang="en-US" sz="1400">
                <a:solidFill>
                  <a:srgbClr val="990033"/>
                </a:solidFill>
              </a:rPr>
              <a:pPr>
                <a:spcBef>
                  <a:spcPct val="0"/>
                </a:spcBef>
                <a:buClrTx/>
                <a:buSzTx/>
                <a:buFontTx/>
                <a:buNone/>
                <a:defRPr/>
              </a:pPr>
              <a:t>38</a:t>
            </a:fld>
            <a:endParaRPr lang="en-CA" altLang="en-US" sz="1400">
              <a:solidFill>
                <a:srgbClr val="990033"/>
              </a:solidFill>
            </a:endParaRPr>
          </a:p>
        </p:txBody>
      </p:sp>
      <p:sp>
        <p:nvSpPr>
          <p:cNvPr id="87044"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4997" name="Title 2"/>
          <p:cNvSpPr txBox="1">
            <a:spLocks/>
          </p:cNvSpPr>
          <p:nvPr/>
        </p:nvSpPr>
        <p:spPr bwMode="auto">
          <a:xfrm>
            <a:off x="838200" y="2544763"/>
            <a:ext cx="175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00" b="1" i="0">
                <a:solidFill>
                  <a:srgbClr val="000000"/>
                </a:solidFill>
                <a:latin typeface="Verdana" panose="020B0604030504040204" pitchFamily="34" charset="0"/>
              </a:rPr>
              <a:t>Figure 14.12</a:t>
            </a:r>
            <a:r>
              <a:rPr lang="en-US" altLang="en-US" sz="1000" i="0">
                <a:solidFill>
                  <a:srgbClr val="000000"/>
                </a:solidFill>
                <a:latin typeface="Verdana" panose="020B0604030504040204" pitchFamily="34" charset="0"/>
              </a:rPr>
              <a:t>   Normalization into 2NF and 3NF. (a) The LOTS relation with its functional dependencies FD1 through FD4. </a:t>
            </a:r>
          </a:p>
          <a:p>
            <a:pPr>
              <a:spcBef>
                <a:spcPct val="0"/>
              </a:spcBef>
              <a:buClrTx/>
              <a:buSzTx/>
              <a:buFontTx/>
              <a:buNone/>
            </a:pPr>
            <a:r>
              <a:rPr lang="en-US" altLang="en-US" sz="1000" i="0">
                <a:solidFill>
                  <a:srgbClr val="000000"/>
                </a:solidFill>
                <a:latin typeface="Verdana" panose="020B0604030504040204" pitchFamily="34" charset="0"/>
              </a:rPr>
              <a:t>(b) Decomposing into the 2NF relations LOTS1 and LOTS2. </a:t>
            </a:r>
            <a:r>
              <a:rPr lang="de-DE" altLang="en-US" sz="1000" i="0">
                <a:solidFill>
                  <a:srgbClr val="000000"/>
                </a:solidFill>
                <a:latin typeface="Verdana" panose="020B0604030504040204" pitchFamily="34" charset="0"/>
              </a:rPr>
              <a:t>(c) </a:t>
            </a:r>
            <a:r>
              <a:rPr lang="en-US" altLang="en-US" sz="1000" i="0">
                <a:solidFill>
                  <a:srgbClr val="000000"/>
                </a:solidFill>
                <a:latin typeface="Verdana" panose="020B0604030504040204" pitchFamily="34" charset="0"/>
              </a:rPr>
              <a:t>Decomposing LOTS1 into the 3NF relations LOTS1A and LOTS1B. (d) Progressive normalization of LOTS into a 3NF design.</a:t>
            </a:r>
          </a:p>
          <a:p>
            <a:pPr>
              <a:spcBef>
                <a:spcPct val="0"/>
              </a:spcBef>
              <a:buClrTx/>
              <a:buSzTx/>
              <a:buFontTx/>
              <a:buNone/>
            </a:pPr>
            <a:endParaRPr lang="en-US" altLang="en-US" sz="1000" i="0">
              <a:solidFill>
                <a:srgbClr val="000000"/>
              </a:solidFill>
              <a:latin typeface="Verdana" panose="020B0604030504040204" pitchFamily="34" charset="0"/>
            </a:endParaRPr>
          </a:p>
          <a:p>
            <a:pPr>
              <a:spcBef>
                <a:spcPct val="0"/>
              </a:spcBef>
              <a:buClrTx/>
              <a:buSzTx/>
              <a:buFontTx/>
              <a:buNone/>
            </a:pPr>
            <a:r>
              <a:rPr lang="en-US" altLang="en-US" sz="1000" i="0">
                <a:solidFill>
                  <a:srgbClr val="000000"/>
                </a:solidFill>
                <a:latin typeface="Verdana" panose="020B0604030504040204" pitchFamily="34" charset="0"/>
              </a:rPr>
              <a:t> </a:t>
            </a:r>
          </a:p>
        </p:txBody>
      </p:sp>
      <p:pic>
        <p:nvPicPr>
          <p:cNvPr id="84998" name="Picture 3" descr="fig14_1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68438"/>
            <a:ext cx="37433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9" name="Picture 12" descr="fig14_1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43238"/>
            <a:ext cx="4648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0" name="Picture 16" descr="fig14_12c.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91000"/>
            <a:ext cx="43656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1" name="Picture 20" descr="fig14_12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81600"/>
            <a:ext cx="35290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title"/>
          </p:nvPr>
        </p:nvSpPr>
        <p:spPr/>
        <p:txBody>
          <a:bodyPr/>
          <a:lstStyle/>
          <a:p>
            <a:pPr eaLnBrk="1" hangingPunct="1"/>
            <a:r>
              <a:rPr lang="en-US" altLang="en-US" smtClean="0"/>
              <a:t>3.6 Third Normal Form (1)</a:t>
            </a:r>
          </a:p>
        </p:txBody>
      </p:sp>
      <p:sp>
        <p:nvSpPr>
          <p:cNvPr id="87043" name="Rectangle 7"/>
          <p:cNvSpPr>
            <a:spLocks noGrp="1" noChangeArrowheads="1"/>
          </p:cNvSpPr>
          <p:nvPr>
            <p:ph idx="1"/>
          </p:nvPr>
        </p:nvSpPr>
        <p:spPr/>
        <p:txBody>
          <a:bodyPr/>
          <a:lstStyle/>
          <a:p>
            <a:pPr eaLnBrk="1" hangingPunct="1">
              <a:lnSpc>
                <a:spcPct val="90000"/>
              </a:lnSpc>
            </a:pPr>
            <a:r>
              <a:rPr lang="en-US" altLang="en-US" smtClean="0"/>
              <a:t>Definition:</a:t>
            </a:r>
          </a:p>
          <a:p>
            <a:pPr lvl="1" eaLnBrk="1" hangingPunct="1">
              <a:lnSpc>
                <a:spcPct val="90000"/>
              </a:lnSpc>
            </a:pPr>
            <a:r>
              <a:rPr lang="en-US" altLang="en-US" b="1" smtClean="0"/>
              <a:t>Transitive functional dependency:</a:t>
            </a:r>
            <a:r>
              <a:rPr lang="en-US" altLang="en-US" smtClean="0"/>
              <a:t> a FD  X -&gt; Z that can be derived from two FDs   X -&gt; Y and Y -&gt; Z </a:t>
            </a:r>
          </a:p>
          <a:p>
            <a:pPr eaLnBrk="1" hangingPunct="1">
              <a:lnSpc>
                <a:spcPct val="90000"/>
              </a:lnSpc>
            </a:pPr>
            <a:r>
              <a:rPr lang="en-US" altLang="en-US" smtClean="0"/>
              <a:t>Examples:</a:t>
            </a:r>
          </a:p>
          <a:p>
            <a:pPr lvl="1" eaLnBrk="1" hangingPunct="1">
              <a:lnSpc>
                <a:spcPct val="90000"/>
              </a:lnSpc>
            </a:pPr>
            <a:r>
              <a:rPr lang="en-US" altLang="en-US" smtClean="0"/>
              <a:t>SSN -&gt; DMGRSSN is a </a:t>
            </a:r>
            <a:r>
              <a:rPr lang="en-US" altLang="en-US" b="1" smtClean="0"/>
              <a:t>transitive</a:t>
            </a:r>
            <a:r>
              <a:rPr lang="en-US" altLang="en-US" smtClean="0"/>
              <a:t> FD </a:t>
            </a:r>
          </a:p>
          <a:p>
            <a:pPr lvl="2" eaLnBrk="1" hangingPunct="1">
              <a:lnSpc>
                <a:spcPct val="90000"/>
              </a:lnSpc>
            </a:pPr>
            <a:r>
              <a:rPr lang="en-US" altLang="en-US" smtClean="0"/>
              <a:t>Since SSN -&gt; DNUMBER and DNUMBER -&gt; DMGRSSN hold </a:t>
            </a:r>
          </a:p>
          <a:p>
            <a:pPr lvl="1" eaLnBrk="1" hangingPunct="1">
              <a:lnSpc>
                <a:spcPct val="90000"/>
              </a:lnSpc>
            </a:pPr>
            <a:r>
              <a:rPr lang="en-US" altLang="en-US" smtClean="0"/>
              <a:t>SSN -&gt; ENAME is </a:t>
            </a:r>
            <a:r>
              <a:rPr lang="en-US" altLang="en-US" b="1" smtClean="0"/>
              <a:t>non-transitive</a:t>
            </a:r>
          </a:p>
          <a:p>
            <a:pPr lvl="2" eaLnBrk="1" hangingPunct="1">
              <a:lnSpc>
                <a:spcPct val="90000"/>
              </a:lnSpc>
            </a:pPr>
            <a:r>
              <a:rPr lang="en-US" altLang="en-US" smtClean="0"/>
              <a:t>Since there is no set of attributes X where SSN -&gt; X and X -&gt; ENAME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4DCFFC0-F645-4DB2-9286-316DD758AE4C}" type="slidenum">
              <a:rPr lang="en-US" altLang="en-US" sz="1400">
                <a:solidFill>
                  <a:srgbClr val="990033"/>
                </a:solidFill>
              </a:rPr>
              <a:pPr>
                <a:spcBef>
                  <a:spcPct val="0"/>
                </a:spcBef>
                <a:buClrTx/>
                <a:buSzTx/>
                <a:buFontTx/>
                <a:buNone/>
                <a:defRPr/>
              </a:pPr>
              <a:t>39</a:t>
            </a:fld>
            <a:endParaRPr lang="en-CA" altLang="en-US" sz="140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r>
              <a:rPr lang="en-US" altLang="en-US" smtClean="0"/>
              <a:t>Chapter Outline</a:t>
            </a:r>
          </a:p>
        </p:txBody>
      </p:sp>
      <p:sp>
        <p:nvSpPr>
          <p:cNvPr id="18435" name="Content Placeholder 5"/>
          <p:cNvSpPr>
            <a:spLocks noGrp="1"/>
          </p:cNvSpPr>
          <p:nvPr>
            <p:ph idx="1"/>
          </p:nvPr>
        </p:nvSpPr>
        <p:spPr/>
        <p:txBody>
          <a:bodyPr/>
          <a:lstStyle/>
          <a:p>
            <a:pPr eaLnBrk="1" hangingPunct="1">
              <a:lnSpc>
                <a:spcPct val="90000"/>
              </a:lnSpc>
            </a:pPr>
            <a:r>
              <a:rPr lang="en-US" altLang="en-US" sz="2400" smtClean="0">
                <a:solidFill>
                  <a:srgbClr val="333399"/>
                </a:solidFill>
              </a:rPr>
              <a:t>6 Multivalued Dependency and Fourth Normal Form</a:t>
            </a:r>
          </a:p>
          <a:p>
            <a:pPr eaLnBrk="1" hangingPunct="1">
              <a:lnSpc>
                <a:spcPct val="90000"/>
              </a:lnSpc>
            </a:pPr>
            <a:endParaRPr lang="en-US" altLang="en-US" sz="2400" smtClean="0">
              <a:solidFill>
                <a:srgbClr val="333399"/>
              </a:solidFill>
            </a:endParaRPr>
          </a:p>
          <a:p>
            <a:pPr eaLnBrk="1" hangingPunct="1">
              <a:lnSpc>
                <a:spcPct val="90000"/>
              </a:lnSpc>
            </a:pPr>
            <a:r>
              <a:rPr lang="en-US" altLang="en-US" sz="2400" smtClean="0">
                <a:solidFill>
                  <a:srgbClr val="333399"/>
                </a:solidFill>
              </a:rPr>
              <a:t>7 Join Dependencies and Fifth Normal Form</a:t>
            </a:r>
          </a:p>
          <a:p>
            <a:pPr eaLnBrk="1" hangingPunct="1">
              <a:lnSpc>
                <a:spcPct val="90000"/>
              </a:lnSpc>
            </a:pPr>
            <a:endParaRPr lang="en-US" altLang="en-US" sz="2400" smtClean="0">
              <a:solidFill>
                <a:srgbClr val="333399"/>
              </a:solidFill>
            </a:endParaRPr>
          </a:p>
          <a:p>
            <a:endParaRPr lang="en-US" altLang="en-US" smtClean="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46091012-2AEE-4D0F-8C9B-FF07D6FF6AEE}" type="slidenum">
              <a:rPr lang="en-US" altLang="en-US" sz="1400" smtClean="0">
                <a:solidFill>
                  <a:srgbClr val="990033"/>
                </a:solidFill>
              </a:rPr>
              <a:pPr>
                <a:spcBef>
                  <a:spcPct val="0"/>
                </a:spcBef>
                <a:buClrTx/>
                <a:buSzTx/>
                <a:buFontTx/>
                <a:buNone/>
              </a:pPr>
              <a:t>4</a:t>
            </a:fld>
            <a:endParaRPr lang="en-CA" altLang="en-US" sz="1400" smtClean="0">
              <a:solidFill>
                <a:srgbClr val="990033"/>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title"/>
          </p:nvPr>
        </p:nvSpPr>
        <p:spPr/>
        <p:txBody>
          <a:bodyPr/>
          <a:lstStyle/>
          <a:p>
            <a:pPr eaLnBrk="1" hangingPunct="1"/>
            <a:r>
              <a:rPr lang="en-US" altLang="en-US" smtClean="0"/>
              <a:t>Third Normal Form (2)</a:t>
            </a:r>
          </a:p>
        </p:txBody>
      </p:sp>
      <p:sp>
        <p:nvSpPr>
          <p:cNvPr id="89091" name="Rectangle 7"/>
          <p:cNvSpPr>
            <a:spLocks noGrp="1" noChangeArrowheads="1"/>
          </p:cNvSpPr>
          <p:nvPr>
            <p:ph idx="1"/>
          </p:nvPr>
        </p:nvSpPr>
        <p:spPr/>
        <p:txBody>
          <a:bodyPr/>
          <a:lstStyle/>
          <a:p>
            <a:pPr eaLnBrk="1" hangingPunct="1">
              <a:lnSpc>
                <a:spcPct val="90000"/>
              </a:lnSpc>
            </a:pPr>
            <a:r>
              <a:rPr lang="en-US" altLang="en-US" sz="2400" smtClean="0"/>
              <a:t>A relation schema R is in </a:t>
            </a:r>
            <a:r>
              <a:rPr lang="en-US" altLang="en-US" sz="2400" b="1" smtClean="0"/>
              <a:t>third normal form (3NF)</a:t>
            </a:r>
            <a:r>
              <a:rPr lang="en-US" altLang="en-US" sz="2400" smtClean="0"/>
              <a:t> if it is in 2NF </a:t>
            </a:r>
            <a:r>
              <a:rPr lang="en-US" altLang="en-US" sz="2400" i="1" smtClean="0"/>
              <a:t>and</a:t>
            </a:r>
            <a:r>
              <a:rPr lang="en-US" altLang="en-US" sz="2400" smtClean="0"/>
              <a:t> no non-prime attribute A in R is transitively dependent on the primary key</a:t>
            </a:r>
          </a:p>
          <a:p>
            <a:pPr eaLnBrk="1" hangingPunct="1">
              <a:lnSpc>
                <a:spcPct val="90000"/>
              </a:lnSpc>
            </a:pPr>
            <a:r>
              <a:rPr lang="en-US" altLang="en-US" sz="2400" smtClean="0"/>
              <a:t>R can be decomposed into 3NF relations via the process of 3NF normalization </a:t>
            </a:r>
          </a:p>
          <a:p>
            <a:pPr eaLnBrk="1" hangingPunct="1">
              <a:lnSpc>
                <a:spcPct val="90000"/>
              </a:lnSpc>
            </a:pPr>
            <a:r>
              <a:rPr lang="en-US" altLang="en-US" sz="2400" smtClean="0"/>
              <a:t>NOTE:</a:t>
            </a:r>
          </a:p>
          <a:p>
            <a:pPr lvl="1" eaLnBrk="1" hangingPunct="1">
              <a:lnSpc>
                <a:spcPct val="90000"/>
              </a:lnSpc>
            </a:pPr>
            <a:r>
              <a:rPr lang="en-US" altLang="en-US" sz="2200" smtClean="0"/>
              <a:t>In X -&gt; Y and Y -&gt; Z, with X as the primary key, we consider this a problem only if Y is not a candidate key.</a:t>
            </a:r>
          </a:p>
          <a:p>
            <a:pPr lvl="1" eaLnBrk="1" hangingPunct="1">
              <a:lnSpc>
                <a:spcPct val="90000"/>
              </a:lnSpc>
            </a:pPr>
            <a:r>
              <a:rPr lang="en-US" altLang="en-US" sz="2200" smtClean="0"/>
              <a:t>When Y is a candidate key, there is no problem with the transitive dependency .</a:t>
            </a:r>
          </a:p>
          <a:p>
            <a:pPr lvl="1" eaLnBrk="1" hangingPunct="1">
              <a:lnSpc>
                <a:spcPct val="90000"/>
              </a:lnSpc>
            </a:pPr>
            <a:r>
              <a:rPr lang="en-US" altLang="en-US" sz="2200" smtClean="0"/>
              <a:t>E.g., Consider EMP (SSN, Emp#, Salary ). </a:t>
            </a:r>
          </a:p>
          <a:p>
            <a:pPr lvl="2" eaLnBrk="1" hangingPunct="1">
              <a:lnSpc>
                <a:spcPct val="90000"/>
              </a:lnSpc>
            </a:pPr>
            <a:r>
              <a:rPr lang="en-US" altLang="en-US" sz="2000" smtClean="0"/>
              <a:t>Here, SSN -&gt; Emp# -&gt; Salary and Emp# is a candidate key. </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3298D436-61F9-49D7-888F-577F7F74C4ED}" type="slidenum">
              <a:rPr lang="en-US" altLang="en-US" sz="1400">
                <a:solidFill>
                  <a:srgbClr val="990033"/>
                </a:solidFill>
              </a:rPr>
              <a:pPr>
                <a:spcBef>
                  <a:spcPct val="0"/>
                </a:spcBef>
                <a:buClrTx/>
                <a:buSzTx/>
                <a:buFontTx/>
                <a:buNone/>
                <a:defRPr/>
              </a:pPr>
              <a:t>40</a:t>
            </a:fld>
            <a:endParaRPr lang="en-CA" altLang="en-US" sz="1400">
              <a:solidFill>
                <a:srgbClr val="990033"/>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Normal Forms Defined Informally	</a:t>
            </a:r>
          </a:p>
        </p:txBody>
      </p:sp>
      <p:sp>
        <p:nvSpPr>
          <p:cNvPr id="91139" name="Rectangle 3"/>
          <p:cNvSpPr>
            <a:spLocks noGrp="1" noChangeArrowheads="1"/>
          </p:cNvSpPr>
          <p:nvPr>
            <p:ph idx="1"/>
          </p:nvPr>
        </p:nvSpPr>
        <p:spPr/>
        <p:txBody>
          <a:bodyPr/>
          <a:lstStyle/>
          <a:p>
            <a:pPr eaLnBrk="1" hangingPunct="1"/>
            <a:r>
              <a:rPr lang="en-US" altLang="en-US" smtClean="0"/>
              <a:t>1</a:t>
            </a:r>
            <a:r>
              <a:rPr lang="en-US" altLang="en-US" baseline="30000" smtClean="0"/>
              <a:t>st</a:t>
            </a:r>
            <a:r>
              <a:rPr lang="en-US" altLang="en-US" smtClean="0"/>
              <a:t> normal form</a:t>
            </a:r>
          </a:p>
          <a:p>
            <a:pPr lvl="1" eaLnBrk="1" hangingPunct="1"/>
            <a:r>
              <a:rPr lang="en-US" altLang="en-US" smtClean="0"/>
              <a:t>All attributes depend on </a:t>
            </a:r>
            <a:r>
              <a:rPr lang="en-US" altLang="en-US" b="1" smtClean="0"/>
              <a:t>the key</a:t>
            </a:r>
          </a:p>
          <a:p>
            <a:pPr eaLnBrk="1" hangingPunct="1"/>
            <a:r>
              <a:rPr lang="en-US" altLang="en-US" smtClean="0"/>
              <a:t>2</a:t>
            </a:r>
            <a:r>
              <a:rPr lang="en-US" altLang="en-US" baseline="30000" smtClean="0"/>
              <a:t>nd</a:t>
            </a:r>
            <a:r>
              <a:rPr lang="en-US" altLang="en-US" smtClean="0"/>
              <a:t> normal form</a:t>
            </a:r>
          </a:p>
          <a:p>
            <a:pPr lvl="1" eaLnBrk="1" hangingPunct="1"/>
            <a:r>
              <a:rPr lang="en-US" altLang="en-US" smtClean="0"/>
              <a:t>All attributes depend on </a:t>
            </a:r>
            <a:r>
              <a:rPr lang="en-US" altLang="en-US" b="1" smtClean="0"/>
              <a:t>the whole key</a:t>
            </a:r>
          </a:p>
          <a:p>
            <a:pPr eaLnBrk="1" hangingPunct="1"/>
            <a:r>
              <a:rPr lang="en-US" altLang="en-US" smtClean="0"/>
              <a:t>3</a:t>
            </a:r>
            <a:r>
              <a:rPr lang="en-US" altLang="en-US" baseline="30000" smtClean="0"/>
              <a:t>rd</a:t>
            </a:r>
            <a:r>
              <a:rPr lang="en-US" altLang="en-US" smtClean="0"/>
              <a:t> normal form</a:t>
            </a:r>
          </a:p>
          <a:p>
            <a:pPr lvl="1" eaLnBrk="1" hangingPunct="1"/>
            <a:r>
              <a:rPr lang="en-US" altLang="en-US" smtClean="0"/>
              <a:t>All attributes depend on </a:t>
            </a:r>
            <a:r>
              <a:rPr lang="en-US" altLang="en-US" b="1" smtClean="0"/>
              <a:t>nothing but the key</a:t>
            </a:r>
            <a:endParaRPr lang="en-US" altLang="en-US" smtClean="0"/>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E1BB1CD0-7FF0-49F1-B028-AA3109182BB5}" type="slidenum">
              <a:rPr lang="en-US" altLang="en-US" sz="1400">
                <a:solidFill>
                  <a:srgbClr val="990033"/>
                </a:solidFill>
              </a:rPr>
              <a:pPr>
                <a:spcBef>
                  <a:spcPct val="0"/>
                </a:spcBef>
                <a:buClrTx/>
                <a:buSzTx/>
                <a:buFontTx/>
                <a:buNone/>
                <a:defRPr/>
              </a:pPr>
              <a:t>41</a:t>
            </a:fld>
            <a:endParaRPr lang="en-CA" altLang="en-US" sz="1400">
              <a:solidFill>
                <a:srgbClr val="990033"/>
              </a:solidFill>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p:txBody>
          <a:bodyPr/>
          <a:lstStyle/>
          <a:p>
            <a:pPr eaLnBrk="1" hangingPunct="1"/>
            <a:r>
              <a:rPr lang="en-US" altLang="en-US" smtClean="0"/>
              <a:t>4.  General Normal Form Definitions (For Multiple Keys) (1)</a:t>
            </a:r>
          </a:p>
        </p:txBody>
      </p:sp>
      <p:sp>
        <p:nvSpPr>
          <p:cNvPr id="93187" name="Rectangle 7"/>
          <p:cNvSpPr>
            <a:spLocks noGrp="1" noChangeArrowheads="1"/>
          </p:cNvSpPr>
          <p:nvPr>
            <p:ph idx="1"/>
          </p:nvPr>
        </p:nvSpPr>
        <p:spPr/>
        <p:txBody>
          <a:bodyPr/>
          <a:lstStyle/>
          <a:p>
            <a:pPr eaLnBrk="1" hangingPunct="1"/>
            <a:r>
              <a:rPr lang="en-US" altLang="en-US" smtClean="0"/>
              <a:t>The above definitions consider the primary key only</a:t>
            </a:r>
          </a:p>
          <a:p>
            <a:pPr eaLnBrk="1" hangingPunct="1"/>
            <a:r>
              <a:rPr lang="en-US" altLang="en-US" smtClean="0"/>
              <a:t>The following more general definitions take into account relations with multiple candidate keys</a:t>
            </a:r>
          </a:p>
          <a:p>
            <a:pPr eaLnBrk="1" hangingPunct="1"/>
            <a:r>
              <a:rPr lang="en-US" altLang="en-US" smtClean="0"/>
              <a:t>Any attribute involved in a candidate key is a </a:t>
            </a:r>
            <a:r>
              <a:rPr lang="en-US" altLang="en-US" i="1" u="sng" smtClean="0"/>
              <a:t>prime attribute</a:t>
            </a:r>
          </a:p>
          <a:p>
            <a:pPr eaLnBrk="1" hangingPunct="1"/>
            <a:r>
              <a:rPr lang="en-US" altLang="en-US" smtClean="0"/>
              <a:t>All other attributes are called </a:t>
            </a:r>
            <a:r>
              <a:rPr lang="en-US" altLang="en-US" i="1" u="sng" smtClean="0"/>
              <a:t>non-prime attributes.</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768AB57-759F-4857-9BB9-708F04CCD0D7}" type="slidenum">
              <a:rPr lang="en-US" altLang="en-US" sz="1400">
                <a:solidFill>
                  <a:srgbClr val="990033"/>
                </a:solidFill>
              </a:rPr>
              <a:pPr>
                <a:spcBef>
                  <a:spcPct val="0"/>
                </a:spcBef>
                <a:buClrTx/>
                <a:buSzTx/>
                <a:buFontTx/>
                <a:buNone/>
                <a:defRPr/>
              </a:pPr>
              <a:t>42</a:t>
            </a:fld>
            <a:endParaRPr lang="en-CA" altLang="en-US" sz="1400">
              <a:solidFill>
                <a:srgbClr val="990033"/>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title"/>
          </p:nvPr>
        </p:nvSpPr>
        <p:spPr/>
        <p:txBody>
          <a:bodyPr/>
          <a:lstStyle/>
          <a:p>
            <a:pPr eaLnBrk="1" hangingPunct="1"/>
            <a:r>
              <a:rPr lang="en-US" altLang="en-US" smtClean="0"/>
              <a:t>4.1  General Definition of 2NF  (For Multiple Candidate Keys) </a:t>
            </a:r>
          </a:p>
        </p:txBody>
      </p:sp>
      <p:sp>
        <p:nvSpPr>
          <p:cNvPr id="106499" name="Rectangle 7"/>
          <p:cNvSpPr>
            <a:spLocks noGrp="1" noChangeArrowheads="1"/>
          </p:cNvSpPr>
          <p:nvPr>
            <p:ph idx="1"/>
          </p:nvPr>
        </p:nvSpPr>
        <p:spPr/>
        <p:txBody>
          <a:bodyPr/>
          <a:lstStyle/>
          <a:p>
            <a:pPr eaLnBrk="1" hangingPunct="1">
              <a:defRPr/>
            </a:pPr>
            <a:endParaRPr lang="en-US" altLang="en-US" dirty="0" smtClean="0"/>
          </a:p>
          <a:p>
            <a:pPr eaLnBrk="1" hangingPunct="1">
              <a:defRPr/>
            </a:pPr>
            <a:r>
              <a:rPr lang="en-US" altLang="en-US" dirty="0" smtClean="0"/>
              <a:t>A relation schema R is in </a:t>
            </a:r>
            <a:r>
              <a:rPr lang="en-US" altLang="en-US" b="1" dirty="0" smtClean="0"/>
              <a:t>second normal form (2NF)</a:t>
            </a:r>
            <a:r>
              <a:rPr lang="en-US" altLang="en-US" dirty="0" smtClean="0"/>
              <a:t> if every non-prime attribute A in R is fully functionally dependent on </a:t>
            </a:r>
            <a:r>
              <a:rPr lang="en-US" altLang="en-US" i="1" dirty="0" smtClean="0"/>
              <a:t>every</a:t>
            </a:r>
            <a:r>
              <a:rPr lang="en-US" altLang="en-US" dirty="0" smtClean="0"/>
              <a:t> key  of R </a:t>
            </a:r>
          </a:p>
          <a:p>
            <a:pPr eaLnBrk="1" hangingPunct="1">
              <a:defRPr/>
            </a:pPr>
            <a:r>
              <a:rPr lang="en-US" altLang="en-US" dirty="0" smtClean="0"/>
              <a:t> In Figure 14.12 the FD </a:t>
            </a:r>
          </a:p>
          <a:p>
            <a:pPr marL="0" indent="0" eaLnBrk="1" hangingPunct="1">
              <a:buFont typeface="Wingdings" panose="05000000000000000000" pitchFamily="2" charset="2"/>
              <a:buNone/>
              <a:defRPr/>
            </a:pPr>
            <a:r>
              <a:rPr lang="en-US" altLang="en-US" dirty="0"/>
              <a:t> </a:t>
            </a:r>
            <a:r>
              <a:rPr lang="en-US" altLang="en-US" dirty="0" smtClean="0"/>
              <a:t>   </a:t>
            </a:r>
            <a:r>
              <a:rPr lang="en-US" altLang="en-US" dirty="0" err="1" smtClean="0"/>
              <a:t>County_name</a:t>
            </a:r>
            <a:r>
              <a:rPr lang="en-US" altLang="en-US" dirty="0" smtClean="0"/>
              <a:t> → </a:t>
            </a:r>
            <a:r>
              <a:rPr lang="en-US" altLang="en-US" dirty="0" err="1" smtClean="0"/>
              <a:t>Tax_rate</a:t>
            </a:r>
            <a:r>
              <a:rPr lang="en-US" altLang="en-US" dirty="0"/>
              <a:t> </a:t>
            </a:r>
            <a:r>
              <a:rPr lang="en-US" altLang="en-US" dirty="0" smtClean="0"/>
              <a:t>  violates 2NF.</a:t>
            </a:r>
          </a:p>
          <a:p>
            <a:pPr marL="0" indent="0" eaLnBrk="1" hangingPunct="1">
              <a:buFont typeface="Wingdings" panose="05000000000000000000" pitchFamily="2" charset="2"/>
              <a:buNone/>
              <a:defRPr/>
            </a:pPr>
            <a:endParaRPr lang="en-US" altLang="en-US" dirty="0" smtClean="0"/>
          </a:p>
          <a:p>
            <a:pPr marL="0" indent="0" eaLnBrk="1" hangingPunct="1">
              <a:buFont typeface="Wingdings" panose="05000000000000000000" pitchFamily="2" charset="2"/>
              <a:buNone/>
              <a:defRPr/>
            </a:pPr>
            <a:r>
              <a:rPr lang="en-US" altLang="en-US" dirty="0" smtClean="0"/>
              <a:t>So second normalization converts LOTS into </a:t>
            </a:r>
          </a:p>
          <a:p>
            <a:pPr marL="0" indent="0" eaLnBrk="1" hangingPunct="1">
              <a:buFont typeface="Wingdings" panose="05000000000000000000" pitchFamily="2" charset="2"/>
              <a:buNone/>
              <a:defRPr/>
            </a:pPr>
            <a:r>
              <a:rPr lang="en-US" altLang="en-US" sz="2400" dirty="0" smtClean="0"/>
              <a:t>LOTS1 (</a:t>
            </a:r>
            <a:r>
              <a:rPr lang="en-US" altLang="en-US" sz="2400" dirty="0" err="1" smtClean="0"/>
              <a:t>Property_id</a:t>
            </a:r>
            <a:r>
              <a:rPr lang="en-US" altLang="en-US" sz="2400" dirty="0" smtClean="0"/>
              <a:t>#, </a:t>
            </a:r>
            <a:r>
              <a:rPr lang="en-US" altLang="en-US" sz="2400" dirty="0" err="1" smtClean="0"/>
              <a:t>County_name</a:t>
            </a:r>
            <a:r>
              <a:rPr lang="en-US" altLang="en-US" sz="2400" dirty="0" smtClean="0"/>
              <a:t>, Lot#, Area, Price)</a:t>
            </a:r>
          </a:p>
          <a:p>
            <a:pPr marL="0" indent="0" eaLnBrk="1" hangingPunct="1">
              <a:buFont typeface="Wingdings" panose="05000000000000000000" pitchFamily="2" charset="2"/>
              <a:buNone/>
              <a:defRPr/>
            </a:pPr>
            <a:r>
              <a:rPr lang="en-US" altLang="en-US" sz="2400" dirty="0" smtClean="0"/>
              <a:t>LOTS2 ( </a:t>
            </a:r>
            <a:r>
              <a:rPr lang="en-US" altLang="en-US" sz="2400" dirty="0" err="1" smtClean="0"/>
              <a:t>County_name</a:t>
            </a:r>
            <a:r>
              <a:rPr lang="en-US" altLang="en-US" sz="2400" dirty="0" smtClean="0"/>
              <a:t>, </a:t>
            </a:r>
            <a:r>
              <a:rPr lang="en-US" altLang="en-US" sz="2400" dirty="0" err="1" smtClean="0"/>
              <a:t>Tax_rate</a:t>
            </a:r>
            <a:r>
              <a:rPr lang="en-US" altLang="en-US" sz="2400" dirty="0" smtClean="0"/>
              <a:t>)</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784AD35-96CF-4942-BCE0-9D9CB8433B49}" type="slidenum">
              <a:rPr lang="en-US" altLang="en-US" sz="1400">
                <a:solidFill>
                  <a:srgbClr val="990033"/>
                </a:solidFill>
              </a:rPr>
              <a:pPr>
                <a:spcBef>
                  <a:spcPct val="0"/>
                </a:spcBef>
                <a:buClrTx/>
                <a:buSzTx/>
                <a:buFontTx/>
                <a:buNone/>
                <a:defRPr/>
              </a:pPr>
              <a:t>43</a:t>
            </a:fld>
            <a:endParaRPr lang="en-CA" altLang="en-US" sz="1400">
              <a:solidFill>
                <a:srgbClr val="990033"/>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p:nvPr>
        </p:nvSpPr>
        <p:spPr/>
        <p:txBody>
          <a:bodyPr/>
          <a:lstStyle/>
          <a:p>
            <a:pPr eaLnBrk="1" hangingPunct="1"/>
            <a:r>
              <a:rPr lang="en-US" altLang="en-US" smtClean="0"/>
              <a:t>4.2 General Definition of Third  Normal Form</a:t>
            </a:r>
          </a:p>
        </p:txBody>
      </p:sp>
      <p:sp>
        <p:nvSpPr>
          <p:cNvPr id="108547" name="Rectangle 7"/>
          <p:cNvSpPr>
            <a:spLocks noGrp="1" noChangeArrowheads="1"/>
          </p:cNvSpPr>
          <p:nvPr>
            <p:ph idx="1"/>
          </p:nvPr>
        </p:nvSpPr>
        <p:spPr/>
        <p:txBody>
          <a:bodyPr/>
          <a:lstStyle/>
          <a:p>
            <a:pPr eaLnBrk="1" hangingPunct="1">
              <a:defRPr/>
            </a:pPr>
            <a:r>
              <a:rPr lang="en-US" altLang="en-US" dirty="0" smtClean="0"/>
              <a:t>Definition:</a:t>
            </a:r>
          </a:p>
          <a:p>
            <a:pPr lvl="1" eaLnBrk="1" hangingPunct="1">
              <a:defRPr/>
            </a:pPr>
            <a:r>
              <a:rPr lang="en-US" altLang="en-US" b="1" dirty="0" err="1" smtClean="0"/>
              <a:t>Superkey</a:t>
            </a:r>
            <a:r>
              <a:rPr lang="en-US" altLang="en-US" dirty="0" smtClean="0"/>
              <a:t> of relation schema R - a set of attributes S of R that contains a key of R</a:t>
            </a:r>
          </a:p>
          <a:p>
            <a:pPr lvl="1" eaLnBrk="1" hangingPunct="1">
              <a:defRPr/>
            </a:pPr>
            <a:r>
              <a:rPr lang="en-US" altLang="en-US" dirty="0" smtClean="0"/>
              <a:t>A relation schema R is in </a:t>
            </a:r>
            <a:r>
              <a:rPr lang="en-US" altLang="en-US" b="1" dirty="0" smtClean="0"/>
              <a:t>third normal form (3NF)</a:t>
            </a:r>
            <a:r>
              <a:rPr lang="en-US" altLang="en-US" dirty="0" smtClean="0"/>
              <a:t> if whenever a FD X → A holds in R, then either: </a:t>
            </a:r>
          </a:p>
          <a:p>
            <a:pPr lvl="2" eaLnBrk="1" hangingPunct="1">
              <a:defRPr/>
            </a:pPr>
            <a:r>
              <a:rPr lang="en-US" altLang="en-US" dirty="0" smtClean="0"/>
              <a:t>(a) X is a </a:t>
            </a:r>
            <a:r>
              <a:rPr lang="en-US" altLang="en-US" dirty="0" err="1" smtClean="0"/>
              <a:t>superkey</a:t>
            </a:r>
            <a:r>
              <a:rPr lang="en-US" altLang="en-US" dirty="0" smtClean="0"/>
              <a:t> of R, or </a:t>
            </a:r>
          </a:p>
          <a:p>
            <a:pPr lvl="2" eaLnBrk="1" hangingPunct="1">
              <a:defRPr/>
            </a:pPr>
            <a:r>
              <a:rPr lang="en-US" altLang="en-US" dirty="0" smtClean="0"/>
              <a:t>(b) A is a prime attribute of R</a:t>
            </a:r>
          </a:p>
          <a:p>
            <a:pPr eaLnBrk="1" hangingPunct="1">
              <a:defRPr/>
            </a:pPr>
            <a:r>
              <a:rPr lang="en-US" altLang="en-US" dirty="0" smtClean="0"/>
              <a:t>LOTS1 relation violates 3NF because </a:t>
            </a:r>
          </a:p>
          <a:p>
            <a:pPr marL="0" indent="0" eaLnBrk="1" hangingPunct="1">
              <a:buFont typeface="Wingdings" panose="05000000000000000000" pitchFamily="2" charset="2"/>
              <a:buNone/>
              <a:defRPr/>
            </a:pPr>
            <a:r>
              <a:rPr lang="en-US" altLang="en-US" dirty="0" smtClean="0"/>
              <a:t>Area → Price ;  and Area is not a </a:t>
            </a:r>
            <a:r>
              <a:rPr lang="en-US" altLang="en-US" dirty="0" err="1" smtClean="0"/>
              <a:t>superkey</a:t>
            </a:r>
            <a:r>
              <a:rPr lang="en-US" altLang="en-US" dirty="0" smtClean="0"/>
              <a:t> in LOTS1. (see Figure 14.12).</a:t>
            </a:r>
          </a:p>
        </p:txBody>
      </p:sp>
      <p:sp>
        <p:nvSpPr>
          <p:cNvPr id="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DF036F07-AC2E-4DEB-81DD-F0DEA293322A}" type="slidenum">
              <a:rPr lang="en-US" altLang="en-US" sz="1400">
                <a:solidFill>
                  <a:srgbClr val="990033"/>
                </a:solidFill>
              </a:rPr>
              <a:pPr>
                <a:spcBef>
                  <a:spcPct val="0"/>
                </a:spcBef>
                <a:buClrTx/>
                <a:buSzTx/>
                <a:buFontTx/>
                <a:buNone/>
                <a:defRPr/>
              </a:pPr>
              <a:t>44</a:t>
            </a:fld>
            <a:endParaRPr lang="en-CA" altLang="en-US" sz="1400">
              <a:solidFill>
                <a:srgbClr val="990033"/>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title"/>
          </p:nvPr>
        </p:nvSpPr>
        <p:spPr/>
        <p:txBody>
          <a:bodyPr/>
          <a:lstStyle/>
          <a:p>
            <a:pPr eaLnBrk="1" hangingPunct="1"/>
            <a:r>
              <a:rPr lang="en-US" altLang="en-US" smtClean="0"/>
              <a:t>4.3 Interpreting the General Definition of Third  Normal Form</a:t>
            </a:r>
          </a:p>
        </p:txBody>
      </p:sp>
      <p:sp>
        <p:nvSpPr>
          <p:cNvPr id="108547" name="Rectangle 7"/>
          <p:cNvSpPr>
            <a:spLocks noGrp="1" noChangeArrowheads="1"/>
          </p:cNvSpPr>
          <p:nvPr>
            <p:ph idx="1"/>
          </p:nvPr>
        </p:nvSpPr>
        <p:spPr>
          <a:xfrm>
            <a:off x="239713" y="1447800"/>
            <a:ext cx="8294687" cy="4724400"/>
          </a:xfrm>
        </p:spPr>
        <p:txBody>
          <a:bodyPr/>
          <a:lstStyle/>
          <a:p>
            <a:pPr eaLnBrk="1" hangingPunct="1">
              <a:defRPr/>
            </a:pPr>
            <a:r>
              <a:rPr lang="en-US" altLang="en-US" dirty="0" smtClean="0"/>
              <a:t>Consider the 2 conditions in the Definition of 3NF:</a:t>
            </a:r>
          </a:p>
          <a:p>
            <a:pPr marL="457200" lvl="1" indent="0" eaLnBrk="1" hangingPunct="1">
              <a:buFont typeface="Wingdings" panose="05000000000000000000" pitchFamily="2" charset="2"/>
              <a:buNone/>
              <a:defRPr/>
            </a:pPr>
            <a:r>
              <a:rPr lang="en-US" altLang="en-US" dirty="0" smtClean="0"/>
              <a:t>A relation schema R is in </a:t>
            </a:r>
            <a:r>
              <a:rPr lang="en-US" altLang="en-US" b="1" dirty="0" smtClean="0"/>
              <a:t>third normal form (3NF)</a:t>
            </a:r>
            <a:r>
              <a:rPr lang="en-US" altLang="en-US" dirty="0" smtClean="0"/>
              <a:t> if whenever a FD X → A holds in R, then either: </a:t>
            </a:r>
          </a:p>
          <a:p>
            <a:pPr lvl="2" eaLnBrk="1" hangingPunct="1">
              <a:defRPr/>
            </a:pPr>
            <a:r>
              <a:rPr lang="en-US" altLang="en-US" dirty="0" smtClean="0"/>
              <a:t>(a) X is a </a:t>
            </a:r>
            <a:r>
              <a:rPr lang="en-US" altLang="en-US" dirty="0" err="1" smtClean="0"/>
              <a:t>superkey</a:t>
            </a:r>
            <a:r>
              <a:rPr lang="en-US" altLang="en-US" dirty="0" smtClean="0"/>
              <a:t> of R, or </a:t>
            </a:r>
          </a:p>
          <a:p>
            <a:pPr lvl="2" eaLnBrk="1" hangingPunct="1">
              <a:defRPr/>
            </a:pPr>
            <a:r>
              <a:rPr lang="en-US" altLang="en-US" dirty="0" smtClean="0"/>
              <a:t>(b) A is a prime attribute of R</a:t>
            </a:r>
          </a:p>
          <a:p>
            <a:pPr eaLnBrk="1" hangingPunct="1">
              <a:defRPr/>
            </a:pPr>
            <a:r>
              <a:rPr lang="en-US" altLang="en-US" dirty="0" smtClean="0"/>
              <a:t>Condition (a) catches two types of violations : </a:t>
            </a:r>
          </a:p>
          <a:p>
            <a:pPr marL="0" indent="0" eaLnBrk="1" hangingPunct="1">
              <a:buFont typeface="Wingdings" panose="05000000000000000000" pitchFamily="2" charset="2"/>
              <a:buNone/>
              <a:defRPr/>
            </a:pPr>
            <a:r>
              <a:rPr lang="en-US" altLang="en-US" dirty="0" smtClean="0"/>
              <a:t>	- </a:t>
            </a:r>
            <a:r>
              <a:rPr lang="en-US" altLang="en-US" sz="2400" dirty="0" smtClean="0"/>
              <a:t>one where a prime attribute functionally determines a non-prime attribute. This catches 2NF violations due to non-full functional dependencies.</a:t>
            </a:r>
          </a:p>
          <a:p>
            <a:pPr marL="0" indent="0" eaLnBrk="1" hangingPunct="1">
              <a:buFont typeface="Wingdings" panose="05000000000000000000" pitchFamily="2" charset="2"/>
              <a:buNone/>
              <a:defRPr/>
            </a:pPr>
            <a:r>
              <a:rPr lang="en-US" altLang="en-US" sz="2400" dirty="0"/>
              <a:t>	</a:t>
            </a:r>
            <a:r>
              <a:rPr lang="en-US" altLang="en-US" sz="2400" dirty="0" smtClean="0"/>
              <a:t>-second, where a non-prime attribute functionally determines a non-prime attribute. This catches 3NF violations due to a transitive dependency.</a:t>
            </a:r>
          </a:p>
          <a:p>
            <a:pPr marL="0" indent="0" eaLnBrk="1" hangingPunct="1">
              <a:buFont typeface="Wingdings" panose="05000000000000000000" pitchFamily="2" charset="2"/>
              <a:buNone/>
              <a:defRPr/>
            </a:pPr>
            <a:endParaRPr lang="en-US" altLang="en-US" dirty="0" smtClean="0"/>
          </a:p>
        </p:txBody>
      </p:sp>
      <p:sp>
        <p:nvSpPr>
          <p:cNvPr id="9728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A05E5E83-EA74-4D30-9E51-0860655C54DF}" type="slidenum">
              <a:rPr lang="en-US" altLang="en-US" sz="1400">
                <a:solidFill>
                  <a:srgbClr val="990033"/>
                </a:solidFill>
              </a:rPr>
              <a:pPr>
                <a:spcBef>
                  <a:spcPct val="0"/>
                </a:spcBef>
                <a:buClrTx/>
                <a:buSzTx/>
                <a:buFontTx/>
                <a:buNone/>
                <a:defRPr/>
              </a:pPr>
              <a:t>45</a:t>
            </a:fld>
            <a:endParaRPr lang="en-CA" altLang="en-US" sz="1400">
              <a:solidFill>
                <a:srgbClr val="990033"/>
              </a:solidFill>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title"/>
          </p:nvPr>
        </p:nvSpPr>
        <p:spPr/>
        <p:txBody>
          <a:bodyPr/>
          <a:lstStyle/>
          <a:p>
            <a:pPr eaLnBrk="1" hangingPunct="1"/>
            <a:r>
              <a:rPr lang="en-US" altLang="en-US" smtClean="0"/>
              <a:t>4.3 Interpreting the General Definition of Third  Normal Form (2) </a:t>
            </a:r>
          </a:p>
        </p:txBody>
      </p:sp>
      <p:sp>
        <p:nvSpPr>
          <p:cNvPr id="108547" name="Rectangle 7"/>
          <p:cNvSpPr>
            <a:spLocks noGrp="1" noChangeArrowheads="1"/>
          </p:cNvSpPr>
          <p:nvPr>
            <p:ph idx="1"/>
          </p:nvPr>
        </p:nvSpPr>
        <p:spPr>
          <a:xfrm>
            <a:off x="257175" y="1485900"/>
            <a:ext cx="8294688" cy="4724400"/>
          </a:xfrm>
        </p:spPr>
        <p:txBody>
          <a:bodyPr/>
          <a:lstStyle/>
          <a:p>
            <a:pPr eaLnBrk="1" hangingPunct="1">
              <a:defRPr/>
            </a:pPr>
            <a:r>
              <a:rPr lang="en-US" altLang="en-US" sz="2000" b="1" dirty="0" smtClean="0"/>
              <a:t>ALTERNATIVE DEFINITION of 3NF: We can restate the definition as:</a:t>
            </a:r>
          </a:p>
          <a:p>
            <a:pPr marL="457200" lvl="1" indent="0" eaLnBrk="1" hangingPunct="1">
              <a:buFont typeface="Wingdings" panose="05000000000000000000" pitchFamily="2" charset="2"/>
              <a:buNone/>
              <a:defRPr/>
            </a:pPr>
            <a:r>
              <a:rPr lang="en-US" altLang="en-US" sz="2400" dirty="0" smtClean="0"/>
              <a:t>A relation schema R is in </a:t>
            </a:r>
            <a:r>
              <a:rPr lang="en-US" altLang="en-US" sz="2400" b="1" dirty="0" smtClean="0"/>
              <a:t>third normal form (3NF)</a:t>
            </a:r>
            <a:r>
              <a:rPr lang="en-US" altLang="en-US" sz="2400" dirty="0" smtClean="0"/>
              <a:t> if every non-prime attribute in R meets both of these conditions:</a:t>
            </a:r>
          </a:p>
          <a:p>
            <a:pPr lvl="1" eaLnBrk="1" hangingPunct="1">
              <a:defRPr/>
            </a:pPr>
            <a:r>
              <a:rPr lang="en-US" altLang="en-US" sz="2400" dirty="0" smtClean="0"/>
              <a:t>It is fully functionally dependent on every key of R</a:t>
            </a:r>
          </a:p>
          <a:p>
            <a:pPr lvl="1" eaLnBrk="1" hangingPunct="1">
              <a:defRPr/>
            </a:pPr>
            <a:r>
              <a:rPr lang="en-US" altLang="en-US" sz="2400" dirty="0" smtClean="0"/>
              <a:t>It is non-transitively dependent on every key of R</a:t>
            </a:r>
          </a:p>
          <a:p>
            <a:pPr marL="457200" lvl="1" indent="0" eaLnBrk="1" hangingPunct="1">
              <a:buFont typeface="Wingdings" panose="05000000000000000000" pitchFamily="2" charset="2"/>
              <a:buNone/>
              <a:defRPr/>
            </a:pPr>
            <a:r>
              <a:rPr lang="en-US" altLang="en-US" sz="2400" dirty="0" smtClean="0"/>
              <a:t>Note that stated this way, a relation in 3NF also meets the requirements for 2NF.</a:t>
            </a:r>
          </a:p>
          <a:p>
            <a:pPr eaLnBrk="1" hangingPunct="1">
              <a:defRPr/>
            </a:pPr>
            <a:r>
              <a:rPr lang="en-US" altLang="en-US" sz="2400" dirty="0" smtClean="0"/>
              <a:t>The condition (b) from the last slide takes care of the dependencies that </a:t>
            </a:r>
            <a:r>
              <a:rPr lang="en-US" altLang="en-US" sz="2400" dirty="0" smtClean="0">
                <a:solidFill>
                  <a:srgbClr val="990033"/>
                </a:solidFill>
              </a:rPr>
              <a:t>“slip through” (are allowable to) 3NF </a:t>
            </a:r>
            <a:r>
              <a:rPr lang="en-US" altLang="en-US" sz="2400" dirty="0" smtClean="0"/>
              <a:t>but are “caught by” BCNF which we discuss next. </a:t>
            </a:r>
          </a:p>
          <a:p>
            <a:pPr marL="0" indent="0" eaLnBrk="1" hangingPunct="1">
              <a:buFont typeface="Wingdings" panose="05000000000000000000" pitchFamily="2" charset="2"/>
              <a:buNone/>
              <a:defRPr/>
            </a:pPr>
            <a:endParaRPr lang="en-US" altLang="en-US" sz="2400" dirty="0" smtClean="0"/>
          </a:p>
        </p:txBody>
      </p:sp>
      <p:sp>
        <p:nvSpPr>
          <p:cNvPr id="9728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0C1ED70D-B808-4704-8E84-5EA6D66CA469}" type="slidenum">
              <a:rPr lang="en-US" altLang="en-US" sz="1400">
                <a:solidFill>
                  <a:srgbClr val="990033"/>
                </a:solidFill>
              </a:rPr>
              <a:pPr>
                <a:spcBef>
                  <a:spcPct val="0"/>
                </a:spcBef>
                <a:buClrTx/>
                <a:buSzTx/>
                <a:buFontTx/>
                <a:buNone/>
                <a:defRPr/>
              </a:pPr>
              <a:t>46</a:t>
            </a:fld>
            <a:endParaRPr lang="en-CA" altLang="en-US" sz="140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title"/>
          </p:nvPr>
        </p:nvSpPr>
        <p:spPr/>
        <p:txBody>
          <a:bodyPr/>
          <a:lstStyle/>
          <a:p>
            <a:pPr eaLnBrk="1" hangingPunct="1"/>
            <a:r>
              <a:rPr lang="en-US" altLang="en-US" smtClean="0"/>
              <a:t>5. BCNF (Boyce-Codd Normal Form) </a:t>
            </a:r>
          </a:p>
        </p:txBody>
      </p:sp>
      <p:sp>
        <p:nvSpPr>
          <p:cNvPr id="103427" name="Rectangle 7"/>
          <p:cNvSpPr>
            <a:spLocks noGrp="1" noChangeArrowheads="1"/>
          </p:cNvSpPr>
          <p:nvPr>
            <p:ph idx="1"/>
          </p:nvPr>
        </p:nvSpPr>
        <p:spPr/>
        <p:txBody>
          <a:bodyPr/>
          <a:lstStyle/>
          <a:p>
            <a:pPr eaLnBrk="1" hangingPunct="1"/>
            <a:r>
              <a:rPr lang="en-US" altLang="en-US" sz="2400" smtClean="0"/>
              <a:t>A relation schema R is in </a:t>
            </a:r>
            <a:r>
              <a:rPr lang="en-US" altLang="en-US" sz="2400" b="1" smtClean="0"/>
              <a:t>Boyce-Codd Normal Form (BCNF)</a:t>
            </a:r>
            <a:r>
              <a:rPr lang="en-US" altLang="en-US" sz="2400" smtClean="0"/>
              <a:t> if whenever an </a:t>
            </a:r>
            <a:r>
              <a:rPr lang="en-US" altLang="en-US" sz="2400" b="1" smtClean="0"/>
              <a:t>FD X </a:t>
            </a:r>
            <a:r>
              <a:rPr lang="en-US" altLang="en-US" b="1" smtClean="0"/>
              <a:t>→</a:t>
            </a:r>
            <a:r>
              <a:rPr lang="en-US" altLang="en-US" sz="2400" b="1" smtClean="0"/>
              <a:t> A</a:t>
            </a:r>
            <a:r>
              <a:rPr lang="en-US" altLang="en-US" sz="2400" smtClean="0"/>
              <a:t> holds in R, then </a:t>
            </a:r>
            <a:r>
              <a:rPr lang="en-US" altLang="en-US" sz="2400" b="1" smtClean="0"/>
              <a:t>X is a superkey</a:t>
            </a:r>
            <a:r>
              <a:rPr lang="en-US" altLang="en-US" sz="2400" smtClean="0"/>
              <a:t> of R</a:t>
            </a:r>
          </a:p>
          <a:p>
            <a:pPr eaLnBrk="1" hangingPunct="1"/>
            <a:r>
              <a:rPr lang="en-US" altLang="en-US" sz="2400" smtClean="0"/>
              <a:t>Each normal form is strictly stronger than the previous one</a:t>
            </a:r>
          </a:p>
          <a:p>
            <a:pPr lvl="1" eaLnBrk="1" hangingPunct="1"/>
            <a:r>
              <a:rPr lang="en-US" altLang="en-US" sz="2200" smtClean="0"/>
              <a:t>Every 2NF relation is in 1NF</a:t>
            </a:r>
          </a:p>
          <a:p>
            <a:pPr lvl="1" eaLnBrk="1" hangingPunct="1"/>
            <a:r>
              <a:rPr lang="en-US" altLang="en-US" sz="2200" smtClean="0"/>
              <a:t>Every 3NF relation is in 2NF</a:t>
            </a:r>
          </a:p>
          <a:p>
            <a:pPr lvl="1" eaLnBrk="1" hangingPunct="1"/>
            <a:r>
              <a:rPr lang="en-US" altLang="en-US" sz="2200" smtClean="0"/>
              <a:t>Every BCNF relation is in 3NF</a:t>
            </a:r>
          </a:p>
          <a:p>
            <a:pPr eaLnBrk="1" hangingPunct="1"/>
            <a:r>
              <a:rPr lang="en-US" altLang="en-US" sz="2400" smtClean="0"/>
              <a:t>There exist relations that are in 3NF but not in BCNF</a:t>
            </a:r>
          </a:p>
          <a:p>
            <a:pPr eaLnBrk="1" hangingPunct="1"/>
            <a:r>
              <a:rPr lang="en-US" altLang="en-US" sz="2400" smtClean="0"/>
              <a:t>Hence BCNF is considered a </a:t>
            </a:r>
            <a:r>
              <a:rPr lang="en-US" altLang="en-US" sz="2400" smtClean="0">
                <a:solidFill>
                  <a:srgbClr val="990033"/>
                </a:solidFill>
              </a:rPr>
              <a:t>stronger form of 3NF</a:t>
            </a:r>
          </a:p>
          <a:p>
            <a:pPr eaLnBrk="1" hangingPunct="1"/>
            <a:r>
              <a:rPr lang="en-US" altLang="en-US" sz="2400" smtClean="0"/>
              <a:t>The goal is to have each relation in BCNF (or 3NF) </a:t>
            </a:r>
          </a:p>
        </p:txBody>
      </p:sp>
      <p:sp>
        <p:nvSpPr>
          <p:cNvPr id="9933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82A5A80D-A12D-4CF6-9DC0-B7EF9E626772}" type="slidenum">
              <a:rPr lang="en-US" altLang="en-US" sz="1400">
                <a:solidFill>
                  <a:srgbClr val="990033"/>
                </a:solidFill>
              </a:rPr>
              <a:pPr>
                <a:spcBef>
                  <a:spcPct val="0"/>
                </a:spcBef>
                <a:buClrTx/>
                <a:buSzTx/>
                <a:buFontTx/>
                <a:buNone/>
                <a:defRPr/>
              </a:pPr>
              <a:t>47</a:t>
            </a:fld>
            <a:endParaRPr lang="en-CA" altLang="en-US" sz="1400">
              <a:solidFill>
                <a:srgbClr val="990033"/>
              </a:solidFill>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F3728F05-0B2C-4B48-94A2-524C1F6147FF}" type="slidenum">
              <a:rPr lang="en-US" altLang="en-US" sz="1400" smtClean="0">
                <a:solidFill>
                  <a:srgbClr val="990033"/>
                </a:solidFill>
              </a:rPr>
              <a:pPr>
                <a:spcBef>
                  <a:spcPct val="0"/>
                </a:spcBef>
                <a:buClrTx/>
                <a:buSzTx/>
                <a:buFontTx/>
                <a:buNone/>
              </a:pPr>
              <a:t>48</a:t>
            </a:fld>
            <a:endParaRPr lang="en-CA" altLang="en-US" sz="1400" smtClean="0">
              <a:solidFill>
                <a:srgbClr val="990033"/>
              </a:solidFill>
            </a:endParaRPr>
          </a:p>
        </p:txBody>
      </p:sp>
      <p:sp>
        <p:nvSpPr>
          <p:cNvPr id="105475" name="Rectangle 9"/>
          <p:cNvSpPr>
            <a:spLocks noGrp="1" noChangeArrowheads="1"/>
          </p:cNvSpPr>
          <p:nvPr>
            <p:ph type="title"/>
          </p:nvPr>
        </p:nvSpPr>
        <p:spPr>
          <a:xfrm>
            <a:off x="228600" y="268288"/>
            <a:ext cx="7796213" cy="992187"/>
          </a:xfrm>
        </p:spPr>
        <p:txBody>
          <a:bodyPr/>
          <a:lstStyle/>
          <a:p>
            <a:pPr eaLnBrk="1" hangingPunct="1"/>
            <a:r>
              <a:rPr lang="en-US" altLang="en-US" smtClean="0"/>
              <a:t>Figure 14.13 Boyce-Codd normal form</a:t>
            </a:r>
          </a:p>
        </p:txBody>
      </p:sp>
      <p:pic>
        <p:nvPicPr>
          <p:cNvPr id="105476" name="Picture 6" descr="fig14_1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47838"/>
            <a:ext cx="5715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Title 1"/>
          <p:cNvSpPr txBox="1">
            <a:spLocks/>
          </p:cNvSpPr>
          <p:nvPr/>
        </p:nvSpPr>
        <p:spPr bwMode="auto">
          <a:xfrm>
            <a:off x="4114800" y="55626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000" b="1" i="0">
                <a:solidFill>
                  <a:srgbClr val="000000"/>
                </a:solidFill>
                <a:latin typeface="Verdana" panose="020B0604030504040204" pitchFamily="34" charset="0"/>
              </a:rPr>
              <a:t>Figure 14.13</a:t>
            </a:r>
            <a:r>
              <a:rPr lang="en-US" altLang="en-US" sz="1000" i="0">
                <a:solidFill>
                  <a:srgbClr val="000000"/>
                </a:solidFill>
                <a:latin typeface="Verdana" panose="020B0604030504040204" pitchFamily="34" charset="0"/>
              </a:rPr>
              <a:t>   </a:t>
            </a:r>
          </a:p>
          <a:p>
            <a:pPr algn="r">
              <a:spcBef>
                <a:spcPct val="0"/>
              </a:spcBef>
              <a:buClrTx/>
              <a:buSzTx/>
              <a:buFontTx/>
              <a:buNone/>
            </a:pPr>
            <a:r>
              <a:rPr lang="en-US" altLang="en-US" sz="1000" i="0">
                <a:solidFill>
                  <a:srgbClr val="000000"/>
                </a:solidFill>
                <a:latin typeface="Verdana" panose="020B0604030504040204" pitchFamily="34" charset="0"/>
              </a:rPr>
              <a:t>Boyce-Codd normal form. (a) BCNF normalization of LOTS1A with the functional dependency FD2 being lost in the decomposition. (b) A schematic relation with FDs; it is in 3NF, but not in BCNF due to the f.d. C → B.</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Grp="1" noChangeArrowheads="1"/>
          </p:cNvSpPr>
          <p:nvPr>
            <p:ph type="title"/>
          </p:nvPr>
        </p:nvSpPr>
        <p:spPr/>
        <p:txBody>
          <a:bodyPr/>
          <a:lstStyle/>
          <a:p>
            <a:pPr eaLnBrk="1" hangingPunct="1"/>
            <a:r>
              <a:rPr lang="en-US" altLang="en-US" smtClean="0"/>
              <a:t>Figure </a:t>
            </a:r>
            <a:r>
              <a:rPr lang="de-DE" altLang="en-US" smtClean="0"/>
              <a:t>14.14 A</a:t>
            </a:r>
            <a:r>
              <a:rPr lang="en-US" altLang="en-US" smtClean="0"/>
              <a:t> relation TEACH that is in 3NF but not in BCNF</a:t>
            </a:r>
          </a:p>
        </p:txBody>
      </p:sp>
      <p:sp>
        <p:nvSpPr>
          <p:cNvPr id="103426"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0BC02FC0-CB1B-4BF0-A2EA-F678B464EDA2}" type="slidenum">
              <a:rPr lang="en-US" altLang="en-US" sz="1400">
                <a:solidFill>
                  <a:srgbClr val="990033"/>
                </a:solidFill>
              </a:rPr>
              <a:pPr>
                <a:spcBef>
                  <a:spcPct val="0"/>
                </a:spcBef>
                <a:buClrTx/>
                <a:buSzTx/>
                <a:buFontTx/>
                <a:buNone/>
                <a:defRPr/>
              </a:pPr>
              <a:t>49</a:t>
            </a:fld>
            <a:endParaRPr lang="en-CA" altLang="en-US" sz="1400">
              <a:solidFill>
                <a:srgbClr val="990033"/>
              </a:solidFill>
            </a:endParaRPr>
          </a:p>
        </p:txBody>
      </p:sp>
      <p:sp>
        <p:nvSpPr>
          <p:cNvPr id="103428" name="Rectangle 3"/>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8" name="Title 1"/>
          <p:cNvSpPr txBox="1">
            <a:spLocks/>
          </p:cNvSpPr>
          <p:nvPr/>
        </p:nvSpPr>
        <p:spPr bwMode="auto">
          <a:xfrm>
            <a:off x="5795963" y="5029200"/>
            <a:ext cx="228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i="0" kern="0" dirty="0" smtClean="0">
                <a:latin typeface="Verdana" charset="0"/>
              </a:rPr>
              <a:t>Figure 14.14</a:t>
            </a:r>
            <a:r>
              <a:rPr lang="en-US" altLang="en-US" sz="1000" i="0" kern="0" dirty="0" smtClean="0">
                <a:latin typeface="Verdana" charset="0"/>
              </a:rPr>
              <a:t>   </a:t>
            </a:r>
          </a:p>
          <a:p>
            <a:pPr algn="r">
              <a:defRPr/>
            </a:pPr>
            <a:r>
              <a:rPr lang="en-US" altLang="en-US" sz="1000" i="0" kern="0" dirty="0" smtClean="0">
                <a:latin typeface="Verdana" charset="0"/>
              </a:rPr>
              <a:t>A relation TEACH that is in 3NF but not BCNF.</a:t>
            </a:r>
            <a:endParaRPr lang="en-US" altLang="en-US" sz="1000" i="0" kern="0" dirty="0">
              <a:latin typeface="Verdana" charset="0"/>
            </a:endParaRPr>
          </a:p>
        </p:txBody>
      </p:sp>
      <p:pic>
        <p:nvPicPr>
          <p:cNvPr id="106502" name="Picture 8" descr="fig14_1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48768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altLang="en-US" smtClean="0"/>
              <a:t>1. Informal Design Guidelines for Relational Databases (1)</a:t>
            </a:r>
          </a:p>
        </p:txBody>
      </p:sp>
      <p:sp>
        <p:nvSpPr>
          <p:cNvPr id="19459" name="Content Placeholder 5"/>
          <p:cNvSpPr>
            <a:spLocks noGrp="1"/>
          </p:cNvSpPr>
          <p:nvPr>
            <p:ph idx="1"/>
          </p:nvPr>
        </p:nvSpPr>
        <p:spPr/>
        <p:txBody>
          <a:bodyPr/>
          <a:lstStyle/>
          <a:p>
            <a:pPr eaLnBrk="1" hangingPunct="1"/>
            <a:r>
              <a:rPr lang="en-US" altLang="en-US" smtClean="0">
                <a:solidFill>
                  <a:srgbClr val="333399"/>
                </a:solidFill>
              </a:rPr>
              <a:t>What is relational database design?</a:t>
            </a:r>
          </a:p>
          <a:p>
            <a:pPr lvl="1" eaLnBrk="1" hangingPunct="1">
              <a:buClr>
                <a:srgbClr val="333399"/>
              </a:buClr>
            </a:pPr>
            <a:r>
              <a:rPr lang="en-US" altLang="en-US" smtClean="0"/>
              <a:t>The grouping of attributes to form "good" relation schemas</a:t>
            </a:r>
          </a:p>
          <a:p>
            <a:pPr eaLnBrk="1" hangingPunct="1"/>
            <a:r>
              <a:rPr lang="en-US" altLang="en-US" smtClean="0">
                <a:solidFill>
                  <a:srgbClr val="333399"/>
                </a:solidFill>
              </a:rPr>
              <a:t> Two levels of relation schemas</a:t>
            </a:r>
          </a:p>
          <a:p>
            <a:pPr lvl="1" eaLnBrk="1" hangingPunct="1">
              <a:buClr>
                <a:srgbClr val="333399"/>
              </a:buClr>
            </a:pPr>
            <a:r>
              <a:rPr lang="en-US" altLang="en-US" smtClean="0"/>
              <a:t>The logical "user view" level</a:t>
            </a:r>
          </a:p>
          <a:p>
            <a:pPr lvl="1" eaLnBrk="1" hangingPunct="1">
              <a:buClr>
                <a:srgbClr val="333399"/>
              </a:buClr>
            </a:pPr>
            <a:r>
              <a:rPr lang="en-US" altLang="en-US" smtClean="0"/>
              <a:t>The storage "base relation" level</a:t>
            </a:r>
          </a:p>
          <a:p>
            <a:pPr eaLnBrk="1" hangingPunct="1"/>
            <a:r>
              <a:rPr lang="en-US" altLang="en-US" smtClean="0">
                <a:solidFill>
                  <a:srgbClr val="333399"/>
                </a:solidFill>
              </a:rPr>
              <a:t> Design is concerned mainly with base relations</a:t>
            </a:r>
          </a:p>
          <a:p>
            <a:pPr eaLnBrk="1" hangingPunct="1"/>
            <a:r>
              <a:rPr lang="en-US" altLang="en-US" smtClean="0">
                <a:solidFill>
                  <a:srgbClr val="333399"/>
                </a:solidFill>
              </a:rPr>
              <a:t> What are the criteria for "good" base relations? </a:t>
            </a:r>
          </a:p>
          <a:p>
            <a:pPr eaLnBrk="1" hangingPunct="1"/>
            <a:endParaRPr lang="en-US" altLang="en-US" smtClean="0">
              <a:solidFill>
                <a:srgbClr val="333399"/>
              </a:solidFill>
            </a:endParaRPr>
          </a:p>
          <a:p>
            <a:endParaRPr lang="en-US" altLang="en-US" smtClean="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23A66344-CD3C-41E3-9F95-52776977C17A}" type="slidenum">
              <a:rPr lang="en-US" altLang="en-US" sz="1400" smtClean="0">
                <a:solidFill>
                  <a:srgbClr val="990033"/>
                </a:solidFill>
              </a:rPr>
              <a:pPr>
                <a:spcBef>
                  <a:spcPct val="0"/>
                </a:spcBef>
                <a:buClrTx/>
                <a:buSzTx/>
                <a:buFontTx/>
                <a:buNone/>
              </a:pPr>
              <a:t>5</a:t>
            </a:fld>
            <a:endParaRPr lang="en-CA" altLang="en-US" sz="1400" smtClean="0">
              <a:solidFill>
                <a:srgbClr val="990033"/>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title"/>
          </p:nvPr>
        </p:nvSpPr>
        <p:spPr/>
        <p:txBody>
          <a:bodyPr/>
          <a:lstStyle/>
          <a:p>
            <a:pPr eaLnBrk="1" hangingPunct="1"/>
            <a:r>
              <a:rPr lang="en-US" altLang="en-US" smtClean="0"/>
              <a:t>Achieving the BCNF by Decomposition (1)</a:t>
            </a:r>
          </a:p>
        </p:txBody>
      </p:sp>
      <p:sp>
        <p:nvSpPr>
          <p:cNvPr id="108547" name="Rectangle 7"/>
          <p:cNvSpPr>
            <a:spLocks noGrp="1" noChangeArrowheads="1"/>
          </p:cNvSpPr>
          <p:nvPr>
            <p:ph idx="1"/>
          </p:nvPr>
        </p:nvSpPr>
        <p:spPr/>
        <p:txBody>
          <a:bodyPr/>
          <a:lstStyle/>
          <a:p>
            <a:pPr eaLnBrk="1" hangingPunct="1">
              <a:lnSpc>
                <a:spcPct val="90000"/>
              </a:lnSpc>
            </a:pPr>
            <a:r>
              <a:rPr lang="en-US" altLang="en-US" sz="2400" smtClean="0"/>
              <a:t>Two FDs exist in the relation TEACH:</a:t>
            </a:r>
          </a:p>
          <a:p>
            <a:pPr lvl="1" eaLnBrk="1" hangingPunct="1">
              <a:lnSpc>
                <a:spcPct val="90000"/>
              </a:lnSpc>
            </a:pPr>
            <a:r>
              <a:rPr lang="en-US" altLang="en-US" sz="2200" smtClean="0"/>
              <a:t>fd1: { student, course} </a:t>
            </a:r>
            <a:r>
              <a:rPr lang="en-US" altLang="en-US" sz="2200" smtClean="0">
                <a:sym typeface="Symbol" panose="05050102010706020507" pitchFamily="18" charset="2"/>
              </a:rPr>
              <a:t>-&gt;</a:t>
            </a:r>
            <a:r>
              <a:rPr lang="en-US" altLang="en-US" sz="2200" smtClean="0"/>
              <a:t> instructor</a:t>
            </a:r>
          </a:p>
          <a:p>
            <a:pPr lvl="1" eaLnBrk="1" hangingPunct="1">
              <a:lnSpc>
                <a:spcPct val="90000"/>
              </a:lnSpc>
            </a:pPr>
            <a:r>
              <a:rPr lang="en-US" altLang="en-US" sz="2200" smtClean="0"/>
              <a:t>fd2: instructor </a:t>
            </a:r>
            <a:r>
              <a:rPr lang="en-US" altLang="en-US" sz="2200" smtClean="0">
                <a:sym typeface="Symbol" panose="05050102010706020507" pitchFamily="18" charset="2"/>
              </a:rPr>
              <a:t> -&gt;</a:t>
            </a:r>
            <a:r>
              <a:rPr lang="en-US" altLang="en-US" sz="2200" smtClean="0"/>
              <a:t> course </a:t>
            </a:r>
          </a:p>
          <a:p>
            <a:pPr eaLnBrk="1" hangingPunct="1">
              <a:lnSpc>
                <a:spcPct val="90000"/>
              </a:lnSpc>
            </a:pPr>
            <a:r>
              <a:rPr lang="en-US" altLang="en-US" sz="2400" smtClean="0"/>
              <a:t>{student, course} is a candidate key for this relation and that the dependencies shown follow the pattern in Figure 14.13 (b).</a:t>
            </a:r>
          </a:p>
          <a:p>
            <a:pPr lvl="1" eaLnBrk="1" hangingPunct="1">
              <a:lnSpc>
                <a:spcPct val="90000"/>
              </a:lnSpc>
            </a:pPr>
            <a:r>
              <a:rPr lang="en-US" altLang="en-US" sz="2200" smtClean="0"/>
              <a:t>So this relation is in 3NF </a:t>
            </a:r>
            <a:r>
              <a:rPr lang="en-US" altLang="en-US" sz="2200" i="1" smtClean="0"/>
              <a:t>but not in</a:t>
            </a:r>
            <a:r>
              <a:rPr lang="en-US" altLang="en-US" sz="2200" smtClean="0"/>
              <a:t> BCNF </a:t>
            </a:r>
          </a:p>
          <a:p>
            <a:pPr eaLnBrk="1" hangingPunct="1">
              <a:lnSpc>
                <a:spcPct val="90000"/>
              </a:lnSpc>
            </a:pPr>
            <a:r>
              <a:rPr lang="en-US" altLang="en-US" sz="2400" smtClean="0"/>
              <a:t>A relation </a:t>
            </a:r>
            <a:r>
              <a:rPr lang="en-US" altLang="en-US" sz="2400" b="1" smtClean="0"/>
              <a:t>NOT</a:t>
            </a:r>
            <a:r>
              <a:rPr lang="en-US" altLang="en-US" sz="2400" smtClean="0"/>
              <a:t> in BCNF should be decomposed so as to meet this property, while possibly forgoing the preservation of all functional dependencies in the decomposed relations.</a:t>
            </a:r>
          </a:p>
          <a:p>
            <a:pPr lvl="1" eaLnBrk="1" hangingPunct="1">
              <a:lnSpc>
                <a:spcPct val="90000"/>
              </a:lnSpc>
            </a:pPr>
            <a:r>
              <a:rPr lang="en-US" altLang="en-US" sz="2200" smtClean="0"/>
              <a:t>(See Algorithm 15.3) </a:t>
            </a:r>
          </a:p>
        </p:txBody>
      </p:sp>
      <p:sp>
        <p:nvSpPr>
          <p:cNvPr id="10547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A5485807-E956-4988-8381-E9545A2B8484}" type="slidenum">
              <a:rPr lang="en-US" altLang="en-US" sz="1400">
                <a:solidFill>
                  <a:srgbClr val="990033"/>
                </a:solidFill>
              </a:rPr>
              <a:pPr>
                <a:spcBef>
                  <a:spcPct val="0"/>
                </a:spcBef>
                <a:buClrTx/>
                <a:buSzTx/>
                <a:buFontTx/>
                <a:buNone/>
                <a:defRPr/>
              </a:pPr>
              <a:t>50</a:t>
            </a:fld>
            <a:endParaRPr lang="en-CA" altLang="en-US" sz="1400">
              <a:solidFill>
                <a:srgbClr val="990033"/>
              </a:solidFill>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title"/>
          </p:nvPr>
        </p:nvSpPr>
        <p:spPr/>
        <p:txBody>
          <a:bodyPr/>
          <a:lstStyle/>
          <a:p>
            <a:pPr eaLnBrk="1" hangingPunct="1"/>
            <a:r>
              <a:rPr lang="en-US" altLang="en-US" smtClean="0"/>
              <a:t>Achieving the BCNF by Decomposition (2)</a:t>
            </a:r>
          </a:p>
        </p:txBody>
      </p:sp>
      <p:sp>
        <p:nvSpPr>
          <p:cNvPr id="2" name="Rectangle 7"/>
          <p:cNvSpPr>
            <a:spLocks noGrp="1" noChangeArrowheads="1"/>
          </p:cNvSpPr>
          <p:nvPr>
            <p:ph idx="1"/>
          </p:nvPr>
        </p:nvSpPr>
        <p:spPr/>
        <p:txBody>
          <a:bodyPr/>
          <a:lstStyle/>
          <a:p>
            <a:pPr eaLnBrk="1" hangingPunct="1">
              <a:lnSpc>
                <a:spcPct val="90000"/>
              </a:lnSpc>
              <a:defRPr/>
            </a:pPr>
            <a:r>
              <a:rPr lang="en-US" altLang="en-US" sz="2000" dirty="0" smtClean="0"/>
              <a:t>Three possible decompositions for relation TEACH</a:t>
            </a:r>
          </a:p>
          <a:p>
            <a:pPr lvl="1" eaLnBrk="1" hangingPunct="1">
              <a:lnSpc>
                <a:spcPct val="90000"/>
              </a:lnSpc>
              <a:defRPr/>
            </a:pPr>
            <a:r>
              <a:rPr lang="en-US" altLang="en-US" sz="2000" dirty="0" smtClean="0"/>
              <a:t>D1: {</a:t>
            </a:r>
            <a:r>
              <a:rPr lang="en-US" altLang="en-US" sz="2000" u="sng" dirty="0" smtClean="0"/>
              <a:t>student, instructor</a:t>
            </a:r>
            <a:r>
              <a:rPr lang="en-US" altLang="en-US" sz="2000" dirty="0" smtClean="0"/>
              <a:t>} and {</a:t>
            </a:r>
            <a:r>
              <a:rPr lang="en-US" altLang="en-US" sz="2000" u="sng" dirty="0" smtClean="0"/>
              <a:t>student, course</a:t>
            </a:r>
            <a:r>
              <a:rPr lang="en-US" altLang="en-US" sz="2000" dirty="0" smtClean="0"/>
              <a:t>}</a:t>
            </a:r>
          </a:p>
          <a:p>
            <a:pPr lvl="1" eaLnBrk="1" hangingPunct="1">
              <a:lnSpc>
                <a:spcPct val="90000"/>
              </a:lnSpc>
              <a:defRPr/>
            </a:pPr>
            <a:r>
              <a:rPr lang="en-US" altLang="en-US" sz="2000" dirty="0" smtClean="0"/>
              <a:t>D2: {course, </a:t>
            </a:r>
            <a:r>
              <a:rPr lang="en-US" altLang="en-US" sz="2000" u="sng" dirty="0" smtClean="0"/>
              <a:t>instructor</a:t>
            </a:r>
            <a:r>
              <a:rPr lang="en-US" altLang="en-US" sz="2000" dirty="0" smtClean="0"/>
              <a:t> } and {</a:t>
            </a:r>
            <a:r>
              <a:rPr lang="en-US" altLang="en-US" sz="2000" u="sng" dirty="0" smtClean="0"/>
              <a:t>course, student</a:t>
            </a:r>
            <a:r>
              <a:rPr lang="en-US" altLang="en-US" sz="2000" dirty="0" smtClean="0"/>
              <a:t>}</a:t>
            </a:r>
          </a:p>
          <a:p>
            <a:pPr lvl="1" eaLnBrk="1" hangingPunct="1">
              <a:lnSpc>
                <a:spcPct val="90000"/>
              </a:lnSpc>
              <a:defRPr/>
            </a:pPr>
            <a:r>
              <a:rPr lang="en-US" altLang="en-US" sz="2000" dirty="0" smtClean="0"/>
              <a:t>D3: {</a:t>
            </a:r>
            <a:r>
              <a:rPr lang="en-US" altLang="en-US" sz="2000" u="sng" dirty="0" smtClean="0"/>
              <a:t>instructor</a:t>
            </a:r>
            <a:r>
              <a:rPr lang="en-US" altLang="en-US" sz="2000" dirty="0" smtClean="0"/>
              <a:t>, course } and {</a:t>
            </a:r>
            <a:r>
              <a:rPr lang="en-US" altLang="en-US" sz="2000" u="sng" dirty="0" smtClean="0"/>
              <a:t>instructor, student</a:t>
            </a:r>
            <a:r>
              <a:rPr lang="en-US" altLang="en-US" sz="2000" dirty="0" smtClean="0"/>
              <a:t>} </a:t>
            </a:r>
            <a:r>
              <a:rPr lang="en-US" sz="2400" dirty="0" smtClean="0">
                <a:sym typeface="Wingdings" charset="2"/>
              </a:rPr>
              <a:t></a:t>
            </a:r>
            <a:endParaRPr lang="en-US" altLang="en-US" sz="3200" b="1" dirty="0" smtClean="0"/>
          </a:p>
          <a:p>
            <a:pPr eaLnBrk="1" hangingPunct="1">
              <a:lnSpc>
                <a:spcPct val="90000"/>
              </a:lnSpc>
              <a:defRPr/>
            </a:pPr>
            <a:r>
              <a:rPr lang="en-US" altLang="en-US" sz="2000" dirty="0" smtClean="0"/>
              <a:t>All three decompositions will lose fd1. </a:t>
            </a:r>
          </a:p>
          <a:p>
            <a:pPr lvl="1" eaLnBrk="1" hangingPunct="1">
              <a:lnSpc>
                <a:spcPct val="90000"/>
              </a:lnSpc>
              <a:defRPr/>
            </a:pPr>
            <a:r>
              <a:rPr lang="en-US" altLang="en-US" sz="2000" dirty="0" smtClean="0"/>
              <a:t>We have to settle for sacrificing the functional dependency preservation. But we </a:t>
            </a:r>
            <a:r>
              <a:rPr lang="en-US" altLang="en-US" sz="2000" u="sng" dirty="0" smtClean="0"/>
              <a:t>cannot</a:t>
            </a:r>
            <a:r>
              <a:rPr lang="en-US" altLang="en-US" sz="2000" dirty="0" smtClean="0"/>
              <a:t> sacrifice the non-additivity property after decomposition.</a:t>
            </a:r>
          </a:p>
          <a:p>
            <a:pPr eaLnBrk="1" hangingPunct="1">
              <a:lnSpc>
                <a:spcPct val="90000"/>
              </a:lnSpc>
              <a:defRPr/>
            </a:pPr>
            <a:r>
              <a:rPr lang="en-US" altLang="en-US" sz="2000" dirty="0" smtClean="0"/>
              <a:t>Out of the above three, only the 3rd decomposition will not generate spurious tuples after join.(and hence has the non-additivity property).</a:t>
            </a:r>
          </a:p>
          <a:p>
            <a:pPr marL="0" indent="0" eaLnBrk="1" hangingPunct="1">
              <a:lnSpc>
                <a:spcPct val="90000"/>
              </a:lnSpc>
              <a:buFont typeface="Wingdings" panose="05000000000000000000" pitchFamily="2" charset="2"/>
              <a:buNone/>
              <a:defRPr/>
            </a:pPr>
            <a:endParaRPr lang="en-US" altLang="en-US" sz="2000" dirty="0" smtClean="0"/>
          </a:p>
          <a:p>
            <a:pPr eaLnBrk="1" hangingPunct="1">
              <a:lnSpc>
                <a:spcPct val="90000"/>
              </a:lnSpc>
              <a:defRPr/>
            </a:pPr>
            <a:r>
              <a:rPr lang="en-US" altLang="en-US" sz="2000" dirty="0" smtClean="0"/>
              <a:t>A test to determine whether a binary decomposition (decomposition into two relations) is non-additive (lossless) is discussed under Property NJB on the next slide. We then show how the third decomposition above meets the property.</a:t>
            </a:r>
          </a:p>
        </p:txBody>
      </p:sp>
      <p:sp>
        <p:nvSpPr>
          <p:cNvPr id="10752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E791FBF8-7B5E-4469-8E18-7035F5C40057}" type="slidenum">
              <a:rPr lang="en-US" altLang="en-US" sz="1400">
                <a:solidFill>
                  <a:srgbClr val="990033"/>
                </a:solidFill>
              </a:rPr>
              <a:pPr>
                <a:spcBef>
                  <a:spcPct val="0"/>
                </a:spcBef>
                <a:buClrTx/>
                <a:buSzTx/>
                <a:buFontTx/>
                <a:buNone/>
                <a:defRPr/>
              </a:pPr>
              <a:t>51</a:t>
            </a:fld>
            <a:endParaRPr lang="en-CA" altLang="en-US" sz="1400">
              <a:solidFill>
                <a:srgbClr val="990033"/>
              </a:solidFill>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C43AD18F-F830-48B6-BF09-A9A0E9D76CA6}" type="slidenum">
              <a:rPr lang="en-US" altLang="en-US" sz="1400" smtClean="0">
                <a:solidFill>
                  <a:srgbClr val="990033"/>
                </a:solidFill>
              </a:rPr>
              <a:pPr>
                <a:spcBef>
                  <a:spcPct val="0"/>
                </a:spcBef>
                <a:buClrTx/>
                <a:buSzTx/>
                <a:buFontTx/>
                <a:buNone/>
              </a:pPr>
              <a:t>52</a:t>
            </a:fld>
            <a:endParaRPr lang="en-CA" altLang="en-US" sz="1400" smtClean="0">
              <a:solidFill>
                <a:srgbClr val="990033"/>
              </a:solidFill>
            </a:endParaRPr>
          </a:p>
        </p:txBody>
      </p:sp>
      <p:sp>
        <p:nvSpPr>
          <p:cNvPr id="112643"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112644" name="Rectangle 5"/>
          <p:cNvSpPr>
            <a:spLocks noGrp="1" noChangeArrowheads="1"/>
          </p:cNvSpPr>
          <p:nvPr>
            <p:ph type="body" idx="1"/>
          </p:nvPr>
        </p:nvSpPr>
        <p:spPr/>
        <p:txBody>
          <a:bodyPr/>
          <a:lstStyle/>
          <a:p>
            <a:pPr>
              <a:lnSpc>
                <a:spcPct val="90000"/>
              </a:lnSpc>
            </a:pPr>
            <a:r>
              <a:rPr lang="en-US" altLang="en-US" b="1" smtClean="0"/>
              <a:t>Testing Binary Decompositions for Lossless Join (Non-additive Join) Property</a:t>
            </a:r>
          </a:p>
          <a:p>
            <a:pPr lvl="1">
              <a:lnSpc>
                <a:spcPct val="90000"/>
              </a:lnSpc>
            </a:pPr>
            <a:r>
              <a:rPr lang="en-US" altLang="en-US" b="1" smtClean="0"/>
              <a:t>Binary Decomposition:</a:t>
            </a:r>
            <a:r>
              <a:rPr lang="en-US" altLang="en-US" smtClean="0"/>
              <a:t> Decomposition of a relation R into two relations. </a:t>
            </a:r>
          </a:p>
          <a:p>
            <a:pPr lvl="1">
              <a:lnSpc>
                <a:spcPct val="90000"/>
              </a:lnSpc>
            </a:pPr>
            <a:r>
              <a:rPr lang="en-US" altLang="en-US" b="1" smtClean="0"/>
              <a:t>PROPERTY NJB (non-additive join test for binary decompositions):</a:t>
            </a:r>
            <a:r>
              <a:rPr lang="en-US" altLang="en-US" smtClean="0"/>
              <a:t> A decomposition D = {R1, R2} of R has the lossless join property with respect to a set of functional dependencies F on R </a:t>
            </a:r>
            <a:r>
              <a:rPr lang="en-US" altLang="en-US" i="1" smtClean="0"/>
              <a:t>if and only if</a:t>
            </a:r>
            <a:r>
              <a:rPr lang="en-US" altLang="en-US" smtClean="0"/>
              <a:t> either</a:t>
            </a:r>
          </a:p>
          <a:p>
            <a:pPr lvl="2">
              <a:lnSpc>
                <a:spcPct val="90000"/>
              </a:lnSpc>
            </a:pPr>
            <a:r>
              <a:rPr lang="en-US" altLang="en-US" smtClean="0"/>
              <a:t>The f.d. ((R1 </a:t>
            </a:r>
            <a:r>
              <a:rPr lang="en-US" altLang="en-US" smtClean="0">
                <a:ea typeface="ヒラギノ角ゴ Pro W3"/>
                <a:cs typeface="ヒラギノ角ゴ Pro W3"/>
              </a:rPr>
              <a:t>∩</a:t>
            </a:r>
            <a:r>
              <a:rPr lang="en-US" altLang="en-US" smtClean="0"/>
              <a:t> R2) </a:t>
            </a:r>
            <a:r>
              <a:rPr lang="en-US" altLang="en-US" smtClean="0">
                <a:sym typeface="Wingdings 3" panose="05040102010807070707" pitchFamily="18" charset="2"/>
              </a:rPr>
              <a:t></a:t>
            </a:r>
            <a:r>
              <a:rPr lang="en-US" altLang="en-US" smtClean="0"/>
              <a:t> (R1- R2)) is in F</a:t>
            </a:r>
            <a:r>
              <a:rPr lang="en-US" altLang="en-US" baseline="30000" smtClean="0"/>
              <a:t>+</a:t>
            </a:r>
            <a:r>
              <a:rPr lang="en-US" altLang="en-US" smtClean="0"/>
              <a:t>, or</a:t>
            </a:r>
          </a:p>
          <a:p>
            <a:pPr lvl="2">
              <a:lnSpc>
                <a:spcPct val="90000"/>
              </a:lnSpc>
            </a:pPr>
            <a:r>
              <a:rPr lang="en-US" altLang="en-US" smtClean="0"/>
              <a:t>The f.d. ((R1 </a:t>
            </a:r>
            <a:r>
              <a:rPr lang="en-US" altLang="en-US" smtClean="0">
                <a:ea typeface="ヒラギノ角ゴ Pro W3"/>
                <a:cs typeface="ヒラギノ角ゴ Pro W3"/>
              </a:rPr>
              <a:t>∩</a:t>
            </a:r>
            <a:r>
              <a:rPr lang="en-US" altLang="en-US" smtClean="0"/>
              <a:t> R2) </a:t>
            </a:r>
            <a:r>
              <a:rPr lang="en-US" altLang="en-US" smtClean="0">
                <a:sym typeface="Wingdings 3" panose="05040102010807070707" pitchFamily="18" charset="2"/>
              </a:rPr>
              <a:t></a:t>
            </a:r>
            <a:r>
              <a:rPr lang="en-US" altLang="en-US" smtClean="0"/>
              <a:t> (R2 - R1)) is in F</a:t>
            </a:r>
            <a:r>
              <a:rPr lang="en-US" altLang="en-US" baseline="30000" smtClean="0"/>
              <a:t>+</a:t>
            </a:r>
            <a:r>
              <a:rPr lang="en-US" altLang="en-US" smtClean="0"/>
              <a: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1C4DAA18-A596-4075-BB9C-8563F5E89937}" type="slidenum">
              <a:rPr lang="en-US" altLang="en-US" sz="1400" smtClean="0">
                <a:solidFill>
                  <a:srgbClr val="990033"/>
                </a:solidFill>
              </a:rPr>
              <a:pPr>
                <a:spcBef>
                  <a:spcPct val="0"/>
                </a:spcBef>
                <a:buClrTx/>
                <a:buSzTx/>
                <a:buFontTx/>
                <a:buNone/>
              </a:pPr>
              <a:t>53</a:t>
            </a:fld>
            <a:endParaRPr lang="en-CA" altLang="en-US" sz="1400" smtClean="0">
              <a:solidFill>
                <a:srgbClr val="990033"/>
              </a:solidFill>
            </a:endParaRPr>
          </a:p>
        </p:txBody>
      </p:sp>
      <p:sp>
        <p:nvSpPr>
          <p:cNvPr id="114691"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782341" name="Rectangle 5"/>
          <p:cNvSpPr>
            <a:spLocks noGrp="1" noChangeArrowheads="1"/>
          </p:cNvSpPr>
          <p:nvPr>
            <p:ph type="body" idx="1"/>
          </p:nvPr>
        </p:nvSpPr>
        <p:spPr/>
        <p:txBody>
          <a:bodyPr/>
          <a:lstStyle/>
          <a:p>
            <a:pPr marL="0" indent="0">
              <a:lnSpc>
                <a:spcPct val="90000"/>
              </a:lnSpc>
              <a:buFont typeface="Wingdings" panose="05000000000000000000" pitchFamily="2" charset="2"/>
              <a:buNone/>
              <a:defRPr/>
            </a:pPr>
            <a:r>
              <a:rPr lang="en-US" altLang="en-US" b="1" dirty="0" smtClean="0"/>
              <a:t>If you apply the NJB test to the 3 decompositions of the TEACH relation:</a:t>
            </a:r>
          </a:p>
          <a:p>
            <a:pPr>
              <a:lnSpc>
                <a:spcPct val="90000"/>
              </a:lnSpc>
              <a:defRPr/>
            </a:pPr>
            <a:r>
              <a:rPr lang="en-US" altLang="en-US" dirty="0" smtClean="0"/>
              <a:t>D1</a:t>
            </a:r>
            <a:r>
              <a:rPr lang="en-US" altLang="en-US" b="1" dirty="0" smtClean="0"/>
              <a:t> </a:t>
            </a:r>
            <a:r>
              <a:rPr lang="en-US" altLang="en-US" dirty="0" smtClean="0"/>
              <a:t>gives</a:t>
            </a:r>
            <a:r>
              <a:rPr lang="en-US" altLang="en-US" b="1" dirty="0" smtClean="0"/>
              <a:t>  Student </a:t>
            </a:r>
            <a:r>
              <a:rPr lang="en-US" altLang="en-US" dirty="0" smtClean="0">
                <a:sym typeface="Wingdings 3" charset="2"/>
              </a:rPr>
              <a:t></a:t>
            </a:r>
            <a:r>
              <a:rPr lang="en-US" altLang="en-US" dirty="0" smtClean="0"/>
              <a:t> Instructor or </a:t>
            </a:r>
            <a:r>
              <a:rPr lang="en-US" altLang="en-US" b="1" dirty="0" smtClean="0"/>
              <a:t>Student</a:t>
            </a:r>
            <a:r>
              <a:rPr lang="en-US" altLang="en-US" dirty="0" smtClean="0"/>
              <a:t> </a:t>
            </a:r>
            <a:r>
              <a:rPr lang="en-US" altLang="en-US" dirty="0" smtClean="0">
                <a:sym typeface="Wingdings 3" charset="2"/>
              </a:rPr>
              <a:t></a:t>
            </a:r>
            <a:r>
              <a:rPr lang="en-US" altLang="en-US" dirty="0" smtClean="0"/>
              <a:t> Course, none of which is true.</a:t>
            </a:r>
          </a:p>
          <a:p>
            <a:pPr>
              <a:lnSpc>
                <a:spcPct val="90000"/>
              </a:lnSpc>
              <a:defRPr/>
            </a:pPr>
            <a:r>
              <a:rPr lang="en-US" altLang="en-US" dirty="0" smtClean="0"/>
              <a:t>D2 gives</a:t>
            </a:r>
            <a:r>
              <a:rPr lang="en-US" altLang="en-US" b="1" dirty="0" smtClean="0"/>
              <a:t>  Course </a:t>
            </a:r>
            <a:r>
              <a:rPr lang="en-US" altLang="en-US" dirty="0" smtClean="0">
                <a:sym typeface="Wingdings 3" charset="2"/>
              </a:rPr>
              <a:t></a:t>
            </a:r>
            <a:r>
              <a:rPr lang="en-US" altLang="en-US" dirty="0" smtClean="0"/>
              <a:t> Instructor or </a:t>
            </a:r>
            <a:r>
              <a:rPr lang="en-US" altLang="en-US" b="1" dirty="0" smtClean="0"/>
              <a:t>Course</a:t>
            </a:r>
            <a:r>
              <a:rPr lang="en-US" altLang="en-US" dirty="0" smtClean="0"/>
              <a:t> </a:t>
            </a:r>
            <a:r>
              <a:rPr lang="en-US" altLang="en-US" dirty="0" smtClean="0">
                <a:sym typeface="Wingdings 3" charset="2"/>
              </a:rPr>
              <a:t></a:t>
            </a:r>
            <a:r>
              <a:rPr lang="en-US" altLang="en-US" dirty="0" smtClean="0"/>
              <a:t> Student, none of which is true.</a:t>
            </a:r>
          </a:p>
          <a:p>
            <a:pPr>
              <a:lnSpc>
                <a:spcPct val="90000"/>
              </a:lnSpc>
              <a:defRPr/>
            </a:pPr>
            <a:r>
              <a:rPr lang="en-US" altLang="en-US" dirty="0" smtClean="0"/>
              <a:t>However, in D3 we get </a:t>
            </a:r>
            <a:r>
              <a:rPr lang="en-US" altLang="en-US" b="1" dirty="0" smtClean="0"/>
              <a:t>Instructor </a:t>
            </a:r>
            <a:r>
              <a:rPr lang="en-US" altLang="en-US" dirty="0" smtClean="0">
                <a:sym typeface="Wingdings 3" charset="2"/>
              </a:rPr>
              <a:t></a:t>
            </a:r>
            <a:r>
              <a:rPr lang="en-US" altLang="en-US" dirty="0" smtClean="0"/>
              <a:t> Course or </a:t>
            </a:r>
            <a:r>
              <a:rPr lang="en-US" altLang="en-US" b="1" dirty="0" smtClean="0"/>
              <a:t>Instructor</a:t>
            </a:r>
            <a:r>
              <a:rPr lang="en-US" altLang="en-US" dirty="0" smtClean="0"/>
              <a:t> </a:t>
            </a:r>
            <a:r>
              <a:rPr lang="en-US" altLang="en-US" dirty="0" smtClean="0">
                <a:sym typeface="Wingdings 3" charset="2"/>
              </a:rPr>
              <a:t></a:t>
            </a:r>
            <a:r>
              <a:rPr lang="en-US" altLang="en-US" dirty="0" smtClean="0"/>
              <a:t> Student.</a:t>
            </a:r>
          </a:p>
          <a:p>
            <a:pPr marL="0" indent="0">
              <a:lnSpc>
                <a:spcPct val="90000"/>
              </a:lnSpc>
              <a:buFont typeface="Wingdings" panose="05000000000000000000" pitchFamily="2" charset="2"/>
              <a:buNone/>
              <a:defRPr/>
            </a:pPr>
            <a:r>
              <a:rPr lang="en-US" altLang="en-US" dirty="0" smtClean="0"/>
              <a:t>Since </a:t>
            </a:r>
            <a:r>
              <a:rPr lang="en-US" altLang="en-US" b="1" dirty="0" smtClean="0"/>
              <a:t>Instructor </a:t>
            </a:r>
            <a:r>
              <a:rPr lang="en-US" altLang="en-US" dirty="0" smtClean="0">
                <a:sym typeface="Wingdings 3" charset="2"/>
              </a:rPr>
              <a:t></a:t>
            </a:r>
            <a:r>
              <a:rPr lang="en-US" altLang="en-US" dirty="0" smtClean="0"/>
              <a:t> Course  is indeed true, the NJB property is satisfied and D3 is determined as a non-additive (good) decomposition.</a:t>
            </a:r>
          </a:p>
          <a:p>
            <a:pPr>
              <a:lnSpc>
                <a:spcPct val="90000"/>
              </a:lnSpc>
              <a:defRPr/>
            </a:pPr>
            <a:endParaRPr lang="en-US" altLang="en-US"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14-55</a:t>
            </a:r>
            <a:endParaRPr lang="en-CA" altLang="en-US" sz="1400" smtClean="0">
              <a:solidFill>
                <a:srgbClr val="990033"/>
              </a:solidFill>
            </a:endParaRPr>
          </a:p>
        </p:txBody>
      </p:sp>
      <p:sp>
        <p:nvSpPr>
          <p:cNvPr id="116739" name="Rectangle 4"/>
          <p:cNvSpPr>
            <a:spLocks noGrp="1" noChangeArrowheads="1"/>
          </p:cNvSpPr>
          <p:nvPr>
            <p:ph type="title"/>
          </p:nvPr>
        </p:nvSpPr>
        <p:spPr/>
        <p:txBody>
          <a:bodyPr/>
          <a:lstStyle/>
          <a:p>
            <a:r>
              <a:rPr lang="en-US" altLang="en-US" smtClean="0"/>
              <a:t>General Procedure for achieving BCNF when a relation fails BCNF</a:t>
            </a:r>
          </a:p>
        </p:txBody>
      </p:sp>
      <p:sp>
        <p:nvSpPr>
          <p:cNvPr id="782341" name="Rectangle 5"/>
          <p:cNvSpPr>
            <a:spLocks noGrp="1" noChangeArrowheads="1"/>
          </p:cNvSpPr>
          <p:nvPr>
            <p:ph type="body" idx="1"/>
          </p:nvPr>
        </p:nvSpPr>
        <p:spPr/>
        <p:txBody>
          <a:bodyPr/>
          <a:lstStyle/>
          <a:p>
            <a:pPr marL="0" indent="0">
              <a:lnSpc>
                <a:spcPct val="90000"/>
              </a:lnSpc>
              <a:buFont typeface="Wingdings" panose="05000000000000000000" pitchFamily="2" charset="2"/>
              <a:buNone/>
              <a:defRPr/>
            </a:pPr>
            <a:r>
              <a:rPr lang="en-US" altLang="en-US" b="1" dirty="0" smtClean="0"/>
              <a:t>Here we make use the algorithm from Chapter 15 (Algorithm 15.5):</a:t>
            </a:r>
          </a:p>
          <a:p>
            <a:pPr>
              <a:defRPr/>
            </a:pPr>
            <a:r>
              <a:rPr lang="en-US" sz="2400" dirty="0" smtClean="0"/>
              <a:t>Let </a:t>
            </a:r>
            <a:r>
              <a:rPr lang="en-US" sz="2400" dirty="0"/>
              <a:t>R be the relation not in BCNF, let X </a:t>
            </a:r>
            <a:r>
              <a:rPr lang="en-US" sz="2400" dirty="0" smtClean="0"/>
              <a:t>be a subset-of </a:t>
            </a:r>
            <a:r>
              <a:rPr lang="en-US" sz="2400" dirty="0"/>
              <a:t>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a:t>
            </a:r>
            <a:r>
              <a:rPr lang="en-IN" sz="2400" dirty="0" smtClean="0"/>
              <a:t>Then R </a:t>
            </a:r>
            <a:r>
              <a:rPr lang="en-IN" sz="2400" dirty="0"/>
              <a:t>may be decomposed into two relations:</a:t>
            </a:r>
            <a:endParaRPr lang="en-US" sz="2400" dirty="0"/>
          </a:p>
          <a:p>
            <a:pPr>
              <a:defRPr/>
            </a:pPr>
            <a:r>
              <a:rPr lang="en-IN" sz="2400" dirty="0" smtClean="0"/>
              <a:t>(</a:t>
            </a:r>
            <a:r>
              <a:rPr lang="en-IN" sz="2400" dirty="0" err="1" smtClean="0"/>
              <a:t>i</a:t>
            </a:r>
            <a:r>
              <a:rPr lang="en-IN" sz="2400" dirty="0" smtClean="0"/>
              <a:t>) </a:t>
            </a:r>
            <a:r>
              <a:rPr lang="en-IN" sz="2400" i="1" dirty="0" smtClean="0"/>
              <a:t>R </a:t>
            </a:r>
            <a:r>
              <a:rPr lang="en-IN" sz="2400" i="1" dirty="0"/>
              <a:t>–A</a:t>
            </a:r>
            <a:r>
              <a:rPr lang="en-IN" sz="2400" dirty="0"/>
              <a:t>  and (ii) </a:t>
            </a:r>
            <a:r>
              <a:rPr lang="en-IN" sz="2400" i="1" dirty="0" smtClean="0"/>
              <a:t>X</a:t>
            </a:r>
            <a:r>
              <a:rPr lang="en-US" altLang="en-US" sz="2400" dirty="0" smtClean="0">
                <a:latin typeface="Lucida Grande" charset="0"/>
              </a:rPr>
              <a:t> </a:t>
            </a:r>
            <a:r>
              <a:rPr lang="en-US" altLang="en-US" sz="3200" dirty="0" smtClean="0">
                <a:latin typeface="Lucida Grande" charset="0"/>
              </a:rPr>
              <a:t>υ</a:t>
            </a:r>
            <a:r>
              <a:rPr lang="en-US" altLang="en-US" sz="2400" dirty="0" smtClean="0">
                <a:latin typeface="Lucida Grande" charset="0"/>
              </a:rPr>
              <a:t> </a:t>
            </a:r>
            <a:r>
              <a:rPr lang="en-IN" sz="2400" i="1" dirty="0" smtClean="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smtClean="0"/>
              <a:t>X</a:t>
            </a:r>
            <a:r>
              <a:rPr lang="en-US" altLang="en-US" sz="2400" dirty="0" smtClean="0">
                <a:latin typeface="Lucida Grande" charset="0"/>
              </a:rPr>
              <a:t> υ </a:t>
            </a:r>
            <a:r>
              <a:rPr lang="en-IN" sz="2400" i="1" dirty="0" smtClean="0"/>
              <a:t>A</a:t>
            </a:r>
            <a:r>
              <a:rPr lang="en-IN" sz="2400" dirty="0"/>
              <a:t>. is not in BCNF, repeat the process.</a:t>
            </a:r>
            <a:endParaRPr lang="en-US" sz="2400" dirty="0"/>
          </a:p>
          <a:p>
            <a:pPr marL="0" indent="0">
              <a:lnSpc>
                <a:spcPct val="90000"/>
              </a:lnSpc>
              <a:buFont typeface="Wingdings" panose="05000000000000000000" pitchFamily="2" charset="2"/>
              <a:buNone/>
              <a:defRPr/>
            </a:pPr>
            <a:r>
              <a:rPr lang="en-US" altLang="en-US" sz="2000" dirty="0" smtClean="0"/>
              <a:t>Note that the </a:t>
            </a:r>
            <a:r>
              <a:rPr lang="en-US" altLang="en-US" sz="2000" dirty="0" err="1" smtClean="0"/>
              <a:t>f.d</a:t>
            </a:r>
            <a:r>
              <a:rPr lang="en-US" altLang="en-US" sz="2000" dirty="0" smtClean="0"/>
              <a:t>. that violated BCNF in TEACH was Instructor </a:t>
            </a:r>
            <a:r>
              <a:rPr lang="en-IN" sz="2000" dirty="0" smtClean="0">
                <a:sym typeface="Symbol" panose="05050102010706020507" pitchFamily="18" charset="2"/>
              </a:rPr>
              <a:t>Course. Hence its BCNF decomposition would be :</a:t>
            </a:r>
          </a:p>
          <a:p>
            <a:pPr marL="0" indent="0">
              <a:lnSpc>
                <a:spcPct val="90000"/>
              </a:lnSpc>
              <a:buFont typeface="Wingdings" panose="05000000000000000000" pitchFamily="2" charset="2"/>
              <a:buNone/>
              <a:defRPr/>
            </a:pPr>
            <a:r>
              <a:rPr lang="en-IN" altLang="en-US" sz="2000" dirty="0" smtClean="0">
                <a:sym typeface="Symbol" panose="05050102010706020507" pitchFamily="18" charset="2"/>
              </a:rPr>
              <a:t>(TEACH – COURSE) and (Instructor </a:t>
            </a:r>
            <a:r>
              <a:rPr lang="en-US" altLang="en-US" sz="2000" dirty="0" smtClean="0">
                <a:latin typeface="Lucida Grande" charset="0"/>
              </a:rPr>
              <a:t>υ Course), which gives</a:t>
            </a:r>
          </a:p>
          <a:p>
            <a:pPr marL="0" indent="0">
              <a:lnSpc>
                <a:spcPct val="90000"/>
              </a:lnSpc>
              <a:buFont typeface="Wingdings" panose="05000000000000000000" pitchFamily="2" charset="2"/>
              <a:buNone/>
              <a:defRPr/>
            </a:pPr>
            <a:r>
              <a:rPr lang="en-US" altLang="en-US" sz="2000" dirty="0">
                <a:latin typeface="Lucida Grande" charset="0"/>
              </a:rPr>
              <a:t>t</a:t>
            </a:r>
            <a:r>
              <a:rPr lang="en-US" altLang="en-US" sz="2000" dirty="0" smtClean="0">
                <a:latin typeface="Lucida Grande" charset="0"/>
              </a:rPr>
              <a:t>he relations: (Instructor, Student) and (Instructor, Course) that we obtained before in decomposition D3.</a:t>
            </a:r>
            <a:endParaRPr lang="en-US" altLang="en-US" sz="2000" dirty="0" smtClean="0"/>
          </a:p>
          <a:p>
            <a:pPr>
              <a:lnSpc>
                <a:spcPct val="90000"/>
              </a:lnSpc>
              <a:defRPr/>
            </a:pPr>
            <a:endParaRPr lang="en-US" altLang="en-US"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14-56</a:t>
            </a:r>
            <a:endParaRPr lang="en-CA" altLang="en-US" sz="1400" smtClean="0">
              <a:solidFill>
                <a:srgbClr val="990033"/>
              </a:solidFill>
            </a:endParaRPr>
          </a:p>
        </p:txBody>
      </p:sp>
      <p:sp>
        <p:nvSpPr>
          <p:cNvPr id="811010"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5. Multivalued Dependencies and Fourth Normal Form </a:t>
            </a:r>
            <a:r>
              <a:rPr lang="en-US" altLang="en-US" dirty="0" smtClean="0">
                <a:ea typeface="Times New Roman" charset="0"/>
                <a:cs typeface="Times New Roman" charset="0"/>
              </a:rPr>
              <a:t>(1)</a:t>
            </a:r>
            <a:endParaRPr lang="en-US" altLang="en-US" dirty="0">
              <a:ea typeface="Times New Roman" charset="0"/>
              <a:cs typeface="Times New Roman" charset="0"/>
            </a:endParaRPr>
          </a:p>
        </p:txBody>
      </p:sp>
      <p:sp>
        <p:nvSpPr>
          <p:cNvPr id="118788"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panose="05000000000000000000" pitchFamily="2" charset="2"/>
              <a:buNone/>
            </a:pPr>
            <a:r>
              <a:rPr lang="en-US" altLang="en-US" sz="2000" b="1" u="sng" smtClean="0"/>
              <a:t>Definition:</a:t>
            </a:r>
            <a:r>
              <a:rPr lang="en-US" altLang="en-US" sz="2000" b="1" smtClean="0"/>
              <a:t> </a:t>
            </a:r>
          </a:p>
          <a:p>
            <a:pPr marL="609600" indent="-609600" algn="just">
              <a:lnSpc>
                <a:spcPct val="120000"/>
              </a:lnSpc>
            </a:pPr>
            <a:r>
              <a:rPr lang="en-US" altLang="en-US" sz="2000" smtClean="0"/>
              <a:t>A </a:t>
            </a:r>
            <a:r>
              <a:rPr lang="en-US" altLang="en-US" sz="2000" b="1" smtClean="0"/>
              <a:t>multivalued dependency </a:t>
            </a:r>
            <a:r>
              <a:rPr lang="en-US" altLang="en-US" sz="2000" smtClean="0"/>
              <a:t>(</a:t>
            </a:r>
            <a:r>
              <a:rPr lang="en-US" altLang="en-US" sz="2000" b="1" smtClean="0"/>
              <a:t>MVD</a:t>
            </a:r>
            <a:r>
              <a:rPr lang="en-US" altLang="en-US" sz="2000" smtClean="0"/>
              <a:t>) </a:t>
            </a:r>
            <a:r>
              <a:rPr lang="en-US" altLang="en-US" sz="2000" i="1" smtClean="0"/>
              <a:t>X</a:t>
            </a:r>
            <a:r>
              <a:rPr lang="en-US" altLang="en-US" sz="2000" smtClean="0"/>
              <a:t> </a:t>
            </a:r>
            <a:r>
              <a:rPr lang="en-US" altLang="en-US" sz="2000" smtClean="0">
                <a:latin typeface="Times New Roman" panose="02020603050405020304" pitchFamily="18" charset="0"/>
              </a:rPr>
              <a:t>—</a:t>
            </a:r>
            <a:r>
              <a:rPr lang="en-US" altLang="en-US" sz="2000" smtClean="0"/>
              <a:t>&gt;&gt;</a:t>
            </a:r>
            <a:r>
              <a:rPr lang="en-US" altLang="en-US" sz="2000" i="1" smtClean="0"/>
              <a:t> Y</a:t>
            </a:r>
            <a:r>
              <a:rPr lang="en-US" altLang="en-US" sz="2000" smtClean="0"/>
              <a:t> specified on relation schema </a:t>
            </a:r>
            <a:r>
              <a:rPr lang="en-US" altLang="en-US" sz="2000" i="1" smtClean="0"/>
              <a:t>R</a:t>
            </a:r>
            <a:r>
              <a:rPr lang="en-US" altLang="en-US" sz="2000" smtClean="0"/>
              <a:t>, where </a:t>
            </a:r>
            <a:r>
              <a:rPr lang="en-US" altLang="en-US" sz="2000" i="1" smtClean="0"/>
              <a:t>X</a:t>
            </a:r>
            <a:r>
              <a:rPr lang="en-US" altLang="en-US" sz="2000" smtClean="0"/>
              <a:t> and </a:t>
            </a:r>
            <a:r>
              <a:rPr lang="en-US" altLang="en-US" sz="2000" i="1" smtClean="0"/>
              <a:t>Y</a:t>
            </a:r>
            <a:r>
              <a:rPr lang="en-US" altLang="en-US" sz="2000" smtClean="0"/>
              <a:t> are both subsets of </a:t>
            </a:r>
            <a:r>
              <a:rPr lang="en-US" altLang="en-US" sz="2000" i="1" smtClean="0"/>
              <a:t>R</a:t>
            </a:r>
            <a:r>
              <a:rPr lang="en-US" altLang="en-US" sz="2000" smtClean="0"/>
              <a:t>, specifies the following constraint on any relation state </a:t>
            </a:r>
            <a:r>
              <a:rPr lang="en-US" altLang="en-US" sz="2000" i="1" smtClean="0"/>
              <a:t>r</a:t>
            </a:r>
            <a:r>
              <a:rPr lang="en-US" altLang="en-US" sz="2000" smtClean="0"/>
              <a:t> of </a:t>
            </a:r>
            <a:r>
              <a:rPr lang="en-US" altLang="en-US" sz="2000" i="1" smtClean="0"/>
              <a:t>R</a:t>
            </a:r>
            <a:r>
              <a:rPr lang="en-US" altLang="en-US" sz="2000" smtClean="0"/>
              <a:t>: If two tuples </a:t>
            </a:r>
            <a:r>
              <a:rPr lang="en-US" altLang="en-US" sz="2000" i="1" smtClean="0"/>
              <a:t>t</a:t>
            </a:r>
            <a:r>
              <a:rPr lang="en-US" altLang="en-US" sz="2000" baseline="-30000" smtClean="0"/>
              <a:t>1</a:t>
            </a:r>
            <a:r>
              <a:rPr lang="en-US" altLang="en-US" sz="2000" smtClean="0"/>
              <a:t> and </a:t>
            </a:r>
            <a:r>
              <a:rPr lang="en-US" altLang="en-US" sz="2000" i="1" smtClean="0"/>
              <a:t>t</a:t>
            </a:r>
            <a:r>
              <a:rPr lang="en-US" altLang="en-US" sz="2000" baseline="-30000" smtClean="0"/>
              <a:t>2</a:t>
            </a:r>
            <a:r>
              <a:rPr lang="en-US" altLang="en-US" sz="2000" smtClean="0"/>
              <a:t> exist in </a:t>
            </a:r>
            <a:r>
              <a:rPr lang="en-US" altLang="en-US" sz="2000" i="1" smtClean="0"/>
              <a:t>r</a:t>
            </a:r>
            <a:r>
              <a:rPr lang="en-US" altLang="en-US" sz="2000" smtClean="0"/>
              <a:t> such that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 then two tuples </a:t>
            </a:r>
            <a:r>
              <a:rPr lang="en-US" altLang="en-US" sz="2000" i="1" smtClean="0"/>
              <a:t>t</a:t>
            </a:r>
            <a:r>
              <a:rPr lang="en-US" altLang="en-US" sz="2000" baseline="-30000" smtClean="0"/>
              <a:t>3</a:t>
            </a:r>
            <a:r>
              <a:rPr lang="en-US" altLang="en-US" sz="2000" smtClean="0"/>
              <a:t> and </a:t>
            </a:r>
            <a:r>
              <a:rPr lang="en-US" altLang="en-US" sz="2000" i="1" smtClean="0"/>
              <a:t>t</a:t>
            </a:r>
            <a:r>
              <a:rPr lang="en-US" altLang="en-US" sz="2000" baseline="-30000" smtClean="0"/>
              <a:t>4</a:t>
            </a:r>
            <a:r>
              <a:rPr lang="en-US" altLang="en-US" sz="2000" smtClean="0"/>
              <a:t> should also exist in </a:t>
            </a:r>
            <a:r>
              <a:rPr lang="en-US" altLang="en-US" sz="2000" i="1" smtClean="0"/>
              <a:t>r</a:t>
            </a:r>
            <a:r>
              <a:rPr lang="en-US" altLang="en-US" sz="2000" smtClean="0"/>
              <a:t> with the following properties, where we use </a:t>
            </a:r>
            <a:r>
              <a:rPr lang="en-US" altLang="en-US" sz="2000" i="1" smtClean="0"/>
              <a:t>Z</a:t>
            </a:r>
            <a:r>
              <a:rPr lang="en-US" altLang="en-US" sz="2000" smtClean="0"/>
              <a:t> to denote (</a:t>
            </a:r>
            <a:r>
              <a:rPr lang="en-US" altLang="en-US" sz="2000" i="1" smtClean="0"/>
              <a:t>R </a:t>
            </a:r>
            <a:r>
              <a:rPr lang="en-US" altLang="en-US" sz="1800" smtClean="0">
                <a:latin typeface="MathematicalPi 1" pitchFamily="82" charset="0"/>
              </a:rPr>
              <a:t>2</a:t>
            </a:r>
            <a:r>
              <a:rPr lang="en-US" altLang="en-US" sz="2000" smtClean="0"/>
              <a:t>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a:t>
            </a:r>
          </a:p>
          <a:p>
            <a:pPr marL="990600" lvl="1" indent="-533400" algn="just">
              <a:lnSpc>
                <a:spcPct val="120000"/>
              </a:lnSpc>
            </a:pPr>
            <a:r>
              <a:rPr lang="en-US" altLang="en-US" sz="2000" smtClean="0"/>
              <a:t> </a:t>
            </a:r>
            <a:r>
              <a:rPr lang="en-US" altLang="en-US" sz="2000" i="1" smtClean="0"/>
              <a:t>t</a:t>
            </a:r>
            <a:r>
              <a:rPr lang="en-US" altLang="en-US" sz="2000" baseline="-30000" smtClean="0"/>
              <a:t>3</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4</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X</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X</a:t>
            </a:r>
            <a:r>
              <a:rPr lang="en-US" altLang="en-US" sz="2000" smtClean="0"/>
              <a:t>].</a:t>
            </a:r>
          </a:p>
          <a:p>
            <a:pPr marL="990600" lvl="1" indent="-533400" algn="just">
              <a:lnSpc>
                <a:spcPct val="120000"/>
              </a:lnSpc>
            </a:pPr>
            <a:r>
              <a:rPr lang="en-US" altLang="en-US" sz="2000" i="1" smtClean="0"/>
              <a:t>t</a:t>
            </a:r>
            <a:r>
              <a:rPr lang="en-US" altLang="en-US" sz="2000" baseline="-30000" smtClean="0"/>
              <a:t>3</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Y</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Y</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Y</a:t>
            </a:r>
            <a:r>
              <a:rPr lang="en-US" altLang="en-US" sz="2000" smtClean="0"/>
              <a:t>].</a:t>
            </a:r>
          </a:p>
          <a:p>
            <a:pPr marL="990600" lvl="1" indent="-533400" algn="just">
              <a:lnSpc>
                <a:spcPct val="120000"/>
              </a:lnSpc>
            </a:pPr>
            <a:r>
              <a:rPr lang="en-US" altLang="en-US" sz="2000" i="1" smtClean="0"/>
              <a:t>t</a:t>
            </a:r>
            <a:r>
              <a:rPr lang="en-US" altLang="en-US" sz="2000" baseline="-30000" smtClean="0"/>
              <a:t>3</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2</a:t>
            </a:r>
            <a:r>
              <a:rPr lang="en-US" altLang="en-US" sz="2000" smtClean="0"/>
              <a:t>[</a:t>
            </a:r>
            <a:r>
              <a:rPr lang="en-US" altLang="en-US" sz="2000" i="1" smtClean="0"/>
              <a:t>Z</a:t>
            </a:r>
            <a:r>
              <a:rPr lang="en-US" altLang="en-US" sz="2000" smtClean="0"/>
              <a:t>] and </a:t>
            </a:r>
            <a:r>
              <a:rPr lang="en-US" altLang="en-US" sz="2000" i="1" smtClean="0"/>
              <a:t>t</a:t>
            </a:r>
            <a:r>
              <a:rPr lang="en-US" altLang="en-US" sz="2000" baseline="-30000" smtClean="0"/>
              <a:t>4</a:t>
            </a:r>
            <a:r>
              <a:rPr lang="en-US" altLang="en-US" sz="2000" smtClean="0"/>
              <a:t>[</a:t>
            </a:r>
            <a:r>
              <a:rPr lang="en-US" altLang="en-US" sz="2000" i="1" smtClean="0"/>
              <a:t>Z</a:t>
            </a:r>
            <a:r>
              <a:rPr lang="en-US" altLang="en-US" sz="2000" smtClean="0"/>
              <a:t>] = </a:t>
            </a:r>
            <a:r>
              <a:rPr lang="en-US" altLang="en-US" sz="2000" i="1" smtClean="0"/>
              <a:t>t</a:t>
            </a:r>
            <a:r>
              <a:rPr lang="en-US" altLang="en-US" sz="2000" baseline="-30000" smtClean="0"/>
              <a:t>1</a:t>
            </a:r>
            <a:r>
              <a:rPr lang="en-US" altLang="en-US" sz="2000" smtClean="0"/>
              <a:t>[</a:t>
            </a:r>
            <a:r>
              <a:rPr lang="en-US" altLang="en-US" sz="2000" i="1" smtClean="0"/>
              <a:t>Z</a:t>
            </a:r>
            <a:r>
              <a:rPr lang="en-US" altLang="en-US" sz="2000" smtClean="0"/>
              <a:t>].</a:t>
            </a:r>
          </a:p>
          <a:p>
            <a:pPr marL="609600" indent="-609600" algn="just">
              <a:lnSpc>
                <a:spcPct val="90000"/>
              </a:lnSpc>
            </a:pPr>
            <a:r>
              <a:rPr lang="en-US" altLang="en-US" sz="2000" smtClean="0"/>
              <a:t>An MVD </a:t>
            </a:r>
            <a:r>
              <a:rPr lang="en-US" altLang="en-US" sz="2000" i="1" smtClean="0"/>
              <a:t>X</a:t>
            </a:r>
            <a:r>
              <a:rPr lang="en-US" altLang="en-US" sz="2000" smtClean="0"/>
              <a:t> </a:t>
            </a:r>
            <a:r>
              <a:rPr lang="en-US" altLang="en-US" sz="1800" smtClean="0">
                <a:latin typeface="Times New Roman" panose="02020603050405020304" pitchFamily="18" charset="0"/>
              </a:rPr>
              <a:t>—</a:t>
            </a:r>
            <a:r>
              <a:rPr lang="en-US" altLang="en-US" sz="1800" smtClean="0"/>
              <a:t>&gt;&gt;</a:t>
            </a:r>
            <a:r>
              <a:rPr lang="en-US" altLang="en-US" sz="2000" smtClean="0"/>
              <a:t> </a:t>
            </a:r>
            <a:r>
              <a:rPr lang="en-US" altLang="en-US" sz="2000" i="1" smtClean="0"/>
              <a:t>Y</a:t>
            </a:r>
            <a:r>
              <a:rPr lang="en-US" altLang="en-US" sz="2000" smtClean="0"/>
              <a:t> in </a:t>
            </a:r>
            <a:r>
              <a:rPr lang="en-US" altLang="en-US" sz="2000" i="1" smtClean="0"/>
              <a:t>R</a:t>
            </a:r>
            <a:r>
              <a:rPr lang="en-US" altLang="en-US" sz="2000" smtClean="0"/>
              <a:t> is called a </a:t>
            </a:r>
            <a:r>
              <a:rPr lang="en-US" altLang="en-US" sz="2000" b="1" smtClean="0"/>
              <a:t>trivial MVD</a:t>
            </a:r>
            <a:r>
              <a:rPr lang="en-US" altLang="en-US" sz="2000" smtClean="0"/>
              <a:t> if (a) </a:t>
            </a:r>
            <a:r>
              <a:rPr lang="en-US" altLang="en-US" sz="2000" i="1" smtClean="0"/>
              <a:t>Y</a:t>
            </a:r>
            <a:r>
              <a:rPr lang="en-US" altLang="en-US" sz="2000" smtClean="0"/>
              <a:t> is a subset of </a:t>
            </a:r>
            <a:r>
              <a:rPr lang="en-US" altLang="en-US" sz="2000" i="1" smtClean="0"/>
              <a:t>X</a:t>
            </a:r>
            <a:r>
              <a:rPr lang="en-US" altLang="en-US" sz="2000" smtClean="0"/>
              <a:t>, or (b) </a:t>
            </a:r>
            <a:r>
              <a:rPr lang="en-US" altLang="en-US" sz="2000" i="1" smtClean="0"/>
              <a:t>X</a:t>
            </a:r>
            <a:r>
              <a:rPr lang="en-US" altLang="en-US" sz="2000" smtClean="0"/>
              <a:t> </a:t>
            </a:r>
            <a:r>
              <a:rPr lang="en-US" altLang="en-US" sz="2000" smtClean="0">
                <a:latin typeface="Lucida Grande" pitchFamily="-104" charset="0"/>
              </a:rPr>
              <a:t>υ</a:t>
            </a:r>
            <a:r>
              <a:rPr lang="en-US" altLang="en-US" sz="2000" smtClean="0"/>
              <a:t> </a:t>
            </a:r>
            <a:r>
              <a:rPr lang="en-US" altLang="en-US" sz="2000" i="1" smtClean="0"/>
              <a:t>Y</a:t>
            </a:r>
            <a:r>
              <a:rPr lang="en-US" altLang="en-US" sz="2000" smtClean="0"/>
              <a:t> = </a:t>
            </a:r>
            <a:r>
              <a:rPr lang="en-US" altLang="en-US" sz="2000" i="1" smtClean="0"/>
              <a:t>R</a:t>
            </a:r>
            <a:r>
              <a:rPr lang="en-US" altLang="en-US" sz="2000" smtClean="0"/>
              <a:t>.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14-57</a:t>
            </a:r>
            <a:endParaRPr lang="en-CA" altLang="en-US" sz="1400" smtClean="0">
              <a:solidFill>
                <a:srgbClr val="990033"/>
              </a:solidFill>
            </a:endParaRPr>
          </a:p>
        </p:txBody>
      </p:sp>
      <p:sp>
        <p:nvSpPr>
          <p:cNvPr id="815106" name="Rectangle 2"/>
          <p:cNvSpPr>
            <a:spLocks noGrp="1" noChangeArrowheads="1"/>
          </p:cNvSpPr>
          <p:nvPr>
            <p:ph type="title"/>
          </p:nvPr>
        </p:nvSpPr>
        <p:spPr>
          <a:xfrm>
            <a:off x="254000" y="215900"/>
            <a:ext cx="8712200" cy="11430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Multivalued Dependencies and Fourth Normal Form </a:t>
            </a:r>
            <a:r>
              <a:rPr lang="en-U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120836"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panose="05000000000000000000" pitchFamily="2" charset="2"/>
              <a:buNone/>
            </a:pPr>
            <a:r>
              <a:rPr lang="en-US" altLang="en-US" sz="2400" b="1" u="sng" smtClean="0"/>
              <a:t>Definition:</a:t>
            </a:r>
            <a:r>
              <a:rPr lang="en-US" altLang="en-US" sz="2000" b="1" smtClean="0"/>
              <a:t> </a:t>
            </a:r>
          </a:p>
          <a:p>
            <a:pPr marL="609600" indent="-609600" algn="just">
              <a:lnSpc>
                <a:spcPct val="90000"/>
              </a:lnSpc>
            </a:pPr>
            <a:r>
              <a:rPr lang="en-US" altLang="en-US" sz="2400" smtClean="0"/>
              <a:t>A relation schema </a:t>
            </a:r>
            <a:r>
              <a:rPr lang="en-US" altLang="en-US" sz="2400" i="1" smtClean="0"/>
              <a:t>R</a:t>
            </a:r>
            <a:r>
              <a:rPr lang="en-US" altLang="en-US" sz="2400" smtClean="0"/>
              <a:t> is in </a:t>
            </a:r>
            <a:r>
              <a:rPr lang="en-US" altLang="en-US" sz="2400" b="1" smtClean="0"/>
              <a:t>4NF</a:t>
            </a:r>
            <a:r>
              <a:rPr lang="en-US" altLang="en-US" sz="2400" smtClean="0"/>
              <a:t> with respect to a set of dependencies </a:t>
            </a:r>
            <a:r>
              <a:rPr lang="en-US" altLang="en-US" sz="2400" i="1" smtClean="0"/>
              <a:t>F</a:t>
            </a:r>
            <a:r>
              <a:rPr lang="en-US" altLang="en-US" sz="2400" smtClean="0"/>
              <a:t> (that includes functional dependencies and multivalued dependencies) if, for every </a:t>
            </a:r>
            <a:r>
              <a:rPr lang="en-US" altLang="en-US" sz="2400" i="1" smtClean="0"/>
              <a:t>nontrivial</a:t>
            </a:r>
            <a:r>
              <a:rPr lang="en-US" altLang="en-US" sz="2400" smtClean="0"/>
              <a:t> multivalued dependency </a:t>
            </a:r>
            <a:r>
              <a:rPr lang="en-US" altLang="en-US" sz="2400" i="1" smtClean="0"/>
              <a:t>X</a:t>
            </a:r>
            <a:r>
              <a:rPr lang="en-US" altLang="en-US" sz="2400" smtClean="0"/>
              <a:t> </a:t>
            </a:r>
            <a:r>
              <a:rPr lang="en-US" altLang="en-US" sz="1800" smtClean="0">
                <a:latin typeface="Times New Roman" panose="02020603050405020304" pitchFamily="18" charset="0"/>
              </a:rPr>
              <a:t>—</a:t>
            </a:r>
            <a:r>
              <a:rPr lang="en-US" altLang="en-US" sz="1800" smtClean="0"/>
              <a:t>&gt;&gt;</a:t>
            </a:r>
            <a:r>
              <a:rPr lang="en-US" altLang="en-US" sz="2400" i="1" smtClean="0"/>
              <a:t> Y</a:t>
            </a:r>
            <a:r>
              <a:rPr lang="en-US" altLang="en-US" sz="2400" smtClean="0"/>
              <a:t> in </a:t>
            </a:r>
            <a:r>
              <a:rPr lang="en-US" altLang="en-US" sz="2400" i="1" smtClean="0"/>
              <a:t>F</a:t>
            </a:r>
            <a:r>
              <a:rPr lang="en-US" altLang="en-US" sz="2400" baseline="30000" smtClean="0"/>
              <a:t>+</a:t>
            </a:r>
            <a:r>
              <a:rPr lang="en-US" altLang="en-US" sz="2400" smtClean="0"/>
              <a:t>, </a:t>
            </a:r>
            <a:r>
              <a:rPr lang="en-US" altLang="en-US" sz="2400" i="1" smtClean="0"/>
              <a:t>X</a:t>
            </a:r>
            <a:r>
              <a:rPr lang="en-US" altLang="en-US" sz="2400" smtClean="0"/>
              <a:t> is a superkey for R.</a:t>
            </a:r>
          </a:p>
          <a:p>
            <a:pPr marL="990600" lvl="1" indent="-533400" algn="just">
              <a:lnSpc>
                <a:spcPct val="90000"/>
              </a:lnSpc>
            </a:pPr>
            <a:r>
              <a:rPr lang="en-US" altLang="en-US" sz="2200" smtClean="0"/>
              <a:t>Note: </a:t>
            </a:r>
            <a:r>
              <a:rPr lang="en-US" altLang="en-US" sz="2200" i="1" smtClean="0"/>
              <a:t>F</a:t>
            </a:r>
            <a:r>
              <a:rPr lang="en-US" altLang="en-US" sz="2200" baseline="30000" smtClean="0"/>
              <a:t>+ </a:t>
            </a:r>
            <a:r>
              <a:rPr lang="en-US" altLang="en-US" sz="2200" smtClean="0"/>
              <a:t>is the (complete) set of all dependencies (functional or multivalued) that will hold in every relation state </a:t>
            </a:r>
            <a:r>
              <a:rPr lang="en-US" altLang="en-US" sz="2200" i="1" smtClean="0"/>
              <a:t>r</a:t>
            </a:r>
            <a:r>
              <a:rPr lang="en-US" altLang="en-US" sz="2200" smtClean="0"/>
              <a:t> of </a:t>
            </a:r>
            <a:r>
              <a:rPr lang="en-US" altLang="en-US" sz="2200" i="1" smtClean="0"/>
              <a:t>R</a:t>
            </a:r>
            <a:r>
              <a:rPr lang="en-US" altLang="en-US" sz="2200" smtClean="0"/>
              <a:t> that satisfies </a:t>
            </a:r>
            <a:r>
              <a:rPr lang="en-US" altLang="en-US" sz="2200" i="1" smtClean="0"/>
              <a:t>F</a:t>
            </a:r>
            <a:r>
              <a:rPr lang="en-US" altLang="en-US" sz="2200" smtClean="0"/>
              <a:t>. It is also called the </a:t>
            </a:r>
            <a:r>
              <a:rPr lang="en-US" altLang="en-US" sz="2200" b="1" smtClean="0"/>
              <a:t>closure</a:t>
            </a:r>
            <a:r>
              <a:rPr lang="en-US" altLang="en-US" sz="2200" smtClean="0"/>
              <a:t> of </a:t>
            </a:r>
            <a:r>
              <a:rPr lang="en-US" altLang="en-US" sz="2200" i="1" smtClean="0"/>
              <a:t>F</a:t>
            </a:r>
            <a:r>
              <a:rPr lang="en-US" altLang="en-US" sz="2200" smtClean="0"/>
              <a: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9"/>
          <p:cNvSpPr>
            <a:spLocks noGrp="1" noChangeArrowheads="1"/>
          </p:cNvSpPr>
          <p:nvPr>
            <p:ph type="title"/>
          </p:nvPr>
        </p:nvSpPr>
        <p:spPr/>
        <p:txBody>
          <a:bodyPr/>
          <a:lstStyle/>
          <a:p>
            <a:r>
              <a:rPr lang="en-US" altLang="en-US" smtClean="0"/>
              <a:t>Figure 14.15 Fourth and fifth normal forms.</a:t>
            </a:r>
          </a:p>
        </p:txBody>
      </p:sp>
      <p:sp>
        <p:nvSpPr>
          <p:cNvPr id="103426"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223481F7-82A7-4D7E-AD79-032C912937D6}" type="slidenum">
              <a:rPr lang="en-US" altLang="en-US" sz="1400">
                <a:solidFill>
                  <a:srgbClr val="990033"/>
                </a:solidFill>
              </a:rPr>
              <a:pPr>
                <a:spcBef>
                  <a:spcPct val="0"/>
                </a:spcBef>
                <a:buClrTx/>
                <a:buSzTx/>
                <a:buFontTx/>
                <a:buNone/>
                <a:defRPr/>
              </a:pPr>
              <a:t>57</a:t>
            </a:fld>
            <a:endParaRPr lang="en-CA" altLang="en-US" sz="1400">
              <a:solidFill>
                <a:srgbClr val="990033"/>
              </a:solidFill>
            </a:endParaRPr>
          </a:p>
        </p:txBody>
      </p:sp>
      <p:sp>
        <p:nvSpPr>
          <p:cNvPr id="103428" name="Rectangle 3"/>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sp>
        <p:nvSpPr>
          <p:cNvPr id="122885" name="Title 1"/>
          <p:cNvSpPr txBox="1">
            <a:spLocks/>
          </p:cNvSpPr>
          <p:nvPr/>
        </p:nvSpPr>
        <p:spPr bwMode="auto">
          <a:xfrm>
            <a:off x="838200" y="5734050"/>
            <a:ext cx="7113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00" b="1" i="0">
                <a:solidFill>
                  <a:srgbClr val="000000"/>
                </a:solidFill>
                <a:latin typeface="Verdana" panose="020B0604030504040204" pitchFamily="34" charset="0"/>
              </a:rPr>
              <a:t>Figure 14.15</a:t>
            </a:r>
            <a:r>
              <a:rPr lang="en-US" altLang="en-US" sz="1000" i="0">
                <a:solidFill>
                  <a:srgbClr val="000000"/>
                </a:solidFill>
                <a:latin typeface="Verdana" panose="020B0604030504040204" pitchFamily="34" charset="0"/>
              </a:rPr>
              <a:t>   </a:t>
            </a:r>
          </a:p>
          <a:p>
            <a:pPr>
              <a:spcBef>
                <a:spcPct val="0"/>
              </a:spcBef>
              <a:buClrTx/>
              <a:buSzTx/>
              <a:buFontTx/>
              <a:buNone/>
            </a:pPr>
            <a:r>
              <a:rPr lang="en-US" altLang="en-US" sz="1000" i="0">
                <a:solidFill>
                  <a:srgbClr val="000000"/>
                </a:solidFill>
                <a:latin typeface="Verdana" panose="020B0604030504040204" pitchFamily="34" charset="0"/>
              </a:rPr>
              <a:t>Fourth and fifth normal forms. (a) The EMP relation with two MVDs: Ename –&gt;&gt; Pname and Ename –&gt;&gt; Dname.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122886" name="Picture 8" descr="fig14_1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11313"/>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D953F2A7-F69C-48D4-8020-837860735580}" type="slidenum">
              <a:rPr lang="en-US" altLang="en-US" sz="1400" smtClean="0">
                <a:solidFill>
                  <a:srgbClr val="990033"/>
                </a:solidFill>
              </a:rPr>
              <a:pPr>
                <a:spcBef>
                  <a:spcPct val="0"/>
                </a:spcBef>
                <a:buClrTx/>
                <a:buSzTx/>
                <a:buFontTx/>
                <a:buNone/>
              </a:pPr>
              <a:t>58</a:t>
            </a:fld>
            <a:endParaRPr lang="en-CA" altLang="en-US" sz="140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a:t>
            </a:r>
            <a:r>
              <a:rPr lang="en-US" altLang="en-US" dirty="0">
                <a:ea typeface="Times New Roman" charset="0"/>
                <a:cs typeface="Times New Roman" charset="0"/>
              </a:rPr>
              <a:t>Join Dependencies and Fifth Normal Form (1)</a:t>
            </a:r>
          </a:p>
        </p:txBody>
      </p:sp>
      <p:sp>
        <p:nvSpPr>
          <p:cNvPr id="124932"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smtClean="0"/>
              <a:t>Definition:</a:t>
            </a:r>
            <a:r>
              <a:rPr lang="en-US" altLang="en-US" sz="2400" b="1" smtClean="0"/>
              <a:t> </a:t>
            </a:r>
          </a:p>
          <a:p>
            <a:pPr marL="609600" indent="-609600" algn="just"/>
            <a:r>
              <a:rPr lang="en-US" altLang="en-US" sz="2400" smtClean="0"/>
              <a:t>A </a:t>
            </a:r>
            <a:r>
              <a:rPr lang="en-US" altLang="en-US" sz="2400" b="1" smtClean="0"/>
              <a:t>join dependency</a:t>
            </a:r>
            <a:r>
              <a:rPr lang="en-US" altLang="en-US" sz="2400" smtClean="0"/>
              <a:t> (</a:t>
            </a:r>
            <a:r>
              <a:rPr lang="en-US" altLang="en-US" sz="2400" b="1" smtClean="0"/>
              <a:t>JD</a:t>
            </a:r>
            <a:r>
              <a:rPr lang="en-US" altLang="en-US" sz="2400" smtClean="0"/>
              <a:t>), denoted by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specifies a constraint on the states </a:t>
            </a:r>
            <a:r>
              <a:rPr lang="en-US" altLang="en-US" sz="2400" i="1" smtClean="0"/>
              <a:t>r</a:t>
            </a:r>
            <a:r>
              <a:rPr lang="en-US" altLang="en-US" sz="2400" smtClean="0"/>
              <a:t> of </a:t>
            </a:r>
            <a:r>
              <a:rPr lang="en-US" altLang="en-US" sz="2400" i="1" smtClean="0"/>
              <a:t>R</a:t>
            </a:r>
            <a:r>
              <a:rPr lang="en-US" altLang="en-US" sz="2400" smtClean="0"/>
              <a:t>.</a:t>
            </a:r>
          </a:p>
          <a:p>
            <a:pPr marL="990600" lvl="1" indent="-533400" algn="just"/>
            <a:r>
              <a:rPr lang="en-US" altLang="en-US" sz="2200" smtClean="0"/>
              <a:t>The constraint states that every legal state </a:t>
            </a:r>
            <a:r>
              <a:rPr lang="en-US" altLang="en-US" sz="2200" i="1" smtClean="0"/>
              <a:t>r</a:t>
            </a:r>
            <a:r>
              <a:rPr lang="en-US" altLang="en-US" sz="2200" smtClean="0"/>
              <a:t> of </a:t>
            </a:r>
            <a:r>
              <a:rPr lang="en-US" altLang="en-US" sz="2200" i="1" smtClean="0"/>
              <a:t>R</a:t>
            </a:r>
            <a:r>
              <a:rPr lang="en-US" altLang="en-US" sz="2200" smtClean="0"/>
              <a:t> should have a non-additive join decomposition into </a:t>
            </a:r>
            <a:r>
              <a:rPr lang="en-US" altLang="en-US" sz="2200" i="1" smtClean="0"/>
              <a:t>R</a:t>
            </a:r>
            <a:r>
              <a:rPr lang="en-US" altLang="en-US" sz="2200" baseline="-30000" smtClean="0"/>
              <a:t>1</a:t>
            </a:r>
            <a:r>
              <a:rPr lang="en-US" altLang="en-US" sz="2200" smtClean="0"/>
              <a:t>, </a:t>
            </a:r>
            <a:r>
              <a:rPr lang="en-US" altLang="en-US" sz="2200" i="1" smtClean="0"/>
              <a:t>R</a:t>
            </a:r>
            <a:r>
              <a:rPr lang="en-US" altLang="en-US" sz="2200" baseline="-30000" smtClean="0"/>
              <a:t>2</a:t>
            </a:r>
            <a:r>
              <a:rPr lang="en-US" altLang="en-US" sz="2200" smtClean="0"/>
              <a:t>, ..., </a:t>
            </a:r>
            <a:r>
              <a:rPr lang="en-US" altLang="en-US" sz="2200" i="1" smtClean="0"/>
              <a:t>R</a:t>
            </a:r>
            <a:r>
              <a:rPr lang="en-US" altLang="en-US" sz="2200" baseline="-30000" smtClean="0"/>
              <a:t>n</a:t>
            </a:r>
            <a:r>
              <a:rPr lang="en-US" altLang="en-US" sz="2200" smtClean="0"/>
              <a:t>; that is, for every such </a:t>
            </a:r>
            <a:r>
              <a:rPr lang="en-US" altLang="en-US" sz="2200" i="1" smtClean="0"/>
              <a:t>r</a:t>
            </a:r>
            <a:r>
              <a:rPr lang="en-US" altLang="en-US" sz="2200" smtClean="0"/>
              <a:t> we have</a:t>
            </a:r>
          </a:p>
          <a:p>
            <a:pPr marL="990600" lvl="1" indent="-533400" algn="just"/>
            <a:r>
              <a:rPr lang="en-US" altLang="en-US" sz="2200" smtClean="0"/>
              <a:t>		* (</a:t>
            </a:r>
            <a:r>
              <a:rPr lang="en-US" altLang="en-US" sz="2200" smtClean="0">
                <a:latin typeface="Symbol" panose="05050102010706020507" pitchFamily="18" charset="2"/>
              </a:rPr>
              <a:t></a:t>
            </a:r>
            <a:r>
              <a:rPr lang="en-US" altLang="en-US" sz="2200" i="1" baseline="-30000" smtClean="0"/>
              <a:t>R1</a:t>
            </a:r>
            <a:r>
              <a:rPr lang="en-US" altLang="en-US" sz="2200" smtClean="0"/>
              <a:t>(</a:t>
            </a:r>
            <a:r>
              <a:rPr lang="en-US" altLang="en-US" sz="2200" i="1" smtClean="0"/>
              <a:t>r</a:t>
            </a:r>
            <a:r>
              <a:rPr lang="en-US" altLang="en-US" sz="2200" smtClean="0"/>
              <a:t>), </a:t>
            </a:r>
            <a:r>
              <a:rPr lang="en-US" altLang="en-US" sz="2200" smtClean="0">
                <a:latin typeface="Symbol" panose="05050102010706020507" pitchFamily="18" charset="2"/>
              </a:rPr>
              <a:t></a:t>
            </a:r>
            <a:r>
              <a:rPr lang="en-US" altLang="en-US" sz="2200" i="1" baseline="-30000" smtClean="0"/>
              <a:t>R2</a:t>
            </a:r>
            <a:r>
              <a:rPr lang="en-US" altLang="en-US" sz="2200" smtClean="0"/>
              <a:t>(</a:t>
            </a:r>
            <a:r>
              <a:rPr lang="en-US" altLang="en-US" sz="2200" i="1" smtClean="0"/>
              <a:t>r</a:t>
            </a:r>
            <a:r>
              <a:rPr lang="en-US" altLang="en-US" sz="2200" smtClean="0"/>
              <a:t>), ..., </a:t>
            </a:r>
            <a:r>
              <a:rPr lang="en-US" altLang="en-US" sz="2200" smtClean="0">
                <a:latin typeface="Symbol" panose="05050102010706020507" pitchFamily="18" charset="2"/>
              </a:rPr>
              <a:t></a:t>
            </a:r>
            <a:r>
              <a:rPr lang="en-US" altLang="en-US" sz="2200" i="1" baseline="-30000" smtClean="0"/>
              <a:t>Rn</a:t>
            </a:r>
            <a:r>
              <a:rPr lang="en-US" altLang="en-US" sz="2200" smtClean="0"/>
              <a:t>(</a:t>
            </a:r>
            <a:r>
              <a:rPr lang="en-US" altLang="en-US" sz="2200" i="1" smtClean="0"/>
              <a:t>r</a:t>
            </a:r>
            <a:r>
              <a:rPr lang="en-US" altLang="en-US" sz="2200" smtClean="0"/>
              <a:t>)) = </a:t>
            </a:r>
            <a:r>
              <a:rPr lang="en-US" altLang="en-US" sz="2200" i="1" smtClean="0"/>
              <a:t>r</a:t>
            </a:r>
          </a:p>
          <a:p>
            <a:pPr marL="609600" indent="-609600" algn="just">
              <a:buFont typeface="Wingdings" panose="05000000000000000000" pitchFamily="2" charset="2"/>
              <a:buNone/>
            </a:pPr>
            <a:r>
              <a:rPr lang="en-US" altLang="en-US" sz="2400" i="1" smtClean="0"/>
              <a:t>	</a:t>
            </a:r>
            <a:r>
              <a:rPr lang="en-US" altLang="en-US" sz="2400" b="1" i="1" smtClean="0"/>
              <a:t>Note</a:t>
            </a:r>
            <a:r>
              <a:rPr lang="en-US" altLang="en-US" sz="2400" i="1" smtClean="0"/>
              <a:t>: an MVD is a special case of a JD where n = 2. </a:t>
            </a:r>
          </a:p>
          <a:p>
            <a:pPr marL="609600" indent="-609600" algn="just"/>
            <a:r>
              <a:rPr lang="en-US" altLang="en-US" sz="2400" smtClean="0"/>
              <a:t>A join dependency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specified on relation schema </a:t>
            </a:r>
            <a:r>
              <a:rPr lang="en-US" altLang="en-US" sz="2400" i="1" smtClean="0"/>
              <a:t>R</a:t>
            </a:r>
            <a:r>
              <a:rPr lang="en-US" altLang="en-US" sz="2400" smtClean="0"/>
              <a:t>, is a </a:t>
            </a:r>
            <a:r>
              <a:rPr lang="en-US" altLang="en-US" sz="2400" b="1" smtClean="0"/>
              <a:t>trivial JD</a:t>
            </a:r>
            <a:r>
              <a:rPr lang="en-US" altLang="en-US" sz="2400" smtClean="0"/>
              <a:t> if one of the relation schemas </a:t>
            </a:r>
            <a:r>
              <a:rPr lang="en-US" altLang="en-US" sz="2400" i="1" smtClean="0"/>
              <a:t>R</a:t>
            </a:r>
            <a:r>
              <a:rPr lang="en-US" altLang="en-US" sz="2400" baseline="-30000" smtClean="0"/>
              <a:t>i</a:t>
            </a:r>
            <a:r>
              <a:rPr lang="en-US" altLang="en-US" sz="2400" smtClean="0"/>
              <a:t> in JD(</a:t>
            </a:r>
            <a:r>
              <a:rPr lang="en-US" altLang="en-US" sz="2400" i="1" smtClean="0"/>
              <a:t>R</a:t>
            </a:r>
            <a:r>
              <a:rPr lang="en-US" altLang="en-US" sz="2400" baseline="-30000" smtClean="0"/>
              <a:t>1</a:t>
            </a:r>
            <a:r>
              <a:rPr lang="en-US" altLang="en-US" sz="2400" smtClean="0"/>
              <a:t>, </a:t>
            </a:r>
            <a:r>
              <a:rPr lang="en-US" altLang="en-US" sz="2400" i="1" smtClean="0"/>
              <a:t>R</a:t>
            </a:r>
            <a:r>
              <a:rPr lang="en-US" altLang="en-US" sz="2400" baseline="-30000" smtClean="0"/>
              <a:t>2</a:t>
            </a:r>
            <a:r>
              <a:rPr lang="en-US" altLang="en-US" sz="2400" smtClean="0"/>
              <a:t>, ..., </a:t>
            </a:r>
            <a:r>
              <a:rPr lang="en-US" altLang="en-US" sz="2400" i="1" smtClean="0"/>
              <a:t>R</a:t>
            </a:r>
            <a:r>
              <a:rPr lang="en-US" altLang="en-US" sz="2400" baseline="-30000" smtClean="0"/>
              <a:t>n</a:t>
            </a:r>
            <a:r>
              <a:rPr lang="en-US" altLang="en-US" sz="2400" smtClean="0"/>
              <a:t>) is equal to </a:t>
            </a:r>
            <a:r>
              <a:rPr lang="en-US" altLang="en-US" sz="2400" i="1" smtClean="0"/>
              <a:t>R</a:t>
            </a:r>
            <a:r>
              <a:rPr lang="en-US" altLang="en-US" sz="2400" smtClean="0"/>
              <a:t>.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14- </a:t>
            </a:r>
            <a:fld id="{10DAA5DE-0764-4C55-9268-299AB41124D0}" type="slidenum">
              <a:rPr lang="en-US" altLang="en-US" sz="1400" smtClean="0">
                <a:solidFill>
                  <a:srgbClr val="990033"/>
                </a:solidFill>
              </a:rPr>
              <a:pPr>
                <a:spcBef>
                  <a:spcPct val="0"/>
                </a:spcBef>
                <a:buClrTx/>
                <a:buSzTx/>
                <a:buFontTx/>
                <a:buNone/>
              </a:pPr>
              <a:t>59</a:t>
            </a:fld>
            <a:endParaRPr lang="en-CA" altLang="en-US" sz="140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Form (2)</a:t>
            </a: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smtClean="0"/>
              <a:t>Informal Design Guidelines for Relational Databases (2)</a:t>
            </a:r>
          </a:p>
        </p:txBody>
      </p:sp>
      <p:sp>
        <p:nvSpPr>
          <p:cNvPr id="20483" name="Rectangle 7"/>
          <p:cNvSpPr>
            <a:spLocks noGrp="1" noChangeArrowheads="1"/>
          </p:cNvSpPr>
          <p:nvPr>
            <p:ph idx="1"/>
          </p:nvPr>
        </p:nvSpPr>
        <p:spPr/>
        <p:txBody>
          <a:bodyPr/>
          <a:lstStyle/>
          <a:p>
            <a:pPr eaLnBrk="1" hangingPunct="1"/>
            <a:r>
              <a:rPr lang="en-US" altLang="en-US" sz="2400" smtClean="0"/>
              <a:t>We first discuss informal guidelines for good relational design</a:t>
            </a:r>
          </a:p>
          <a:p>
            <a:pPr eaLnBrk="1" hangingPunct="1"/>
            <a:r>
              <a:rPr lang="en-US" altLang="en-US" sz="2400" smtClean="0"/>
              <a:t>Then we discuss formal concepts of functional dependencies and normal forms</a:t>
            </a:r>
          </a:p>
          <a:p>
            <a:pPr lvl="1" eaLnBrk="1" hangingPunct="1"/>
            <a:r>
              <a:rPr lang="en-US" altLang="en-US" sz="2200" smtClean="0"/>
              <a:t>- 1NF (First Normal Form)</a:t>
            </a:r>
          </a:p>
          <a:p>
            <a:pPr lvl="1" eaLnBrk="1" hangingPunct="1"/>
            <a:r>
              <a:rPr lang="en-US" altLang="en-US" sz="2200" smtClean="0"/>
              <a:t>- 2NF (Second Normal Form)</a:t>
            </a:r>
          </a:p>
          <a:p>
            <a:pPr lvl="1" eaLnBrk="1" hangingPunct="1"/>
            <a:r>
              <a:rPr lang="en-US" altLang="en-US" sz="2200" smtClean="0"/>
              <a:t>- 3NF (Third Noferferferfewrmal Form)</a:t>
            </a:r>
          </a:p>
          <a:p>
            <a:pPr lvl="1" eaLnBrk="1" hangingPunct="1"/>
            <a:r>
              <a:rPr lang="en-US" altLang="en-US" sz="2200" smtClean="0"/>
              <a:t>- BCNF (Boyce-Codd Normal Form)</a:t>
            </a:r>
          </a:p>
          <a:p>
            <a:pPr eaLnBrk="1" hangingPunct="1"/>
            <a:r>
              <a:rPr lang="en-US" altLang="en-US" sz="2400" smtClean="0"/>
              <a:t>Additional types of dependencies, further normal forms, relational design algorithms by synthesis are discussed in Chapter 15 </a:t>
            </a:r>
          </a:p>
        </p:txBody>
      </p:sp>
      <p:sp>
        <p:nvSpPr>
          <p:cNvPr id="1536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76A58995-B003-4D69-9E0E-C26D2A7D7717}" type="slidenum">
              <a:rPr lang="en-US" altLang="en-US" sz="1400">
                <a:solidFill>
                  <a:srgbClr val="990033"/>
                </a:solidFill>
              </a:rPr>
              <a:pPr>
                <a:spcBef>
                  <a:spcPct val="0"/>
                </a:spcBef>
                <a:buClrTx/>
                <a:buSzTx/>
                <a:buFontTx/>
                <a:buNone/>
                <a:defRPr/>
              </a:pPr>
              <a:t>6</a:t>
            </a:fld>
            <a:endParaRPr lang="en-CA" altLang="en-US" sz="1400">
              <a:solidFill>
                <a:srgbClr val="990033"/>
              </a:solidFill>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en-US" smtClean="0"/>
              <a:t>Chapter Summary</a:t>
            </a:r>
          </a:p>
        </p:txBody>
      </p:sp>
      <p:sp>
        <p:nvSpPr>
          <p:cNvPr id="129027" name="Rectangle 3"/>
          <p:cNvSpPr>
            <a:spLocks noGrp="1" noChangeArrowheads="1"/>
          </p:cNvSpPr>
          <p:nvPr>
            <p:ph idx="1"/>
          </p:nvPr>
        </p:nvSpPr>
        <p:spPr/>
        <p:txBody>
          <a:bodyPr/>
          <a:lstStyle/>
          <a:p>
            <a:pPr eaLnBrk="1" hangingPunct="1"/>
            <a:r>
              <a:rPr lang="en-US" altLang="en-US" smtClean="0"/>
              <a:t>Informal Design Guidelines for Relational Databases</a:t>
            </a:r>
          </a:p>
          <a:p>
            <a:pPr eaLnBrk="1" hangingPunct="1"/>
            <a:r>
              <a:rPr lang="en-US" altLang="en-US" smtClean="0"/>
              <a:t>Functional Dependencies (FDs)</a:t>
            </a:r>
          </a:p>
          <a:p>
            <a:pPr eaLnBrk="1" hangingPunct="1"/>
            <a:r>
              <a:rPr lang="en-US" altLang="en-US" smtClean="0"/>
              <a:t>Normal Forms (1NF, 2NF, 3NF)Based on Primary Keys</a:t>
            </a:r>
          </a:p>
          <a:p>
            <a:pPr eaLnBrk="1" hangingPunct="1"/>
            <a:r>
              <a:rPr lang="en-US" altLang="en-US" smtClean="0"/>
              <a:t>General Normal Form Definitions of 2NF and 3NF (For Multiple Keys)</a:t>
            </a:r>
          </a:p>
          <a:p>
            <a:pPr eaLnBrk="1" hangingPunct="1"/>
            <a:r>
              <a:rPr lang="en-US" altLang="en-US" smtClean="0"/>
              <a:t>BCNF (Boyce-Codd Normal Form)</a:t>
            </a:r>
          </a:p>
          <a:p>
            <a:pPr eaLnBrk="1" hangingPunct="1"/>
            <a:r>
              <a:rPr lang="en-US" altLang="en-US" smtClean="0"/>
              <a:t>Fourth and Fifth Normal Forms</a:t>
            </a:r>
          </a:p>
        </p:txBody>
      </p:sp>
      <p:sp>
        <p:nvSpPr>
          <p:cNvPr id="10957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AF3A2552-6C8C-45E5-9D48-F1716A91CB32}" type="slidenum">
              <a:rPr lang="en-US" altLang="en-US" sz="1400">
                <a:solidFill>
                  <a:srgbClr val="990033"/>
                </a:solidFill>
              </a:rPr>
              <a:pPr>
                <a:spcBef>
                  <a:spcPct val="0"/>
                </a:spcBef>
                <a:buClrTx/>
                <a:buSzTx/>
                <a:buFontTx/>
                <a:buNone/>
                <a:defRPr/>
              </a:pPr>
              <a:t>60</a:t>
            </a:fld>
            <a:endParaRPr lang="en-CA" altLang="en-US" sz="1400">
              <a:solidFill>
                <a:srgbClr val="990033"/>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pPr eaLnBrk="1" hangingPunct="1"/>
            <a:r>
              <a:rPr lang="en-US" altLang="en-US" smtClean="0"/>
              <a:t>1.1	Semantics of the Relational Attributes must be clear</a:t>
            </a:r>
          </a:p>
        </p:txBody>
      </p:sp>
      <p:sp>
        <p:nvSpPr>
          <p:cNvPr id="22531" name="Rectangle 7"/>
          <p:cNvSpPr>
            <a:spLocks noGrp="1" noChangeArrowheads="1"/>
          </p:cNvSpPr>
          <p:nvPr>
            <p:ph idx="1"/>
          </p:nvPr>
        </p:nvSpPr>
        <p:spPr/>
        <p:txBody>
          <a:bodyPr/>
          <a:lstStyle/>
          <a:p>
            <a:pPr eaLnBrk="1" hangingPunct="1"/>
            <a:r>
              <a:rPr lang="en-US" altLang="en-US" sz="2400" smtClean="0"/>
              <a:t>GUIDELINE 1: Informally, each tuple in a relation should represent one entity or relationship instance. (Applies to individual relations and their attributes).</a:t>
            </a:r>
          </a:p>
          <a:p>
            <a:pPr lvl="1" eaLnBrk="1" hangingPunct="1"/>
            <a:r>
              <a:rPr lang="en-US" altLang="en-US" sz="2200" smtClean="0"/>
              <a:t>Attributes of different entities (EMPLOYEEs, DEPARTMENTs, PROJECTs) should not be mixed in the same relation</a:t>
            </a:r>
          </a:p>
          <a:p>
            <a:pPr lvl="1" eaLnBrk="1" hangingPunct="1"/>
            <a:r>
              <a:rPr lang="en-US" altLang="en-US" sz="2200" smtClean="0"/>
              <a:t>Only foreign keys should be used to refer to other entities</a:t>
            </a:r>
          </a:p>
          <a:p>
            <a:pPr lvl="1" eaLnBrk="1" hangingPunct="1"/>
            <a:r>
              <a:rPr lang="en-US" altLang="en-US" sz="2200" smtClean="0"/>
              <a:t>Entity and relationship attributes should be kept apart as much as possible.</a:t>
            </a:r>
          </a:p>
          <a:p>
            <a:pPr eaLnBrk="1" hangingPunct="1"/>
            <a:r>
              <a:rPr lang="en-US" altLang="en-US" sz="2400" u="sng" smtClean="0"/>
              <a:t>Bottom Line:</a:t>
            </a:r>
            <a:r>
              <a:rPr lang="en-US" altLang="en-US" sz="2400" smtClean="0"/>
              <a:t> </a:t>
            </a:r>
            <a:r>
              <a:rPr lang="en-US" altLang="en-US" sz="2400" i="1" smtClean="0"/>
              <a:t>Design a schema that can be explained easily relation by relation. The semantics of attributes should be easy to interpret. </a:t>
            </a:r>
          </a:p>
        </p:txBody>
      </p:sp>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809B307A-F003-40E2-A4AE-2DFE1E3122D4}" type="slidenum">
              <a:rPr lang="en-US" altLang="en-US" sz="1400">
                <a:solidFill>
                  <a:srgbClr val="990033"/>
                </a:solidFill>
              </a:rPr>
              <a:pPr>
                <a:spcBef>
                  <a:spcPct val="0"/>
                </a:spcBef>
                <a:buClrTx/>
                <a:buSzTx/>
                <a:buFontTx/>
                <a:buNone/>
                <a:defRPr/>
              </a:pPr>
              <a:t>7</a:t>
            </a:fld>
            <a:endParaRPr lang="en-CA" altLang="en-US" sz="1400">
              <a:solidFill>
                <a:srgbClr val="990033"/>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title"/>
          </p:nvPr>
        </p:nvSpPr>
        <p:spPr/>
        <p:txBody>
          <a:bodyPr/>
          <a:lstStyle/>
          <a:p>
            <a:pPr eaLnBrk="1" hangingPunct="1"/>
            <a:r>
              <a:rPr lang="en-US" altLang="en-US" smtClean="0"/>
              <a:t>Figure 14.1 A simplified COMPANY relational database schema</a:t>
            </a:r>
          </a:p>
        </p:txBody>
      </p:sp>
      <p:sp>
        <p:nvSpPr>
          <p:cNvPr id="19458" name="Slide Number Placeholder 2"/>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F525D286-4B1A-4177-8D46-3CEE716096B7}" type="slidenum">
              <a:rPr lang="en-US" altLang="en-US" sz="1400">
                <a:solidFill>
                  <a:srgbClr val="990033"/>
                </a:solidFill>
              </a:rPr>
              <a:pPr>
                <a:spcBef>
                  <a:spcPct val="0"/>
                </a:spcBef>
                <a:buClrTx/>
                <a:buSzTx/>
                <a:buFontTx/>
                <a:buNone/>
                <a:defRPr/>
              </a:pPr>
              <a:t>8</a:t>
            </a:fld>
            <a:endParaRPr lang="en-CA" altLang="en-US" sz="1400">
              <a:solidFill>
                <a:srgbClr val="990033"/>
              </a:solidFill>
            </a:endParaRPr>
          </a:p>
        </p:txBody>
      </p:sp>
      <p:sp>
        <p:nvSpPr>
          <p:cNvPr id="19460" name="Rectangle 4"/>
          <p:cNvSpPr>
            <a:spLocks noChangeArrowheads="1"/>
          </p:cNvSpPr>
          <p:nvPr/>
        </p:nvSpPr>
        <p:spPr bwMode="auto">
          <a:xfrm>
            <a:off x="1828800" y="1309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smtClean="0">
              <a:solidFill>
                <a:schemeClr val="tx1"/>
              </a:solidFill>
            </a:endParaRPr>
          </a:p>
        </p:txBody>
      </p:sp>
      <p:pic>
        <p:nvPicPr>
          <p:cNvPr id="24581" name="Picture 6" descr="fig14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474788"/>
            <a:ext cx="33496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itle 1"/>
          <p:cNvSpPr txBox="1">
            <a:spLocks/>
          </p:cNvSpPr>
          <p:nvPr/>
        </p:nvSpPr>
        <p:spPr bwMode="auto">
          <a:xfrm>
            <a:off x="1676400" y="5715000"/>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100" b="1" i="0">
                <a:solidFill>
                  <a:srgbClr val="000000"/>
                </a:solidFill>
                <a:latin typeface="Verdana" panose="020B0604030504040204" pitchFamily="34" charset="0"/>
              </a:rPr>
              <a:t>Figure 14.1   </a:t>
            </a:r>
            <a:r>
              <a:rPr lang="en-US" altLang="en-US" sz="1100" i="0">
                <a:solidFill>
                  <a:srgbClr val="000000"/>
                </a:solidFill>
                <a:latin typeface="Verdana" panose="020B0604030504040204" pitchFamily="34" charset="0"/>
              </a:rPr>
              <a:t>A simplified COMPANY relational database schema.</a:t>
            </a:r>
            <a:endParaRPr lang="en-US" altLang="en-US" sz="1100">
              <a:solidFill>
                <a:srgbClr val="000000"/>
              </a:solidFill>
              <a:latin typeface="Verdana" panose="020B060403050404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pPr eaLnBrk="1" hangingPunct="1"/>
            <a:r>
              <a:rPr lang="en-US" altLang="en-US" smtClean="0"/>
              <a:t>1.2 Redundant Information in Tuples and Update Anomalies </a:t>
            </a:r>
          </a:p>
        </p:txBody>
      </p:sp>
      <p:sp>
        <p:nvSpPr>
          <p:cNvPr id="26627" name="Rectangle 7"/>
          <p:cNvSpPr>
            <a:spLocks noGrp="1" noChangeArrowheads="1"/>
          </p:cNvSpPr>
          <p:nvPr>
            <p:ph idx="1"/>
          </p:nvPr>
        </p:nvSpPr>
        <p:spPr/>
        <p:txBody>
          <a:bodyPr/>
          <a:lstStyle/>
          <a:p>
            <a:pPr eaLnBrk="1" hangingPunct="1"/>
            <a:r>
              <a:rPr lang="en-US" altLang="en-US" smtClean="0"/>
              <a:t>Information is stored redundantly </a:t>
            </a:r>
          </a:p>
          <a:p>
            <a:pPr lvl="1" eaLnBrk="1" hangingPunct="1"/>
            <a:r>
              <a:rPr lang="en-US" altLang="en-US" smtClean="0"/>
              <a:t>Wastes storage</a:t>
            </a:r>
          </a:p>
          <a:p>
            <a:pPr lvl="1" eaLnBrk="1" hangingPunct="1"/>
            <a:r>
              <a:rPr lang="en-US" altLang="en-US" smtClean="0"/>
              <a:t>Causes problems with update anomalies</a:t>
            </a:r>
          </a:p>
          <a:p>
            <a:pPr lvl="2" eaLnBrk="1" hangingPunct="1"/>
            <a:r>
              <a:rPr lang="en-US" altLang="en-US" smtClean="0"/>
              <a:t>Insertion anomalies</a:t>
            </a:r>
          </a:p>
          <a:p>
            <a:pPr lvl="2" eaLnBrk="1" hangingPunct="1"/>
            <a:r>
              <a:rPr lang="en-US" altLang="en-US" smtClean="0"/>
              <a:t>Deletion anomalies</a:t>
            </a:r>
          </a:p>
          <a:p>
            <a:pPr lvl="2" eaLnBrk="1" hangingPunct="1"/>
            <a:r>
              <a:rPr lang="en-US" altLang="en-US" smtClean="0"/>
              <a:t>Modification anomalies </a:t>
            </a:r>
          </a:p>
        </p:txBody>
      </p:sp>
      <p:sp>
        <p:nvSpPr>
          <p:cNvPr id="2150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11FF952E-C4E1-4058-9700-3991F9FF0B3C}" type="slidenum">
              <a:rPr lang="en-US" altLang="en-US" sz="1400">
                <a:solidFill>
                  <a:srgbClr val="990033"/>
                </a:solidFill>
              </a:rPr>
              <a:pPr>
                <a:spcBef>
                  <a:spcPct val="0"/>
                </a:spcBef>
                <a:buClrTx/>
                <a:buSzTx/>
                <a:buFontTx/>
                <a:buNone/>
                <a:defRPr/>
              </a:pPr>
              <a:t>9</a:t>
            </a:fld>
            <a:endParaRPr lang="en-CA" altLang="en-US" sz="1400">
              <a:solidFill>
                <a:srgbClr val="990033"/>
              </a:solidFill>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4302</Words>
  <Application>Microsoft Office PowerPoint</Application>
  <PresentationFormat>Letter Paper (8.5x11 in)</PresentationFormat>
  <Paragraphs>482</Paragraphs>
  <Slides>60</Slides>
  <Notes>55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MS PGothic</vt:lpstr>
      <vt:lpstr>Wingdings</vt:lpstr>
      <vt:lpstr>Tahoma</vt:lpstr>
      <vt:lpstr>Verdana</vt:lpstr>
      <vt:lpstr>Wingdings 3</vt:lpstr>
      <vt:lpstr>Symbol</vt:lpstr>
      <vt:lpstr>ヒラギノ角ゴ Pro W3</vt:lpstr>
      <vt:lpstr>Lucida Grande</vt:lpstr>
      <vt:lpstr>Times New Roman</vt:lpstr>
      <vt:lpstr>MathematicalPi 1</vt:lpstr>
      <vt:lpstr>1_Blends</vt:lpstr>
      <vt:lpstr> </vt:lpstr>
      <vt:lpstr>Chapter Outline</vt:lpstr>
      <vt:lpstr>Chapter Outline</vt:lpstr>
      <vt:lpstr>Chapter Outline</vt:lpstr>
      <vt:lpstr>1. Informal Design Guidelines for Relational Databases (1)</vt:lpstr>
      <vt:lpstr>Informal Design Guidelines for Relational Databases (2)</vt:lpstr>
      <vt:lpstr>1.1 Semantics of the Relational Attributes must be clear</vt:lpstr>
      <vt:lpstr>Figure 14.1 A simplified COMPANY relational database schema</vt:lpstr>
      <vt:lpstr>1.2 Redundant Information in Tuples and Update Anomalies </vt:lpstr>
      <vt:lpstr>EXAMPLE OF AN UPDATE ANOMALY</vt:lpstr>
      <vt:lpstr>EXAMPLE OF AN INSERT ANOMALY</vt:lpstr>
      <vt:lpstr>EXAMPLE OF A DELETE ANOMALY</vt:lpstr>
      <vt:lpstr>Figure 14.3 Two relation schemas suffering from update anomalies</vt:lpstr>
      <vt:lpstr>Figure 14.4 Sample states for EMP_DEPT and EMP_PROJ</vt:lpstr>
      <vt:lpstr>Guideline for Redundant Information in Tuples and Update Anomalies</vt:lpstr>
      <vt:lpstr>1.3 Null Values in Tuples </vt:lpstr>
      <vt:lpstr>1.4 Generation of Spurious Tuples – avoid at any cost</vt:lpstr>
      <vt:lpstr>Spurious Tuples (2)</vt:lpstr>
      <vt:lpstr>2. Functional Dependencies</vt:lpstr>
      <vt:lpstr>2.1 Defining Functional Dependencies </vt:lpstr>
      <vt:lpstr>Examples of FD constraints (1) </vt:lpstr>
      <vt:lpstr>Examples of FD constraints (2)</vt:lpstr>
      <vt:lpstr>Defining FDs from instances</vt:lpstr>
      <vt:lpstr>Figure 14.7   Ruling Out FDs</vt:lpstr>
      <vt:lpstr>Figure 14.8  What FDs may exist?</vt:lpstr>
      <vt:lpstr>3 Normal Forms Based on Primary Keys </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3.4 First Normal Form </vt:lpstr>
      <vt:lpstr>Figure 14.9 Normalization into 1NF</vt:lpstr>
      <vt:lpstr>Figure 14.10 Normalizing nested relations into 1NF</vt:lpstr>
      <vt:lpstr>3.5 Second Normal Form (1) </vt:lpstr>
      <vt:lpstr>Second Normal Form (2)</vt:lpstr>
      <vt:lpstr>Figure 14.11 Normalizing into 2NF and 3NF</vt:lpstr>
      <vt:lpstr>Figure 14.12 Normalization into 2NF and 3NF</vt:lpstr>
      <vt:lpstr>3.6 Third Normal Form (1)</vt:lpstr>
      <vt:lpstr>Third Normal Form (2)</vt:lpstr>
      <vt:lpstr>Normal Forms Defined Informally </vt:lpstr>
      <vt:lpstr>4.  General Normal Form Definitions (For Multiple Keys) (1)</vt:lpstr>
      <vt:lpstr>4.1  General Definition of 2NF  (For Multiple Candidate Keys) </vt:lpstr>
      <vt:lpstr>4.2 General Definition of Third  Normal Form</vt:lpstr>
      <vt:lpstr>4.3 Interpreting the General Definition of Third  Normal Form</vt:lpstr>
      <vt:lpstr>4.3 Interpreting the General Definition of Third  Normal Form (2) </vt:lpstr>
      <vt:lpstr>5. BCNF (Boyce-Codd Normal Form) </vt:lpstr>
      <vt:lpstr>Figure 14.13 Boyce-Codd normal form</vt:lpstr>
      <vt:lpstr>Figure 14.14 A relation TEACH that is in 3NF but not in BCNF</vt:lpstr>
      <vt:lpstr>Achieving the BCNF by Decomposition (1)</vt:lpstr>
      <vt:lpstr>Achieving the BCNF by Decomposition (2)</vt:lpstr>
      <vt:lpstr>Test for checking non-additivity of Binary Relational Decompositions </vt:lpstr>
      <vt:lpstr>Test for checking non-additivity of Binary Relational Decompositions </vt:lpstr>
      <vt:lpstr>General Procedure for achieving BCNF when a relation fails BCNF</vt:lpstr>
      <vt:lpstr>5. Multivalued Dependencies and Fourth Normal Form (1)</vt:lpstr>
      <vt:lpstr>Multivalued Dependencies and Fourth Normal Form (3)</vt:lpstr>
      <vt:lpstr>Figure 14.15 Fourth and fifth normal forms.</vt:lpstr>
      <vt:lpstr>6. Join Dependencies and Fifth Normal Form (1)</vt:lpstr>
      <vt:lpstr>Join Dependencies and Fifth Normal Form (2)</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Functional Dependencies and Normalization for Relational Databases</dc:subject>
  <dc:creator>Microsoft Office User</dc:creator>
  <cp:keywords/>
  <dc:description/>
  <cp:lastModifiedBy>ishaq</cp:lastModifiedBy>
  <cp:revision>4</cp:revision>
  <cp:lastPrinted>2001-11-04T00:51:13Z</cp:lastPrinted>
  <dcterms:created xsi:type="dcterms:W3CDTF">2016-02-14T16:22:45Z</dcterms:created>
  <dcterms:modified xsi:type="dcterms:W3CDTF">2020-03-18T07:47:55Z</dcterms:modified>
  <cp:category/>
</cp:coreProperties>
</file>