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59"/>
  </p:notesMasterIdLst>
  <p:handoutMasterIdLst>
    <p:handoutMasterId r:id="rId60"/>
  </p:handoutMasterIdLst>
  <p:sldIdLst>
    <p:sldId id="380" r:id="rId2"/>
    <p:sldId id="388" r:id="rId3"/>
    <p:sldId id="389" r:id="rId4"/>
    <p:sldId id="404" r:id="rId5"/>
    <p:sldId id="405" r:id="rId6"/>
    <p:sldId id="382" r:id="rId7"/>
    <p:sldId id="406" r:id="rId8"/>
    <p:sldId id="383" r:id="rId9"/>
    <p:sldId id="384" r:id="rId10"/>
    <p:sldId id="417" r:id="rId11"/>
    <p:sldId id="407" r:id="rId12"/>
    <p:sldId id="408" r:id="rId13"/>
    <p:sldId id="385" r:id="rId14"/>
    <p:sldId id="409" r:id="rId15"/>
    <p:sldId id="386" r:id="rId16"/>
    <p:sldId id="403" r:id="rId17"/>
    <p:sldId id="410" r:id="rId18"/>
    <p:sldId id="387" r:id="rId19"/>
    <p:sldId id="328" r:id="rId20"/>
    <p:sldId id="329" r:id="rId21"/>
    <p:sldId id="344" r:id="rId22"/>
    <p:sldId id="330" r:id="rId23"/>
    <p:sldId id="331" r:id="rId24"/>
    <p:sldId id="368" r:id="rId25"/>
    <p:sldId id="381" r:id="rId26"/>
    <p:sldId id="333" r:id="rId27"/>
    <p:sldId id="334" r:id="rId28"/>
    <p:sldId id="335" r:id="rId29"/>
    <p:sldId id="336" r:id="rId30"/>
    <p:sldId id="391" r:id="rId31"/>
    <p:sldId id="393" r:id="rId32"/>
    <p:sldId id="339" r:id="rId33"/>
    <p:sldId id="340" r:id="rId34"/>
    <p:sldId id="343" r:id="rId35"/>
    <p:sldId id="342" r:id="rId36"/>
    <p:sldId id="411" r:id="rId37"/>
    <p:sldId id="345" r:id="rId38"/>
    <p:sldId id="346" r:id="rId39"/>
    <p:sldId id="412" r:id="rId40"/>
    <p:sldId id="347" r:id="rId41"/>
    <p:sldId id="349" r:id="rId42"/>
    <p:sldId id="350" r:id="rId43"/>
    <p:sldId id="392" r:id="rId44"/>
    <p:sldId id="353" r:id="rId45"/>
    <p:sldId id="354" r:id="rId46"/>
    <p:sldId id="355" r:id="rId47"/>
    <p:sldId id="356" r:id="rId48"/>
    <p:sldId id="357" r:id="rId49"/>
    <p:sldId id="358" r:id="rId50"/>
    <p:sldId id="413" r:id="rId51"/>
    <p:sldId id="414" r:id="rId52"/>
    <p:sldId id="362" r:id="rId53"/>
    <p:sldId id="363" r:id="rId54"/>
    <p:sldId id="415" r:id="rId55"/>
    <p:sldId id="416" r:id="rId56"/>
    <p:sldId id="367" r:id="rId57"/>
    <p:sldId id="369" r:id="rId58"/>
  </p:sldIdLst>
  <p:sldSz cx="9144000" cy="6858000" type="letter"/>
  <p:notesSz cx="6858000" cy="9144000"/>
  <p:defaultTex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663300"/>
    <a:srgbClr val="677228"/>
    <a:srgbClr val="6E792B"/>
    <a:srgbClr val="76822E"/>
    <a:srgbClr val="4F571F"/>
    <a:srgbClr val="6F6A07"/>
    <a:srgbClr val="827C08"/>
    <a:srgbClr val="A29B0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Objects="1">
      <p:cViewPr varScale="1">
        <p:scale>
          <a:sx n="64" d="100"/>
          <a:sy n="64" d="100"/>
        </p:scale>
        <p:origin x="1566" y="6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Tahoma" charset="0"/>
              </a:defRPr>
            </a:lvl1pPr>
          </a:lstStyle>
          <a:p>
            <a:endParaRPr lang="en-CA" alt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Tahoma" charset="0"/>
              </a:defRPr>
            </a:lvl1pPr>
          </a:lstStyle>
          <a:p>
            <a:endParaRPr lang="en-CA" alt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Tahoma" charset="0"/>
              </a:defRPr>
            </a:lvl1pPr>
          </a:lstStyle>
          <a:p>
            <a:endParaRPr lang="en-CA" alt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7CB7658F-5E24-274F-8540-D980D8C390E4}" type="slidenum">
              <a:rPr lang="en-CA" altLang="en-US"/>
              <a:pPr/>
              <a:t>‹#›</a:t>
            </a:fld>
            <a:endParaRPr lang="en-CA" altLang="en-US"/>
          </a:p>
        </p:txBody>
      </p:sp>
    </p:spTree>
    <p:extLst>
      <p:ext uri="{BB962C8B-B14F-4D97-AF65-F5344CB8AC3E}">
        <p14:creationId xmlns:p14="http://schemas.microsoft.com/office/powerpoint/2010/main" val="1906448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Tahoma" charset="0"/>
              </a:defRPr>
            </a:lvl1pPr>
          </a:lstStyle>
          <a:p>
            <a:endParaRPr lang="en-CA" altLang="en-US"/>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Tahoma" charset="0"/>
              </a:defRPr>
            </a:lvl1pPr>
          </a:lstStyle>
          <a:p>
            <a:endParaRPr lang="en-CA" alt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Tahoma" charset="0"/>
              </a:defRPr>
            </a:lvl1pPr>
          </a:lstStyle>
          <a:p>
            <a:endParaRPr lang="en-CA" alt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90EE9BC5-96F8-C547-A252-999A25D90227}" type="slidenum">
              <a:rPr lang="en-CA" altLang="en-US"/>
              <a:pPr/>
              <a:t>‹#›</a:t>
            </a:fld>
            <a:endParaRPr lang="en-CA" altLang="en-US"/>
          </a:p>
        </p:txBody>
      </p:sp>
    </p:spTree>
    <p:extLst>
      <p:ext uri="{BB962C8B-B14F-4D97-AF65-F5344CB8AC3E}">
        <p14:creationId xmlns:p14="http://schemas.microsoft.com/office/powerpoint/2010/main" val="5454493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2</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8507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11</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611936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12</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4078757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B0E455DD-1717-9245-A7FC-27F95F03C585}" type="slidenum">
              <a:rPr lang="en-CA" altLang="en-US" sz="1200" i="0">
                <a:latin typeface="Tahoma" charset="0"/>
              </a:rPr>
              <a:pPr/>
              <a:t>13</a:t>
            </a:fld>
            <a:endParaRPr lang="en-CA" altLang="en-US" sz="1200" i="0">
              <a:latin typeface="Tahoma"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877220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B0E455DD-1717-9245-A7FC-27F95F03C585}" type="slidenum">
              <a:rPr lang="en-CA" altLang="en-US" sz="1200" i="0">
                <a:latin typeface="Tahoma" charset="0"/>
              </a:rPr>
              <a:pPr/>
              <a:t>14</a:t>
            </a:fld>
            <a:endParaRPr lang="en-CA" altLang="en-US" sz="1200" i="0">
              <a:latin typeface="Tahoma"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732583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E429B3FC-2F9C-8642-9405-646906379231}" type="slidenum">
              <a:rPr lang="en-CA" altLang="en-US" sz="1200" i="0">
                <a:latin typeface="Tahoma" charset="0"/>
              </a:rPr>
              <a:pPr/>
              <a:t>15</a:t>
            </a:fld>
            <a:endParaRPr lang="en-CA" altLang="en-US" sz="1200" i="0">
              <a:latin typeface="Tahoma"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493869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6498469A-82B4-8742-BBAA-F9DD00FFD148}" type="slidenum">
              <a:rPr lang="en-CA" altLang="en-US" sz="1200" i="0">
                <a:latin typeface="Tahoma" charset="0"/>
              </a:rPr>
              <a:pPr/>
              <a:t>16</a:t>
            </a:fld>
            <a:endParaRPr lang="en-CA" altLang="en-US" sz="1200" i="0">
              <a:latin typeface="Tahoma"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970470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EAB717-CD34-49BA-912F-4E1D2DAB5BE4}" type="slidenum">
              <a:rPr lang="en-CA" altLang="en-US"/>
              <a:pPr/>
              <a:t>17</a:t>
            </a:fld>
            <a:endParaRPr lang="en-CA" altLang="en-US"/>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810622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6498469A-82B4-8742-BBAA-F9DD00FFD148}" type="slidenum">
              <a:rPr lang="en-CA" altLang="en-US" sz="1200" i="0">
                <a:latin typeface="Tahoma" charset="0"/>
              </a:rPr>
              <a:pPr/>
              <a:t>18</a:t>
            </a:fld>
            <a:endParaRPr lang="en-CA" altLang="en-US" sz="1200" i="0">
              <a:latin typeface="Tahoma"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453127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786FDD-E583-5C42-BD60-652B8F47E58C}" type="slidenum">
              <a:rPr lang="en-CA" altLang="en-US"/>
              <a:pPr/>
              <a:t>19</a:t>
            </a:fld>
            <a:endParaRPr lang="en-CA" altLang="en-US"/>
          </a:p>
        </p:txBody>
      </p:sp>
      <p:sp>
        <p:nvSpPr>
          <p:cNvPr id="760834" name="Rectangle 2"/>
          <p:cNvSpPr>
            <a:spLocks noGrp="1" noRot="1" noChangeAspect="1"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501818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A06910-DC40-434B-B257-6F308851FFA5}" type="slidenum">
              <a:rPr lang="en-CA" altLang="en-US"/>
              <a:pPr/>
              <a:t>20</a:t>
            </a:fld>
            <a:endParaRPr lang="en-CA" altLang="en-US"/>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0289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3</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86671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C15DDF-A303-C443-B1C0-AA30872E077D}" type="slidenum">
              <a:rPr lang="en-CA" altLang="en-US"/>
              <a:pPr/>
              <a:t>21</a:t>
            </a:fld>
            <a:endParaRPr lang="en-CA" altLang="en-US"/>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9154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618E7F-985C-9A44-8232-767B5EB0E2ED}" type="slidenum">
              <a:rPr lang="en-CA" altLang="en-US"/>
              <a:pPr/>
              <a:t>22</a:t>
            </a:fld>
            <a:endParaRPr lang="en-CA" altLang="en-US"/>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9847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FC1E4-3E64-004F-9815-C02F0A15F2FD}" type="slidenum">
              <a:rPr lang="en-CA" altLang="en-US"/>
              <a:pPr/>
              <a:t>23</a:t>
            </a:fld>
            <a:endParaRPr lang="en-CA" altLang="en-US"/>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4381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458EE-E313-1942-9301-9AD7708037A7}" type="slidenum">
              <a:rPr lang="en-CA" altLang="en-US"/>
              <a:pPr/>
              <a:t>24</a:t>
            </a:fld>
            <a:endParaRPr lang="en-CA" alt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86075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FFCC21-F8D5-2646-9079-1BD0D8DA639E}" type="slidenum">
              <a:rPr lang="en-CA" altLang="en-US"/>
              <a:pPr/>
              <a:t>26</a:t>
            </a:fld>
            <a:endParaRPr lang="en-CA" alt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8416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BAAE87-0B2D-1748-9D4D-1C61E06ECD11}" type="slidenum">
              <a:rPr lang="en-CA" altLang="en-US"/>
              <a:pPr/>
              <a:t>27</a:t>
            </a:fld>
            <a:endParaRPr lang="en-CA" altLang="en-US"/>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4711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D6FAA-AD8C-3040-B9AD-8FCCCE094C3C}" type="slidenum">
              <a:rPr lang="en-CA" altLang="en-US"/>
              <a:pPr/>
              <a:t>28</a:t>
            </a:fld>
            <a:endParaRPr lang="en-CA" altLang="en-US"/>
          </a:p>
        </p:txBody>
      </p:sp>
      <p:sp>
        <p:nvSpPr>
          <p:cNvPr id="775170" name="Rectangle 2"/>
          <p:cNvSpPr>
            <a:spLocks noGrp="1" noRot="1" noChangeAspect="1" noChangeArrowheads="1" noTextEdit="1"/>
          </p:cNvSpPr>
          <p:nvPr>
            <p:ph type="sldImg"/>
          </p:nvPr>
        </p:nvSpPr>
        <p:spPr>
          <a:ln/>
        </p:spPr>
      </p:sp>
      <p:sp>
        <p:nvSpPr>
          <p:cNvPr id="775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10237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26D87-9085-CE47-B162-FE4524D1C1DC}" type="slidenum">
              <a:rPr lang="en-CA" altLang="en-US"/>
              <a:pPr/>
              <a:t>29</a:t>
            </a:fld>
            <a:endParaRPr lang="en-CA" altLang="en-US"/>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5642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C7292-8225-924A-8180-F8187C8B55FE}" type="slidenum">
              <a:rPr lang="en-CA" altLang="en-US"/>
              <a:pPr/>
              <a:t>32</a:t>
            </a:fld>
            <a:endParaRPr lang="en-CA" altLang="en-US"/>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28114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BC779-6C37-C945-97E2-FA52A3F39DB3}" type="slidenum">
              <a:rPr lang="en-CA" altLang="en-US"/>
              <a:pPr/>
              <a:t>33</a:t>
            </a:fld>
            <a:endParaRPr lang="en-CA" altLang="en-US"/>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6103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4</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0693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AF56C-0F09-5043-B69B-CDDCE5C89FF3}" type="slidenum">
              <a:rPr lang="en-CA" altLang="en-US"/>
              <a:pPr/>
              <a:t>34</a:t>
            </a:fld>
            <a:endParaRPr lang="en-CA" altLang="en-US"/>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458267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35</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71307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36</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39567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1EF93-32B0-DC42-9600-09770A9DB97D}" type="slidenum">
              <a:rPr lang="en-CA" altLang="en-US"/>
              <a:pPr/>
              <a:t>37</a:t>
            </a:fld>
            <a:endParaRPr lang="en-CA" altLang="en-US"/>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79208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A2B21-BEE6-D145-944A-69DA248CE2CD}" type="slidenum">
              <a:rPr lang="en-CA" altLang="en-US"/>
              <a:pPr/>
              <a:t>38</a:t>
            </a:fld>
            <a:endParaRPr lang="en-CA" altLang="en-US"/>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44786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39</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63903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CB8E0-572E-2740-99EE-0D3094A745D5}" type="slidenum">
              <a:rPr lang="en-CA" altLang="en-US"/>
              <a:pPr/>
              <a:t>40</a:t>
            </a:fld>
            <a:endParaRPr lang="en-CA" alt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953232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5BFBB-1B30-934E-8A2A-FA668706DFAD}" type="slidenum">
              <a:rPr lang="en-CA" altLang="en-US"/>
              <a:pPr/>
              <a:t>41</a:t>
            </a:fld>
            <a:endParaRPr lang="en-CA" alt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1497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80EFD-7410-FC43-BACE-B6B09F66F864}" type="slidenum">
              <a:rPr lang="en-CA" altLang="en-US"/>
              <a:pPr/>
              <a:t>42</a:t>
            </a:fld>
            <a:endParaRPr lang="en-CA" alt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4706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80EFD-7410-FC43-BACE-B6B09F66F864}" type="slidenum">
              <a:rPr lang="en-CA" altLang="en-US"/>
              <a:pPr/>
              <a:t>43</a:t>
            </a:fld>
            <a:endParaRPr lang="en-CA" alt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2779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B883B16A-BBEF-436E-9D54-310E60BDDFCA}" type="slidenum">
              <a:rPr lang="en-CA" altLang="en-US" sz="1200" i="0">
                <a:latin typeface="Tahoma" charset="0"/>
              </a:rPr>
              <a:pPr>
                <a:defRPr/>
              </a:pPr>
              <a:t>5</a:t>
            </a:fld>
            <a:endParaRPr lang="en-CA" altLang="en-US" sz="1200" i="0">
              <a:latin typeface="Tahoma"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42244392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8BA28-EAAA-8D47-B682-488571E4BB96}" type="slidenum">
              <a:rPr lang="en-CA" altLang="en-US"/>
              <a:pPr/>
              <a:t>44</a:t>
            </a:fld>
            <a:endParaRPr lang="en-CA" alt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11091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E642B-632A-9A46-AAD1-1DEB2927AFD6}" type="slidenum">
              <a:rPr lang="en-CA" altLang="en-US"/>
              <a:pPr/>
              <a:t>45</a:t>
            </a:fld>
            <a:endParaRPr lang="en-CA" altLang="en-US"/>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53918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0AD33-E16D-CC43-8F71-A62C1326DAD5}" type="slidenum">
              <a:rPr lang="en-CA" altLang="en-US"/>
              <a:pPr/>
              <a:t>46</a:t>
            </a:fld>
            <a:endParaRPr lang="en-CA" alt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817839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1525F-1F42-6149-ADCB-8847F62C49DD}" type="slidenum">
              <a:rPr lang="en-CA" altLang="en-US"/>
              <a:pPr/>
              <a:t>47</a:t>
            </a:fld>
            <a:endParaRPr lang="en-CA" altLang="en-US"/>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512959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3F05F-D2A6-D24B-A4A4-907A001362FD}" type="slidenum">
              <a:rPr lang="en-CA" altLang="en-US"/>
              <a:pPr/>
              <a:t>48</a:t>
            </a:fld>
            <a:endParaRPr lang="en-CA" altLang="en-US"/>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3036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E6BA27-687F-1B41-8B1A-90666BD2A1E7}" type="slidenum">
              <a:rPr lang="en-CA" altLang="en-US"/>
              <a:pPr/>
              <a:t>49</a:t>
            </a:fld>
            <a:endParaRPr lang="en-CA" altLang="en-US"/>
          </a:p>
        </p:txBody>
      </p:sp>
      <p:sp>
        <p:nvSpPr>
          <p:cNvPr id="822274" name="Rectangle 2"/>
          <p:cNvSpPr>
            <a:spLocks noGrp="1" noRot="1" noChangeAspect="1" noChangeArrowheads="1" noTextEdit="1"/>
          </p:cNvSpPr>
          <p:nvPr>
            <p:ph type="sldImg"/>
          </p:nvPr>
        </p:nvSpPr>
        <p:spPr>
          <a:ln/>
        </p:spPr>
      </p:sp>
      <p:sp>
        <p:nvSpPr>
          <p:cNvPr id="822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0953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DAC8DA06-1AEA-4666-80E3-973789CAC6C1}" type="slidenum">
              <a:rPr lang="en-CA" altLang="en-US" sz="1200" i="0">
                <a:latin typeface="Tahoma" charset="0"/>
              </a:rPr>
              <a:pPr>
                <a:defRPr/>
              </a:pPr>
              <a:t>50</a:t>
            </a:fld>
            <a:endParaRPr lang="en-CA" altLang="en-US" sz="1200" i="0">
              <a:latin typeface="Tahoma" charset="0"/>
            </a:endParaRPr>
          </a:p>
        </p:txBody>
      </p:sp>
      <p:sp>
        <p:nvSpPr>
          <p:cNvPr id="824322"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38292948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EEBCCFD2-DC93-4D73-9897-6C957CF10C5F}" type="slidenum">
              <a:rPr lang="en-CA" altLang="en-US" sz="1200" i="0">
                <a:latin typeface="Tahoma" charset="0"/>
              </a:rPr>
              <a:pPr>
                <a:defRPr/>
              </a:pPr>
              <a:t>51</a:t>
            </a:fld>
            <a:endParaRPr lang="en-CA" altLang="en-US" sz="1200" i="0">
              <a:latin typeface="Tahoma" charset="0"/>
            </a:endParaRPr>
          </a:p>
        </p:txBody>
      </p:sp>
      <p:sp>
        <p:nvSpPr>
          <p:cNvPr id="826370"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11163674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9472C-C938-DE41-933F-363B93383C05}" type="slidenum">
              <a:rPr lang="en-CA" altLang="en-US"/>
              <a:pPr/>
              <a:t>52</a:t>
            </a:fld>
            <a:endParaRPr lang="en-CA" altLang="en-US"/>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94904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53</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8278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7356206-D283-E944-AC26-F2C039F801CD}" type="slidenum">
              <a:rPr lang="en-CA" altLang="en-US" sz="1200" i="0">
                <a:latin typeface="Tahoma" charset="0"/>
              </a:rPr>
              <a:pPr/>
              <a:t>6</a:t>
            </a:fld>
            <a:endParaRPr lang="en-CA" altLang="en-US" sz="1200" i="0">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6577861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54</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596340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55</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901630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9EEF7-EF7B-964E-8936-11E9E7866854}" type="slidenum">
              <a:rPr lang="en-CA" altLang="en-US"/>
              <a:pPr/>
              <a:t>56</a:t>
            </a:fld>
            <a:endParaRPr lang="en-CA" altLang="en-US"/>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29153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494C52-8134-2C42-9AF2-AEBE07EBAEC4}" type="slidenum">
              <a:rPr lang="en-CA" altLang="en-US"/>
              <a:pPr/>
              <a:t>57</a:t>
            </a:fld>
            <a:endParaRPr lang="en-CA" altLang="en-US"/>
          </a:p>
        </p:txBody>
      </p:sp>
      <p:sp>
        <p:nvSpPr>
          <p:cNvPr id="855042" name="Rectangle 2"/>
          <p:cNvSpPr>
            <a:spLocks noGrp="1" noRot="1" noChangeAspect="1" noChangeArrowheads="1" noTextEdit="1"/>
          </p:cNvSpPr>
          <p:nvPr>
            <p:ph type="sldImg"/>
          </p:nvPr>
        </p:nvSpPr>
        <p:spPr>
          <a:ln/>
        </p:spPr>
      </p:sp>
      <p:sp>
        <p:nvSpPr>
          <p:cNvPr id="855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63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7356206-D283-E944-AC26-F2C039F801CD}" type="slidenum">
              <a:rPr lang="en-CA" altLang="en-US" sz="1200" i="0">
                <a:latin typeface="Tahoma" charset="0"/>
              </a:rPr>
              <a:pPr/>
              <a:t>7</a:t>
            </a:fld>
            <a:endParaRPr lang="en-CA" altLang="en-US" sz="1200" i="0">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2956711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5E3CE22F-A3AA-264E-AAC8-D44EDE17DACD}" type="slidenum">
              <a:rPr lang="en-CA" altLang="en-US" sz="1200" i="0">
                <a:latin typeface="Tahoma" charset="0"/>
              </a:rPr>
              <a:pPr/>
              <a:t>8</a:t>
            </a:fld>
            <a:endParaRPr lang="en-CA" altLang="en-US" sz="1200" i="0">
              <a:latin typeface="Tahoma"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11342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9</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91979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10</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61769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dirty="0"/>
              <a:t>Slide </a:t>
            </a:r>
            <a:r>
              <a:rPr lang="en-US" altLang="en-US" dirty="0" smtClean="0"/>
              <a:t>15- </a:t>
            </a:r>
            <a:fld id="{0FEAF6EF-9B38-104D-A243-FC4676A88EB4}" type="slidenum">
              <a:rPr lang="en-US" altLang="en-US"/>
              <a:pPr/>
              <a:t>‹#›</a:t>
            </a:fld>
            <a:endParaRPr lang="en-CA" altLang="en-US" dirty="0"/>
          </a:p>
        </p:txBody>
      </p:sp>
    </p:spTree>
    <p:extLst>
      <p:ext uri="{BB962C8B-B14F-4D97-AF65-F5344CB8AC3E}">
        <p14:creationId xmlns:p14="http://schemas.microsoft.com/office/powerpoint/2010/main" val="204055562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dirty="0"/>
              <a:t>Slide </a:t>
            </a:r>
            <a:r>
              <a:rPr lang="en-US" altLang="en-US" dirty="0" smtClean="0"/>
              <a:t>15- </a:t>
            </a:r>
            <a:fld id="{A58A2097-14A0-8F43-BC27-84E954DA0AA0}" type="slidenum">
              <a:rPr lang="en-US" altLang="en-US"/>
              <a:pPr/>
              <a:t>‹#›</a:t>
            </a:fld>
            <a:endParaRPr lang="en-CA" altLang="en-US" dirty="0"/>
          </a:p>
        </p:txBody>
      </p:sp>
    </p:spTree>
    <p:extLst>
      <p:ext uri="{BB962C8B-B14F-4D97-AF65-F5344CB8AC3E}">
        <p14:creationId xmlns:p14="http://schemas.microsoft.com/office/powerpoint/2010/main" val="30446275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62463" y="1600200"/>
            <a:ext cx="4071937"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ltLang="en-US" dirty="0"/>
              <a:t>Slide </a:t>
            </a:r>
            <a:r>
              <a:rPr lang="en-US" altLang="en-US" dirty="0" smtClean="0"/>
              <a:t>15- </a:t>
            </a:r>
            <a:fld id="{FA13F2DE-47A6-3A44-92C2-A7D24ECCC605}" type="slidenum">
              <a:rPr lang="en-US" altLang="en-US"/>
              <a:pPr/>
              <a:t>‹#›</a:t>
            </a:fld>
            <a:endParaRPr lang="en-CA" altLang="en-US" dirty="0"/>
          </a:p>
        </p:txBody>
      </p:sp>
    </p:spTree>
    <p:extLst>
      <p:ext uri="{BB962C8B-B14F-4D97-AF65-F5344CB8AC3E}">
        <p14:creationId xmlns:p14="http://schemas.microsoft.com/office/powerpoint/2010/main" val="179939209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ltLang="en-US" dirty="0"/>
              <a:t>Slide </a:t>
            </a:r>
            <a:r>
              <a:rPr lang="en-US" altLang="en-US" dirty="0" smtClean="0"/>
              <a:t>15- </a:t>
            </a:r>
            <a:fld id="{177E8CA1-9EAF-CF4D-9B91-CE773C4514DC}" type="slidenum">
              <a:rPr lang="en-US" altLang="en-US"/>
              <a:pPr/>
              <a:t>‹#›</a:t>
            </a:fld>
            <a:endParaRPr lang="en-CA" altLang="en-US" dirty="0"/>
          </a:p>
        </p:txBody>
      </p:sp>
    </p:spTree>
    <p:extLst>
      <p:ext uri="{BB962C8B-B14F-4D97-AF65-F5344CB8AC3E}">
        <p14:creationId xmlns:p14="http://schemas.microsoft.com/office/powerpoint/2010/main" val="151824041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ltLang="en-US" dirty="0"/>
              <a:t>Slide </a:t>
            </a:r>
            <a:r>
              <a:rPr lang="en-US" altLang="en-US" dirty="0" smtClean="0"/>
              <a:t>15- </a:t>
            </a:r>
            <a:fld id="{CB199ECE-EA84-5D4E-85AB-9BBD89E97E89}" type="slidenum">
              <a:rPr lang="en-US" altLang="en-US"/>
              <a:pPr/>
              <a:t>‹#›</a:t>
            </a:fld>
            <a:endParaRPr lang="en-CA" altLang="en-US" dirty="0"/>
          </a:p>
        </p:txBody>
      </p:sp>
    </p:spTree>
    <p:extLst>
      <p:ext uri="{BB962C8B-B14F-4D97-AF65-F5344CB8AC3E}">
        <p14:creationId xmlns:p14="http://schemas.microsoft.com/office/powerpoint/2010/main" val="66601167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dirty="0"/>
              <a:t>Slide </a:t>
            </a:r>
            <a:r>
              <a:rPr lang="en-US" altLang="en-US" dirty="0" smtClean="0"/>
              <a:t>15- </a:t>
            </a:r>
            <a:fld id="{CAE9AEAB-807F-D742-877D-C5FD1BF9BAFC}" type="slidenum">
              <a:rPr lang="en-US" altLang="en-US"/>
              <a:pPr/>
              <a:t>‹#›</a:t>
            </a:fld>
            <a:endParaRPr lang="en-CA" altLang="en-US" dirty="0"/>
          </a:p>
        </p:txBody>
      </p:sp>
    </p:spTree>
    <p:extLst>
      <p:ext uri="{BB962C8B-B14F-4D97-AF65-F5344CB8AC3E}">
        <p14:creationId xmlns:p14="http://schemas.microsoft.com/office/powerpoint/2010/main" val="9734031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dirty="0"/>
              <a:t>Slide </a:t>
            </a:r>
            <a:r>
              <a:rPr lang="en-US" altLang="en-US" dirty="0" smtClean="0"/>
              <a:t>15- </a:t>
            </a:r>
            <a:fld id="{57567D55-BD87-9944-A47C-4F851B45B55E}" type="slidenum">
              <a:rPr lang="en-US" altLang="en-US"/>
              <a:pPr/>
              <a:t>‹#›</a:t>
            </a:fld>
            <a:endParaRPr lang="en-CA" altLang="en-US" dirty="0"/>
          </a:p>
        </p:txBody>
      </p:sp>
    </p:spTree>
    <p:extLst>
      <p:ext uri="{BB962C8B-B14F-4D97-AF65-F5344CB8AC3E}">
        <p14:creationId xmlns:p14="http://schemas.microsoft.com/office/powerpoint/2010/main" val="45615113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dirty="0"/>
              <a:t>Slide </a:t>
            </a:r>
            <a:r>
              <a:rPr lang="en-US" altLang="en-US" dirty="0" smtClean="0"/>
              <a:t>15- </a:t>
            </a:r>
            <a:fld id="{C011CFFC-F98A-9941-A8A2-612F662E8717}" type="slidenum">
              <a:rPr lang="en-US" altLang="en-US"/>
              <a:pPr/>
              <a:t>‹#›</a:t>
            </a:fld>
            <a:endParaRPr lang="en-CA" altLang="en-US" dirty="0"/>
          </a:p>
        </p:txBody>
      </p:sp>
    </p:spTree>
    <p:extLst>
      <p:ext uri="{BB962C8B-B14F-4D97-AF65-F5344CB8AC3E}">
        <p14:creationId xmlns:p14="http://schemas.microsoft.com/office/powerpoint/2010/main" val="1548934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kumimoji="1" lang="en-US" altLang="en-US" sz="3200">
                <a:latin typeface="Tahoma"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endParaRPr kumimoji="1" lang="en-US" altLang="en-US" sz="3200">
                  <a:latin typeface="Tahoma"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endParaRPr kumimoji="1" lang="en-US" altLang="en-US" sz="3200">
                  <a:latin typeface="Tahoma"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a:endParaRPr kumimoji="1" lang="en-US" altLang="en-US" sz="3200">
              <a:latin typeface="Tahoma"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ltLang="en-US" dirty="0"/>
              <a:t>Slide </a:t>
            </a:r>
            <a:r>
              <a:rPr lang="en-US" altLang="en-US" dirty="0" smtClean="0"/>
              <a:t>15- </a:t>
            </a:r>
            <a:fld id="{363AF6E3-B032-C44A-8060-738F2940E0D5}" type="slidenum">
              <a:rPr lang="en-US" altLang="en-US"/>
              <a:pPr/>
              <a:t>‹#›</a:t>
            </a:fld>
            <a:endParaRPr lang="en-CA" altLang="en-US" dirty="0"/>
          </a:p>
        </p:txBody>
      </p:sp>
      <p:sp>
        <p:nvSpPr>
          <p:cNvPr id="3093" name="Rectangle 21"/>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 name="Rectangle 30"/>
          <p:cNvSpPr>
            <a:spLocks noChangeArrowheads="1"/>
          </p:cNvSpPr>
          <p:nvPr userDrawn="1"/>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i="0" smtClean="0">
                <a:solidFill>
                  <a:srgbClr val="000000"/>
                </a:solidFill>
              </a:rPr>
              <a:t>Copyright © 2016 </a:t>
            </a:r>
            <a:r>
              <a:rPr lang="en-US" altLang="en-US" sz="900" i="0" dirty="0" err="1" smtClean="0">
                <a:solidFill>
                  <a:srgbClr val="000000"/>
                </a:solidFill>
              </a:rPr>
              <a:t>Ramez</a:t>
            </a:r>
            <a:r>
              <a:rPr lang="en-US" altLang="en-US" sz="900" i="0" dirty="0" smtClean="0">
                <a:solidFill>
                  <a:srgbClr val="000000"/>
                </a:solidFill>
              </a:rPr>
              <a:t> </a:t>
            </a:r>
            <a:r>
              <a:rPr lang="en-US" altLang="en-US" sz="900" i="0" dirty="0" err="1" smtClean="0">
                <a:solidFill>
                  <a:srgbClr val="000000"/>
                </a:solidFill>
              </a:rPr>
              <a:t>Elmasri</a:t>
            </a:r>
            <a:r>
              <a:rPr lang="en-US" altLang="en-US" sz="900" i="0" dirty="0" smtClean="0">
                <a:solidFill>
                  <a:srgbClr val="000000"/>
                </a:solidFill>
              </a:rPr>
              <a:t> and </a:t>
            </a:r>
            <a:r>
              <a:rPr lang="en-US" altLang="en-US" sz="900" i="0" dirty="0" err="1" smtClean="0">
                <a:solidFill>
                  <a:srgbClr val="000000"/>
                </a:solidFill>
              </a:rPr>
              <a:t>Shamkant</a:t>
            </a:r>
            <a:r>
              <a:rPr lang="en-US" altLang="en-US" sz="900" i="0" dirty="0" smtClean="0">
                <a:solidFill>
                  <a:srgbClr val="000000"/>
                </a:solidFill>
              </a:rPr>
              <a:t> B. </a:t>
            </a:r>
            <a:r>
              <a:rPr lang="en-US" altLang="en-US" sz="900" i="0" dirty="0" err="1" smtClean="0">
                <a:solidFill>
                  <a:srgbClr val="000000"/>
                </a:solidFill>
              </a:rPr>
              <a:t>Navathe</a:t>
            </a:r>
            <a:endParaRPr lang="en-US" altLang="en-US" sz="900" i="0" dirty="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transition spd="med"/>
  <p:hf hdr="0" ftr="0" dt="0"/>
  <p:txStyles>
    <p:titleStyle>
      <a:lvl1pPr algn="l" rtl="0" fontAlgn="base">
        <a:spcBef>
          <a:spcPct val="0"/>
        </a:spcBef>
        <a:spcAft>
          <a:spcPct val="0"/>
        </a:spcAft>
        <a:defRPr sz="32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defRPr>
      </a:lvl2pPr>
      <a:lvl3pPr algn="l" rtl="0" fontAlgn="base">
        <a:spcBef>
          <a:spcPct val="0"/>
        </a:spcBef>
        <a:spcAft>
          <a:spcPct val="0"/>
        </a:spcAft>
        <a:defRPr sz="3600">
          <a:solidFill>
            <a:srgbClr val="800000"/>
          </a:solidFill>
          <a:latin typeface="Arial" charset="0"/>
        </a:defRPr>
      </a:lvl3pPr>
      <a:lvl4pPr algn="l" rtl="0" fontAlgn="base">
        <a:spcBef>
          <a:spcPct val="0"/>
        </a:spcBef>
        <a:spcAft>
          <a:spcPct val="0"/>
        </a:spcAft>
        <a:defRPr sz="3600">
          <a:solidFill>
            <a:srgbClr val="800000"/>
          </a:solidFill>
          <a:latin typeface="Arial" charset="0"/>
        </a:defRPr>
      </a:lvl4pPr>
      <a:lvl5pPr algn="l" rtl="0" fontAlgn="base">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altLang="en-US" smtClean="0"/>
              <a:t>Slide 15- </a:t>
            </a:r>
            <a:fld id="{CB199ECE-EA84-5D4E-85AB-9BBD89E97E89}" type="slidenum">
              <a:rPr lang="en-US" altLang="en-US" smtClean="0"/>
              <a:pPr/>
              <a:t>1</a:t>
            </a:fld>
            <a:endParaRPr lang="en-CA" altLang="en-US" dirty="0"/>
          </a:p>
        </p:txBody>
      </p:sp>
      <p:sp>
        <p:nvSpPr>
          <p:cNvPr id="4" name="Content Placeholder 2"/>
          <p:cNvSpPr txBox="1">
            <a:spLocks/>
          </p:cNvSpPr>
          <p:nvPr/>
        </p:nvSpPr>
        <p:spPr>
          <a:xfrm>
            <a:off x="228600" y="1066800"/>
            <a:ext cx="8294688" cy="4572000"/>
          </a:xfrm>
          <a:prstGeom prst="rect">
            <a:avLst/>
          </a:prstGeom>
        </p:spPr>
        <p:txBody>
          <a:bodyPr/>
          <a:lst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panose="05000000000000000000" pitchFamily="2" charset="2"/>
              <a:buChar char="n"/>
              <a:defRPr/>
            </a:pPr>
            <a:endParaRPr lang="en-US" smtClean="0"/>
          </a:p>
          <a:p>
            <a:pPr>
              <a:buFont typeface="Wingdings" panose="05000000000000000000" pitchFamily="2" charset="2"/>
              <a:buChar char="n"/>
              <a:defRPr/>
            </a:pPr>
            <a:endParaRPr lang="en-US" smtClean="0"/>
          </a:p>
          <a:p>
            <a:pPr>
              <a:buFont typeface="Wingdings" panose="05000000000000000000" pitchFamily="2" charset="2"/>
              <a:buChar char="n"/>
              <a:defRPr/>
            </a:pPr>
            <a:endParaRPr lang="en-US" smtClean="0"/>
          </a:p>
          <a:p>
            <a:pPr marL="0" indent="0" algn="ctr">
              <a:buFont typeface="Wingdings" panose="05000000000000000000" pitchFamily="2" charset="2"/>
              <a:buNone/>
              <a:defRPr/>
            </a:pPr>
            <a:r>
              <a:rPr lang="en-US" sz="3200" b="1" smtClean="0"/>
              <a:t>CHAPTER 15</a:t>
            </a:r>
          </a:p>
          <a:p>
            <a:pPr marL="0" indent="0" algn="ctr">
              <a:buFont typeface="Wingdings" panose="05000000000000000000" pitchFamily="2" charset="2"/>
              <a:buNone/>
              <a:defRPr/>
            </a:pPr>
            <a:endParaRPr lang="en-US" sz="3200" b="1" smtClean="0"/>
          </a:p>
          <a:p>
            <a:pPr marL="0" indent="0" algn="ctr">
              <a:buFont typeface="Wingdings" panose="05000000000000000000" pitchFamily="2" charset="2"/>
              <a:buNone/>
              <a:defRPr/>
            </a:pPr>
            <a:r>
              <a:rPr lang="en-US" sz="3600" b="1" smtClean="0"/>
              <a:t>Relational Database Design Algorithms and Further Dependencies</a:t>
            </a:r>
            <a:endParaRPr lang="en-US" sz="3600" b="1" dirty="0"/>
          </a:p>
        </p:txBody>
      </p:sp>
    </p:spTree>
    <p:extLst>
      <p:ext uri="{BB962C8B-B14F-4D97-AF65-F5344CB8AC3E}">
        <p14:creationId xmlns:p14="http://schemas.microsoft.com/office/powerpoint/2010/main" val="109288668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Algorithm to determine Closure</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b="1" dirty="0"/>
              <a:t>Algorithm 15.1.</a:t>
            </a:r>
            <a:r>
              <a:rPr lang="en-US" dirty="0"/>
              <a:t> Determining </a:t>
            </a:r>
            <a:r>
              <a:rPr lang="en-US" i="1" dirty="0"/>
              <a:t>X</a:t>
            </a:r>
            <a:r>
              <a:rPr lang="en-US" baseline="30000" dirty="0"/>
              <a:t>+</a:t>
            </a:r>
            <a:r>
              <a:rPr lang="en-US" dirty="0"/>
              <a:t>, the Closure of </a:t>
            </a:r>
            <a:r>
              <a:rPr lang="en-US" i="1" dirty="0"/>
              <a:t>X</a:t>
            </a:r>
            <a:r>
              <a:rPr lang="en-US" dirty="0"/>
              <a:t> under </a:t>
            </a:r>
            <a:r>
              <a:rPr lang="en-US" i="1" dirty="0"/>
              <a:t>F</a:t>
            </a:r>
            <a:endParaRPr lang="en-US" dirty="0"/>
          </a:p>
          <a:p>
            <a:pPr hangingPunct="0"/>
            <a:r>
              <a:rPr lang="en-US" b="1" dirty="0"/>
              <a:t>Input:</a:t>
            </a:r>
            <a:r>
              <a:rPr lang="en-US" dirty="0"/>
              <a:t> A set </a:t>
            </a:r>
            <a:r>
              <a:rPr lang="en-US" i="1" dirty="0"/>
              <a:t>F</a:t>
            </a:r>
            <a:r>
              <a:rPr lang="en-US" dirty="0"/>
              <a:t> of FDs on a relation schema R, and a set of attributes </a:t>
            </a:r>
            <a:r>
              <a:rPr lang="en-US" i="1" dirty="0"/>
              <a:t>X</a:t>
            </a:r>
            <a:r>
              <a:rPr lang="en-US" dirty="0"/>
              <a:t>, which is a subset of R.</a:t>
            </a:r>
          </a:p>
          <a:p>
            <a:pPr marL="400050" lvl="1" indent="0" hangingPunct="0">
              <a:buNone/>
            </a:pPr>
            <a:r>
              <a:rPr lang="en-US" sz="2800" i="1" dirty="0"/>
              <a:t>X</a:t>
            </a:r>
            <a:r>
              <a:rPr lang="en-US" sz="2800" baseline="30000" dirty="0"/>
              <a:t>+</a:t>
            </a:r>
            <a:r>
              <a:rPr lang="en-US" sz="2800" dirty="0"/>
              <a:t> := </a:t>
            </a:r>
            <a:r>
              <a:rPr lang="en-US" sz="2800" i="1" dirty="0"/>
              <a:t>X</a:t>
            </a:r>
            <a:r>
              <a:rPr lang="en-US" sz="2800" dirty="0"/>
              <a:t>;</a:t>
            </a:r>
          </a:p>
          <a:p>
            <a:pPr marL="400050" lvl="1" indent="0" hangingPunct="0">
              <a:buNone/>
            </a:pPr>
            <a:r>
              <a:rPr lang="en-US" sz="2800" dirty="0"/>
              <a:t>repeat</a:t>
            </a:r>
          </a:p>
          <a:p>
            <a:pPr marL="400050" lvl="1" indent="0" hangingPunct="0">
              <a:buNone/>
            </a:pPr>
            <a:r>
              <a:rPr lang="en-US" sz="2800" dirty="0"/>
              <a:t>	</a:t>
            </a:r>
            <a:r>
              <a:rPr lang="en-US" sz="2800" dirty="0" err="1"/>
              <a:t>old</a:t>
            </a:r>
            <a:r>
              <a:rPr lang="en-US" sz="2800" i="1" dirty="0" err="1"/>
              <a:t>X</a:t>
            </a:r>
            <a:r>
              <a:rPr lang="en-US" sz="2800" baseline="30000" dirty="0"/>
              <a:t>+</a:t>
            </a:r>
            <a:r>
              <a:rPr lang="en-US" sz="2800" dirty="0"/>
              <a:t> := </a:t>
            </a:r>
            <a:r>
              <a:rPr lang="en-US" sz="2800" i="1" dirty="0"/>
              <a:t>X</a:t>
            </a:r>
            <a:r>
              <a:rPr lang="en-US" sz="2800" baseline="30000" dirty="0" smtClean="0"/>
              <a:t>+</a:t>
            </a:r>
            <a:r>
              <a:rPr lang="en-US" sz="2800" dirty="0" smtClean="0"/>
              <a:t>;</a:t>
            </a:r>
          </a:p>
          <a:p>
            <a:pPr marL="400050" lvl="1" indent="0" hangingPunct="0">
              <a:buNone/>
            </a:pPr>
            <a:r>
              <a:rPr lang="en-US" sz="2800" dirty="0"/>
              <a:t>for each functional dependency </a:t>
            </a:r>
            <a:r>
              <a:rPr lang="en-US" sz="2800" i="1" dirty="0"/>
              <a:t>Y</a:t>
            </a:r>
            <a:r>
              <a:rPr lang="en-US" sz="2800" dirty="0"/>
              <a:t> </a:t>
            </a:r>
            <a:r>
              <a:rPr lang="en-US" sz="2800" dirty="0">
                <a:sym typeface="Symbol" panose="05050102010706020507" pitchFamily="18" charset="2"/>
              </a:rPr>
              <a:t></a:t>
            </a:r>
            <a:r>
              <a:rPr lang="en-US" sz="2800" dirty="0"/>
              <a:t> </a:t>
            </a:r>
            <a:r>
              <a:rPr lang="en-US" sz="2800" i="1" dirty="0"/>
              <a:t>Z</a:t>
            </a:r>
            <a:r>
              <a:rPr lang="en-US" sz="2800" dirty="0"/>
              <a:t> in </a:t>
            </a:r>
            <a:r>
              <a:rPr lang="en-US" sz="2800" i="1" dirty="0"/>
              <a:t>F</a:t>
            </a:r>
            <a:r>
              <a:rPr lang="en-US" sz="2800" dirty="0"/>
              <a:t> do</a:t>
            </a:r>
          </a:p>
          <a:p>
            <a:pPr marL="400050" lvl="1" indent="0" hangingPunct="0">
              <a:buNone/>
            </a:pPr>
            <a:r>
              <a:rPr lang="en-US" sz="2800" dirty="0"/>
              <a:t>		if </a:t>
            </a:r>
            <a:r>
              <a:rPr lang="en-US" sz="2800" i="1" dirty="0"/>
              <a:t>X</a:t>
            </a:r>
            <a:r>
              <a:rPr lang="en-US" sz="2800" baseline="30000" dirty="0"/>
              <a:t>+</a:t>
            </a:r>
            <a:r>
              <a:rPr lang="en-US" sz="2800" dirty="0"/>
              <a:t> </a:t>
            </a:r>
            <a:r>
              <a:rPr lang="en-US" sz="2800" dirty="0">
                <a:sym typeface="Symbol" panose="05050102010706020507" pitchFamily="18" charset="2"/>
              </a:rPr>
              <a:t></a:t>
            </a:r>
            <a:r>
              <a:rPr lang="en-US" sz="2800" dirty="0"/>
              <a:t> </a:t>
            </a:r>
            <a:r>
              <a:rPr lang="en-US" sz="2800" i="1" dirty="0"/>
              <a:t>Y</a:t>
            </a:r>
            <a:r>
              <a:rPr lang="en-US" sz="2800" dirty="0"/>
              <a:t> then </a:t>
            </a:r>
            <a:r>
              <a:rPr lang="en-US" sz="2800" i="1" dirty="0"/>
              <a:t>X</a:t>
            </a:r>
            <a:r>
              <a:rPr lang="en-US" sz="2800" baseline="30000" dirty="0"/>
              <a:t>+</a:t>
            </a:r>
            <a:r>
              <a:rPr lang="en-US" sz="2800" dirty="0"/>
              <a:t> := </a:t>
            </a:r>
            <a:r>
              <a:rPr lang="en-US" sz="2800" i="1" dirty="0"/>
              <a:t>X</a:t>
            </a:r>
            <a:r>
              <a:rPr lang="en-US" sz="2800" baseline="30000" dirty="0"/>
              <a:t>+</a:t>
            </a:r>
            <a:r>
              <a:rPr lang="en-US" sz="2800" dirty="0"/>
              <a:t> </a:t>
            </a:r>
            <a:r>
              <a:rPr lang="en-US" sz="2800" dirty="0">
                <a:sym typeface="Symbol" panose="05050102010706020507" pitchFamily="18" charset="2"/>
              </a:rPr>
              <a:t></a:t>
            </a:r>
            <a:r>
              <a:rPr lang="en-US" sz="2800" dirty="0"/>
              <a:t> </a:t>
            </a:r>
            <a:r>
              <a:rPr lang="en-US" sz="2800" i="1" dirty="0"/>
              <a:t>Z</a:t>
            </a:r>
            <a:r>
              <a:rPr lang="en-US" sz="2800" dirty="0"/>
              <a:t>;</a:t>
            </a:r>
          </a:p>
          <a:p>
            <a:pPr marL="400050" lvl="1" indent="0" hangingPunct="0">
              <a:buNone/>
            </a:pPr>
            <a:r>
              <a:rPr lang="en-US" sz="2800" dirty="0"/>
              <a:t>until (</a:t>
            </a:r>
            <a:r>
              <a:rPr lang="en-US" sz="2800" i="1" dirty="0"/>
              <a:t>X</a:t>
            </a:r>
            <a:r>
              <a:rPr lang="en-US" sz="2800" baseline="30000" dirty="0"/>
              <a:t>+</a:t>
            </a:r>
            <a:r>
              <a:rPr lang="en-US" sz="2800" dirty="0"/>
              <a:t> = </a:t>
            </a:r>
            <a:r>
              <a:rPr lang="en-US" sz="2800" dirty="0" err="1"/>
              <a:t>old</a:t>
            </a:r>
            <a:r>
              <a:rPr lang="en-US" sz="2800" i="1" dirty="0" err="1"/>
              <a:t>X</a:t>
            </a:r>
            <a:r>
              <a:rPr lang="en-US" sz="2800" baseline="30000" dirty="0"/>
              <a:t>+</a:t>
            </a:r>
            <a:r>
              <a:rPr lang="en-US" sz="2800" dirty="0"/>
              <a:t>);</a:t>
            </a:r>
          </a:p>
          <a:p>
            <a:pPr hangingPunct="0"/>
            <a:endParaRPr lang="en-US" dirty="0"/>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10</a:t>
            </a:fld>
            <a:endParaRPr lang="en-CA" altLang="en-US" sz="1400" dirty="0">
              <a:solidFill>
                <a:srgbClr val="990033"/>
              </a:solidFill>
            </a:endParaRPr>
          </a:p>
        </p:txBody>
      </p:sp>
    </p:spTree>
    <p:extLst>
      <p:ext uri="{BB962C8B-B14F-4D97-AF65-F5344CB8AC3E}">
        <p14:creationId xmlns:p14="http://schemas.microsoft.com/office/powerpoint/2010/main" val="272357333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Example of Closure (1) </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sz="2000" dirty="0"/>
              <a:t>For example, consider the following relation schema about classes held at a university in a given academic year.</a:t>
            </a:r>
          </a:p>
          <a:p>
            <a:pPr marL="0" indent="0" hangingPunct="0">
              <a:buNone/>
            </a:pPr>
            <a:r>
              <a:rPr lang="en-US" sz="2000" dirty="0"/>
              <a:t>CLASS ( </a:t>
            </a:r>
            <a:r>
              <a:rPr lang="en-US" sz="2000" dirty="0" err="1" smtClean="0"/>
              <a:t>Classid</a:t>
            </a:r>
            <a:r>
              <a:rPr lang="en-US" sz="2000" dirty="0" smtClean="0"/>
              <a:t>, </a:t>
            </a:r>
            <a:r>
              <a:rPr lang="en-US" sz="2000" dirty="0"/>
              <a:t>Course#, </a:t>
            </a:r>
            <a:r>
              <a:rPr lang="en-US" sz="2000" dirty="0" err="1"/>
              <a:t>Instr_name</a:t>
            </a:r>
            <a:r>
              <a:rPr lang="en-US" sz="2000" dirty="0"/>
              <a:t>, </a:t>
            </a:r>
            <a:r>
              <a:rPr lang="en-US" sz="2000" dirty="0" err="1"/>
              <a:t>Credit_hrs</a:t>
            </a:r>
            <a:r>
              <a:rPr lang="en-US" sz="2000" dirty="0"/>
              <a:t>, Text, Publisher, Classroom, Capacity).</a:t>
            </a:r>
          </a:p>
          <a:p>
            <a:pPr hangingPunct="0"/>
            <a:r>
              <a:rPr lang="en-US" sz="2000" dirty="0"/>
              <a:t>Let </a:t>
            </a:r>
            <a:r>
              <a:rPr lang="en-US" sz="2000" i="1" dirty="0"/>
              <a:t>F</a:t>
            </a:r>
            <a:r>
              <a:rPr lang="en-US" sz="2000" dirty="0"/>
              <a:t>, the set of functional dependencies for the above relation include the following </a:t>
            </a:r>
            <a:r>
              <a:rPr lang="en-US" sz="2000" dirty="0" err="1"/>
              <a:t>f.d.s</a:t>
            </a:r>
            <a:r>
              <a:rPr lang="en-US" sz="2000" dirty="0"/>
              <a:t>: </a:t>
            </a:r>
            <a:endParaRPr lang="en-US" sz="2000" dirty="0" smtClean="0"/>
          </a:p>
          <a:p>
            <a:pPr hangingPunct="0"/>
            <a:endParaRPr lang="en-US" sz="2000" dirty="0"/>
          </a:p>
          <a:p>
            <a:pPr marL="400050" lvl="1" indent="0" hangingPunct="0">
              <a:buNone/>
            </a:pPr>
            <a:r>
              <a:rPr lang="en-US" sz="1800" dirty="0"/>
              <a:t>FD1: </a:t>
            </a:r>
            <a:r>
              <a:rPr lang="en-US" sz="1800" dirty="0" err="1" smtClean="0"/>
              <a:t>Classid</a:t>
            </a:r>
            <a:r>
              <a:rPr lang="en-US" sz="1800" dirty="0" smtClean="0"/>
              <a:t> </a:t>
            </a:r>
            <a:r>
              <a:rPr lang="en-US" sz="1800" dirty="0">
                <a:sym typeface="Symbol" panose="05050102010706020507" pitchFamily="18" charset="2"/>
              </a:rPr>
              <a:t></a:t>
            </a:r>
            <a:r>
              <a:rPr lang="en-US" sz="1800" dirty="0"/>
              <a:t> Course#, </a:t>
            </a:r>
            <a:r>
              <a:rPr lang="en-US" sz="1800" dirty="0" err="1"/>
              <a:t>Instr_name</a:t>
            </a:r>
            <a:r>
              <a:rPr lang="en-US" sz="1800" dirty="0"/>
              <a:t>, </a:t>
            </a:r>
            <a:r>
              <a:rPr lang="en-US" sz="1800" dirty="0" err="1"/>
              <a:t>Credit_hrs</a:t>
            </a:r>
            <a:r>
              <a:rPr lang="en-US" sz="1800" dirty="0"/>
              <a:t>, Text, Publisher, Classroom, Capacity;</a:t>
            </a:r>
          </a:p>
          <a:p>
            <a:pPr marL="400050" lvl="1" indent="0" hangingPunct="0">
              <a:buNone/>
            </a:pPr>
            <a:r>
              <a:rPr lang="en-US" sz="1800" dirty="0"/>
              <a:t>FD2: Course# </a:t>
            </a:r>
            <a:r>
              <a:rPr lang="en-US" sz="1800" dirty="0">
                <a:sym typeface="Symbol" panose="05050102010706020507" pitchFamily="18" charset="2"/>
              </a:rPr>
              <a:t></a:t>
            </a:r>
            <a:r>
              <a:rPr lang="en-US" sz="1800" dirty="0"/>
              <a:t> </a:t>
            </a:r>
            <a:r>
              <a:rPr lang="en-US" sz="1800" dirty="0" err="1"/>
              <a:t>Credit_hrs</a:t>
            </a:r>
            <a:r>
              <a:rPr lang="en-US" sz="1800" dirty="0"/>
              <a:t>;  </a:t>
            </a:r>
          </a:p>
          <a:p>
            <a:pPr marL="400050" lvl="1" indent="0" hangingPunct="0">
              <a:buNone/>
            </a:pPr>
            <a:r>
              <a:rPr lang="en-US" sz="1800" dirty="0"/>
              <a:t>FD3: {Course#, </a:t>
            </a:r>
            <a:r>
              <a:rPr lang="en-US" sz="1800" dirty="0" err="1"/>
              <a:t>Instr_name</a:t>
            </a:r>
            <a:r>
              <a:rPr lang="en-US" sz="1800" dirty="0"/>
              <a:t>}  </a:t>
            </a:r>
            <a:r>
              <a:rPr lang="en-US" sz="1800" dirty="0">
                <a:sym typeface="Symbol" panose="05050102010706020507" pitchFamily="18" charset="2"/>
              </a:rPr>
              <a:t></a:t>
            </a:r>
            <a:r>
              <a:rPr lang="en-US" sz="1800" dirty="0"/>
              <a:t> Text, Classroom; </a:t>
            </a:r>
          </a:p>
          <a:p>
            <a:pPr marL="400050" lvl="1" indent="0" hangingPunct="0">
              <a:buNone/>
            </a:pPr>
            <a:r>
              <a:rPr lang="en-US" sz="1800" dirty="0"/>
              <a:t>FD4: Text </a:t>
            </a:r>
            <a:r>
              <a:rPr lang="en-US" sz="1800" dirty="0">
                <a:sym typeface="Symbol" panose="05050102010706020507" pitchFamily="18" charset="2"/>
              </a:rPr>
              <a:t></a:t>
            </a:r>
            <a:r>
              <a:rPr lang="en-US" sz="1800" dirty="0"/>
              <a:t> Publisher</a:t>
            </a:r>
          </a:p>
          <a:p>
            <a:pPr marL="400050" lvl="1" indent="0" hangingPunct="0">
              <a:buNone/>
            </a:pPr>
            <a:r>
              <a:rPr lang="en-US" sz="1800" dirty="0"/>
              <a:t>FD5: Classroom </a:t>
            </a:r>
            <a:r>
              <a:rPr lang="en-US" sz="1800" dirty="0">
                <a:sym typeface="Symbol" panose="05050102010706020507" pitchFamily="18" charset="2"/>
              </a:rPr>
              <a:t></a:t>
            </a:r>
            <a:r>
              <a:rPr lang="en-US" sz="1800" dirty="0"/>
              <a:t> </a:t>
            </a:r>
            <a:r>
              <a:rPr lang="en-US" sz="1800" dirty="0" smtClean="0"/>
              <a:t>Capacity</a:t>
            </a:r>
          </a:p>
          <a:p>
            <a:pPr marL="400050" lvl="1" indent="0" hangingPunct="0">
              <a:buNone/>
            </a:pPr>
            <a:r>
              <a:rPr lang="en-US" sz="1800" dirty="0" smtClean="0">
                <a:solidFill>
                  <a:schemeClr val="tx2"/>
                </a:solidFill>
              </a:rPr>
              <a:t>These </a:t>
            </a:r>
            <a:r>
              <a:rPr lang="en-US" sz="1800" dirty="0" err="1" smtClean="0">
                <a:solidFill>
                  <a:schemeClr val="tx2"/>
                </a:solidFill>
              </a:rPr>
              <a:t>f.d.s</a:t>
            </a:r>
            <a:r>
              <a:rPr lang="en-US" sz="1800" dirty="0" smtClean="0">
                <a:solidFill>
                  <a:schemeClr val="tx2"/>
                </a:solidFill>
              </a:rPr>
              <a:t> above represent the meaning of the individual attributes and the relationship among them and defines certain rules about the classes.</a:t>
            </a:r>
            <a:endParaRPr lang="en-US" sz="1800" dirty="0">
              <a:solidFill>
                <a:schemeClr val="tx2"/>
              </a:solidFill>
            </a:endParaRPr>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11</a:t>
            </a:fld>
            <a:endParaRPr lang="en-CA" altLang="en-US" sz="1400" dirty="0">
              <a:solidFill>
                <a:srgbClr val="990033"/>
              </a:solidFill>
            </a:endParaRPr>
          </a:p>
        </p:txBody>
      </p:sp>
    </p:spTree>
    <p:extLst>
      <p:ext uri="{BB962C8B-B14F-4D97-AF65-F5344CB8AC3E}">
        <p14:creationId xmlns:p14="http://schemas.microsoft.com/office/powerpoint/2010/main" val="421882322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Example of Closure (2) </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sz="2000" dirty="0" smtClean="0"/>
              <a:t>The closures of attributes or sets of attributes for some example sets:</a:t>
            </a:r>
          </a:p>
          <a:p>
            <a:pPr hangingPunct="0"/>
            <a:endParaRPr lang="en-US" sz="2000" dirty="0"/>
          </a:p>
          <a:p>
            <a:pPr marL="400050" lvl="1" indent="0" hangingPunct="0">
              <a:buNone/>
            </a:pPr>
            <a:r>
              <a:rPr lang="en-US" sz="1800" dirty="0" smtClean="0"/>
              <a:t>{ </a:t>
            </a:r>
            <a:r>
              <a:rPr lang="en-US" sz="1800" dirty="0" err="1"/>
              <a:t>Classid</a:t>
            </a:r>
            <a:r>
              <a:rPr lang="en-US" sz="1800" dirty="0"/>
              <a:t> } </a:t>
            </a:r>
            <a:r>
              <a:rPr lang="en-US" sz="1800" baseline="30000" dirty="0"/>
              <a:t>+</a:t>
            </a:r>
            <a:r>
              <a:rPr lang="en-US" sz="1800" dirty="0"/>
              <a:t> = { </a:t>
            </a:r>
            <a:r>
              <a:rPr lang="en-US" sz="1800" dirty="0" err="1"/>
              <a:t>Classid</a:t>
            </a:r>
            <a:r>
              <a:rPr lang="en-US" sz="1800" dirty="0"/>
              <a:t> , Course#, </a:t>
            </a:r>
            <a:r>
              <a:rPr lang="en-US" sz="1800" dirty="0" err="1"/>
              <a:t>Instr_name</a:t>
            </a:r>
            <a:r>
              <a:rPr lang="en-US" sz="1800" dirty="0"/>
              <a:t>, </a:t>
            </a:r>
            <a:r>
              <a:rPr lang="en-US" sz="1800" dirty="0" err="1"/>
              <a:t>Credit_hrs</a:t>
            </a:r>
            <a:r>
              <a:rPr lang="en-US" sz="1800" dirty="0"/>
              <a:t>, Text, Publisher, Classroom, Capacity } = </a:t>
            </a:r>
            <a:r>
              <a:rPr lang="en-US" sz="1800" dirty="0" smtClean="0"/>
              <a:t>CLASS</a:t>
            </a:r>
          </a:p>
          <a:p>
            <a:pPr marL="400050" lvl="1" indent="0" hangingPunct="0">
              <a:buNone/>
            </a:pPr>
            <a:endParaRPr lang="en-US" sz="1800" dirty="0"/>
          </a:p>
          <a:p>
            <a:pPr marL="400050" lvl="1" indent="0" hangingPunct="0">
              <a:buNone/>
            </a:pPr>
            <a:r>
              <a:rPr lang="en-US" sz="1800" dirty="0"/>
              <a:t>{ Course#} </a:t>
            </a:r>
            <a:r>
              <a:rPr lang="en-US" sz="1800" baseline="30000" dirty="0"/>
              <a:t>+</a:t>
            </a:r>
            <a:r>
              <a:rPr lang="en-US" sz="1800" dirty="0"/>
              <a:t> = { Course#, </a:t>
            </a:r>
            <a:r>
              <a:rPr lang="en-US" sz="1800" dirty="0" err="1"/>
              <a:t>Credit_hrs</a:t>
            </a:r>
            <a:r>
              <a:rPr lang="en-US" sz="1800" dirty="0" smtClean="0"/>
              <a:t>}</a:t>
            </a:r>
          </a:p>
          <a:p>
            <a:pPr marL="400050" lvl="1" indent="0" hangingPunct="0">
              <a:buNone/>
            </a:pPr>
            <a:endParaRPr lang="en-US" sz="1800" dirty="0"/>
          </a:p>
          <a:p>
            <a:pPr marL="400050" lvl="1" indent="0" hangingPunct="0">
              <a:buNone/>
            </a:pPr>
            <a:r>
              <a:rPr lang="en-US" sz="1800" dirty="0"/>
              <a:t>{ Course#, </a:t>
            </a:r>
            <a:r>
              <a:rPr lang="en-US" sz="1800" dirty="0" err="1"/>
              <a:t>Instr_name</a:t>
            </a:r>
            <a:r>
              <a:rPr lang="en-US" sz="1800" dirty="0"/>
              <a:t> } </a:t>
            </a:r>
            <a:r>
              <a:rPr lang="en-US" sz="1800" baseline="30000" dirty="0"/>
              <a:t>+</a:t>
            </a:r>
            <a:r>
              <a:rPr lang="en-US" sz="1800" dirty="0"/>
              <a:t> = { Course#, </a:t>
            </a:r>
            <a:r>
              <a:rPr lang="en-US" sz="1800" dirty="0" err="1"/>
              <a:t>Instr_name</a:t>
            </a:r>
            <a:r>
              <a:rPr lang="en-US" sz="1800" dirty="0"/>
              <a:t> </a:t>
            </a:r>
            <a:r>
              <a:rPr lang="en-US" sz="1800" dirty="0" smtClean="0"/>
              <a:t>, </a:t>
            </a:r>
            <a:r>
              <a:rPr lang="en-US" sz="1800" dirty="0" err="1" smtClean="0"/>
              <a:t>Credit_hrs</a:t>
            </a:r>
            <a:r>
              <a:rPr lang="en-US" sz="1800" dirty="0"/>
              <a:t>, Text, Publisher, Classroom, Capacity </a:t>
            </a:r>
            <a:r>
              <a:rPr lang="en-US" sz="1800" dirty="0" smtClean="0"/>
              <a:t>}</a:t>
            </a:r>
          </a:p>
          <a:p>
            <a:pPr marL="400050" lvl="1" indent="0" hangingPunct="0">
              <a:buNone/>
            </a:pPr>
            <a:endParaRPr lang="en-US" sz="1800" dirty="0"/>
          </a:p>
          <a:p>
            <a:pPr marL="400050" lvl="1" indent="0">
              <a:buNone/>
            </a:pPr>
            <a:r>
              <a:rPr lang="en-US" sz="1800" dirty="0" smtClean="0">
                <a:solidFill>
                  <a:schemeClr val="tx2"/>
                </a:solidFill>
              </a:rPr>
              <a:t>Note </a:t>
            </a:r>
            <a:r>
              <a:rPr lang="en-US" sz="1800" dirty="0">
                <a:solidFill>
                  <a:schemeClr val="tx2"/>
                </a:solidFill>
              </a:rPr>
              <a:t>that each closure above has an interpretation that is revealing about the attribute(s) on the left-hand-side</a:t>
            </a:r>
            <a:r>
              <a:rPr lang="en-US" sz="1800" dirty="0" smtClean="0">
                <a:solidFill>
                  <a:schemeClr val="tx2"/>
                </a:solidFill>
              </a:rPr>
              <a:t>. The closure of { </a:t>
            </a:r>
            <a:r>
              <a:rPr lang="en-US" sz="1800" dirty="0" err="1">
                <a:solidFill>
                  <a:schemeClr val="tx2"/>
                </a:solidFill>
              </a:rPr>
              <a:t>Classid</a:t>
            </a:r>
            <a:r>
              <a:rPr lang="en-US" sz="1800" dirty="0">
                <a:solidFill>
                  <a:schemeClr val="tx2"/>
                </a:solidFill>
              </a:rPr>
              <a:t> } </a:t>
            </a:r>
            <a:r>
              <a:rPr lang="en-US" sz="1800" baseline="30000" dirty="0">
                <a:solidFill>
                  <a:schemeClr val="tx2"/>
                </a:solidFill>
              </a:rPr>
              <a:t>+</a:t>
            </a:r>
            <a:r>
              <a:rPr lang="en-US" sz="1800" dirty="0">
                <a:solidFill>
                  <a:schemeClr val="tx2"/>
                </a:solidFill>
              </a:rPr>
              <a:t> </a:t>
            </a:r>
            <a:r>
              <a:rPr lang="en-US" sz="1800" dirty="0" smtClean="0">
                <a:solidFill>
                  <a:schemeClr val="tx2"/>
                </a:solidFill>
              </a:rPr>
              <a:t> is the entire relation CLASS indicating that all attributes of the relation can be determined from </a:t>
            </a:r>
            <a:r>
              <a:rPr lang="en-US" sz="1800" dirty="0" err="1" smtClean="0">
                <a:solidFill>
                  <a:schemeClr val="tx2"/>
                </a:solidFill>
              </a:rPr>
              <a:t>Classid</a:t>
            </a:r>
            <a:r>
              <a:rPr lang="en-US" sz="1800" dirty="0">
                <a:solidFill>
                  <a:schemeClr val="tx2"/>
                </a:solidFill>
              </a:rPr>
              <a:t> </a:t>
            </a:r>
            <a:r>
              <a:rPr lang="en-US" sz="1800" dirty="0" smtClean="0">
                <a:solidFill>
                  <a:schemeClr val="tx2"/>
                </a:solidFill>
              </a:rPr>
              <a:t>and hence it is a key.</a:t>
            </a:r>
            <a:endParaRPr lang="en-US" sz="1800" dirty="0">
              <a:solidFill>
                <a:schemeClr val="tx2"/>
              </a:solidFill>
            </a:endParaRPr>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12</a:t>
            </a:fld>
            <a:endParaRPr lang="en-CA" altLang="en-US" sz="1400" dirty="0">
              <a:solidFill>
                <a:srgbClr val="990033"/>
              </a:solidFill>
            </a:endParaRPr>
          </a:p>
        </p:txBody>
      </p:sp>
    </p:spTree>
    <p:extLst>
      <p:ext uri="{BB962C8B-B14F-4D97-AF65-F5344CB8AC3E}">
        <p14:creationId xmlns:p14="http://schemas.microsoft.com/office/powerpoint/2010/main" val="274241929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en-US" dirty="0" smtClean="0">
                <a:ea typeface="MS PGothic" charset="-128"/>
              </a:rPr>
              <a:t>1.2 </a:t>
            </a:r>
            <a:r>
              <a:rPr lang="en-US" altLang="en-US" dirty="0">
                <a:ea typeface="MS PGothic" charset="-128"/>
              </a:rPr>
              <a:t>Equivalence of Sets of FDs </a:t>
            </a:r>
          </a:p>
        </p:txBody>
      </p:sp>
      <p:sp>
        <p:nvSpPr>
          <p:cNvPr id="21507" name="Rectangle 7"/>
          <p:cNvSpPr>
            <a:spLocks noGrp="1" noChangeArrowheads="1"/>
          </p:cNvSpPr>
          <p:nvPr>
            <p:ph idx="1"/>
          </p:nvPr>
        </p:nvSpPr>
        <p:spPr/>
        <p:txBody>
          <a:bodyPr/>
          <a:lstStyle/>
          <a:p>
            <a:pPr eaLnBrk="1" hangingPunct="1"/>
            <a:r>
              <a:rPr lang="en-US" altLang="en-US" sz="2400" dirty="0">
                <a:ea typeface="MS PGothic" charset="-128"/>
              </a:rPr>
              <a:t>Two sets of FDs F and G are </a:t>
            </a:r>
            <a:r>
              <a:rPr lang="en-US" altLang="en-US" sz="2400" b="1" dirty="0">
                <a:ea typeface="MS PGothic" charset="-128"/>
              </a:rPr>
              <a:t>equivalent</a:t>
            </a:r>
            <a:r>
              <a:rPr lang="en-US" altLang="en-US" sz="2400" dirty="0">
                <a:ea typeface="MS PGothic" charset="-128"/>
              </a:rPr>
              <a:t> if:</a:t>
            </a:r>
          </a:p>
          <a:p>
            <a:pPr lvl="1" eaLnBrk="1" hangingPunct="1"/>
            <a:r>
              <a:rPr lang="en-US" altLang="en-US" sz="2200" dirty="0">
                <a:ea typeface="MS PGothic" charset="-128"/>
              </a:rPr>
              <a:t>Every FD in F can be inferred from G, and</a:t>
            </a:r>
          </a:p>
          <a:p>
            <a:pPr lvl="1" eaLnBrk="1" hangingPunct="1"/>
            <a:r>
              <a:rPr lang="en-US" altLang="en-US" sz="2200" dirty="0">
                <a:ea typeface="MS PGothic" charset="-128"/>
              </a:rPr>
              <a:t>Every FD in G can be inferred from F</a:t>
            </a:r>
          </a:p>
          <a:p>
            <a:pPr lvl="1" eaLnBrk="1" hangingPunct="1"/>
            <a:r>
              <a:rPr lang="en-US" altLang="en-US" sz="2200" dirty="0">
                <a:ea typeface="MS PGothic" charset="-128"/>
              </a:rPr>
              <a:t>Hence, F and G are equivalent if F</a:t>
            </a:r>
            <a:r>
              <a:rPr lang="en-US" altLang="en-US" sz="2200" baseline="30000" dirty="0">
                <a:ea typeface="MS PGothic" charset="-128"/>
              </a:rPr>
              <a:t>+</a:t>
            </a:r>
            <a:r>
              <a:rPr lang="en-US" altLang="en-US" sz="2200" dirty="0">
                <a:ea typeface="MS PGothic" charset="-128"/>
              </a:rPr>
              <a:t> =G</a:t>
            </a:r>
            <a:r>
              <a:rPr lang="en-US" altLang="en-US" sz="2200" baseline="30000" dirty="0">
                <a:ea typeface="MS PGothic" charset="-128"/>
              </a:rPr>
              <a:t>+</a:t>
            </a:r>
          </a:p>
          <a:p>
            <a:pPr eaLnBrk="1" hangingPunct="1"/>
            <a:r>
              <a:rPr lang="en-US" altLang="en-US" sz="2400" dirty="0">
                <a:ea typeface="MS PGothic" charset="-128"/>
              </a:rPr>
              <a:t>Definition (</a:t>
            </a:r>
            <a:r>
              <a:rPr lang="en-US" altLang="en-US" sz="2400" b="1" dirty="0">
                <a:ea typeface="MS PGothic" charset="-128"/>
              </a:rPr>
              <a:t>Covers</a:t>
            </a:r>
            <a:r>
              <a:rPr lang="en-US" altLang="en-US" sz="2400" dirty="0">
                <a:ea typeface="MS PGothic" charset="-128"/>
              </a:rPr>
              <a:t>):</a:t>
            </a:r>
          </a:p>
          <a:p>
            <a:pPr lvl="1" eaLnBrk="1" hangingPunct="1"/>
            <a:r>
              <a:rPr lang="en-US" altLang="en-US" sz="2200" dirty="0">
                <a:ea typeface="MS PGothic" charset="-128"/>
              </a:rPr>
              <a:t>F </a:t>
            </a:r>
            <a:r>
              <a:rPr lang="en-US" altLang="en-US" sz="2200" b="1" dirty="0">
                <a:ea typeface="MS PGothic" charset="-128"/>
              </a:rPr>
              <a:t>covers</a:t>
            </a:r>
            <a:r>
              <a:rPr lang="en-US" altLang="en-US" sz="2200" dirty="0">
                <a:ea typeface="MS PGothic" charset="-128"/>
              </a:rPr>
              <a:t> G if every FD in G can be inferred from F</a:t>
            </a:r>
          </a:p>
          <a:p>
            <a:pPr lvl="2" eaLnBrk="1" hangingPunct="1"/>
            <a:r>
              <a:rPr lang="en-US" altLang="en-US" sz="2000" dirty="0">
                <a:ea typeface="MS PGothic" charset="-128"/>
              </a:rPr>
              <a:t>(i.e., if G</a:t>
            </a:r>
            <a:r>
              <a:rPr lang="en-US" altLang="en-US" sz="2000" baseline="30000" dirty="0">
                <a:ea typeface="MS PGothic" charset="-128"/>
              </a:rPr>
              <a:t>+</a:t>
            </a:r>
            <a:r>
              <a:rPr lang="en-US" altLang="en-US" sz="2000" dirty="0">
                <a:ea typeface="MS PGothic" charset="-128"/>
              </a:rPr>
              <a:t> </a:t>
            </a:r>
            <a:r>
              <a:rPr lang="en-US" altLang="en-US" sz="2000" i="1" dirty="0">
                <a:ea typeface="MS PGothic" charset="-128"/>
              </a:rPr>
              <a:t>subset-of</a:t>
            </a:r>
            <a:r>
              <a:rPr lang="en-US" altLang="en-US" sz="2000" dirty="0">
                <a:ea typeface="MS PGothic" charset="-128"/>
              </a:rPr>
              <a:t> F</a:t>
            </a:r>
            <a:r>
              <a:rPr lang="en-US" altLang="en-US" sz="2000" baseline="30000" dirty="0">
                <a:ea typeface="MS PGothic" charset="-128"/>
              </a:rPr>
              <a:t>+</a:t>
            </a:r>
            <a:r>
              <a:rPr lang="en-US" altLang="en-US" sz="2000" dirty="0">
                <a:ea typeface="MS PGothic" charset="-128"/>
              </a:rPr>
              <a:t>)</a:t>
            </a:r>
          </a:p>
          <a:p>
            <a:pPr eaLnBrk="1" hangingPunct="1"/>
            <a:r>
              <a:rPr lang="en-US" altLang="en-US" sz="2400" dirty="0">
                <a:ea typeface="MS PGothic" charset="-128"/>
              </a:rPr>
              <a:t>F and G are equivalent if F covers G and G covers F</a:t>
            </a:r>
          </a:p>
          <a:p>
            <a:pPr eaLnBrk="1" hangingPunct="1"/>
            <a:r>
              <a:rPr lang="en-US" altLang="en-US" sz="2400" dirty="0">
                <a:ea typeface="MS PGothic" charset="-128"/>
              </a:rPr>
              <a:t>There is an algorithm for checking equivalence of sets of FDs </a:t>
            </a:r>
          </a:p>
        </p:txBody>
      </p:sp>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61CE88E1-7BF6-D54B-B347-10F3EEBF6361}" type="slidenum">
              <a:rPr lang="en-US" altLang="en-US" sz="1400">
                <a:solidFill>
                  <a:srgbClr val="990033"/>
                </a:solidFill>
              </a:rPr>
              <a:pPr>
                <a:spcBef>
                  <a:spcPct val="0"/>
                </a:spcBef>
                <a:buClrTx/>
                <a:buSzTx/>
                <a:buNone/>
              </a:pPr>
              <a:t>13</a:t>
            </a:fld>
            <a:endParaRPr lang="en-CA" altLang="en-US" sz="1400" dirty="0">
              <a:solidFill>
                <a:srgbClr val="990033"/>
              </a:solidFill>
            </a:endParaRPr>
          </a:p>
        </p:txBody>
      </p:sp>
    </p:spTree>
    <p:extLst>
      <p:ext uri="{BB962C8B-B14F-4D97-AF65-F5344CB8AC3E}">
        <p14:creationId xmlns:p14="http://schemas.microsoft.com/office/powerpoint/2010/main" val="138140792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en-US" dirty="0" smtClean="0">
                <a:ea typeface="MS PGothic" charset="-128"/>
              </a:rPr>
              <a:t>1.3 Finding Minimal Cover of F.D.s (1)</a:t>
            </a:r>
            <a:endParaRPr lang="en-US" altLang="en-US" dirty="0">
              <a:ea typeface="MS PGothic" charset="-128"/>
            </a:endParaRPr>
          </a:p>
        </p:txBody>
      </p:sp>
      <p:sp>
        <p:nvSpPr>
          <p:cNvPr id="21507" name="Rectangle 7"/>
          <p:cNvSpPr>
            <a:spLocks noGrp="1" noChangeArrowheads="1"/>
          </p:cNvSpPr>
          <p:nvPr>
            <p:ph idx="1"/>
          </p:nvPr>
        </p:nvSpPr>
        <p:spPr/>
        <p:txBody>
          <a:bodyPr/>
          <a:lstStyle/>
          <a:p>
            <a:pPr hangingPunct="0"/>
            <a:r>
              <a:rPr lang="en-US" sz="2400" dirty="0"/>
              <a:t>Just as we applied inference rules to expand on a set </a:t>
            </a:r>
            <a:r>
              <a:rPr lang="en-US" sz="2400" i="1" dirty="0"/>
              <a:t>F</a:t>
            </a:r>
            <a:r>
              <a:rPr lang="en-US" sz="2400" dirty="0"/>
              <a:t> of FDs to arrive at </a:t>
            </a:r>
            <a:r>
              <a:rPr lang="en-US" sz="2400" i="1" dirty="0"/>
              <a:t>F</a:t>
            </a:r>
            <a:r>
              <a:rPr lang="en-US" sz="2400" dirty="0"/>
              <a:t>+, its closure, it is possible to think </a:t>
            </a:r>
            <a:r>
              <a:rPr lang="en-US" sz="2400" dirty="0">
                <a:solidFill>
                  <a:srgbClr val="800000"/>
                </a:solidFill>
                <a:ea typeface="MS PGothic" charset="-128"/>
              </a:rPr>
              <a:t>in the opposite direction</a:t>
            </a:r>
            <a:r>
              <a:rPr lang="en-US" sz="3200" dirty="0">
                <a:solidFill>
                  <a:srgbClr val="800000"/>
                </a:solidFill>
                <a:ea typeface="MS PGothic" charset="-128"/>
              </a:rPr>
              <a:t> </a:t>
            </a:r>
            <a:r>
              <a:rPr lang="en-US" sz="2400" dirty="0"/>
              <a:t>to see if we could shrink or reduce the set </a:t>
            </a:r>
            <a:r>
              <a:rPr lang="en-US" sz="2400" i="1" dirty="0"/>
              <a:t>F </a:t>
            </a:r>
            <a:r>
              <a:rPr lang="en-US" sz="2400" dirty="0"/>
              <a:t>to its</a:t>
            </a:r>
            <a:r>
              <a:rPr lang="en-US" sz="2400" i="1" dirty="0"/>
              <a:t> minimal form </a:t>
            </a:r>
            <a:r>
              <a:rPr lang="en-US" sz="2400" dirty="0"/>
              <a:t>so that the minimal set is still equivalent to the original set</a:t>
            </a:r>
            <a:r>
              <a:rPr lang="en-US" sz="2400" i="1" dirty="0"/>
              <a:t> F.</a:t>
            </a:r>
            <a:r>
              <a:rPr lang="en-US" sz="2400" baseline="30000" dirty="0"/>
              <a:t> </a:t>
            </a:r>
            <a:endParaRPr lang="en-US" sz="2400" baseline="30000" dirty="0" smtClean="0"/>
          </a:p>
          <a:p>
            <a:pPr hangingPunct="0"/>
            <a:r>
              <a:rPr lang="en-US" sz="2400" b="1" dirty="0" smtClean="0"/>
              <a:t>Definition</a:t>
            </a:r>
            <a:r>
              <a:rPr lang="en-US" sz="2400" b="1" dirty="0"/>
              <a:t>:</a:t>
            </a:r>
            <a:r>
              <a:rPr lang="en-US" sz="2400" dirty="0"/>
              <a:t> An attribute in a functional dependency is considered </a:t>
            </a:r>
            <a:r>
              <a:rPr lang="en-US" sz="2400" b="1" dirty="0"/>
              <a:t>extraneous attribute</a:t>
            </a:r>
            <a:r>
              <a:rPr lang="en-US" sz="2400" dirty="0"/>
              <a:t> if we can remove it without changing the closure of the set of dependencies. Formally, given F, the set of functional dependencies and a functional dependency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A</a:t>
            </a:r>
            <a:r>
              <a:rPr lang="en-US" sz="2400" dirty="0"/>
              <a:t> in </a:t>
            </a:r>
            <a:r>
              <a:rPr lang="en-US" sz="2400" i="1" dirty="0"/>
              <a:t>F , </a:t>
            </a:r>
            <a:r>
              <a:rPr lang="en-US" sz="2400" dirty="0"/>
              <a:t>attribute</a:t>
            </a:r>
            <a:r>
              <a:rPr lang="en-US" sz="2400" i="1" dirty="0"/>
              <a:t> Y </a:t>
            </a:r>
            <a:r>
              <a:rPr lang="en-US" sz="2400" dirty="0"/>
              <a:t>is extraneous in</a:t>
            </a:r>
            <a:r>
              <a:rPr lang="en-US" sz="2400" i="1" dirty="0"/>
              <a:t> X </a:t>
            </a:r>
            <a:r>
              <a:rPr lang="en-US" sz="2400" dirty="0"/>
              <a:t>if </a:t>
            </a:r>
            <a:r>
              <a:rPr lang="en-US" sz="2400" i="1" dirty="0"/>
              <a:t> Y </a:t>
            </a:r>
            <a:r>
              <a:rPr lang="en-US" sz="2400" i="1" dirty="0" smtClean="0"/>
              <a:t>is a subset of  </a:t>
            </a:r>
            <a:r>
              <a:rPr lang="en-US" sz="2400" i="1" dirty="0"/>
              <a:t>X, </a:t>
            </a:r>
            <a:r>
              <a:rPr lang="en-US" sz="2400" dirty="0"/>
              <a:t>and</a:t>
            </a:r>
            <a:r>
              <a:rPr lang="en-US" sz="2400" i="1" dirty="0"/>
              <a:t> F </a:t>
            </a:r>
            <a:r>
              <a:rPr lang="en-US" sz="2400" dirty="0"/>
              <a:t>logically implies</a:t>
            </a:r>
            <a:r>
              <a:rPr lang="en-US" sz="2400" i="1" dirty="0"/>
              <a:t> (F- (X</a:t>
            </a:r>
            <a:r>
              <a:rPr lang="en-US" sz="2400" dirty="0"/>
              <a:t> </a:t>
            </a:r>
            <a:r>
              <a:rPr lang="en-US" sz="2400" dirty="0">
                <a:sym typeface="Symbol" panose="05050102010706020507" pitchFamily="18" charset="2"/>
              </a:rPr>
              <a:t></a:t>
            </a:r>
            <a:r>
              <a:rPr lang="en-US" sz="2400" dirty="0"/>
              <a:t> </a:t>
            </a:r>
            <a:r>
              <a:rPr lang="en-US" sz="2400" i="1" dirty="0"/>
              <a:t>A) </a:t>
            </a:r>
            <a:r>
              <a:rPr lang="en-IN" sz="2400" dirty="0">
                <a:sym typeface="Symbol" panose="05050102010706020507" pitchFamily="18" charset="2"/>
              </a:rPr>
              <a:t></a:t>
            </a:r>
            <a:r>
              <a:rPr lang="en-IN" sz="2400" dirty="0"/>
              <a:t> { (</a:t>
            </a:r>
            <a:r>
              <a:rPr lang="en-IN" sz="2400" i="1" dirty="0"/>
              <a:t>X – Y) </a:t>
            </a:r>
            <a:r>
              <a:rPr lang="en-US" sz="2400" dirty="0">
                <a:sym typeface="Symbol" panose="05050102010706020507" pitchFamily="18" charset="2"/>
              </a:rPr>
              <a:t></a:t>
            </a:r>
            <a:r>
              <a:rPr lang="en-US" sz="2400" dirty="0"/>
              <a:t> </a:t>
            </a:r>
            <a:r>
              <a:rPr lang="en-US" sz="2400" i="1" dirty="0"/>
              <a:t>A } </a:t>
            </a:r>
            <a:r>
              <a:rPr lang="en-US" sz="2400" i="1" dirty="0" smtClean="0"/>
              <a:t>)</a:t>
            </a:r>
          </a:p>
          <a:p>
            <a:pPr hangingPunct="0"/>
            <a:endParaRPr lang="en-US" sz="2400" dirty="0"/>
          </a:p>
        </p:txBody>
      </p:sp>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61CE88E1-7BF6-D54B-B347-10F3EEBF6361}" type="slidenum">
              <a:rPr lang="en-US" altLang="en-US" sz="1400">
                <a:solidFill>
                  <a:srgbClr val="990033"/>
                </a:solidFill>
              </a:rPr>
              <a:pPr>
                <a:spcBef>
                  <a:spcPct val="0"/>
                </a:spcBef>
                <a:buClrTx/>
                <a:buSzTx/>
                <a:buNone/>
              </a:pPr>
              <a:t>14</a:t>
            </a:fld>
            <a:endParaRPr lang="en-CA" altLang="en-US" sz="1400" dirty="0">
              <a:solidFill>
                <a:srgbClr val="990033"/>
              </a:solidFill>
            </a:endParaRPr>
          </a:p>
        </p:txBody>
      </p:sp>
    </p:spTree>
    <p:extLst>
      <p:ext uri="{BB962C8B-B14F-4D97-AF65-F5344CB8AC3E}">
        <p14:creationId xmlns:p14="http://schemas.microsoft.com/office/powerpoint/2010/main" val="5768409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r>
              <a:rPr lang="en-US" altLang="en-US" dirty="0" smtClean="0">
                <a:ea typeface="MS PGothic" charset="-128"/>
              </a:rPr>
              <a:t>Minimal </a:t>
            </a:r>
            <a:r>
              <a:rPr lang="en-US" altLang="en-US" dirty="0">
                <a:ea typeface="MS PGothic" charset="-128"/>
              </a:rPr>
              <a:t>Sets of </a:t>
            </a:r>
            <a:r>
              <a:rPr lang="en-US" altLang="en-US" dirty="0" smtClean="0">
                <a:ea typeface="MS PGothic" charset="-128"/>
              </a:rPr>
              <a:t>FDs (2) </a:t>
            </a:r>
            <a:endParaRPr lang="en-US" altLang="en-US" dirty="0">
              <a:ea typeface="MS PGothic" charset="-128"/>
            </a:endParaRPr>
          </a:p>
        </p:txBody>
      </p:sp>
      <p:sp>
        <p:nvSpPr>
          <p:cNvPr id="23555" name="Rectangle 7"/>
          <p:cNvSpPr>
            <a:spLocks noGrp="1" noChangeArrowheads="1"/>
          </p:cNvSpPr>
          <p:nvPr>
            <p:ph idx="1"/>
          </p:nvPr>
        </p:nvSpPr>
        <p:spPr/>
        <p:txBody>
          <a:bodyPr/>
          <a:lstStyle/>
          <a:p>
            <a:pPr marL="533400" indent="-533400" eaLnBrk="1" hangingPunct="1">
              <a:lnSpc>
                <a:spcPct val="90000"/>
              </a:lnSpc>
            </a:pPr>
            <a:r>
              <a:rPr lang="en-US" altLang="en-US" dirty="0">
                <a:ea typeface="MS PGothic" charset="-128"/>
              </a:rPr>
              <a:t>A set of FDs is </a:t>
            </a:r>
            <a:r>
              <a:rPr lang="en-US" altLang="en-US" b="1" dirty="0">
                <a:ea typeface="MS PGothic" charset="-128"/>
              </a:rPr>
              <a:t>minimal</a:t>
            </a:r>
            <a:r>
              <a:rPr lang="en-US" altLang="en-US" dirty="0">
                <a:ea typeface="MS PGothic" charset="-128"/>
              </a:rPr>
              <a:t> if it satisfies the following conditions:</a:t>
            </a:r>
          </a:p>
          <a:p>
            <a:pPr marL="952500" lvl="1" indent="-495300" eaLnBrk="1" hangingPunct="1">
              <a:lnSpc>
                <a:spcPct val="90000"/>
              </a:lnSpc>
              <a:buSzTx/>
              <a:buFont typeface="Wingdings" charset="2"/>
              <a:buAutoNum type="arabicPeriod"/>
            </a:pPr>
            <a:r>
              <a:rPr lang="en-US" altLang="en-US" dirty="0">
                <a:ea typeface="MS PGothic" charset="-128"/>
              </a:rPr>
              <a:t>Every dependency in F has a single attribute for its RHS.</a:t>
            </a:r>
          </a:p>
          <a:p>
            <a:pPr marL="952500" lvl="1" indent="-495300">
              <a:lnSpc>
                <a:spcPct val="90000"/>
              </a:lnSpc>
              <a:buSzTx/>
              <a:buFont typeface="Wingdings" charset="2"/>
              <a:buAutoNum type="arabicPeriod"/>
            </a:pPr>
            <a:r>
              <a:rPr lang="en-US" altLang="en-US" dirty="0">
                <a:ea typeface="MS PGothic" charset="-128"/>
              </a:rPr>
              <a:t>We cannot replace any dependency X </a:t>
            </a:r>
            <a:r>
              <a:rPr lang="en-US" sz="2400" dirty="0">
                <a:sym typeface="Symbol" panose="05050102010706020507" pitchFamily="18" charset="2"/>
              </a:rPr>
              <a:t></a:t>
            </a:r>
            <a:r>
              <a:rPr lang="en-US" altLang="en-US" dirty="0">
                <a:ea typeface="MS PGothic" charset="-128"/>
              </a:rPr>
              <a:t> A in F with a dependency Y </a:t>
            </a:r>
            <a:r>
              <a:rPr lang="en-US" sz="2400" dirty="0">
                <a:sym typeface="Symbol" panose="05050102010706020507" pitchFamily="18" charset="2"/>
              </a:rPr>
              <a:t></a:t>
            </a:r>
            <a:r>
              <a:rPr lang="en-US" altLang="en-US" dirty="0">
                <a:ea typeface="MS PGothic" charset="-128"/>
              </a:rPr>
              <a:t> A, where Y is a proper-subset-of X and still have a set of dependencies that is equivalent to </a:t>
            </a:r>
            <a:r>
              <a:rPr lang="en-US" altLang="en-US" dirty="0" smtClean="0">
                <a:ea typeface="MS PGothic" charset="-128"/>
              </a:rPr>
              <a:t>F</a:t>
            </a:r>
            <a:r>
              <a:rPr lang="en-US" altLang="en-US" dirty="0" smtClean="0">
                <a:ea typeface="MS PGothic" charset="-128"/>
              </a:rPr>
              <a:t>.</a:t>
            </a:r>
            <a:endParaRPr lang="en-US" altLang="en-US" dirty="0">
              <a:ea typeface="MS PGothic" charset="-128"/>
            </a:endParaRPr>
          </a:p>
          <a:p>
            <a:pPr marL="952500" lvl="1" indent="-495300">
              <a:lnSpc>
                <a:spcPct val="90000"/>
              </a:lnSpc>
              <a:buSzTx/>
              <a:buFont typeface="Wingdings" charset="2"/>
              <a:buAutoNum type="arabicPeriod"/>
            </a:pPr>
            <a:r>
              <a:rPr lang="en-US" altLang="en-US" dirty="0">
                <a:ea typeface="MS PGothic" charset="-128"/>
              </a:rPr>
              <a:t>We cannot remove any dependency from F and have a set of dependencies that is equivalent to F.</a:t>
            </a:r>
            <a:endParaRPr lang="en-US" altLang="en-US" dirty="0">
              <a:ea typeface="MS PGothic" charset="-128"/>
            </a:endParaRPr>
          </a:p>
        </p:txBody>
      </p:sp>
      <p:sp>
        <p:nvSpPr>
          <p:cNvPr id="58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7DD592E-DFAF-BE43-8317-9B8FA6997BAC}" type="slidenum">
              <a:rPr lang="en-US" altLang="en-US" sz="1400">
                <a:solidFill>
                  <a:srgbClr val="990033"/>
                </a:solidFill>
              </a:rPr>
              <a:pPr>
                <a:spcBef>
                  <a:spcPct val="0"/>
                </a:spcBef>
                <a:buClrTx/>
                <a:buSzTx/>
                <a:buNone/>
              </a:pPr>
              <a:t>15</a:t>
            </a:fld>
            <a:endParaRPr lang="en-CA" altLang="en-US" sz="1400" dirty="0">
              <a:solidFill>
                <a:srgbClr val="990033"/>
              </a:solidFill>
            </a:endParaRPr>
          </a:p>
        </p:txBody>
      </p:sp>
    </p:spTree>
    <p:extLst>
      <p:ext uri="{BB962C8B-B14F-4D97-AF65-F5344CB8AC3E}">
        <p14:creationId xmlns:p14="http://schemas.microsoft.com/office/powerpoint/2010/main" val="97021105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dirty="0">
                <a:ea typeface="MS PGothic" charset="-128"/>
              </a:rPr>
              <a:t>Minimal Sets of FDs </a:t>
            </a:r>
            <a:r>
              <a:rPr lang="en-US" altLang="en-US" dirty="0" smtClean="0">
                <a:ea typeface="MS PGothic" charset="-128"/>
              </a:rPr>
              <a:t>(3)</a:t>
            </a:r>
            <a:endParaRPr lang="en-US" altLang="en-US" dirty="0">
              <a:ea typeface="MS PGothic" charset="-128"/>
            </a:endParaRPr>
          </a:p>
        </p:txBody>
      </p:sp>
      <p:sp>
        <p:nvSpPr>
          <p:cNvPr id="25603" name="Rectangle 7"/>
          <p:cNvSpPr>
            <a:spLocks noGrp="1" noChangeArrowheads="1"/>
          </p:cNvSpPr>
          <p:nvPr>
            <p:ph idx="1"/>
          </p:nvPr>
        </p:nvSpPr>
        <p:spPr/>
        <p:txBody>
          <a:bodyPr/>
          <a:lstStyle/>
          <a:p>
            <a:pPr eaLnBrk="1" hangingPunct="1">
              <a:lnSpc>
                <a:spcPct val="80000"/>
              </a:lnSpc>
            </a:pPr>
            <a:r>
              <a:rPr lang="en-US" altLang="en-US" sz="2000" b="1" dirty="0"/>
              <a:t>Algorithm </a:t>
            </a:r>
            <a:r>
              <a:rPr lang="en-US" altLang="en-US" sz="2000" b="1" dirty="0" smtClean="0"/>
              <a:t>15.2. </a:t>
            </a:r>
            <a:r>
              <a:rPr lang="en-US" altLang="en-US" sz="2000" b="1" dirty="0"/>
              <a:t>Finding a Minimal Cover F for a Set of Functional Dependencies E </a:t>
            </a:r>
          </a:p>
          <a:p>
            <a:pPr lvl="1" eaLnBrk="1" hangingPunct="1">
              <a:lnSpc>
                <a:spcPct val="80000"/>
              </a:lnSpc>
            </a:pPr>
            <a:r>
              <a:rPr lang="en-US" altLang="en-US" sz="2000" b="1" dirty="0"/>
              <a:t>Input: A set of functional dependencies E. </a:t>
            </a:r>
          </a:p>
          <a:p>
            <a:pPr marL="457200" indent="-457200" eaLnBrk="1" hangingPunct="1">
              <a:lnSpc>
                <a:spcPct val="80000"/>
              </a:lnSpc>
              <a:buSzPct val="100000"/>
              <a:buFont typeface="+mj-lt"/>
              <a:buAutoNum type="arabicPeriod"/>
            </a:pPr>
            <a:r>
              <a:rPr lang="en-US" altLang="en-US" sz="2000" dirty="0" smtClean="0"/>
              <a:t>Se </a:t>
            </a:r>
            <a:r>
              <a:rPr lang="en-US" altLang="en-US" sz="2000" dirty="0" err="1" smtClean="0"/>
              <a:t>tF</a:t>
            </a:r>
            <a:r>
              <a:rPr lang="en-US" altLang="en-US" sz="2000" dirty="0"/>
              <a:t>:=E. </a:t>
            </a:r>
          </a:p>
          <a:p>
            <a:pPr marL="457200" indent="-457200" eaLnBrk="1" hangingPunct="1">
              <a:lnSpc>
                <a:spcPct val="80000"/>
              </a:lnSpc>
              <a:buSzPct val="100000"/>
              <a:buFont typeface="+mj-lt"/>
              <a:buAutoNum type="arabicPeriod"/>
            </a:pPr>
            <a:r>
              <a:rPr lang="en-US" altLang="en-US" sz="2000" dirty="0"/>
              <a:t>Replace each functional dependency X → {A1, A2, ..., An} in F by the n </a:t>
            </a:r>
            <a:r>
              <a:rPr lang="en-US" altLang="en-US" sz="2000" dirty="0" smtClean="0"/>
              <a:t>functional </a:t>
            </a:r>
            <a:r>
              <a:rPr lang="en-US" altLang="en-US" sz="2000" dirty="0"/>
              <a:t>dependencies X →A1, X →A2, ..., X → An. </a:t>
            </a:r>
          </a:p>
          <a:p>
            <a:pPr marL="457200" indent="-457200" eaLnBrk="1" hangingPunct="1">
              <a:lnSpc>
                <a:spcPct val="80000"/>
              </a:lnSpc>
              <a:buSzPct val="100000"/>
              <a:buFont typeface="+mj-lt"/>
              <a:buAutoNum type="arabicPeriod"/>
            </a:pPr>
            <a:r>
              <a:rPr lang="en-US" altLang="en-US" sz="2000" dirty="0"/>
              <a:t>For each functional dependency X → A in F  </a:t>
            </a:r>
            <a:r>
              <a:rPr lang="en-US" altLang="en-US" sz="2000" dirty="0" smtClean="0"/>
              <a:t>                                   	for </a:t>
            </a:r>
            <a:r>
              <a:rPr lang="en-US" altLang="en-US" sz="2000" dirty="0"/>
              <a:t>each attribute B that is an element of X  </a:t>
            </a:r>
            <a:r>
              <a:rPr lang="en-US" altLang="en-US" sz="2000" dirty="0" smtClean="0"/>
              <a:t>                                 		if </a:t>
            </a:r>
            <a:r>
              <a:rPr lang="en-US" altLang="en-US" sz="2000" dirty="0"/>
              <a:t>{ {F – {X → A} } ∪ { (X – {B} ) → A} } is equivalent to F </a:t>
            </a:r>
            <a:r>
              <a:rPr lang="en-US" altLang="en-US" sz="2000" dirty="0" smtClean="0"/>
              <a:t>			then </a:t>
            </a:r>
            <a:r>
              <a:rPr lang="en-US" altLang="en-US" sz="2000" dirty="0"/>
              <a:t>replace X → A with (X – {B} ) → A in F. </a:t>
            </a:r>
            <a:endParaRPr lang="en-US" altLang="en-US" sz="2000" dirty="0" smtClean="0"/>
          </a:p>
          <a:p>
            <a:pPr marL="0" indent="0" eaLnBrk="1" hangingPunct="1">
              <a:lnSpc>
                <a:spcPct val="80000"/>
              </a:lnSpc>
              <a:buSzPct val="100000"/>
              <a:buNone/>
            </a:pPr>
            <a:r>
              <a:rPr lang="en-US" altLang="en-US" sz="2000" b="1" dirty="0" smtClean="0">
                <a:solidFill>
                  <a:srgbClr val="800000"/>
                </a:solidFill>
              </a:rPr>
              <a:t>	(* </a:t>
            </a:r>
            <a:r>
              <a:rPr lang="en-US" altLang="en-US" sz="2000" b="1" dirty="0">
                <a:solidFill>
                  <a:srgbClr val="800000"/>
                </a:solidFill>
              </a:rPr>
              <a:t>The above constitutes a removal of the extraneous </a:t>
            </a:r>
            <a:r>
              <a:rPr lang="en-US" altLang="en-US" sz="2000" b="1" dirty="0" smtClean="0">
                <a:solidFill>
                  <a:srgbClr val="800000"/>
                </a:solidFill>
              </a:rPr>
              <a:t>	attribute </a:t>
            </a:r>
            <a:r>
              <a:rPr lang="en-US" altLang="en-US" sz="2000" b="1" dirty="0">
                <a:solidFill>
                  <a:srgbClr val="800000"/>
                </a:solidFill>
              </a:rPr>
              <a:t>B from X *)</a:t>
            </a:r>
          </a:p>
          <a:p>
            <a:pPr marL="457200" indent="-457200" eaLnBrk="1" hangingPunct="1">
              <a:lnSpc>
                <a:spcPct val="80000"/>
              </a:lnSpc>
              <a:buSzPct val="100000"/>
              <a:buFont typeface="+mj-lt"/>
              <a:buAutoNum type="arabicPeriod" startAt="4"/>
            </a:pPr>
            <a:r>
              <a:rPr lang="en-US" altLang="en-US" sz="2000" dirty="0"/>
              <a:t>For each remaining functional dependency X → A in F if {F – {X → A} } is equivalent to F, </a:t>
            </a:r>
            <a:r>
              <a:rPr lang="en-US" altLang="en-US" sz="1800" dirty="0" smtClean="0"/>
              <a:t>then </a:t>
            </a:r>
            <a:r>
              <a:rPr lang="en-US" altLang="en-US" sz="1800" dirty="0"/>
              <a:t>remove X → A from F. </a:t>
            </a:r>
            <a:endParaRPr lang="en-US" altLang="en-US" sz="1800" dirty="0" smtClean="0"/>
          </a:p>
          <a:p>
            <a:pPr marL="0" indent="0">
              <a:lnSpc>
                <a:spcPct val="80000"/>
              </a:lnSpc>
              <a:buSzPct val="100000"/>
              <a:buNone/>
            </a:pPr>
            <a:r>
              <a:rPr lang="en-US" altLang="en-US" sz="1800" b="1" dirty="0" smtClean="0">
                <a:solidFill>
                  <a:srgbClr val="800000"/>
                </a:solidFill>
              </a:rPr>
              <a:t>	(* </a:t>
            </a:r>
            <a:r>
              <a:rPr lang="en-US" altLang="en-US" sz="1800" b="1" dirty="0">
                <a:solidFill>
                  <a:srgbClr val="800000"/>
                </a:solidFill>
              </a:rPr>
              <a:t>The above constitutes a removal of the </a:t>
            </a:r>
            <a:r>
              <a:rPr lang="en-US" altLang="en-US" sz="1800" b="1" dirty="0" smtClean="0">
                <a:solidFill>
                  <a:srgbClr val="800000"/>
                </a:solidFill>
              </a:rPr>
              <a:t>redundant dependency</a:t>
            </a:r>
            <a:r>
              <a:rPr lang="en-US" altLang="en-US" sz="1800" b="1" dirty="0">
                <a:solidFill>
                  <a:srgbClr val="800000"/>
                </a:solidFill>
              </a:rPr>
              <a:t>	</a:t>
            </a:r>
            <a:r>
              <a:rPr lang="en-US" altLang="en-US" sz="1800" dirty="0">
                <a:solidFill>
                  <a:srgbClr val="663300"/>
                </a:solidFill>
              </a:rPr>
              <a:t> </a:t>
            </a:r>
            <a:r>
              <a:rPr lang="en-US" altLang="en-US" sz="2000" dirty="0">
                <a:solidFill>
                  <a:srgbClr val="800000"/>
                </a:solidFill>
                <a:ea typeface="MS PGothic" charset="-128"/>
              </a:rPr>
              <a:t>X </a:t>
            </a:r>
            <a:r>
              <a:rPr lang="en-US" sz="2000" dirty="0">
                <a:solidFill>
                  <a:srgbClr val="800000"/>
                </a:solidFill>
                <a:sym typeface="Symbol" panose="05050102010706020507" pitchFamily="18" charset="2"/>
              </a:rPr>
              <a:t></a:t>
            </a:r>
            <a:r>
              <a:rPr lang="en-US" altLang="en-US" sz="2000" dirty="0">
                <a:solidFill>
                  <a:srgbClr val="800000"/>
                </a:solidFill>
                <a:ea typeface="MS PGothic" charset="-128"/>
              </a:rPr>
              <a:t> A </a:t>
            </a:r>
            <a:r>
              <a:rPr lang="en-US" altLang="en-US" sz="1800" b="1" dirty="0" smtClean="0">
                <a:solidFill>
                  <a:srgbClr val="800000"/>
                </a:solidFill>
              </a:rPr>
              <a:t>from F </a:t>
            </a:r>
            <a:r>
              <a:rPr lang="en-US" altLang="en-US" sz="1800" b="1" dirty="0">
                <a:solidFill>
                  <a:srgbClr val="800000"/>
                </a:solidFill>
              </a:rPr>
              <a:t>*)</a:t>
            </a:r>
          </a:p>
          <a:p>
            <a:pPr marL="457200" indent="-457200" eaLnBrk="1" hangingPunct="1">
              <a:lnSpc>
                <a:spcPct val="80000"/>
              </a:lnSpc>
              <a:buSzPct val="100000"/>
              <a:buFont typeface="+mj-lt"/>
              <a:buAutoNum type="arabicPeriod"/>
            </a:pPr>
            <a:endParaRPr lang="en-US" altLang="en-US" sz="1800" dirty="0"/>
          </a:p>
          <a:p>
            <a:pPr eaLnBrk="1" hangingPunct="1">
              <a:lnSpc>
                <a:spcPct val="80000"/>
              </a:lnSpc>
              <a:buNone/>
            </a:pPr>
            <a:endParaRPr lang="en-US" altLang="en-US" sz="2000" dirty="0"/>
          </a:p>
        </p:txBody>
      </p:sp>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pPr>
            <a:r>
              <a:rPr lang="en-US" altLang="en-US" sz="1400" dirty="0">
                <a:solidFill>
                  <a:srgbClr val="990033"/>
                </a:solidFill>
              </a:rPr>
              <a:t>Slide </a:t>
            </a:r>
            <a:r>
              <a:rPr lang="en-US" altLang="en-US" sz="1400" dirty="0" smtClean="0">
                <a:solidFill>
                  <a:srgbClr val="990033"/>
                </a:solidFill>
              </a:rPr>
              <a:t>1</a:t>
            </a:r>
            <a:r>
              <a:rPr lang="en-US" altLang="en-US" sz="1400" dirty="0">
                <a:solidFill>
                  <a:srgbClr val="990033"/>
                </a:solidFill>
              </a:rPr>
              <a:t>5</a:t>
            </a:r>
            <a:r>
              <a:rPr lang="en-US" altLang="en-US" sz="1400" dirty="0" smtClean="0">
                <a:solidFill>
                  <a:srgbClr val="990033"/>
                </a:solidFill>
              </a:rPr>
              <a:t>- </a:t>
            </a:r>
            <a:fld id="{17902944-1C55-5C46-80F6-5AF22E9C0FAB}" type="slidenum">
              <a:rPr lang="en-US" altLang="en-US" sz="1400">
                <a:solidFill>
                  <a:srgbClr val="990033"/>
                </a:solidFill>
              </a:rPr>
              <a:pPr>
                <a:spcBef>
                  <a:spcPct val="0"/>
                </a:spcBef>
                <a:buClrTx/>
                <a:buSzTx/>
                <a:buFontTx/>
                <a:buNone/>
              </a:pPr>
              <a:t>16</a:t>
            </a:fld>
            <a:endParaRPr lang="en-CA" altLang="en-US" sz="1400" dirty="0">
              <a:solidFill>
                <a:srgbClr val="990033"/>
              </a:solidFill>
            </a:endParaRPr>
          </a:p>
        </p:txBody>
      </p:sp>
    </p:spTree>
    <p:extLst>
      <p:ext uri="{BB962C8B-B14F-4D97-AF65-F5344CB8AC3E}">
        <p14:creationId xmlns:p14="http://schemas.microsoft.com/office/powerpoint/2010/main" val="19318249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B6BC52D5-49A3-4A99-92AB-75DD9A191BF0}" type="slidenum">
              <a:rPr lang="en-US" altLang="en-US"/>
              <a:pPr/>
              <a:t>17</a:t>
            </a:fld>
            <a:endParaRPr lang="en-CA" altLang="en-US" dirty="0"/>
          </a:p>
        </p:txBody>
      </p:sp>
      <p:sp>
        <p:nvSpPr>
          <p:cNvPr id="800770" name="Rectangle 2"/>
          <p:cNvSpPr>
            <a:spLocks noGrp="1" noChangeArrowheads="1"/>
          </p:cNvSpPr>
          <p:nvPr>
            <p:ph type="title"/>
          </p:nvPr>
        </p:nvSpPr>
        <p:spPr/>
        <p:txBody>
          <a:bodyPr/>
          <a:lstStyle/>
          <a:p>
            <a:r>
              <a:rPr lang="en-US" altLang="en-US" dirty="0"/>
              <a:t>Computing the Minimal Sets of </a:t>
            </a:r>
            <a:r>
              <a:rPr lang="en-US" altLang="en-US" dirty="0" smtClean="0"/>
              <a:t>FDs (4)</a:t>
            </a:r>
            <a:endParaRPr lang="en-US" altLang="en-US" dirty="0"/>
          </a:p>
        </p:txBody>
      </p:sp>
      <p:sp>
        <p:nvSpPr>
          <p:cNvPr id="80077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1600" dirty="0"/>
              <a:t>We illustrate </a:t>
            </a:r>
            <a:r>
              <a:rPr lang="en-US" altLang="en-US" sz="1600" dirty="0" smtClean="0"/>
              <a:t>algorithm 15.2 with </a:t>
            </a:r>
            <a:r>
              <a:rPr lang="en-US" altLang="en-US" sz="1600" dirty="0"/>
              <a:t>the following:</a:t>
            </a:r>
          </a:p>
          <a:p>
            <a:pPr>
              <a:lnSpc>
                <a:spcPct val="80000"/>
              </a:lnSpc>
              <a:buFont typeface="Wingdings" panose="05000000000000000000" pitchFamily="2" charset="2"/>
              <a:buNone/>
            </a:pPr>
            <a:r>
              <a:rPr lang="en-US" altLang="en-US" sz="1600" dirty="0"/>
              <a:t>Let the given set of FDs be </a:t>
            </a:r>
            <a:r>
              <a:rPr lang="en-US" altLang="en-US" sz="1600" i="1" dirty="0"/>
              <a:t>E </a:t>
            </a:r>
            <a:r>
              <a:rPr lang="en-US" altLang="en-US" sz="1600" dirty="0"/>
              <a:t>: {</a:t>
            </a:r>
            <a:r>
              <a:rPr lang="en-US" altLang="en-US" sz="1600" i="1" dirty="0"/>
              <a:t>B </a:t>
            </a:r>
            <a:r>
              <a:rPr lang="en-US" altLang="en-US" sz="1600" dirty="0"/>
              <a:t>→ </a:t>
            </a:r>
            <a:r>
              <a:rPr lang="en-US" altLang="en-US" sz="1600" i="1" dirty="0"/>
              <a:t>A</a:t>
            </a:r>
            <a:r>
              <a:rPr lang="en-US" altLang="en-US" sz="1600" dirty="0"/>
              <a:t>, </a:t>
            </a:r>
            <a:r>
              <a:rPr lang="en-US" altLang="en-US" sz="1600" i="1" dirty="0"/>
              <a:t>D </a:t>
            </a:r>
            <a:r>
              <a:rPr lang="en-US" altLang="en-US" sz="1600" dirty="0"/>
              <a:t>→ </a:t>
            </a:r>
            <a:r>
              <a:rPr lang="en-US" altLang="en-US" sz="1600" i="1" dirty="0"/>
              <a:t>A</a:t>
            </a:r>
            <a:r>
              <a:rPr lang="en-US" altLang="en-US" sz="1600" dirty="0"/>
              <a:t>, </a:t>
            </a:r>
            <a:r>
              <a:rPr lang="en-US" altLang="en-US" sz="1600" i="1" dirty="0"/>
              <a:t>AB </a:t>
            </a:r>
            <a:r>
              <a:rPr lang="en-US" altLang="en-US" sz="1600" dirty="0"/>
              <a:t>→ </a:t>
            </a:r>
            <a:r>
              <a:rPr lang="en-US" altLang="en-US" sz="1600" i="1" dirty="0"/>
              <a:t>D</a:t>
            </a:r>
            <a:r>
              <a:rPr lang="en-US" altLang="en-US" sz="1600" dirty="0"/>
              <a:t>}.We have to find the minimum</a:t>
            </a:r>
          </a:p>
          <a:p>
            <a:pPr>
              <a:lnSpc>
                <a:spcPct val="80000"/>
              </a:lnSpc>
              <a:buFont typeface="Wingdings" panose="05000000000000000000" pitchFamily="2" charset="2"/>
              <a:buNone/>
            </a:pPr>
            <a:r>
              <a:rPr lang="en-US" altLang="en-US" sz="1600" dirty="0"/>
              <a:t>cover of </a:t>
            </a:r>
            <a:r>
              <a:rPr lang="en-US" altLang="en-US" sz="1600" i="1" dirty="0"/>
              <a:t>E</a:t>
            </a:r>
            <a:r>
              <a:rPr lang="en-US" altLang="en-US" sz="1600" dirty="0"/>
              <a:t>.</a:t>
            </a:r>
          </a:p>
          <a:p>
            <a:pPr>
              <a:lnSpc>
                <a:spcPct val="80000"/>
              </a:lnSpc>
              <a:buFont typeface="Wingdings" panose="05000000000000000000" pitchFamily="2" charset="2"/>
              <a:buNone/>
            </a:pPr>
            <a:r>
              <a:rPr lang="en-US" altLang="en-US" sz="1600" dirty="0"/>
              <a:t>■ All above dependencies are in canonical form; so we have completed step 1</a:t>
            </a:r>
          </a:p>
          <a:p>
            <a:pPr>
              <a:lnSpc>
                <a:spcPct val="80000"/>
              </a:lnSpc>
              <a:buFont typeface="Wingdings" panose="05000000000000000000" pitchFamily="2" charset="2"/>
              <a:buNone/>
            </a:pPr>
            <a:r>
              <a:rPr lang="en-US" altLang="en-US" sz="1600" dirty="0"/>
              <a:t>of Algorithm 10.2 and can proceed to step 2. In step 2 we need to determine</a:t>
            </a:r>
          </a:p>
          <a:p>
            <a:pPr>
              <a:lnSpc>
                <a:spcPct val="80000"/>
              </a:lnSpc>
              <a:buFont typeface="Wingdings" panose="05000000000000000000" pitchFamily="2" charset="2"/>
              <a:buNone/>
            </a:pPr>
            <a:r>
              <a:rPr lang="en-US" altLang="en-US" sz="1600" dirty="0"/>
              <a:t>if </a:t>
            </a:r>
            <a:r>
              <a:rPr lang="en-US" altLang="en-US" sz="1600" i="1" dirty="0"/>
              <a:t>AB </a:t>
            </a:r>
            <a:r>
              <a:rPr lang="en-US" altLang="en-US" sz="1600" dirty="0"/>
              <a:t>→ </a:t>
            </a:r>
            <a:r>
              <a:rPr lang="en-US" altLang="en-US" sz="1600" i="1" dirty="0"/>
              <a:t>D </a:t>
            </a:r>
            <a:r>
              <a:rPr lang="en-US" altLang="en-US" sz="1600" dirty="0"/>
              <a:t>has any redundant attribute on the left-hand side; that is, can it be</a:t>
            </a:r>
          </a:p>
          <a:p>
            <a:pPr>
              <a:lnSpc>
                <a:spcPct val="80000"/>
              </a:lnSpc>
              <a:buFont typeface="Wingdings" panose="05000000000000000000" pitchFamily="2" charset="2"/>
              <a:buNone/>
            </a:pPr>
            <a:r>
              <a:rPr lang="en-US" altLang="en-US" sz="1600" dirty="0"/>
              <a:t>replaced by </a:t>
            </a:r>
            <a:r>
              <a:rPr lang="en-US" altLang="en-US" sz="1600" i="1" dirty="0"/>
              <a:t>B </a:t>
            </a:r>
            <a:r>
              <a:rPr lang="en-US" altLang="en-US" sz="1600" dirty="0"/>
              <a:t>→ </a:t>
            </a:r>
            <a:r>
              <a:rPr lang="en-US" altLang="en-US" sz="1600" i="1" dirty="0"/>
              <a:t>D </a:t>
            </a:r>
            <a:r>
              <a:rPr lang="en-US" altLang="en-US" sz="1600" dirty="0"/>
              <a:t>or </a:t>
            </a:r>
            <a:r>
              <a:rPr lang="en-US" altLang="en-US" sz="1600" i="1" dirty="0"/>
              <a:t>A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 Since B → A, by augmenting with </a:t>
            </a:r>
            <a:r>
              <a:rPr lang="en-US" altLang="en-US" sz="1600" i="1" dirty="0"/>
              <a:t>B </a:t>
            </a:r>
            <a:r>
              <a:rPr lang="en-US" altLang="en-US" sz="1600" dirty="0"/>
              <a:t>on both sides (IR2), we have </a:t>
            </a:r>
            <a:r>
              <a:rPr lang="en-US" altLang="en-US" sz="1600" i="1" dirty="0"/>
              <a:t>BB </a:t>
            </a:r>
            <a:r>
              <a:rPr lang="en-US" altLang="en-US" sz="1600" dirty="0"/>
              <a:t>→ </a:t>
            </a:r>
            <a:r>
              <a:rPr lang="en-US" altLang="en-US" sz="1600" i="1" dirty="0"/>
              <a:t>AB</a:t>
            </a:r>
            <a:r>
              <a:rPr lang="en-US" altLang="en-US" sz="1600" dirty="0"/>
              <a:t>, or</a:t>
            </a:r>
          </a:p>
          <a:p>
            <a:pPr>
              <a:lnSpc>
                <a:spcPct val="80000"/>
              </a:lnSpc>
              <a:buFont typeface="Wingdings" panose="05000000000000000000" pitchFamily="2" charset="2"/>
              <a:buNone/>
            </a:pPr>
            <a:r>
              <a:rPr lang="en-US" altLang="en-US" sz="1600" i="1" dirty="0"/>
              <a:t>B </a:t>
            </a:r>
            <a:r>
              <a:rPr lang="en-US" altLang="en-US" sz="1600" dirty="0"/>
              <a:t>→ </a:t>
            </a:r>
            <a:r>
              <a:rPr lang="en-US" altLang="en-US" sz="1600" i="1" dirty="0"/>
              <a:t>AB </a:t>
            </a:r>
            <a:r>
              <a:rPr lang="en-US" altLang="en-US" sz="1600" dirty="0"/>
              <a:t>(</a:t>
            </a:r>
            <a:r>
              <a:rPr lang="en-US" altLang="en-US" sz="1600" dirty="0" err="1"/>
              <a:t>i</a:t>
            </a:r>
            <a:r>
              <a:rPr lang="en-US" altLang="en-US" sz="1600" dirty="0"/>
              <a:t>). However, </a:t>
            </a:r>
            <a:r>
              <a:rPr lang="en-US" altLang="en-US" sz="1600" i="1" dirty="0"/>
              <a:t>AB </a:t>
            </a:r>
            <a:r>
              <a:rPr lang="en-US" altLang="en-US" sz="1600" dirty="0"/>
              <a:t>→ </a:t>
            </a:r>
            <a:r>
              <a:rPr lang="en-US" altLang="en-US" sz="1600" i="1" dirty="0"/>
              <a:t>D </a:t>
            </a:r>
            <a:r>
              <a:rPr lang="en-US" altLang="en-US" sz="1600" dirty="0"/>
              <a:t>as given (ii).</a:t>
            </a:r>
          </a:p>
          <a:p>
            <a:pPr>
              <a:lnSpc>
                <a:spcPct val="80000"/>
              </a:lnSpc>
              <a:buFont typeface="Wingdings" panose="05000000000000000000" pitchFamily="2" charset="2"/>
              <a:buNone/>
            </a:pPr>
            <a:r>
              <a:rPr lang="en-US" altLang="en-US" sz="1600" dirty="0"/>
              <a:t>■ Hence by the transitive rule (IR3), we get from (</a:t>
            </a:r>
            <a:r>
              <a:rPr lang="en-US" altLang="en-US" sz="1600" dirty="0" err="1"/>
              <a:t>i</a:t>
            </a:r>
            <a:r>
              <a:rPr lang="en-US" altLang="en-US" sz="1600" dirty="0"/>
              <a:t>) and (ii), </a:t>
            </a:r>
            <a:r>
              <a:rPr lang="en-US" altLang="en-US" sz="1600" i="1" dirty="0"/>
              <a:t>B </a:t>
            </a:r>
            <a:r>
              <a:rPr lang="en-US" altLang="en-US" sz="1600" dirty="0"/>
              <a:t>→ </a:t>
            </a:r>
            <a:r>
              <a:rPr lang="en-US" altLang="en-US" sz="1600" i="1" dirty="0"/>
              <a:t>D</a:t>
            </a:r>
            <a:r>
              <a:rPr lang="en-US" altLang="en-US" sz="1600" dirty="0"/>
              <a:t>. Hence</a:t>
            </a:r>
          </a:p>
          <a:p>
            <a:pPr>
              <a:lnSpc>
                <a:spcPct val="80000"/>
              </a:lnSpc>
              <a:buFont typeface="Wingdings" panose="05000000000000000000" pitchFamily="2" charset="2"/>
              <a:buNone/>
            </a:pPr>
            <a:r>
              <a:rPr lang="en-US" altLang="en-US" sz="1600" i="1" dirty="0"/>
              <a:t>AB </a:t>
            </a:r>
            <a:r>
              <a:rPr lang="en-US" altLang="en-US" sz="1600" dirty="0"/>
              <a:t>→ </a:t>
            </a:r>
            <a:r>
              <a:rPr lang="en-US" altLang="en-US" sz="1600" i="1" dirty="0"/>
              <a:t>D </a:t>
            </a:r>
            <a:r>
              <a:rPr lang="en-US" altLang="en-US" sz="1600" dirty="0"/>
              <a:t>may be replaced by </a:t>
            </a:r>
            <a:r>
              <a:rPr lang="en-US" altLang="en-US" sz="1600" i="1" dirty="0"/>
              <a:t>B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 We now have a set equivalent to original </a:t>
            </a:r>
            <a:r>
              <a:rPr lang="en-US" altLang="en-US" sz="1600" i="1" dirty="0"/>
              <a:t>E </a:t>
            </a:r>
            <a:r>
              <a:rPr lang="en-US" altLang="en-US" sz="1600" dirty="0"/>
              <a:t>, say </a:t>
            </a:r>
            <a:r>
              <a:rPr lang="en-US" altLang="en-US" sz="1600" i="1" dirty="0"/>
              <a:t>E</a:t>
            </a:r>
            <a:r>
              <a:rPr lang="en-US" altLang="en-US" sz="1600" dirty="0"/>
              <a:t>′ : {</a:t>
            </a:r>
            <a:r>
              <a:rPr lang="en-US" altLang="en-US" sz="1600" i="1" dirty="0"/>
              <a:t>B </a:t>
            </a:r>
            <a:r>
              <a:rPr lang="en-US" altLang="en-US" sz="1600" dirty="0"/>
              <a:t>→ </a:t>
            </a:r>
            <a:r>
              <a:rPr lang="en-US" altLang="en-US" sz="1600" i="1" dirty="0"/>
              <a:t>A</a:t>
            </a:r>
            <a:r>
              <a:rPr lang="en-US" altLang="en-US" sz="1600" dirty="0"/>
              <a:t>, </a:t>
            </a:r>
            <a:r>
              <a:rPr lang="en-US" altLang="en-US" sz="1600" i="1" dirty="0"/>
              <a:t>D </a:t>
            </a:r>
            <a:r>
              <a:rPr lang="en-US" altLang="en-US" sz="1600" dirty="0"/>
              <a:t>→ </a:t>
            </a:r>
            <a:r>
              <a:rPr lang="en-US" altLang="en-US" sz="1600" i="1" dirty="0"/>
              <a:t>A</a:t>
            </a:r>
            <a:r>
              <a:rPr lang="en-US" altLang="en-US" sz="1600" dirty="0"/>
              <a:t>, </a:t>
            </a:r>
            <a:r>
              <a:rPr lang="en-US" altLang="en-US" sz="1600" i="1" dirty="0"/>
              <a:t>B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No further reduction is possible in step 2 since all FDs have a single attribute</a:t>
            </a:r>
          </a:p>
          <a:p>
            <a:pPr>
              <a:lnSpc>
                <a:spcPct val="80000"/>
              </a:lnSpc>
              <a:buFont typeface="Wingdings" panose="05000000000000000000" pitchFamily="2" charset="2"/>
              <a:buNone/>
            </a:pPr>
            <a:r>
              <a:rPr lang="en-US" altLang="en-US" sz="1600" dirty="0"/>
              <a:t>on the left-hand side.</a:t>
            </a:r>
          </a:p>
          <a:p>
            <a:pPr>
              <a:lnSpc>
                <a:spcPct val="80000"/>
              </a:lnSpc>
              <a:buFont typeface="Wingdings" panose="05000000000000000000" pitchFamily="2" charset="2"/>
              <a:buNone/>
            </a:pPr>
            <a:r>
              <a:rPr lang="en-US" altLang="en-US" sz="1600" dirty="0"/>
              <a:t>■ In step 3 we look for a redundant FD in E′. By using the transitive rule on</a:t>
            </a:r>
          </a:p>
          <a:p>
            <a:pPr>
              <a:lnSpc>
                <a:spcPct val="80000"/>
              </a:lnSpc>
              <a:buFont typeface="Wingdings" panose="05000000000000000000" pitchFamily="2" charset="2"/>
              <a:buNone/>
            </a:pPr>
            <a:r>
              <a:rPr lang="en-US" altLang="en-US" sz="1600" i="1" dirty="0"/>
              <a:t>B </a:t>
            </a:r>
            <a:r>
              <a:rPr lang="en-US" altLang="en-US" sz="1600" dirty="0"/>
              <a:t>→ </a:t>
            </a:r>
            <a:r>
              <a:rPr lang="en-US" altLang="en-US" sz="1600" i="1" dirty="0"/>
              <a:t>D </a:t>
            </a:r>
            <a:r>
              <a:rPr lang="en-US" altLang="en-US" sz="1600" dirty="0"/>
              <a:t>and </a:t>
            </a:r>
            <a:r>
              <a:rPr lang="en-US" altLang="en-US" sz="1600" i="1" dirty="0"/>
              <a:t>D </a:t>
            </a:r>
            <a:r>
              <a:rPr lang="en-US" altLang="en-US" sz="1600" dirty="0"/>
              <a:t>→ </a:t>
            </a:r>
            <a:r>
              <a:rPr lang="en-US" altLang="en-US" sz="1600" i="1" dirty="0"/>
              <a:t>A</a:t>
            </a:r>
            <a:r>
              <a:rPr lang="en-US" altLang="en-US" sz="1600" dirty="0"/>
              <a:t>, we derive </a:t>
            </a:r>
            <a:r>
              <a:rPr lang="en-US" altLang="en-US" sz="1600" i="1" dirty="0"/>
              <a:t>B </a:t>
            </a:r>
            <a:r>
              <a:rPr lang="en-US" altLang="en-US" sz="1600" dirty="0"/>
              <a:t>→ </a:t>
            </a:r>
            <a:r>
              <a:rPr lang="en-US" altLang="en-US" sz="1600" i="1" dirty="0"/>
              <a:t>A</a:t>
            </a:r>
            <a:r>
              <a:rPr lang="en-US" altLang="en-US" sz="1600" dirty="0"/>
              <a:t>. Hence </a:t>
            </a:r>
            <a:r>
              <a:rPr lang="en-US" altLang="en-US" sz="1600" i="1" dirty="0"/>
              <a:t>B </a:t>
            </a:r>
            <a:r>
              <a:rPr lang="en-US" altLang="en-US" sz="1600" dirty="0"/>
              <a:t>→ </a:t>
            </a:r>
            <a:r>
              <a:rPr lang="en-US" altLang="en-US" sz="1600" i="1" dirty="0"/>
              <a:t>A </a:t>
            </a:r>
            <a:r>
              <a:rPr lang="en-US" altLang="en-US" sz="1600" dirty="0"/>
              <a:t>is redundant in E’ and can</a:t>
            </a:r>
          </a:p>
          <a:p>
            <a:pPr>
              <a:lnSpc>
                <a:spcPct val="80000"/>
              </a:lnSpc>
              <a:buFont typeface="Wingdings" panose="05000000000000000000" pitchFamily="2" charset="2"/>
              <a:buNone/>
            </a:pPr>
            <a:r>
              <a:rPr lang="en-US" altLang="en-US" sz="1600" dirty="0"/>
              <a:t>be eliminated.</a:t>
            </a:r>
          </a:p>
          <a:p>
            <a:pPr>
              <a:lnSpc>
                <a:spcPct val="80000"/>
              </a:lnSpc>
              <a:buFont typeface="Wingdings" panose="05000000000000000000" pitchFamily="2" charset="2"/>
              <a:buNone/>
            </a:pPr>
            <a:r>
              <a:rPr lang="en-US" altLang="en-US" sz="1600" dirty="0"/>
              <a:t>■ Hence the minimum cover of E is {</a:t>
            </a:r>
            <a:r>
              <a:rPr lang="en-US" altLang="en-US" sz="1600" i="1" dirty="0"/>
              <a:t>B </a:t>
            </a:r>
            <a:r>
              <a:rPr lang="en-US" altLang="en-US" sz="1600" dirty="0"/>
              <a:t>→ </a:t>
            </a:r>
            <a:r>
              <a:rPr lang="en-US" altLang="en-US" sz="1600" i="1" dirty="0"/>
              <a:t>D</a:t>
            </a:r>
            <a:r>
              <a:rPr lang="en-US" altLang="en-US" sz="1600" dirty="0"/>
              <a:t>, </a:t>
            </a:r>
            <a:r>
              <a:rPr lang="en-US" altLang="en-US" sz="1600" i="1" dirty="0"/>
              <a:t>D </a:t>
            </a:r>
            <a:r>
              <a:rPr lang="en-US" altLang="en-US" sz="1600" dirty="0"/>
              <a:t>→ </a:t>
            </a:r>
            <a:r>
              <a:rPr lang="en-US" altLang="en-US" sz="1600" i="1" dirty="0"/>
              <a:t>A</a:t>
            </a:r>
            <a:r>
              <a:rPr lang="en-US" altLang="en-US" sz="1600" dirty="0"/>
              <a:t>}.</a:t>
            </a:r>
          </a:p>
        </p:txBody>
      </p:sp>
    </p:spTree>
    <p:extLst>
      <p:ext uri="{BB962C8B-B14F-4D97-AF65-F5344CB8AC3E}">
        <p14:creationId xmlns:p14="http://schemas.microsoft.com/office/powerpoint/2010/main" val="1234978832"/>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dirty="0">
                <a:ea typeface="MS PGothic" charset="-128"/>
              </a:rPr>
              <a:t>Minimal Sets of FDs </a:t>
            </a:r>
            <a:r>
              <a:rPr lang="en-US" altLang="en-US" dirty="0" smtClean="0">
                <a:ea typeface="MS PGothic" charset="-128"/>
              </a:rPr>
              <a:t>(5)</a:t>
            </a:r>
            <a:endParaRPr lang="en-US" altLang="en-US" dirty="0">
              <a:ea typeface="MS PGothic" charset="-128"/>
            </a:endParaRPr>
          </a:p>
        </p:txBody>
      </p:sp>
      <p:sp>
        <p:nvSpPr>
          <p:cNvPr id="25603" name="Rectangle 7"/>
          <p:cNvSpPr>
            <a:spLocks noGrp="1" noChangeArrowheads="1"/>
          </p:cNvSpPr>
          <p:nvPr>
            <p:ph idx="1"/>
          </p:nvPr>
        </p:nvSpPr>
        <p:spPr/>
        <p:txBody>
          <a:bodyPr/>
          <a:lstStyle/>
          <a:p>
            <a:pPr eaLnBrk="1" hangingPunct="1"/>
            <a:r>
              <a:rPr lang="en-US" altLang="en-US" dirty="0">
                <a:ea typeface="MS PGothic" charset="-128"/>
              </a:rPr>
              <a:t>Every set of FDs has an equivalent minimal set</a:t>
            </a:r>
          </a:p>
          <a:p>
            <a:pPr eaLnBrk="1" hangingPunct="1"/>
            <a:r>
              <a:rPr lang="en-US" altLang="en-US" dirty="0">
                <a:ea typeface="MS PGothic" charset="-128"/>
              </a:rPr>
              <a:t>There can be several equivalent minimal sets</a:t>
            </a:r>
          </a:p>
          <a:p>
            <a:pPr eaLnBrk="1" hangingPunct="1"/>
            <a:r>
              <a:rPr lang="en-US" altLang="en-US" dirty="0">
                <a:ea typeface="MS PGothic" charset="-128"/>
              </a:rPr>
              <a:t>There is no simple algorithm for computing a minimal set of FDs that is equivalent to a set F of </a:t>
            </a:r>
            <a:r>
              <a:rPr lang="en-US" altLang="en-US" dirty="0" smtClean="0">
                <a:ea typeface="MS PGothic" charset="-128"/>
              </a:rPr>
              <a:t>FDs. The process of Algorithm 15.2 is used until no further reduction is possible.</a:t>
            </a:r>
            <a:endParaRPr lang="en-US" altLang="en-US" dirty="0">
              <a:ea typeface="MS PGothic" charset="-128"/>
            </a:endParaRPr>
          </a:p>
          <a:p>
            <a:pPr eaLnBrk="1" hangingPunct="1"/>
            <a:r>
              <a:rPr lang="en-US" altLang="en-US" dirty="0">
                <a:ea typeface="MS PGothic" charset="-128"/>
              </a:rPr>
              <a:t>To synthesize a set of relations, we assume that we start with a set of dependencies that is a minimal set</a:t>
            </a:r>
          </a:p>
          <a:p>
            <a:pPr lvl="1" eaLnBrk="1" hangingPunct="1"/>
            <a:r>
              <a:rPr lang="en-US" altLang="en-US" dirty="0">
                <a:ea typeface="MS PGothic" charset="-128"/>
              </a:rPr>
              <a:t>E.g., see </a:t>
            </a:r>
            <a:r>
              <a:rPr lang="en-US" altLang="en-US" dirty="0" smtClean="0">
                <a:ea typeface="MS PGothic" charset="-128"/>
              </a:rPr>
              <a:t>algorithm 15.4 </a:t>
            </a:r>
            <a:r>
              <a:rPr lang="en-US" altLang="en-US" dirty="0" smtClean="0">
                <a:ea typeface="MS PGothic" charset="-128"/>
              </a:rPr>
              <a:t>– Relational Synthesis into 3NF with DP and NJP </a:t>
            </a:r>
            <a:endParaRPr lang="en-US" altLang="en-US" dirty="0">
              <a:ea typeface="MS PGothic" charset="-128"/>
            </a:endParaRPr>
          </a:p>
        </p:txBody>
      </p:sp>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pPr>
            <a:r>
              <a:rPr lang="en-US" altLang="en-US" sz="1400" dirty="0">
                <a:solidFill>
                  <a:srgbClr val="990033"/>
                </a:solidFill>
              </a:rPr>
              <a:t>Slide </a:t>
            </a:r>
            <a:r>
              <a:rPr lang="en-US" altLang="en-US" sz="1400" dirty="0" smtClean="0">
                <a:solidFill>
                  <a:srgbClr val="990033"/>
                </a:solidFill>
              </a:rPr>
              <a:t>1</a:t>
            </a:r>
            <a:r>
              <a:rPr lang="en-US" altLang="en-US" sz="1400" dirty="0">
                <a:solidFill>
                  <a:srgbClr val="990033"/>
                </a:solidFill>
              </a:rPr>
              <a:t>5</a:t>
            </a:r>
            <a:r>
              <a:rPr lang="en-US" altLang="en-US" sz="1400" dirty="0" smtClean="0">
                <a:solidFill>
                  <a:srgbClr val="990033"/>
                </a:solidFill>
              </a:rPr>
              <a:t>- </a:t>
            </a:r>
            <a:fld id="{17902944-1C55-5C46-80F6-5AF22E9C0FAB}" type="slidenum">
              <a:rPr lang="en-US" altLang="en-US" sz="1400">
                <a:solidFill>
                  <a:srgbClr val="990033"/>
                </a:solidFill>
              </a:rPr>
              <a:pPr>
                <a:spcBef>
                  <a:spcPct val="0"/>
                </a:spcBef>
                <a:buClrTx/>
                <a:buSzTx/>
                <a:buFontTx/>
                <a:buNone/>
              </a:pPr>
              <a:t>18</a:t>
            </a:fld>
            <a:endParaRPr lang="en-CA" altLang="en-US" sz="1400" dirty="0">
              <a:solidFill>
                <a:srgbClr val="990033"/>
              </a:solidFill>
            </a:endParaRPr>
          </a:p>
        </p:txBody>
      </p:sp>
    </p:spTree>
    <p:extLst>
      <p:ext uri="{BB962C8B-B14F-4D97-AF65-F5344CB8AC3E}">
        <p14:creationId xmlns:p14="http://schemas.microsoft.com/office/powerpoint/2010/main" val="158294047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8C50FAD0-F1D8-824F-8D11-08B0DFCDC3A4}" type="slidenum">
              <a:rPr lang="en-US" altLang="en-US"/>
              <a:pPr/>
              <a:t>19</a:t>
            </a:fld>
            <a:endParaRPr lang="en-CA" altLang="en-US" dirty="0"/>
          </a:p>
        </p:txBody>
      </p:sp>
      <p:sp>
        <p:nvSpPr>
          <p:cNvPr id="759812" name="Rectangle 4"/>
          <p:cNvSpPr>
            <a:spLocks noGrp="1" noChangeArrowheads="1"/>
          </p:cNvSpPr>
          <p:nvPr>
            <p:ph type="title"/>
          </p:nvPr>
        </p:nvSpPr>
        <p:spPr/>
        <p:txBody>
          <a:bodyPr/>
          <a:lstStyle/>
          <a:p>
            <a:r>
              <a:rPr lang="en-US" altLang="en-US" dirty="0" smtClean="0"/>
              <a:t>DESIGNING </a:t>
            </a:r>
            <a:r>
              <a:rPr lang="en-US" altLang="en-US" dirty="0"/>
              <a:t>A SET OF RELATIONS (1) </a:t>
            </a:r>
          </a:p>
        </p:txBody>
      </p:sp>
      <p:sp>
        <p:nvSpPr>
          <p:cNvPr id="759813" name="Rectangle 5"/>
          <p:cNvSpPr>
            <a:spLocks noGrp="1" noChangeArrowheads="1"/>
          </p:cNvSpPr>
          <p:nvPr>
            <p:ph type="body" idx="1"/>
          </p:nvPr>
        </p:nvSpPr>
        <p:spPr/>
        <p:txBody>
          <a:bodyPr/>
          <a:lstStyle/>
          <a:p>
            <a:r>
              <a:rPr lang="en-US" altLang="en-US" b="1" dirty="0"/>
              <a:t>The Approach of Relational Synthesis (Bottom-up Design):</a:t>
            </a:r>
          </a:p>
          <a:p>
            <a:pPr lvl="1"/>
            <a:r>
              <a:rPr lang="en-US" altLang="en-US" dirty="0"/>
              <a:t>Assumes that all possible functional dependencies are known.</a:t>
            </a:r>
          </a:p>
          <a:p>
            <a:pPr lvl="1"/>
            <a:r>
              <a:rPr lang="en-US" altLang="en-US" dirty="0"/>
              <a:t>First constructs a minimal set of FDs</a:t>
            </a:r>
          </a:p>
          <a:p>
            <a:pPr lvl="1"/>
            <a:r>
              <a:rPr lang="en-US" altLang="en-US" dirty="0"/>
              <a:t>Then applies algorithms that construct a target set of 3NF or BCNF relations.</a:t>
            </a:r>
          </a:p>
          <a:p>
            <a:pPr lvl="1"/>
            <a:r>
              <a:rPr lang="en-US" altLang="en-US" dirty="0"/>
              <a:t>Additional criteria may be needed to ensure the the </a:t>
            </a:r>
            <a:r>
              <a:rPr lang="en-US" altLang="en-US" i="1" dirty="0"/>
              <a:t>set of relations</a:t>
            </a:r>
            <a:r>
              <a:rPr lang="en-US" altLang="en-US" dirty="0"/>
              <a:t> in a relational database are satisfactory (see </a:t>
            </a:r>
            <a:r>
              <a:rPr lang="en-US" altLang="en-US" dirty="0" smtClean="0"/>
              <a:t>Algorithm </a:t>
            </a:r>
            <a:r>
              <a:rPr lang="en-US" altLang="en-US" dirty="0" smtClean="0"/>
              <a:t>15.3 – Testing for </a:t>
            </a:r>
            <a:r>
              <a:rPr lang="en-US" altLang="en-US" dirty="0" err="1" smtClean="0"/>
              <a:t>Nonadditive</a:t>
            </a:r>
            <a:r>
              <a:rPr lang="en-US" altLang="en-US" dirty="0" smtClean="0"/>
              <a:t> Join Property). </a:t>
            </a:r>
            <a:endParaRPr lang="en-US" altLang="en-US"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0892F7D-4B61-DC4A-9403-3C24140F5C60}" type="slidenum">
              <a:rPr lang="en-US" altLang="en-US"/>
              <a:pPr/>
              <a:t>2</a:t>
            </a:fld>
            <a:endParaRPr lang="en-CA" altLang="en-US" dirty="0"/>
          </a:p>
        </p:txBody>
      </p:sp>
      <p:sp>
        <p:nvSpPr>
          <p:cNvPr id="757764" name="Rectangle 4"/>
          <p:cNvSpPr>
            <a:spLocks noGrp="1" noChangeArrowheads="1"/>
          </p:cNvSpPr>
          <p:nvPr>
            <p:ph type="title"/>
          </p:nvPr>
        </p:nvSpPr>
        <p:spPr/>
        <p:txBody>
          <a:bodyPr/>
          <a:lstStyle/>
          <a:p>
            <a:r>
              <a:rPr lang="en-US" altLang="en-US" dirty="0"/>
              <a:t>Chapter Outline</a:t>
            </a:r>
          </a:p>
        </p:txBody>
      </p:sp>
      <p:sp>
        <p:nvSpPr>
          <p:cNvPr id="757765" name="Rectangle 5"/>
          <p:cNvSpPr>
            <a:spLocks noGrp="1" noChangeArrowheads="1"/>
          </p:cNvSpPr>
          <p:nvPr>
            <p:ph type="body" idx="1"/>
          </p:nvPr>
        </p:nvSpPr>
        <p:spPr/>
        <p:txBody>
          <a:bodyPr/>
          <a:lstStyle/>
          <a:p>
            <a:r>
              <a:rPr lang="en-US" altLang="en-US" dirty="0" smtClean="0"/>
              <a:t>1. Further topics in Functional Dependencies </a:t>
            </a:r>
          </a:p>
          <a:p>
            <a:pPr lvl="1"/>
            <a:r>
              <a:rPr lang="en-US" altLang="en-US" dirty="0" smtClean="0">
                <a:ea typeface="MS PGothic" charset="-128"/>
              </a:rPr>
              <a:t>1.1 Inference </a:t>
            </a:r>
            <a:r>
              <a:rPr lang="en-US" altLang="en-US" dirty="0">
                <a:ea typeface="MS PGothic" charset="-128"/>
              </a:rPr>
              <a:t>Rules for FDs </a:t>
            </a:r>
            <a:endParaRPr lang="en-US" altLang="en-US" dirty="0" smtClean="0">
              <a:ea typeface="MS PGothic" charset="-128"/>
            </a:endParaRPr>
          </a:p>
          <a:p>
            <a:pPr lvl="1"/>
            <a:r>
              <a:rPr lang="en-US" altLang="en-US" dirty="0" smtClean="0">
                <a:ea typeface="MS PGothic" charset="-128"/>
              </a:rPr>
              <a:t>1.2 Equivalence </a:t>
            </a:r>
            <a:r>
              <a:rPr lang="en-US" altLang="en-US" dirty="0">
                <a:ea typeface="MS PGothic" charset="-128"/>
              </a:rPr>
              <a:t>of Sets of FDs </a:t>
            </a:r>
            <a:endParaRPr lang="en-US" altLang="en-US" dirty="0" smtClean="0">
              <a:ea typeface="MS PGothic" charset="-128"/>
            </a:endParaRPr>
          </a:p>
          <a:p>
            <a:pPr lvl="1"/>
            <a:r>
              <a:rPr lang="en-US" altLang="en-US" dirty="0" smtClean="0">
                <a:ea typeface="MS PGothic" charset="-128"/>
              </a:rPr>
              <a:t>1.3 </a:t>
            </a:r>
            <a:r>
              <a:rPr lang="en-US" altLang="en-US" dirty="0">
                <a:ea typeface="MS PGothic" charset="-128"/>
              </a:rPr>
              <a:t>Minimal Sets of FDs </a:t>
            </a:r>
            <a:endParaRPr lang="en-US" altLang="en-US" dirty="0" smtClean="0">
              <a:ea typeface="MS PGothic" charset="-128"/>
            </a:endParaRPr>
          </a:p>
          <a:p>
            <a:r>
              <a:rPr lang="en-US" altLang="en-US" dirty="0" smtClean="0"/>
              <a:t>2. </a:t>
            </a:r>
            <a:r>
              <a:rPr lang="en-US" altLang="en-US" dirty="0"/>
              <a:t>Properties of Relational Decompositions</a:t>
            </a:r>
          </a:p>
          <a:p>
            <a:r>
              <a:rPr lang="en-US" altLang="en-US" dirty="0" smtClean="0"/>
              <a:t>3. </a:t>
            </a:r>
            <a:r>
              <a:rPr lang="en-US" altLang="en-US" dirty="0"/>
              <a:t>Algorithms for Relational Database </a:t>
            </a:r>
            <a:r>
              <a:rPr lang="en-US" altLang="en-US" dirty="0" smtClean="0"/>
              <a:t>Schema Design</a:t>
            </a:r>
          </a:p>
          <a:p>
            <a:r>
              <a:rPr lang="en-US" altLang="en-US" dirty="0" smtClean="0"/>
              <a:t>4. Nulls, Dangling Tuples, Alternative Relational Designs </a:t>
            </a:r>
            <a:endParaRPr lang="en-US" altLang="en-US" dirty="0"/>
          </a:p>
        </p:txBody>
      </p:sp>
    </p:spTree>
    <p:extLst>
      <p:ext uri="{BB962C8B-B14F-4D97-AF65-F5344CB8AC3E}">
        <p14:creationId xmlns:p14="http://schemas.microsoft.com/office/powerpoint/2010/main" val="105501225"/>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A873A624-6998-8149-9BFA-EF8CFEEDDFF4}" type="slidenum">
              <a:rPr lang="en-US" altLang="en-US"/>
              <a:pPr/>
              <a:t>20</a:t>
            </a:fld>
            <a:endParaRPr lang="en-CA" altLang="en-US" dirty="0"/>
          </a:p>
        </p:txBody>
      </p:sp>
      <p:sp>
        <p:nvSpPr>
          <p:cNvPr id="761860" name="Rectangle 4"/>
          <p:cNvSpPr>
            <a:spLocks noGrp="1" noChangeArrowheads="1"/>
          </p:cNvSpPr>
          <p:nvPr>
            <p:ph type="title"/>
          </p:nvPr>
        </p:nvSpPr>
        <p:spPr/>
        <p:txBody>
          <a:bodyPr/>
          <a:lstStyle/>
          <a:p>
            <a:r>
              <a:rPr lang="en-US" altLang="en-US"/>
              <a:t>DESIGNING A SET OF RELATIONS (2)</a:t>
            </a:r>
          </a:p>
        </p:txBody>
      </p:sp>
      <p:sp>
        <p:nvSpPr>
          <p:cNvPr id="761861" name="Rectangle 5"/>
          <p:cNvSpPr>
            <a:spLocks noGrp="1" noChangeArrowheads="1"/>
          </p:cNvSpPr>
          <p:nvPr>
            <p:ph type="body" idx="1"/>
          </p:nvPr>
        </p:nvSpPr>
        <p:spPr/>
        <p:txBody>
          <a:bodyPr/>
          <a:lstStyle/>
          <a:p>
            <a:r>
              <a:rPr lang="en-US" altLang="en-US" b="1" dirty="0"/>
              <a:t>Goals: </a:t>
            </a:r>
          </a:p>
          <a:p>
            <a:pPr lvl="1"/>
            <a:r>
              <a:rPr lang="en-US" altLang="en-US" dirty="0"/>
              <a:t>Lossless join property (a must)</a:t>
            </a:r>
          </a:p>
          <a:p>
            <a:pPr lvl="2"/>
            <a:r>
              <a:rPr lang="en-US" altLang="en-US" dirty="0"/>
              <a:t>Algorithm </a:t>
            </a:r>
            <a:r>
              <a:rPr lang="en-US" altLang="en-US" dirty="0" smtClean="0"/>
              <a:t>15.3 </a:t>
            </a:r>
            <a:r>
              <a:rPr lang="en-US" altLang="en-US" dirty="0"/>
              <a:t>tests for general </a:t>
            </a:r>
            <a:r>
              <a:rPr lang="en-US" altLang="en-US" dirty="0" err="1"/>
              <a:t>losslessness</a:t>
            </a:r>
            <a:r>
              <a:rPr lang="en-US" altLang="en-US" dirty="0"/>
              <a:t>.</a:t>
            </a:r>
          </a:p>
          <a:p>
            <a:pPr lvl="1"/>
            <a:r>
              <a:rPr lang="en-US" altLang="en-US" dirty="0"/>
              <a:t>Dependency preservation </a:t>
            </a:r>
            <a:r>
              <a:rPr lang="en-US" altLang="en-US" dirty="0" smtClean="0"/>
              <a:t>property</a:t>
            </a:r>
          </a:p>
          <a:p>
            <a:pPr lvl="2"/>
            <a:r>
              <a:rPr lang="en-US" altLang="en-US" dirty="0" smtClean="0"/>
              <a:t>Observe as much as possible</a:t>
            </a:r>
            <a:endParaRPr lang="en-US" altLang="en-US" dirty="0"/>
          </a:p>
          <a:p>
            <a:pPr lvl="2"/>
            <a:r>
              <a:rPr lang="en-US" altLang="en-US" dirty="0"/>
              <a:t>Algorithm </a:t>
            </a:r>
            <a:r>
              <a:rPr lang="en-US" altLang="en-US" dirty="0" smtClean="0"/>
              <a:t>15.5 </a:t>
            </a:r>
            <a:r>
              <a:rPr lang="en-US" altLang="en-US" dirty="0"/>
              <a:t>decomposes a relation into BCNF components by sacrificing the dependency preservation.</a:t>
            </a:r>
          </a:p>
          <a:p>
            <a:pPr lvl="1"/>
            <a:r>
              <a:rPr lang="en-US" altLang="en-US" dirty="0"/>
              <a:t>Additional normal forms</a:t>
            </a:r>
          </a:p>
          <a:p>
            <a:pPr lvl="2"/>
            <a:r>
              <a:rPr lang="en-US" altLang="en-US" dirty="0"/>
              <a:t>4NF (based on multi-valued dependencies)</a:t>
            </a:r>
          </a:p>
          <a:p>
            <a:pPr lvl="2"/>
            <a:r>
              <a:rPr lang="en-US" altLang="en-US" dirty="0"/>
              <a:t>5NF (based on join dependencies) </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C7A3D5AF-E1C9-654C-BB7B-EF82302025AE}" type="slidenum">
              <a:rPr lang="en-US" altLang="en-US"/>
              <a:pPr/>
              <a:t>21</a:t>
            </a:fld>
            <a:endParaRPr lang="en-CA" altLang="en-US" dirty="0"/>
          </a:p>
        </p:txBody>
      </p:sp>
      <p:sp>
        <p:nvSpPr>
          <p:cNvPr id="792580" name="Rectangle 4"/>
          <p:cNvSpPr>
            <a:spLocks noGrp="1" noChangeArrowheads="1"/>
          </p:cNvSpPr>
          <p:nvPr>
            <p:ph type="title"/>
          </p:nvPr>
        </p:nvSpPr>
        <p:spPr/>
        <p:txBody>
          <a:bodyPr/>
          <a:lstStyle/>
          <a:p>
            <a:r>
              <a:rPr lang="en-US" altLang="en-US" dirty="0" smtClean="0"/>
              <a:t>Algorithm to determine the key of a relation</a:t>
            </a:r>
            <a:endParaRPr lang="en-US" altLang="en-US" dirty="0"/>
          </a:p>
        </p:txBody>
      </p:sp>
      <p:sp>
        <p:nvSpPr>
          <p:cNvPr id="792581" name="Rectangle 5"/>
          <p:cNvSpPr>
            <a:spLocks noGrp="1" noChangeArrowheads="1"/>
          </p:cNvSpPr>
          <p:nvPr>
            <p:ph type="body" idx="1"/>
          </p:nvPr>
        </p:nvSpPr>
        <p:spPr/>
        <p:txBody>
          <a:bodyPr/>
          <a:lstStyle/>
          <a:p>
            <a:pPr>
              <a:lnSpc>
                <a:spcPct val="80000"/>
              </a:lnSpc>
            </a:pPr>
            <a:r>
              <a:rPr lang="en-US" altLang="en-US" b="1" dirty="0"/>
              <a:t>Algorithm </a:t>
            </a:r>
            <a:r>
              <a:rPr lang="en-US" altLang="en-US" b="1" dirty="0" smtClean="0"/>
              <a:t>15.2a </a:t>
            </a:r>
            <a:r>
              <a:rPr lang="en-US" altLang="en-US" b="1" dirty="0"/>
              <a:t>Finding a Key K for </a:t>
            </a:r>
            <a:r>
              <a:rPr lang="en-US" altLang="en-US" b="1" dirty="0" smtClean="0"/>
              <a:t>R, </a:t>
            </a:r>
            <a:r>
              <a:rPr lang="en-US" altLang="en-US" b="1" dirty="0"/>
              <a:t>g</a:t>
            </a:r>
            <a:r>
              <a:rPr lang="en-US" altLang="en-US" b="1" dirty="0" smtClean="0"/>
              <a:t>iven </a:t>
            </a:r>
            <a:r>
              <a:rPr lang="en-US" altLang="en-US" b="1" dirty="0"/>
              <a:t>a set F of Functional Dependencies</a:t>
            </a:r>
          </a:p>
          <a:p>
            <a:pPr lvl="1">
              <a:lnSpc>
                <a:spcPct val="80000"/>
              </a:lnSpc>
            </a:pPr>
            <a:r>
              <a:rPr lang="en-US" altLang="en-US" sz="2800" b="1" dirty="0"/>
              <a:t>Input: A universal relation R and a set of functional dependencies F on the attributes of R.</a:t>
            </a:r>
          </a:p>
          <a:p>
            <a:pPr>
              <a:lnSpc>
                <a:spcPct val="80000"/>
              </a:lnSpc>
              <a:buFont typeface="Wingdings" charset="2"/>
              <a:buNone/>
            </a:pPr>
            <a:r>
              <a:rPr lang="en-US" altLang="en-US" sz="2400" b="1" dirty="0">
                <a:solidFill>
                  <a:srgbClr val="800000"/>
                </a:solidFill>
              </a:rPr>
              <a:t>1.</a:t>
            </a:r>
            <a:r>
              <a:rPr lang="en-US" altLang="en-US" sz="2400" b="1" dirty="0"/>
              <a:t> </a:t>
            </a:r>
            <a:r>
              <a:rPr lang="en-US" altLang="en-US" dirty="0"/>
              <a:t>Set K := R;</a:t>
            </a:r>
          </a:p>
          <a:p>
            <a:pPr>
              <a:lnSpc>
                <a:spcPct val="80000"/>
              </a:lnSpc>
              <a:buFont typeface="Wingdings" charset="2"/>
              <a:buNone/>
            </a:pPr>
            <a:r>
              <a:rPr lang="en-US" altLang="en-US" sz="2400" b="1" dirty="0">
                <a:solidFill>
                  <a:srgbClr val="800000"/>
                </a:solidFill>
              </a:rPr>
              <a:t>2.</a:t>
            </a:r>
            <a:r>
              <a:rPr lang="en-US" altLang="en-US" sz="2400" b="1" dirty="0"/>
              <a:t> </a:t>
            </a:r>
            <a:r>
              <a:rPr lang="en-US" altLang="en-US" dirty="0"/>
              <a:t>For each attribute A in K {</a:t>
            </a:r>
          </a:p>
          <a:p>
            <a:pPr>
              <a:lnSpc>
                <a:spcPct val="80000"/>
              </a:lnSpc>
              <a:buFont typeface="Wingdings" charset="2"/>
              <a:buNone/>
            </a:pPr>
            <a:r>
              <a:rPr lang="en-US" altLang="en-US" dirty="0"/>
              <a:t>		Compute (K - A)+ with respect to F;</a:t>
            </a:r>
          </a:p>
          <a:p>
            <a:pPr>
              <a:lnSpc>
                <a:spcPct val="80000"/>
              </a:lnSpc>
              <a:buFont typeface="Wingdings" charset="2"/>
              <a:buNone/>
            </a:pPr>
            <a:r>
              <a:rPr lang="en-US" altLang="en-US" dirty="0"/>
              <a:t>		If (K - A)+ contains all the attributes in R, </a:t>
            </a:r>
          </a:p>
          <a:p>
            <a:pPr>
              <a:lnSpc>
                <a:spcPct val="80000"/>
              </a:lnSpc>
              <a:buFont typeface="Wingdings" charset="2"/>
              <a:buNone/>
            </a:pPr>
            <a:r>
              <a:rPr lang="en-US" altLang="en-US" dirty="0"/>
              <a:t>			then set K := K - {A}; </a:t>
            </a:r>
          </a:p>
          <a:p>
            <a:pPr>
              <a:lnSpc>
                <a:spcPct val="80000"/>
              </a:lnSpc>
              <a:buFont typeface="Wingdings" charset="2"/>
              <a:buNone/>
            </a:pPr>
            <a:r>
              <a:rPr lang="en-US" altLang="en-US" dirty="0"/>
              <a:t>	} </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1E29665-996C-2947-8E42-84AC72A93A67}" type="slidenum">
              <a:rPr lang="en-US" altLang="en-US"/>
              <a:pPr/>
              <a:t>22</a:t>
            </a:fld>
            <a:endParaRPr lang="en-CA" altLang="en-US" dirty="0"/>
          </a:p>
        </p:txBody>
      </p:sp>
      <p:sp>
        <p:nvSpPr>
          <p:cNvPr id="763908" name="Rectangle 4"/>
          <p:cNvSpPr>
            <a:spLocks noGrp="1" noChangeArrowheads="1"/>
          </p:cNvSpPr>
          <p:nvPr>
            <p:ph type="title"/>
          </p:nvPr>
        </p:nvSpPr>
        <p:spPr>
          <a:xfrm>
            <a:off x="228600" y="303213"/>
            <a:ext cx="7924800" cy="992187"/>
          </a:xfrm>
        </p:spPr>
        <p:txBody>
          <a:bodyPr/>
          <a:lstStyle/>
          <a:p>
            <a:r>
              <a:rPr lang="en-US" altLang="en-US" dirty="0" smtClean="0"/>
              <a:t>2. </a:t>
            </a:r>
            <a:r>
              <a:rPr lang="en-US" altLang="en-US" dirty="0"/>
              <a:t>Properties of Relational Decompositions (1)</a:t>
            </a:r>
          </a:p>
        </p:txBody>
      </p:sp>
      <p:sp>
        <p:nvSpPr>
          <p:cNvPr id="763909" name="Rectangle 5"/>
          <p:cNvSpPr>
            <a:spLocks noGrp="1" noChangeArrowheads="1"/>
          </p:cNvSpPr>
          <p:nvPr>
            <p:ph type="body" idx="1"/>
          </p:nvPr>
        </p:nvSpPr>
        <p:spPr/>
        <p:txBody>
          <a:bodyPr/>
          <a:lstStyle/>
          <a:p>
            <a:pPr>
              <a:spcBef>
                <a:spcPct val="0"/>
              </a:spcBef>
            </a:pPr>
            <a:r>
              <a:rPr lang="en-US" altLang="en-US" sz="3200" b="1" dirty="0"/>
              <a:t>Relation Decomposition and Insufficiency of Normal Forms:  </a:t>
            </a:r>
          </a:p>
          <a:p>
            <a:pPr lvl="1">
              <a:spcBef>
                <a:spcPct val="0"/>
              </a:spcBef>
            </a:pPr>
            <a:r>
              <a:rPr lang="en-US" altLang="en-US" sz="3200" dirty="0"/>
              <a:t>Universal Relation Schema:</a:t>
            </a:r>
          </a:p>
          <a:p>
            <a:pPr lvl="2">
              <a:spcBef>
                <a:spcPct val="0"/>
              </a:spcBef>
            </a:pPr>
            <a:r>
              <a:rPr lang="en-US" altLang="en-US" sz="2800" dirty="0"/>
              <a:t>A relation schema R = {A1, A2, …, An} that includes all the attributes of the database</a:t>
            </a:r>
            <a:r>
              <a:rPr lang="en-US" altLang="en-US" sz="2800" dirty="0" smtClean="0"/>
              <a:t>.</a:t>
            </a:r>
            <a:endParaRPr lang="en-US" altLang="en-US" sz="2800" dirty="0"/>
          </a:p>
          <a:p>
            <a:pPr lvl="1">
              <a:spcBef>
                <a:spcPct val="0"/>
              </a:spcBef>
            </a:pPr>
            <a:r>
              <a:rPr lang="en-US" altLang="en-US" sz="3200" dirty="0"/>
              <a:t>Universal relation assumption:</a:t>
            </a:r>
          </a:p>
          <a:p>
            <a:pPr lvl="2">
              <a:spcBef>
                <a:spcPct val="0"/>
              </a:spcBef>
            </a:pPr>
            <a:r>
              <a:rPr lang="en-US" altLang="en-US" sz="2800" dirty="0"/>
              <a:t>Every attribute name is unique.</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D2350F15-177E-A94D-9DC7-79368E3BA70E}" type="slidenum">
              <a:rPr lang="en-US" altLang="en-US"/>
              <a:pPr/>
              <a:t>23</a:t>
            </a:fld>
            <a:endParaRPr lang="en-CA" altLang="en-US" dirty="0"/>
          </a:p>
        </p:txBody>
      </p:sp>
      <p:sp>
        <p:nvSpPr>
          <p:cNvPr id="765956" name="Rectangle 4"/>
          <p:cNvSpPr>
            <a:spLocks noGrp="1" noChangeArrowheads="1"/>
          </p:cNvSpPr>
          <p:nvPr>
            <p:ph type="title"/>
          </p:nvPr>
        </p:nvSpPr>
        <p:spPr/>
        <p:txBody>
          <a:bodyPr/>
          <a:lstStyle/>
          <a:p>
            <a:r>
              <a:rPr lang="en-US" altLang="en-US" dirty="0"/>
              <a:t>Properties of Relational Decompositions (2)</a:t>
            </a:r>
          </a:p>
        </p:txBody>
      </p:sp>
      <p:sp>
        <p:nvSpPr>
          <p:cNvPr id="765957" name="Rectangle 5"/>
          <p:cNvSpPr>
            <a:spLocks noGrp="1" noChangeArrowheads="1"/>
          </p:cNvSpPr>
          <p:nvPr>
            <p:ph type="body" idx="1"/>
          </p:nvPr>
        </p:nvSpPr>
        <p:spPr/>
        <p:txBody>
          <a:bodyPr/>
          <a:lstStyle/>
          <a:p>
            <a:pPr marL="0" indent="0">
              <a:lnSpc>
                <a:spcPct val="80000"/>
              </a:lnSpc>
              <a:buNone/>
            </a:pPr>
            <a:r>
              <a:rPr lang="en-US" altLang="en-US" sz="3200" b="1" dirty="0" smtClean="0"/>
              <a:t>2.1 Relation </a:t>
            </a:r>
            <a:r>
              <a:rPr lang="en-US" altLang="en-US" sz="3200" b="1" dirty="0"/>
              <a:t>Decomposition and Insufficiency of Normal Forms (cont.):  </a:t>
            </a:r>
          </a:p>
          <a:p>
            <a:pPr lvl="1">
              <a:spcBef>
                <a:spcPct val="0"/>
              </a:spcBef>
            </a:pPr>
            <a:r>
              <a:rPr lang="en-US" altLang="en-US" sz="2800" dirty="0"/>
              <a:t>Decomposition:</a:t>
            </a:r>
          </a:p>
          <a:p>
            <a:pPr lvl="2">
              <a:spcBef>
                <a:spcPct val="0"/>
              </a:spcBef>
            </a:pPr>
            <a:r>
              <a:rPr lang="en-US" altLang="en-US" dirty="0"/>
              <a:t>The process of decomposing the universal relation schema R into a set of relation schemas D = {R1,R2, …, Rm} that will become the relational database schema by using the functional dependencies.   </a:t>
            </a:r>
          </a:p>
          <a:p>
            <a:pPr lvl="1">
              <a:lnSpc>
                <a:spcPct val="80000"/>
              </a:lnSpc>
              <a:spcBef>
                <a:spcPct val="0"/>
              </a:spcBef>
            </a:pPr>
            <a:r>
              <a:rPr lang="en-US" altLang="en-US" sz="2800" dirty="0"/>
              <a:t>Attribute preservation condition:</a:t>
            </a:r>
          </a:p>
          <a:p>
            <a:pPr lvl="2">
              <a:lnSpc>
                <a:spcPct val="80000"/>
              </a:lnSpc>
              <a:spcBef>
                <a:spcPct val="0"/>
              </a:spcBef>
            </a:pPr>
            <a:r>
              <a:rPr lang="en-US" altLang="en-US" dirty="0"/>
              <a:t>Each attribute in R will appear in at least one relation schema </a:t>
            </a:r>
            <a:r>
              <a:rPr lang="en-US" altLang="en-US" dirty="0" err="1"/>
              <a:t>R</a:t>
            </a:r>
            <a:r>
              <a:rPr lang="en-US" altLang="en-US" baseline="-25000" dirty="0" err="1"/>
              <a:t>i</a:t>
            </a:r>
            <a:r>
              <a:rPr lang="en-US" altLang="en-US" dirty="0" smtClean="0"/>
              <a:t> </a:t>
            </a:r>
            <a:r>
              <a:rPr lang="en-US" altLang="en-US" dirty="0"/>
              <a:t>in the decomposition so that no attributes are “lost”.</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3131FC48-B49A-5F45-AACE-DACE0FE3F47A}" type="slidenum">
              <a:rPr lang="en-US" altLang="en-US"/>
              <a:pPr/>
              <a:t>24</a:t>
            </a:fld>
            <a:endParaRPr lang="en-CA" altLang="en-US" dirty="0"/>
          </a:p>
        </p:txBody>
      </p:sp>
      <p:sp>
        <p:nvSpPr>
          <p:cNvPr id="841730" name="Rectangle 2"/>
          <p:cNvSpPr>
            <a:spLocks noGrp="1" noChangeArrowheads="1"/>
          </p:cNvSpPr>
          <p:nvPr>
            <p:ph type="title"/>
          </p:nvPr>
        </p:nvSpPr>
        <p:spPr/>
        <p:txBody>
          <a:bodyPr/>
          <a:lstStyle/>
          <a:p>
            <a:r>
              <a:rPr lang="en-US" altLang="en-US" dirty="0"/>
              <a:t>Properties of Relational Decompositions </a:t>
            </a:r>
            <a:r>
              <a:rPr lang="en-US" altLang="en-US" dirty="0" smtClean="0"/>
              <a:t>(3)</a:t>
            </a:r>
            <a:endParaRPr lang="en-US" altLang="en-US" dirty="0"/>
          </a:p>
        </p:txBody>
      </p:sp>
      <p:sp>
        <p:nvSpPr>
          <p:cNvPr id="841731" name="Rectangle 3"/>
          <p:cNvSpPr>
            <a:spLocks noGrp="1" noChangeArrowheads="1"/>
          </p:cNvSpPr>
          <p:nvPr>
            <p:ph type="body" idx="1"/>
          </p:nvPr>
        </p:nvSpPr>
        <p:spPr/>
        <p:txBody>
          <a:bodyPr/>
          <a:lstStyle/>
          <a:p>
            <a:r>
              <a:rPr lang="en-US" altLang="en-US" dirty="0"/>
              <a:t>Another goal of decomposition is to have each individual relation </a:t>
            </a:r>
            <a:r>
              <a:rPr lang="en-US" altLang="en-US" dirty="0" err="1"/>
              <a:t>R</a:t>
            </a:r>
            <a:r>
              <a:rPr lang="en-US" altLang="en-US" baseline="-25000" dirty="0" err="1"/>
              <a:t>i</a:t>
            </a:r>
            <a:r>
              <a:rPr lang="en-US" altLang="en-US" dirty="0"/>
              <a:t> in the decomposition D be in BCNF or 3NF. </a:t>
            </a:r>
          </a:p>
          <a:p>
            <a:r>
              <a:rPr lang="en-US" altLang="en-US" dirty="0"/>
              <a:t>Additional properties of decomposition  are needed to prevent from generating spurious tuples</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smtClean="0"/>
              <a:t>Slide 15- </a:t>
            </a:r>
            <a:fld id="{0FEAF6EF-9B38-104D-A243-FC4676A88EB4}" type="slidenum">
              <a:rPr lang="en-US" altLang="en-US" smtClean="0"/>
              <a:pPr/>
              <a:t>25</a:t>
            </a:fld>
            <a:endParaRPr lang="en-CA" altLang="en-US" dirty="0"/>
          </a:p>
        </p:txBody>
      </p:sp>
      <p:sp>
        <p:nvSpPr>
          <p:cNvPr id="5" name="Rectangle 4"/>
          <p:cNvSpPr>
            <a:spLocks noGrp="1" noChangeArrowheads="1"/>
          </p:cNvSpPr>
          <p:nvPr>
            <p:ph type="title"/>
          </p:nvPr>
        </p:nvSpPr>
        <p:spPr>
          <a:xfrm>
            <a:off x="228600" y="303213"/>
            <a:ext cx="7796213" cy="992187"/>
          </a:xfrm>
        </p:spPr>
        <p:txBody>
          <a:bodyPr/>
          <a:lstStyle/>
          <a:p>
            <a:r>
              <a:rPr lang="en-US" altLang="en-US" dirty="0"/>
              <a:t>Properties of Relational Decompositions (4)</a:t>
            </a:r>
          </a:p>
        </p:txBody>
      </p:sp>
      <p:sp>
        <p:nvSpPr>
          <p:cNvPr id="6" name="Rectangle 5"/>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en-US" b="1" dirty="0" smtClean="0"/>
              <a:t>2.2 Dependency Preservation Property of a Decomposition:</a:t>
            </a:r>
            <a:r>
              <a:rPr lang="en-US" altLang="en-US" dirty="0" smtClean="0"/>
              <a:t> </a:t>
            </a:r>
          </a:p>
          <a:p>
            <a:pPr lvl="1">
              <a:lnSpc>
                <a:spcPct val="80000"/>
              </a:lnSpc>
            </a:pPr>
            <a:r>
              <a:rPr lang="en-US" altLang="en-US" dirty="0" smtClean="0"/>
              <a:t>Definition: Given a set of dependencies F on R, the </a:t>
            </a:r>
            <a:r>
              <a:rPr lang="en-US" altLang="en-US" b="1" dirty="0" smtClean="0"/>
              <a:t>projection</a:t>
            </a:r>
            <a:r>
              <a:rPr lang="en-US" altLang="en-US" dirty="0" smtClean="0"/>
              <a:t> of F on </a:t>
            </a:r>
            <a:r>
              <a:rPr lang="en-US" altLang="en-US" dirty="0" err="1" smtClean="0"/>
              <a:t>R</a:t>
            </a:r>
            <a:r>
              <a:rPr lang="en-US" altLang="en-US" baseline="-25000" dirty="0" err="1" smtClean="0"/>
              <a:t>i</a:t>
            </a:r>
            <a:r>
              <a:rPr lang="en-US" altLang="en-US" dirty="0" smtClean="0"/>
              <a:t>, denoted by </a:t>
            </a:r>
            <a:r>
              <a:rPr lang="en-US" altLang="en-US" dirty="0" err="1" smtClean="0"/>
              <a:t>p</a:t>
            </a:r>
            <a:r>
              <a:rPr lang="en-US" altLang="en-US" baseline="-25000" dirty="0" err="1" smtClean="0"/>
              <a:t>Ri</a:t>
            </a:r>
            <a:r>
              <a:rPr lang="en-US" altLang="en-US" dirty="0" smtClean="0"/>
              <a:t>(F) where </a:t>
            </a:r>
            <a:r>
              <a:rPr lang="en-US" altLang="en-US" dirty="0" err="1" smtClean="0"/>
              <a:t>R</a:t>
            </a:r>
            <a:r>
              <a:rPr lang="en-US" altLang="en-US" baseline="-25000" dirty="0" err="1" smtClean="0"/>
              <a:t>i</a:t>
            </a:r>
            <a:r>
              <a:rPr lang="en-US" altLang="en-US" dirty="0" smtClean="0"/>
              <a:t> is a subset of R, is the set of dependencies X </a:t>
            </a:r>
            <a:r>
              <a:rPr lang="en-US" altLang="en-US" dirty="0" smtClean="0">
                <a:sym typeface="Wingdings 3" charset="2"/>
              </a:rPr>
              <a:t></a:t>
            </a:r>
            <a:r>
              <a:rPr lang="en-US" altLang="en-US" dirty="0" smtClean="0"/>
              <a:t> Y in F</a:t>
            </a:r>
            <a:r>
              <a:rPr lang="en-US" altLang="en-US" baseline="30000" dirty="0" smtClean="0"/>
              <a:t>+</a:t>
            </a:r>
            <a:r>
              <a:rPr lang="en-US" altLang="en-US" dirty="0" smtClean="0"/>
              <a:t> such that the attributes in X </a:t>
            </a:r>
            <a:r>
              <a:rPr lang="en-US" altLang="en-US" dirty="0" smtClean="0">
                <a:latin typeface="Lucida Grande" charset="0"/>
              </a:rPr>
              <a:t>υ</a:t>
            </a:r>
            <a:r>
              <a:rPr lang="en-US" altLang="en-US" dirty="0" smtClean="0"/>
              <a:t> Y are all contained in </a:t>
            </a:r>
            <a:r>
              <a:rPr lang="en-US" altLang="en-US" dirty="0" err="1" smtClean="0"/>
              <a:t>R</a:t>
            </a:r>
            <a:r>
              <a:rPr lang="en-US" altLang="en-US" baseline="-25000" dirty="0" err="1" smtClean="0"/>
              <a:t>i</a:t>
            </a:r>
            <a:r>
              <a:rPr lang="en-US" altLang="en-US" dirty="0" smtClean="0"/>
              <a:t>.</a:t>
            </a:r>
          </a:p>
          <a:p>
            <a:pPr lvl="1">
              <a:lnSpc>
                <a:spcPct val="80000"/>
              </a:lnSpc>
            </a:pPr>
            <a:r>
              <a:rPr lang="en-US" altLang="en-US" dirty="0" smtClean="0"/>
              <a:t>Hence, the projection of F on each relation schema </a:t>
            </a:r>
            <a:r>
              <a:rPr lang="en-US" altLang="en-US" dirty="0" err="1" smtClean="0"/>
              <a:t>R</a:t>
            </a:r>
            <a:r>
              <a:rPr lang="en-US" altLang="en-US" baseline="-25000" dirty="0" err="1" smtClean="0"/>
              <a:t>i</a:t>
            </a:r>
            <a:r>
              <a:rPr lang="en-US" altLang="en-US" dirty="0" smtClean="0"/>
              <a:t> in the decomposition D is the set of functional dependencies in F</a:t>
            </a:r>
            <a:r>
              <a:rPr lang="en-US" altLang="en-US" baseline="30000" dirty="0" smtClean="0"/>
              <a:t>+</a:t>
            </a:r>
            <a:r>
              <a:rPr lang="en-US" altLang="en-US" dirty="0" smtClean="0"/>
              <a:t>, the closure of F, such that all their left- and right-hand-side attributes are in </a:t>
            </a:r>
            <a:r>
              <a:rPr lang="en-US" altLang="en-US" dirty="0" err="1" smtClean="0"/>
              <a:t>R</a:t>
            </a:r>
            <a:r>
              <a:rPr lang="en-US" altLang="en-US" baseline="-25000" dirty="0" err="1" smtClean="0"/>
              <a:t>i</a:t>
            </a:r>
            <a:r>
              <a:rPr lang="en-US" altLang="en-US" dirty="0" smtClean="0"/>
              <a:t>. </a:t>
            </a:r>
            <a:endParaRPr lang="en-US" altLang="en-US" dirty="0"/>
          </a:p>
        </p:txBody>
      </p:sp>
    </p:spTree>
    <p:extLst>
      <p:ext uri="{BB962C8B-B14F-4D97-AF65-F5344CB8AC3E}">
        <p14:creationId xmlns:p14="http://schemas.microsoft.com/office/powerpoint/2010/main" val="1464768364"/>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E40CF4B7-A6C8-2249-9047-963010F4B5B6}" type="slidenum">
              <a:rPr lang="en-US" altLang="en-US"/>
              <a:pPr/>
              <a:t>26</a:t>
            </a:fld>
            <a:endParaRPr lang="en-CA" altLang="en-US" dirty="0"/>
          </a:p>
        </p:txBody>
      </p:sp>
      <p:sp>
        <p:nvSpPr>
          <p:cNvPr id="770052" name="Rectangle 4"/>
          <p:cNvSpPr>
            <a:spLocks noGrp="1" noChangeArrowheads="1"/>
          </p:cNvSpPr>
          <p:nvPr>
            <p:ph type="title"/>
          </p:nvPr>
        </p:nvSpPr>
        <p:spPr/>
        <p:txBody>
          <a:bodyPr/>
          <a:lstStyle/>
          <a:p>
            <a:r>
              <a:rPr lang="en-US" altLang="en-US" dirty="0"/>
              <a:t>Properties of Relational Decompositions (5)</a:t>
            </a:r>
          </a:p>
        </p:txBody>
      </p:sp>
      <p:sp>
        <p:nvSpPr>
          <p:cNvPr id="770053" name="Rectangle 5"/>
          <p:cNvSpPr>
            <a:spLocks noGrp="1" noChangeArrowheads="1"/>
          </p:cNvSpPr>
          <p:nvPr>
            <p:ph type="body" idx="1"/>
          </p:nvPr>
        </p:nvSpPr>
        <p:spPr/>
        <p:txBody>
          <a:bodyPr/>
          <a:lstStyle/>
          <a:p>
            <a:pPr>
              <a:lnSpc>
                <a:spcPct val="80000"/>
              </a:lnSpc>
            </a:pPr>
            <a:r>
              <a:rPr lang="en-US" altLang="en-US" b="1" dirty="0"/>
              <a:t>Dependency Preservation Property of a Decomposition (cont.):</a:t>
            </a:r>
          </a:p>
          <a:p>
            <a:pPr lvl="1">
              <a:lnSpc>
                <a:spcPct val="80000"/>
              </a:lnSpc>
            </a:pPr>
            <a:r>
              <a:rPr lang="en-US" altLang="en-US" dirty="0"/>
              <a:t>Dependency Preservation Property:</a:t>
            </a:r>
          </a:p>
          <a:p>
            <a:pPr lvl="2">
              <a:lnSpc>
                <a:spcPct val="80000"/>
              </a:lnSpc>
            </a:pPr>
            <a:r>
              <a:rPr lang="en-US" altLang="en-US" dirty="0"/>
              <a:t>A decomposition D = {R1, R2, ..., Rm} of R is </a:t>
            </a:r>
            <a:r>
              <a:rPr lang="en-US" altLang="en-US" b="1" dirty="0"/>
              <a:t>dependency-preserving</a:t>
            </a:r>
            <a:r>
              <a:rPr lang="en-US" altLang="en-US" dirty="0"/>
              <a:t> with respect to F if the union of the projections of F on each </a:t>
            </a:r>
            <a:r>
              <a:rPr lang="en-US" altLang="en-US" dirty="0" err="1"/>
              <a:t>Ri</a:t>
            </a:r>
            <a:r>
              <a:rPr lang="en-US" altLang="en-US" dirty="0"/>
              <a:t> in D is equivalent to F; that is</a:t>
            </a:r>
            <a:br>
              <a:rPr lang="en-US" altLang="en-US" dirty="0"/>
            </a:br>
            <a:r>
              <a:rPr lang="en-US" altLang="en-US" dirty="0"/>
              <a:t>	((</a:t>
            </a:r>
            <a:r>
              <a:rPr lang="en-US" altLang="en-US" dirty="0">
                <a:latin typeface="Symbol" charset="2"/>
              </a:rPr>
              <a:t></a:t>
            </a:r>
            <a:r>
              <a:rPr lang="en-US" altLang="en-US" baseline="-25000" dirty="0"/>
              <a:t>R1</a:t>
            </a:r>
            <a:r>
              <a:rPr lang="en-US" altLang="en-US" dirty="0"/>
              <a:t>(F)) </a:t>
            </a:r>
            <a:r>
              <a:rPr lang="en-US" altLang="en-US" dirty="0" err="1">
                <a:latin typeface="Lucida Grande" charset="0"/>
              </a:rPr>
              <a:t>υ</a:t>
            </a:r>
            <a:r>
              <a:rPr lang="en-US" altLang="en-US" dirty="0"/>
              <a:t> . . . </a:t>
            </a:r>
            <a:r>
              <a:rPr lang="en-US" altLang="en-US" dirty="0" err="1">
                <a:latin typeface="Lucida Grande" charset="0"/>
              </a:rPr>
              <a:t>υ</a:t>
            </a:r>
            <a:r>
              <a:rPr lang="en-US" altLang="en-US" dirty="0"/>
              <a:t> (</a:t>
            </a:r>
            <a:r>
              <a:rPr lang="en-US" altLang="en-US" dirty="0">
                <a:latin typeface="Symbol" charset="2"/>
              </a:rPr>
              <a:t></a:t>
            </a:r>
            <a:r>
              <a:rPr lang="en-US" altLang="en-US" baseline="-25000" dirty="0"/>
              <a:t>Rm</a:t>
            </a:r>
            <a:r>
              <a:rPr lang="en-US" altLang="en-US" dirty="0"/>
              <a:t>(F)))</a:t>
            </a:r>
            <a:r>
              <a:rPr lang="en-US" altLang="en-US" baseline="30000" dirty="0"/>
              <a:t>+</a:t>
            </a:r>
            <a:r>
              <a:rPr lang="en-US" altLang="en-US" dirty="0"/>
              <a:t> = F</a:t>
            </a:r>
            <a:r>
              <a:rPr lang="en-US" altLang="en-US" baseline="30000" dirty="0"/>
              <a:t>+</a:t>
            </a:r>
            <a:r>
              <a:rPr lang="en-US" altLang="en-US" dirty="0"/>
              <a:t> </a:t>
            </a:r>
          </a:p>
          <a:p>
            <a:pPr lvl="2">
              <a:lnSpc>
                <a:spcPct val="80000"/>
              </a:lnSpc>
            </a:pPr>
            <a:r>
              <a:rPr lang="en-US" altLang="en-US" dirty="0"/>
              <a:t>(See examples in Fig 14.13a and Fig 14.12)</a:t>
            </a:r>
          </a:p>
          <a:p>
            <a:pPr>
              <a:lnSpc>
                <a:spcPct val="80000"/>
              </a:lnSpc>
            </a:pPr>
            <a:r>
              <a:rPr lang="en-US" altLang="en-US" dirty="0"/>
              <a:t>Claim 1:</a:t>
            </a:r>
          </a:p>
          <a:p>
            <a:pPr lvl="1">
              <a:lnSpc>
                <a:spcPct val="80000"/>
              </a:lnSpc>
            </a:pPr>
            <a:r>
              <a:rPr lang="en-US" altLang="en-US" dirty="0"/>
              <a:t>It is always possible to find a dependency-preserving decomposition D with respect to F such that each relation </a:t>
            </a:r>
            <a:r>
              <a:rPr lang="en-US" altLang="en-US" dirty="0" err="1"/>
              <a:t>R</a:t>
            </a:r>
            <a:r>
              <a:rPr lang="en-US" altLang="en-US" baseline="-25000" dirty="0" err="1"/>
              <a:t>i</a:t>
            </a:r>
            <a:r>
              <a:rPr lang="en-US" altLang="en-US" dirty="0" smtClean="0"/>
              <a:t> </a:t>
            </a:r>
            <a:r>
              <a:rPr lang="en-US" altLang="en-US" dirty="0"/>
              <a:t>in D is in 3nf. </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962F80C3-4646-6041-90D6-84599BD89909}" type="slidenum">
              <a:rPr lang="en-US" altLang="en-US"/>
              <a:pPr/>
              <a:t>27</a:t>
            </a:fld>
            <a:endParaRPr lang="en-CA" altLang="en-US" dirty="0"/>
          </a:p>
        </p:txBody>
      </p:sp>
      <p:sp>
        <p:nvSpPr>
          <p:cNvPr id="772100" name="Rectangle 4"/>
          <p:cNvSpPr>
            <a:spLocks noGrp="1" noChangeArrowheads="1"/>
          </p:cNvSpPr>
          <p:nvPr>
            <p:ph type="title"/>
          </p:nvPr>
        </p:nvSpPr>
        <p:spPr/>
        <p:txBody>
          <a:bodyPr/>
          <a:lstStyle/>
          <a:p>
            <a:r>
              <a:rPr lang="en-US" altLang="en-US" dirty="0"/>
              <a:t>Properties of Relational Decompositions (6)</a:t>
            </a:r>
          </a:p>
        </p:txBody>
      </p:sp>
      <p:sp>
        <p:nvSpPr>
          <p:cNvPr id="772101" name="Rectangle 5"/>
          <p:cNvSpPr>
            <a:spLocks noGrp="1" noChangeArrowheads="1"/>
          </p:cNvSpPr>
          <p:nvPr>
            <p:ph type="body" idx="1"/>
          </p:nvPr>
        </p:nvSpPr>
        <p:spPr/>
        <p:txBody>
          <a:bodyPr/>
          <a:lstStyle/>
          <a:p>
            <a:pPr marL="0" indent="0">
              <a:lnSpc>
                <a:spcPct val="80000"/>
              </a:lnSpc>
              <a:buNone/>
            </a:pPr>
            <a:r>
              <a:rPr lang="en-US" altLang="en-US" sz="2400" b="1" dirty="0" smtClean="0"/>
              <a:t>2.3 Non-additive (Lossless) </a:t>
            </a:r>
            <a:r>
              <a:rPr lang="en-US" altLang="en-US" sz="2400" b="1" dirty="0"/>
              <a:t>Join Property of a Decomposition: </a:t>
            </a:r>
            <a:endParaRPr lang="en-US" altLang="en-US" sz="2400" b="1" dirty="0" smtClean="0"/>
          </a:p>
          <a:p>
            <a:pPr marL="0" indent="0">
              <a:lnSpc>
                <a:spcPct val="80000"/>
              </a:lnSpc>
              <a:buNone/>
            </a:pPr>
            <a:endParaRPr lang="en-US" altLang="en-US" sz="2400" b="1" dirty="0"/>
          </a:p>
          <a:p>
            <a:pPr lvl="1">
              <a:lnSpc>
                <a:spcPct val="80000"/>
              </a:lnSpc>
            </a:pPr>
            <a:r>
              <a:rPr lang="en-US" altLang="en-US" sz="2100" dirty="0"/>
              <a:t>Definition: Lossless join property: a decomposition D = {R1, R2, ..., Rm} of R has the </a:t>
            </a:r>
            <a:r>
              <a:rPr lang="en-US" altLang="en-US" sz="2100" b="1" dirty="0"/>
              <a:t>lossless (</a:t>
            </a:r>
            <a:r>
              <a:rPr lang="en-US" altLang="en-US" sz="2100" b="1" dirty="0" err="1"/>
              <a:t>nonadditive</a:t>
            </a:r>
            <a:r>
              <a:rPr lang="en-US" altLang="en-US" sz="2100" b="1" dirty="0"/>
              <a:t>) join property</a:t>
            </a:r>
            <a:r>
              <a:rPr lang="en-US" altLang="en-US" sz="2100" dirty="0"/>
              <a:t> with respect to the set of dependencies F on R if, for </a:t>
            </a:r>
            <a:r>
              <a:rPr lang="en-US" altLang="en-US" sz="2100" i="1" dirty="0"/>
              <a:t>every</a:t>
            </a:r>
            <a:r>
              <a:rPr lang="en-US" altLang="en-US" sz="2100" dirty="0"/>
              <a:t> relation state r of R that satisfies F, the following holds, where * is the natural join of all the relations in D:  </a:t>
            </a:r>
          </a:p>
          <a:p>
            <a:pPr algn="ctr">
              <a:lnSpc>
                <a:spcPct val="80000"/>
              </a:lnSpc>
              <a:buFont typeface="Wingdings" charset="2"/>
              <a:buNone/>
            </a:pPr>
            <a:r>
              <a:rPr lang="en-US" altLang="en-US" sz="2400" dirty="0"/>
              <a:t>* (</a:t>
            </a:r>
            <a:r>
              <a:rPr lang="en-US" altLang="en-US" dirty="0">
                <a:latin typeface="Symbol" charset="2"/>
              </a:rPr>
              <a:t></a:t>
            </a:r>
            <a:r>
              <a:rPr lang="en-US" altLang="en-US" sz="2400" baseline="-25000" dirty="0"/>
              <a:t> R1</a:t>
            </a:r>
            <a:r>
              <a:rPr lang="en-US" altLang="en-US" sz="2400" dirty="0"/>
              <a:t>(r), ..., </a:t>
            </a:r>
            <a:r>
              <a:rPr lang="en-US" altLang="en-US" dirty="0">
                <a:latin typeface="Symbol" charset="2"/>
              </a:rPr>
              <a:t></a:t>
            </a:r>
            <a:r>
              <a:rPr lang="en-US" altLang="en-US" sz="2400" baseline="-25000" dirty="0"/>
              <a:t>Rm</a:t>
            </a:r>
            <a:r>
              <a:rPr lang="en-US" altLang="en-US" sz="2400" dirty="0"/>
              <a:t>(r)) = r</a:t>
            </a:r>
          </a:p>
          <a:p>
            <a:pPr lvl="1">
              <a:lnSpc>
                <a:spcPct val="80000"/>
              </a:lnSpc>
            </a:pPr>
            <a:r>
              <a:rPr lang="en-US" altLang="en-US" sz="2100" dirty="0"/>
              <a:t>Note: The word loss in lossless refers to loss of information, not to loss of tuples. In fact, for “loss of information” a  better term is “</a:t>
            </a:r>
            <a:r>
              <a:rPr lang="en-US" altLang="en-US" sz="2100" b="1" dirty="0"/>
              <a:t>addition of spurious information</a:t>
            </a:r>
            <a:r>
              <a:rPr lang="en-US" altLang="en-US" sz="2100" dirty="0"/>
              <a:t>”</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94A18DFB-AC68-504F-9E1D-0E08A9CF3BBF}" type="slidenum">
              <a:rPr lang="en-US" altLang="en-US"/>
              <a:pPr/>
              <a:t>28</a:t>
            </a:fld>
            <a:endParaRPr lang="en-CA" altLang="en-US" dirty="0"/>
          </a:p>
        </p:txBody>
      </p:sp>
      <p:sp>
        <p:nvSpPr>
          <p:cNvPr id="774148" name="Rectangle 4"/>
          <p:cNvSpPr>
            <a:spLocks noGrp="1" noChangeArrowheads="1"/>
          </p:cNvSpPr>
          <p:nvPr>
            <p:ph type="title"/>
          </p:nvPr>
        </p:nvSpPr>
        <p:spPr/>
        <p:txBody>
          <a:bodyPr/>
          <a:lstStyle/>
          <a:p>
            <a:r>
              <a:rPr lang="en-US" altLang="en-US" dirty="0"/>
              <a:t>Properties of Relational Decompositions (7)</a:t>
            </a:r>
          </a:p>
        </p:txBody>
      </p:sp>
      <p:sp>
        <p:nvSpPr>
          <p:cNvPr id="774149" name="Rectangle 5"/>
          <p:cNvSpPr>
            <a:spLocks noGrp="1" noChangeArrowheads="1"/>
          </p:cNvSpPr>
          <p:nvPr>
            <p:ph type="body" idx="1"/>
          </p:nvPr>
        </p:nvSpPr>
        <p:spPr/>
        <p:txBody>
          <a:bodyPr/>
          <a:lstStyle/>
          <a:p>
            <a:pPr marL="0" indent="0">
              <a:lnSpc>
                <a:spcPct val="90000"/>
              </a:lnSpc>
              <a:buNone/>
            </a:pPr>
            <a:r>
              <a:rPr lang="en-US" altLang="en-US" sz="2000" b="1" dirty="0"/>
              <a:t>Lossless (Non-additive) Join Property of a Decomposition </a:t>
            </a:r>
            <a:r>
              <a:rPr lang="en-US" altLang="en-US" sz="2000" b="1" dirty="0" smtClean="0"/>
              <a:t>: </a:t>
            </a:r>
          </a:p>
          <a:p>
            <a:pPr marL="0" indent="0">
              <a:lnSpc>
                <a:spcPct val="90000"/>
              </a:lnSpc>
              <a:buNone/>
            </a:pPr>
            <a:endParaRPr lang="en-US" altLang="en-US" sz="2000" b="1" dirty="0"/>
          </a:p>
          <a:p>
            <a:pPr marL="381000" indent="-381000">
              <a:lnSpc>
                <a:spcPct val="90000"/>
              </a:lnSpc>
            </a:pPr>
            <a:r>
              <a:rPr lang="en-US" altLang="en-US" sz="2000" b="1" dirty="0"/>
              <a:t>Algorithm </a:t>
            </a:r>
            <a:r>
              <a:rPr lang="en-US" altLang="en-US" sz="2000" b="1" dirty="0" smtClean="0"/>
              <a:t>15.3: </a:t>
            </a:r>
            <a:r>
              <a:rPr lang="en-US" altLang="en-US" sz="2000" b="1" dirty="0"/>
              <a:t>Testing for Lossless Join Property </a:t>
            </a:r>
          </a:p>
          <a:p>
            <a:pPr marL="838200" lvl="1" indent="-381000">
              <a:lnSpc>
                <a:spcPct val="90000"/>
              </a:lnSpc>
            </a:pPr>
            <a:r>
              <a:rPr lang="en-US" altLang="en-US" sz="2000" b="1" dirty="0"/>
              <a:t>Input</a:t>
            </a:r>
            <a:r>
              <a:rPr lang="en-US" altLang="en-US" sz="2000" dirty="0"/>
              <a:t>: A universal relation R, a decomposition D = {R1, R2, ..., Rm} of R, and a set F of functional dependencies. </a:t>
            </a:r>
          </a:p>
          <a:p>
            <a:pPr marL="381000" indent="-381000">
              <a:lnSpc>
                <a:spcPct val="90000"/>
              </a:lnSpc>
              <a:buSzTx/>
              <a:buFont typeface="Wingdings" charset="2"/>
              <a:buNone/>
            </a:pPr>
            <a:r>
              <a:rPr lang="en-US" altLang="en-US" sz="2000" b="1" dirty="0">
                <a:solidFill>
                  <a:srgbClr val="990033"/>
                </a:solidFill>
              </a:rPr>
              <a:t>1. </a:t>
            </a:r>
            <a:r>
              <a:rPr lang="en-US" altLang="en-US" sz="2000" dirty="0"/>
              <a:t>Create an initial matrix S with one row </a:t>
            </a:r>
            <a:r>
              <a:rPr lang="en-US" altLang="en-US" sz="2000" dirty="0" err="1"/>
              <a:t>i</a:t>
            </a:r>
            <a:r>
              <a:rPr lang="en-US" altLang="en-US" sz="2000" dirty="0"/>
              <a:t> for each relation </a:t>
            </a:r>
            <a:r>
              <a:rPr lang="en-US" altLang="en-US" sz="2000" dirty="0" err="1" smtClean="0"/>
              <a:t>Ri</a:t>
            </a:r>
            <a:r>
              <a:rPr lang="en-US" altLang="en-US" sz="2000" dirty="0" smtClean="0"/>
              <a:t> </a:t>
            </a:r>
            <a:r>
              <a:rPr lang="en-US" altLang="en-US" sz="2000" dirty="0"/>
              <a:t>in D, and one column j for each attribute </a:t>
            </a:r>
            <a:r>
              <a:rPr lang="en-US" altLang="en-US" sz="2000" dirty="0" err="1"/>
              <a:t>Aj</a:t>
            </a:r>
            <a:r>
              <a:rPr lang="en-US" altLang="en-US" sz="2000" dirty="0"/>
              <a:t> in R.</a:t>
            </a:r>
          </a:p>
          <a:p>
            <a:pPr marL="381000" indent="-381000">
              <a:lnSpc>
                <a:spcPct val="90000"/>
              </a:lnSpc>
              <a:buSzTx/>
              <a:buFont typeface="Wingdings" charset="2"/>
              <a:buNone/>
            </a:pPr>
            <a:r>
              <a:rPr lang="en-US" altLang="en-US" sz="2000" dirty="0">
                <a:solidFill>
                  <a:srgbClr val="990033"/>
                </a:solidFill>
              </a:rPr>
              <a:t>2. </a:t>
            </a:r>
            <a:r>
              <a:rPr lang="en-US" altLang="en-US" sz="2000" dirty="0"/>
              <a:t>Set S(</a:t>
            </a:r>
            <a:r>
              <a:rPr lang="en-US" altLang="en-US" sz="2000" dirty="0" err="1"/>
              <a:t>i,j</a:t>
            </a:r>
            <a:r>
              <a:rPr lang="en-US" altLang="en-US" sz="2000" dirty="0"/>
              <a:t>):=</a:t>
            </a:r>
            <a:r>
              <a:rPr lang="en-US" altLang="en-US" sz="2000" dirty="0" err="1"/>
              <a:t>bij</a:t>
            </a:r>
            <a:r>
              <a:rPr lang="en-US" altLang="en-US" sz="2000" dirty="0"/>
              <a:t> for all matrix entries. (* each </a:t>
            </a:r>
            <a:r>
              <a:rPr lang="en-US" altLang="en-US" sz="2000" dirty="0" err="1"/>
              <a:t>bij</a:t>
            </a:r>
            <a:r>
              <a:rPr lang="en-US" altLang="en-US" sz="2000" dirty="0"/>
              <a:t> is a distinct symbol associated with indices (</a:t>
            </a:r>
            <a:r>
              <a:rPr lang="en-US" altLang="en-US" sz="2000" dirty="0" err="1"/>
              <a:t>i,j</a:t>
            </a:r>
            <a:r>
              <a:rPr lang="en-US" altLang="en-US" sz="2000" dirty="0"/>
              <a:t>) *).</a:t>
            </a:r>
          </a:p>
          <a:p>
            <a:pPr marL="381000" indent="-381000">
              <a:lnSpc>
                <a:spcPct val="90000"/>
              </a:lnSpc>
              <a:buSzTx/>
              <a:buFont typeface="Wingdings" charset="2"/>
              <a:buNone/>
            </a:pPr>
            <a:r>
              <a:rPr lang="en-US" altLang="en-US" sz="2000" b="1" dirty="0">
                <a:solidFill>
                  <a:srgbClr val="990033"/>
                </a:solidFill>
              </a:rPr>
              <a:t>3. </a:t>
            </a:r>
            <a:r>
              <a:rPr lang="en-US" altLang="en-US" sz="2000" dirty="0"/>
              <a:t>For each row </a:t>
            </a:r>
            <a:r>
              <a:rPr lang="en-US" altLang="en-US" sz="2000" dirty="0" err="1"/>
              <a:t>i</a:t>
            </a:r>
            <a:r>
              <a:rPr lang="en-US" altLang="en-US" sz="2000" dirty="0"/>
              <a:t> representing relation schema </a:t>
            </a:r>
            <a:r>
              <a:rPr lang="en-US" altLang="en-US" sz="2000" dirty="0" err="1"/>
              <a:t>Ri</a:t>
            </a:r>
            <a:endParaRPr lang="en-US" altLang="en-US" sz="2000" dirty="0"/>
          </a:p>
          <a:p>
            <a:pPr marL="381000" indent="-381000">
              <a:lnSpc>
                <a:spcPct val="90000"/>
              </a:lnSpc>
              <a:buSzTx/>
              <a:buFont typeface="Wingdings" charset="2"/>
              <a:buNone/>
            </a:pPr>
            <a:r>
              <a:rPr lang="en-US" altLang="en-US" sz="2000" dirty="0"/>
              <a:t>		{for each column j representing attribute </a:t>
            </a:r>
            <a:r>
              <a:rPr lang="en-US" altLang="en-US" sz="2000" dirty="0" err="1"/>
              <a:t>Aj</a:t>
            </a:r>
            <a:endParaRPr lang="en-US" altLang="en-US" sz="2000" dirty="0"/>
          </a:p>
          <a:p>
            <a:pPr marL="381000" indent="-381000">
              <a:lnSpc>
                <a:spcPct val="90000"/>
              </a:lnSpc>
              <a:buSzTx/>
              <a:buFont typeface="Wingdings" charset="2"/>
              <a:buNone/>
            </a:pPr>
            <a:r>
              <a:rPr lang="en-US" altLang="en-US" sz="2000" dirty="0"/>
              <a:t>		    {if (relation </a:t>
            </a:r>
            <a:r>
              <a:rPr lang="en-US" altLang="en-US" sz="2000" dirty="0" err="1"/>
              <a:t>Ri</a:t>
            </a:r>
            <a:r>
              <a:rPr lang="en-US" altLang="en-US" sz="2000" dirty="0"/>
              <a:t> includes attribute </a:t>
            </a:r>
            <a:r>
              <a:rPr lang="en-US" altLang="en-US" sz="2000" dirty="0" err="1"/>
              <a:t>Aj</a:t>
            </a:r>
            <a:r>
              <a:rPr lang="en-US" altLang="en-US" sz="2000" dirty="0"/>
              <a:t>) then set S(</a:t>
            </a:r>
            <a:r>
              <a:rPr lang="en-US" altLang="en-US" sz="2000" dirty="0" err="1"/>
              <a:t>i,j</a:t>
            </a:r>
            <a:r>
              <a:rPr lang="en-US" altLang="en-US" sz="2000" dirty="0"/>
              <a:t>):= </a:t>
            </a:r>
            <a:r>
              <a:rPr lang="en-US" altLang="en-US" sz="2000" dirty="0" err="1"/>
              <a:t>aj</a:t>
            </a:r>
            <a:r>
              <a:rPr lang="en-US" altLang="en-US" sz="2000" dirty="0"/>
              <a:t>;};};</a:t>
            </a:r>
          </a:p>
          <a:p>
            <a:pPr marL="838200" lvl="1" indent="-381000">
              <a:lnSpc>
                <a:spcPct val="90000"/>
              </a:lnSpc>
            </a:pPr>
            <a:r>
              <a:rPr lang="en-US" altLang="en-US" sz="2000" dirty="0"/>
              <a:t>(* each </a:t>
            </a:r>
            <a:r>
              <a:rPr lang="en-US" altLang="en-US" sz="2000" dirty="0" err="1"/>
              <a:t>aj</a:t>
            </a:r>
            <a:r>
              <a:rPr lang="en-US" altLang="en-US" sz="2000" dirty="0"/>
              <a:t> is a distinct symbol associated with index (j) *)</a:t>
            </a:r>
          </a:p>
          <a:p>
            <a:pPr marL="838200" lvl="1" indent="-381000" algn="r">
              <a:lnSpc>
                <a:spcPct val="90000"/>
              </a:lnSpc>
            </a:pPr>
            <a:r>
              <a:rPr lang="en-US" altLang="en-US" sz="2000" dirty="0"/>
              <a:t>CONTINUED on NEXT SLIDE</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76FFC2D2-0708-D945-98C1-6D7E9B184172}" type="slidenum">
              <a:rPr lang="en-US" altLang="en-US"/>
              <a:pPr/>
              <a:t>29</a:t>
            </a:fld>
            <a:endParaRPr lang="en-CA" altLang="en-US" dirty="0"/>
          </a:p>
        </p:txBody>
      </p:sp>
      <p:sp>
        <p:nvSpPr>
          <p:cNvPr id="776196" name="Rectangle 4"/>
          <p:cNvSpPr>
            <a:spLocks noGrp="1" noChangeArrowheads="1"/>
          </p:cNvSpPr>
          <p:nvPr>
            <p:ph type="title"/>
          </p:nvPr>
        </p:nvSpPr>
        <p:spPr/>
        <p:txBody>
          <a:bodyPr/>
          <a:lstStyle/>
          <a:p>
            <a:r>
              <a:rPr lang="en-US" altLang="en-US" dirty="0"/>
              <a:t>Properties of Relational Decompositions </a:t>
            </a:r>
            <a:r>
              <a:rPr lang="en-US" altLang="en-US" dirty="0" smtClean="0"/>
              <a:t>(</a:t>
            </a:r>
            <a:r>
              <a:rPr lang="en-US" altLang="en-US" dirty="0"/>
              <a:t>8</a:t>
            </a:r>
            <a:r>
              <a:rPr lang="en-US" altLang="en-US" dirty="0" smtClean="0"/>
              <a:t>)</a:t>
            </a:r>
            <a:endParaRPr lang="en-US" altLang="en-US" dirty="0"/>
          </a:p>
        </p:txBody>
      </p:sp>
      <p:sp>
        <p:nvSpPr>
          <p:cNvPr id="776197" name="Rectangle 5"/>
          <p:cNvSpPr>
            <a:spLocks noGrp="1" noChangeArrowheads="1"/>
          </p:cNvSpPr>
          <p:nvPr>
            <p:ph type="body" idx="1"/>
          </p:nvPr>
        </p:nvSpPr>
        <p:spPr/>
        <p:txBody>
          <a:bodyPr/>
          <a:lstStyle/>
          <a:p>
            <a:pPr>
              <a:lnSpc>
                <a:spcPct val="80000"/>
              </a:lnSpc>
            </a:pPr>
            <a:r>
              <a:rPr lang="en-US" altLang="en-US" sz="1600" b="1" dirty="0"/>
              <a:t>Lossless (Non-additive) Join Property of a Decomposition (cont.): </a:t>
            </a:r>
            <a:endParaRPr lang="en-US" altLang="en-US" sz="1600" b="1" dirty="0" smtClean="0"/>
          </a:p>
          <a:p>
            <a:pPr>
              <a:lnSpc>
                <a:spcPct val="80000"/>
              </a:lnSpc>
            </a:pPr>
            <a:endParaRPr lang="en-US" altLang="en-US" sz="1600" b="1" dirty="0"/>
          </a:p>
          <a:p>
            <a:pPr marL="0" indent="0">
              <a:lnSpc>
                <a:spcPct val="80000"/>
              </a:lnSpc>
              <a:buNone/>
            </a:pPr>
            <a:r>
              <a:rPr lang="en-US" altLang="en-US" sz="1600" b="1" dirty="0"/>
              <a:t>Algorithm </a:t>
            </a:r>
            <a:r>
              <a:rPr lang="en-US" altLang="en-US" sz="1600" b="1" dirty="0" smtClean="0"/>
              <a:t>15.3: </a:t>
            </a:r>
            <a:r>
              <a:rPr lang="en-US" altLang="en-US" sz="1600" b="1" dirty="0"/>
              <a:t>Testing for Lossless Join Property </a:t>
            </a:r>
            <a:r>
              <a:rPr lang="en-US" altLang="en-US" sz="1600" b="1" dirty="0" smtClean="0"/>
              <a:t>(continued)</a:t>
            </a:r>
          </a:p>
          <a:p>
            <a:pPr marL="0" indent="0">
              <a:lnSpc>
                <a:spcPct val="80000"/>
              </a:lnSpc>
              <a:buNone/>
            </a:pPr>
            <a:endParaRPr lang="en-US" altLang="en-US" sz="1600" b="1" dirty="0"/>
          </a:p>
          <a:p>
            <a:pPr>
              <a:lnSpc>
                <a:spcPct val="80000"/>
              </a:lnSpc>
              <a:buFont typeface="Wingdings" charset="2"/>
              <a:buNone/>
            </a:pPr>
            <a:r>
              <a:rPr lang="en-US" altLang="en-US" sz="1600" b="1" dirty="0">
                <a:solidFill>
                  <a:srgbClr val="990033"/>
                </a:solidFill>
              </a:rPr>
              <a:t>4. </a:t>
            </a:r>
            <a:r>
              <a:rPr lang="en-US" altLang="en-US" sz="1600" dirty="0"/>
              <a:t>Repeat the following loop until a complete loop execution results in no changes to S </a:t>
            </a:r>
          </a:p>
          <a:p>
            <a:pPr>
              <a:lnSpc>
                <a:spcPct val="80000"/>
              </a:lnSpc>
              <a:buFont typeface="Wingdings" charset="2"/>
              <a:buNone/>
            </a:pPr>
            <a:r>
              <a:rPr lang="en-US" altLang="en-US" sz="1600" dirty="0"/>
              <a:t>	{for each functional dependency X </a:t>
            </a:r>
            <a:r>
              <a:rPr lang="en-US" altLang="en-US" sz="1600" dirty="0">
                <a:sym typeface="Wingdings 3" charset="2"/>
              </a:rPr>
              <a:t></a:t>
            </a:r>
            <a:r>
              <a:rPr lang="en-US" altLang="en-US" sz="1600" dirty="0"/>
              <a:t>Y in F </a:t>
            </a:r>
          </a:p>
          <a:p>
            <a:pPr>
              <a:lnSpc>
                <a:spcPct val="80000"/>
              </a:lnSpc>
              <a:buFont typeface="Wingdings" charset="2"/>
              <a:buNone/>
            </a:pPr>
            <a:r>
              <a:rPr lang="en-US" altLang="en-US" sz="1600" dirty="0"/>
              <a:t>		{for all rows in S </a:t>
            </a:r>
            <a:r>
              <a:rPr lang="en-US" altLang="en-US" sz="1600" i="1" dirty="0"/>
              <a:t>which have the same symbols</a:t>
            </a:r>
            <a:r>
              <a:rPr lang="en-US" altLang="en-US" sz="1600" dirty="0"/>
              <a:t> in the columns corresponding to attributes in X</a:t>
            </a:r>
          </a:p>
          <a:p>
            <a:pPr>
              <a:lnSpc>
                <a:spcPct val="80000"/>
              </a:lnSpc>
              <a:buFont typeface="Wingdings" charset="2"/>
              <a:buNone/>
            </a:pPr>
            <a:r>
              <a:rPr lang="en-US" altLang="en-US" sz="1600" dirty="0"/>
              <a:t>	     		{make the symbols in each column that correspond to an attribute in Y be the same in all these rows as follows:</a:t>
            </a:r>
          </a:p>
          <a:p>
            <a:pPr>
              <a:lnSpc>
                <a:spcPct val="80000"/>
              </a:lnSpc>
              <a:buFont typeface="Wingdings" charset="2"/>
              <a:buNone/>
            </a:pPr>
            <a:r>
              <a:rPr lang="en-US" altLang="en-US" sz="1600" dirty="0"/>
              <a:t>				If any of the rows has an “a” symbol for the column, set the other rows to that </a:t>
            </a:r>
            <a:r>
              <a:rPr lang="en-US" altLang="en-US" sz="1600" i="1" dirty="0"/>
              <a:t>same</a:t>
            </a:r>
            <a:r>
              <a:rPr lang="en-US" altLang="en-US" sz="1600" dirty="0"/>
              <a:t> “a” symbol in the column.</a:t>
            </a:r>
          </a:p>
          <a:p>
            <a:pPr>
              <a:lnSpc>
                <a:spcPct val="80000"/>
              </a:lnSpc>
              <a:buFont typeface="Wingdings" charset="2"/>
              <a:buNone/>
            </a:pPr>
            <a:r>
              <a:rPr lang="en-US" altLang="en-US" sz="1600" dirty="0"/>
              <a:t>				If no “a” symbol exists for the attribute in any of the rows, choose one of the “b” symbols that appear in one of the rows for the attribute and set the other rows to that same “b” symbol in the column ;};</a:t>
            </a:r>
          </a:p>
          <a:p>
            <a:pPr>
              <a:lnSpc>
                <a:spcPct val="80000"/>
              </a:lnSpc>
              <a:buFont typeface="Wingdings" charset="2"/>
              <a:buNone/>
            </a:pPr>
            <a:r>
              <a:rPr lang="en-US" altLang="en-US" sz="1600" dirty="0"/>
              <a:t>		};</a:t>
            </a:r>
          </a:p>
          <a:p>
            <a:pPr>
              <a:lnSpc>
                <a:spcPct val="80000"/>
              </a:lnSpc>
              <a:buFont typeface="Wingdings" charset="2"/>
              <a:buNone/>
            </a:pPr>
            <a:r>
              <a:rPr lang="en-US" altLang="en-US" sz="1600" dirty="0"/>
              <a:t>	};</a:t>
            </a:r>
          </a:p>
          <a:p>
            <a:pPr>
              <a:lnSpc>
                <a:spcPct val="80000"/>
              </a:lnSpc>
              <a:buFont typeface="Wingdings" charset="2"/>
              <a:buNone/>
            </a:pPr>
            <a:r>
              <a:rPr lang="en-US" altLang="en-US" sz="1600" b="1" dirty="0">
                <a:solidFill>
                  <a:srgbClr val="990033"/>
                </a:solidFill>
              </a:rPr>
              <a:t>5. </a:t>
            </a:r>
            <a:r>
              <a:rPr lang="en-US" altLang="en-US" sz="1600" dirty="0"/>
              <a:t>If a row is made up entirely of “a” symbols, then the decomposition has the lossless join property; otherwise it does not.</a:t>
            </a:r>
          </a:p>
          <a:p>
            <a:pPr>
              <a:lnSpc>
                <a:spcPct val="80000"/>
              </a:lnSpc>
            </a:pPr>
            <a:endParaRPr lang="en-US" altLang="en-US" sz="1600"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0892F7D-4B61-DC4A-9403-3C24140F5C60}" type="slidenum">
              <a:rPr lang="en-US" altLang="en-US"/>
              <a:pPr/>
              <a:t>3</a:t>
            </a:fld>
            <a:endParaRPr lang="en-CA" altLang="en-US" dirty="0"/>
          </a:p>
        </p:txBody>
      </p:sp>
      <p:sp>
        <p:nvSpPr>
          <p:cNvPr id="757764" name="Rectangle 4"/>
          <p:cNvSpPr>
            <a:spLocks noGrp="1" noChangeArrowheads="1"/>
          </p:cNvSpPr>
          <p:nvPr>
            <p:ph type="title"/>
          </p:nvPr>
        </p:nvSpPr>
        <p:spPr/>
        <p:txBody>
          <a:bodyPr/>
          <a:lstStyle/>
          <a:p>
            <a:r>
              <a:rPr lang="en-US" altLang="en-US"/>
              <a:t>Chapter Outline</a:t>
            </a:r>
          </a:p>
        </p:txBody>
      </p:sp>
      <p:sp>
        <p:nvSpPr>
          <p:cNvPr id="757765" name="Rectangle 5"/>
          <p:cNvSpPr>
            <a:spLocks noGrp="1" noChangeArrowheads="1"/>
          </p:cNvSpPr>
          <p:nvPr>
            <p:ph type="body" idx="1"/>
          </p:nvPr>
        </p:nvSpPr>
        <p:spPr/>
        <p:txBody>
          <a:bodyPr/>
          <a:lstStyle/>
          <a:p>
            <a:r>
              <a:rPr lang="en-US" altLang="en-US" dirty="0" smtClean="0"/>
              <a:t>5. </a:t>
            </a:r>
            <a:r>
              <a:rPr lang="en-US" altLang="en-US" dirty="0"/>
              <a:t>Multivalued Dependencies and Fourth </a:t>
            </a:r>
            <a:r>
              <a:rPr lang="en-US" altLang="en-US" dirty="0" smtClean="0"/>
              <a:t>Normal Form – further discussion</a:t>
            </a:r>
            <a:endParaRPr lang="en-US" altLang="en-US" dirty="0"/>
          </a:p>
          <a:p>
            <a:r>
              <a:rPr lang="en-US" altLang="en-US" dirty="0"/>
              <a:t>6. Other Dependencies and Normal Forms</a:t>
            </a:r>
          </a:p>
          <a:p>
            <a:pPr lvl="1"/>
            <a:r>
              <a:rPr lang="en-US" altLang="en-US" dirty="0" smtClean="0">
                <a:ea typeface="MS PGothic" charset="-128"/>
              </a:rPr>
              <a:t>6.1 Join Dependencies</a:t>
            </a:r>
          </a:p>
          <a:p>
            <a:pPr lvl="1"/>
            <a:r>
              <a:rPr lang="en-US" altLang="en-US" dirty="0" smtClean="0">
                <a:ea typeface="MS PGothic" charset="-128"/>
              </a:rPr>
              <a:t>6.2 </a:t>
            </a:r>
            <a:r>
              <a:rPr lang="en-US" altLang="en-US" dirty="0">
                <a:ea typeface="MS PGothic" charset="-128"/>
              </a:rPr>
              <a:t>Inclusion </a:t>
            </a:r>
            <a:r>
              <a:rPr lang="en-US" altLang="en-US" dirty="0" smtClean="0">
                <a:ea typeface="MS PGothic" charset="-128"/>
              </a:rPr>
              <a:t>Dependencies</a:t>
            </a:r>
          </a:p>
          <a:p>
            <a:pPr lvl="1"/>
            <a:r>
              <a:rPr lang="en-US" altLang="en-US" dirty="0" smtClean="0">
                <a:ea typeface="MS PGothic" charset="-128"/>
              </a:rPr>
              <a:t>6.3  Dependencies based on Arithmetic Functions and Procedures</a:t>
            </a:r>
          </a:p>
          <a:p>
            <a:pPr lvl="1"/>
            <a:r>
              <a:rPr lang="en-US" altLang="en-US" dirty="0" smtClean="0">
                <a:ea typeface="Times New Roman" charset="0"/>
                <a:cs typeface="Times New Roman" charset="0"/>
              </a:rPr>
              <a:t>6.2 </a:t>
            </a:r>
            <a:r>
              <a:rPr lang="en-US" altLang="en-US" dirty="0">
                <a:ea typeface="Times New Roman" charset="0"/>
                <a:cs typeface="Times New Roman" charset="0"/>
              </a:rPr>
              <a:t>Domain-Key Normal Form </a:t>
            </a:r>
            <a:endParaRPr lang="en-US" altLang="en-US" dirty="0" smtClean="0">
              <a:ea typeface="MS PGothic" charset="-128"/>
            </a:endParaRPr>
          </a:p>
        </p:txBody>
      </p:sp>
    </p:spTree>
    <p:extLst>
      <p:ext uri="{BB962C8B-B14F-4D97-AF65-F5344CB8AC3E}">
        <p14:creationId xmlns:p14="http://schemas.microsoft.com/office/powerpoint/2010/main" val="57550682"/>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smtClean="0"/>
              <a:t>Slide 15- </a:t>
            </a:r>
            <a:fld id="{A58A2097-14A0-8F43-BC27-84E954DA0AA0}" type="slidenum">
              <a:rPr lang="en-US" altLang="en-US" smtClean="0"/>
              <a:pPr/>
              <a:t>30</a:t>
            </a:fld>
            <a:endParaRPr lang="en-CA" altLang="en-US" dirty="0"/>
          </a:p>
        </p:txBody>
      </p:sp>
      <p:sp>
        <p:nvSpPr>
          <p:cNvPr id="6" name="Rectangle 5"/>
          <p:cNvSpPr>
            <a:spLocks noGrp="1" noChangeArrowheads="1"/>
          </p:cNvSpPr>
          <p:nvPr>
            <p:ph type="title"/>
          </p:nvPr>
        </p:nvSpPr>
        <p:spPr>
          <a:xfrm>
            <a:off x="228600" y="303213"/>
            <a:ext cx="7796213" cy="992187"/>
          </a:xfrm>
        </p:spPr>
        <p:txBody>
          <a:bodyPr/>
          <a:lstStyle/>
          <a:p>
            <a:r>
              <a:rPr lang="en-US" altLang="en-US" sz="3200" dirty="0"/>
              <a:t>Properties of Relational Decompositions </a:t>
            </a:r>
            <a:r>
              <a:rPr lang="en-US" altLang="en-US" dirty="0" smtClean="0"/>
              <a:t>(9)</a:t>
            </a:r>
            <a:endParaRPr lang="en-US" altLang="en-US" sz="3200" dirty="0"/>
          </a:p>
        </p:txBody>
      </p:sp>
      <p:sp>
        <p:nvSpPr>
          <p:cNvPr id="7" name="Rectangle 4"/>
          <p:cNvSpPr>
            <a:spLocks noChangeArrowheads="1"/>
          </p:cNvSpPr>
          <p:nvPr/>
        </p:nvSpPr>
        <p:spPr bwMode="auto">
          <a:xfrm flipH="1">
            <a:off x="762000" y="1524000"/>
            <a:ext cx="7467600" cy="1200329"/>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dirty="0" smtClean="0">
                <a:solidFill>
                  <a:schemeClr val="tx2"/>
                </a:solidFill>
              </a:rPr>
              <a:t>Figure 15.1 </a:t>
            </a:r>
            <a:r>
              <a:rPr lang="en-US" altLang="en-US" dirty="0" err="1" smtClean="0">
                <a:solidFill>
                  <a:schemeClr val="tx2"/>
                </a:solidFill>
              </a:rPr>
              <a:t>Nonadditive</a:t>
            </a:r>
            <a:r>
              <a:rPr lang="en-US" altLang="en-US" dirty="0" smtClean="0">
                <a:solidFill>
                  <a:schemeClr val="tx2"/>
                </a:solidFill>
              </a:rPr>
              <a:t> join test for n-</a:t>
            </a:r>
            <a:r>
              <a:rPr lang="en-US" altLang="en-US" dirty="0" err="1" smtClean="0">
                <a:solidFill>
                  <a:schemeClr val="tx2"/>
                </a:solidFill>
              </a:rPr>
              <a:t>ary</a:t>
            </a:r>
            <a:r>
              <a:rPr lang="en-US" altLang="en-US" dirty="0" smtClean="0">
                <a:solidFill>
                  <a:schemeClr val="tx2"/>
                </a:solidFill>
              </a:rPr>
              <a:t> decompositions.</a:t>
            </a:r>
            <a:r>
              <a:rPr lang="it-IT" altLang="en-US" dirty="0">
                <a:solidFill>
                  <a:schemeClr val="tx2"/>
                </a:solidFill>
              </a:rPr>
              <a:t> </a:t>
            </a:r>
            <a:endParaRPr lang="en-US" altLang="en-US" i="1" dirty="0" smtClean="0">
              <a:solidFill>
                <a:schemeClr val="tx2"/>
              </a:solidFill>
            </a:endParaRPr>
          </a:p>
          <a:p>
            <a:r>
              <a:rPr lang="en-US" altLang="en-US" dirty="0" smtClean="0">
                <a:solidFill>
                  <a:schemeClr val="tx2"/>
                </a:solidFill>
              </a:rPr>
              <a:t>(</a:t>
            </a:r>
            <a:r>
              <a:rPr lang="en-US" altLang="en-US" dirty="0">
                <a:solidFill>
                  <a:schemeClr val="tx2"/>
                </a:solidFill>
              </a:rPr>
              <a:t>a) Case 1: Decomposition of EMP_PROJ into EMP_PROJ1 and EMP_LOCS fails test.</a:t>
            </a:r>
          </a:p>
          <a:p>
            <a:r>
              <a:rPr lang="en-US" altLang="en-US" dirty="0">
                <a:solidFill>
                  <a:schemeClr val="tx2"/>
                </a:solidFill>
              </a:rPr>
              <a:t>(b) A decomposition of EMP_PROJ that has the lossless join property.</a:t>
            </a:r>
          </a:p>
        </p:txBody>
      </p:sp>
      <p:pic>
        <p:nvPicPr>
          <p:cNvPr id="8" name="Picture 2" descr="fig15_01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93061"/>
            <a:ext cx="6697133" cy="249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fig15_01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695778"/>
            <a:ext cx="5913967" cy="70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719448"/>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smtClean="0"/>
              <a:t>Slide 15- </a:t>
            </a:r>
            <a:fld id="{A58A2097-14A0-8F43-BC27-84E954DA0AA0}" type="slidenum">
              <a:rPr lang="en-US" altLang="en-US" smtClean="0"/>
              <a:pPr/>
              <a:t>31</a:t>
            </a:fld>
            <a:endParaRPr lang="en-CA" altLang="en-US" dirty="0"/>
          </a:p>
        </p:txBody>
      </p:sp>
      <p:sp>
        <p:nvSpPr>
          <p:cNvPr id="6" name="Rectangle 5"/>
          <p:cNvSpPr>
            <a:spLocks noGrp="1" noChangeArrowheads="1"/>
          </p:cNvSpPr>
          <p:nvPr>
            <p:ph type="title"/>
          </p:nvPr>
        </p:nvSpPr>
        <p:spPr>
          <a:xfrm>
            <a:off x="228600" y="303213"/>
            <a:ext cx="7796213" cy="992187"/>
          </a:xfrm>
        </p:spPr>
        <p:txBody>
          <a:bodyPr/>
          <a:lstStyle/>
          <a:p>
            <a:r>
              <a:rPr lang="en-US" altLang="en-US" sz="3200" dirty="0"/>
              <a:t>Properties of Relational Decompositions </a:t>
            </a:r>
            <a:r>
              <a:rPr lang="en-US" altLang="en-US" sz="3200" dirty="0" smtClean="0"/>
              <a:t>(10)</a:t>
            </a:r>
            <a:endParaRPr lang="en-US" altLang="en-US" sz="3200" dirty="0"/>
          </a:p>
        </p:txBody>
      </p:sp>
      <p:sp>
        <p:nvSpPr>
          <p:cNvPr id="10" name="Text Box 4"/>
          <p:cNvSpPr txBox="1">
            <a:spLocks noChangeArrowheads="1"/>
          </p:cNvSpPr>
          <p:nvPr/>
        </p:nvSpPr>
        <p:spPr bwMode="auto">
          <a:xfrm>
            <a:off x="152400" y="1778675"/>
            <a:ext cx="2984500" cy="2031325"/>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dirty="0" err="1" smtClean="0">
                <a:solidFill>
                  <a:schemeClr val="tx2"/>
                </a:solidFill>
              </a:rPr>
              <a:t>Nonadditive</a:t>
            </a:r>
            <a:r>
              <a:rPr lang="en-US" altLang="en-US" dirty="0" smtClean="0">
                <a:solidFill>
                  <a:schemeClr val="tx2"/>
                </a:solidFill>
              </a:rPr>
              <a:t> </a:t>
            </a:r>
            <a:r>
              <a:rPr lang="en-US" altLang="en-US" dirty="0">
                <a:solidFill>
                  <a:schemeClr val="tx2"/>
                </a:solidFill>
              </a:rPr>
              <a:t>join test for n-</a:t>
            </a:r>
            <a:r>
              <a:rPr lang="en-US" altLang="en-US" dirty="0" err="1">
                <a:solidFill>
                  <a:schemeClr val="tx2"/>
                </a:solidFill>
              </a:rPr>
              <a:t>ary</a:t>
            </a:r>
            <a:r>
              <a:rPr lang="en-US" altLang="en-US" dirty="0">
                <a:solidFill>
                  <a:schemeClr val="tx2"/>
                </a:solidFill>
              </a:rPr>
              <a:t> decompositions. </a:t>
            </a:r>
            <a:r>
              <a:rPr lang="en-US" altLang="en-US" i="1" dirty="0">
                <a:solidFill>
                  <a:schemeClr val="tx2"/>
                </a:solidFill>
              </a:rPr>
              <a:t>(</a:t>
            </a:r>
            <a:r>
              <a:rPr lang="it-IT" altLang="en-US" i="1" dirty="0">
                <a:solidFill>
                  <a:schemeClr val="tx2"/>
                </a:solidFill>
              </a:rPr>
              <a:t>Figure 15.1</a:t>
            </a:r>
            <a:r>
              <a:rPr lang="en-US" altLang="en-US" i="1" dirty="0" smtClean="0">
                <a:solidFill>
                  <a:schemeClr val="tx2"/>
                </a:solidFill>
              </a:rPr>
              <a:t>)</a:t>
            </a:r>
            <a:r>
              <a:rPr lang="en-US" altLang="en-US" dirty="0">
                <a:solidFill>
                  <a:schemeClr val="tx2"/>
                </a:solidFill>
              </a:rPr>
              <a:t/>
            </a:r>
            <a:br>
              <a:rPr lang="en-US" altLang="en-US" dirty="0">
                <a:solidFill>
                  <a:schemeClr val="tx2"/>
                </a:solidFill>
              </a:rPr>
            </a:br>
            <a:r>
              <a:rPr lang="en-US" altLang="en-US" dirty="0">
                <a:solidFill>
                  <a:schemeClr val="tx2"/>
                </a:solidFill>
              </a:rPr>
              <a:t>(c) Case 2: Decomposition of EMP_PROJ into EMP, PROJECT, and WORKS_ON satisfies test.</a:t>
            </a:r>
          </a:p>
        </p:txBody>
      </p:sp>
      <p:pic>
        <p:nvPicPr>
          <p:cNvPr id="11" name="Picture 10" descr="fig15_01c.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1227" y="1741008"/>
            <a:ext cx="5724173" cy="4278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5874944"/>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DD3B3FBC-6F9A-7546-838D-AF773A8B0EEF}" type="slidenum">
              <a:rPr lang="en-US" altLang="en-US"/>
              <a:pPr/>
              <a:t>32</a:t>
            </a:fld>
            <a:endParaRPr lang="en-CA" altLang="en-US" dirty="0"/>
          </a:p>
        </p:txBody>
      </p:sp>
      <p:sp>
        <p:nvSpPr>
          <p:cNvPr id="782340" name="Rectangle 4"/>
          <p:cNvSpPr>
            <a:spLocks noGrp="1" noChangeArrowheads="1"/>
          </p:cNvSpPr>
          <p:nvPr>
            <p:ph type="title"/>
          </p:nvPr>
        </p:nvSpPr>
        <p:spPr/>
        <p:txBody>
          <a:bodyPr/>
          <a:lstStyle/>
          <a:p>
            <a:r>
              <a:rPr lang="en-US" altLang="en-US" dirty="0" smtClean="0"/>
              <a:t>Test for checking non-additivity of Binary </a:t>
            </a:r>
            <a:r>
              <a:rPr lang="en-US" altLang="en-US" dirty="0"/>
              <a:t>Relational Decompositions </a:t>
            </a:r>
            <a:r>
              <a:rPr lang="en-US" altLang="en-US" dirty="0" smtClean="0"/>
              <a:t>(11)</a:t>
            </a:r>
            <a:endParaRPr lang="en-US" altLang="en-US" dirty="0"/>
          </a:p>
        </p:txBody>
      </p:sp>
      <p:sp>
        <p:nvSpPr>
          <p:cNvPr id="782341" name="Rectangle 5"/>
          <p:cNvSpPr>
            <a:spLocks noGrp="1" noChangeArrowheads="1"/>
          </p:cNvSpPr>
          <p:nvPr>
            <p:ph type="body" idx="1"/>
          </p:nvPr>
        </p:nvSpPr>
        <p:spPr/>
        <p:txBody>
          <a:bodyPr/>
          <a:lstStyle/>
          <a:p>
            <a:pPr marL="0" indent="0">
              <a:lnSpc>
                <a:spcPct val="90000"/>
              </a:lnSpc>
              <a:buNone/>
            </a:pPr>
            <a:r>
              <a:rPr lang="en-US" altLang="en-US" b="1" dirty="0" smtClean="0"/>
              <a:t>2.4 Testing </a:t>
            </a:r>
            <a:r>
              <a:rPr lang="en-US" altLang="en-US" b="1" dirty="0"/>
              <a:t>Binary Decompositions for Non-additive Join </a:t>
            </a:r>
            <a:r>
              <a:rPr lang="en-US" altLang="en-US" b="1" dirty="0" smtClean="0"/>
              <a:t>(Lossless Join) Property</a:t>
            </a:r>
            <a:endParaRPr lang="en-US" altLang="en-US" b="1" dirty="0"/>
          </a:p>
          <a:p>
            <a:pPr lvl="1">
              <a:lnSpc>
                <a:spcPct val="90000"/>
              </a:lnSpc>
            </a:pPr>
            <a:r>
              <a:rPr lang="en-US" altLang="en-US" b="1" dirty="0"/>
              <a:t>Binary Decomposition:</a:t>
            </a:r>
            <a:r>
              <a:rPr lang="en-US" altLang="en-US" dirty="0"/>
              <a:t> Decomposition of a relation R into two relations. </a:t>
            </a:r>
          </a:p>
          <a:p>
            <a:pPr lvl="1">
              <a:lnSpc>
                <a:spcPct val="90000"/>
              </a:lnSpc>
            </a:pPr>
            <a:r>
              <a:rPr lang="en-US" altLang="en-US" b="1" dirty="0"/>
              <a:t>PROPERTY </a:t>
            </a:r>
            <a:r>
              <a:rPr lang="en-US" altLang="en-US" b="1" dirty="0" smtClean="0"/>
              <a:t>NJB (non-additive </a:t>
            </a:r>
            <a:r>
              <a:rPr lang="en-US" altLang="en-US" b="1" dirty="0"/>
              <a:t>join test for binary decompositions):</a:t>
            </a:r>
            <a:r>
              <a:rPr lang="en-US" altLang="en-US" dirty="0"/>
              <a:t> A decomposition D = {R1, R2} of R has the lossless join property with respect to a set of functional dependencies F on R </a:t>
            </a:r>
            <a:r>
              <a:rPr lang="en-US" altLang="en-US" i="1" dirty="0"/>
              <a:t>if and only if</a:t>
            </a:r>
            <a:r>
              <a:rPr lang="en-US" altLang="en-US" dirty="0"/>
              <a:t> either</a:t>
            </a:r>
          </a:p>
          <a:p>
            <a:pPr lvl="2">
              <a:lnSpc>
                <a:spcPct val="90000"/>
              </a:lnSpc>
            </a:pPr>
            <a:r>
              <a:rPr lang="en-US" altLang="en-US" dirty="0"/>
              <a:t>The </a:t>
            </a:r>
            <a:r>
              <a:rPr lang="en-US" altLang="en-US" dirty="0" err="1"/>
              <a:t>f.d</a:t>
            </a:r>
            <a:r>
              <a:rPr lang="en-US" altLang="en-US" dirty="0"/>
              <a:t>. ((R1 </a:t>
            </a:r>
            <a:r>
              <a:rPr lang="en-US" altLang="en-US" dirty="0">
                <a:ea typeface="ヒラギノ角ゴ Pro W3" charset="-128"/>
              </a:rPr>
              <a:t>∩</a:t>
            </a:r>
            <a:r>
              <a:rPr lang="en-US" altLang="en-US" dirty="0"/>
              <a:t> R2) </a:t>
            </a:r>
            <a:r>
              <a:rPr lang="en-US" altLang="en-US" dirty="0">
                <a:sym typeface="Wingdings 3" charset="2"/>
              </a:rPr>
              <a:t></a:t>
            </a:r>
            <a:r>
              <a:rPr lang="en-US" altLang="en-US" dirty="0"/>
              <a:t> (R1- R2)) is in F</a:t>
            </a:r>
            <a:r>
              <a:rPr lang="en-US" altLang="en-US" baseline="30000" dirty="0"/>
              <a:t>+</a:t>
            </a:r>
            <a:r>
              <a:rPr lang="en-US" altLang="en-US" dirty="0"/>
              <a:t>, or</a:t>
            </a:r>
          </a:p>
          <a:p>
            <a:pPr lvl="2">
              <a:lnSpc>
                <a:spcPct val="90000"/>
              </a:lnSpc>
            </a:pPr>
            <a:r>
              <a:rPr lang="en-US" altLang="en-US" dirty="0"/>
              <a:t>The </a:t>
            </a:r>
            <a:r>
              <a:rPr lang="en-US" altLang="en-US" dirty="0" err="1"/>
              <a:t>f.d</a:t>
            </a:r>
            <a:r>
              <a:rPr lang="en-US" altLang="en-US" dirty="0"/>
              <a:t>. ((R1 </a:t>
            </a:r>
            <a:r>
              <a:rPr lang="en-US" altLang="en-US" dirty="0">
                <a:ea typeface="ヒラギノ角ゴ Pro W3" charset="-128"/>
              </a:rPr>
              <a:t>∩</a:t>
            </a:r>
            <a:r>
              <a:rPr lang="en-US" altLang="en-US" dirty="0"/>
              <a:t> R2) </a:t>
            </a:r>
            <a:r>
              <a:rPr lang="en-US" altLang="en-US" dirty="0">
                <a:sym typeface="Wingdings 3" charset="2"/>
              </a:rPr>
              <a:t></a:t>
            </a:r>
            <a:r>
              <a:rPr lang="en-US" altLang="en-US" dirty="0"/>
              <a:t> (R2 - R1)) is in F</a:t>
            </a:r>
            <a:r>
              <a:rPr lang="en-US" altLang="en-US" baseline="30000" dirty="0"/>
              <a:t>+</a:t>
            </a:r>
            <a:r>
              <a:rPr lang="en-US" altLang="en-US" dirty="0"/>
              <a:t>. </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20615D66-34A6-C441-BE3D-2317DBBA64A8}" type="slidenum">
              <a:rPr lang="en-US" altLang="en-US"/>
              <a:pPr/>
              <a:t>33</a:t>
            </a:fld>
            <a:endParaRPr lang="en-CA" altLang="en-US" dirty="0"/>
          </a:p>
        </p:txBody>
      </p:sp>
      <p:sp>
        <p:nvSpPr>
          <p:cNvPr id="784388" name="Rectangle 4"/>
          <p:cNvSpPr>
            <a:spLocks noGrp="1" noChangeArrowheads="1"/>
          </p:cNvSpPr>
          <p:nvPr>
            <p:ph type="title"/>
          </p:nvPr>
        </p:nvSpPr>
        <p:spPr/>
        <p:txBody>
          <a:bodyPr/>
          <a:lstStyle/>
          <a:p>
            <a:r>
              <a:rPr lang="en-US" altLang="en-US" dirty="0"/>
              <a:t>Properties of Relational Decompositions (</a:t>
            </a:r>
            <a:r>
              <a:rPr lang="en-US" altLang="en-US" dirty="0" smtClean="0"/>
              <a:t>12)</a:t>
            </a:r>
            <a:endParaRPr lang="en-US" altLang="en-US" dirty="0"/>
          </a:p>
        </p:txBody>
      </p:sp>
      <p:sp>
        <p:nvSpPr>
          <p:cNvPr id="784389" name="Rectangle 5"/>
          <p:cNvSpPr>
            <a:spLocks noGrp="1" noChangeArrowheads="1"/>
          </p:cNvSpPr>
          <p:nvPr>
            <p:ph type="body" idx="1"/>
          </p:nvPr>
        </p:nvSpPr>
        <p:spPr/>
        <p:txBody>
          <a:bodyPr/>
          <a:lstStyle/>
          <a:p>
            <a:pPr marL="0" indent="0">
              <a:buNone/>
            </a:pPr>
            <a:r>
              <a:rPr lang="en-US" altLang="en-US" sz="2400" b="1" dirty="0" smtClean="0"/>
              <a:t>2.5 Successive Non-additive Join </a:t>
            </a:r>
            <a:r>
              <a:rPr lang="en-US" altLang="en-US" sz="2400" b="1" dirty="0"/>
              <a:t>Decomposition: </a:t>
            </a:r>
          </a:p>
          <a:p>
            <a:pPr lvl="1"/>
            <a:r>
              <a:rPr lang="en-US" altLang="en-US" b="1" dirty="0"/>
              <a:t>Claim 2 (Preservation of non-additivity in successive decompositions): </a:t>
            </a:r>
          </a:p>
          <a:p>
            <a:pPr lvl="2"/>
            <a:r>
              <a:rPr lang="en-US" altLang="en-US" dirty="0"/>
              <a:t>If a decomposition D = {R1, R2, ..., Rm} of R has the lossless (non-additive) join property with respect to a set of functional dependencies F on R, </a:t>
            </a:r>
          </a:p>
          <a:p>
            <a:pPr lvl="2"/>
            <a:r>
              <a:rPr lang="en-US" altLang="en-US" dirty="0"/>
              <a:t>and if a decomposition Di = {Q1, Q2, ..., </a:t>
            </a:r>
            <a:r>
              <a:rPr lang="en-US" altLang="en-US" dirty="0" err="1"/>
              <a:t>Qk</a:t>
            </a:r>
            <a:r>
              <a:rPr lang="en-US" altLang="en-US" dirty="0"/>
              <a:t>} of </a:t>
            </a:r>
            <a:r>
              <a:rPr lang="en-US" altLang="en-US" dirty="0" err="1"/>
              <a:t>Ri</a:t>
            </a:r>
            <a:r>
              <a:rPr lang="en-US" altLang="en-US" dirty="0"/>
              <a:t> has the lossless (non-additive) join property with respect to the projection of F on </a:t>
            </a:r>
            <a:r>
              <a:rPr lang="en-US" altLang="en-US" dirty="0" err="1"/>
              <a:t>Ri</a:t>
            </a:r>
            <a:r>
              <a:rPr lang="en-US" altLang="en-US" dirty="0"/>
              <a:t>,</a:t>
            </a:r>
          </a:p>
          <a:p>
            <a:pPr lvl="3"/>
            <a:r>
              <a:rPr lang="en-US" altLang="en-US" dirty="0"/>
              <a:t>then the decomposition D2 = {R1, R2, ..., Ri-1, Q1, Q2, ..., </a:t>
            </a:r>
            <a:r>
              <a:rPr lang="en-US" altLang="en-US" dirty="0" err="1"/>
              <a:t>Qk</a:t>
            </a:r>
            <a:r>
              <a:rPr lang="en-US" altLang="en-US" dirty="0"/>
              <a:t>, Ri+1, ..., Rm} of R has the non-additive join property with respect to F.</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FC866FA-EA6F-E842-84F7-E3431E75E499}" type="slidenum">
              <a:rPr lang="en-US" altLang="en-US"/>
              <a:pPr/>
              <a:t>34</a:t>
            </a:fld>
            <a:endParaRPr lang="en-CA" altLang="en-US" dirty="0"/>
          </a:p>
        </p:txBody>
      </p:sp>
      <p:sp>
        <p:nvSpPr>
          <p:cNvPr id="790532" name="Rectangle 4"/>
          <p:cNvSpPr>
            <a:spLocks noGrp="1" noChangeArrowheads="1"/>
          </p:cNvSpPr>
          <p:nvPr>
            <p:ph type="title"/>
          </p:nvPr>
        </p:nvSpPr>
        <p:spPr/>
        <p:txBody>
          <a:bodyPr/>
          <a:lstStyle/>
          <a:p>
            <a:r>
              <a:rPr lang="en-US" altLang="en-US" dirty="0" smtClean="0"/>
              <a:t>3. Algorithms </a:t>
            </a:r>
            <a:r>
              <a:rPr lang="en-US" altLang="en-US" dirty="0"/>
              <a:t>for Relational Database Schema Design </a:t>
            </a:r>
            <a:r>
              <a:rPr lang="en-US" altLang="en-US" dirty="0" smtClean="0"/>
              <a:t>(1)</a:t>
            </a:r>
            <a:endParaRPr lang="en-US" altLang="en-US" dirty="0"/>
          </a:p>
        </p:txBody>
      </p:sp>
      <p:sp>
        <p:nvSpPr>
          <p:cNvPr id="790533" name="Rectangle 5"/>
          <p:cNvSpPr>
            <a:spLocks noGrp="1" noChangeArrowheads="1"/>
          </p:cNvSpPr>
          <p:nvPr>
            <p:ph type="body" idx="1"/>
          </p:nvPr>
        </p:nvSpPr>
        <p:spPr/>
        <p:txBody>
          <a:bodyPr/>
          <a:lstStyle/>
          <a:p>
            <a:pPr>
              <a:lnSpc>
                <a:spcPct val="90000"/>
              </a:lnSpc>
            </a:pPr>
            <a:r>
              <a:rPr lang="en-US" altLang="en-US" sz="2000" b="1" dirty="0" smtClean="0"/>
              <a:t>Design of 3NF Schemas:</a:t>
            </a:r>
          </a:p>
          <a:p>
            <a:pPr marL="0" indent="0">
              <a:lnSpc>
                <a:spcPct val="90000"/>
              </a:lnSpc>
              <a:buNone/>
            </a:pPr>
            <a:r>
              <a:rPr lang="en-US" altLang="en-US" sz="2000" b="1" dirty="0" smtClean="0"/>
              <a:t>Algorithm </a:t>
            </a:r>
            <a:r>
              <a:rPr lang="en-US" altLang="en-US" sz="2000" b="1" dirty="0"/>
              <a:t>15.4 Relational Synthesis into 3NF with Dependency Preservation </a:t>
            </a:r>
            <a:r>
              <a:rPr lang="en-US" altLang="en-US" sz="2000" b="1" dirty="0" smtClean="0"/>
              <a:t>and Non-Additive (Lossless) </a:t>
            </a:r>
            <a:r>
              <a:rPr lang="en-US" altLang="en-US" sz="2000" b="1" dirty="0"/>
              <a:t>Join Property</a:t>
            </a:r>
          </a:p>
          <a:p>
            <a:pPr lvl="1">
              <a:lnSpc>
                <a:spcPct val="90000"/>
              </a:lnSpc>
            </a:pPr>
            <a:r>
              <a:rPr lang="en-US" altLang="en-US" sz="2000" b="1" dirty="0"/>
              <a:t>Input: A universal relation R and a set of functional dependencies F on the attributes of R.</a:t>
            </a:r>
          </a:p>
          <a:p>
            <a:pPr>
              <a:lnSpc>
                <a:spcPct val="80000"/>
              </a:lnSpc>
              <a:buNone/>
            </a:pPr>
            <a:r>
              <a:rPr lang="en-US" altLang="en-US" sz="2000" b="1" dirty="0">
                <a:solidFill>
                  <a:srgbClr val="800000"/>
                </a:solidFill>
              </a:rPr>
              <a:t>1.</a:t>
            </a:r>
            <a:r>
              <a:rPr lang="en-US" altLang="en-US" sz="2000" b="1" dirty="0"/>
              <a:t> </a:t>
            </a:r>
            <a:r>
              <a:rPr lang="en-US" altLang="en-US" sz="2000" dirty="0"/>
              <a:t>Find a minimal cover G for F (use Algorithm </a:t>
            </a:r>
            <a:r>
              <a:rPr lang="nb-NO" altLang="en-US" sz="2000" dirty="0"/>
              <a:t>15.</a:t>
            </a:r>
            <a:r>
              <a:rPr lang="en-US" altLang="en-US" sz="2000" dirty="0"/>
              <a:t>0</a:t>
            </a:r>
            <a:r>
              <a:rPr lang="en-US" altLang="en-US" sz="2000" dirty="0" smtClean="0"/>
              <a:t>).</a:t>
            </a:r>
            <a:endParaRPr lang="en-US" altLang="en-US" sz="2000" dirty="0"/>
          </a:p>
          <a:p>
            <a:pPr>
              <a:lnSpc>
                <a:spcPct val="90000"/>
              </a:lnSpc>
              <a:buFont typeface="Wingdings" charset="2"/>
              <a:buNone/>
            </a:pPr>
            <a:r>
              <a:rPr lang="en-US" altLang="en-US" sz="2000" b="1" dirty="0" smtClean="0">
                <a:solidFill>
                  <a:srgbClr val="800000"/>
                </a:solidFill>
              </a:rPr>
              <a:t>2</a:t>
            </a:r>
            <a:r>
              <a:rPr lang="en-US" altLang="en-US" sz="2000" b="1" dirty="0">
                <a:solidFill>
                  <a:srgbClr val="800000"/>
                </a:solidFill>
              </a:rPr>
              <a:t>.</a:t>
            </a:r>
            <a:r>
              <a:rPr lang="en-US" altLang="en-US" sz="2000" b="1" dirty="0"/>
              <a:t> </a:t>
            </a:r>
            <a:r>
              <a:rPr lang="en-US" altLang="en-US" sz="2000" dirty="0"/>
              <a:t>For each left-hand-side X of a functional dependency that appears in G,</a:t>
            </a:r>
          </a:p>
          <a:p>
            <a:pPr>
              <a:lnSpc>
                <a:spcPct val="90000"/>
              </a:lnSpc>
              <a:buFont typeface="Wingdings" charset="2"/>
              <a:buNone/>
            </a:pPr>
            <a:r>
              <a:rPr lang="en-US" altLang="en-US" sz="2000" dirty="0"/>
              <a:t>		create a relation schema in D with attributes {X </a:t>
            </a:r>
            <a:r>
              <a:rPr lang="en-US" altLang="en-US" sz="2000" dirty="0" err="1">
                <a:latin typeface="Lucida Grande" charset="0"/>
              </a:rPr>
              <a:t>υ</a:t>
            </a:r>
            <a:r>
              <a:rPr lang="en-US" altLang="en-US" sz="2000" dirty="0"/>
              <a:t> {A1} </a:t>
            </a:r>
            <a:r>
              <a:rPr lang="en-US" altLang="en-US" sz="2000" dirty="0" err="1">
                <a:latin typeface="Lucida Grande" charset="0"/>
              </a:rPr>
              <a:t>υ</a:t>
            </a:r>
            <a:r>
              <a:rPr lang="en-US" altLang="en-US" sz="2000" dirty="0"/>
              <a:t> {A2} ... </a:t>
            </a:r>
            <a:r>
              <a:rPr lang="en-US" altLang="en-US" sz="2000" dirty="0" err="1">
                <a:latin typeface="Lucida Grande" charset="0"/>
              </a:rPr>
              <a:t>υ</a:t>
            </a:r>
            <a:r>
              <a:rPr lang="en-US" altLang="en-US" sz="2000" dirty="0"/>
              <a:t> {</a:t>
            </a:r>
            <a:r>
              <a:rPr lang="en-US" altLang="en-US" sz="2000" dirty="0" err="1"/>
              <a:t>Ak</a:t>
            </a:r>
            <a:r>
              <a:rPr lang="en-US" altLang="en-US" sz="2000" dirty="0"/>
              <a:t>}}, </a:t>
            </a:r>
          </a:p>
          <a:p>
            <a:pPr>
              <a:lnSpc>
                <a:spcPct val="90000"/>
              </a:lnSpc>
              <a:buFont typeface="Wingdings" charset="2"/>
              <a:buNone/>
            </a:pPr>
            <a:r>
              <a:rPr lang="en-US" altLang="en-US" sz="2000" dirty="0"/>
              <a:t>		where X </a:t>
            </a:r>
            <a:r>
              <a:rPr lang="en-US" altLang="en-US" sz="2000" dirty="0">
                <a:sym typeface="Wingdings 3" charset="2"/>
              </a:rPr>
              <a:t></a:t>
            </a:r>
            <a:r>
              <a:rPr lang="en-US" altLang="en-US" sz="2000" dirty="0"/>
              <a:t> A1, X </a:t>
            </a:r>
            <a:r>
              <a:rPr lang="en-US" altLang="en-US" sz="2000" dirty="0">
                <a:sym typeface="Wingdings 3" charset="2"/>
              </a:rPr>
              <a:t></a:t>
            </a:r>
            <a:r>
              <a:rPr lang="en-US" altLang="en-US" sz="2000" dirty="0"/>
              <a:t> A2, ..., X </a:t>
            </a:r>
            <a:r>
              <a:rPr lang="en-US" altLang="en-US" sz="2000" dirty="0">
                <a:sym typeface="Wingdings 3" charset="2"/>
              </a:rPr>
              <a:t>–&gt;</a:t>
            </a:r>
            <a:r>
              <a:rPr lang="en-US" altLang="en-US" sz="2000" dirty="0" err="1"/>
              <a:t>Ak</a:t>
            </a:r>
            <a:r>
              <a:rPr lang="en-US" altLang="en-US" sz="2000" dirty="0"/>
              <a:t> are the only dependencies in G with X as left-hand-side (X is the key of this relation).</a:t>
            </a:r>
          </a:p>
          <a:p>
            <a:pPr>
              <a:lnSpc>
                <a:spcPct val="90000"/>
              </a:lnSpc>
              <a:buNone/>
            </a:pPr>
            <a:r>
              <a:rPr lang="en-US" altLang="en-US" sz="2000" b="1" dirty="0">
                <a:solidFill>
                  <a:srgbClr val="800000"/>
                </a:solidFill>
              </a:rPr>
              <a:t>3.</a:t>
            </a:r>
            <a:r>
              <a:rPr lang="en-US" altLang="en-US" sz="2000" b="1" dirty="0"/>
              <a:t> </a:t>
            </a:r>
            <a:r>
              <a:rPr lang="en-US" altLang="en-US" sz="2000" dirty="0"/>
              <a:t>If none of the relation schemas in D contains a key of R, then create one more relation schema in D that contains attributes that form a key of R. </a:t>
            </a:r>
            <a:r>
              <a:rPr lang="en-US" altLang="en-US" sz="2000" i="1" dirty="0"/>
              <a:t>(Use Algorithm 15.4a to find the key of R)</a:t>
            </a:r>
          </a:p>
          <a:p>
            <a:pPr>
              <a:lnSpc>
                <a:spcPct val="90000"/>
              </a:lnSpc>
            </a:pPr>
            <a:endParaRPr lang="en-US" altLang="en-US" sz="2000" i="1" dirty="0"/>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35</a:t>
            </a:fld>
            <a:endParaRPr lang="en-CA" altLang="en-US" dirty="0"/>
          </a:p>
        </p:txBody>
      </p:sp>
      <p:sp>
        <p:nvSpPr>
          <p:cNvPr id="788484" name="Rectangle 4"/>
          <p:cNvSpPr>
            <a:spLocks noGrp="1" noChangeArrowheads="1"/>
          </p:cNvSpPr>
          <p:nvPr>
            <p:ph type="title"/>
          </p:nvPr>
        </p:nvSpPr>
        <p:spPr/>
        <p:txBody>
          <a:bodyPr/>
          <a:lstStyle/>
          <a:p>
            <a:r>
              <a:rPr lang="en-US" altLang="en-US"/>
              <a:t>Algorithms for Relational Database Schema Design (2)</a:t>
            </a:r>
          </a:p>
        </p:txBody>
      </p:sp>
      <p:sp>
        <p:nvSpPr>
          <p:cNvPr id="788485" name="Rectangle 5"/>
          <p:cNvSpPr>
            <a:spLocks noGrp="1" noChangeArrowheads="1"/>
          </p:cNvSpPr>
          <p:nvPr>
            <p:ph type="body" idx="1"/>
          </p:nvPr>
        </p:nvSpPr>
        <p:spPr/>
        <p:txBody>
          <a:bodyPr/>
          <a:lstStyle/>
          <a:p>
            <a:pPr>
              <a:lnSpc>
                <a:spcPct val="90000"/>
              </a:lnSpc>
            </a:pPr>
            <a:r>
              <a:rPr lang="en-US" altLang="en-US" sz="2000" b="1" dirty="0" smtClean="0"/>
              <a:t>Design of BCNF Schemas</a:t>
            </a:r>
          </a:p>
          <a:p>
            <a:pPr marL="0" indent="0">
              <a:lnSpc>
                <a:spcPct val="90000"/>
              </a:lnSpc>
              <a:buNone/>
            </a:pPr>
            <a:r>
              <a:rPr lang="en-US" altLang="en-US" sz="2000" b="1" dirty="0" smtClean="0"/>
              <a:t>Algorithm 15.5: </a:t>
            </a:r>
            <a:r>
              <a:rPr lang="en-US" altLang="en-US" sz="2000" b="1" dirty="0"/>
              <a:t>Relational Decomposition into BCNF with Lossless (non-additive) join property</a:t>
            </a:r>
          </a:p>
          <a:p>
            <a:pPr lvl="1">
              <a:lnSpc>
                <a:spcPct val="90000"/>
              </a:lnSpc>
            </a:pPr>
            <a:r>
              <a:rPr lang="en-US" altLang="en-US" sz="2000" b="1" dirty="0"/>
              <a:t>Input: A universal relation R and a set of functional dependencies F on the attributes of R.</a:t>
            </a:r>
          </a:p>
          <a:p>
            <a:pPr>
              <a:lnSpc>
                <a:spcPct val="90000"/>
              </a:lnSpc>
              <a:buFont typeface="Wingdings" charset="2"/>
              <a:buNone/>
            </a:pPr>
            <a:r>
              <a:rPr lang="en-US" altLang="en-US" sz="2000" b="1" dirty="0">
                <a:solidFill>
                  <a:srgbClr val="800000"/>
                </a:solidFill>
              </a:rPr>
              <a:t>1.</a:t>
            </a:r>
            <a:r>
              <a:rPr lang="en-US" altLang="en-US" sz="2000" b="1" dirty="0"/>
              <a:t> </a:t>
            </a:r>
            <a:r>
              <a:rPr lang="en-US" altLang="en-US" sz="2000" dirty="0"/>
              <a:t>Set D := {R};</a:t>
            </a:r>
          </a:p>
          <a:p>
            <a:pPr>
              <a:lnSpc>
                <a:spcPct val="90000"/>
              </a:lnSpc>
              <a:buFont typeface="Wingdings" charset="2"/>
              <a:buNone/>
            </a:pPr>
            <a:r>
              <a:rPr lang="en-US" altLang="en-US" sz="2000" b="1" dirty="0">
                <a:solidFill>
                  <a:srgbClr val="800000"/>
                </a:solidFill>
              </a:rPr>
              <a:t>2.</a:t>
            </a:r>
            <a:r>
              <a:rPr lang="en-US" altLang="en-US" sz="2000" b="1" dirty="0"/>
              <a:t> </a:t>
            </a:r>
            <a:r>
              <a:rPr lang="en-US" altLang="en-US" sz="2000" dirty="0"/>
              <a:t>While there is a relation schema Q in D that is not in BCNF </a:t>
            </a:r>
          </a:p>
          <a:p>
            <a:pPr>
              <a:lnSpc>
                <a:spcPct val="90000"/>
              </a:lnSpc>
              <a:buFont typeface="Wingdings" charset="2"/>
              <a:buNone/>
            </a:pPr>
            <a:r>
              <a:rPr lang="en-US" altLang="en-US" sz="2000" dirty="0"/>
              <a:t>	do {</a:t>
            </a:r>
          </a:p>
          <a:p>
            <a:pPr>
              <a:lnSpc>
                <a:spcPct val="90000"/>
              </a:lnSpc>
              <a:buFont typeface="Wingdings" charset="2"/>
              <a:buNone/>
            </a:pPr>
            <a:r>
              <a:rPr lang="en-US" altLang="en-US" sz="2000" dirty="0"/>
              <a:t>		choose a relation schema Q in D that is not in BCNF;</a:t>
            </a:r>
          </a:p>
          <a:p>
            <a:pPr>
              <a:lnSpc>
                <a:spcPct val="90000"/>
              </a:lnSpc>
              <a:buFont typeface="Wingdings" charset="2"/>
              <a:buNone/>
            </a:pPr>
            <a:r>
              <a:rPr lang="en-US" altLang="en-US" sz="2000" dirty="0"/>
              <a:t>		find a functional dependency X </a:t>
            </a:r>
            <a:r>
              <a:rPr lang="en-US" altLang="en-US" sz="2000" dirty="0">
                <a:sym typeface="Wingdings 3" charset="2"/>
              </a:rPr>
              <a:t></a:t>
            </a:r>
            <a:r>
              <a:rPr lang="en-US" altLang="en-US" sz="2000" dirty="0"/>
              <a:t> Y in Q that violates BCNF;</a:t>
            </a:r>
          </a:p>
          <a:p>
            <a:pPr>
              <a:lnSpc>
                <a:spcPct val="90000"/>
              </a:lnSpc>
              <a:buFont typeface="Wingdings" charset="2"/>
              <a:buNone/>
            </a:pPr>
            <a:r>
              <a:rPr lang="en-US" altLang="en-US" sz="2000" dirty="0"/>
              <a:t>		replace Q in D by two relation schemas (Q - Y) and (X </a:t>
            </a:r>
            <a:r>
              <a:rPr lang="en-US" altLang="en-US" sz="2000" dirty="0" err="1">
                <a:latin typeface="Lucida Grande" charset="0"/>
              </a:rPr>
              <a:t>υ</a:t>
            </a:r>
            <a:r>
              <a:rPr lang="en-US" altLang="en-US" sz="2000" dirty="0"/>
              <a:t> Y);</a:t>
            </a:r>
          </a:p>
          <a:p>
            <a:pPr>
              <a:lnSpc>
                <a:spcPct val="90000"/>
              </a:lnSpc>
              <a:buFont typeface="Wingdings" charset="2"/>
              <a:buNone/>
            </a:pPr>
            <a:r>
              <a:rPr lang="en-US" altLang="en-US" sz="2000" dirty="0"/>
              <a:t>	}; </a:t>
            </a:r>
          </a:p>
          <a:p>
            <a:pPr>
              <a:lnSpc>
                <a:spcPct val="90000"/>
              </a:lnSpc>
              <a:buFont typeface="Wingdings" charset="2"/>
              <a:buNone/>
            </a:pPr>
            <a:endParaRPr lang="en-US" altLang="en-US" sz="2000" dirty="0"/>
          </a:p>
          <a:p>
            <a:pPr>
              <a:lnSpc>
                <a:spcPct val="90000"/>
              </a:lnSpc>
              <a:buFont typeface="Wingdings" charset="2"/>
              <a:buNone/>
            </a:pPr>
            <a:r>
              <a:rPr lang="en-US" altLang="en-US" sz="2000" i="1" dirty="0"/>
              <a:t>Assumption: No null values are allowed for the join attributes.</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36</a:t>
            </a:fld>
            <a:endParaRPr lang="en-CA" altLang="en-US" dirty="0"/>
          </a:p>
        </p:txBody>
      </p:sp>
      <p:sp>
        <p:nvSpPr>
          <p:cNvPr id="788484" name="Rectangle 4"/>
          <p:cNvSpPr>
            <a:spLocks noGrp="1" noChangeArrowheads="1"/>
          </p:cNvSpPr>
          <p:nvPr>
            <p:ph type="title"/>
          </p:nvPr>
        </p:nvSpPr>
        <p:spPr/>
        <p:txBody>
          <a:bodyPr/>
          <a:lstStyle/>
          <a:p>
            <a:r>
              <a:rPr lang="en-US" altLang="en-US" dirty="0" smtClean="0"/>
              <a:t>4. Problems with Null Values and Dangling Tuples (1)</a:t>
            </a:r>
            <a:endParaRPr lang="en-US" altLang="en-US" dirty="0"/>
          </a:p>
        </p:txBody>
      </p:sp>
      <p:sp>
        <p:nvSpPr>
          <p:cNvPr id="788485" name="Rectangle 5"/>
          <p:cNvSpPr>
            <a:spLocks noGrp="1" noChangeArrowheads="1"/>
          </p:cNvSpPr>
          <p:nvPr>
            <p:ph type="body" idx="1"/>
          </p:nvPr>
        </p:nvSpPr>
        <p:spPr/>
        <p:txBody>
          <a:bodyPr/>
          <a:lstStyle/>
          <a:p>
            <a:pPr marL="0" indent="0">
              <a:lnSpc>
                <a:spcPct val="90000"/>
              </a:lnSpc>
              <a:buNone/>
            </a:pPr>
            <a:r>
              <a:rPr lang="en-US" altLang="en-US" sz="2000" b="1" dirty="0" smtClean="0"/>
              <a:t>4.1 Problems with NULL values</a:t>
            </a:r>
          </a:p>
          <a:p>
            <a:pPr>
              <a:lnSpc>
                <a:spcPct val="90000"/>
              </a:lnSpc>
            </a:pPr>
            <a:r>
              <a:rPr lang="en-US" sz="2000" dirty="0"/>
              <a:t>when some tuples have NULL values for attributes that will be used to join individual relations in the </a:t>
            </a:r>
            <a:r>
              <a:rPr lang="en-US" sz="2000" dirty="0" smtClean="0"/>
              <a:t>decomposition that may lead to incomplete results.</a:t>
            </a:r>
          </a:p>
          <a:p>
            <a:pPr>
              <a:lnSpc>
                <a:spcPct val="90000"/>
              </a:lnSpc>
            </a:pPr>
            <a:r>
              <a:rPr lang="en-US" sz="2000" dirty="0" smtClean="0"/>
              <a:t>E.g., see Figure </a:t>
            </a:r>
            <a:r>
              <a:rPr lang="en-US" sz="2000" dirty="0"/>
              <a:t>15.2(a), where two relations EMPLOYEE and DEPARTMENT are shown. The last two employee tuples—‘Berger’ and ‘Benitez’—represent newly hired employees who have not yet been assigned to a department (assume that this does not violate any integrity constraints). </a:t>
            </a:r>
            <a:endParaRPr lang="en-US" sz="2000" dirty="0" smtClean="0"/>
          </a:p>
          <a:p>
            <a:pPr>
              <a:lnSpc>
                <a:spcPct val="90000"/>
              </a:lnSpc>
            </a:pPr>
            <a:r>
              <a:rPr lang="en-US" sz="2000" dirty="0" smtClean="0"/>
              <a:t>If we </a:t>
            </a:r>
            <a:r>
              <a:rPr lang="en-US" sz="2000" dirty="0"/>
              <a:t>want to retrieve a list of (</a:t>
            </a:r>
            <a:r>
              <a:rPr lang="en-US" sz="2000" dirty="0" err="1"/>
              <a:t>Ename</a:t>
            </a:r>
            <a:r>
              <a:rPr lang="en-US" sz="2000" dirty="0"/>
              <a:t>, </a:t>
            </a:r>
            <a:r>
              <a:rPr lang="en-US" sz="2000" dirty="0" err="1"/>
              <a:t>Dname</a:t>
            </a:r>
            <a:r>
              <a:rPr lang="en-US" sz="2000" dirty="0"/>
              <a:t>) values for all the employees. If we apply the NATURAL JOIN operation on EMPLOYEE and DEPARTMENT (Figure 15.2(b)), the two aforementioned tuples will </a:t>
            </a:r>
            <a:r>
              <a:rPr lang="en-US" sz="2000" i="1" dirty="0"/>
              <a:t>not</a:t>
            </a:r>
            <a:r>
              <a:rPr lang="en-US" sz="2000" dirty="0"/>
              <a:t> appear in the result</a:t>
            </a:r>
            <a:r>
              <a:rPr lang="en-US" sz="2000" dirty="0" smtClean="0"/>
              <a:t>.</a:t>
            </a:r>
          </a:p>
          <a:p>
            <a:pPr>
              <a:lnSpc>
                <a:spcPct val="90000"/>
              </a:lnSpc>
            </a:pPr>
            <a:r>
              <a:rPr lang="en-US" altLang="en-US" sz="2000" dirty="0" smtClean="0"/>
              <a:t>In such cases, LEFT OUTER JOIN may be used. The result is shown in Figure 15.2 (c).</a:t>
            </a:r>
            <a:endParaRPr lang="en-US" altLang="en-US" sz="2000" dirty="0"/>
          </a:p>
          <a:p>
            <a:pPr>
              <a:lnSpc>
                <a:spcPct val="90000"/>
              </a:lnSpc>
              <a:buFont typeface="Wingdings" charset="2"/>
              <a:buNone/>
            </a:pPr>
            <a:endParaRPr lang="en-US" altLang="en-US" sz="2000" dirty="0"/>
          </a:p>
          <a:p>
            <a:pPr>
              <a:lnSpc>
                <a:spcPct val="90000"/>
              </a:lnSpc>
              <a:buFont typeface="Wingdings" charset="2"/>
              <a:buNone/>
            </a:pPr>
            <a:r>
              <a:rPr lang="en-US" altLang="en-US" sz="2000" i="1" dirty="0" smtClean="0"/>
              <a:t>.</a:t>
            </a:r>
            <a:endParaRPr lang="en-US" altLang="en-US" sz="2000" i="1" dirty="0"/>
          </a:p>
        </p:txBody>
      </p:sp>
    </p:spTree>
    <p:extLst>
      <p:ext uri="{BB962C8B-B14F-4D97-AF65-F5344CB8AC3E}">
        <p14:creationId xmlns:p14="http://schemas.microsoft.com/office/powerpoint/2010/main" val="3502400039"/>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0E771FC1-1C80-E44B-9F0E-4FC700360505}" type="slidenum">
              <a:rPr lang="en-US" altLang="en-US"/>
              <a:pPr/>
              <a:t>37</a:t>
            </a:fld>
            <a:endParaRPr lang="en-CA" altLang="en-US" dirty="0"/>
          </a:p>
        </p:txBody>
      </p:sp>
      <p:sp>
        <p:nvSpPr>
          <p:cNvPr id="79462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t>Problems with Null Values and Dangling Tuples </a:t>
            </a:r>
            <a:r>
              <a:rPr lang="en-US" altLang="en-US" dirty="0" smtClean="0"/>
              <a:t>(2)</a:t>
            </a:r>
            <a:endParaRPr lang="en-US" altLang="en-US" dirty="0"/>
          </a:p>
        </p:txBody>
      </p:sp>
      <p:sp>
        <p:nvSpPr>
          <p:cNvPr id="7" name="Title 1"/>
          <p:cNvSpPr txBox="1">
            <a:spLocks/>
          </p:cNvSpPr>
          <p:nvPr/>
        </p:nvSpPr>
        <p:spPr bwMode="auto">
          <a:xfrm>
            <a:off x="7339013" y="22860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smtClean="0">
                <a:latin typeface="Verdana" charset="0"/>
              </a:rPr>
              <a:t>Figure 15.2</a:t>
            </a:r>
          </a:p>
          <a:p>
            <a:r>
              <a:rPr lang="en-US" altLang="en-US" kern="0" dirty="0" smtClean="0">
                <a:latin typeface="Verdana" charset="0"/>
              </a:rPr>
              <a:t>Issues with NULL-value joins. (</a:t>
            </a:r>
            <a:r>
              <a:rPr lang="en-US" altLang="en-US" kern="0" dirty="0">
                <a:latin typeface="Verdana" charset="0"/>
              </a:rPr>
              <a:t>a) </a:t>
            </a:r>
            <a:r>
              <a:rPr lang="en-US" altLang="en-US" kern="0" dirty="0" smtClean="0">
                <a:latin typeface="Verdana" charset="0"/>
              </a:rPr>
              <a:t>Some EMPLOYEE tuples have NULL for the join attribute </a:t>
            </a:r>
            <a:r>
              <a:rPr lang="en-US" altLang="en-US" kern="0" dirty="0" err="1" smtClean="0">
                <a:latin typeface="Verdana" charset="0"/>
              </a:rPr>
              <a:t>Dnum</a:t>
            </a:r>
            <a:r>
              <a:rPr lang="en-US" altLang="en-US" kern="0" dirty="0" smtClean="0">
                <a:latin typeface="Verdana" charset="0"/>
              </a:rPr>
              <a:t>. </a:t>
            </a:r>
            <a:endParaRPr lang="en-US" altLang="en-US" kern="0" dirty="0">
              <a:latin typeface="Verdana" charset="0"/>
            </a:endParaRPr>
          </a:p>
        </p:txBody>
      </p:sp>
      <p:pic>
        <p:nvPicPr>
          <p:cNvPr id="8" name="Picture 7" descr="fig15_02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6400800" cy="4696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D37C499F-E18F-564D-81CE-45ACB4F04440}" type="slidenum">
              <a:rPr lang="en-US" altLang="en-US"/>
              <a:pPr/>
              <a:t>38</a:t>
            </a:fld>
            <a:endParaRPr lang="en-CA" altLang="en-US" dirty="0"/>
          </a:p>
        </p:txBody>
      </p:sp>
      <p:sp>
        <p:nvSpPr>
          <p:cNvPr id="79667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t>Problems with Null Values and Dangling Tuples </a:t>
            </a:r>
            <a:r>
              <a:rPr lang="en-US" altLang="en-US" dirty="0" smtClean="0"/>
              <a:t>(3)</a:t>
            </a:r>
            <a:endParaRPr lang="en-US" altLang="en-US" dirty="0"/>
          </a:p>
        </p:txBody>
      </p:sp>
      <p:sp>
        <p:nvSpPr>
          <p:cNvPr id="9" name="Title 1"/>
          <p:cNvSpPr txBox="1">
            <a:spLocks/>
          </p:cNvSpPr>
          <p:nvPr/>
        </p:nvSpPr>
        <p:spPr bwMode="auto">
          <a:xfrm>
            <a:off x="7162800" y="1676400"/>
            <a:ext cx="1676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smtClean="0">
                <a:latin typeface="Verdana" charset="0"/>
              </a:rPr>
              <a:t>Figure 15.2 </a:t>
            </a:r>
          </a:p>
          <a:p>
            <a:r>
              <a:rPr lang="en-US" altLang="en-US" kern="0" dirty="0" smtClean="0">
                <a:latin typeface="Verdana" charset="0"/>
                <a:ea typeface="ＭＳ Ｐゴシック"/>
              </a:rPr>
              <a:t>Issues </a:t>
            </a:r>
            <a:r>
              <a:rPr lang="en-US" altLang="en-US" kern="0" dirty="0">
                <a:latin typeface="Verdana" charset="0"/>
                <a:ea typeface="ＭＳ Ｐゴシック"/>
              </a:rPr>
              <a:t>with NULL-value joins. </a:t>
            </a:r>
            <a:endParaRPr lang="en-US" altLang="en-US" kern="0" dirty="0" smtClean="0">
              <a:latin typeface="Verdana" charset="0"/>
              <a:ea typeface="ＭＳ Ｐゴシック"/>
            </a:endParaRPr>
          </a:p>
          <a:p>
            <a:r>
              <a:rPr lang="en-US" altLang="en-US" kern="0" dirty="0" smtClean="0">
                <a:latin typeface="Verdana" charset="0"/>
                <a:ea typeface="ＭＳ Ｐゴシック"/>
              </a:rPr>
              <a:t>(b) Result </a:t>
            </a:r>
            <a:r>
              <a:rPr lang="en-US" altLang="en-US" kern="0" dirty="0">
                <a:latin typeface="Verdana" charset="0"/>
                <a:ea typeface="ＭＳ Ｐゴシック"/>
              </a:rPr>
              <a:t>of applying NATURAL JOIN to the EMPLOYEE and DEPARTMENT relations. </a:t>
            </a:r>
            <a:endParaRPr lang="en-US" altLang="en-US" kern="0" dirty="0" smtClean="0">
              <a:latin typeface="Verdana" charset="0"/>
              <a:ea typeface="ＭＳ Ｐゴシック"/>
            </a:endParaRPr>
          </a:p>
          <a:p>
            <a:r>
              <a:rPr lang="en-US" altLang="en-US" kern="0" dirty="0" smtClean="0">
                <a:latin typeface="Verdana" charset="0"/>
                <a:ea typeface="ＭＳ Ｐゴシック"/>
              </a:rPr>
              <a:t>(</a:t>
            </a:r>
            <a:r>
              <a:rPr lang="en-US" altLang="en-US" kern="0" dirty="0">
                <a:latin typeface="Verdana" charset="0"/>
                <a:ea typeface="ＭＳ Ｐゴシック"/>
              </a:rPr>
              <a:t>c) Result of applying LEFT OUTER JOIN to EMPLOYEE and DEPARTMENT</a:t>
            </a:r>
            <a:endParaRPr lang="en-US" altLang="en-US" kern="0" dirty="0">
              <a:latin typeface="Verdana" charset="0"/>
            </a:endParaRPr>
          </a:p>
        </p:txBody>
      </p:sp>
      <p:pic>
        <p:nvPicPr>
          <p:cNvPr id="10" name="Picture 9" descr="fig15_02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 y="3773209"/>
            <a:ext cx="6502400" cy="237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15_02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9400" y="1756234"/>
            <a:ext cx="6667500" cy="2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39</a:t>
            </a:fld>
            <a:endParaRPr lang="en-CA" altLang="en-US" dirty="0"/>
          </a:p>
        </p:txBody>
      </p:sp>
      <p:sp>
        <p:nvSpPr>
          <p:cNvPr id="788484" name="Rectangle 4"/>
          <p:cNvSpPr>
            <a:spLocks noGrp="1" noChangeArrowheads="1"/>
          </p:cNvSpPr>
          <p:nvPr>
            <p:ph type="title"/>
          </p:nvPr>
        </p:nvSpPr>
        <p:spPr/>
        <p:txBody>
          <a:bodyPr/>
          <a:lstStyle/>
          <a:p>
            <a:r>
              <a:rPr lang="en-US" altLang="en-US" dirty="0" smtClean="0"/>
              <a:t>Problems with Null Values and Dangling Tuples (4)</a:t>
            </a:r>
            <a:endParaRPr lang="en-US" altLang="en-US" dirty="0"/>
          </a:p>
        </p:txBody>
      </p:sp>
      <p:sp>
        <p:nvSpPr>
          <p:cNvPr id="788485" name="Rectangle 5"/>
          <p:cNvSpPr>
            <a:spLocks noGrp="1" noChangeArrowheads="1"/>
          </p:cNvSpPr>
          <p:nvPr>
            <p:ph type="body" idx="1"/>
          </p:nvPr>
        </p:nvSpPr>
        <p:spPr/>
        <p:txBody>
          <a:bodyPr/>
          <a:lstStyle/>
          <a:p>
            <a:pPr marL="0" indent="0">
              <a:lnSpc>
                <a:spcPct val="90000"/>
              </a:lnSpc>
              <a:buNone/>
            </a:pPr>
            <a:r>
              <a:rPr lang="en-US" altLang="en-US" sz="2000" b="1" dirty="0" smtClean="0"/>
              <a:t>Problems with Dangling Tuples</a:t>
            </a:r>
          </a:p>
          <a:p>
            <a:pPr marL="0" indent="0">
              <a:lnSpc>
                <a:spcPct val="90000"/>
              </a:lnSpc>
              <a:buNone/>
            </a:pPr>
            <a:endParaRPr lang="en-US" altLang="en-US" sz="2000" b="1" dirty="0" smtClean="0"/>
          </a:p>
          <a:p>
            <a:pPr>
              <a:lnSpc>
                <a:spcPct val="90000"/>
              </a:lnSpc>
            </a:pPr>
            <a:r>
              <a:rPr lang="en-US" sz="2000" dirty="0" smtClean="0"/>
              <a:t>Consider the decomposition of EMPLOYEE into EMPLOYEE_1 and EMPLOYEE_2 as shown in Figure 15.3 (a) and </a:t>
            </a:r>
            <a:r>
              <a:rPr lang="en-US" sz="2000" dirty="0" smtClean="0"/>
              <a:t>15.3 </a:t>
            </a:r>
            <a:r>
              <a:rPr lang="en-US" sz="2000" dirty="0" smtClean="0"/>
              <a:t>(b).</a:t>
            </a:r>
          </a:p>
          <a:p>
            <a:pPr>
              <a:lnSpc>
                <a:spcPct val="90000"/>
              </a:lnSpc>
            </a:pPr>
            <a:r>
              <a:rPr lang="en-US" sz="2000" dirty="0" smtClean="0"/>
              <a:t>Their NATURAL JOIN yields the original relation EMPLOYEE in Figure 15.2(a).</a:t>
            </a:r>
          </a:p>
          <a:p>
            <a:pPr>
              <a:lnSpc>
                <a:spcPct val="90000"/>
              </a:lnSpc>
            </a:pPr>
            <a:r>
              <a:rPr lang="en-US" sz="2000" dirty="0" smtClean="0"/>
              <a:t>We </a:t>
            </a:r>
            <a:r>
              <a:rPr lang="en-US" sz="2000" dirty="0"/>
              <a:t>may use the alternative representation, shown in Figure 15.3(c), where we </a:t>
            </a:r>
            <a:r>
              <a:rPr lang="en-US" sz="2000" i="1" dirty="0"/>
              <a:t>do not include a tuple</a:t>
            </a:r>
            <a:r>
              <a:rPr lang="en-US" sz="2000" dirty="0"/>
              <a:t> in EMPLOYEE_3 if the employee has not been assigned a department (instead of including a tuple with NULL for </a:t>
            </a:r>
            <a:r>
              <a:rPr lang="en-US" sz="2000" dirty="0" err="1"/>
              <a:t>Dnum</a:t>
            </a:r>
            <a:r>
              <a:rPr lang="en-US" sz="2000" dirty="0"/>
              <a:t> as in EMPLOYEE_2</a:t>
            </a:r>
            <a:r>
              <a:rPr lang="en-US" sz="2000" dirty="0" smtClean="0"/>
              <a:t>).</a:t>
            </a:r>
          </a:p>
          <a:p>
            <a:pPr>
              <a:lnSpc>
                <a:spcPct val="90000"/>
              </a:lnSpc>
            </a:pPr>
            <a:r>
              <a:rPr lang="en-US" sz="2000" dirty="0" smtClean="0"/>
              <a:t> </a:t>
            </a:r>
            <a:r>
              <a:rPr lang="en-US" sz="2000" dirty="0"/>
              <a:t>If we use EMPLOYEE_3 instead of EMPLOYEE_2 and apply a NATURAL JOIN on EMPLOYEE_1 and EMPLOYEE_3, the tuples for Berger and Benitez will not appear in the result; these are called </a:t>
            </a:r>
            <a:r>
              <a:rPr lang="en-US" sz="2000" b="1" dirty="0"/>
              <a:t>dangling tuples </a:t>
            </a:r>
            <a:r>
              <a:rPr lang="en-US" sz="2000" dirty="0"/>
              <a:t>in </a:t>
            </a:r>
            <a:r>
              <a:rPr lang="en-US" sz="2000" dirty="0" smtClean="0"/>
              <a:t>EMPLOYEE</a:t>
            </a:r>
            <a:r>
              <a:rPr lang="en-US" altLang="en-US" sz="2000" i="1" dirty="0" smtClean="0"/>
              <a:t>.</a:t>
            </a:r>
            <a:endParaRPr lang="en-US" altLang="en-US" sz="2000" i="1" dirty="0"/>
          </a:p>
        </p:txBody>
      </p:sp>
    </p:spTree>
    <p:extLst>
      <p:ext uri="{BB962C8B-B14F-4D97-AF65-F5344CB8AC3E}">
        <p14:creationId xmlns:p14="http://schemas.microsoft.com/office/powerpoint/2010/main" val="75313672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0892F7D-4B61-DC4A-9403-3C24140F5C60}" type="slidenum">
              <a:rPr lang="en-US" altLang="en-US"/>
              <a:pPr/>
              <a:t>4</a:t>
            </a:fld>
            <a:endParaRPr lang="en-CA" altLang="en-US" dirty="0"/>
          </a:p>
        </p:txBody>
      </p:sp>
      <p:sp>
        <p:nvSpPr>
          <p:cNvPr id="757764" name="Rectangle 4"/>
          <p:cNvSpPr>
            <a:spLocks noGrp="1" noChangeArrowheads="1"/>
          </p:cNvSpPr>
          <p:nvPr>
            <p:ph type="title"/>
          </p:nvPr>
        </p:nvSpPr>
        <p:spPr/>
        <p:txBody>
          <a:bodyPr/>
          <a:lstStyle/>
          <a:p>
            <a:r>
              <a:rPr lang="en-US" altLang="en-US" dirty="0" smtClean="0"/>
              <a:t>1. Functional Dependencies : Inference Rules, Equivalence and Minimal Cover</a:t>
            </a:r>
            <a:endParaRPr lang="en-US" altLang="en-US" dirty="0"/>
          </a:p>
        </p:txBody>
      </p:sp>
      <p:sp>
        <p:nvSpPr>
          <p:cNvPr id="757765" name="Rectangle 5"/>
          <p:cNvSpPr>
            <a:spLocks noGrp="1" noChangeArrowheads="1"/>
          </p:cNvSpPr>
          <p:nvPr>
            <p:ph type="body" idx="1"/>
          </p:nvPr>
        </p:nvSpPr>
        <p:spPr/>
        <p:txBody>
          <a:bodyPr/>
          <a:lstStyle/>
          <a:p>
            <a:r>
              <a:rPr lang="en-US" altLang="en-US" dirty="0" smtClean="0"/>
              <a:t>We discussed functional dependencies in the last chapter.</a:t>
            </a:r>
          </a:p>
          <a:p>
            <a:r>
              <a:rPr lang="en-US" altLang="en-US" dirty="0" smtClean="0">
                <a:ea typeface="MS PGothic" charset="-128"/>
              </a:rPr>
              <a:t>To recollect:</a:t>
            </a:r>
          </a:p>
          <a:p>
            <a:pPr marL="0" indent="0">
              <a:buNone/>
            </a:pPr>
            <a:r>
              <a:rPr lang="en-US" altLang="en-US" dirty="0"/>
              <a:t>A set of attributes X </a:t>
            </a:r>
            <a:r>
              <a:rPr lang="en-US" altLang="en-US" i="1" dirty="0"/>
              <a:t>functionally</a:t>
            </a:r>
            <a:r>
              <a:rPr lang="en-US" altLang="en-US" dirty="0"/>
              <a:t> </a:t>
            </a:r>
            <a:r>
              <a:rPr lang="en-US" altLang="en-US" i="1" dirty="0"/>
              <a:t>determines</a:t>
            </a:r>
            <a:r>
              <a:rPr lang="en-US" altLang="en-US" dirty="0"/>
              <a:t>  a set of attributes Y if the value of X determines a unique value for </a:t>
            </a:r>
            <a:r>
              <a:rPr lang="en-US" altLang="en-US" dirty="0" smtClean="0"/>
              <a:t>Y.</a:t>
            </a:r>
          </a:p>
          <a:p>
            <a:r>
              <a:rPr lang="en-US" altLang="en-US" dirty="0" smtClean="0"/>
              <a:t>Our goal here is to determine the properties of functional dependencies and to find out the ways of manipulating them. </a:t>
            </a:r>
            <a:endParaRPr lang="en-US" altLang="en-US" dirty="0"/>
          </a:p>
          <a:p>
            <a:endParaRPr lang="en-US" altLang="en-US" dirty="0" smtClean="0">
              <a:ea typeface="MS PGothic" charset="-128"/>
            </a:endParaRPr>
          </a:p>
          <a:p>
            <a:endParaRPr lang="en-US" altLang="en-US" dirty="0" smtClean="0">
              <a:ea typeface="MS PGothic" charset="-128"/>
            </a:endParaRPr>
          </a:p>
        </p:txBody>
      </p:sp>
    </p:spTree>
    <p:extLst>
      <p:ext uri="{BB962C8B-B14F-4D97-AF65-F5344CB8AC3E}">
        <p14:creationId xmlns:p14="http://schemas.microsoft.com/office/powerpoint/2010/main" val="3402852031"/>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101BFFA5-0CB8-0145-B74A-376DBD89F837}" type="slidenum">
              <a:rPr lang="en-US" altLang="en-US"/>
              <a:pPr/>
              <a:t>40</a:t>
            </a:fld>
            <a:endParaRPr lang="en-CA" altLang="en-US" dirty="0"/>
          </a:p>
        </p:txBody>
      </p:sp>
      <p:sp>
        <p:nvSpPr>
          <p:cNvPr id="798726" name="Rectangle 6"/>
          <p:cNvSpPr>
            <a:spLocks noGrp="1" noChangeArrowheads="1"/>
          </p:cNvSpPr>
          <p:nvPr>
            <p:ph type="title"/>
          </p:nvPr>
        </p:nvSpPr>
        <p:spPr/>
        <p:txBody>
          <a:bodyPr/>
          <a:lstStyle/>
          <a:p>
            <a:r>
              <a:rPr lang="en-US" altLang="en-US" dirty="0"/>
              <a:t>Problems with Null Values and Dangling Tuples </a:t>
            </a:r>
            <a:r>
              <a:rPr lang="en-US" altLang="en-US" sz="3200" dirty="0" smtClean="0"/>
              <a:t>(5)</a:t>
            </a:r>
            <a:endParaRPr lang="en-US" altLang="en-US" sz="3200" dirty="0"/>
          </a:p>
        </p:txBody>
      </p:sp>
      <p:sp>
        <p:nvSpPr>
          <p:cNvPr id="5" name="Title 1"/>
          <p:cNvSpPr txBox="1">
            <a:spLocks/>
          </p:cNvSpPr>
          <p:nvPr/>
        </p:nvSpPr>
        <p:spPr bwMode="auto">
          <a:xfrm>
            <a:off x="5867400" y="1447800"/>
            <a:ext cx="22860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en-CA"/>
            </a:defPPr>
            <a:lvl1pPr eaLnBrk="0" hangingPunct="0">
              <a:defRPr sz="1100" b="1" kern="0">
                <a:solidFill>
                  <a:srgbClr val="000000"/>
                </a:solidFill>
                <a:effectLst/>
                <a:latin typeface="Verdana" charset="0"/>
                <a:ea typeface="+mj-ea"/>
                <a:cs typeface="ＭＳ Ｐゴシック" charset="-128"/>
              </a:defRPr>
            </a:lvl1pPr>
            <a:lvl2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fontAlgn="base">
              <a:spcBef>
                <a:spcPct val="0"/>
              </a:spcBef>
              <a:spcAft>
                <a:spcPct val="0"/>
              </a:spcAft>
              <a:defRPr sz="4400" b="1">
                <a:solidFill>
                  <a:schemeClr val="bg1"/>
                </a:solidFill>
                <a:ea typeface="ＭＳ Ｐゴシック" charset="-128"/>
                <a:cs typeface="ＭＳ Ｐゴシック" charset="-128"/>
              </a:defRPr>
            </a:lvl6pPr>
            <a:lvl7pPr marL="914400" algn="ctr" fontAlgn="base">
              <a:spcBef>
                <a:spcPct val="0"/>
              </a:spcBef>
              <a:spcAft>
                <a:spcPct val="0"/>
              </a:spcAft>
              <a:defRPr sz="4400" b="1">
                <a:solidFill>
                  <a:schemeClr val="bg1"/>
                </a:solidFill>
                <a:ea typeface="ＭＳ Ｐゴシック" charset="-128"/>
                <a:cs typeface="ＭＳ Ｐゴシック" charset="-128"/>
              </a:defRPr>
            </a:lvl7pPr>
            <a:lvl8pPr marL="1371600" algn="ctr" fontAlgn="base">
              <a:spcBef>
                <a:spcPct val="0"/>
              </a:spcBef>
              <a:spcAft>
                <a:spcPct val="0"/>
              </a:spcAft>
              <a:defRPr sz="4400" b="1">
                <a:solidFill>
                  <a:schemeClr val="bg1"/>
                </a:solidFill>
                <a:ea typeface="ＭＳ Ｐゴシック" charset="-128"/>
                <a:cs typeface="ＭＳ Ｐゴシック" charset="-128"/>
              </a:defRPr>
            </a:lvl8pPr>
            <a:lvl9pPr marL="1828800" algn="ctr" fontAlgn="base">
              <a:spcBef>
                <a:spcPct val="0"/>
              </a:spcBef>
              <a:spcAft>
                <a:spcPct val="0"/>
              </a:spcAft>
              <a:defRPr sz="4400" b="1">
                <a:solidFill>
                  <a:schemeClr val="bg1"/>
                </a:solidFill>
                <a:ea typeface="ＭＳ Ｐゴシック" charset="-128"/>
                <a:cs typeface="ＭＳ Ｐゴシック" charset="-128"/>
              </a:defRPr>
            </a:lvl9pPr>
          </a:lstStyle>
          <a:p>
            <a:r>
              <a:rPr lang="en-US" altLang="en-US" dirty="0"/>
              <a:t>Figure 15.3   </a:t>
            </a:r>
            <a:endParaRPr lang="en-US" altLang="en-US" dirty="0" smtClean="0"/>
          </a:p>
          <a:p>
            <a:r>
              <a:rPr lang="en-US" altLang="en-US" b="0" dirty="0" smtClean="0"/>
              <a:t>The </a:t>
            </a:r>
            <a:r>
              <a:rPr lang="en-US" altLang="en-US" b="0" dirty="0"/>
              <a:t>dangling tuple problem. (a) The relation EMPLOYEE_1 (includes all attributes of EMPLOYEE from Figure 15.2(a) except </a:t>
            </a:r>
            <a:r>
              <a:rPr lang="en-US" altLang="en-US" b="0" dirty="0" err="1"/>
              <a:t>Dnum</a:t>
            </a:r>
            <a:r>
              <a:rPr lang="en-US" altLang="en-US" b="0" dirty="0"/>
              <a:t>). (b) The relation EMPLOYEE_2 (includes </a:t>
            </a:r>
            <a:r>
              <a:rPr lang="en-US" altLang="en-US" b="0" dirty="0" err="1"/>
              <a:t>Dnum</a:t>
            </a:r>
            <a:r>
              <a:rPr lang="en-US" altLang="en-US" b="0" dirty="0"/>
              <a:t> attribute with NULL values). (c) The relation EMPLOYEE_3 (includes </a:t>
            </a:r>
            <a:r>
              <a:rPr lang="en-US" altLang="en-US" b="0" dirty="0" err="1"/>
              <a:t>Dnum</a:t>
            </a:r>
            <a:r>
              <a:rPr lang="en-US" altLang="en-US" b="0" dirty="0"/>
              <a:t> attribute but does not include tuples for which </a:t>
            </a:r>
            <a:r>
              <a:rPr lang="en-US" altLang="en-US" b="0" dirty="0" err="1"/>
              <a:t>Dnum</a:t>
            </a:r>
            <a:r>
              <a:rPr lang="en-US" altLang="en-US" b="0" dirty="0"/>
              <a:t> has NULL values).</a:t>
            </a:r>
          </a:p>
        </p:txBody>
      </p:sp>
      <p:pic>
        <p:nvPicPr>
          <p:cNvPr id="6" name="Picture 5" descr="fig15_0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4800600" cy="512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3FA80E90-FA4C-6044-B527-3DEAA04D9BC6}" type="slidenum">
              <a:rPr lang="en-US" altLang="en-US"/>
              <a:pPr/>
              <a:t>41</a:t>
            </a:fld>
            <a:endParaRPr lang="en-CA" altLang="en-US" dirty="0"/>
          </a:p>
        </p:txBody>
      </p:sp>
      <p:sp>
        <p:nvSpPr>
          <p:cNvPr id="802822" name="Rectangle 6"/>
          <p:cNvSpPr>
            <a:spLocks noGrp="1" noChangeArrowheads="1"/>
          </p:cNvSpPr>
          <p:nvPr>
            <p:ph type="title"/>
          </p:nvPr>
        </p:nvSpPr>
        <p:spPr/>
        <p:txBody>
          <a:bodyPr/>
          <a:lstStyle/>
          <a:p>
            <a:r>
              <a:rPr lang="en-US" altLang="en-US" sz="3200" dirty="0" smtClean="0"/>
              <a:t>About Normalization Algorithms </a:t>
            </a:r>
            <a:endParaRPr lang="en-US" altLang="en-US" sz="3200" dirty="0"/>
          </a:p>
        </p:txBody>
      </p:sp>
      <p:sp>
        <p:nvSpPr>
          <p:cNvPr id="802823" name="Rectangle 7"/>
          <p:cNvSpPr>
            <a:spLocks noGrp="1" noChangeArrowheads="1"/>
          </p:cNvSpPr>
          <p:nvPr>
            <p:ph type="body" idx="1"/>
          </p:nvPr>
        </p:nvSpPr>
        <p:spPr/>
        <p:txBody>
          <a:bodyPr/>
          <a:lstStyle/>
          <a:p>
            <a:pPr marL="0" indent="0">
              <a:lnSpc>
                <a:spcPct val="90000"/>
              </a:lnSpc>
              <a:buNone/>
            </a:pPr>
            <a:r>
              <a:rPr lang="en-US" altLang="en-US" b="1" dirty="0" smtClean="0"/>
              <a:t>4.2 Discussion </a:t>
            </a:r>
            <a:r>
              <a:rPr lang="en-US" altLang="en-US" b="1" dirty="0"/>
              <a:t>of Normalization Algorithms:</a:t>
            </a:r>
          </a:p>
          <a:p>
            <a:pPr>
              <a:lnSpc>
                <a:spcPct val="90000"/>
              </a:lnSpc>
            </a:pPr>
            <a:r>
              <a:rPr lang="en-US" altLang="en-US" dirty="0"/>
              <a:t>Problems:</a:t>
            </a:r>
          </a:p>
          <a:p>
            <a:pPr lvl="1">
              <a:lnSpc>
                <a:spcPct val="90000"/>
              </a:lnSpc>
            </a:pPr>
            <a:r>
              <a:rPr lang="en-US" altLang="en-US" dirty="0"/>
              <a:t>The database designer must first specify </a:t>
            </a:r>
            <a:r>
              <a:rPr lang="en-US" altLang="en-US" i="1" dirty="0"/>
              <a:t>all</a:t>
            </a:r>
            <a:r>
              <a:rPr lang="en-US" altLang="en-US" dirty="0"/>
              <a:t> the relevant functional dependencies among the database attributes. </a:t>
            </a:r>
          </a:p>
          <a:p>
            <a:pPr lvl="1">
              <a:lnSpc>
                <a:spcPct val="90000"/>
              </a:lnSpc>
            </a:pPr>
            <a:r>
              <a:rPr lang="en-US" altLang="en-US" dirty="0"/>
              <a:t>These algorithms are </a:t>
            </a:r>
            <a:r>
              <a:rPr lang="en-US" altLang="en-US" i="1" dirty="0"/>
              <a:t>not deterministic</a:t>
            </a:r>
            <a:r>
              <a:rPr lang="en-US" altLang="en-US" dirty="0"/>
              <a:t> in general. </a:t>
            </a:r>
          </a:p>
          <a:p>
            <a:pPr lvl="1">
              <a:lnSpc>
                <a:spcPct val="90000"/>
              </a:lnSpc>
            </a:pPr>
            <a:r>
              <a:rPr lang="en-US" altLang="en-US" dirty="0"/>
              <a:t>It is not always possible to find a decomposition into relation schemas that preserves dependencies and allows each relation schema in the decomposition to be in BCNF (instead of 3NF as in Algorithm </a:t>
            </a:r>
            <a:r>
              <a:rPr lang="en-US" altLang="en-US" dirty="0" smtClean="0"/>
              <a:t>15.5). </a:t>
            </a:r>
            <a:endParaRPr lang="en-US" altLang="en-US" dirty="0"/>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a:t>
            </a:r>
            <a:r>
              <a:rPr lang="en-US" altLang="en-US" dirty="0" smtClean="0"/>
              <a:t>15- </a:t>
            </a:r>
            <a:fld id="{7D6572FF-F695-1B4F-91D2-DB25C19BFD7B}" type="slidenum">
              <a:rPr lang="en-US" altLang="en-US"/>
              <a:pPr/>
              <a:t>42</a:t>
            </a:fld>
            <a:endParaRPr lang="en-CA" altLang="en-US" dirty="0"/>
          </a:p>
        </p:txBody>
      </p:sp>
      <p:sp>
        <p:nvSpPr>
          <p:cNvPr id="804962" name="Rectangle 98"/>
          <p:cNvSpPr>
            <a:spLocks noGrp="1" noChangeArrowheads="1"/>
          </p:cNvSpPr>
          <p:nvPr>
            <p:ph type="title"/>
          </p:nvPr>
        </p:nvSpPr>
        <p:spPr/>
        <p:txBody>
          <a:bodyPr/>
          <a:lstStyle/>
          <a:p>
            <a:r>
              <a:rPr lang="en-US" altLang="en-US" sz="3200" dirty="0" smtClean="0"/>
              <a:t>Summary of Algorithms </a:t>
            </a:r>
            <a:r>
              <a:rPr lang="en-US" altLang="en-US" sz="3200" dirty="0"/>
              <a:t>for Relational Database Schema Design </a:t>
            </a:r>
            <a:r>
              <a:rPr lang="en-US" altLang="en-US" sz="3200" dirty="0" smtClean="0"/>
              <a:t>(1)</a:t>
            </a:r>
            <a:endParaRPr lang="en-US" altLang="en-US" sz="3200" dirty="0"/>
          </a:p>
        </p:txBody>
      </p:sp>
      <p:pic>
        <p:nvPicPr>
          <p:cNvPr id="5" name="Picture 2" descr="tab15_01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643" y="1797050"/>
            <a:ext cx="8190757"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a:t>
            </a:r>
            <a:r>
              <a:rPr lang="en-US" altLang="en-US" dirty="0" smtClean="0"/>
              <a:t>15- </a:t>
            </a:r>
            <a:fld id="{7D6572FF-F695-1B4F-91D2-DB25C19BFD7B}" type="slidenum">
              <a:rPr lang="en-US" altLang="en-US"/>
              <a:pPr/>
              <a:t>43</a:t>
            </a:fld>
            <a:endParaRPr lang="en-CA" altLang="en-US" dirty="0"/>
          </a:p>
        </p:txBody>
      </p:sp>
      <p:sp>
        <p:nvSpPr>
          <p:cNvPr id="804962" name="Rectangle 98"/>
          <p:cNvSpPr>
            <a:spLocks noGrp="1" noChangeArrowheads="1"/>
          </p:cNvSpPr>
          <p:nvPr>
            <p:ph type="title"/>
          </p:nvPr>
        </p:nvSpPr>
        <p:spPr/>
        <p:txBody>
          <a:bodyPr/>
          <a:lstStyle/>
          <a:p>
            <a:r>
              <a:rPr lang="en-US" altLang="en-US" dirty="0"/>
              <a:t>Summary of Algorithms for Relational Database Schema Design </a:t>
            </a:r>
            <a:r>
              <a:rPr lang="en-US" altLang="en-US" dirty="0" smtClean="0"/>
              <a:t>(2)</a:t>
            </a:r>
            <a:endParaRPr lang="en-US" altLang="en-US" sz="3200" dirty="0"/>
          </a:p>
        </p:txBody>
      </p:sp>
      <p:pic>
        <p:nvPicPr>
          <p:cNvPr id="6" name="Picture 2" descr="tab15_01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0391" y="1828800"/>
            <a:ext cx="8154009"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985208"/>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1DFAEA65-9469-7241-87D7-BD6E08053C23}" type="slidenum">
              <a:rPr lang="en-US" altLang="en-US"/>
              <a:pPr/>
              <a:t>44</a:t>
            </a:fld>
            <a:endParaRPr lang="en-CA" altLang="en-US" dirty="0"/>
          </a:p>
        </p:txBody>
      </p:sp>
      <p:sp>
        <p:nvSpPr>
          <p:cNvPr id="811010"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dirty="0">
                <a:ea typeface="Times New Roman" charset="0"/>
                <a:cs typeface="Times New Roman" charset="0"/>
              </a:rPr>
              <a:t>5. Multivalued </a:t>
            </a:r>
            <a:r>
              <a:rPr lang="en-US" altLang="en-US" sz="3200" dirty="0">
                <a:ea typeface="Times New Roman" charset="0"/>
                <a:cs typeface="Times New Roman" charset="0"/>
              </a:rPr>
              <a:t>Dependencies and Fourth Normal Form </a:t>
            </a:r>
            <a:r>
              <a:rPr lang="en-US" altLang="en-US" sz="3200" dirty="0" smtClean="0">
                <a:ea typeface="Times New Roman" charset="0"/>
                <a:cs typeface="Times New Roman" charset="0"/>
              </a:rPr>
              <a:t>– Further Discussion (1)</a:t>
            </a:r>
            <a:endParaRPr lang="en-US" altLang="en-US" sz="3200" dirty="0">
              <a:ea typeface="Times New Roman" charset="0"/>
              <a:cs typeface="Times New Roman" charset="0"/>
            </a:endParaRPr>
          </a:p>
        </p:txBody>
      </p:sp>
      <p:sp>
        <p:nvSpPr>
          <p:cNvPr id="811011" name="Rectangle 3"/>
          <p:cNvSpPr>
            <a:spLocks noGrp="1" noChangeArrowheads="1"/>
          </p:cNvSpPr>
          <p:nvPr>
            <p:ph type="body" idx="1"/>
          </p:nvPr>
        </p:nvSpPr>
        <p:spPr>
          <a:xfrm>
            <a:off x="254000" y="1574800"/>
            <a:ext cx="8356600" cy="4749800"/>
          </a:xfrm>
        </p:spPr>
        <p:txBody>
          <a:bodyPr/>
          <a:lstStyle/>
          <a:p>
            <a:pPr marL="609600" indent="-609600" algn="just">
              <a:lnSpc>
                <a:spcPct val="90000"/>
              </a:lnSpc>
              <a:buFont typeface="Wingdings" charset="2"/>
              <a:buNone/>
            </a:pPr>
            <a:r>
              <a:rPr lang="en-US" altLang="en-US" sz="20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120000"/>
              </a:lnSpc>
            </a:pPr>
            <a:r>
              <a:rPr lang="en-US" altLang="en-US" sz="2000" dirty="0">
                <a:ea typeface="Times New Roman" charset="0"/>
                <a:cs typeface="Times New Roman" charset="0"/>
              </a:rPr>
              <a:t>A </a:t>
            </a:r>
            <a:r>
              <a:rPr lang="en-US" altLang="en-US" sz="2000" b="1" dirty="0">
                <a:ea typeface="Times New Roman" charset="0"/>
                <a:cs typeface="Times New Roman" charset="0"/>
              </a:rPr>
              <a:t>multivalued dependency </a:t>
            </a:r>
            <a:r>
              <a:rPr lang="en-US" altLang="en-US" sz="2000" dirty="0">
                <a:ea typeface="Times New Roman" charset="0"/>
                <a:cs typeface="Times New Roman" charset="0"/>
              </a:rPr>
              <a:t>(</a:t>
            </a:r>
            <a:r>
              <a:rPr lang="en-US" altLang="en-US" sz="2000" b="1" dirty="0">
                <a:ea typeface="Times New Roman" charset="0"/>
                <a:cs typeface="Times New Roman" charset="0"/>
              </a:rPr>
              <a:t>MVD</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smtClean="0">
                <a:latin typeface="Times New Roman" charset="0"/>
                <a:ea typeface="Times New Roman" charset="0"/>
                <a:cs typeface="Times New Roman" charset="0"/>
              </a:rPr>
              <a:t>—</a:t>
            </a:r>
            <a:r>
              <a:rPr lang="en-US" altLang="en-US" sz="2000" dirty="0" smtClean="0">
                <a:ea typeface="Times New Roman" charset="0"/>
                <a:cs typeface="Times New Roman" charset="0"/>
              </a:rPr>
              <a:t>&gt;&gt;</a:t>
            </a:r>
            <a:r>
              <a:rPr lang="en-US" altLang="en-US" sz="2000" i="1"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specified on relation schema </a:t>
            </a:r>
            <a:r>
              <a:rPr lang="en-US" altLang="en-US" sz="2000" i="1" dirty="0">
                <a:ea typeface="Times New Roman" charset="0"/>
                <a:cs typeface="Times New Roman" charset="0"/>
              </a:rPr>
              <a:t>R</a:t>
            </a:r>
            <a:r>
              <a:rPr lang="en-US" altLang="en-US" sz="2000" dirty="0">
                <a:ea typeface="Times New Roman" charset="0"/>
                <a:cs typeface="Times New Roman" charset="0"/>
              </a:rPr>
              <a:t>, where </a:t>
            </a:r>
            <a:r>
              <a:rPr lang="en-US" altLang="en-US" sz="2000" i="1" dirty="0">
                <a:ea typeface="Times New Roman" charset="0"/>
                <a:cs typeface="Times New Roman" charset="0"/>
              </a:rPr>
              <a:t>X</a:t>
            </a:r>
            <a:r>
              <a:rPr lang="en-US" altLang="en-US" sz="2000" dirty="0">
                <a:ea typeface="Times New Roman" charset="0"/>
                <a:cs typeface="Times New Roman" charset="0"/>
              </a:rPr>
              <a:t> and </a:t>
            </a:r>
            <a:r>
              <a:rPr lang="en-US" altLang="en-US" sz="2000" i="1" dirty="0">
                <a:ea typeface="Times New Roman" charset="0"/>
                <a:cs typeface="Times New Roman" charset="0"/>
              </a:rPr>
              <a:t>Y</a:t>
            </a:r>
            <a:r>
              <a:rPr lang="en-US" altLang="en-US" sz="2000" dirty="0">
                <a:ea typeface="Times New Roman" charset="0"/>
                <a:cs typeface="Times New Roman" charset="0"/>
              </a:rPr>
              <a:t> are both subsets of </a:t>
            </a:r>
            <a:r>
              <a:rPr lang="en-US" altLang="en-US" sz="2000" i="1" dirty="0">
                <a:ea typeface="Times New Roman" charset="0"/>
                <a:cs typeface="Times New Roman" charset="0"/>
              </a:rPr>
              <a:t>R</a:t>
            </a:r>
            <a:r>
              <a:rPr lang="en-US" altLang="en-US" sz="2000" dirty="0">
                <a:ea typeface="Times New Roman" charset="0"/>
                <a:cs typeface="Times New Roman" charset="0"/>
              </a:rPr>
              <a:t>, specifies the following constraint on any relation state </a:t>
            </a:r>
            <a:r>
              <a:rPr lang="en-US" altLang="en-US" sz="2000" i="1" dirty="0">
                <a:ea typeface="Times New Roman" charset="0"/>
                <a:cs typeface="Times New Roman" charset="0"/>
              </a:rPr>
              <a:t>r</a:t>
            </a:r>
            <a:r>
              <a:rPr lang="en-US" altLang="en-US" sz="2000" dirty="0">
                <a:ea typeface="Times New Roman" charset="0"/>
                <a:cs typeface="Times New Roman" charset="0"/>
              </a:rPr>
              <a:t> of </a:t>
            </a:r>
            <a:r>
              <a:rPr lang="en-US" altLang="en-US" sz="2000" i="1" dirty="0">
                <a:ea typeface="Times New Roman" charset="0"/>
                <a:cs typeface="Times New Roman" charset="0"/>
              </a:rPr>
              <a:t>R</a:t>
            </a:r>
            <a:r>
              <a:rPr lang="en-US" altLang="en-US" sz="2000" dirty="0">
                <a:ea typeface="Times New Roman" charset="0"/>
                <a:cs typeface="Times New Roman" charset="0"/>
              </a:rPr>
              <a:t>: If two tuples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 exist in </a:t>
            </a:r>
            <a:r>
              <a:rPr lang="en-US" altLang="en-US" sz="2000" i="1" dirty="0">
                <a:ea typeface="Times New Roman" charset="0"/>
                <a:cs typeface="Times New Roman" charset="0"/>
              </a:rPr>
              <a:t>r</a:t>
            </a:r>
            <a:r>
              <a:rPr lang="en-US" altLang="en-US" sz="2000" dirty="0">
                <a:ea typeface="Times New Roman" charset="0"/>
                <a:cs typeface="Times New Roman" charset="0"/>
              </a:rPr>
              <a:t> such that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then two tuples </a:t>
            </a: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 should also exist in </a:t>
            </a:r>
            <a:r>
              <a:rPr lang="en-US" altLang="en-US" sz="2000" i="1" dirty="0">
                <a:ea typeface="Times New Roman" charset="0"/>
                <a:cs typeface="Times New Roman" charset="0"/>
              </a:rPr>
              <a:t>r</a:t>
            </a:r>
            <a:r>
              <a:rPr lang="en-US" altLang="en-US" sz="2000" dirty="0">
                <a:ea typeface="Times New Roman" charset="0"/>
                <a:cs typeface="Times New Roman" charset="0"/>
              </a:rPr>
              <a:t> with the following properties, where we use </a:t>
            </a:r>
            <a:r>
              <a:rPr lang="en-US" altLang="en-US" sz="2000" i="1" dirty="0">
                <a:ea typeface="Times New Roman" charset="0"/>
                <a:cs typeface="Times New Roman" charset="0"/>
              </a:rPr>
              <a:t>Z</a:t>
            </a:r>
            <a:r>
              <a:rPr lang="en-US" altLang="en-US" sz="2000" dirty="0">
                <a:ea typeface="Times New Roman" charset="0"/>
                <a:cs typeface="Times New Roman" charset="0"/>
              </a:rPr>
              <a:t> to denote (</a:t>
            </a:r>
            <a:r>
              <a:rPr lang="en-US" altLang="en-US" sz="2000" i="1" dirty="0">
                <a:ea typeface="Times New Roman" charset="0"/>
                <a:cs typeface="Times New Roman" charset="0"/>
              </a:rPr>
              <a:t>R </a:t>
            </a:r>
            <a:r>
              <a:rPr lang="en-US" altLang="en-US" sz="1800" dirty="0">
                <a:latin typeface="MathematicalPi 1" charset="0"/>
                <a:ea typeface="Times New Roman" charset="0"/>
                <a:cs typeface="Times New Roman" charset="0"/>
              </a:rPr>
              <a:t>2</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120000"/>
              </a:lnSpc>
            </a:pPr>
            <a:r>
              <a:rPr lang="en-US" altLang="en-US" sz="2000" dirty="0">
                <a:ea typeface="Times New Roman" charset="0"/>
                <a:cs typeface="Times New Roman" charset="0"/>
              </a:rPr>
              <a:t> </a:t>
            </a: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a:t>
            </a:r>
          </a:p>
          <a:p>
            <a:pPr marL="990600" lvl="1" indent="-533400" algn="just">
              <a:lnSpc>
                <a:spcPct val="120000"/>
              </a:lnSpc>
            </a:pP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120000"/>
              </a:lnSpc>
            </a:pP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a:t>
            </a:r>
          </a:p>
          <a:p>
            <a:pPr marL="609600" indent="-609600" algn="just">
              <a:lnSpc>
                <a:spcPct val="90000"/>
              </a:lnSpc>
            </a:pPr>
            <a:r>
              <a:rPr lang="en-US" altLang="en-US" sz="2000" dirty="0">
                <a:ea typeface="Times New Roman" charset="0"/>
                <a:cs typeface="Times New Roman" charset="0"/>
              </a:rPr>
              <a:t>An MVD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1800" dirty="0">
                <a:latin typeface="Times New Roman" charset="0"/>
                <a:ea typeface="Times New Roman" charset="0"/>
                <a:cs typeface="Times New Roman" charset="0"/>
              </a:rPr>
              <a:t>—</a:t>
            </a:r>
            <a:r>
              <a:rPr lang="en-US" altLang="en-US" sz="1800" dirty="0">
                <a:ea typeface="Times New Roman" charset="0"/>
                <a:cs typeface="Times New Roman" charset="0"/>
              </a:rPr>
              <a:t>&gt;&gt;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in </a:t>
            </a:r>
            <a:r>
              <a:rPr lang="en-US" altLang="en-US" sz="2000" i="1" dirty="0">
                <a:ea typeface="Times New Roman" charset="0"/>
                <a:cs typeface="Times New Roman" charset="0"/>
              </a:rPr>
              <a:t>R</a:t>
            </a:r>
            <a:r>
              <a:rPr lang="en-US" altLang="en-US" sz="2000" dirty="0">
                <a:ea typeface="Times New Roman" charset="0"/>
                <a:cs typeface="Times New Roman" charset="0"/>
              </a:rPr>
              <a:t> is called a </a:t>
            </a:r>
            <a:r>
              <a:rPr lang="en-US" altLang="en-US" sz="2000" b="1" dirty="0">
                <a:ea typeface="Times New Roman" charset="0"/>
                <a:cs typeface="Times New Roman" charset="0"/>
              </a:rPr>
              <a:t>trivial MVD</a:t>
            </a:r>
            <a:r>
              <a:rPr lang="en-US" altLang="en-US" sz="2000" dirty="0">
                <a:ea typeface="Times New Roman" charset="0"/>
                <a:cs typeface="Times New Roman" charset="0"/>
              </a:rPr>
              <a:t> if (a) </a:t>
            </a:r>
            <a:r>
              <a:rPr lang="en-US" altLang="en-US" sz="2000" i="1" dirty="0">
                <a:ea typeface="Times New Roman" charset="0"/>
                <a:cs typeface="Times New Roman" charset="0"/>
              </a:rPr>
              <a:t>Y</a:t>
            </a:r>
            <a:r>
              <a:rPr lang="en-US" altLang="en-US" sz="2000" dirty="0">
                <a:ea typeface="Times New Roman" charset="0"/>
                <a:cs typeface="Times New Roman" charset="0"/>
              </a:rPr>
              <a:t> is a subset of </a:t>
            </a:r>
            <a:r>
              <a:rPr lang="en-US" altLang="en-US" sz="2000" i="1" dirty="0">
                <a:ea typeface="Times New Roman" charset="0"/>
                <a:cs typeface="Times New Roman" charset="0"/>
              </a:rPr>
              <a:t>X</a:t>
            </a:r>
            <a:r>
              <a:rPr lang="en-US" altLang="en-US" sz="2000" dirty="0">
                <a:ea typeface="Times New Roman" charset="0"/>
                <a:cs typeface="Times New Roman" charset="0"/>
              </a:rPr>
              <a:t>, or (b)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dirty="0">
                <a:ea typeface="Times New Roman" charset="0"/>
                <a:cs typeface="Times New Roman" charset="0"/>
              </a:rPr>
              <a:t>. </a:t>
            </a: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E6114425-BFC5-E249-A091-B7209DFEA3C9}" type="slidenum">
              <a:rPr lang="en-US" altLang="en-US"/>
              <a:pPr/>
              <a:t>45</a:t>
            </a:fld>
            <a:endParaRPr lang="en-CA" altLang="en-US" dirty="0"/>
          </a:p>
        </p:txBody>
      </p:sp>
      <p:sp>
        <p:nvSpPr>
          <p:cNvPr id="813058"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(2)</a:t>
            </a:r>
            <a:endParaRPr lang="en-US" altLang="en-US" sz="3200" dirty="0">
              <a:ea typeface="Times New Roman" charset="0"/>
              <a:cs typeface="Times New Roman" charset="0"/>
            </a:endParaRPr>
          </a:p>
        </p:txBody>
      </p:sp>
      <p:sp>
        <p:nvSpPr>
          <p:cNvPr id="813059" name="Rectangle 3"/>
          <p:cNvSpPr>
            <a:spLocks noGrp="1" noChangeArrowheads="1"/>
          </p:cNvSpPr>
          <p:nvPr>
            <p:ph type="body" idx="1"/>
          </p:nvPr>
        </p:nvSpPr>
        <p:spPr>
          <a:xfrm>
            <a:off x="152400" y="1375690"/>
            <a:ext cx="8458200" cy="4724400"/>
          </a:xfrm>
        </p:spPr>
        <p:txBody>
          <a:bodyPr/>
          <a:lstStyle/>
          <a:p>
            <a:pPr marL="609600" indent="-609600" algn="just">
              <a:lnSpc>
                <a:spcPct val="90000"/>
              </a:lnSpc>
            </a:pPr>
            <a:r>
              <a:rPr lang="en-US" altLang="en-US" sz="2400" b="1" dirty="0">
                <a:ea typeface="Times New Roman" charset="0"/>
                <a:cs typeface="Times New Roman" charset="0"/>
              </a:rPr>
              <a:t>Inference Rules for Functional and </a:t>
            </a:r>
            <a:br>
              <a:rPr lang="en-US" altLang="en-US" sz="2400" b="1" dirty="0">
                <a:ea typeface="Times New Roman" charset="0"/>
                <a:cs typeface="Times New Roman" charset="0"/>
              </a:rPr>
            </a:br>
            <a:r>
              <a:rPr lang="en-US" altLang="en-US" sz="2400" b="1" dirty="0">
                <a:ea typeface="Times New Roman" charset="0"/>
                <a:cs typeface="Times New Roman" charset="0"/>
              </a:rPr>
              <a:t>Multivalued Dependencies</a:t>
            </a:r>
            <a:r>
              <a:rPr lang="en-US" altLang="en-US" sz="24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IR1 (</a:t>
            </a:r>
            <a:r>
              <a:rPr lang="en-US" altLang="en-US" sz="2000" b="1" dirty="0">
                <a:ea typeface="Times New Roman" charset="0"/>
                <a:cs typeface="Times New Roman" charset="0"/>
              </a:rPr>
              <a:t>reflexive rule for FDs</a:t>
            </a:r>
            <a:r>
              <a:rPr lang="en-US" altLang="en-US" sz="2000" dirty="0">
                <a:ea typeface="Times New Roman" charset="0"/>
                <a:cs typeface="Times New Roman" charset="0"/>
              </a:rPr>
              <a:t>): If </a:t>
            </a:r>
            <a:r>
              <a:rPr lang="en-US" altLang="en-US" sz="2000" i="1" dirty="0">
                <a:ea typeface="Times New Roman" charset="0"/>
                <a:cs typeface="Times New Roman" charset="0"/>
              </a:rPr>
              <a:t>X </a:t>
            </a:r>
            <a:r>
              <a:rPr lang="en-US" altLang="en-US" sz="2000" i="1"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then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IR2 (</a:t>
            </a:r>
            <a:r>
              <a:rPr lang="en-US" altLang="en-US" sz="2000" b="1" dirty="0">
                <a:ea typeface="Times New Roman" charset="0"/>
                <a:cs typeface="Times New Roman" charset="0"/>
              </a:rPr>
              <a:t>augmentation rule for FDs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4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XZ</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IR3 (</a:t>
            </a:r>
            <a:r>
              <a:rPr lang="en-US" altLang="en-US" sz="2000" b="1" dirty="0">
                <a:ea typeface="Times New Roman" charset="0"/>
                <a:cs typeface="Times New Roman" charset="0"/>
              </a:rPr>
              <a:t>transitive rule for FDs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t>→ </a:t>
            </a:r>
            <a:r>
              <a:rPr lang="en-US" altLang="en-US" sz="2000" i="1" dirty="0" smtClean="0">
                <a:ea typeface="Times New Roman" charset="0"/>
                <a:cs typeface="Times New Roman" charset="0"/>
              </a:rPr>
              <a:t>Z</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IR4 (</a:t>
            </a:r>
            <a:r>
              <a:rPr lang="en-US" altLang="en-US" sz="2000" b="1" dirty="0">
                <a:ea typeface="Times New Roman" charset="0"/>
                <a:cs typeface="Times New Roman" charset="0"/>
              </a:rPr>
              <a:t>complementation rule for MVDs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br>
              <a:rPr lang="en-US" altLang="en-US" sz="2000" dirty="0">
                <a:ea typeface="Times New Roman" charset="0"/>
                <a:cs typeface="Times New Roman" charset="0"/>
              </a:rPr>
            </a:br>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100" dirty="0">
                <a:ea typeface="Arial" charset="0"/>
                <a:cs typeface="Arial"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IR5 (</a:t>
            </a:r>
            <a:r>
              <a:rPr lang="en-US" altLang="en-US" sz="2000" b="1" dirty="0">
                <a:ea typeface="Times New Roman" charset="0"/>
                <a:cs typeface="Times New Roman" charset="0"/>
              </a:rPr>
              <a:t>augmentation rule for MVDs</a:t>
            </a:r>
            <a:r>
              <a:rPr lang="en-US" altLang="en-US" sz="2000" dirty="0">
                <a:ea typeface="Times New Roman" charset="0"/>
                <a:cs typeface="Times New Roman" charset="0"/>
              </a:rPr>
              <a:t>): If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and </a:t>
            </a:r>
            <a:r>
              <a:rPr lang="en-US" altLang="en-US" sz="2000" i="1" dirty="0">
                <a:ea typeface="Times New Roman" charset="0"/>
                <a:cs typeface="Times New Roman" charset="0"/>
              </a:rPr>
              <a:t>W</a:t>
            </a:r>
            <a:r>
              <a:rPr lang="en-US" altLang="en-US" sz="2000" dirty="0">
                <a:ea typeface="Times New Roman" charset="0"/>
                <a:cs typeface="Times New Roman" charset="0"/>
              </a:rPr>
              <a:t> </a:t>
            </a:r>
            <a:r>
              <a:rPr lang="en-US" altLang="en-US" sz="2000" i="1"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Z</a:t>
            </a:r>
            <a:r>
              <a:rPr lang="en-US" altLang="en-US" sz="2000" dirty="0">
                <a:ea typeface="Times New Roman" charset="0"/>
                <a:cs typeface="Times New Roman" charset="0"/>
              </a:rPr>
              <a:t> </a:t>
            </a:r>
            <a:br>
              <a:rPr lang="en-US" altLang="en-US" sz="2000" dirty="0">
                <a:ea typeface="Times New Roman" charset="0"/>
                <a:cs typeface="Times New Roman" charset="0"/>
              </a:rPr>
            </a:br>
            <a:r>
              <a:rPr lang="en-US" altLang="en-US" sz="2000" dirty="0">
                <a:ea typeface="Times New Roman" charset="0"/>
                <a:cs typeface="Times New Roman" charset="0"/>
              </a:rPr>
              <a:t>then </a:t>
            </a:r>
            <a:r>
              <a:rPr lang="en-US" altLang="en-US" sz="2000" i="1" dirty="0">
                <a:ea typeface="Times New Roman" charset="0"/>
                <a:cs typeface="Times New Roman" charset="0"/>
              </a:rPr>
              <a:t>WX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IR6 (</a:t>
            </a:r>
            <a:r>
              <a:rPr lang="en-US" altLang="en-US" sz="2000" b="1" dirty="0">
                <a:ea typeface="Times New Roman" charset="0"/>
                <a:cs typeface="Times New Roman" charset="0"/>
              </a:rPr>
              <a:t>transitive rule for MVDs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Z</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dirty="0" smtClean="0">
                <a:ea typeface="Times New Roman" charset="0"/>
                <a:cs typeface="Times New Roman" charset="0"/>
              </a:rPr>
              <a:t>(</a:t>
            </a:r>
            <a:r>
              <a:rPr lang="en-US" altLang="en-US" sz="2000" i="1" dirty="0" smtClean="0">
                <a:ea typeface="Times New Roman" charset="0"/>
                <a:cs typeface="Times New Roman" charset="0"/>
              </a:rPr>
              <a:t>Z -</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IR7 (</a:t>
            </a:r>
            <a:r>
              <a:rPr lang="en-US" altLang="en-US" sz="2000" b="1" dirty="0">
                <a:ea typeface="Times New Roman" charset="0"/>
                <a:cs typeface="Times New Roman" charset="0"/>
              </a:rPr>
              <a:t>replication rule for FD to MVD</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100" dirty="0">
                <a:latin typeface="Times New Roman" charset="0"/>
                <a:ea typeface="Tahoma" charset="0"/>
                <a:cs typeface="Tahoma" charset="0"/>
                <a:sym typeface="Wingdings 3" charset="2"/>
              </a:rPr>
              <a:t>–</a:t>
            </a:r>
            <a:r>
              <a:rPr lang="en-US" altLang="en-US" sz="2100" dirty="0">
                <a:ea typeface="Tahoma" charset="0"/>
                <a:cs typeface="Tahoma" charset="0"/>
                <a:sym typeface="Wingdings 3" charset="2"/>
              </a:rPr>
              <a:t>&gt;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IR8 (</a:t>
            </a:r>
            <a:r>
              <a:rPr lang="en-US" altLang="en-US" sz="2000" b="1" dirty="0">
                <a:ea typeface="Times New Roman" charset="0"/>
                <a:cs typeface="Times New Roman" charset="0"/>
              </a:rPr>
              <a:t>coalescence rule for FDs and MVDs</a:t>
            </a:r>
            <a:r>
              <a:rPr lang="en-US" altLang="en-US" sz="2000" dirty="0">
                <a:ea typeface="Times New Roman" charset="0"/>
                <a:cs typeface="Times New Roman" charset="0"/>
              </a:rPr>
              <a:t>): If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and there exists </a:t>
            </a:r>
            <a:r>
              <a:rPr lang="en-US" altLang="en-US" sz="2000" i="1" dirty="0">
                <a:ea typeface="Times New Roman" charset="0"/>
                <a:cs typeface="Times New Roman" charset="0"/>
              </a:rPr>
              <a:t>W</a:t>
            </a:r>
            <a:r>
              <a:rPr lang="en-US" altLang="en-US" sz="2000" dirty="0">
                <a:ea typeface="Times New Roman" charset="0"/>
                <a:cs typeface="Times New Roman" charset="0"/>
              </a:rPr>
              <a:t> with the properties that</a:t>
            </a:r>
          </a:p>
          <a:p>
            <a:pPr marL="1371600" lvl="2" indent="-457200" algn="just">
              <a:lnSpc>
                <a:spcPct val="90000"/>
              </a:lnSpc>
            </a:pPr>
            <a:r>
              <a:rPr lang="en-US" altLang="en-US" sz="1800" dirty="0">
                <a:solidFill>
                  <a:srgbClr val="800000"/>
                </a:solidFill>
                <a:ea typeface="Times New Roman" charset="0"/>
                <a:cs typeface="Times New Roman" charset="0"/>
              </a:rPr>
              <a:t>(a) </a:t>
            </a:r>
            <a:r>
              <a:rPr lang="en-US" altLang="en-US" sz="1800" i="1" dirty="0">
                <a:solidFill>
                  <a:srgbClr val="800000"/>
                </a:solidFill>
                <a:ea typeface="Times New Roman" charset="0"/>
                <a:cs typeface="Times New Roman" charset="0"/>
              </a:rPr>
              <a:t>W</a:t>
            </a:r>
            <a:r>
              <a:rPr lang="en-US" altLang="en-US" sz="1800" dirty="0">
                <a:solidFill>
                  <a:srgbClr val="800000"/>
                </a:solidFill>
                <a:ea typeface="Times New Roman" charset="0"/>
                <a:cs typeface="Times New Roman" charset="0"/>
              </a:rPr>
              <a:t> </a:t>
            </a:r>
            <a:r>
              <a:rPr lang="en-US" altLang="en-US" sz="1800" dirty="0">
                <a:solidFill>
                  <a:srgbClr val="800000"/>
                </a:solidFill>
                <a:ea typeface="Times New Roman" charset="0"/>
                <a:cs typeface="Times New Roman" charset="0"/>
                <a:sym typeface="Symbol" charset="2"/>
              </a:rPr>
              <a:t> </a:t>
            </a:r>
            <a:r>
              <a:rPr lang="en-US" altLang="en-US" sz="1800" i="1" dirty="0">
                <a:solidFill>
                  <a:srgbClr val="800000"/>
                </a:solidFill>
                <a:ea typeface="Times New Roman" charset="0"/>
                <a:cs typeface="Times New Roman" charset="0"/>
              </a:rPr>
              <a:t>Y</a:t>
            </a:r>
            <a:r>
              <a:rPr lang="en-US" altLang="en-US" sz="1800" dirty="0">
                <a:solidFill>
                  <a:srgbClr val="800000"/>
                </a:solidFill>
                <a:ea typeface="Times New Roman" charset="0"/>
                <a:cs typeface="Times New Roman" charset="0"/>
              </a:rPr>
              <a:t> is empty, (b) </a:t>
            </a:r>
            <a:r>
              <a:rPr lang="en-US" altLang="en-US" sz="1800" i="1" dirty="0">
                <a:solidFill>
                  <a:srgbClr val="800000"/>
                </a:solidFill>
                <a:ea typeface="Times New Roman" charset="0"/>
                <a:cs typeface="Times New Roman" charset="0"/>
              </a:rPr>
              <a:t>W</a:t>
            </a:r>
            <a:r>
              <a:rPr lang="en-US" altLang="en-US" sz="1800" dirty="0">
                <a:solidFill>
                  <a:srgbClr val="800000"/>
                </a:solidFill>
                <a:ea typeface="Times New Roman" charset="0"/>
                <a:cs typeface="Times New Roman" charset="0"/>
              </a:rPr>
              <a:t> </a:t>
            </a:r>
            <a:r>
              <a:rPr lang="en-US" altLang="en-US" sz="2000" dirty="0">
                <a:solidFill>
                  <a:srgbClr val="800000"/>
                </a:solidFill>
                <a:latin typeface="Times New Roman" charset="0"/>
                <a:ea typeface="Tahoma" charset="0"/>
                <a:cs typeface="Tahoma" charset="0"/>
                <a:sym typeface="Wingdings 3" charset="2"/>
              </a:rPr>
              <a:t>–</a:t>
            </a:r>
            <a:r>
              <a:rPr lang="en-US" altLang="en-US" sz="2000" dirty="0">
                <a:solidFill>
                  <a:srgbClr val="800000"/>
                </a:solidFill>
                <a:ea typeface="Tahoma" charset="0"/>
                <a:cs typeface="Tahoma" charset="0"/>
                <a:sym typeface="Wingdings 3" charset="2"/>
              </a:rPr>
              <a:t>&gt;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and (c) </a:t>
            </a:r>
            <a:r>
              <a:rPr lang="en-US" altLang="en-US" sz="1800" i="1" dirty="0">
                <a:solidFill>
                  <a:srgbClr val="800000"/>
                </a:solidFill>
                <a:ea typeface="Times New Roman" charset="0"/>
                <a:cs typeface="Times New Roman" charset="0"/>
              </a:rPr>
              <a:t>Y</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sym typeface="Symbol" charset="2"/>
              </a:rPr>
              <a: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then   </a:t>
            </a:r>
            <a:r>
              <a:rPr lang="en-US" altLang="en-US" sz="1800" i="1" dirty="0">
                <a:solidFill>
                  <a:srgbClr val="800000"/>
                </a:solidFill>
                <a:ea typeface="Times New Roman" charset="0"/>
                <a:cs typeface="Times New Roman" charset="0"/>
              </a:rPr>
              <a:t>X </a:t>
            </a:r>
            <a:r>
              <a:rPr lang="en-US" altLang="en-US" sz="2000" dirty="0">
                <a:solidFill>
                  <a:srgbClr val="800000"/>
                </a:solidFill>
                <a:latin typeface="Times New Roman" charset="0"/>
                <a:ea typeface="Tahoma" charset="0"/>
                <a:cs typeface="Tahoma" charset="0"/>
                <a:sym typeface="Wingdings 3" charset="2"/>
              </a:rPr>
              <a:t>–</a:t>
            </a:r>
            <a:r>
              <a:rPr lang="en-US" altLang="en-US" sz="2000" dirty="0">
                <a:solidFill>
                  <a:srgbClr val="800000"/>
                </a:solidFill>
                <a:ea typeface="Tahoma" charset="0"/>
                <a:cs typeface="Tahoma" charset="0"/>
                <a:sym typeface="Wingdings 3" charset="2"/>
              </a:rPr>
              <a:t>&gt;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a:t>
            </a: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20724ADA-DF91-344F-8F42-52E86D1BB090}" type="slidenum">
              <a:rPr lang="en-US" altLang="en-US"/>
              <a:pPr/>
              <a:t>46</a:t>
            </a:fld>
            <a:endParaRPr lang="en-CA" altLang="en-US" dirty="0"/>
          </a:p>
        </p:txBody>
      </p:sp>
      <p:sp>
        <p:nvSpPr>
          <p:cNvPr id="815106"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(3)</a:t>
            </a:r>
            <a:endParaRPr lang="en-US" altLang="en-US" sz="3200" dirty="0">
              <a:ea typeface="Times New Roman" charset="0"/>
              <a:cs typeface="Times New Roman" charset="0"/>
            </a:endParaRPr>
          </a:p>
        </p:txBody>
      </p:sp>
      <p:sp>
        <p:nvSpPr>
          <p:cNvPr id="815107" name="Rectangle 3"/>
          <p:cNvSpPr>
            <a:spLocks noGrp="1" noChangeArrowheads="1"/>
          </p:cNvSpPr>
          <p:nvPr>
            <p:ph type="body" idx="1"/>
          </p:nvPr>
        </p:nvSpPr>
        <p:spPr>
          <a:xfrm>
            <a:off x="254000" y="1574800"/>
            <a:ext cx="8204200" cy="4749800"/>
          </a:xfrm>
        </p:spPr>
        <p:txBody>
          <a:bodyPr/>
          <a:lstStyle/>
          <a:p>
            <a:pPr marL="609600" indent="-609600" algn="just">
              <a:lnSpc>
                <a:spcPct val="90000"/>
              </a:lnSpc>
              <a:buFont typeface="Wingdings" charset="2"/>
              <a:buNone/>
            </a:pPr>
            <a:r>
              <a:rPr lang="en-US" altLang="en-US" sz="24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90000"/>
              </a:lnSpc>
            </a:pPr>
            <a:r>
              <a:rPr lang="en-US" altLang="en-US" sz="2400" dirty="0">
                <a:ea typeface="Times New Roman" charset="0"/>
                <a:cs typeface="Times New Roman" charset="0"/>
              </a:rPr>
              <a:t>A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is in </a:t>
            </a:r>
            <a:r>
              <a:rPr lang="en-US" altLang="en-US" sz="2400" b="1" dirty="0">
                <a:ea typeface="Times New Roman" charset="0"/>
                <a:cs typeface="Times New Roman" charset="0"/>
              </a:rPr>
              <a:t>4NF</a:t>
            </a:r>
            <a:r>
              <a:rPr lang="en-US" altLang="en-US" sz="2400" dirty="0">
                <a:ea typeface="Times New Roman" charset="0"/>
                <a:cs typeface="Times New Roman" charset="0"/>
              </a:rPr>
              <a:t> with respect to a set of dependencies </a:t>
            </a:r>
            <a:r>
              <a:rPr lang="en-US" altLang="en-US" sz="2400" i="1" dirty="0">
                <a:ea typeface="Times New Roman" charset="0"/>
                <a:cs typeface="Times New Roman" charset="0"/>
              </a:rPr>
              <a:t>F</a:t>
            </a:r>
            <a:r>
              <a:rPr lang="en-US" altLang="en-US" sz="2400" dirty="0">
                <a:ea typeface="Times New Roman" charset="0"/>
                <a:cs typeface="Times New Roman" charset="0"/>
              </a:rPr>
              <a:t> (that includes functional dependencies and multivalued dependencies) if, for every </a:t>
            </a:r>
            <a:r>
              <a:rPr lang="en-US" altLang="en-US" sz="2400" i="1" dirty="0">
                <a:ea typeface="Times New Roman" charset="0"/>
                <a:cs typeface="Times New Roman" charset="0"/>
              </a:rPr>
              <a:t>nontrivial</a:t>
            </a:r>
            <a:r>
              <a:rPr lang="en-US" altLang="en-US" sz="2400" dirty="0">
                <a:ea typeface="Times New Roman" charset="0"/>
                <a:cs typeface="Times New Roman" charset="0"/>
              </a:rPr>
              <a:t> multivalued dependency </a:t>
            </a:r>
            <a:r>
              <a:rPr lang="en-US" altLang="en-US" sz="2400" i="1" dirty="0">
                <a:ea typeface="Times New Roman" charset="0"/>
                <a:cs typeface="Times New Roman" charset="0"/>
              </a:rPr>
              <a:t>X</a:t>
            </a:r>
            <a:r>
              <a:rPr lang="en-US" altLang="en-US" sz="2400" dirty="0">
                <a:ea typeface="Times New Roman" charset="0"/>
                <a:cs typeface="Times New Roman" charset="0"/>
              </a:rPr>
              <a:t> </a:t>
            </a:r>
            <a:r>
              <a:rPr lang="en-US" altLang="en-US" sz="1800" dirty="0" smtClean="0">
                <a:latin typeface="Times New Roman" charset="0"/>
                <a:ea typeface="Times New Roman" charset="0"/>
                <a:cs typeface="Times New Roman" charset="0"/>
              </a:rPr>
              <a:t>—</a:t>
            </a:r>
            <a:r>
              <a:rPr lang="en-US" altLang="en-US" sz="1800" dirty="0" smtClean="0">
                <a:ea typeface="Times New Roman" charset="0"/>
                <a:cs typeface="Times New Roman" charset="0"/>
              </a:rPr>
              <a:t>&gt;&gt;</a:t>
            </a:r>
            <a:r>
              <a:rPr lang="en-US" altLang="en-US" sz="2400" i="1" dirty="0" smtClean="0">
                <a:ea typeface="Times New Roman" charset="0"/>
                <a:cs typeface="Times New Roman" charset="0"/>
              </a:rPr>
              <a:t> </a:t>
            </a:r>
            <a:r>
              <a:rPr lang="en-US" altLang="en-US" sz="2400" i="1" dirty="0">
                <a:ea typeface="Times New Roman" charset="0"/>
                <a:cs typeface="Times New Roman" charset="0"/>
              </a:rPr>
              <a:t>Y</a:t>
            </a:r>
            <a:r>
              <a:rPr lang="en-US" altLang="en-US" sz="2400" dirty="0">
                <a:ea typeface="Times New Roman" charset="0"/>
                <a:cs typeface="Times New Roman" charset="0"/>
              </a:rPr>
              <a:t> in </a:t>
            </a:r>
            <a:r>
              <a:rPr lang="en-US" altLang="en-US" sz="2400" i="1" dirty="0">
                <a:ea typeface="Times New Roman" charset="0"/>
                <a:cs typeface="Times New Roman" charset="0"/>
              </a:rPr>
              <a:t>F</a:t>
            </a:r>
            <a:r>
              <a:rPr lang="en-US" altLang="en-US" sz="2400" baseline="30000" dirty="0">
                <a:ea typeface="Times New Roman" charset="0"/>
                <a:cs typeface="Times New Roman" charset="0"/>
              </a:rPr>
              <a:t>+</a:t>
            </a:r>
            <a:r>
              <a:rPr lang="en-US" altLang="en-US" sz="2400" dirty="0">
                <a:ea typeface="Times New Roman" charset="0"/>
                <a:cs typeface="Times New Roman" charset="0"/>
              </a:rPr>
              <a:t>, </a:t>
            </a:r>
            <a:r>
              <a:rPr lang="en-US" altLang="en-US" sz="2400" i="1" dirty="0">
                <a:ea typeface="Times New Roman" charset="0"/>
                <a:cs typeface="Times New Roman" charset="0"/>
              </a:rPr>
              <a:t>X</a:t>
            </a:r>
            <a:r>
              <a:rPr lang="en-US" altLang="en-US" sz="2400" dirty="0">
                <a:ea typeface="Times New Roman" charset="0"/>
                <a:cs typeface="Times New Roman" charset="0"/>
              </a:rPr>
              <a:t> is a </a:t>
            </a:r>
            <a:r>
              <a:rPr lang="en-US" altLang="en-US" sz="2400" dirty="0" err="1">
                <a:ea typeface="Times New Roman" charset="0"/>
                <a:cs typeface="Times New Roman" charset="0"/>
              </a:rPr>
              <a:t>superkey</a:t>
            </a:r>
            <a:r>
              <a:rPr lang="en-US" altLang="en-US" sz="2400" dirty="0">
                <a:ea typeface="Times New Roman" charset="0"/>
                <a:cs typeface="Times New Roman" charset="0"/>
              </a:rPr>
              <a:t> for R.</a:t>
            </a:r>
          </a:p>
          <a:p>
            <a:pPr marL="990600" lvl="1" indent="-533400" algn="just">
              <a:lnSpc>
                <a:spcPct val="90000"/>
              </a:lnSpc>
            </a:pPr>
            <a:r>
              <a:rPr lang="en-US" altLang="en-US" sz="2200" dirty="0">
                <a:ea typeface="Times New Roman" charset="0"/>
                <a:cs typeface="Times New Roman" charset="0"/>
              </a:rPr>
              <a:t>Note: </a:t>
            </a:r>
            <a:r>
              <a:rPr lang="en-US" altLang="en-US" sz="2200" i="1" dirty="0">
                <a:ea typeface="Times New Roman" charset="0"/>
                <a:cs typeface="Times New Roman" charset="0"/>
              </a:rPr>
              <a:t>F</a:t>
            </a:r>
            <a:r>
              <a:rPr lang="en-US" altLang="en-US" sz="2200" baseline="30000" dirty="0">
                <a:ea typeface="Times New Roman" charset="0"/>
                <a:cs typeface="Times New Roman" charset="0"/>
              </a:rPr>
              <a:t>+ </a:t>
            </a:r>
            <a:r>
              <a:rPr lang="en-US" altLang="en-US" sz="2200" dirty="0">
                <a:ea typeface="Times New Roman" charset="0"/>
                <a:cs typeface="Times New Roman" charset="0"/>
              </a:rPr>
              <a:t>is the (complete) set of all dependencies (functional or multivalued) that will hold in every relation state </a:t>
            </a:r>
            <a:r>
              <a:rPr lang="en-US" altLang="en-US" sz="2200" i="1" dirty="0">
                <a:ea typeface="Times New Roman" charset="0"/>
                <a:cs typeface="Times New Roman" charset="0"/>
              </a:rPr>
              <a:t>r</a:t>
            </a:r>
            <a:r>
              <a:rPr lang="en-US" altLang="en-US" sz="2200" dirty="0">
                <a:ea typeface="Times New Roman" charset="0"/>
                <a:cs typeface="Times New Roman" charset="0"/>
              </a:rPr>
              <a:t> of </a:t>
            </a:r>
            <a:r>
              <a:rPr lang="en-US" altLang="en-US" sz="2200" i="1" dirty="0">
                <a:ea typeface="Times New Roman" charset="0"/>
                <a:cs typeface="Times New Roman" charset="0"/>
              </a:rPr>
              <a:t>R</a:t>
            </a:r>
            <a:r>
              <a:rPr lang="en-US" altLang="en-US" sz="2200" dirty="0">
                <a:ea typeface="Times New Roman" charset="0"/>
                <a:cs typeface="Times New Roman" charset="0"/>
              </a:rPr>
              <a:t> that satisfies </a:t>
            </a:r>
            <a:r>
              <a:rPr lang="en-US" altLang="en-US" sz="2200" i="1" dirty="0">
                <a:ea typeface="Times New Roman" charset="0"/>
                <a:cs typeface="Times New Roman" charset="0"/>
              </a:rPr>
              <a:t>F</a:t>
            </a:r>
            <a:r>
              <a:rPr lang="en-US" altLang="en-US" sz="2200" dirty="0">
                <a:ea typeface="Times New Roman" charset="0"/>
                <a:cs typeface="Times New Roman" charset="0"/>
              </a:rPr>
              <a:t>. It is also called the </a:t>
            </a:r>
            <a:r>
              <a:rPr lang="en-US" altLang="en-US" sz="2200" b="1" dirty="0">
                <a:ea typeface="Times New Roman" charset="0"/>
                <a:cs typeface="Times New Roman" charset="0"/>
              </a:rPr>
              <a:t>closure</a:t>
            </a:r>
            <a:r>
              <a:rPr lang="en-US" altLang="en-US" sz="2200" dirty="0">
                <a:ea typeface="Times New Roman" charset="0"/>
                <a:cs typeface="Times New Roman" charset="0"/>
              </a:rPr>
              <a:t> of </a:t>
            </a:r>
            <a:r>
              <a:rPr lang="en-US" altLang="en-US" sz="2200" i="1" dirty="0">
                <a:ea typeface="Times New Roman" charset="0"/>
                <a:cs typeface="Times New Roman" charset="0"/>
              </a:rPr>
              <a:t>F</a:t>
            </a:r>
            <a:r>
              <a:rPr lang="en-US" altLang="en-US" sz="2200" dirty="0">
                <a:ea typeface="Times New Roman" charset="0"/>
                <a:cs typeface="Times New Roman" charset="0"/>
              </a:rPr>
              <a:t>.</a:t>
            </a: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ltLang="en-US" dirty="0"/>
              <a:t>Slide 15- </a:t>
            </a:r>
            <a:fld id="{4D529660-F797-6942-89C6-218ACEBBB4A9}" type="slidenum">
              <a:rPr lang="en-US" altLang="en-US"/>
              <a:pPr/>
              <a:t>47</a:t>
            </a:fld>
            <a:endParaRPr lang="en-CA" altLang="en-US" dirty="0"/>
          </a:p>
        </p:txBody>
      </p:sp>
      <p:sp>
        <p:nvSpPr>
          <p:cNvPr id="6" name="Text Box 4"/>
          <p:cNvSpPr txBox="1">
            <a:spLocks noChangeArrowheads="1"/>
          </p:cNvSpPr>
          <p:nvPr/>
        </p:nvSpPr>
        <p:spPr bwMode="auto">
          <a:xfrm>
            <a:off x="762000" y="1600200"/>
            <a:ext cx="7467600" cy="1200329"/>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sz="2400">
                <a:solidFill>
                  <a:schemeClr val="tx1"/>
                </a:solidFill>
                <a:latin typeface="Arial" charset="0"/>
              </a:defRPr>
            </a:lvl1pPr>
            <a:lvl2pPr marL="914400" indent="-457200">
              <a:defRPr sz="2400">
                <a:solidFill>
                  <a:schemeClr val="tx1"/>
                </a:solidFill>
                <a:latin typeface="Arial" charset="0"/>
              </a:defRPr>
            </a:lvl2pPr>
            <a:lvl3pPr marL="1371600" indent="-457200">
              <a:defRPr sz="2400">
                <a:solidFill>
                  <a:schemeClr val="tx1"/>
                </a:solidFill>
                <a:latin typeface="Arial" charset="0"/>
              </a:defRPr>
            </a:lvl3pPr>
            <a:lvl4pPr marL="1828800" indent="-457200">
              <a:defRPr sz="2400">
                <a:solidFill>
                  <a:schemeClr val="tx1"/>
                </a:solidFill>
                <a:latin typeface="Arial" charset="0"/>
              </a:defRPr>
            </a:lvl4pPr>
            <a:lvl5pPr marL="2286000" indent="-457200">
              <a:defRPr sz="2400">
                <a:solidFill>
                  <a:schemeClr val="tx1"/>
                </a:solidFill>
                <a:latin typeface="Arial" charset="0"/>
              </a:defRPr>
            </a:lvl5pPr>
            <a:lvl6pPr marL="2743200" indent="-457200" fontAlgn="base">
              <a:spcBef>
                <a:spcPct val="0"/>
              </a:spcBef>
              <a:spcAft>
                <a:spcPct val="0"/>
              </a:spcAft>
              <a:defRPr sz="2400">
                <a:solidFill>
                  <a:schemeClr val="tx1"/>
                </a:solidFill>
                <a:latin typeface="Arial" charset="0"/>
              </a:defRPr>
            </a:lvl6pPr>
            <a:lvl7pPr marL="3200400" indent="-457200" fontAlgn="base">
              <a:spcBef>
                <a:spcPct val="0"/>
              </a:spcBef>
              <a:spcAft>
                <a:spcPct val="0"/>
              </a:spcAft>
              <a:defRPr sz="2400">
                <a:solidFill>
                  <a:schemeClr val="tx1"/>
                </a:solidFill>
                <a:latin typeface="Arial" charset="0"/>
              </a:defRPr>
            </a:lvl7pPr>
            <a:lvl8pPr marL="3657600" indent="-457200" fontAlgn="base">
              <a:spcBef>
                <a:spcPct val="0"/>
              </a:spcBef>
              <a:spcAft>
                <a:spcPct val="0"/>
              </a:spcAft>
              <a:defRPr sz="2400">
                <a:solidFill>
                  <a:schemeClr val="tx1"/>
                </a:solidFill>
                <a:latin typeface="Arial" charset="0"/>
              </a:defRPr>
            </a:lvl8pPr>
            <a:lvl9pPr marL="4114800" indent="-457200" fontAlgn="base">
              <a:spcBef>
                <a:spcPct val="0"/>
              </a:spcBef>
              <a:spcAft>
                <a:spcPct val="0"/>
              </a:spcAft>
              <a:defRPr sz="2400">
                <a:solidFill>
                  <a:schemeClr val="tx1"/>
                </a:solidFill>
                <a:latin typeface="Arial" charset="0"/>
              </a:defRPr>
            </a:lvl9pPr>
          </a:lstStyle>
          <a:p>
            <a:pPr marL="0" indent="0"/>
            <a:r>
              <a:rPr lang="en-US" altLang="en-US" sz="1800" dirty="0" smtClean="0">
                <a:solidFill>
                  <a:schemeClr val="tx2"/>
                </a:solidFill>
              </a:rPr>
              <a:t>Fig. 15.4 Decomposing </a:t>
            </a:r>
            <a:r>
              <a:rPr lang="en-US" altLang="en-US" sz="1800" dirty="0">
                <a:solidFill>
                  <a:schemeClr val="tx2"/>
                </a:solidFill>
              </a:rPr>
              <a:t>a relation state of EMP that is not in 4NF. </a:t>
            </a:r>
            <a:endParaRPr lang="en-US" altLang="en-US" sz="1800" dirty="0" smtClean="0">
              <a:solidFill>
                <a:schemeClr val="tx2"/>
              </a:solidFill>
            </a:endParaRPr>
          </a:p>
          <a:p>
            <a:pPr marL="0" indent="0"/>
            <a:r>
              <a:rPr lang="en-US" altLang="en-US" sz="1800" dirty="0" smtClean="0">
                <a:solidFill>
                  <a:schemeClr val="tx2"/>
                </a:solidFill>
              </a:rPr>
              <a:t>(a) EMP </a:t>
            </a:r>
            <a:r>
              <a:rPr lang="en-US" altLang="en-US" sz="1800" dirty="0">
                <a:solidFill>
                  <a:schemeClr val="tx2"/>
                </a:solidFill>
              </a:rPr>
              <a:t>relation with additional tuples. </a:t>
            </a:r>
            <a:endParaRPr lang="en-US" altLang="en-US" sz="1800" dirty="0" smtClean="0">
              <a:solidFill>
                <a:schemeClr val="tx2"/>
              </a:solidFill>
            </a:endParaRPr>
          </a:p>
          <a:p>
            <a:pPr marL="0" indent="0"/>
            <a:r>
              <a:rPr lang="en-US" altLang="en-US" sz="1800" dirty="0" smtClean="0">
                <a:solidFill>
                  <a:schemeClr val="tx2"/>
                </a:solidFill>
              </a:rPr>
              <a:t>(b) Two </a:t>
            </a:r>
            <a:r>
              <a:rPr lang="en-US" altLang="en-US" sz="1800" dirty="0">
                <a:solidFill>
                  <a:schemeClr val="tx2"/>
                </a:solidFill>
              </a:rPr>
              <a:t>corresponding 4NF relations EMP_PROJECTS and EMP_DEPENDENTS</a:t>
            </a:r>
            <a:r>
              <a:rPr lang="en-US" altLang="en-US" sz="1800" dirty="0" smtClean="0">
                <a:solidFill>
                  <a:schemeClr val="tx2"/>
                </a:solidFill>
              </a:rPr>
              <a:t>.</a:t>
            </a:r>
            <a:endParaRPr lang="en-US" altLang="en-US" sz="1800" dirty="0">
              <a:solidFill>
                <a:schemeClr val="tx2"/>
              </a:solidFill>
            </a:endParaRPr>
          </a:p>
        </p:txBody>
      </p:sp>
      <p:pic>
        <p:nvPicPr>
          <p:cNvPr id="7" name="Picture 6" descr="fig15_0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831149"/>
            <a:ext cx="4343400" cy="378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(4)</a:t>
            </a:r>
            <a:endParaRPr lang="en-US" altLang="en-US" sz="3200" dirty="0">
              <a:ea typeface="Times New Roman" charset="0"/>
              <a:cs typeface="Times New Roman" charset="0"/>
            </a:endParaRP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477656C4-5316-7C46-ABF0-5D0F9F5B2B7A}" type="slidenum">
              <a:rPr lang="en-US" altLang="en-US"/>
              <a:pPr/>
              <a:t>48</a:t>
            </a:fld>
            <a:endParaRPr lang="en-CA" altLang="en-US" dirty="0"/>
          </a:p>
        </p:txBody>
      </p:sp>
      <p:sp>
        <p:nvSpPr>
          <p:cNvPr id="819203" name="Rectangle 3"/>
          <p:cNvSpPr>
            <a:spLocks noGrp="1" noChangeArrowheads="1"/>
          </p:cNvSpPr>
          <p:nvPr>
            <p:ph type="body" idx="1"/>
          </p:nvPr>
        </p:nvSpPr>
        <p:spPr>
          <a:xfrm>
            <a:off x="254000" y="1651000"/>
            <a:ext cx="8204200" cy="4673600"/>
          </a:xfrm>
        </p:spPr>
        <p:txBody>
          <a:bodyPr/>
          <a:lstStyle/>
          <a:p>
            <a:pPr marL="609600" indent="-609600">
              <a:buFont typeface="Wingdings" charset="2"/>
              <a:buNone/>
            </a:pPr>
            <a:r>
              <a:rPr lang="en-US" altLang="en-US" b="1" dirty="0" smtClean="0">
                <a:ea typeface="Times New Roman" charset="0"/>
                <a:cs typeface="Times New Roman" charset="0"/>
              </a:rPr>
              <a:t>5.3 Non-additive( Lossless) </a:t>
            </a:r>
            <a:r>
              <a:rPr lang="en-US" altLang="en-US" b="1" dirty="0">
                <a:ea typeface="Times New Roman" charset="0"/>
                <a:cs typeface="Times New Roman" charset="0"/>
              </a:rPr>
              <a:t>Join Decomposition into 4NF Relations:</a:t>
            </a:r>
          </a:p>
          <a:p>
            <a:pPr marL="609600" indent="-609600" algn="just"/>
            <a:r>
              <a:rPr lang="en-US" altLang="en-US" b="1" dirty="0">
                <a:latin typeface="Bodega Sans" charset="0"/>
                <a:ea typeface="Times New Roman" charset="0"/>
                <a:cs typeface="Times New Roman" charset="0"/>
              </a:rPr>
              <a:t>PROPERTY </a:t>
            </a:r>
            <a:r>
              <a:rPr lang="en-US" altLang="en-US" b="1" dirty="0" smtClean="0">
                <a:latin typeface="Bodega Sans" charset="0"/>
                <a:ea typeface="Times New Roman" charset="0"/>
                <a:cs typeface="Times New Roman" charset="0"/>
              </a:rPr>
              <a:t>NJB</a:t>
            </a:r>
            <a:r>
              <a:rPr lang="en-US" altLang="en-US" b="1" dirty="0" smtClean="0">
                <a:latin typeface="MathematicalPi 4" charset="0"/>
                <a:ea typeface="Times New Roman" charset="0"/>
                <a:cs typeface="Times New Roman" charset="0"/>
              </a:rPr>
              <a:t>’</a:t>
            </a:r>
            <a:endParaRPr lang="en-US" altLang="en-US" dirty="0">
              <a:latin typeface="Bodega Sans" charset="0"/>
              <a:ea typeface="Times New Roman" charset="0"/>
              <a:cs typeface="Times New Roman" charset="0"/>
            </a:endParaRPr>
          </a:p>
          <a:p>
            <a:pPr marL="990600" lvl="1" indent="-533400" algn="just"/>
            <a:r>
              <a:rPr lang="en-US" altLang="en-US" sz="2400" dirty="0">
                <a:ea typeface="Times New Roman" charset="0"/>
                <a:cs typeface="Times New Roman" charset="0"/>
              </a:rPr>
              <a:t>The relation schemas </a:t>
            </a:r>
            <a:r>
              <a:rPr lang="en-US" altLang="en-US" sz="2400" i="1" dirty="0">
                <a:ea typeface="Times New Roman" charset="0"/>
                <a:cs typeface="Times New Roman" charset="0"/>
              </a:rPr>
              <a:t>R</a:t>
            </a:r>
            <a:r>
              <a:rPr lang="en-US" altLang="en-US" sz="2400" baseline="-30000" dirty="0">
                <a:ea typeface="Times New Roman" charset="0"/>
                <a:cs typeface="Times New Roman" charset="0"/>
              </a:rPr>
              <a:t>1</a:t>
            </a:r>
            <a:r>
              <a:rPr lang="en-US" altLang="en-US" sz="2400" dirty="0">
                <a:ea typeface="Times New Roman" charset="0"/>
                <a:cs typeface="Times New Roman" charset="0"/>
              </a:rPr>
              <a:t> and </a:t>
            </a:r>
            <a:r>
              <a:rPr lang="en-US" altLang="en-US" sz="2400" i="1" dirty="0">
                <a:ea typeface="Times New Roman" charset="0"/>
                <a:cs typeface="Times New Roman" charset="0"/>
              </a:rPr>
              <a:t>R</a:t>
            </a:r>
            <a:r>
              <a:rPr lang="en-US" altLang="en-US" sz="2400" baseline="-30000" dirty="0">
                <a:ea typeface="Times New Roman" charset="0"/>
                <a:cs typeface="Times New Roman" charset="0"/>
              </a:rPr>
              <a:t>2</a:t>
            </a:r>
            <a:r>
              <a:rPr lang="en-US" altLang="en-US" sz="2400" dirty="0">
                <a:ea typeface="Times New Roman" charset="0"/>
                <a:cs typeface="Times New Roman" charset="0"/>
              </a:rPr>
              <a:t> form a lossless (non-additive) join decomposition of </a:t>
            </a:r>
            <a:r>
              <a:rPr lang="en-US" altLang="en-US" sz="2400" i="1" dirty="0">
                <a:ea typeface="Times New Roman" charset="0"/>
                <a:cs typeface="Times New Roman" charset="0"/>
              </a:rPr>
              <a:t>R</a:t>
            </a:r>
            <a:r>
              <a:rPr lang="en-US" altLang="en-US" sz="2400" dirty="0">
                <a:ea typeface="Times New Roman" charset="0"/>
                <a:cs typeface="Times New Roman" charset="0"/>
              </a:rPr>
              <a:t> with respect to a set F of functional </a:t>
            </a:r>
            <a:r>
              <a:rPr lang="en-US" altLang="en-US" sz="2400" i="1" dirty="0">
                <a:ea typeface="Times New Roman" charset="0"/>
                <a:cs typeface="Times New Roman" charset="0"/>
              </a:rPr>
              <a:t>and </a:t>
            </a:r>
            <a:r>
              <a:rPr lang="en-US" altLang="en-US" sz="2400" dirty="0">
                <a:ea typeface="Times New Roman" charset="0"/>
                <a:cs typeface="Times New Roman" charset="0"/>
              </a:rPr>
              <a:t>multivalued dependencies if and only if </a:t>
            </a:r>
          </a:p>
          <a:p>
            <a:pPr marL="1371600" lvl="2" indent="-457200" algn="just"/>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baseline="-30000" dirty="0">
                <a:ea typeface="Times New Roman" charset="0"/>
                <a:cs typeface="Times New Roman" charset="0"/>
              </a:rPr>
              <a:t>1 </a:t>
            </a:r>
            <a:r>
              <a:rPr lang="en-US" altLang="en-US" sz="1800" dirty="0">
                <a:ea typeface="ヒラギノ角ゴ Pro W3" charset="-128"/>
              </a:rPr>
              <a:t>∩</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p>
          <a:p>
            <a:pPr marL="990600" lvl="1" indent="-533400" algn="just"/>
            <a:r>
              <a:rPr lang="en-US" altLang="en-US" sz="2400" dirty="0">
                <a:ea typeface="Times New Roman" charset="0"/>
                <a:cs typeface="Times New Roman" charset="0"/>
              </a:rPr>
              <a:t>or by symmetry, if and only if </a:t>
            </a:r>
          </a:p>
          <a:p>
            <a:pPr marL="1371600" lvl="2" indent="-457200" algn="just"/>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r>
              <a:rPr lang="en-US" altLang="en-US" sz="1800" dirty="0">
                <a:ea typeface="ヒラギノ角ゴ Pro W3" charset="-128"/>
              </a:rPr>
              <a:t>∩</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dirty="0">
                <a:ea typeface="Times New Roman" charset="0"/>
                <a:cs typeface="Times New Roman" charset="0"/>
              </a:rPr>
              <a:t> </a:t>
            </a:r>
            <a:r>
              <a:rPr lang="en-US" altLang="en-US" b="1" dirty="0">
                <a:ea typeface="Times New Roman" charset="0"/>
                <a:cs typeface="Times New Roman" charset="0"/>
              </a:rPr>
              <a:t> </a:t>
            </a:r>
          </a:p>
        </p:txBody>
      </p:sp>
      <p:sp>
        <p:nvSpPr>
          <p:cNvPr id="6"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dirty="0">
                <a:ea typeface="Times New Roman" charset="0"/>
                <a:cs typeface="Times New Roman" charset="0"/>
              </a:rPr>
              <a:t>(5)</a:t>
            </a:r>
            <a:endParaRPr lang="en-US" altLang="en-US" sz="3200" dirty="0">
              <a:ea typeface="Times New Roman" charset="0"/>
              <a:cs typeface="Times New Roman" charset="0"/>
            </a:endParaRP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7B63A0D7-2B8A-834F-AD2F-B882E2773600}" type="slidenum">
              <a:rPr lang="en-US" altLang="en-US"/>
              <a:pPr/>
              <a:t>49</a:t>
            </a:fld>
            <a:endParaRPr lang="en-CA" altLang="en-US" dirty="0"/>
          </a:p>
        </p:txBody>
      </p:sp>
      <p:sp>
        <p:nvSpPr>
          <p:cNvPr id="821251" name="Rectangle 3"/>
          <p:cNvSpPr>
            <a:spLocks noGrp="1" noChangeArrowheads="1"/>
          </p:cNvSpPr>
          <p:nvPr>
            <p:ph type="body" idx="1"/>
          </p:nvPr>
        </p:nvSpPr>
        <p:spPr>
          <a:xfrm>
            <a:off x="228600" y="1574800"/>
            <a:ext cx="8229600" cy="4978400"/>
          </a:xfrm>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609600" indent="-609600" algn="just">
              <a:buFont typeface="Wingdings" charset="2"/>
              <a:buNone/>
            </a:pPr>
            <a:r>
              <a:rPr lang="en-US" altLang="en-US" sz="2400" b="1" dirty="0">
                <a:ea typeface="Courier New" charset="0"/>
                <a:cs typeface="Courier New" charset="0"/>
              </a:rPr>
              <a:t>Algorithm </a:t>
            </a:r>
            <a:r>
              <a:rPr lang="en-US" altLang="en-US" sz="2400" b="1" dirty="0" smtClean="0">
                <a:ea typeface="Courier New" charset="0"/>
                <a:cs typeface="Courier New" charset="0"/>
              </a:rPr>
              <a:t>15.7: </a:t>
            </a:r>
            <a:r>
              <a:rPr lang="en-US" altLang="en-US" sz="2400" b="1" dirty="0">
                <a:ea typeface="Times New Roman" charset="0"/>
                <a:cs typeface="Times New Roman" charset="0"/>
              </a:rPr>
              <a:t>Relational decomposition into 4NF relations with non-additive join </a:t>
            </a:r>
            <a:r>
              <a:rPr lang="en-US" altLang="en-US" sz="2400" b="1" dirty="0" smtClean="0">
                <a:ea typeface="Times New Roman" charset="0"/>
                <a:cs typeface="Times New Roman" charset="0"/>
              </a:rPr>
              <a:t>property</a:t>
            </a:r>
          </a:p>
          <a:p>
            <a:pPr marL="609600" indent="-609600" algn="just">
              <a:buFont typeface="Wingdings" charset="2"/>
              <a:buNone/>
            </a:pPr>
            <a:endParaRPr lang="en-US" altLang="en-US" sz="2400" b="1" dirty="0">
              <a:ea typeface="Times New Roman" charset="0"/>
              <a:cs typeface="Times New Roman" charset="0"/>
            </a:endParaRPr>
          </a:p>
          <a:p>
            <a:pPr marL="609600" indent="-609600" algn="just"/>
            <a:r>
              <a:rPr lang="en-US" altLang="en-US" sz="2000" b="1" dirty="0">
                <a:ea typeface="Times New Roman" charset="0"/>
                <a:cs typeface="Times New Roman" charset="0"/>
              </a:rPr>
              <a:t>Input: </a:t>
            </a:r>
            <a:r>
              <a:rPr lang="en-US" altLang="en-US" sz="2000" dirty="0">
                <a:ea typeface="Times New Roman" charset="0"/>
                <a:cs typeface="Times New Roman" charset="0"/>
              </a:rPr>
              <a:t>A universal relation R and a set of functional and multivalued dependencies F.</a:t>
            </a:r>
          </a:p>
          <a:p>
            <a:pPr marL="609600" indent="-609600" algn="just"/>
            <a:endParaRPr lang="en-US" altLang="en-US" sz="2000" dirty="0">
              <a:ea typeface="Times New Roman" charset="0"/>
              <a:cs typeface="Times New Roman" charset="0"/>
            </a:endParaRPr>
          </a:p>
          <a:p>
            <a:pPr marL="609600" indent="-609600" algn="just">
              <a:buSzTx/>
              <a:buFont typeface="Wingdings" charset="2"/>
              <a:buAutoNum type="arabicPeriod"/>
            </a:pPr>
            <a:r>
              <a:rPr lang="en-US" altLang="en-US" sz="2000" dirty="0">
                <a:ea typeface="Times New Roman" charset="0"/>
                <a:cs typeface="Times New Roman" charset="0"/>
              </a:rPr>
              <a:t>Set D := { R };</a:t>
            </a:r>
          </a:p>
          <a:p>
            <a:pPr marL="609600" indent="-609600" algn="just">
              <a:buSzTx/>
              <a:buFont typeface="Wingdings" charset="2"/>
              <a:buAutoNum type="arabicPeriod"/>
            </a:pPr>
            <a:r>
              <a:rPr lang="en-US" altLang="en-US" sz="2000" dirty="0">
                <a:ea typeface="Times New Roman" charset="0"/>
                <a:cs typeface="Times New Roman" charset="0"/>
              </a:rPr>
              <a:t>While there is a relation schema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that is not in 4NF do {</a:t>
            </a:r>
          </a:p>
          <a:p>
            <a:pPr marL="609600" indent="-609600" algn="just">
              <a:buSzTx/>
              <a:buFont typeface="Wingdings" charset="2"/>
              <a:buNone/>
            </a:pPr>
            <a:r>
              <a:rPr lang="en-US" altLang="en-US" sz="2000" dirty="0">
                <a:ea typeface="Times New Roman" charset="0"/>
                <a:cs typeface="Times New Roman" charset="0"/>
              </a:rPr>
              <a:t>		choose a relation schema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that is not in 4NF;</a:t>
            </a:r>
          </a:p>
          <a:p>
            <a:pPr marL="609600" indent="-609600" algn="just">
              <a:buFont typeface="Wingdings" charset="2"/>
              <a:buNone/>
            </a:pPr>
            <a:r>
              <a:rPr lang="en-US" altLang="en-US" sz="2000" dirty="0">
                <a:ea typeface="Times New Roman" charset="0"/>
                <a:cs typeface="Times New Roman" charset="0"/>
              </a:rPr>
              <a:t>		find a nontrivial MVD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1800" dirty="0">
                <a:latin typeface="Times New Roman" charset="0"/>
                <a:ea typeface="Times New Roman" charset="0"/>
                <a:cs typeface="Times New Roman" charset="0"/>
              </a:rPr>
              <a:t>—</a:t>
            </a:r>
            <a:r>
              <a:rPr lang="en-US" altLang="en-US" sz="18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in </a:t>
            </a:r>
            <a:r>
              <a:rPr lang="en-US" altLang="en-US" sz="2000" i="1" dirty="0">
                <a:ea typeface="Times New Roman" charset="0"/>
                <a:cs typeface="Times New Roman" charset="0"/>
              </a:rPr>
              <a:t>Q</a:t>
            </a:r>
            <a:r>
              <a:rPr lang="en-US" altLang="en-US" sz="2000" dirty="0">
                <a:ea typeface="Times New Roman" charset="0"/>
                <a:cs typeface="Times New Roman" charset="0"/>
              </a:rPr>
              <a:t> that violates 4NF;</a:t>
            </a:r>
          </a:p>
          <a:p>
            <a:pPr marL="609600" indent="-609600">
              <a:buNone/>
            </a:pPr>
            <a:r>
              <a:rPr lang="en-US" altLang="en-US" sz="2000" dirty="0">
                <a:ea typeface="Times New Roman" charset="0"/>
                <a:cs typeface="Times New Roman" charset="0"/>
              </a:rPr>
              <a:t>		replace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by two relation schemas (</a:t>
            </a:r>
            <a:r>
              <a:rPr lang="en-US" altLang="en-US" sz="2000" i="1" dirty="0">
                <a:ea typeface="Times New Roman" charset="0"/>
                <a:cs typeface="Times New Roman" charset="0"/>
              </a:rPr>
              <a:t>Q</a:t>
            </a:r>
            <a:r>
              <a:rPr lang="en-US" altLang="en-US" sz="2000" dirty="0">
                <a:ea typeface="Times New Roman" charset="0"/>
                <a:cs typeface="Times New Roman" charset="0"/>
              </a:rPr>
              <a:t> - </a:t>
            </a:r>
            <a:r>
              <a:rPr lang="en-US" altLang="en-US" sz="2000" i="1" dirty="0">
                <a:ea typeface="Times New Roman" charset="0"/>
                <a:cs typeface="Times New Roman" charset="0"/>
              </a:rPr>
              <a:t>Y</a:t>
            </a:r>
            <a:r>
              <a:rPr lang="en-US" altLang="en-US" sz="2000" dirty="0">
                <a:ea typeface="Times New Roman" charset="0"/>
                <a:cs typeface="Times New Roman" charset="0"/>
              </a:rPr>
              <a:t>) and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ea typeface="Arial" charset="0"/>
                <a:cs typeface="Arial" charset="0"/>
                <a:sym typeface="Symbol" charset="2"/>
              </a:rPr>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609600" indent="-609600" algn="just">
              <a:buFont typeface="Wingdings" charset="2"/>
              <a:buNone/>
            </a:pPr>
            <a:r>
              <a:rPr lang="en-US" altLang="en-US" sz="2000" dirty="0">
                <a:ea typeface="Times New Roman" charset="0"/>
                <a:cs typeface="Times New Roman" charset="0"/>
              </a:rPr>
              <a:t>	}; </a:t>
            </a:r>
          </a:p>
        </p:txBody>
      </p:sp>
      <p:sp>
        <p:nvSpPr>
          <p:cNvPr id="7"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dirty="0" smtClean="0">
                <a:ea typeface="Times New Roman" charset="0"/>
                <a:cs typeface="Times New Roman" charset="0"/>
              </a:rPr>
              <a:t>(6)</a:t>
            </a:r>
            <a:endParaRPr lang="en-US" altLang="en-US" sz="3200" dirty="0">
              <a:ea typeface="Times New Roman" charset="0"/>
              <a:cs typeface="Times New Roman" charset="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title"/>
          </p:nvPr>
        </p:nvSpPr>
        <p:spPr/>
        <p:txBody>
          <a:bodyPr/>
          <a:lstStyle/>
          <a:p>
            <a:pPr eaLnBrk="1" hangingPunct="1"/>
            <a:r>
              <a:rPr lang="en-US" altLang="en-US" dirty="0" smtClean="0"/>
              <a:t>Defining Functional Dependencies </a:t>
            </a:r>
          </a:p>
        </p:txBody>
      </p:sp>
      <p:sp>
        <p:nvSpPr>
          <p:cNvPr id="51203" name="Rectangle 7"/>
          <p:cNvSpPr>
            <a:spLocks noGrp="1" noChangeArrowheads="1"/>
          </p:cNvSpPr>
          <p:nvPr>
            <p:ph idx="1"/>
          </p:nvPr>
        </p:nvSpPr>
        <p:spPr/>
        <p:txBody>
          <a:bodyPr/>
          <a:lstStyle/>
          <a:p>
            <a:pPr eaLnBrk="1" hangingPunct="1"/>
            <a:r>
              <a:rPr lang="en-US" altLang="en-US" sz="2400" dirty="0" smtClean="0"/>
              <a:t>X → Y holds if whenever two tuples have the same value for X, they </a:t>
            </a:r>
            <a:r>
              <a:rPr lang="en-US" altLang="en-US" sz="2400" i="1" dirty="0" smtClean="0"/>
              <a:t>must have </a:t>
            </a:r>
            <a:r>
              <a:rPr lang="en-US" altLang="en-US" sz="2400" dirty="0" smtClean="0"/>
              <a:t>the same value for Y</a:t>
            </a:r>
          </a:p>
          <a:p>
            <a:pPr lvl="1" eaLnBrk="1" hangingPunct="1"/>
            <a:r>
              <a:rPr lang="en-US" altLang="en-US" sz="2200" dirty="0" smtClean="0"/>
              <a:t>For any two tuples t1 and t2 in any relation instance r(R): If  t1[X]=t2[X], </a:t>
            </a:r>
            <a:r>
              <a:rPr lang="en-US" altLang="en-US" sz="2200" i="1" dirty="0" smtClean="0"/>
              <a:t>then</a:t>
            </a:r>
            <a:r>
              <a:rPr lang="en-US" altLang="en-US" sz="2200" dirty="0" smtClean="0"/>
              <a:t> t1[Y]=t2[Y]</a:t>
            </a:r>
          </a:p>
          <a:p>
            <a:pPr eaLnBrk="1" hangingPunct="1"/>
            <a:r>
              <a:rPr lang="en-US" altLang="en-US" sz="2400" dirty="0" smtClean="0"/>
              <a:t>X </a:t>
            </a:r>
            <a:r>
              <a:rPr lang="en-US" altLang="en-US" sz="2400" dirty="0"/>
              <a:t>→</a:t>
            </a:r>
            <a:r>
              <a:rPr lang="en-US" altLang="en-US" sz="2400" dirty="0" smtClean="0"/>
              <a:t> Y in R specifies a </a:t>
            </a:r>
            <a:r>
              <a:rPr lang="en-US" altLang="en-US" sz="2400" i="1" dirty="0" smtClean="0"/>
              <a:t>constraint</a:t>
            </a:r>
            <a:r>
              <a:rPr lang="en-US" altLang="en-US" sz="2400" dirty="0" smtClean="0"/>
              <a:t> on all relation instances r(R)</a:t>
            </a:r>
          </a:p>
          <a:p>
            <a:pPr eaLnBrk="1" hangingPunct="1"/>
            <a:r>
              <a:rPr lang="en-US" altLang="en-US" sz="2400" dirty="0" smtClean="0"/>
              <a:t>Written as X </a:t>
            </a:r>
            <a:r>
              <a:rPr lang="en-US" altLang="en-US" sz="2400" dirty="0"/>
              <a:t>→</a:t>
            </a:r>
            <a:r>
              <a:rPr lang="en-US" altLang="en-US" sz="2400" dirty="0" smtClean="0"/>
              <a:t> Y; can be displayed graphically on a relation schema as in Figures in Chapter 14.  ( denoted by the arrow:  ).</a:t>
            </a:r>
          </a:p>
          <a:p>
            <a:pPr eaLnBrk="1" hangingPunct="1"/>
            <a:r>
              <a:rPr lang="en-US" altLang="en-US" sz="2400" dirty="0" smtClean="0"/>
              <a:t>FDs are derived from the real-world constraints on the attributes </a:t>
            </a:r>
          </a:p>
        </p:txBody>
      </p:sp>
      <p:sp>
        <p:nvSpPr>
          <p:cNvPr id="4403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dirty="0">
                <a:solidFill>
                  <a:srgbClr val="990033"/>
                </a:solidFill>
              </a:rPr>
              <a:t>Slide </a:t>
            </a:r>
            <a:r>
              <a:rPr lang="en-US" altLang="en-US" sz="1400" dirty="0" smtClean="0">
                <a:solidFill>
                  <a:srgbClr val="990033"/>
                </a:solidFill>
              </a:rPr>
              <a:t>15- </a:t>
            </a:r>
            <a:fld id="{2A6F1FA5-82F3-4C77-BD3D-1F4E2336F594}" type="slidenum">
              <a:rPr lang="en-US" altLang="en-US" sz="1400">
                <a:solidFill>
                  <a:srgbClr val="990033"/>
                </a:solidFill>
              </a:rPr>
              <a:pPr>
                <a:spcBef>
                  <a:spcPct val="0"/>
                </a:spcBef>
                <a:buClrTx/>
                <a:buSzTx/>
                <a:buFontTx/>
                <a:buNone/>
                <a:defRPr/>
              </a:pPr>
              <a:t>5</a:t>
            </a:fld>
            <a:endParaRPr lang="en-CA" altLang="en-US" sz="1400" dirty="0">
              <a:solidFill>
                <a:srgbClr val="990033"/>
              </a:solidFill>
            </a:endParaRPr>
          </a:p>
        </p:txBody>
      </p:sp>
    </p:spTree>
    <p:extLst>
      <p:ext uri="{BB962C8B-B14F-4D97-AF65-F5344CB8AC3E}">
        <p14:creationId xmlns:p14="http://schemas.microsoft.com/office/powerpoint/2010/main" val="4284457815"/>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smtClean="0">
                <a:solidFill>
                  <a:srgbClr val="990033"/>
                </a:solidFill>
              </a:rPr>
              <a:t>Slide 15- </a:t>
            </a:r>
            <a:fld id="{56D93932-47D6-4624-826C-8FD681848177}" type="slidenum">
              <a:rPr lang="en-US" altLang="en-US" sz="1400" smtClean="0">
                <a:solidFill>
                  <a:srgbClr val="990033"/>
                </a:solidFill>
              </a:rPr>
              <a:pPr>
                <a:spcBef>
                  <a:spcPct val="0"/>
                </a:spcBef>
                <a:buClrTx/>
                <a:buSzTx/>
                <a:buFontTx/>
                <a:buNone/>
              </a:pPr>
              <a:t>50</a:t>
            </a:fld>
            <a:endParaRPr lang="en-CA" altLang="en-US" sz="1400" dirty="0" smtClean="0">
              <a:solidFill>
                <a:srgbClr val="990033"/>
              </a:solidFill>
            </a:endParaRPr>
          </a:p>
        </p:txBody>
      </p:sp>
      <p:sp>
        <p:nvSpPr>
          <p:cNvPr id="823298"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dirty="0" smtClean="0">
                <a:ea typeface="Times New Roman" charset="0"/>
                <a:cs typeface="Times New Roman" charset="0"/>
              </a:rPr>
              <a:t>6. Other </a:t>
            </a:r>
            <a:r>
              <a:rPr lang="en-US" altLang="en-US" dirty="0">
                <a:ea typeface="Times New Roman" charset="0"/>
                <a:cs typeface="Times New Roman" charset="0"/>
              </a:rPr>
              <a:t>Dependencies and </a:t>
            </a:r>
            <a:r>
              <a:rPr lang="en-US" altLang="en-US" dirty="0" smtClean="0">
                <a:ea typeface="Times New Roman" charset="0"/>
                <a:cs typeface="Times New Roman" charset="0"/>
              </a:rPr>
              <a:t>Normal Forms</a:t>
            </a:r>
            <a:endParaRPr lang="en-US" altLang="en-US" dirty="0">
              <a:ea typeface="Times New Roman" charset="0"/>
              <a:cs typeface="Times New Roman" charset="0"/>
            </a:endParaRPr>
          </a:p>
        </p:txBody>
      </p:sp>
      <p:sp>
        <p:nvSpPr>
          <p:cNvPr id="126980" name="Rectangle 3"/>
          <p:cNvSpPr>
            <a:spLocks noGrp="1" noChangeArrowheads="1"/>
          </p:cNvSpPr>
          <p:nvPr>
            <p:ph type="body" idx="1"/>
          </p:nvPr>
        </p:nvSpPr>
        <p:spPr>
          <a:xfrm>
            <a:off x="228600" y="1574800"/>
            <a:ext cx="8305800" cy="4749800"/>
          </a:xfrm>
        </p:spPr>
        <p:txBody>
          <a:bodyPr/>
          <a:lstStyle/>
          <a:p>
            <a:pPr marL="609600" indent="-609600" algn="just">
              <a:buFont typeface="Wingdings" panose="05000000000000000000" pitchFamily="2" charset="2"/>
              <a:buNone/>
            </a:pPr>
            <a:r>
              <a:rPr lang="en-US" altLang="en-US" sz="2400" b="1" u="sng" dirty="0" smtClean="0"/>
              <a:t>Join Dependency was defined in Chapter 14:</a:t>
            </a:r>
          </a:p>
          <a:p>
            <a:pPr marL="609600" indent="-609600" algn="just">
              <a:buFont typeface="Wingdings" panose="05000000000000000000" pitchFamily="2" charset="2"/>
              <a:buNone/>
            </a:pPr>
            <a:r>
              <a:rPr lang="en-US" altLang="en-US" sz="2400" b="1" u="sng" dirty="0" smtClean="0"/>
              <a:t>Definition:</a:t>
            </a:r>
            <a:r>
              <a:rPr lang="en-US" altLang="en-US" sz="2400" b="1" dirty="0" smtClean="0"/>
              <a:t> </a:t>
            </a:r>
          </a:p>
          <a:p>
            <a:pPr marL="609600" indent="-609600" algn="just"/>
            <a:r>
              <a:rPr lang="en-US" altLang="en-US" sz="2400" dirty="0" smtClean="0"/>
              <a:t>A </a:t>
            </a:r>
            <a:r>
              <a:rPr lang="en-US" altLang="en-US" sz="2400" b="1" dirty="0" smtClean="0"/>
              <a:t>join dependency</a:t>
            </a:r>
            <a:r>
              <a:rPr lang="en-US" altLang="en-US" sz="2400" dirty="0" smtClean="0"/>
              <a:t> (</a:t>
            </a:r>
            <a:r>
              <a:rPr lang="en-US" altLang="en-US" sz="2400" b="1" dirty="0" smtClean="0"/>
              <a:t>JD</a:t>
            </a:r>
            <a:r>
              <a:rPr lang="en-US" altLang="en-US" sz="2400" dirty="0" smtClean="0"/>
              <a:t>), denoted by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specified on relation schema </a:t>
            </a:r>
            <a:r>
              <a:rPr lang="en-US" altLang="en-US" sz="2400" i="1" dirty="0" smtClean="0"/>
              <a:t>R</a:t>
            </a:r>
            <a:r>
              <a:rPr lang="en-US" altLang="en-US" sz="2400" dirty="0" smtClean="0"/>
              <a:t>, specifies a constraint on the states </a:t>
            </a:r>
            <a:r>
              <a:rPr lang="en-US" altLang="en-US" sz="2400" i="1" dirty="0" smtClean="0"/>
              <a:t>r</a:t>
            </a:r>
            <a:r>
              <a:rPr lang="en-US" altLang="en-US" sz="2400" dirty="0" smtClean="0"/>
              <a:t> of </a:t>
            </a:r>
            <a:r>
              <a:rPr lang="en-US" altLang="en-US" sz="2400" i="1" dirty="0" smtClean="0"/>
              <a:t>R</a:t>
            </a:r>
            <a:r>
              <a:rPr lang="en-US" altLang="en-US" sz="2400" dirty="0" smtClean="0"/>
              <a:t>.</a:t>
            </a:r>
          </a:p>
          <a:p>
            <a:pPr marL="990600" lvl="1" indent="-533400" algn="just"/>
            <a:r>
              <a:rPr lang="en-US" altLang="en-US" sz="2200" dirty="0" smtClean="0"/>
              <a:t>The constraint states that every legal state </a:t>
            </a:r>
            <a:r>
              <a:rPr lang="en-US" altLang="en-US" sz="2200" i="1" dirty="0" smtClean="0"/>
              <a:t>r</a:t>
            </a:r>
            <a:r>
              <a:rPr lang="en-US" altLang="en-US" sz="2200" dirty="0" smtClean="0"/>
              <a:t> of </a:t>
            </a:r>
            <a:r>
              <a:rPr lang="en-US" altLang="en-US" sz="2200" i="1" dirty="0" smtClean="0"/>
              <a:t>R</a:t>
            </a:r>
            <a:r>
              <a:rPr lang="en-US" altLang="en-US" sz="2200" dirty="0" smtClean="0"/>
              <a:t> should have a non-additive join decomposition into </a:t>
            </a:r>
            <a:r>
              <a:rPr lang="en-US" altLang="en-US" sz="2200" i="1" dirty="0" smtClean="0"/>
              <a:t>R</a:t>
            </a:r>
            <a:r>
              <a:rPr lang="en-US" altLang="en-US" sz="2200" baseline="-30000" dirty="0" smtClean="0"/>
              <a:t>1</a:t>
            </a:r>
            <a:r>
              <a:rPr lang="en-US" altLang="en-US" sz="2200" dirty="0" smtClean="0"/>
              <a:t>, </a:t>
            </a:r>
            <a:r>
              <a:rPr lang="en-US" altLang="en-US" sz="2200" i="1" dirty="0" smtClean="0"/>
              <a:t>R</a:t>
            </a:r>
            <a:r>
              <a:rPr lang="en-US" altLang="en-US" sz="2200" baseline="-30000" dirty="0" smtClean="0"/>
              <a:t>2</a:t>
            </a:r>
            <a:r>
              <a:rPr lang="en-US" altLang="en-US" sz="2200" dirty="0" smtClean="0"/>
              <a:t>, ..., </a:t>
            </a:r>
            <a:r>
              <a:rPr lang="en-US" altLang="en-US" sz="2200" i="1" dirty="0" smtClean="0"/>
              <a:t>R</a:t>
            </a:r>
            <a:r>
              <a:rPr lang="en-US" altLang="en-US" sz="2200" baseline="-30000" dirty="0" smtClean="0"/>
              <a:t>n</a:t>
            </a:r>
            <a:r>
              <a:rPr lang="en-US" altLang="en-US" sz="2200" dirty="0" smtClean="0"/>
              <a:t>; that is, for every such </a:t>
            </a:r>
            <a:r>
              <a:rPr lang="en-US" altLang="en-US" sz="2200" i="1" dirty="0" smtClean="0"/>
              <a:t>r</a:t>
            </a:r>
            <a:r>
              <a:rPr lang="en-US" altLang="en-US" sz="2200" dirty="0" smtClean="0"/>
              <a:t> we have					* (</a:t>
            </a:r>
            <a:r>
              <a:rPr lang="en-US" altLang="en-US" sz="2200" dirty="0" smtClean="0">
                <a:latin typeface="Symbol" panose="05050102010706020507" pitchFamily="18" charset="2"/>
              </a:rPr>
              <a:t></a:t>
            </a:r>
            <a:r>
              <a:rPr lang="en-US" altLang="en-US" sz="2200" i="1" baseline="-30000" dirty="0" smtClean="0"/>
              <a:t>R1</a:t>
            </a:r>
            <a:r>
              <a:rPr lang="en-US" altLang="en-US" sz="2200" dirty="0" smtClean="0"/>
              <a:t>(</a:t>
            </a:r>
            <a:r>
              <a:rPr lang="en-US" altLang="en-US" sz="2200" i="1" dirty="0" smtClean="0"/>
              <a:t>r</a:t>
            </a:r>
            <a:r>
              <a:rPr lang="en-US" altLang="en-US" sz="2200" dirty="0" smtClean="0"/>
              <a:t>), </a:t>
            </a:r>
            <a:r>
              <a:rPr lang="en-US" altLang="en-US" sz="2200" dirty="0" smtClean="0">
                <a:latin typeface="Symbol" panose="05050102010706020507" pitchFamily="18" charset="2"/>
              </a:rPr>
              <a:t></a:t>
            </a:r>
            <a:r>
              <a:rPr lang="en-US" altLang="en-US" sz="2200" i="1" baseline="-30000" dirty="0" smtClean="0"/>
              <a:t>R2</a:t>
            </a:r>
            <a:r>
              <a:rPr lang="en-US" altLang="en-US" sz="2200" dirty="0" smtClean="0"/>
              <a:t>(</a:t>
            </a:r>
            <a:r>
              <a:rPr lang="en-US" altLang="en-US" sz="2200" i="1" dirty="0" smtClean="0"/>
              <a:t>r</a:t>
            </a:r>
            <a:r>
              <a:rPr lang="en-US" altLang="en-US" sz="2200" dirty="0" smtClean="0"/>
              <a:t>), ..., </a:t>
            </a:r>
            <a:r>
              <a:rPr lang="en-US" altLang="en-US" sz="2200" dirty="0" smtClean="0">
                <a:latin typeface="Symbol" panose="05050102010706020507" pitchFamily="18" charset="2"/>
              </a:rPr>
              <a:t></a:t>
            </a:r>
            <a:r>
              <a:rPr lang="en-US" altLang="en-US" sz="2200" i="1" baseline="-30000" dirty="0" smtClean="0"/>
              <a:t>Rn</a:t>
            </a:r>
            <a:r>
              <a:rPr lang="en-US" altLang="en-US" sz="2200" dirty="0" smtClean="0"/>
              <a:t>(</a:t>
            </a:r>
            <a:r>
              <a:rPr lang="en-US" altLang="en-US" sz="2200" i="1" dirty="0" smtClean="0"/>
              <a:t>r</a:t>
            </a:r>
            <a:r>
              <a:rPr lang="en-US" altLang="en-US" sz="2200" dirty="0" smtClean="0"/>
              <a:t>)) = </a:t>
            </a:r>
            <a:r>
              <a:rPr lang="en-US" altLang="en-US" sz="2200" i="1" dirty="0" smtClean="0"/>
              <a:t>r</a:t>
            </a:r>
          </a:p>
          <a:p>
            <a:pPr marL="609600" indent="-609600" algn="just">
              <a:buFont typeface="Wingdings" panose="05000000000000000000" pitchFamily="2" charset="2"/>
              <a:buNone/>
            </a:pPr>
            <a:r>
              <a:rPr lang="en-US" altLang="en-US" sz="2400" i="1" dirty="0" smtClean="0"/>
              <a:t>	</a:t>
            </a:r>
            <a:r>
              <a:rPr lang="en-US" altLang="en-US" sz="2400" b="1" i="1" dirty="0" smtClean="0"/>
              <a:t>Note</a:t>
            </a:r>
            <a:r>
              <a:rPr lang="en-US" altLang="en-US" sz="2400" i="1" dirty="0" smtClean="0"/>
              <a:t>: an MVD is a special case of a JD where n = 2. </a:t>
            </a:r>
          </a:p>
          <a:p>
            <a:pPr marL="609600" indent="-609600" algn="just"/>
            <a:r>
              <a:rPr lang="en-US" altLang="en-US" sz="2400" dirty="0" smtClean="0"/>
              <a:t>A join dependency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specified on relation schema </a:t>
            </a:r>
            <a:r>
              <a:rPr lang="en-US" altLang="en-US" sz="2400" i="1" dirty="0" smtClean="0"/>
              <a:t>R</a:t>
            </a:r>
            <a:r>
              <a:rPr lang="en-US" altLang="en-US" sz="2400" dirty="0" smtClean="0"/>
              <a:t>, is a </a:t>
            </a:r>
            <a:r>
              <a:rPr lang="en-US" altLang="en-US" sz="2400" b="1" dirty="0" smtClean="0"/>
              <a:t>trivial JD</a:t>
            </a:r>
            <a:r>
              <a:rPr lang="en-US" altLang="en-US" sz="2400" dirty="0" smtClean="0"/>
              <a:t> if one of the relation schemas </a:t>
            </a:r>
            <a:r>
              <a:rPr lang="en-US" altLang="en-US" sz="2400" i="1" dirty="0" err="1" smtClean="0"/>
              <a:t>R</a:t>
            </a:r>
            <a:r>
              <a:rPr lang="en-US" altLang="en-US" sz="2400" baseline="-30000" dirty="0" err="1" smtClean="0"/>
              <a:t>i</a:t>
            </a:r>
            <a:r>
              <a:rPr lang="en-US" altLang="en-US" sz="2400" dirty="0" smtClean="0"/>
              <a:t> in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is equal to </a:t>
            </a:r>
            <a:r>
              <a:rPr lang="en-US" altLang="en-US" sz="2400" i="1" dirty="0" smtClean="0"/>
              <a:t>R</a:t>
            </a:r>
            <a:r>
              <a:rPr lang="en-US" altLang="en-US" sz="2400" dirty="0" smtClean="0"/>
              <a:t>. </a:t>
            </a:r>
          </a:p>
        </p:txBody>
      </p:sp>
    </p:spTree>
    <p:extLst>
      <p:ext uri="{BB962C8B-B14F-4D97-AF65-F5344CB8AC3E}">
        <p14:creationId xmlns:p14="http://schemas.microsoft.com/office/powerpoint/2010/main" val="3006515161"/>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smtClean="0">
                <a:solidFill>
                  <a:srgbClr val="990033"/>
                </a:solidFill>
              </a:rPr>
              <a:t>Slide 15- </a:t>
            </a:r>
            <a:fld id="{49765629-596A-4367-8E9E-CE018B6C575F}" type="slidenum">
              <a:rPr lang="en-US" altLang="en-US" sz="1400" smtClean="0">
                <a:solidFill>
                  <a:srgbClr val="990033"/>
                </a:solidFill>
              </a:rPr>
              <a:pPr>
                <a:spcBef>
                  <a:spcPct val="0"/>
                </a:spcBef>
                <a:buClrTx/>
                <a:buSzTx/>
                <a:buFontTx/>
                <a:buNone/>
              </a:pPr>
              <a:t>51</a:t>
            </a:fld>
            <a:endParaRPr lang="en-CA" altLang="en-US" sz="1400" dirty="0" smtClean="0">
              <a:solidFill>
                <a:srgbClr val="990033"/>
              </a:solidFill>
            </a:endParaRPr>
          </a:p>
        </p:txBody>
      </p:sp>
      <p:sp>
        <p:nvSpPr>
          <p:cNvPr id="825346"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dirty="0">
                <a:ea typeface="Times New Roman" charset="0"/>
                <a:cs typeface="Times New Roman" charset="0"/>
              </a:rPr>
              <a:t>Join Dependencies and Fifth Normal </a:t>
            </a:r>
            <a:r>
              <a:rPr lang="en-US" altLang="en-US" dirty="0" smtClean="0">
                <a:ea typeface="Times New Roman" charset="0"/>
                <a:cs typeface="Times New Roman" charset="0"/>
              </a:rPr>
              <a:t>Form</a:t>
            </a:r>
            <a:endParaRPr lang="en-US" altLang="en-US" dirty="0">
              <a:ea typeface="Times New Roman" charset="0"/>
              <a:cs typeface="Times New Roman" charset="0"/>
            </a:endParaRPr>
          </a:p>
        </p:txBody>
      </p:sp>
      <p:sp>
        <p:nvSpPr>
          <p:cNvPr id="125956" name="Rectangle 3"/>
          <p:cNvSpPr>
            <a:spLocks noGrp="1" noChangeArrowheads="1"/>
          </p:cNvSpPr>
          <p:nvPr>
            <p:ph type="body" idx="1"/>
          </p:nvPr>
        </p:nvSpPr>
        <p:spPr>
          <a:xfrm>
            <a:off x="254000" y="1574800"/>
            <a:ext cx="8356600" cy="4978400"/>
          </a:xfrm>
        </p:spPr>
        <p:txBody>
          <a:bodyPr/>
          <a:lstStyle/>
          <a:p>
            <a:pPr marL="609600" indent="-609600" algn="just">
              <a:buFont typeface="Wingdings" panose="05000000000000000000" pitchFamily="2" charset="2"/>
              <a:buNone/>
              <a:defRPr/>
            </a:pPr>
            <a:r>
              <a:rPr lang="en-US" altLang="en-US" b="1" u="sng" dirty="0" smtClean="0">
                <a:cs typeface="Times New Roman" panose="02020603050405020304" pitchFamily="18" charset="0"/>
              </a:rPr>
              <a:t>Definition of 5NF:</a:t>
            </a:r>
            <a:r>
              <a:rPr lang="en-US" altLang="en-US" b="1" dirty="0" smtClean="0">
                <a:cs typeface="Times New Roman" panose="02020603050405020304" pitchFamily="18" charset="0"/>
              </a:rPr>
              <a:t> </a:t>
            </a:r>
          </a:p>
          <a:p>
            <a:pPr marL="609600" indent="-609600" algn="just">
              <a:defRPr/>
            </a:pPr>
            <a:r>
              <a:rPr lang="en-US" altLang="en-US" dirty="0" smtClean="0">
                <a:cs typeface="Times New Roman" panose="02020603050405020304" pitchFamily="18" charset="0"/>
              </a:rPr>
              <a:t>A relation schema </a:t>
            </a:r>
            <a:r>
              <a:rPr lang="en-US" altLang="en-US" i="1" dirty="0" smtClean="0">
                <a:cs typeface="Times New Roman" panose="02020603050405020304" pitchFamily="18" charset="0"/>
              </a:rPr>
              <a:t>R</a:t>
            </a:r>
            <a:r>
              <a:rPr lang="en-US" altLang="en-US" dirty="0" smtClean="0">
                <a:cs typeface="Times New Roman" panose="02020603050405020304" pitchFamily="18" charset="0"/>
              </a:rPr>
              <a:t> is in </a:t>
            </a:r>
            <a:r>
              <a:rPr lang="en-US" altLang="en-US" b="1" dirty="0" smtClean="0">
                <a:cs typeface="Times New Roman" panose="02020603050405020304" pitchFamily="18" charset="0"/>
              </a:rPr>
              <a:t>fifth normal form </a:t>
            </a:r>
            <a:r>
              <a:rPr lang="en-US" altLang="en-US" dirty="0" smtClean="0">
                <a:cs typeface="Times New Roman" panose="02020603050405020304" pitchFamily="18" charset="0"/>
              </a:rPr>
              <a:t>(</a:t>
            </a:r>
            <a:r>
              <a:rPr lang="en-US" altLang="en-US" b="1" dirty="0" smtClean="0">
                <a:cs typeface="Times New Roman" panose="02020603050405020304" pitchFamily="18" charset="0"/>
              </a:rPr>
              <a:t>5NF</a:t>
            </a:r>
            <a:r>
              <a:rPr lang="en-US" altLang="en-US" dirty="0" smtClean="0">
                <a:cs typeface="Times New Roman" panose="02020603050405020304" pitchFamily="18" charset="0"/>
              </a:rPr>
              <a:t>) (or </a:t>
            </a:r>
            <a:r>
              <a:rPr lang="en-US" altLang="en-US" b="1" dirty="0" smtClean="0">
                <a:cs typeface="Times New Roman" panose="02020603050405020304" pitchFamily="18" charset="0"/>
              </a:rPr>
              <a:t>Project-Join Normal Form </a:t>
            </a:r>
            <a:r>
              <a:rPr lang="en-US" altLang="en-US" dirty="0" smtClean="0">
                <a:cs typeface="Times New Roman" panose="02020603050405020304" pitchFamily="18" charset="0"/>
              </a:rPr>
              <a:t>(</a:t>
            </a:r>
            <a:r>
              <a:rPr lang="en-US" altLang="en-US" b="1" dirty="0" smtClean="0">
                <a:cs typeface="Times New Roman" panose="02020603050405020304" pitchFamily="18" charset="0"/>
              </a:rPr>
              <a:t>PJNF</a:t>
            </a:r>
            <a:r>
              <a:rPr lang="en-US" altLang="en-US" dirty="0" smtClean="0">
                <a:cs typeface="Times New Roman" panose="02020603050405020304" pitchFamily="18" charset="0"/>
              </a:rPr>
              <a:t>)) with respect to a set </a:t>
            </a:r>
            <a:r>
              <a:rPr lang="en-US" altLang="en-US" i="1" dirty="0" smtClean="0">
                <a:cs typeface="Times New Roman" panose="02020603050405020304" pitchFamily="18" charset="0"/>
              </a:rPr>
              <a:t>F</a:t>
            </a:r>
            <a:r>
              <a:rPr lang="en-US" altLang="en-US" dirty="0" smtClean="0">
                <a:cs typeface="Times New Roman" panose="02020603050405020304" pitchFamily="18" charset="0"/>
              </a:rPr>
              <a:t> of functional, multivalued, and join dependencies if, </a:t>
            </a:r>
          </a:p>
          <a:p>
            <a:pPr marL="990600" lvl="1" indent="-533400" algn="just">
              <a:defRPr/>
            </a:pPr>
            <a:r>
              <a:rPr lang="en-US" altLang="en-US" dirty="0" smtClean="0">
                <a:cs typeface="Times New Roman" panose="02020603050405020304" pitchFamily="18" charset="0"/>
              </a:rPr>
              <a:t>for every nontrivial join dependency JD(</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1</a:t>
            </a:r>
            <a:r>
              <a:rPr lang="en-US" altLang="en-US" dirty="0" smtClean="0">
                <a:cs typeface="Times New Roman" panose="02020603050405020304" pitchFamily="18" charset="0"/>
              </a:rPr>
              <a:t>, </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2</a:t>
            </a:r>
            <a:r>
              <a:rPr lang="en-US" altLang="en-US" dirty="0" smtClean="0">
                <a:cs typeface="Times New Roman" panose="02020603050405020304" pitchFamily="18" charset="0"/>
              </a:rPr>
              <a:t>, ..., </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n</a:t>
            </a:r>
            <a:r>
              <a:rPr lang="en-US" altLang="en-US" dirty="0" smtClean="0">
                <a:cs typeface="Times New Roman" panose="02020603050405020304" pitchFamily="18" charset="0"/>
              </a:rPr>
              <a:t>) in </a:t>
            </a:r>
            <a:r>
              <a:rPr lang="en-US" altLang="en-US" i="1" dirty="0" smtClean="0">
                <a:cs typeface="Times New Roman" panose="02020603050405020304" pitchFamily="18" charset="0"/>
              </a:rPr>
              <a:t>F</a:t>
            </a:r>
            <a:r>
              <a:rPr lang="en-US" altLang="en-US" baseline="30000" dirty="0" smtClean="0">
                <a:cs typeface="Times New Roman" panose="02020603050405020304" pitchFamily="18" charset="0"/>
              </a:rPr>
              <a:t>+</a:t>
            </a:r>
            <a:r>
              <a:rPr lang="en-US" altLang="en-US" dirty="0" smtClean="0">
                <a:cs typeface="Times New Roman" panose="02020603050405020304" pitchFamily="18" charset="0"/>
              </a:rPr>
              <a:t> (that is, implied by </a:t>
            </a:r>
            <a:r>
              <a:rPr lang="en-US" altLang="en-US" i="1" dirty="0" smtClean="0">
                <a:cs typeface="Times New Roman" panose="02020603050405020304" pitchFamily="18" charset="0"/>
              </a:rPr>
              <a:t>F</a:t>
            </a:r>
            <a:r>
              <a:rPr lang="en-US" altLang="en-US" dirty="0" smtClean="0">
                <a:cs typeface="Times New Roman" panose="02020603050405020304" pitchFamily="18" charset="0"/>
              </a:rPr>
              <a:t>), </a:t>
            </a:r>
          </a:p>
          <a:p>
            <a:pPr marL="1371600" lvl="2" indent="-457200" algn="just">
              <a:defRPr/>
            </a:pPr>
            <a:r>
              <a:rPr lang="en-US" altLang="en-US" dirty="0" smtClean="0">
                <a:cs typeface="Times New Roman" panose="02020603050405020304" pitchFamily="18" charset="0"/>
              </a:rPr>
              <a:t>every </a:t>
            </a:r>
            <a:r>
              <a:rPr lang="en-US" altLang="en-US" i="1" dirty="0" err="1" smtClean="0">
                <a:cs typeface="Times New Roman" panose="02020603050405020304" pitchFamily="18" charset="0"/>
              </a:rPr>
              <a:t>R</a:t>
            </a:r>
            <a:r>
              <a:rPr lang="en-US" altLang="en-US" baseline="-30000" dirty="0" err="1" smtClean="0">
                <a:cs typeface="Times New Roman" panose="02020603050405020304" pitchFamily="18" charset="0"/>
              </a:rPr>
              <a:t>i</a:t>
            </a:r>
            <a:r>
              <a:rPr lang="en-US" altLang="en-US" dirty="0" smtClean="0">
                <a:cs typeface="Times New Roman" panose="02020603050405020304" pitchFamily="18" charset="0"/>
              </a:rPr>
              <a:t> is a </a:t>
            </a:r>
            <a:r>
              <a:rPr lang="en-US" altLang="en-US" dirty="0" err="1" smtClean="0">
                <a:cs typeface="Times New Roman" panose="02020603050405020304" pitchFamily="18" charset="0"/>
              </a:rPr>
              <a:t>superkey</a:t>
            </a:r>
            <a:r>
              <a:rPr lang="en-US" altLang="en-US" dirty="0" smtClean="0">
                <a:cs typeface="Times New Roman" panose="02020603050405020304" pitchFamily="18" charset="0"/>
              </a:rPr>
              <a:t> of </a:t>
            </a:r>
            <a:r>
              <a:rPr lang="en-US" altLang="en-US" i="1" dirty="0" smtClean="0">
                <a:cs typeface="Times New Roman" panose="02020603050405020304" pitchFamily="18" charset="0"/>
              </a:rPr>
              <a:t>R</a:t>
            </a:r>
            <a:r>
              <a:rPr lang="en-US" altLang="en-US" dirty="0" smtClean="0">
                <a:cs typeface="Times New Roman" panose="02020603050405020304" pitchFamily="18" charset="0"/>
              </a:rPr>
              <a:t>.</a:t>
            </a:r>
          </a:p>
          <a:p>
            <a:pPr marL="571500" indent="-457200" algn="just">
              <a:defRPr/>
            </a:pPr>
            <a:r>
              <a:rPr lang="en-US" altLang="en-US" sz="2400" dirty="0" smtClean="0">
                <a:solidFill>
                  <a:srgbClr val="990033"/>
                </a:solidFill>
                <a:cs typeface="Times New Roman" panose="02020603050405020304" pitchFamily="18" charset="0"/>
              </a:rPr>
              <a:t>Discovering join dependencies in practical databases with hundreds of relations is next to impossible. Therefore, 5NF is rarely used in practice</a:t>
            </a:r>
            <a:r>
              <a:rPr lang="en-US" altLang="en-US" dirty="0" smtClean="0">
                <a:solidFill>
                  <a:srgbClr val="990033"/>
                </a:solidFill>
                <a:cs typeface="Times New Roman" panose="02020603050405020304" pitchFamily="18" charset="0"/>
              </a:rPr>
              <a:t>.</a:t>
            </a:r>
            <a:endParaRPr lang="en-US" altLang="en-US" dirty="0">
              <a:solidFill>
                <a:srgbClr val="990033"/>
              </a:solidFill>
              <a:cs typeface="Times New Roman" panose="02020603050405020304" pitchFamily="18" charset="0"/>
            </a:endParaRPr>
          </a:p>
        </p:txBody>
      </p:sp>
    </p:spTree>
    <p:extLst>
      <p:ext uri="{BB962C8B-B14F-4D97-AF65-F5344CB8AC3E}">
        <p14:creationId xmlns:p14="http://schemas.microsoft.com/office/powerpoint/2010/main" val="2381629383"/>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F014EAFB-9CFA-D844-B158-148ED2B705D4}" type="slidenum">
              <a:rPr lang="en-US" altLang="en-US"/>
              <a:pPr/>
              <a:t>52</a:t>
            </a:fld>
            <a:endParaRPr lang="en-CA" altLang="en-US" dirty="0"/>
          </a:p>
        </p:txBody>
      </p:sp>
      <p:sp>
        <p:nvSpPr>
          <p:cNvPr id="829442" name="Rectangle 2"/>
          <p:cNvSpPr>
            <a:spLocks noGrp="1" noChangeArrowheads="1"/>
          </p:cNvSpPr>
          <p:nvPr>
            <p:ph type="title"/>
          </p:nvPr>
        </p:nvSpPr>
        <p:spPr>
          <a:xfrm>
            <a:off x="254000" y="2159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Inclusion Dependencies (1) </a:t>
            </a:r>
            <a:endParaRPr lang="en-US" altLang="en-US" dirty="0">
              <a:ea typeface="Times New Roman" charset="0"/>
              <a:cs typeface="Times New Roman" charset="0"/>
            </a:endParaRPr>
          </a:p>
        </p:txBody>
      </p:sp>
      <p:sp>
        <p:nvSpPr>
          <p:cNvPr id="829443" name="Rectangle 3"/>
          <p:cNvSpPr>
            <a:spLocks noGrp="1" noChangeArrowheads="1"/>
          </p:cNvSpPr>
          <p:nvPr>
            <p:ph type="body" idx="1"/>
          </p:nvPr>
        </p:nvSpPr>
        <p:spPr>
          <a:xfrm>
            <a:off x="304800" y="1651000"/>
            <a:ext cx="8432800" cy="4978400"/>
          </a:xfrm>
        </p:spPr>
        <p:txBody>
          <a:bodyPr/>
          <a:lstStyle/>
          <a:p>
            <a:pPr marL="609600" indent="-609600" algn="just">
              <a:lnSpc>
                <a:spcPct val="80000"/>
              </a:lnSpc>
              <a:buFont typeface="Wingdings" charset="2"/>
              <a:buNone/>
            </a:pPr>
            <a:r>
              <a:rPr lang="en-US" altLang="en-US" sz="2400" b="1" u="sng" dirty="0">
                <a:ea typeface="Times New Roman" charset="0"/>
                <a:cs typeface="Times New Roman" charset="0"/>
              </a:rPr>
              <a:t>Definition:</a:t>
            </a:r>
            <a:r>
              <a:rPr lang="en-US" altLang="en-US" sz="2400" b="1" dirty="0">
                <a:ea typeface="Times New Roman" charset="0"/>
                <a:cs typeface="Times New Roman" charset="0"/>
              </a:rPr>
              <a:t> </a:t>
            </a:r>
          </a:p>
          <a:p>
            <a:pPr marL="609600" indent="-609600" algn="just">
              <a:lnSpc>
                <a:spcPct val="80000"/>
              </a:lnSpc>
            </a:pPr>
            <a:r>
              <a:rPr lang="en-US" altLang="en-US" sz="2400" dirty="0">
                <a:ea typeface="Times New Roman" charset="0"/>
                <a:cs typeface="Times New Roman" charset="0"/>
              </a:rPr>
              <a:t>An </a:t>
            </a:r>
            <a:r>
              <a:rPr lang="en-US" altLang="en-US" sz="2400" b="1" dirty="0">
                <a:ea typeface="Times New Roman" charset="0"/>
                <a:cs typeface="Times New Roman" charset="0"/>
              </a:rPr>
              <a:t>inclusion dependency</a:t>
            </a:r>
            <a:r>
              <a:rPr lang="en-US" altLang="en-US" sz="2400" dirty="0">
                <a:ea typeface="Times New Roman" charset="0"/>
                <a:cs typeface="Times New Roman" charset="0"/>
              </a:rPr>
              <a:t> </a:t>
            </a:r>
            <a:r>
              <a:rPr lang="en-US" altLang="en-US" sz="2400" i="1" dirty="0">
                <a:ea typeface="Times New Roman" charset="0"/>
                <a:cs typeface="Times New Roman" charset="0"/>
              </a:rPr>
              <a:t>R</a:t>
            </a:r>
            <a:r>
              <a:rPr lang="en-US" altLang="en-US" sz="2400" dirty="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&lt; </a:t>
            </a:r>
            <a:r>
              <a:rPr lang="en-US" altLang="en-US" sz="2400" i="1" dirty="0">
                <a:ea typeface="Times New Roman" charset="0"/>
                <a:cs typeface="Times New Roman" charset="0"/>
              </a:rPr>
              <a:t>S</a:t>
            </a:r>
            <a:r>
              <a:rPr lang="en-US" altLang="en-US" sz="2400" dirty="0">
                <a:ea typeface="Times New Roman" charset="0"/>
                <a:cs typeface="Times New Roman" charset="0"/>
              </a:rPr>
              <a:t>.</a:t>
            </a:r>
            <a:r>
              <a:rPr lang="en-US" altLang="en-US" sz="2400" i="1" dirty="0">
                <a:ea typeface="Times New Roman" charset="0"/>
                <a:cs typeface="Times New Roman" charset="0"/>
              </a:rPr>
              <a:t>Y</a:t>
            </a:r>
            <a:r>
              <a:rPr lang="en-US" altLang="en-US" sz="2400" dirty="0">
                <a:ea typeface="Times New Roman" charset="0"/>
                <a:cs typeface="Times New Roman" charset="0"/>
              </a:rPr>
              <a:t> between two sets of attributes</a:t>
            </a:r>
            <a:r>
              <a:rPr lang="en-US" altLang="en-US" sz="2400" dirty="0">
                <a:latin typeface="Times New Roman" charset="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of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Y</a:t>
            </a:r>
            <a:r>
              <a:rPr lang="en-US" altLang="en-US" sz="2400" dirty="0">
                <a:ea typeface="Times New Roman" charset="0"/>
                <a:cs typeface="Times New Roman" charset="0"/>
              </a:rPr>
              <a:t> of relation schema </a:t>
            </a:r>
            <a:r>
              <a:rPr lang="en-US" altLang="en-US" sz="2400" i="1" dirty="0">
                <a:ea typeface="Times New Roman" charset="0"/>
                <a:cs typeface="Times New Roman" charset="0"/>
              </a:rPr>
              <a:t>S</a:t>
            </a:r>
            <a:r>
              <a:rPr lang="en-US" altLang="en-US" sz="2400" dirty="0">
                <a:latin typeface="Times New Roman" charset="0"/>
                <a:ea typeface="Times New Roman" charset="0"/>
                <a:cs typeface="Times New Roman" charset="0"/>
              </a:rPr>
              <a:t>—</a:t>
            </a:r>
            <a:r>
              <a:rPr lang="en-US" altLang="en-US" sz="2400" dirty="0">
                <a:ea typeface="Times New Roman" charset="0"/>
                <a:cs typeface="Times New Roman" charset="0"/>
              </a:rPr>
              <a:t>specifies the constraint that, at any specific time when </a:t>
            </a:r>
            <a:r>
              <a:rPr lang="en-US" altLang="en-US" sz="2400" i="1" dirty="0">
                <a:ea typeface="Times New Roman" charset="0"/>
                <a:cs typeface="Times New Roman" charset="0"/>
              </a:rPr>
              <a:t>r</a:t>
            </a:r>
            <a:r>
              <a:rPr lang="en-US" altLang="en-US" sz="2400" dirty="0">
                <a:ea typeface="Times New Roman" charset="0"/>
                <a:cs typeface="Times New Roman" charset="0"/>
              </a:rPr>
              <a:t> is a relation state of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s</a:t>
            </a:r>
            <a:r>
              <a:rPr lang="en-US" altLang="en-US" sz="2400" dirty="0">
                <a:ea typeface="Times New Roman" charset="0"/>
                <a:cs typeface="Times New Roman" charset="0"/>
              </a:rPr>
              <a:t> a relation state of </a:t>
            </a:r>
            <a:r>
              <a:rPr lang="en-US" altLang="en-US" sz="2400" i="1" dirty="0">
                <a:ea typeface="Times New Roman" charset="0"/>
                <a:cs typeface="Times New Roman" charset="0"/>
              </a:rPr>
              <a:t>S</a:t>
            </a:r>
            <a:r>
              <a:rPr lang="en-US" altLang="en-US" sz="2400" dirty="0">
                <a:ea typeface="Times New Roman" charset="0"/>
                <a:cs typeface="Times New Roman" charset="0"/>
              </a:rPr>
              <a:t>, we must have</a:t>
            </a:r>
            <a:r>
              <a:rPr lang="en-US" altLang="en-US" sz="2400" dirty="0">
                <a:latin typeface="MathematicalPi 1" charset="0"/>
                <a:ea typeface="Times New Roman" charset="0"/>
                <a:cs typeface="Times New Roman" charset="0"/>
              </a:rPr>
              <a:t>		</a:t>
            </a:r>
          </a:p>
          <a:p>
            <a:pPr marL="990600" lvl="1" indent="-533400" algn="ctr">
              <a:lnSpc>
                <a:spcPct val="80000"/>
              </a:lnSpc>
              <a:buFont typeface="Wingdings" charset="2"/>
              <a:buNone/>
            </a:pPr>
            <a:r>
              <a:rPr lang="en-US" altLang="en-US" sz="2200" dirty="0">
                <a:latin typeface="Symbol" charset="2"/>
              </a:rPr>
              <a:t></a:t>
            </a:r>
            <a:r>
              <a:rPr lang="en-US" altLang="en-US" sz="2200" baseline="-30000" dirty="0">
                <a:ea typeface="Times New Roman" charset="0"/>
                <a:cs typeface="Times New Roman" charset="0"/>
              </a:rPr>
              <a:t>X</a:t>
            </a:r>
            <a:r>
              <a:rPr lang="en-US" altLang="en-US" sz="2200" dirty="0">
                <a:ea typeface="Times New Roman" charset="0"/>
                <a:cs typeface="Times New Roman" charset="0"/>
              </a:rPr>
              <a:t>(r(R)) </a:t>
            </a:r>
            <a:r>
              <a:rPr lang="en-US" altLang="en-US" sz="2000" i="1" dirty="0" smtClean="0">
                <a:ea typeface="Times New Roman" charset="0"/>
                <a:cs typeface="Times New Roman" charset="0"/>
                <a:sym typeface="Symbol" panose="05050102010706020507" pitchFamily="18" charset="2"/>
              </a:rPr>
              <a:t></a:t>
            </a:r>
            <a:r>
              <a:rPr lang="en-US" altLang="en-US" sz="2000" dirty="0" smtClean="0">
                <a:ea typeface="Times New Roman" charset="0"/>
                <a:cs typeface="Times New Roman" charset="0"/>
              </a:rPr>
              <a:t> </a:t>
            </a:r>
            <a:r>
              <a:rPr lang="en-US" altLang="en-US" sz="2200" dirty="0">
                <a:latin typeface="Symbol" charset="2"/>
              </a:rPr>
              <a:t></a:t>
            </a:r>
            <a:r>
              <a:rPr lang="en-US" altLang="en-US" sz="2200" baseline="-30000" dirty="0">
                <a:ea typeface="Times New Roman" charset="0"/>
                <a:cs typeface="Times New Roman" charset="0"/>
              </a:rPr>
              <a:t>Y</a:t>
            </a:r>
            <a:r>
              <a:rPr lang="en-US" altLang="en-US" sz="2200" dirty="0">
                <a:ea typeface="Times New Roman" charset="0"/>
                <a:cs typeface="Times New Roman" charset="0"/>
              </a:rPr>
              <a:t>(s(S))</a:t>
            </a:r>
          </a:p>
          <a:p>
            <a:pPr marL="609600" indent="-609600" algn="just">
              <a:lnSpc>
                <a:spcPct val="80000"/>
              </a:lnSpc>
            </a:pPr>
            <a:r>
              <a:rPr lang="en-US" altLang="en-US" sz="2400" b="1" dirty="0">
                <a:ea typeface="Times New Roman" charset="0"/>
                <a:cs typeface="Times New Roman" charset="0"/>
              </a:rPr>
              <a:t>Note</a:t>
            </a:r>
            <a:r>
              <a:rPr lang="en-US" altLang="en-US" sz="2400" dirty="0">
                <a:ea typeface="Times New Roman" charset="0"/>
                <a:cs typeface="Times New Roman" charset="0"/>
              </a:rPr>
              <a:t>: </a:t>
            </a:r>
          </a:p>
          <a:p>
            <a:pPr marL="990600" lvl="1" indent="-533400" algn="just">
              <a:lnSpc>
                <a:spcPct val="80000"/>
              </a:lnSpc>
            </a:pPr>
            <a:r>
              <a:rPr lang="en-US" altLang="en-US" sz="2200" dirty="0">
                <a:ea typeface="Times New Roman" charset="0"/>
                <a:cs typeface="Times New Roman" charset="0"/>
              </a:rPr>
              <a:t>The </a:t>
            </a:r>
            <a:r>
              <a:rPr lang="en-US" altLang="en-US" sz="2400" i="1" dirty="0" smtClean="0">
                <a:ea typeface="Times New Roman" charset="0"/>
                <a:cs typeface="Times New Roman" charset="0"/>
                <a:sym typeface="Symbol" panose="05050102010706020507" pitchFamily="18" charset="2"/>
              </a:rPr>
              <a:t> </a:t>
            </a:r>
            <a:r>
              <a:rPr lang="en-US" altLang="en-US" sz="2200" dirty="0" smtClean="0">
                <a:ea typeface="Times New Roman" charset="0"/>
                <a:cs typeface="Times New Roman" charset="0"/>
              </a:rPr>
              <a:t>(</a:t>
            </a:r>
            <a:r>
              <a:rPr lang="en-US" altLang="en-US" sz="2200" dirty="0">
                <a:ea typeface="Times New Roman" charset="0"/>
                <a:cs typeface="Times New Roman" charset="0"/>
              </a:rPr>
              <a:t>subset) relationship does not necessarily have to be a proper subset. </a:t>
            </a:r>
          </a:p>
          <a:p>
            <a:pPr marL="990600" lvl="1" indent="-533400" algn="just">
              <a:lnSpc>
                <a:spcPct val="80000"/>
              </a:lnSpc>
            </a:pPr>
            <a:r>
              <a:rPr lang="en-US" altLang="en-US" sz="2200" dirty="0">
                <a:ea typeface="Times New Roman" charset="0"/>
                <a:cs typeface="Times New Roman" charset="0"/>
              </a:rPr>
              <a:t>The sets of attributes on which the inclusion dependency is specified</a:t>
            </a:r>
            <a:r>
              <a:rPr lang="en-US" altLang="en-US" sz="2200" dirty="0">
                <a:latin typeface="Times New Roman" charset="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of </a:t>
            </a:r>
            <a:r>
              <a:rPr lang="en-US" altLang="en-US" sz="2200" i="1" dirty="0">
                <a:ea typeface="Times New Roman" charset="0"/>
                <a:cs typeface="Times New Roman" charset="0"/>
              </a:rPr>
              <a:t>R</a:t>
            </a:r>
            <a:r>
              <a:rPr lang="en-US" altLang="en-US" sz="2200" dirty="0">
                <a:ea typeface="Times New Roman" charset="0"/>
                <a:cs typeface="Times New Roman" charset="0"/>
              </a:rPr>
              <a:t> and </a:t>
            </a:r>
            <a:r>
              <a:rPr lang="en-US" altLang="en-US" sz="2200" i="1" dirty="0">
                <a:ea typeface="Times New Roman" charset="0"/>
                <a:cs typeface="Times New Roman" charset="0"/>
              </a:rPr>
              <a:t>Y</a:t>
            </a:r>
            <a:r>
              <a:rPr lang="en-US" altLang="en-US" sz="2200" dirty="0">
                <a:ea typeface="Times New Roman" charset="0"/>
                <a:cs typeface="Times New Roman" charset="0"/>
              </a:rPr>
              <a:t> of </a:t>
            </a:r>
            <a:r>
              <a:rPr lang="en-US" altLang="en-US" sz="2200" i="1" dirty="0">
                <a:ea typeface="Times New Roman" charset="0"/>
                <a:cs typeface="Times New Roman" charset="0"/>
              </a:rPr>
              <a:t>S</a:t>
            </a:r>
            <a:r>
              <a:rPr lang="en-US" altLang="en-US" sz="2200" dirty="0">
                <a:latin typeface="Times New Roman" charset="0"/>
                <a:ea typeface="Times New Roman" charset="0"/>
                <a:cs typeface="Times New Roman" charset="0"/>
              </a:rPr>
              <a:t>—</a:t>
            </a:r>
            <a:r>
              <a:rPr lang="en-US" altLang="en-US" sz="2200" dirty="0">
                <a:ea typeface="Times New Roman" charset="0"/>
                <a:cs typeface="Times New Roman" charset="0"/>
              </a:rPr>
              <a:t>must have the same number of attributes.</a:t>
            </a:r>
          </a:p>
          <a:p>
            <a:pPr marL="990600" lvl="1" indent="-533400" algn="just">
              <a:lnSpc>
                <a:spcPct val="80000"/>
              </a:lnSpc>
            </a:pPr>
            <a:r>
              <a:rPr lang="en-US" altLang="en-US" sz="2200" dirty="0">
                <a:ea typeface="Times New Roman" charset="0"/>
                <a:cs typeface="Times New Roman" charset="0"/>
              </a:rPr>
              <a:t>In addition, the domains for each pair of corresponding attributes should be compatible. </a:t>
            </a: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95155DFB-B2A3-6B46-975C-F8448DABD59A}" type="slidenum">
              <a:rPr lang="en-US" altLang="en-US"/>
              <a:pPr/>
              <a:t>53</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Inclusion  </a:t>
            </a:r>
            <a:r>
              <a:rPr lang="en-US" altLang="en-US" dirty="0">
                <a:ea typeface="Times New Roman" charset="0"/>
                <a:cs typeface="Times New Roman" charset="0"/>
              </a:rPr>
              <a:t>Dependencies </a:t>
            </a:r>
            <a:r>
              <a:rPr lang="en-US" altLang="en-US" dirty="0" smtClean="0">
                <a:ea typeface="Times New Roman" charset="0"/>
                <a:cs typeface="Times New Roman" charset="0"/>
              </a:rPr>
              <a:t>(</a:t>
            </a:r>
            <a:r>
              <a:rPr lang="en-US" altLang="en-US" dirty="0">
                <a:ea typeface="Times New Roman" charset="0"/>
                <a:cs typeface="Times New Roman" charset="0"/>
              </a:rPr>
              <a:t>2)</a:t>
            </a:r>
          </a:p>
        </p:txBody>
      </p:sp>
      <p:sp>
        <p:nvSpPr>
          <p:cNvPr id="831491" name="Rectangle 3"/>
          <p:cNvSpPr>
            <a:spLocks noGrp="1" noChangeArrowheads="1"/>
          </p:cNvSpPr>
          <p:nvPr>
            <p:ph type="body" idx="1"/>
          </p:nvPr>
        </p:nvSpPr>
        <p:spPr>
          <a:xfrm>
            <a:off x="152400" y="1651000"/>
            <a:ext cx="8483600" cy="4749800"/>
          </a:xfrm>
        </p:spPr>
        <p:txBody>
          <a:bodyPr/>
          <a:lstStyle/>
          <a:p>
            <a:pPr marL="609600" indent="-609600" algn="just">
              <a:lnSpc>
                <a:spcPct val="90000"/>
              </a:lnSpc>
            </a:pPr>
            <a:r>
              <a:rPr lang="en-US" altLang="en-US" b="1" dirty="0">
                <a:ea typeface="Times New Roman" charset="0"/>
                <a:cs typeface="Times New Roman" charset="0"/>
              </a:rPr>
              <a:t>Objective of Inclusion Dependencies</a:t>
            </a:r>
            <a:r>
              <a:rPr lang="en-US" altLang="en-US" sz="2400" b="1" dirty="0">
                <a:ea typeface="Times New Roman" charset="0"/>
                <a:cs typeface="Times New Roman" charset="0"/>
              </a:rPr>
              <a:t>:</a:t>
            </a:r>
          </a:p>
          <a:p>
            <a:pPr marL="990600" lvl="1" indent="-533400" algn="just">
              <a:lnSpc>
                <a:spcPct val="90000"/>
              </a:lnSpc>
            </a:pPr>
            <a:r>
              <a:rPr lang="en-US" altLang="en-US" sz="2200" dirty="0">
                <a:ea typeface="Times New Roman" charset="0"/>
                <a:cs typeface="Times New Roman" charset="0"/>
              </a:rPr>
              <a:t>To formalize two types of </a:t>
            </a:r>
            <a:r>
              <a:rPr lang="en-US" altLang="en-US" sz="2200" dirty="0" err="1">
                <a:ea typeface="Times New Roman" charset="0"/>
                <a:cs typeface="Times New Roman" charset="0"/>
              </a:rPr>
              <a:t>interrelational</a:t>
            </a:r>
            <a:r>
              <a:rPr lang="en-US" altLang="en-US" sz="2200" dirty="0">
                <a:ea typeface="Times New Roman" charset="0"/>
                <a:cs typeface="Times New Roman" charset="0"/>
              </a:rPr>
              <a:t> constraints which cannot be expressed using F.D.s or MVDs:</a:t>
            </a:r>
          </a:p>
          <a:p>
            <a:pPr marL="1371600" lvl="2" indent="-457200" algn="just">
              <a:lnSpc>
                <a:spcPct val="90000"/>
              </a:lnSpc>
            </a:pPr>
            <a:r>
              <a:rPr lang="en-US" altLang="en-US" dirty="0">
                <a:ea typeface="Times New Roman" charset="0"/>
                <a:cs typeface="Times New Roman" charset="0"/>
              </a:rPr>
              <a:t>Referential integrity constraints</a:t>
            </a:r>
          </a:p>
          <a:p>
            <a:pPr marL="1371600" lvl="2" indent="-457200" algn="just">
              <a:lnSpc>
                <a:spcPct val="90000"/>
              </a:lnSpc>
            </a:pPr>
            <a:r>
              <a:rPr lang="en-US" altLang="en-US" dirty="0">
                <a:ea typeface="Times New Roman" charset="0"/>
                <a:cs typeface="Times New Roman" charset="0"/>
              </a:rPr>
              <a:t>Class/subclass relationships</a:t>
            </a:r>
          </a:p>
          <a:p>
            <a:pPr marL="609600" indent="-609600" algn="just">
              <a:lnSpc>
                <a:spcPct val="90000"/>
              </a:lnSpc>
            </a:pPr>
            <a:r>
              <a:rPr lang="en-US" altLang="en-US" b="1" dirty="0">
                <a:ea typeface="Times New Roman" charset="0"/>
                <a:cs typeface="Times New Roman" charset="0"/>
              </a:rPr>
              <a:t>Inclusion dependency inference rules</a:t>
            </a:r>
            <a:r>
              <a:rPr lang="en-US" altLang="en-US" sz="2400" b="1" dirty="0">
                <a:ea typeface="Times New Roman" charset="0"/>
                <a:cs typeface="Times New Roman" charset="0"/>
              </a:rPr>
              <a:t> </a:t>
            </a:r>
          </a:p>
          <a:p>
            <a:pPr marL="990600" lvl="1" indent="-533400" algn="just">
              <a:lnSpc>
                <a:spcPct val="90000"/>
              </a:lnSpc>
            </a:pPr>
            <a:r>
              <a:rPr lang="en-US" altLang="en-US" sz="2200" b="1" dirty="0">
                <a:ea typeface="Times New Roman" charset="0"/>
                <a:cs typeface="Times New Roman" charset="0"/>
              </a:rPr>
              <a:t>IDIR1</a:t>
            </a:r>
            <a:r>
              <a:rPr lang="en-US" altLang="en-US" sz="2200" dirty="0">
                <a:ea typeface="Times New Roman" charset="0"/>
                <a:cs typeface="Times New Roman" charset="0"/>
              </a:rPr>
              <a:t> (</a:t>
            </a:r>
            <a:r>
              <a:rPr lang="en-US" altLang="en-US" sz="2200" b="1" dirty="0">
                <a:ea typeface="Times New Roman" charset="0"/>
                <a:cs typeface="Times New Roman" charset="0"/>
              </a:rPr>
              <a:t>reflexivity</a:t>
            </a:r>
            <a:r>
              <a:rPr lang="en-US" altLang="en-US" sz="2200" dirty="0">
                <a:ea typeface="Times New Roman" charset="0"/>
                <a:cs typeface="Times New Roman" charset="0"/>
              </a:rPr>
              <a:t>):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a:t>
            </a:r>
          </a:p>
          <a:p>
            <a:pPr marL="990600" lvl="1" indent="-533400" algn="just">
              <a:lnSpc>
                <a:spcPct val="90000"/>
              </a:lnSpc>
            </a:pPr>
            <a:r>
              <a:rPr lang="en-US" altLang="en-US" sz="2200" b="1" dirty="0">
                <a:ea typeface="Times New Roman" charset="0"/>
                <a:cs typeface="Times New Roman" charset="0"/>
              </a:rPr>
              <a:t>IDIR2</a:t>
            </a:r>
            <a:r>
              <a:rPr lang="en-US" altLang="en-US" sz="2200" dirty="0">
                <a:ea typeface="Times New Roman" charset="0"/>
                <a:cs typeface="Times New Roman" charset="0"/>
              </a:rPr>
              <a:t> (</a:t>
            </a:r>
            <a:r>
              <a:rPr lang="en-US" altLang="en-US" sz="2200" b="1" dirty="0">
                <a:ea typeface="Times New Roman" charset="0"/>
                <a:cs typeface="Times New Roman" charset="0"/>
              </a:rPr>
              <a:t>attribute correspondence</a:t>
            </a:r>
            <a:r>
              <a:rPr lang="en-US" altLang="en-US" sz="2200" dirty="0">
                <a:ea typeface="Times New Roman" charset="0"/>
                <a:cs typeface="Times New Roman" charset="0"/>
              </a:rPr>
              <a:t>): If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p>
          <a:p>
            <a:pPr marL="1371600" lvl="2" indent="-457200" algn="just">
              <a:lnSpc>
                <a:spcPct val="90000"/>
              </a:lnSpc>
            </a:pPr>
            <a:r>
              <a:rPr lang="en-US" altLang="en-US" sz="2000" dirty="0">
                <a:ea typeface="Times New Roman" charset="0"/>
                <a:cs typeface="Times New Roman" charset="0"/>
              </a:rPr>
              <a:t>where </a:t>
            </a:r>
            <a:r>
              <a:rPr lang="en-US" altLang="en-US" sz="2000" i="1" dirty="0">
                <a:ea typeface="Times New Roman" charset="0"/>
                <a:cs typeface="Times New Roman" charset="0"/>
              </a:rPr>
              <a:t>X </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2 </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n</a:t>
            </a:r>
            <a:r>
              <a:rPr lang="en-US" altLang="en-US" sz="2000" dirty="0">
                <a:ea typeface="Times New Roman" charset="0"/>
                <a:cs typeface="Times New Roman" charset="0"/>
              </a:rPr>
              <a:t>} and </a:t>
            </a:r>
            <a:r>
              <a:rPr lang="en-US" altLang="en-US" sz="2000" i="1" dirty="0">
                <a:ea typeface="Times New Roman" charset="0"/>
                <a:cs typeface="Times New Roman" charset="0"/>
              </a:rPr>
              <a:t>Y </a:t>
            </a: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br>
              <a:rPr lang="en-US" altLang="en-US" sz="2000" dirty="0">
                <a:ea typeface="Times New Roman" charset="0"/>
                <a:cs typeface="Times New Roman" charset="0"/>
              </a:rPr>
            </a:b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2</a:t>
            </a:r>
            <a:r>
              <a:rPr lang="en-US" altLang="en-US" sz="2000" dirty="0">
                <a:ea typeface="Times New Roman" charset="0"/>
                <a:cs typeface="Times New Roman" charset="0"/>
              </a:rPr>
              <a:t>, ..., </a:t>
            </a:r>
            <a:r>
              <a:rPr lang="en-US" altLang="en-US" sz="2000" i="1" dirty="0" err="1">
                <a:ea typeface="Times New Roman" charset="0"/>
                <a:cs typeface="Times New Roman" charset="0"/>
              </a:rPr>
              <a:t>B</a:t>
            </a:r>
            <a:r>
              <a:rPr lang="en-US" altLang="en-US" sz="2000" baseline="-30000" dirty="0" err="1">
                <a:ea typeface="Times New Roman" charset="0"/>
                <a:cs typeface="Times New Roman" charset="0"/>
              </a:rPr>
              <a:t>n</a:t>
            </a:r>
            <a:r>
              <a:rPr lang="en-US" altLang="en-US" sz="2000" dirty="0">
                <a:ea typeface="Times New Roman" charset="0"/>
                <a:cs typeface="Times New Roman" charset="0"/>
              </a:rPr>
              <a:t>} and </a:t>
            </a:r>
            <a:r>
              <a:rPr lang="en-US" altLang="en-US" sz="2000" i="1" dirty="0">
                <a:ea typeface="Times New Roman" charset="0"/>
                <a:cs typeface="Times New Roman" charset="0"/>
              </a:rPr>
              <a:t>A</a:t>
            </a:r>
            <a:r>
              <a:rPr lang="en-US" altLang="en-US" sz="2000" baseline="-30000" dirty="0">
                <a:ea typeface="Times New Roman" charset="0"/>
                <a:cs typeface="Times New Roman" charset="0"/>
              </a:rPr>
              <a:t>i</a:t>
            </a:r>
            <a:r>
              <a:rPr lang="en-US" altLang="en-US" sz="2000" dirty="0">
                <a:ea typeface="Times New Roman" charset="0"/>
                <a:cs typeface="Times New Roman" charset="0"/>
              </a:rPr>
              <a:t> </a:t>
            </a:r>
            <a:r>
              <a:rPr lang="en-US" altLang="en-US" sz="2000" i="1" dirty="0">
                <a:ea typeface="Times New Roman" charset="0"/>
                <a:cs typeface="Times New Roman" charset="0"/>
              </a:rPr>
              <a:t>Corresponds-to</a:t>
            </a: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i</a:t>
            </a:r>
            <a:r>
              <a:rPr lang="en-US" altLang="en-US" sz="2000" dirty="0">
                <a:ea typeface="Times New Roman" charset="0"/>
                <a:cs typeface="Times New Roman" charset="0"/>
              </a:rPr>
              <a:t>, then </a:t>
            </a:r>
            <a:r>
              <a:rPr lang="en-US" altLang="en-US" sz="2000" i="1" dirty="0" err="1">
                <a:ea typeface="Times New Roman" charset="0"/>
                <a:cs typeface="Times New Roman" charset="0"/>
              </a:rPr>
              <a:t>R</a:t>
            </a:r>
            <a:r>
              <a:rPr lang="en-US" altLang="en-US" sz="2000" dirty="0" err="1">
                <a:ea typeface="Times New Roman" charset="0"/>
                <a:cs typeface="Times New Roman" charset="0"/>
              </a:rPr>
              <a:t>.</a:t>
            </a:r>
            <a:r>
              <a:rPr lang="en-US" altLang="en-US" sz="2000" i="1" dirty="0" err="1">
                <a:ea typeface="Times New Roman" charset="0"/>
                <a:cs typeface="Times New Roman" charset="0"/>
              </a:rPr>
              <a:t>A</a:t>
            </a:r>
            <a:r>
              <a:rPr lang="en-US" altLang="en-US" sz="2000" baseline="-30000" dirty="0" err="1">
                <a:ea typeface="Times New Roman" charset="0"/>
                <a:cs typeface="Times New Roman" charset="0"/>
              </a:rPr>
              <a:t>i</a:t>
            </a:r>
            <a:r>
              <a:rPr lang="en-US" altLang="en-US" sz="2000" dirty="0">
                <a:ea typeface="Times New Roman" charset="0"/>
                <a:cs typeface="Times New Roman" charset="0"/>
              </a:rPr>
              <a:t> &lt; </a:t>
            </a:r>
            <a:r>
              <a:rPr lang="en-US" altLang="en-US" sz="2000" i="1" dirty="0" err="1">
                <a:ea typeface="Times New Roman" charset="0"/>
                <a:cs typeface="Times New Roman" charset="0"/>
              </a:rPr>
              <a:t>S</a:t>
            </a:r>
            <a:r>
              <a:rPr lang="en-US" altLang="en-US" sz="2000" dirty="0" err="1">
                <a:ea typeface="Times New Roman" charset="0"/>
                <a:cs typeface="Times New Roman" charset="0"/>
              </a:rPr>
              <a:t>.</a:t>
            </a:r>
            <a:r>
              <a:rPr lang="en-US" altLang="en-US" sz="2000" i="1" dirty="0" err="1">
                <a:ea typeface="Times New Roman" charset="0"/>
                <a:cs typeface="Times New Roman" charset="0"/>
              </a:rPr>
              <a:t>B</a:t>
            </a:r>
            <a:r>
              <a:rPr lang="en-US" altLang="en-US" sz="2000" baseline="-30000" dirty="0" err="1">
                <a:ea typeface="Times New Roman" charset="0"/>
                <a:cs typeface="Times New Roman" charset="0"/>
              </a:rPr>
              <a:t>i</a:t>
            </a:r>
            <a:r>
              <a:rPr lang="en-US" altLang="en-US" sz="2000" dirty="0">
                <a:ea typeface="Times New Roman" charset="0"/>
                <a:cs typeface="Times New Roman" charset="0"/>
              </a:rPr>
              <a:t> </a:t>
            </a:r>
          </a:p>
          <a:p>
            <a:pPr marL="1371600" lvl="2" indent="-457200" algn="just">
              <a:lnSpc>
                <a:spcPct val="90000"/>
              </a:lnSpc>
            </a:pPr>
            <a:r>
              <a:rPr lang="en-US" altLang="en-US" sz="2000" dirty="0">
                <a:ea typeface="Times New Roman" charset="0"/>
                <a:cs typeface="Times New Roman" charset="0"/>
              </a:rPr>
              <a:t>for 1 </a:t>
            </a:r>
            <a:r>
              <a:rPr lang="en-US" altLang="en-US" sz="1800" dirty="0">
                <a:ea typeface="Arial" charset="0"/>
                <a:cs typeface="Arial" charset="0"/>
              </a:rPr>
              <a:t>≤</a:t>
            </a:r>
            <a:r>
              <a:rPr lang="en-US" altLang="en-US" sz="2000" dirty="0">
                <a:ea typeface="Times New Roman" charset="0"/>
                <a:cs typeface="Times New Roman" charset="0"/>
              </a:rPr>
              <a:t>  </a:t>
            </a:r>
            <a:r>
              <a:rPr lang="en-US" altLang="en-US" sz="2000" i="1" dirty="0" err="1">
                <a:ea typeface="Times New Roman" charset="0"/>
                <a:cs typeface="Times New Roman" charset="0"/>
              </a:rPr>
              <a:t>i</a:t>
            </a:r>
            <a:r>
              <a:rPr lang="en-US" altLang="en-US" sz="2000" i="1" dirty="0">
                <a:ea typeface="Times New Roman" charset="0"/>
                <a:cs typeface="Times New Roman" charset="0"/>
              </a:rPr>
              <a:t> </a:t>
            </a:r>
            <a:r>
              <a:rPr lang="en-US" altLang="en-US" sz="1800" dirty="0">
                <a:ea typeface="Arial" charset="0"/>
                <a:cs typeface="Arial" charset="0"/>
              </a:rPr>
              <a:t>≤</a:t>
            </a:r>
            <a:r>
              <a:rPr lang="en-US" altLang="en-US" sz="2000" dirty="0">
                <a:ea typeface="Times New Roman" charset="0"/>
                <a:cs typeface="Times New Roman" charset="0"/>
              </a:rPr>
              <a:t> </a:t>
            </a:r>
            <a:r>
              <a:rPr lang="en-US" altLang="en-US" sz="2000" i="1" dirty="0">
                <a:ea typeface="Times New Roman" charset="0"/>
                <a:cs typeface="Times New Roman" charset="0"/>
              </a:rPr>
              <a:t>n</a:t>
            </a:r>
            <a:r>
              <a:rPr lang="en-US" altLang="en-US" sz="2000" dirty="0">
                <a:ea typeface="Times New Roman" charset="0"/>
                <a:cs typeface="Times New Roman" charset="0"/>
              </a:rPr>
              <a:t>.</a:t>
            </a:r>
          </a:p>
          <a:p>
            <a:pPr marL="990600" lvl="1" indent="-533400" algn="just">
              <a:lnSpc>
                <a:spcPct val="90000"/>
              </a:lnSpc>
            </a:pPr>
            <a:r>
              <a:rPr lang="en-US" altLang="en-US" sz="2200" b="1" dirty="0">
                <a:ea typeface="Times New Roman" charset="0"/>
                <a:cs typeface="Times New Roman" charset="0"/>
              </a:rPr>
              <a:t>IDIR3</a:t>
            </a:r>
            <a:r>
              <a:rPr lang="en-US" altLang="en-US" sz="2200" dirty="0">
                <a:ea typeface="Times New Roman" charset="0"/>
                <a:cs typeface="Times New Roman" charset="0"/>
              </a:rPr>
              <a:t> (</a:t>
            </a:r>
            <a:r>
              <a:rPr lang="en-US" altLang="en-US" sz="2200" b="1" dirty="0">
                <a:ea typeface="Times New Roman" charset="0"/>
                <a:cs typeface="Times New Roman" charset="0"/>
              </a:rPr>
              <a:t>transitivity</a:t>
            </a:r>
            <a:r>
              <a:rPr lang="en-US" altLang="en-US" sz="2200" dirty="0">
                <a:ea typeface="Times New Roman" charset="0"/>
                <a:cs typeface="Times New Roman" charset="0"/>
              </a:rPr>
              <a:t>): If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r>
              <a:rPr lang="en-US" altLang="en-US" sz="2200" dirty="0">
                <a:ea typeface="Times New Roman" charset="0"/>
                <a:cs typeface="Times New Roman" charset="0"/>
              </a:rPr>
              <a:t> and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r>
              <a:rPr lang="en-US" altLang="en-US" sz="2200" dirty="0">
                <a:ea typeface="Times New Roman" charset="0"/>
                <a:cs typeface="Times New Roman" charset="0"/>
              </a:rPr>
              <a:t> &lt; </a:t>
            </a:r>
            <a:r>
              <a:rPr lang="en-US" altLang="en-US" sz="2200" i="1" dirty="0">
                <a:ea typeface="Times New Roman" charset="0"/>
                <a:cs typeface="Times New Roman" charset="0"/>
              </a:rPr>
              <a:t>T</a:t>
            </a:r>
            <a:r>
              <a:rPr lang="en-US" altLang="en-US" sz="2200" dirty="0">
                <a:ea typeface="Times New Roman" charset="0"/>
                <a:cs typeface="Times New Roman" charset="0"/>
              </a:rPr>
              <a:t>.</a:t>
            </a:r>
            <a:r>
              <a:rPr lang="en-US" altLang="en-US" sz="2200" i="1" dirty="0">
                <a:ea typeface="Times New Roman" charset="0"/>
                <a:cs typeface="Times New Roman" charset="0"/>
              </a:rPr>
              <a:t>Z</a:t>
            </a:r>
            <a:r>
              <a:rPr lang="en-US" altLang="en-US" sz="2200" dirty="0">
                <a:ea typeface="Times New Roman" charset="0"/>
                <a:cs typeface="Times New Roman" charset="0"/>
              </a:rPr>
              <a:t>, then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T</a:t>
            </a:r>
            <a:r>
              <a:rPr lang="en-US" altLang="en-US" sz="2200" dirty="0">
                <a:ea typeface="Times New Roman" charset="0"/>
                <a:cs typeface="Times New Roman" charset="0"/>
              </a:rPr>
              <a:t>.</a:t>
            </a:r>
            <a:r>
              <a:rPr lang="en-US" altLang="en-US" sz="2200" i="1" dirty="0">
                <a:ea typeface="Times New Roman" charset="0"/>
                <a:cs typeface="Times New Roman" charset="0"/>
              </a:rPr>
              <a:t>Z</a:t>
            </a:r>
            <a:r>
              <a:rPr lang="en-US" altLang="en-US" sz="2200" dirty="0" smtClean="0">
                <a:ea typeface="Times New Roman" charset="0"/>
                <a:cs typeface="Times New Roman" charset="0"/>
              </a:rPr>
              <a:t>.</a:t>
            </a:r>
            <a:endParaRPr lang="en-US" altLang="en-US" sz="2200" dirty="0">
              <a:ea typeface="Times New Roman" charset="0"/>
              <a:cs typeface="Times New Roman" charset="0"/>
            </a:endParaRP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95155DFB-B2A3-6B46-975C-F8448DABD59A}" type="slidenum">
              <a:rPr lang="en-US" altLang="en-US"/>
              <a:pPr/>
              <a:t>54</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Functional  Dependencies based on Arithmetic functions and procedures (1)</a:t>
            </a:r>
            <a:endParaRPr lang="en-US" altLang="en-US" dirty="0">
              <a:ea typeface="Times New Roman" charset="0"/>
              <a:cs typeface="Times New Roman" charset="0"/>
            </a:endParaRPr>
          </a:p>
        </p:txBody>
      </p:sp>
      <p:sp>
        <p:nvSpPr>
          <p:cNvPr id="831491" name="Rectangle 3"/>
          <p:cNvSpPr>
            <a:spLocks noGrp="1" noChangeArrowheads="1"/>
          </p:cNvSpPr>
          <p:nvPr>
            <p:ph type="body" idx="1"/>
          </p:nvPr>
        </p:nvSpPr>
        <p:spPr>
          <a:xfrm>
            <a:off x="152400" y="1651000"/>
            <a:ext cx="8483600" cy="4749800"/>
          </a:xfrm>
        </p:spPr>
        <p:txBody>
          <a:bodyPr/>
          <a:lstStyle/>
          <a:p>
            <a:pPr marL="0" indent="0" hangingPunct="0">
              <a:buNone/>
            </a:pPr>
            <a:r>
              <a:rPr lang="en-US" sz="2400" dirty="0" smtClean="0">
                <a:solidFill>
                  <a:srgbClr val="800000"/>
                </a:solidFill>
              </a:rPr>
              <a:t>Arithmetic Functions:</a:t>
            </a:r>
          </a:p>
          <a:p>
            <a:pPr hangingPunct="0"/>
            <a:r>
              <a:rPr lang="en-US" sz="2000" dirty="0" smtClean="0"/>
              <a:t>As </a:t>
            </a:r>
            <a:r>
              <a:rPr lang="en-US" sz="2000" dirty="0"/>
              <a:t>long as a unique value of </a:t>
            </a:r>
            <a:r>
              <a:rPr lang="en-US" sz="2000" i="1" dirty="0"/>
              <a:t>Y</a:t>
            </a:r>
            <a:r>
              <a:rPr lang="en-US" sz="2000" dirty="0"/>
              <a:t> is associated with every </a:t>
            </a:r>
            <a:r>
              <a:rPr lang="en-US" sz="2000" i="1" dirty="0"/>
              <a:t>X</a:t>
            </a:r>
            <a:r>
              <a:rPr lang="en-US" sz="2000" dirty="0"/>
              <a:t>, we can still consider that the FD </a:t>
            </a:r>
            <a:r>
              <a:rPr lang="en-US" sz="2000" i="1" dirty="0"/>
              <a:t>X</a:t>
            </a:r>
            <a:r>
              <a:rPr lang="en-US" sz="2000" dirty="0"/>
              <a:t> </a:t>
            </a:r>
            <a:r>
              <a:rPr lang="en-US" sz="2000" dirty="0">
                <a:sym typeface="Symbol" panose="05050102010706020507" pitchFamily="18" charset="2"/>
              </a:rPr>
              <a:t></a:t>
            </a:r>
            <a:r>
              <a:rPr lang="en-US" sz="2000" dirty="0"/>
              <a:t> </a:t>
            </a:r>
            <a:r>
              <a:rPr lang="en-US" sz="2000" i="1" dirty="0"/>
              <a:t>Y</a:t>
            </a:r>
            <a:r>
              <a:rPr lang="en-US" sz="2000" dirty="0"/>
              <a:t> exists. </a:t>
            </a:r>
            <a:endParaRPr lang="en-US" sz="2000" dirty="0" smtClean="0"/>
          </a:p>
          <a:p>
            <a:pPr marL="0" indent="0" hangingPunct="0">
              <a:buNone/>
            </a:pPr>
            <a:r>
              <a:rPr lang="en-US" sz="2000" dirty="0" smtClean="0"/>
              <a:t>For </a:t>
            </a:r>
            <a:r>
              <a:rPr lang="en-US" sz="2000" dirty="0" err="1" smtClean="0"/>
              <a:t>example,consider</a:t>
            </a:r>
            <a:r>
              <a:rPr lang="en-US" sz="2000" dirty="0" smtClean="0"/>
              <a:t> the relation:</a:t>
            </a:r>
            <a:endParaRPr lang="en-US" sz="2000" dirty="0"/>
          </a:p>
          <a:p>
            <a:pPr marL="0" indent="0" hangingPunct="0">
              <a:buNone/>
            </a:pPr>
            <a:r>
              <a:rPr lang="en-US" sz="2000" dirty="0" smtClean="0"/>
              <a:t>	ORDER_LINE </a:t>
            </a:r>
            <a:r>
              <a:rPr lang="en-US" sz="2000" dirty="0"/>
              <a:t>(Order#, Item#, Quantity, </a:t>
            </a:r>
            <a:r>
              <a:rPr lang="en-US" sz="2000" dirty="0" err="1"/>
              <a:t>Unit_price</a:t>
            </a:r>
            <a:r>
              <a:rPr lang="en-US" sz="2000" dirty="0"/>
              <a:t>, </a:t>
            </a:r>
            <a:r>
              <a:rPr lang="en-US" sz="2000" dirty="0" smtClean="0"/>
              <a:t>	</a:t>
            </a:r>
            <a:r>
              <a:rPr lang="en-US" sz="2000" dirty="0" err="1" smtClean="0"/>
              <a:t>Extended_price</a:t>
            </a:r>
            <a:r>
              <a:rPr lang="en-US" sz="2000" dirty="0"/>
              <a:t>, </a:t>
            </a:r>
            <a:r>
              <a:rPr lang="en-US" sz="2000" dirty="0" err="1"/>
              <a:t>Discounted_price</a:t>
            </a:r>
            <a:r>
              <a:rPr lang="en-US" sz="2000" dirty="0"/>
              <a:t>)</a:t>
            </a:r>
          </a:p>
          <a:p>
            <a:pPr hangingPunct="0"/>
            <a:r>
              <a:rPr lang="en-US" sz="2000" dirty="0"/>
              <a:t>each tuple represents an item from an order with a particular quantity, and the price per unit for that item. In this relation</a:t>
            </a:r>
            <a:r>
              <a:rPr lang="en-US" sz="2000" dirty="0" smtClean="0"/>
              <a:t>,</a:t>
            </a:r>
          </a:p>
          <a:p>
            <a:pPr marL="0" indent="0" hangingPunct="0">
              <a:buNone/>
            </a:pPr>
            <a:r>
              <a:rPr lang="en-US" sz="2000" dirty="0"/>
              <a:t> </a:t>
            </a:r>
            <a:r>
              <a:rPr lang="en-US" sz="2000" dirty="0" smtClean="0"/>
              <a:t>     </a:t>
            </a:r>
            <a:r>
              <a:rPr lang="en-US" sz="2000" dirty="0"/>
              <a:t>(Quantity, </a:t>
            </a:r>
            <a:r>
              <a:rPr lang="en-US" sz="2000" dirty="0" err="1"/>
              <a:t>Unit_price</a:t>
            </a:r>
            <a:r>
              <a:rPr lang="en-US" sz="2000" dirty="0"/>
              <a:t> ) </a:t>
            </a:r>
            <a:r>
              <a:rPr lang="en-US" sz="2000" dirty="0">
                <a:sym typeface="Symbol" panose="05050102010706020507" pitchFamily="18" charset="2"/>
              </a:rPr>
              <a:t></a:t>
            </a:r>
            <a:r>
              <a:rPr lang="en-US" sz="2000" dirty="0"/>
              <a:t> </a:t>
            </a:r>
            <a:r>
              <a:rPr lang="en-US" sz="2000" dirty="0" err="1"/>
              <a:t>Extended_price</a:t>
            </a:r>
            <a:r>
              <a:rPr lang="en-US" sz="2000" dirty="0"/>
              <a:t> by the formula</a:t>
            </a:r>
          </a:p>
          <a:p>
            <a:pPr marL="0" indent="0" hangingPunct="0">
              <a:buNone/>
            </a:pPr>
            <a:r>
              <a:rPr lang="en-US" sz="2000" dirty="0" smtClean="0"/>
              <a:t>       </a:t>
            </a:r>
            <a:r>
              <a:rPr lang="en-US" sz="2000" dirty="0" err="1" smtClean="0"/>
              <a:t>Extended_price</a:t>
            </a:r>
            <a:r>
              <a:rPr lang="en-US" sz="2000" dirty="0" smtClean="0"/>
              <a:t> </a:t>
            </a:r>
            <a:r>
              <a:rPr lang="en-US" sz="2000" dirty="0"/>
              <a:t>= Quantity </a:t>
            </a:r>
            <a:r>
              <a:rPr lang="en-US" sz="2000" dirty="0" smtClean="0"/>
              <a:t>* </a:t>
            </a:r>
            <a:r>
              <a:rPr lang="en-US" sz="2000" dirty="0" err="1" smtClean="0"/>
              <a:t>Unit_price</a:t>
            </a:r>
            <a:r>
              <a:rPr lang="en-US" sz="2000" dirty="0" smtClean="0"/>
              <a:t> .</a:t>
            </a:r>
            <a:endParaRPr lang="en-US" sz="2000" dirty="0"/>
          </a:p>
          <a:p>
            <a:pPr hangingPunct="0"/>
            <a:r>
              <a:rPr lang="en-US" sz="2000" dirty="0"/>
              <a:t>Hence, there is a unique value for </a:t>
            </a:r>
            <a:r>
              <a:rPr lang="en-US" sz="2000" dirty="0" err="1"/>
              <a:t>Extended_price</a:t>
            </a:r>
            <a:r>
              <a:rPr lang="en-US" sz="2000" dirty="0"/>
              <a:t> for every pair (Quantity, </a:t>
            </a:r>
            <a:r>
              <a:rPr lang="en-US" sz="2000" dirty="0" err="1"/>
              <a:t>Unit_price</a:t>
            </a:r>
            <a:r>
              <a:rPr lang="en-US" sz="2000" dirty="0"/>
              <a:t> ), and thus it conforms to the definition of functional dependency.</a:t>
            </a:r>
          </a:p>
        </p:txBody>
      </p:sp>
    </p:spTree>
    <p:extLst>
      <p:ext uri="{BB962C8B-B14F-4D97-AF65-F5344CB8AC3E}">
        <p14:creationId xmlns:p14="http://schemas.microsoft.com/office/powerpoint/2010/main" val="751018090"/>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95155DFB-B2A3-6B46-975C-F8448DABD59A}" type="slidenum">
              <a:rPr lang="en-US" altLang="en-US"/>
              <a:pPr/>
              <a:t>55</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Functional  Dependencies based on Arithmetic functions and procedures (2) </a:t>
            </a:r>
            <a:endParaRPr lang="en-US" altLang="en-US" dirty="0">
              <a:ea typeface="Times New Roman" charset="0"/>
              <a:cs typeface="Times New Roman" charset="0"/>
            </a:endParaRPr>
          </a:p>
        </p:txBody>
      </p:sp>
      <p:sp>
        <p:nvSpPr>
          <p:cNvPr id="831491" name="Rectangle 3"/>
          <p:cNvSpPr>
            <a:spLocks noGrp="1" noChangeArrowheads="1"/>
          </p:cNvSpPr>
          <p:nvPr>
            <p:ph type="body" idx="1"/>
          </p:nvPr>
        </p:nvSpPr>
        <p:spPr>
          <a:xfrm>
            <a:off x="152400" y="1651000"/>
            <a:ext cx="8483600" cy="4749800"/>
          </a:xfrm>
        </p:spPr>
        <p:txBody>
          <a:bodyPr/>
          <a:lstStyle/>
          <a:p>
            <a:pPr marL="0" indent="0" hangingPunct="0">
              <a:buNone/>
            </a:pPr>
            <a:r>
              <a:rPr lang="en-US" sz="2400" dirty="0" smtClean="0">
                <a:solidFill>
                  <a:srgbClr val="800000"/>
                </a:solidFill>
              </a:rPr>
              <a:t>Procedures:</a:t>
            </a:r>
          </a:p>
          <a:p>
            <a:pPr hangingPunct="0"/>
            <a:r>
              <a:rPr lang="en-US" sz="2400" dirty="0" smtClean="0"/>
              <a:t>There </a:t>
            </a:r>
            <a:r>
              <a:rPr lang="en-US" sz="2400" dirty="0"/>
              <a:t>may be a procedure that takes into account the quantity discounts, the type of item, and so on and computes a discounted price for the total quantity ordered for that item. Therefore, we can say</a:t>
            </a:r>
          </a:p>
          <a:p>
            <a:pPr hangingPunct="0"/>
            <a:r>
              <a:rPr lang="en-US" sz="2400" dirty="0"/>
              <a:t>(Item#, Quantity, </a:t>
            </a:r>
            <a:r>
              <a:rPr lang="en-US" sz="2400" dirty="0" err="1"/>
              <a:t>Unit_price</a:t>
            </a:r>
            <a:r>
              <a:rPr lang="en-US" sz="2400" dirty="0"/>
              <a:t> ) </a:t>
            </a:r>
            <a:r>
              <a:rPr lang="en-US" sz="2400" dirty="0">
                <a:sym typeface="Symbol" panose="05050102010706020507" pitchFamily="18" charset="2"/>
              </a:rPr>
              <a:t></a:t>
            </a:r>
            <a:r>
              <a:rPr lang="en-US" sz="2400" dirty="0"/>
              <a:t> </a:t>
            </a:r>
            <a:r>
              <a:rPr lang="en-US" sz="2400" dirty="0" err="1"/>
              <a:t>Discounted_price</a:t>
            </a:r>
            <a:r>
              <a:rPr lang="en-US" sz="2400" dirty="0"/>
              <a:t>, or</a:t>
            </a:r>
          </a:p>
          <a:p>
            <a:pPr hangingPunct="0"/>
            <a:r>
              <a:rPr lang="en-US" sz="2400" dirty="0"/>
              <a:t>(Item#, Quantity, </a:t>
            </a:r>
            <a:r>
              <a:rPr lang="en-US" sz="2400" dirty="0" err="1"/>
              <a:t>Extended_price</a:t>
            </a:r>
            <a:r>
              <a:rPr lang="en-US" sz="2400" dirty="0"/>
              <a:t>) </a:t>
            </a:r>
            <a:r>
              <a:rPr lang="en-US" sz="2400" dirty="0">
                <a:sym typeface="Symbol" panose="05050102010706020507" pitchFamily="18" charset="2"/>
              </a:rPr>
              <a:t></a:t>
            </a:r>
            <a:r>
              <a:rPr lang="en-US" sz="2400" dirty="0"/>
              <a:t> </a:t>
            </a:r>
            <a:r>
              <a:rPr lang="en-US" sz="2400" dirty="0" err="1"/>
              <a:t>Discounted_price</a:t>
            </a:r>
            <a:r>
              <a:rPr lang="en-US" sz="2400" dirty="0"/>
              <a:t>.</a:t>
            </a:r>
          </a:p>
        </p:txBody>
      </p:sp>
    </p:spTree>
    <p:extLst>
      <p:ext uri="{BB962C8B-B14F-4D97-AF65-F5344CB8AC3E}">
        <p14:creationId xmlns:p14="http://schemas.microsoft.com/office/powerpoint/2010/main" val="1932716582"/>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F1A8EF58-C155-B148-93CB-9C0D72DFE914}" type="slidenum">
              <a:rPr lang="en-US" altLang="en-US"/>
              <a:pPr/>
              <a:t>56</a:t>
            </a:fld>
            <a:endParaRPr lang="en-CA" altLang="en-US" dirty="0"/>
          </a:p>
        </p:txBody>
      </p:sp>
      <p:sp>
        <p:nvSpPr>
          <p:cNvPr id="839682" name="Rectangle 2"/>
          <p:cNvSpPr>
            <a:spLocks noGrp="1" noChangeArrowheads="1"/>
          </p:cNvSpPr>
          <p:nvPr>
            <p:ph type="title"/>
          </p:nvPr>
        </p:nvSpPr>
        <p:spPr>
          <a:xfrm>
            <a:off x="254000" y="2159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ea typeface="Times New Roman" charset="0"/>
                <a:cs typeface="Times New Roman" charset="0"/>
              </a:rPr>
              <a:t>Other Dependencies and Normal Forms</a:t>
            </a:r>
            <a:br>
              <a:rPr lang="en-US" altLang="en-US" dirty="0">
                <a:ea typeface="Times New Roman" charset="0"/>
                <a:cs typeface="Times New Roman" charset="0"/>
              </a:rPr>
            </a:br>
            <a:r>
              <a:rPr lang="is-IS" altLang="en-US" dirty="0">
                <a:ea typeface="Times New Roman" charset="0"/>
                <a:cs typeface="Times New Roman" charset="0"/>
              </a:rPr>
              <a:t> </a:t>
            </a:r>
            <a:r>
              <a:rPr lang="is-IS" altLang="en-US" dirty="0" smtClean="0">
                <a:ea typeface="Times New Roman" charset="0"/>
                <a:cs typeface="Times New Roman" charset="0"/>
              </a:rPr>
              <a:t>(3)</a:t>
            </a:r>
            <a:endParaRPr lang="en-US" altLang="en-US" dirty="0">
              <a:ea typeface="Times New Roman" charset="0"/>
              <a:cs typeface="Times New Roman" charset="0"/>
            </a:endParaRPr>
          </a:p>
        </p:txBody>
      </p:sp>
      <p:sp>
        <p:nvSpPr>
          <p:cNvPr id="839683" name="Rectangle 3"/>
          <p:cNvSpPr>
            <a:spLocks noGrp="1" noChangeArrowheads="1"/>
          </p:cNvSpPr>
          <p:nvPr>
            <p:ph type="body" idx="1"/>
          </p:nvPr>
        </p:nvSpPr>
        <p:spPr>
          <a:xfrm>
            <a:off x="254000" y="1574800"/>
            <a:ext cx="8509000" cy="4749800"/>
          </a:xfrm>
        </p:spPr>
        <p:txBody>
          <a:bodyPr/>
          <a:lstStyle/>
          <a:p>
            <a:pPr marL="609600" indent="-609600" algn="just">
              <a:lnSpc>
                <a:spcPct val="90000"/>
              </a:lnSpc>
              <a:buFont typeface="Wingdings" charset="2"/>
              <a:buNone/>
            </a:pPr>
            <a:r>
              <a:rPr lang="en-US" altLang="en-US" sz="2400" b="1" dirty="0" smtClean="0">
                <a:ea typeface="Times New Roman" charset="0"/>
                <a:cs typeface="Times New Roman" charset="0"/>
              </a:rPr>
              <a:t>6.4 Domain-Key </a:t>
            </a:r>
            <a:r>
              <a:rPr lang="en-US" altLang="en-US" sz="2400" b="1" dirty="0">
                <a:ea typeface="Times New Roman" charset="0"/>
                <a:cs typeface="Times New Roman" charset="0"/>
              </a:rPr>
              <a:t>Normal Form (DKNF):</a:t>
            </a:r>
            <a:r>
              <a:rPr lang="en-US" altLang="en-US" sz="2000" b="1" dirty="0">
                <a:ea typeface="Times New Roman" charset="0"/>
                <a:cs typeface="Times New Roman" charset="0"/>
              </a:rPr>
              <a:t> </a:t>
            </a:r>
          </a:p>
          <a:p>
            <a:pPr marL="609600" indent="-609600" algn="just">
              <a:lnSpc>
                <a:spcPct val="90000"/>
              </a:lnSpc>
            </a:pPr>
            <a:r>
              <a:rPr lang="en-US" altLang="en-US" sz="2000" b="1" dirty="0">
                <a:ea typeface="Times New Roman" charset="0"/>
                <a:cs typeface="Times New Roman" charset="0"/>
              </a:rPr>
              <a:t>Definition:</a:t>
            </a:r>
          </a:p>
          <a:p>
            <a:pPr marL="990600" lvl="1" indent="-533400" algn="just">
              <a:lnSpc>
                <a:spcPct val="90000"/>
              </a:lnSpc>
            </a:pPr>
            <a:r>
              <a:rPr lang="en-US" altLang="en-US" sz="2000" dirty="0">
                <a:ea typeface="Times New Roman" charset="0"/>
                <a:cs typeface="Times New Roman" charset="0"/>
              </a:rPr>
              <a:t>A relation schema is said to be in </a:t>
            </a:r>
            <a:r>
              <a:rPr lang="en-US" altLang="en-US" sz="2000" b="1" dirty="0">
                <a:ea typeface="Times New Roman" charset="0"/>
                <a:cs typeface="Times New Roman" charset="0"/>
              </a:rPr>
              <a:t>DKNF</a:t>
            </a:r>
            <a:r>
              <a:rPr lang="en-US" altLang="en-US" sz="2000" dirty="0">
                <a:ea typeface="Times New Roman" charset="0"/>
                <a:cs typeface="Times New Roman" charset="0"/>
              </a:rPr>
              <a:t> if all constraints and dependencies that should hold on the valid relation states can be enforced simply by enforcing the domain constraints and key constraints on the relation. </a:t>
            </a:r>
          </a:p>
          <a:p>
            <a:pPr marL="609600" indent="-609600" algn="just">
              <a:lnSpc>
                <a:spcPct val="90000"/>
              </a:lnSpc>
            </a:pPr>
            <a:r>
              <a:rPr lang="en-US" altLang="en-US" sz="2000" dirty="0">
                <a:ea typeface="Times New Roman" charset="0"/>
                <a:cs typeface="Times New Roman" charset="0"/>
              </a:rPr>
              <a:t>The </a:t>
            </a:r>
            <a:r>
              <a:rPr lang="en-US" altLang="en-US" sz="2000" b="1" dirty="0">
                <a:ea typeface="Times New Roman" charset="0"/>
                <a:cs typeface="Times New Roman" charset="0"/>
              </a:rPr>
              <a:t>idea</a:t>
            </a:r>
            <a:r>
              <a:rPr lang="en-US" altLang="en-US" sz="2000" dirty="0">
                <a:ea typeface="Times New Roman" charset="0"/>
                <a:cs typeface="Times New Roman" charset="0"/>
              </a:rPr>
              <a:t> is to specify (theoretically, at least) the </a:t>
            </a:r>
            <a:r>
              <a:rPr lang="en-US" altLang="en-US" sz="2000" dirty="0">
                <a:latin typeface="Times New Roman" charset="0"/>
                <a:ea typeface="Times New Roman" charset="0"/>
                <a:cs typeface="Times New Roman" charset="0"/>
              </a:rPr>
              <a:t>“</a:t>
            </a:r>
            <a:r>
              <a:rPr lang="en-US" altLang="en-US" sz="2000" i="1" dirty="0">
                <a:solidFill>
                  <a:srgbClr val="800000"/>
                </a:solidFill>
                <a:ea typeface="Times New Roman" charset="0"/>
                <a:cs typeface="Times New Roman" charset="0"/>
              </a:rPr>
              <a:t>ultimate normal form</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that takes into account all possible types of dependencies and constraints. . </a:t>
            </a:r>
          </a:p>
          <a:p>
            <a:pPr marL="609600" indent="-609600" algn="just">
              <a:lnSpc>
                <a:spcPct val="90000"/>
              </a:lnSpc>
            </a:pPr>
            <a:r>
              <a:rPr lang="en-US" altLang="en-US" sz="2000" dirty="0">
                <a:ea typeface="Times New Roman" charset="0"/>
                <a:cs typeface="Times New Roman" charset="0"/>
              </a:rPr>
              <a:t>For a relation in DKNF, it becomes very straightforward to enforce all database constraints by simply checking that each attribute value in a tuple is of the appropriate domain and that every key constraint is enforced. </a:t>
            </a:r>
          </a:p>
          <a:p>
            <a:pPr marL="609600" indent="-609600" algn="just">
              <a:lnSpc>
                <a:spcPct val="90000"/>
              </a:lnSpc>
            </a:pPr>
            <a:r>
              <a:rPr lang="en-US" altLang="en-US" sz="2000" dirty="0">
                <a:ea typeface="Times New Roman" charset="0"/>
                <a:cs typeface="Times New Roman" charset="0"/>
              </a:rPr>
              <a:t>The practical utility of DKNF is limited </a:t>
            </a: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E6C0E13A-F2D2-AA40-863D-62457F904306}" type="slidenum">
              <a:rPr lang="en-US" altLang="en-US"/>
              <a:pPr/>
              <a:t>57</a:t>
            </a:fld>
            <a:endParaRPr lang="en-CA" altLang="en-US" dirty="0"/>
          </a:p>
        </p:txBody>
      </p:sp>
      <p:sp>
        <p:nvSpPr>
          <p:cNvPr id="854018" name="Rectangle 2"/>
          <p:cNvSpPr>
            <a:spLocks noGrp="1" noChangeArrowheads="1"/>
          </p:cNvSpPr>
          <p:nvPr>
            <p:ph type="title"/>
          </p:nvPr>
        </p:nvSpPr>
        <p:spPr/>
        <p:txBody>
          <a:bodyPr/>
          <a:lstStyle/>
          <a:p>
            <a:r>
              <a:rPr lang="en-US" altLang="en-US"/>
              <a:t>Recap</a:t>
            </a:r>
          </a:p>
        </p:txBody>
      </p:sp>
      <p:sp>
        <p:nvSpPr>
          <p:cNvPr id="854019" name="Rectangle 3"/>
          <p:cNvSpPr>
            <a:spLocks noGrp="1" noChangeArrowheads="1"/>
          </p:cNvSpPr>
          <p:nvPr>
            <p:ph type="body" idx="1"/>
          </p:nvPr>
        </p:nvSpPr>
        <p:spPr/>
        <p:txBody>
          <a:bodyPr/>
          <a:lstStyle/>
          <a:p>
            <a:r>
              <a:rPr lang="en-US" altLang="en-US" dirty="0"/>
              <a:t>Functional Dependencies </a:t>
            </a:r>
            <a:r>
              <a:rPr lang="en-US" altLang="en-US" dirty="0" smtClean="0"/>
              <a:t>Revisited</a:t>
            </a:r>
          </a:p>
          <a:p>
            <a:r>
              <a:rPr lang="en-US" altLang="en-US" dirty="0" smtClean="0"/>
              <a:t>Designing </a:t>
            </a:r>
            <a:r>
              <a:rPr lang="en-US" altLang="en-US" dirty="0"/>
              <a:t>a Set of Relations </a:t>
            </a:r>
            <a:r>
              <a:rPr lang="en-US" altLang="en-US" dirty="0" smtClean="0"/>
              <a:t>by Synthesis</a:t>
            </a:r>
            <a:endParaRPr lang="en-US" altLang="en-US" dirty="0"/>
          </a:p>
          <a:p>
            <a:r>
              <a:rPr lang="en-US" altLang="en-US" dirty="0"/>
              <a:t>Properties of Relational Decompositions</a:t>
            </a:r>
          </a:p>
          <a:p>
            <a:r>
              <a:rPr lang="en-US" altLang="en-US" dirty="0"/>
              <a:t>Algorithms for Relational Database Schema </a:t>
            </a:r>
            <a:r>
              <a:rPr lang="en-US" altLang="en-US" dirty="0" smtClean="0"/>
              <a:t>Design </a:t>
            </a:r>
            <a:r>
              <a:rPr lang="en-US" altLang="en-US" smtClean="0"/>
              <a:t>in </a:t>
            </a:r>
            <a:r>
              <a:rPr lang="en-US" altLang="en-US" smtClean="0"/>
              <a:t>3NF </a:t>
            </a:r>
            <a:r>
              <a:rPr lang="en-US" altLang="en-US" dirty="0" smtClean="0"/>
              <a:t>and BCNF</a:t>
            </a:r>
            <a:endParaRPr lang="en-US" altLang="en-US" dirty="0"/>
          </a:p>
          <a:p>
            <a:r>
              <a:rPr lang="en-US" altLang="en-US" dirty="0"/>
              <a:t>Multivalued Dependencies and Fourth Normal Form </a:t>
            </a:r>
          </a:p>
          <a:p>
            <a:r>
              <a:rPr lang="en-US" altLang="en-US" dirty="0" smtClean="0"/>
              <a:t>Other </a:t>
            </a:r>
            <a:r>
              <a:rPr lang="en-US" altLang="en-US" dirty="0"/>
              <a:t>Dependencies and Normal </a:t>
            </a:r>
            <a:r>
              <a:rPr lang="en-US" altLang="en-US" dirty="0" smtClean="0"/>
              <a:t>Forms</a:t>
            </a:r>
          </a:p>
          <a:p>
            <a:endParaRPr lang="en-US" altLang="en-US"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dirty="0" smtClean="0">
                <a:ea typeface="MS PGothic" charset="-128"/>
              </a:rPr>
              <a:t>1.1 </a:t>
            </a:r>
            <a:r>
              <a:rPr lang="en-US" altLang="en-US" dirty="0">
                <a:ea typeface="MS PGothic" charset="-128"/>
              </a:rPr>
              <a:t>Inference Rules for FDs (1) </a:t>
            </a:r>
          </a:p>
        </p:txBody>
      </p:sp>
      <p:sp>
        <p:nvSpPr>
          <p:cNvPr id="15363" name="Rectangle 7"/>
          <p:cNvSpPr>
            <a:spLocks noGrp="1" noChangeArrowheads="1"/>
          </p:cNvSpPr>
          <p:nvPr>
            <p:ph idx="1"/>
          </p:nvPr>
        </p:nvSpPr>
        <p:spPr/>
        <p:txBody>
          <a:bodyPr/>
          <a:lstStyle/>
          <a:p>
            <a:pPr hangingPunct="0"/>
            <a:r>
              <a:rPr lang="en-US" sz="2400" b="1" dirty="0"/>
              <a:t>Definition:</a:t>
            </a:r>
            <a:r>
              <a:rPr lang="en-US" sz="2400" dirty="0"/>
              <a:t> An FD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is </a:t>
            </a:r>
            <a:r>
              <a:rPr lang="en-US" sz="2400" b="1" dirty="0"/>
              <a:t>inferred from</a:t>
            </a:r>
            <a:r>
              <a:rPr lang="en-US" sz="2400" dirty="0"/>
              <a:t> or </a:t>
            </a:r>
            <a:r>
              <a:rPr lang="en-US" sz="2400" b="1" dirty="0"/>
              <a:t>implied by</a:t>
            </a:r>
            <a:r>
              <a:rPr lang="en-US" sz="2400" dirty="0"/>
              <a:t> a set of dependencies </a:t>
            </a:r>
            <a:r>
              <a:rPr lang="en-US" sz="2400" i="1" dirty="0"/>
              <a:t>F</a:t>
            </a:r>
            <a:r>
              <a:rPr lang="en-US" sz="2400" dirty="0"/>
              <a:t> specified on </a:t>
            </a:r>
            <a:r>
              <a:rPr lang="en-US" sz="2400" i="1" dirty="0"/>
              <a:t>R</a:t>
            </a:r>
            <a:r>
              <a:rPr lang="en-US" sz="2400" dirty="0"/>
              <a:t> if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holds in </a:t>
            </a:r>
            <a:r>
              <a:rPr lang="en-US" sz="2400" i="1" dirty="0"/>
              <a:t>every</a:t>
            </a:r>
            <a:r>
              <a:rPr lang="en-US" sz="2400" dirty="0"/>
              <a:t> legal relation state </a:t>
            </a:r>
            <a:r>
              <a:rPr lang="en-US" sz="2400" i="1" dirty="0"/>
              <a:t>r</a:t>
            </a:r>
            <a:r>
              <a:rPr lang="en-US" sz="2400" dirty="0"/>
              <a:t> of </a:t>
            </a:r>
            <a:r>
              <a:rPr lang="en-US" sz="2400" i="1" dirty="0"/>
              <a:t>R</a:t>
            </a:r>
            <a:r>
              <a:rPr lang="en-US" sz="2400" dirty="0"/>
              <a:t>; that is, whenever </a:t>
            </a:r>
            <a:r>
              <a:rPr lang="en-US" sz="2400" i="1" dirty="0"/>
              <a:t>r</a:t>
            </a:r>
            <a:r>
              <a:rPr lang="en-US" sz="2400" dirty="0"/>
              <a:t> satisfies all the dependencies in </a:t>
            </a:r>
            <a:r>
              <a:rPr lang="en-US" sz="2400" i="1" dirty="0"/>
              <a:t>F</a:t>
            </a:r>
            <a:r>
              <a:rPr lang="en-US" sz="2400" dirty="0"/>
              <a:t>,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also holds in </a:t>
            </a:r>
            <a:r>
              <a:rPr lang="en-US" sz="2400" i="1" dirty="0"/>
              <a:t>r</a:t>
            </a:r>
            <a:r>
              <a:rPr lang="en-US" sz="2400" dirty="0"/>
              <a:t>.</a:t>
            </a:r>
          </a:p>
          <a:p>
            <a:pPr eaLnBrk="1" hangingPunct="1">
              <a:lnSpc>
                <a:spcPct val="90000"/>
              </a:lnSpc>
            </a:pPr>
            <a:endParaRPr lang="en-US" altLang="en-US" sz="2400" dirty="0" smtClean="0">
              <a:ea typeface="MS PGothic" charset="-128"/>
            </a:endParaRPr>
          </a:p>
          <a:p>
            <a:pPr eaLnBrk="1" hangingPunct="1">
              <a:lnSpc>
                <a:spcPct val="90000"/>
              </a:lnSpc>
            </a:pPr>
            <a:r>
              <a:rPr lang="en-US" altLang="en-US" sz="2400" dirty="0">
                <a:ea typeface="MS PGothic" charset="-128"/>
              </a:rPr>
              <a:t>Given a set of FDs F, we can </a:t>
            </a:r>
            <a:r>
              <a:rPr lang="en-US" altLang="en-US" sz="2400" b="1" dirty="0">
                <a:ea typeface="MS PGothic" charset="-128"/>
              </a:rPr>
              <a:t>infer</a:t>
            </a:r>
            <a:r>
              <a:rPr lang="en-US" altLang="en-US" sz="2400" dirty="0">
                <a:ea typeface="MS PGothic" charset="-128"/>
              </a:rPr>
              <a:t> additional FDs that hold whenever the FDs in F hold</a:t>
            </a:r>
            <a:endParaRPr lang="en-US" altLang="en-US" sz="2200" dirty="0">
              <a:ea typeface="MS PGothic" charset="-128"/>
            </a:endParaRPr>
          </a:p>
        </p:txBody>
      </p:sp>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fld id="{D498569D-9F64-6A46-B456-D214B57BF2B8}" type="slidenum">
              <a:rPr lang="en-US" altLang="en-US" sz="1400">
                <a:solidFill>
                  <a:srgbClr val="990033"/>
                </a:solidFill>
              </a:rPr>
              <a:pPr>
                <a:spcBef>
                  <a:spcPct val="0"/>
                </a:spcBef>
                <a:buClrTx/>
                <a:buSzTx/>
                <a:buNone/>
              </a:pPr>
              <a:t>6</a:t>
            </a:fld>
            <a:endParaRPr lang="en-CA" altLang="en-US" sz="1400" dirty="0">
              <a:solidFill>
                <a:srgbClr val="990033"/>
              </a:solidFill>
            </a:endParaRPr>
          </a:p>
        </p:txBody>
      </p:sp>
    </p:spTree>
    <p:extLst>
      <p:ext uri="{BB962C8B-B14F-4D97-AF65-F5344CB8AC3E}">
        <p14:creationId xmlns:p14="http://schemas.microsoft.com/office/powerpoint/2010/main" val="84391264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dirty="0" smtClean="0">
                <a:ea typeface="MS PGothic" charset="-128"/>
              </a:rPr>
              <a:t>Inference </a:t>
            </a:r>
            <a:r>
              <a:rPr lang="en-US" altLang="en-US" dirty="0">
                <a:ea typeface="MS PGothic" charset="-128"/>
              </a:rPr>
              <a:t>Rules for FDs </a:t>
            </a:r>
            <a:r>
              <a:rPr lang="en-US" altLang="en-US" dirty="0" smtClean="0">
                <a:ea typeface="MS PGothic" charset="-128"/>
              </a:rPr>
              <a:t>(2) </a:t>
            </a:r>
            <a:endParaRPr lang="en-US" altLang="en-US" dirty="0">
              <a:ea typeface="MS PGothic" charset="-128"/>
            </a:endParaRPr>
          </a:p>
        </p:txBody>
      </p:sp>
      <p:sp>
        <p:nvSpPr>
          <p:cNvPr id="15363" name="Rectangle 7"/>
          <p:cNvSpPr>
            <a:spLocks noGrp="1" noChangeArrowheads="1"/>
          </p:cNvSpPr>
          <p:nvPr>
            <p:ph idx="1"/>
          </p:nvPr>
        </p:nvSpPr>
        <p:spPr/>
        <p:txBody>
          <a:bodyPr/>
          <a:lstStyle/>
          <a:p>
            <a:pPr marL="0" indent="0" eaLnBrk="1" hangingPunct="1">
              <a:lnSpc>
                <a:spcPct val="90000"/>
              </a:lnSpc>
              <a:buNone/>
            </a:pPr>
            <a:endParaRPr lang="en-US" altLang="en-US" sz="2400" dirty="0">
              <a:ea typeface="MS PGothic" charset="-128"/>
            </a:endParaRPr>
          </a:p>
          <a:p>
            <a:pPr eaLnBrk="1" hangingPunct="1">
              <a:lnSpc>
                <a:spcPct val="90000"/>
              </a:lnSpc>
            </a:pPr>
            <a:r>
              <a:rPr lang="en-US" altLang="en-US" sz="2400" dirty="0">
                <a:ea typeface="MS PGothic" charset="-128"/>
              </a:rPr>
              <a:t>Armstrong's inference rules:</a:t>
            </a:r>
          </a:p>
          <a:p>
            <a:pPr lvl="1" eaLnBrk="1" hangingPunct="1">
              <a:lnSpc>
                <a:spcPct val="90000"/>
              </a:lnSpc>
            </a:pPr>
            <a:r>
              <a:rPr lang="en-US" altLang="en-US" sz="2200" dirty="0">
                <a:ea typeface="MS PGothic" charset="-128"/>
              </a:rPr>
              <a:t>IR1. (</a:t>
            </a:r>
            <a:r>
              <a:rPr lang="en-US" altLang="en-US" sz="2200" b="1" dirty="0">
                <a:ea typeface="MS PGothic" charset="-128"/>
              </a:rPr>
              <a:t>Reflexive</a:t>
            </a:r>
            <a:r>
              <a:rPr lang="en-US" altLang="en-US" sz="2200" dirty="0">
                <a:ea typeface="MS PGothic" charset="-128"/>
              </a:rPr>
              <a:t>) If Y </a:t>
            </a:r>
            <a:r>
              <a:rPr lang="en-US" altLang="en-US" sz="2200" i="1" dirty="0">
                <a:ea typeface="MS PGothic" charset="-128"/>
              </a:rPr>
              <a:t>subset-of</a:t>
            </a:r>
            <a:r>
              <a:rPr lang="en-US" altLang="en-US" sz="2200" dirty="0">
                <a:ea typeface="MS PGothic" charset="-128"/>
              </a:rPr>
              <a:t> X, then X </a:t>
            </a:r>
            <a:r>
              <a:rPr lang="en-US" altLang="en-US" sz="2000" dirty="0"/>
              <a:t>→</a:t>
            </a:r>
            <a:r>
              <a:rPr lang="en-US" altLang="en-US" sz="2200" dirty="0" smtClean="0">
                <a:ea typeface="MS PGothic" charset="-128"/>
              </a:rPr>
              <a:t> </a:t>
            </a:r>
            <a:r>
              <a:rPr lang="en-US" altLang="en-US" sz="2200" dirty="0">
                <a:ea typeface="MS PGothic" charset="-128"/>
              </a:rPr>
              <a:t>Y</a:t>
            </a:r>
          </a:p>
          <a:p>
            <a:pPr lvl="1" eaLnBrk="1" hangingPunct="1">
              <a:lnSpc>
                <a:spcPct val="90000"/>
              </a:lnSpc>
            </a:pPr>
            <a:r>
              <a:rPr lang="en-US" altLang="en-US" sz="2200" dirty="0">
                <a:ea typeface="MS PGothic" charset="-128"/>
              </a:rPr>
              <a:t>IR2. (</a:t>
            </a:r>
            <a:r>
              <a:rPr lang="en-US" altLang="en-US" sz="2200" b="1" dirty="0">
                <a:ea typeface="MS PGothic" charset="-128"/>
              </a:rPr>
              <a:t>Augmentation</a:t>
            </a:r>
            <a:r>
              <a:rPr lang="en-US" altLang="en-US" sz="2200" dirty="0">
                <a:ea typeface="MS PGothic" charset="-128"/>
              </a:rPr>
              <a:t>) If X </a:t>
            </a:r>
            <a:r>
              <a:rPr lang="en-US" altLang="en-US" sz="2000" dirty="0"/>
              <a:t>→</a:t>
            </a:r>
            <a:r>
              <a:rPr lang="en-US" altLang="en-US" sz="2200" dirty="0" smtClean="0">
                <a:ea typeface="MS PGothic" charset="-128"/>
              </a:rPr>
              <a:t> </a:t>
            </a:r>
            <a:r>
              <a:rPr lang="en-US" altLang="en-US" sz="2200" dirty="0">
                <a:ea typeface="MS PGothic" charset="-128"/>
              </a:rPr>
              <a:t>Y, then </a:t>
            </a:r>
            <a:r>
              <a:rPr lang="en-US" altLang="en-US" sz="2200" dirty="0" smtClean="0">
                <a:ea typeface="MS PGothic" charset="-128"/>
              </a:rPr>
              <a:t>XZ</a:t>
            </a:r>
            <a:r>
              <a:rPr lang="en-US" altLang="en-US" sz="2000" dirty="0"/>
              <a:t> → </a:t>
            </a:r>
            <a:r>
              <a:rPr lang="en-US" altLang="en-US" sz="2200" dirty="0" smtClean="0">
                <a:ea typeface="MS PGothic" charset="-128"/>
              </a:rPr>
              <a:t>YZ</a:t>
            </a:r>
            <a:endParaRPr lang="en-US" altLang="en-US" sz="2200" dirty="0">
              <a:ea typeface="MS PGothic" charset="-128"/>
            </a:endParaRPr>
          </a:p>
          <a:p>
            <a:pPr lvl="2" eaLnBrk="1" hangingPunct="1">
              <a:lnSpc>
                <a:spcPct val="90000"/>
              </a:lnSpc>
            </a:pPr>
            <a:r>
              <a:rPr lang="en-US" altLang="en-US" sz="2000" dirty="0">
                <a:ea typeface="MS PGothic" charset="-128"/>
              </a:rPr>
              <a:t>(Notation: XZ stands for X U Z)</a:t>
            </a:r>
          </a:p>
          <a:p>
            <a:pPr lvl="1" eaLnBrk="1" hangingPunct="1">
              <a:lnSpc>
                <a:spcPct val="90000"/>
              </a:lnSpc>
            </a:pPr>
            <a:r>
              <a:rPr lang="en-US" altLang="en-US" sz="2200" dirty="0">
                <a:ea typeface="MS PGothic" charset="-128"/>
              </a:rPr>
              <a:t>IR3. (</a:t>
            </a:r>
            <a:r>
              <a:rPr lang="en-US" altLang="en-US" sz="2200" b="1" dirty="0">
                <a:ea typeface="MS PGothic" charset="-128"/>
              </a:rPr>
              <a:t>Transitive</a:t>
            </a:r>
            <a:r>
              <a:rPr lang="en-US" altLang="en-US" sz="2200" dirty="0">
                <a:ea typeface="MS PGothic" charset="-128"/>
              </a:rPr>
              <a:t>) If X </a:t>
            </a:r>
            <a:r>
              <a:rPr lang="en-US" altLang="en-US" sz="2000" dirty="0"/>
              <a:t>→</a:t>
            </a:r>
            <a:r>
              <a:rPr lang="en-US" altLang="en-US" sz="2200" dirty="0" smtClean="0">
                <a:ea typeface="MS PGothic" charset="-128"/>
              </a:rPr>
              <a:t> </a:t>
            </a:r>
            <a:r>
              <a:rPr lang="en-US" altLang="en-US" sz="2200" dirty="0">
                <a:ea typeface="MS PGothic" charset="-128"/>
              </a:rPr>
              <a:t>Y and Y </a:t>
            </a:r>
            <a:r>
              <a:rPr lang="en-US" altLang="en-US" sz="2000" dirty="0"/>
              <a:t>→</a:t>
            </a:r>
            <a:r>
              <a:rPr lang="en-US" altLang="en-US" sz="2200" dirty="0" smtClean="0">
                <a:ea typeface="MS PGothic" charset="-128"/>
              </a:rPr>
              <a:t> </a:t>
            </a:r>
            <a:r>
              <a:rPr lang="en-US" altLang="en-US" sz="2200" dirty="0">
                <a:ea typeface="MS PGothic" charset="-128"/>
              </a:rPr>
              <a:t>Z, then X </a:t>
            </a:r>
            <a:r>
              <a:rPr lang="en-US" altLang="en-US" sz="2000" dirty="0"/>
              <a:t>→</a:t>
            </a:r>
            <a:r>
              <a:rPr lang="en-US" altLang="en-US" sz="2200" dirty="0" smtClean="0">
                <a:ea typeface="MS PGothic" charset="-128"/>
              </a:rPr>
              <a:t> </a:t>
            </a:r>
            <a:r>
              <a:rPr lang="en-US" altLang="en-US" sz="2200" dirty="0">
                <a:ea typeface="MS PGothic" charset="-128"/>
              </a:rPr>
              <a:t>Z</a:t>
            </a:r>
          </a:p>
          <a:p>
            <a:pPr eaLnBrk="1" hangingPunct="1">
              <a:lnSpc>
                <a:spcPct val="90000"/>
              </a:lnSpc>
            </a:pPr>
            <a:endParaRPr lang="en-US" altLang="en-US" sz="2400" dirty="0">
              <a:ea typeface="MS PGothic" charset="-128"/>
            </a:endParaRPr>
          </a:p>
          <a:p>
            <a:pPr eaLnBrk="1" hangingPunct="1">
              <a:lnSpc>
                <a:spcPct val="90000"/>
              </a:lnSpc>
            </a:pPr>
            <a:r>
              <a:rPr lang="en-US" altLang="en-US" sz="2400" dirty="0">
                <a:ea typeface="MS PGothic" charset="-128"/>
              </a:rPr>
              <a:t>IR1, IR2, IR3 form a </a:t>
            </a:r>
            <a:r>
              <a:rPr lang="en-US" altLang="en-US" sz="2400" b="1" dirty="0">
                <a:ea typeface="MS PGothic" charset="-128"/>
              </a:rPr>
              <a:t>sound</a:t>
            </a:r>
            <a:r>
              <a:rPr lang="en-US" altLang="en-US" sz="2400" dirty="0">
                <a:ea typeface="MS PGothic" charset="-128"/>
              </a:rPr>
              <a:t> and </a:t>
            </a:r>
            <a:r>
              <a:rPr lang="en-US" altLang="en-US" sz="2400" b="1" dirty="0">
                <a:ea typeface="MS PGothic" charset="-128"/>
              </a:rPr>
              <a:t>complete</a:t>
            </a:r>
            <a:r>
              <a:rPr lang="en-US" altLang="en-US" sz="2400" dirty="0">
                <a:ea typeface="MS PGothic" charset="-128"/>
              </a:rPr>
              <a:t> set of inference rules</a:t>
            </a:r>
          </a:p>
          <a:p>
            <a:pPr lvl="1" eaLnBrk="1" hangingPunct="1">
              <a:lnSpc>
                <a:spcPct val="90000"/>
              </a:lnSpc>
            </a:pPr>
            <a:r>
              <a:rPr lang="en-US" altLang="en-US" sz="2200" dirty="0">
                <a:ea typeface="MS PGothic" charset="-128"/>
              </a:rPr>
              <a:t>These are rules hold and all other rules that hold can be deduced from these</a:t>
            </a:r>
          </a:p>
        </p:txBody>
      </p:sp>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fld id="{D498569D-9F64-6A46-B456-D214B57BF2B8}" type="slidenum">
              <a:rPr lang="en-US" altLang="en-US" sz="1400">
                <a:solidFill>
                  <a:srgbClr val="990033"/>
                </a:solidFill>
              </a:rPr>
              <a:pPr>
                <a:spcBef>
                  <a:spcPct val="0"/>
                </a:spcBef>
                <a:buClrTx/>
                <a:buSzTx/>
                <a:buNone/>
              </a:pPr>
              <a:t>7</a:t>
            </a:fld>
            <a:endParaRPr lang="en-CA" altLang="en-US" sz="1400" dirty="0">
              <a:solidFill>
                <a:srgbClr val="990033"/>
              </a:solidFill>
            </a:endParaRPr>
          </a:p>
        </p:txBody>
      </p:sp>
    </p:spTree>
    <p:extLst>
      <p:ext uri="{BB962C8B-B14F-4D97-AF65-F5344CB8AC3E}">
        <p14:creationId xmlns:p14="http://schemas.microsoft.com/office/powerpoint/2010/main" val="332769559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ltLang="en-US" dirty="0" smtClean="0">
                <a:ea typeface="MS PGothic" charset="-128"/>
              </a:rPr>
              <a:t>Inference </a:t>
            </a:r>
            <a:r>
              <a:rPr lang="en-US" altLang="en-US" dirty="0">
                <a:ea typeface="MS PGothic" charset="-128"/>
              </a:rPr>
              <a:t>Rules for FDs </a:t>
            </a:r>
            <a:r>
              <a:rPr lang="en-US" altLang="en-US" dirty="0" smtClean="0">
                <a:ea typeface="MS PGothic" charset="-128"/>
              </a:rPr>
              <a:t>(3)</a:t>
            </a:r>
            <a:endParaRPr lang="en-US" altLang="en-US" dirty="0">
              <a:ea typeface="MS PGothic" charset="-128"/>
            </a:endParaRPr>
          </a:p>
        </p:txBody>
      </p:sp>
      <p:sp>
        <p:nvSpPr>
          <p:cNvPr id="17411" name="Rectangle 7"/>
          <p:cNvSpPr>
            <a:spLocks noGrp="1" noChangeArrowheads="1"/>
          </p:cNvSpPr>
          <p:nvPr>
            <p:ph idx="1"/>
          </p:nvPr>
        </p:nvSpPr>
        <p:spPr/>
        <p:txBody>
          <a:bodyPr/>
          <a:lstStyle/>
          <a:p>
            <a:pPr eaLnBrk="1" hangingPunct="1">
              <a:lnSpc>
                <a:spcPct val="90000"/>
              </a:lnSpc>
            </a:pPr>
            <a:r>
              <a:rPr lang="en-US" altLang="en-US" dirty="0">
                <a:ea typeface="MS PGothic" charset="-128"/>
              </a:rPr>
              <a:t>Some additional inference rules that are useful:</a:t>
            </a:r>
          </a:p>
          <a:p>
            <a:pPr lvl="1" eaLnBrk="1" hangingPunct="1">
              <a:lnSpc>
                <a:spcPct val="90000"/>
              </a:lnSpc>
            </a:pPr>
            <a:r>
              <a:rPr lang="en-US" altLang="en-US" b="1" dirty="0">
                <a:ea typeface="MS PGothic" charset="-128"/>
              </a:rPr>
              <a:t>Decomposition:</a:t>
            </a:r>
            <a:r>
              <a:rPr lang="en-US" altLang="en-US" dirty="0">
                <a:ea typeface="MS PGothic" charset="-128"/>
              </a:rPr>
              <a:t> If X </a:t>
            </a:r>
            <a:r>
              <a:rPr lang="en-US" altLang="en-US" sz="2800" dirty="0"/>
              <a:t>→</a:t>
            </a:r>
            <a:r>
              <a:rPr lang="en-US" altLang="en-US" dirty="0" smtClean="0">
                <a:ea typeface="MS PGothic" charset="-128"/>
              </a:rPr>
              <a:t> </a:t>
            </a:r>
            <a:r>
              <a:rPr lang="en-US" altLang="en-US" dirty="0">
                <a:ea typeface="MS PGothic" charset="-128"/>
              </a:rPr>
              <a:t>YZ, then X </a:t>
            </a:r>
            <a:r>
              <a:rPr lang="en-US" altLang="en-US" sz="2800" dirty="0"/>
              <a:t>→</a:t>
            </a:r>
            <a:r>
              <a:rPr lang="en-US" altLang="en-US" dirty="0" smtClean="0">
                <a:ea typeface="MS PGothic" charset="-128"/>
              </a:rPr>
              <a:t> </a:t>
            </a:r>
            <a:r>
              <a:rPr lang="en-US" altLang="en-US" dirty="0">
                <a:ea typeface="MS PGothic" charset="-128"/>
              </a:rPr>
              <a:t>Y and X </a:t>
            </a:r>
            <a:r>
              <a:rPr lang="en-US" altLang="en-US" sz="2800" dirty="0"/>
              <a:t>→</a:t>
            </a:r>
            <a:r>
              <a:rPr lang="en-US" altLang="en-US" dirty="0" smtClean="0">
                <a:ea typeface="MS PGothic" charset="-128"/>
              </a:rPr>
              <a:t> </a:t>
            </a:r>
            <a:r>
              <a:rPr lang="en-US" altLang="en-US" dirty="0">
                <a:ea typeface="MS PGothic" charset="-128"/>
              </a:rPr>
              <a:t>Z</a:t>
            </a:r>
          </a:p>
          <a:p>
            <a:pPr lvl="1" eaLnBrk="1" hangingPunct="1">
              <a:lnSpc>
                <a:spcPct val="90000"/>
              </a:lnSpc>
            </a:pPr>
            <a:r>
              <a:rPr lang="en-US" altLang="en-US" b="1" dirty="0">
                <a:ea typeface="MS PGothic" charset="-128"/>
              </a:rPr>
              <a:t>Union:</a:t>
            </a:r>
            <a:r>
              <a:rPr lang="en-US" altLang="en-US" dirty="0">
                <a:ea typeface="MS PGothic" charset="-128"/>
              </a:rPr>
              <a:t> If X </a:t>
            </a:r>
            <a:r>
              <a:rPr lang="en-US" altLang="en-US" sz="2800" dirty="0"/>
              <a:t>→</a:t>
            </a:r>
            <a:r>
              <a:rPr lang="en-US" altLang="en-US" dirty="0" smtClean="0">
                <a:ea typeface="MS PGothic" charset="-128"/>
              </a:rPr>
              <a:t> </a:t>
            </a:r>
            <a:r>
              <a:rPr lang="en-US" altLang="en-US" dirty="0">
                <a:ea typeface="MS PGothic" charset="-128"/>
              </a:rPr>
              <a:t>Y and X </a:t>
            </a:r>
            <a:r>
              <a:rPr lang="en-US" altLang="en-US" sz="2800" dirty="0"/>
              <a:t>→</a:t>
            </a:r>
            <a:r>
              <a:rPr lang="en-US" altLang="en-US" dirty="0" smtClean="0">
                <a:ea typeface="MS PGothic" charset="-128"/>
              </a:rPr>
              <a:t> </a:t>
            </a:r>
            <a:r>
              <a:rPr lang="en-US" altLang="en-US" dirty="0">
                <a:ea typeface="MS PGothic" charset="-128"/>
              </a:rPr>
              <a:t>Z, then X </a:t>
            </a:r>
            <a:r>
              <a:rPr lang="en-US" altLang="en-US" sz="2800" dirty="0"/>
              <a:t>→</a:t>
            </a:r>
            <a:r>
              <a:rPr lang="en-US" altLang="en-US" dirty="0" smtClean="0">
                <a:ea typeface="MS PGothic" charset="-128"/>
              </a:rPr>
              <a:t> </a:t>
            </a:r>
            <a:r>
              <a:rPr lang="en-US" altLang="en-US" dirty="0">
                <a:ea typeface="MS PGothic" charset="-128"/>
              </a:rPr>
              <a:t>YZ</a:t>
            </a:r>
          </a:p>
          <a:p>
            <a:pPr lvl="1" eaLnBrk="1" hangingPunct="1">
              <a:lnSpc>
                <a:spcPct val="90000"/>
              </a:lnSpc>
            </a:pPr>
            <a:r>
              <a:rPr lang="en-US" altLang="en-US" b="1" dirty="0" err="1">
                <a:ea typeface="MS PGothic" charset="-128"/>
              </a:rPr>
              <a:t>Psuedotransitivity</a:t>
            </a:r>
            <a:r>
              <a:rPr lang="en-US" altLang="en-US" b="1" dirty="0">
                <a:ea typeface="MS PGothic" charset="-128"/>
              </a:rPr>
              <a:t>:</a:t>
            </a:r>
            <a:r>
              <a:rPr lang="en-US" altLang="en-US" dirty="0">
                <a:ea typeface="MS PGothic" charset="-128"/>
              </a:rPr>
              <a:t> If X </a:t>
            </a:r>
            <a:r>
              <a:rPr lang="en-US" altLang="en-US" sz="2800" dirty="0"/>
              <a:t>→</a:t>
            </a:r>
            <a:r>
              <a:rPr lang="en-US" altLang="en-US" dirty="0" smtClean="0">
                <a:ea typeface="MS PGothic" charset="-128"/>
              </a:rPr>
              <a:t> </a:t>
            </a:r>
            <a:r>
              <a:rPr lang="en-US" altLang="en-US" dirty="0">
                <a:ea typeface="MS PGothic" charset="-128"/>
              </a:rPr>
              <a:t>Y and WY </a:t>
            </a:r>
            <a:r>
              <a:rPr lang="en-US" altLang="en-US" sz="2800" dirty="0"/>
              <a:t>→</a:t>
            </a:r>
            <a:r>
              <a:rPr lang="en-US" altLang="en-US" dirty="0" smtClean="0">
                <a:ea typeface="MS PGothic" charset="-128"/>
              </a:rPr>
              <a:t> </a:t>
            </a:r>
            <a:r>
              <a:rPr lang="en-US" altLang="en-US" dirty="0">
                <a:ea typeface="MS PGothic" charset="-128"/>
              </a:rPr>
              <a:t>Z, then WX </a:t>
            </a:r>
            <a:r>
              <a:rPr lang="en-US" altLang="en-US" sz="2800" dirty="0"/>
              <a:t>→</a:t>
            </a:r>
            <a:r>
              <a:rPr lang="en-US" altLang="en-US" dirty="0" smtClean="0">
                <a:ea typeface="MS PGothic" charset="-128"/>
              </a:rPr>
              <a:t> </a:t>
            </a:r>
            <a:r>
              <a:rPr lang="en-US" altLang="en-US" dirty="0">
                <a:ea typeface="MS PGothic" charset="-128"/>
              </a:rPr>
              <a:t>Z</a:t>
            </a:r>
          </a:p>
          <a:p>
            <a:pPr eaLnBrk="1" hangingPunct="1">
              <a:lnSpc>
                <a:spcPct val="90000"/>
              </a:lnSpc>
            </a:pPr>
            <a:endParaRPr lang="en-US" altLang="en-US" dirty="0">
              <a:ea typeface="MS PGothic" charset="-128"/>
            </a:endParaRPr>
          </a:p>
          <a:p>
            <a:pPr eaLnBrk="1" hangingPunct="1">
              <a:lnSpc>
                <a:spcPct val="90000"/>
              </a:lnSpc>
            </a:pPr>
            <a:r>
              <a:rPr lang="en-US" altLang="en-US" dirty="0">
                <a:ea typeface="MS PGothic" charset="-128"/>
              </a:rPr>
              <a:t>The last three inference rules, as well as any other inference rules, can be deduced from IR1, IR2, and IR3 (completeness property) </a:t>
            </a:r>
          </a:p>
        </p:txBody>
      </p:sp>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83CAF129-7860-2141-AB20-B71D9A1D1B68}" type="slidenum">
              <a:rPr lang="en-US" altLang="en-US" sz="1400">
                <a:solidFill>
                  <a:srgbClr val="990033"/>
                </a:solidFill>
              </a:rPr>
              <a:pPr>
                <a:spcBef>
                  <a:spcPct val="0"/>
                </a:spcBef>
                <a:buClrTx/>
                <a:buSzTx/>
                <a:buNone/>
              </a:pPr>
              <a:t>8</a:t>
            </a:fld>
            <a:endParaRPr lang="en-CA" altLang="en-US" sz="1400" dirty="0">
              <a:solidFill>
                <a:srgbClr val="990033"/>
              </a:solidFill>
            </a:endParaRPr>
          </a:p>
        </p:txBody>
      </p:sp>
    </p:spTree>
    <p:extLst>
      <p:ext uri="{BB962C8B-B14F-4D97-AF65-F5344CB8AC3E}">
        <p14:creationId xmlns:p14="http://schemas.microsoft.com/office/powerpoint/2010/main" val="95836501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Closure</a:t>
            </a:r>
            <a:endParaRPr lang="en-US" altLang="en-US" dirty="0">
              <a:ea typeface="MS PGothic" charset="-128"/>
            </a:endParaRPr>
          </a:p>
        </p:txBody>
      </p:sp>
      <p:sp>
        <p:nvSpPr>
          <p:cNvPr id="19459" name="Rectangle 7"/>
          <p:cNvSpPr>
            <a:spLocks noGrp="1" noChangeArrowheads="1"/>
          </p:cNvSpPr>
          <p:nvPr>
            <p:ph idx="1"/>
          </p:nvPr>
        </p:nvSpPr>
        <p:spPr/>
        <p:txBody>
          <a:bodyPr/>
          <a:lstStyle/>
          <a:p>
            <a:pPr eaLnBrk="1" hangingPunct="1"/>
            <a:r>
              <a:rPr lang="en-US" altLang="en-US" b="1" dirty="0">
                <a:ea typeface="MS PGothic" charset="-128"/>
              </a:rPr>
              <a:t>Closure</a:t>
            </a:r>
            <a:r>
              <a:rPr lang="en-US" altLang="en-US" dirty="0">
                <a:ea typeface="MS PGothic" charset="-128"/>
              </a:rPr>
              <a:t> of a set F of FDs is the set F</a:t>
            </a:r>
            <a:r>
              <a:rPr lang="en-US" altLang="en-US" baseline="30000" dirty="0">
                <a:ea typeface="MS PGothic" charset="-128"/>
              </a:rPr>
              <a:t>+</a:t>
            </a:r>
            <a:r>
              <a:rPr lang="en-US" altLang="en-US" dirty="0">
                <a:ea typeface="MS PGothic" charset="-128"/>
              </a:rPr>
              <a:t> of all FDs that can be inferred from F</a:t>
            </a:r>
          </a:p>
          <a:p>
            <a:pPr eaLnBrk="1" hangingPunct="1"/>
            <a:endParaRPr lang="en-US" altLang="en-US" dirty="0">
              <a:ea typeface="MS PGothic" charset="-128"/>
            </a:endParaRPr>
          </a:p>
          <a:p>
            <a:pPr eaLnBrk="1" hangingPunct="1"/>
            <a:r>
              <a:rPr lang="en-US" altLang="en-US" b="1" dirty="0">
                <a:ea typeface="MS PGothic" charset="-128"/>
              </a:rPr>
              <a:t>Closure</a:t>
            </a:r>
            <a:r>
              <a:rPr lang="en-US" altLang="en-US" dirty="0">
                <a:ea typeface="MS PGothic" charset="-128"/>
              </a:rPr>
              <a:t> of a set of attributes X with respect to F is the set X</a:t>
            </a:r>
            <a:r>
              <a:rPr lang="en-US" altLang="en-US" baseline="30000" dirty="0">
                <a:ea typeface="MS PGothic" charset="-128"/>
              </a:rPr>
              <a:t>+</a:t>
            </a:r>
            <a:r>
              <a:rPr lang="en-US" altLang="en-US" dirty="0">
                <a:ea typeface="MS PGothic" charset="-128"/>
              </a:rPr>
              <a:t> of all attributes that are functionally determined by X</a:t>
            </a:r>
          </a:p>
          <a:p>
            <a:pPr eaLnBrk="1" hangingPunct="1"/>
            <a:endParaRPr lang="en-US" altLang="en-US" dirty="0">
              <a:ea typeface="MS PGothic" charset="-128"/>
            </a:endParaRPr>
          </a:p>
          <a:p>
            <a:pPr eaLnBrk="1" hangingPunct="1"/>
            <a:r>
              <a:rPr lang="en-US" altLang="en-US" dirty="0">
                <a:ea typeface="MS PGothic" charset="-128"/>
              </a:rPr>
              <a:t>X</a:t>
            </a:r>
            <a:r>
              <a:rPr lang="en-US" altLang="en-US" baseline="30000" dirty="0">
                <a:ea typeface="MS PGothic" charset="-128"/>
              </a:rPr>
              <a:t>+</a:t>
            </a:r>
            <a:r>
              <a:rPr lang="en-US" altLang="en-US" dirty="0">
                <a:ea typeface="MS PGothic" charset="-128"/>
              </a:rPr>
              <a:t> can be calculated by repeatedly applying IR1, IR2, IR3 using the FDs in F </a:t>
            </a:r>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9</a:t>
            </a:fld>
            <a:endParaRPr lang="en-CA" altLang="en-US" sz="1400" dirty="0">
              <a:solidFill>
                <a:srgbClr val="990033"/>
              </a:solidFill>
            </a:endParaRPr>
          </a:p>
        </p:txBody>
      </p:sp>
    </p:spTree>
    <p:extLst>
      <p:ext uri="{BB962C8B-B14F-4D97-AF65-F5344CB8AC3E}">
        <p14:creationId xmlns:p14="http://schemas.microsoft.com/office/powerpoint/2010/main" val="94095779"/>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1800" b="0" i="0" u="none" strike="noStrike" cap="none" normalizeH="0" baseline="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3776</TotalTime>
  <Words>4790</Words>
  <Application>Microsoft Office PowerPoint</Application>
  <PresentationFormat>Letter Paper (8.5x11 in)</PresentationFormat>
  <Paragraphs>512</Paragraphs>
  <Slides>57</Slides>
  <Notes>53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57</vt:i4>
      </vt:variant>
    </vt:vector>
  </HeadingPairs>
  <TitlesOfParts>
    <vt:vector size="73" baseType="lpstr">
      <vt:lpstr>MS PGothic</vt:lpstr>
      <vt:lpstr>MS PGothic</vt:lpstr>
      <vt:lpstr>Arial</vt:lpstr>
      <vt:lpstr>Bodega Sans</vt:lpstr>
      <vt:lpstr>Courier New</vt:lpstr>
      <vt:lpstr>Lucida Grande</vt:lpstr>
      <vt:lpstr>MathematicalPi 1</vt:lpstr>
      <vt:lpstr>MathematicalPi 4</vt:lpstr>
      <vt:lpstr>Symbol</vt:lpstr>
      <vt:lpstr>Tahoma</vt:lpstr>
      <vt:lpstr>Times New Roman</vt:lpstr>
      <vt:lpstr>Verdana</vt:lpstr>
      <vt:lpstr>Wingdings</vt:lpstr>
      <vt:lpstr>Wingdings 3</vt:lpstr>
      <vt:lpstr>ヒラギノ角ゴ Pro W3</vt:lpstr>
      <vt:lpstr>Blends</vt:lpstr>
      <vt:lpstr>PowerPoint Presentation</vt:lpstr>
      <vt:lpstr>Chapter Outline</vt:lpstr>
      <vt:lpstr>Chapter Outline</vt:lpstr>
      <vt:lpstr>1. Functional Dependencies : Inference Rules, Equivalence and Minimal Cover</vt:lpstr>
      <vt:lpstr>Defining Functional Dependencies </vt:lpstr>
      <vt:lpstr>1.1 Inference Rules for FDs (1) </vt:lpstr>
      <vt:lpstr>Inference Rules for FDs (2) </vt:lpstr>
      <vt:lpstr>Inference Rules for FDs (3)</vt:lpstr>
      <vt:lpstr>Closure</vt:lpstr>
      <vt:lpstr>Algorithm to determine Closure</vt:lpstr>
      <vt:lpstr>Example of Closure (1) </vt:lpstr>
      <vt:lpstr>Example of Closure (2) </vt:lpstr>
      <vt:lpstr>1.2 Equivalence of Sets of FDs </vt:lpstr>
      <vt:lpstr>1.3 Finding Minimal Cover of F.D.s (1)</vt:lpstr>
      <vt:lpstr>Minimal Sets of FDs (2) </vt:lpstr>
      <vt:lpstr>Minimal Sets of FDs (3)</vt:lpstr>
      <vt:lpstr>Computing the Minimal Sets of FDs (4)</vt:lpstr>
      <vt:lpstr>Minimal Sets of FDs (5)</vt:lpstr>
      <vt:lpstr>DESIGNING A SET OF RELATIONS (1) </vt:lpstr>
      <vt:lpstr>DESIGNING A SET OF RELATIONS (2)</vt:lpstr>
      <vt:lpstr>Algorithm to determine the key of a relation</vt:lpstr>
      <vt:lpstr>2. Properties of Relational Decompositions (1)</vt:lpstr>
      <vt:lpstr>Properties of Relational Decompositions (2)</vt:lpstr>
      <vt:lpstr>Properties of Relational Decompositions (3)</vt:lpstr>
      <vt:lpstr>Properties of Relational Decompositions (4)</vt:lpstr>
      <vt:lpstr>Properties of Relational Decompositions (5)</vt:lpstr>
      <vt:lpstr>Properties of Relational Decompositions (6)</vt:lpstr>
      <vt:lpstr>Properties of Relational Decompositions (7)</vt:lpstr>
      <vt:lpstr>Properties of Relational Decompositions (8)</vt:lpstr>
      <vt:lpstr>Properties of Relational Decompositions (9)</vt:lpstr>
      <vt:lpstr>Properties of Relational Decompositions (10)</vt:lpstr>
      <vt:lpstr>Test for checking non-additivity of Binary Relational Decompositions (11)</vt:lpstr>
      <vt:lpstr>Properties of Relational Decompositions (12)</vt:lpstr>
      <vt:lpstr>3. Algorithms for Relational Database Schema Design (1)</vt:lpstr>
      <vt:lpstr>Algorithms for Relational Database Schema Design (2)</vt:lpstr>
      <vt:lpstr>4. Problems with Null Values and Dangling Tuples (1)</vt:lpstr>
      <vt:lpstr>Problems with Null Values and Dangling Tuples (2)</vt:lpstr>
      <vt:lpstr>Problems with Null Values and Dangling Tuples (3)</vt:lpstr>
      <vt:lpstr>Problems with Null Values and Dangling Tuples (4)</vt:lpstr>
      <vt:lpstr>Problems with Null Values and Dangling Tuples (5)</vt:lpstr>
      <vt:lpstr>About Normalization Algorithms </vt:lpstr>
      <vt:lpstr>Summary of Algorithms for Relational Database Schema Design (1)</vt:lpstr>
      <vt:lpstr>Summary of Algorithms for Relational Database Schema Design (2)</vt:lpstr>
      <vt:lpstr>5. Multivalued Dependencies and Fourth Normal Form – Further Discussion (1)</vt:lpstr>
      <vt:lpstr>Multivalued Dependencies and Fourth Normal Form (2)</vt:lpstr>
      <vt:lpstr>Multivalued Dependencies and Fourth Normal Form (3)</vt:lpstr>
      <vt:lpstr>Multivalued Dependencies and Fourth Normal Form (4)</vt:lpstr>
      <vt:lpstr>Multivalued Dependencies and Fourth Normal Form (5)</vt:lpstr>
      <vt:lpstr>Multivalued Dependencies and Fourth Normal Form (6)</vt:lpstr>
      <vt:lpstr>6. Other Dependencies and Normal Forms</vt:lpstr>
      <vt:lpstr>Join Dependencies and Fifth Normal Form</vt:lpstr>
      <vt:lpstr>Inclusion Dependencies (1) </vt:lpstr>
      <vt:lpstr>Inclusion  Dependencies (2)</vt:lpstr>
      <vt:lpstr>Functional  Dependencies based on Arithmetic functions and procedures (1)</vt:lpstr>
      <vt:lpstr>Functional  Dependencies based on Arithmetic functions and procedures (2) </vt:lpstr>
      <vt:lpstr>Other Dependencies and Normal Forms  (3)</vt:lpstr>
      <vt:lpstr>Recap</vt:lpstr>
    </vt:vector>
  </TitlesOfParts>
  <Manager/>
  <Company>Copyright © 2007 Ramez Elmasri and Shamkant B. Navathe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dc:title>
  <dc:subject>Relational Database Design Algorithms and Further Dependencies</dc:subject>
  <dc:creator>Elmasri/Navathe</dc:creator>
  <cp:keywords/>
  <dc:description/>
  <cp:lastModifiedBy>ishaq</cp:lastModifiedBy>
  <cp:revision>132</cp:revision>
  <cp:lastPrinted>2001-11-04T00:51:13Z</cp:lastPrinted>
  <dcterms:created xsi:type="dcterms:W3CDTF">2005-02-25T19:46:41Z</dcterms:created>
  <dcterms:modified xsi:type="dcterms:W3CDTF">2020-03-20T21:45:58Z</dcterms:modified>
  <cp:category/>
</cp:coreProperties>
</file>