
<file path=[Content_Types].xml><?xml version="1.0" encoding="utf-8"?>
<Types xmlns="http://schemas.openxmlformats.org/package/2006/content-types">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6" r:id="rId2"/>
    <p:sldId id="257" r:id="rId3"/>
    <p:sldId id="305" r:id="rId4"/>
    <p:sldId id="260" r:id="rId5"/>
    <p:sldId id="306" r:id="rId6"/>
    <p:sldId id="261" r:id="rId7"/>
    <p:sldId id="292" r:id="rId8"/>
    <p:sldId id="294" r:id="rId9"/>
    <p:sldId id="279" r:id="rId10"/>
    <p:sldId id="300" r:id="rId11"/>
    <p:sldId id="275" r:id="rId12"/>
    <p:sldId id="307" r:id="rId13"/>
    <p:sldId id="308" r:id="rId14"/>
    <p:sldId id="302" r:id="rId15"/>
    <p:sldId id="280" r:id="rId16"/>
    <p:sldId id="281" r:id="rId17"/>
    <p:sldId id="264" r:id="rId18"/>
    <p:sldId id="259" r:id="rId19"/>
    <p:sldId id="383" r:id="rId20"/>
    <p:sldId id="258" r:id="rId21"/>
  </p:sldIdLst>
  <p:sldSz cx="9144000" cy="6858000" type="screen4x3"/>
  <p:notesSz cx="6818313" cy="9128125"/>
  <p:defaultTextStyle>
    <a:defPPr>
      <a:defRPr lang="en-US"/>
    </a:defPPr>
    <a:lvl1pPr algn="ctr" rtl="0" eaLnBrk="0" fontAlgn="base" hangingPunct="0">
      <a:lnSpc>
        <a:spcPct val="120000"/>
      </a:lnSpc>
      <a:spcBef>
        <a:spcPct val="60000"/>
      </a:spcBef>
      <a:spcAft>
        <a:spcPct val="0"/>
      </a:spcAft>
      <a:defRPr sz="2800" b="1" kern="1200">
        <a:solidFill>
          <a:schemeClr val="bg2"/>
        </a:solidFill>
        <a:latin typeface="Arial Narrow" panose="020B0606020202030204" pitchFamily="34" charset="0"/>
        <a:ea typeface="+mn-ea"/>
        <a:cs typeface="+mn-cs"/>
      </a:defRPr>
    </a:lvl1pPr>
    <a:lvl2pPr marL="457200" algn="ctr" rtl="0" eaLnBrk="0" fontAlgn="base" hangingPunct="0">
      <a:lnSpc>
        <a:spcPct val="120000"/>
      </a:lnSpc>
      <a:spcBef>
        <a:spcPct val="60000"/>
      </a:spcBef>
      <a:spcAft>
        <a:spcPct val="0"/>
      </a:spcAft>
      <a:defRPr sz="2800" b="1" kern="1200">
        <a:solidFill>
          <a:schemeClr val="bg2"/>
        </a:solidFill>
        <a:latin typeface="Arial Narrow" panose="020B0606020202030204" pitchFamily="34" charset="0"/>
        <a:ea typeface="+mn-ea"/>
        <a:cs typeface="+mn-cs"/>
      </a:defRPr>
    </a:lvl2pPr>
    <a:lvl3pPr marL="914400" algn="ctr" rtl="0" eaLnBrk="0" fontAlgn="base" hangingPunct="0">
      <a:lnSpc>
        <a:spcPct val="120000"/>
      </a:lnSpc>
      <a:spcBef>
        <a:spcPct val="60000"/>
      </a:spcBef>
      <a:spcAft>
        <a:spcPct val="0"/>
      </a:spcAft>
      <a:defRPr sz="2800" b="1" kern="1200">
        <a:solidFill>
          <a:schemeClr val="bg2"/>
        </a:solidFill>
        <a:latin typeface="Arial Narrow" panose="020B0606020202030204" pitchFamily="34" charset="0"/>
        <a:ea typeface="+mn-ea"/>
        <a:cs typeface="+mn-cs"/>
      </a:defRPr>
    </a:lvl3pPr>
    <a:lvl4pPr marL="1371600" algn="ctr" rtl="0" eaLnBrk="0" fontAlgn="base" hangingPunct="0">
      <a:lnSpc>
        <a:spcPct val="120000"/>
      </a:lnSpc>
      <a:spcBef>
        <a:spcPct val="60000"/>
      </a:spcBef>
      <a:spcAft>
        <a:spcPct val="0"/>
      </a:spcAft>
      <a:defRPr sz="2800" b="1" kern="1200">
        <a:solidFill>
          <a:schemeClr val="bg2"/>
        </a:solidFill>
        <a:latin typeface="Arial Narrow" panose="020B0606020202030204" pitchFamily="34" charset="0"/>
        <a:ea typeface="+mn-ea"/>
        <a:cs typeface="+mn-cs"/>
      </a:defRPr>
    </a:lvl4pPr>
    <a:lvl5pPr marL="1828800" algn="ctr" rtl="0" eaLnBrk="0" fontAlgn="base" hangingPunct="0">
      <a:lnSpc>
        <a:spcPct val="120000"/>
      </a:lnSpc>
      <a:spcBef>
        <a:spcPct val="60000"/>
      </a:spcBef>
      <a:spcAft>
        <a:spcPct val="0"/>
      </a:spcAft>
      <a:defRPr sz="2800" b="1" kern="1200">
        <a:solidFill>
          <a:schemeClr val="bg2"/>
        </a:solidFill>
        <a:latin typeface="Arial Narrow" panose="020B0606020202030204" pitchFamily="34" charset="0"/>
        <a:ea typeface="+mn-ea"/>
        <a:cs typeface="+mn-cs"/>
      </a:defRPr>
    </a:lvl5pPr>
    <a:lvl6pPr marL="2286000" algn="l" defTabSz="914400" rtl="0" eaLnBrk="1" latinLnBrk="0" hangingPunct="1">
      <a:defRPr sz="2800" b="1" kern="1200">
        <a:solidFill>
          <a:schemeClr val="bg2"/>
        </a:solidFill>
        <a:latin typeface="Arial Narrow" panose="020B0606020202030204" pitchFamily="34" charset="0"/>
        <a:ea typeface="+mn-ea"/>
        <a:cs typeface="+mn-cs"/>
      </a:defRPr>
    </a:lvl6pPr>
    <a:lvl7pPr marL="2743200" algn="l" defTabSz="914400" rtl="0" eaLnBrk="1" latinLnBrk="0" hangingPunct="1">
      <a:defRPr sz="2800" b="1" kern="1200">
        <a:solidFill>
          <a:schemeClr val="bg2"/>
        </a:solidFill>
        <a:latin typeface="Arial Narrow" panose="020B0606020202030204" pitchFamily="34" charset="0"/>
        <a:ea typeface="+mn-ea"/>
        <a:cs typeface="+mn-cs"/>
      </a:defRPr>
    </a:lvl7pPr>
    <a:lvl8pPr marL="3200400" algn="l" defTabSz="914400" rtl="0" eaLnBrk="1" latinLnBrk="0" hangingPunct="1">
      <a:defRPr sz="2800" b="1" kern="1200">
        <a:solidFill>
          <a:schemeClr val="bg2"/>
        </a:solidFill>
        <a:latin typeface="Arial Narrow" panose="020B0606020202030204" pitchFamily="34" charset="0"/>
        <a:ea typeface="+mn-ea"/>
        <a:cs typeface="+mn-cs"/>
      </a:defRPr>
    </a:lvl8pPr>
    <a:lvl9pPr marL="3657600" algn="l" defTabSz="914400" rtl="0" eaLnBrk="1" latinLnBrk="0" hangingPunct="1">
      <a:defRPr sz="2800" b="1" kern="1200">
        <a:solidFill>
          <a:schemeClr val="bg2"/>
        </a:solidFill>
        <a:latin typeface="Arial Narrow" panose="020B0606020202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DDDDDD"/>
    <a:srgbClr val="FF5050"/>
    <a:srgbClr val="FF9966"/>
    <a:srgbClr val="000000"/>
    <a:srgbClr val="FFCC00"/>
    <a:srgbClr val="FF3300"/>
    <a:srgbClr val="FC01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86731" autoAdjust="0"/>
  </p:normalViewPr>
  <p:slideViewPr>
    <p:cSldViewPr>
      <p:cViewPr varScale="1">
        <p:scale>
          <a:sx n="39" d="100"/>
          <a:sy n="39" d="100"/>
        </p:scale>
        <p:origin x="372"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75" d="100"/>
          <a:sy n="75" d="100"/>
        </p:scale>
        <p:origin x="-448" y="212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CBB660AD-9A6A-4D56-BF44-633A470E9926}"/>
              </a:ext>
            </a:extLst>
          </p:cNvPr>
          <p:cNvSpPr>
            <a:spLocks noChangeArrowheads="1"/>
          </p:cNvSpPr>
          <p:nvPr/>
        </p:nvSpPr>
        <p:spPr bwMode="auto">
          <a:xfrm>
            <a:off x="766763" y="8713788"/>
            <a:ext cx="52768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lgn="l" defTabSz="941388">
              <a:spcBef>
                <a:spcPct val="0"/>
              </a:spcBef>
              <a:defRPr sz="2400">
                <a:solidFill>
                  <a:schemeClr val="tx1"/>
                </a:solidFill>
                <a:latin typeface="Times New Roman" panose="02020603050405020304" pitchFamily="18" charset="0"/>
              </a:defRPr>
            </a:lvl1pPr>
            <a:lvl2pPr marL="463550" algn="l" defTabSz="941388">
              <a:spcBef>
                <a:spcPct val="0"/>
              </a:spcBef>
              <a:defRPr sz="2400">
                <a:solidFill>
                  <a:schemeClr val="tx1"/>
                </a:solidFill>
                <a:latin typeface="Times New Roman" panose="02020603050405020304" pitchFamily="18" charset="0"/>
              </a:defRPr>
            </a:lvl2pPr>
            <a:lvl3pPr marL="927100" algn="l" defTabSz="941388">
              <a:spcBef>
                <a:spcPct val="0"/>
              </a:spcBef>
              <a:defRPr sz="2400">
                <a:solidFill>
                  <a:schemeClr val="tx1"/>
                </a:solidFill>
                <a:latin typeface="Times New Roman" panose="02020603050405020304" pitchFamily="18" charset="0"/>
              </a:defRPr>
            </a:lvl3pPr>
            <a:lvl4pPr marL="1393825" algn="l" defTabSz="941388">
              <a:spcBef>
                <a:spcPct val="0"/>
              </a:spcBef>
              <a:defRPr sz="2400">
                <a:solidFill>
                  <a:schemeClr val="tx1"/>
                </a:solidFill>
                <a:latin typeface="Times New Roman" panose="02020603050405020304" pitchFamily="18" charset="0"/>
              </a:defRPr>
            </a:lvl4pPr>
            <a:lvl5pPr marL="1855788" algn="l" defTabSz="941388">
              <a:spcBef>
                <a:spcPct val="0"/>
              </a:spcBef>
              <a:defRPr sz="2400">
                <a:solidFill>
                  <a:schemeClr val="tx1"/>
                </a:solidFill>
                <a:latin typeface="Times New Roman" panose="02020603050405020304" pitchFamily="18" charset="0"/>
              </a:defRPr>
            </a:lvl5pPr>
            <a:lvl6pPr marL="2312988" defTabSz="941388" fontAlgn="base">
              <a:spcBef>
                <a:spcPct val="0"/>
              </a:spcBef>
              <a:spcAft>
                <a:spcPct val="0"/>
              </a:spcAft>
              <a:defRPr sz="2400">
                <a:solidFill>
                  <a:schemeClr val="tx1"/>
                </a:solidFill>
                <a:latin typeface="Times New Roman" panose="02020603050405020304" pitchFamily="18" charset="0"/>
              </a:defRPr>
            </a:lvl6pPr>
            <a:lvl7pPr marL="2770188" defTabSz="941388" fontAlgn="base">
              <a:spcBef>
                <a:spcPct val="0"/>
              </a:spcBef>
              <a:spcAft>
                <a:spcPct val="0"/>
              </a:spcAft>
              <a:defRPr sz="2400">
                <a:solidFill>
                  <a:schemeClr val="tx1"/>
                </a:solidFill>
                <a:latin typeface="Times New Roman" panose="02020603050405020304" pitchFamily="18" charset="0"/>
              </a:defRPr>
            </a:lvl7pPr>
            <a:lvl8pPr marL="3227388" defTabSz="941388" fontAlgn="base">
              <a:spcBef>
                <a:spcPct val="0"/>
              </a:spcBef>
              <a:spcAft>
                <a:spcPct val="0"/>
              </a:spcAft>
              <a:defRPr sz="2400">
                <a:solidFill>
                  <a:schemeClr val="tx1"/>
                </a:solidFill>
                <a:latin typeface="Times New Roman" panose="02020603050405020304" pitchFamily="18" charset="0"/>
              </a:defRPr>
            </a:lvl8pPr>
            <a:lvl9pPr marL="3684588" defTabSz="941388" fontAlgn="base">
              <a:spcBef>
                <a:spcPct val="0"/>
              </a:spcBef>
              <a:spcAft>
                <a:spcPct val="0"/>
              </a:spcAft>
              <a:defRPr sz="2400">
                <a:solidFill>
                  <a:schemeClr val="tx1"/>
                </a:solidFill>
                <a:latin typeface="Times New Roman" panose="02020603050405020304" pitchFamily="18" charset="0"/>
              </a:defRPr>
            </a:lvl9pPr>
          </a:lstStyle>
          <a:p>
            <a:pPr algn="ctr">
              <a:lnSpc>
                <a:spcPct val="100000"/>
              </a:lnSpc>
              <a:spcBef>
                <a:spcPct val="50000"/>
              </a:spcBef>
            </a:pPr>
            <a:r>
              <a:rPr lang="en-US" altLang="en-US" sz="1000">
                <a:latin typeface="Arial" panose="020B0604020202020204" pitchFamily="34" charset="0"/>
              </a:rPr>
              <a:t>&lt;Course name&gt; &lt;Lesson number&gt;</a:t>
            </a:r>
            <a:r>
              <a:rPr lang="en-US" altLang="en-US" sz="1000"/>
              <a:t>-</a:t>
            </a:r>
            <a:fld id="{50A5576C-3B7B-4776-9812-F394E3CE8A2C}" type="slidenum">
              <a:rPr lang="en-US" altLang="en-US" sz="1000">
                <a:latin typeface="Arial" panose="020B0604020202020204" pitchFamily="34" charset="0"/>
              </a:rPr>
              <a:pPr algn="ctr">
                <a:lnSpc>
                  <a:spcPct val="100000"/>
                </a:lnSpc>
                <a:spcBef>
                  <a:spcPct val="50000"/>
                </a:spcBef>
              </a:pPr>
              <a:t>‹#›</a:t>
            </a:fld>
            <a:endParaRPr lang="en-US" altLang="en-US" sz="1000">
              <a:latin typeface="Arial" panose="020B0604020202020204"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CD5AF08B-B29E-44CC-A8DA-3771F3ED3DE2}"/>
              </a:ext>
            </a:extLst>
          </p:cNvPr>
          <p:cNvSpPr>
            <a:spLocks noChangeArrowheads="1" noTextEdit="1"/>
          </p:cNvSpPr>
          <p:nvPr>
            <p:ph type="sldImg" idx="2"/>
          </p:nvPr>
        </p:nvSpPr>
        <p:spPr bwMode="auto">
          <a:xfrm>
            <a:off x="473075" y="161925"/>
            <a:ext cx="5867400" cy="4397375"/>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1" name="Rectangle 3">
            <a:extLst>
              <a:ext uri="{FF2B5EF4-FFF2-40B4-BE49-F238E27FC236}">
                <a16:creationId xmlns:a16="http://schemas.microsoft.com/office/drawing/2014/main" id="{4AF20F0B-93A5-40B1-8852-FF1CEC117223}"/>
              </a:ext>
            </a:extLst>
          </p:cNvPr>
          <p:cNvSpPr>
            <a:spLocks noGrp="1" noChangeArrowheads="1"/>
          </p:cNvSpPr>
          <p:nvPr>
            <p:ph type="body" sz="quarter" idx="3"/>
          </p:nvPr>
        </p:nvSpPr>
        <p:spPr bwMode="auto">
          <a:xfrm>
            <a:off x="409575" y="4765675"/>
            <a:ext cx="5995988"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altLang="en-US"/>
              <a:t>Heading (Level 1) Arial 11pt Bold</a:t>
            </a:r>
          </a:p>
          <a:p>
            <a:pPr lvl="1"/>
            <a:r>
              <a:rPr lang="en-US" altLang="en-US"/>
              <a:t>Body Text (Level 2) Times New Roman 11pt</a:t>
            </a:r>
          </a:p>
          <a:p>
            <a:pPr lvl="2"/>
            <a:r>
              <a:rPr lang="en-US" altLang="en-US"/>
              <a:t>Bullet 1 (Level 3) Times New Roman 11pt</a:t>
            </a:r>
          </a:p>
          <a:p>
            <a:pPr lvl="3"/>
            <a:r>
              <a:rPr lang="en-US" altLang="en-US"/>
              <a:t>Bullet 2 (Level 4) Times New Roman 11pt</a:t>
            </a:r>
          </a:p>
          <a:p>
            <a:pPr lvl="0"/>
            <a:endParaRPr lang="en-US" altLang="en-US"/>
          </a:p>
          <a:p>
            <a:pPr lvl="0"/>
            <a:endParaRPr lang="en-US" altLang="en-US"/>
          </a:p>
          <a:p>
            <a:pPr lvl="0"/>
            <a:endParaRPr lang="en-US" altLang="en-US"/>
          </a:p>
          <a:p>
            <a:pPr lvl="0"/>
            <a:endParaRPr lang="en-US" altLang="en-US"/>
          </a:p>
          <a:p>
            <a:pPr lvl="0"/>
            <a:endParaRPr lang="en-US" altLang="en-US"/>
          </a:p>
          <a:p>
            <a:pPr lvl="0"/>
            <a:endParaRPr lang="en-US" altLang="en-US"/>
          </a:p>
          <a:p>
            <a:pPr lvl="0"/>
            <a:endParaRPr lang="en-US" altLang="en-US"/>
          </a:p>
          <a:p>
            <a:pPr lvl="0"/>
            <a:endParaRPr lang="en-US" altLang="en-US"/>
          </a:p>
          <a:p>
            <a:pPr lvl="0"/>
            <a:r>
              <a:rPr lang="en-US" altLang="en-US"/>
              <a:t>Technical Note (Level 1) Arial 11pt Bold (CHANGE TO BLUE)</a:t>
            </a:r>
          </a:p>
          <a:p>
            <a:pPr lvl="0"/>
            <a:r>
              <a:rPr lang="en-US" altLang="en-US"/>
              <a:t>Class Management Note (Level 1) Arial 11pt Bold (CHANGE TO BLUE)</a:t>
            </a:r>
          </a:p>
          <a:p>
            <a:pPr lvl="1"/>
            <a:r>
              <a:rPr lang="en-US" altLang="en-US"/>
              <a:t>Body Text (Level 2) Times New Roman 11pt (CHANGE TO BLUE)</a:t>
            </a:r>
          </a:p>
          <a:p>
            <a:pPr lvl="2"/>
            <a:r>
              <a:rPr lang="en-US" altLang="en-US"/>
              <a:t>Bullet 1 (Level 3) Times New Roman 11pt (CHANGE TO BLUE)</a:t>
            </a:r>
          </a:p>
        </p:txBody>
      </p:sp>
      <p:sp>
        <p:nvSpPr>
          <p:cNvPr id="2052" name="Rectangle 4">
            <a:extLst>
              <a:ext uri="{FF2B5EF4-FFF2-40B4-BE49-F238E27FC236}">
                <a16:creationId xmlns:a16="http://schemas.microsoft.com/office/drawing/2014/main" id="{7938E10F-31FF-4513-924C-F0FC770915A4}"/>
              </a:ext>
            </a:extLst>
          </p:cNvPr>
          <p:cNvSpPr>
            <a:spLocks noChangeArrowheads="1"/>
          </p:cNvSpPr>
          <p:nvPr/>
        </p:nvSpPr>
        <p:spPr bwMode="auto">
          <a:xfrm>
            <a:off x="712788" y="8593138"/>
            <a:ext cx="52705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lgn="l" defTabSz="941388">
              <a:spcBef>
                <a:spcPct val="0"/>
              </a:spcBef>
              <a:defRPr sz="2400">
                <a:solidFill>
                  <a:schemeClr val="tx1"/>
                </a:solidFill>
                <a:latin typeface="Times New Roman" panose="02020603050405020304" pitchFamily="18" charset="0"/>
              </a:defRPr>
            </a:lvl1pPr>
            <a:lvl2pPr marL="463550" algn="l" defTabSz="941388">
              <a:spcBef>
                <a:spcPct val="0"/>
              </a:spcBef>
              <a:defRPr sz="2400">
                <a:solidFill>
                  <a:schemeClr val="tx1"/>
                </a:solidFill>
                <a:latin typeface="Times New Roman" panose="02020603050405020304" pitchFamily="18" charset="0"/>
              </a:defRPr>
            </a:lvl2pPr>
            <a:lvl3pPr marL="927100" algn="l" defTabSz="941388">
              <a:spcBef>
                <a:spcPct val="0"/>
              </a:spcBef>
              <a:defRPr sz="2400">
                <a:solidFill>
                  <a:schemeClr val="tx1"/>
                </a:solidFill>
                <a:latin typeface="Times New Roman" panose="02020603050405020304" pitchFamily="18" charset="0"/>
              </a:defRPr>
            </a:lvl3pPr>
            <a:lvl4pPr marL="1393825" algn="l" defTabSz="941388">
              <a:spcBef>
                <a:spcPct val="0"/>
              </a:spcBef>
              <a:defRPr sz="2400">
                <a:solidFill>
                  <a:schemeClr val="tx1"/>
                </a:solidFill>
                <a:latin typeface="Times New Roman" panose="02020603050405020304" pitchFamily="18" charset="0"/>
              </a:defRPr>
            </a:lvl4pPr>
            <a:lvl5pPr marL="1855788" algn="l" defTabSz="941388">
              <a:spcBef>
                <a:spcPct val="0"/>
              </a:spcBef>
              <a:defRPr sz="2400">
                <a:solidFill>
                  <a:schemeClr val="tx1"/>
                </a:solidFill>
                <a:latin typeface="Times New Roman" panose="02020603050405020304" pitchFamily="18" charset="0"/>
              </a:defRPr>
            </a:lvl5pPr>
            <a:lvl6pPr marL="2312988" defTabSz="941388" fontAlgn="base">
              <a:spcBef>
                <a:spcPct val="0"/>
              </a:spcBef>
              <a:spcAft>
                <a:spcPct val="0"/>
              </a:spcAft>
              <a:defRPr sz="2400">
                <a:solidFill>
                  <a:schemeClr val="tx1"/>
                </a:solidFill>
                <a:latin typeface="Times New Roman" panose="02020603050405020304" pitchFamily="18" charset="0"/>
              </a:defRPr>
            </a:lvl6pPr>
            <a:lvl7pPr marL="2770188" defTabSz="941388" fontAlgn="base">
              <a:spcBef>
                <a:spcPct val="0"/>
              </a:spcBef>
              <a:spcAft>
                <a:spcPct val="0"/>
              </a:spcAft>
              <a:defRPr sz="2400">
                <a:solidFill>
                  <a:schemeClr val="tx1"/>
                </a:solidFill>
                <a:latin typeface="Times New Roman" panose="02020603050405020304" pitchFamily="18" charset="0"/>
              </a:defRPr>
            </a:lvl7pPr>
            <a:lvl8pPr marL="3227388" defTabSz="941388" fontAlgn="base">
              <a:spcBef>
                <a:spcPct val="0"/>
              </a:spcBef>
              <a:spcAft>
                <a:spcPct val="0"/>
              </a:spcAft>
              <a:defRPr sz="2400">
                <a:solidFill>
                  <a:schemeClr val="tx1"/>
                </a:solidFill>
                <a:latin typeface="Times New Roman" panose="02020603050405020304" pitchFamily="18" charset="0"/>
              </a:defRPr>
            </a:lvl8pPr>
            <a:lvl9pPr marL="3684588" defTabSz="941388" fontAlgn="base">
              <a:spcBef>
                <a:spcPct val="0"/>
              </a:spcBef>
              <a:spcAft>
                <a:spcPct val="0"/>
              </a:spcAft>
              <a:defRPr sz="2400">
                <a:solidFill>
                  <a:schemeClr val="tx1"/>
                </a:solidFill>
                <a:latin typeface="Times New Roman" panose="02020603050405020304" pitchFamily="18" charset="0"/>
              </a:defRPr>
            </a:lvl9pPr>
          </a:lstStyle>
          <a:p>
            <a:pPr algn="ctr">
              <a:lnSpc>
                <a:spcPct val="100000"/>
              </a:lnSpc>
              <a:spcBef>
                <a:spcPct val="50000"/>
              </a:spcBef>
            </a:pPr>
            <a:r>
              <a:rPr lang="en-US" altLang="en-US" sz="1000">
                <a:latin typeface="Arial" panose="020B0604020202020204" pitchFamily="34" charset="0"/>
              </a:rPr>
              <a:t>Introduction to Oracle: SQL and PL/SQL  6</a:t>
            </a:r>
            <a:r>
              <a:rPr lang="en-US" altLang="en-US" sz="1000"/>
              <a:t>-</a:t>
            </a:r>
            <a:fld id="{45BD6D83-B2E0-4B7E-B90C-7CAB7033C5C4}" type="slidenum">
              <a:rPr lang="en-US" altLang="en-US" sz="1000">
                <a:latin typeface="Arial" panose="020B0604020202020204" pitchFamily="34" charset="0"/>
              </a:rPr>
              <a:pPr algn="ctr">
                <a:lnSpc>
                  <a:spcPct val="100000"/>
                </a:lnSpc>
                <a:spcBef>
                  <a:spcPct val="50000"/>
                </a:spcBef>
              </a:pPr>
              <a:t>‹#›</a:t>
            </a:fld>
            <a:endParaRPr lang="en-US" altLang="en-US" sz="1000">
              <a:latin typeface="Arial" panose="020B0604020202020204" pitchFamily="34" charset="0"/>
            </a:endParaRPr>
          </a:p>
        </p:txBody>
      </p:sp>
    </p:spTree>
  </p:cSld>
  <p:clrMap bg1="lt1" tx1="dk1" bg2="lt2" tx2="dk2" accent1="accent1" accent2="accent2" accent3="accent3" accent4="accent4" accent5="accent5" accent6="accent6" hlink="hlink" folHlink="folHlink"/>
  <p:notesStyle>
    <a:lvl1pPr algn="l" defTabSz="382588" rtl="0" eaLnBrk="0" fontAlgn="base" hangingPunct="0">
      <a:spcBef>
        <a:spcPct val="30000"/>
      </a:spcBef>
      <a:spcAft>
        <a:spcPct val="0"/>
      </a:spcAft>
      <a:tabLst>
        <a:tab pos="446088" algn="l"/>
      </a:tabLst>
      <a:defRPr sz="1100" b="1" kern="1200">
        <a:solidFill>
          <a:schemeClr val="tx1"/>
        </a:solidFill>
        <a:latin typeface="Arial" panose="020B0604020202020204" pitchFamily="34" charset="0"/>
        <a:ea typeface="+mn-ea"/>
        <a:cs typeface="+mn-cs"/>
      </a:defRPr>
    </a:lvl1pPr>
    <a:lvl2pPr marL="114300" algn="l" defTabSz="382588" rtl="0" eaLnBrk="0" fontAlgn="base" hangingPunct="0">
      <a:spcBef>
        <a:spcPct val="30000"/>
      </a:spcBef>
      <a:spcAft>
        <a:spcPct val="0"/>
      </a:spcAft>
      <a:tabLst>
        <a:tab pos="446088" algn="l"/>
      </a:tabLst>
      <a:defRPr sz="1100" kern="1200">
        <a:solidFill>
          <a:schemeClr val="tx1"/>
        </a:solidFill>
        <a:latin typeface="Times New Roman" panose="02020603050405020304" pitchFamily="18" charset="0"/>
        <a:ea typeface="+mn-ea"/>
        <a:cs typeface="+mn-cs"/>
      </a:defRPr>
    </a:lvl2pPr>
    <a:lvl3pPr marL="439738" indent="-211138" algn="l" defTabSz="382588" rtl="0" eaLnBrk="0" fontAlgn="base" hangingPunct="0">
      <a:spcBef>
        <a:spcPct val="30000"/>
      </a:spcBef>
      <a:spcAft>
        <a:spcPct val="0"/>
      </a:spcAft>
      <a:buChar char="•"/>
      <a:tabLst>
        <a:tab pos="446088" algn="l"/>
      </a:tabLst>
      <a:defRPr sz="1100" kern="1200">
        <a:solidFill>
          <a:schemeClr val="tx1"/>
        </a:solidFill>
        <a:latin typeface="Times New Roman" panose="02020603050405020304" pitchFamily="18" charset="0"/>
        <a:ea typeface="+mn-ea"/>
        <a:cs typeface="+mn-cs"/>
      </a:defRPr>
    </a:lvl3pPr>
    <a:lvl4pPr marL="831850" indent="-212725" algn="l" defTabSz="382588" rtl="0" eaLnBrk="0" fontAlgn="base" hangingPunct="0">
      <a:spcBef>
        <a:spcPct val="30000"/>
      </a:spcBef>
      <a:spcAft>
        <a:spcPct val="0"/>
      </a:spcAft>
      <a:buChar char="–"/>
      <a:tabLst>
        <a:tab pos="446088" algn="l"/>
      </a:tabLst>
      <a:defRPr sz="1100" kern="1200">
        <a:solidFill>
          <a:schemeClr val="tx1"/>
        </a:solidFill>
        <a:latin typeface="Times New Roman" panose="02020603050405020304" pitchFamily="18" charset="0"/>
        <a:ea typeface="+mn-ea"/>
        <a:cs typeface="+mn-cs"/>
      </a:defRPr>
    </a:lvl4pPr>
    <a:lvl5pPr marL="5675313" algn="l" defTabSz="382588" rtl="0" eaLnBrk="0" fontAlgn="base" hangingPunct="0">
      <a:spcBef>
        <a:spcPct val="30000"/>
      </a:spcBef>
      <a:spcAft>
        <a:spcPct val="0"/>
      </a:spcAft>
      <a:tabLst>
        <a:tab pos="446088" algn="l"/>
      </a:tabLs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DD051346-2FB3-45AA-9125-D01FFA551AB2}"/>
              </a:ext>
            </a:extLst>
          </p:cNvPr>
          <p:cNvSpPr>
            <a:spLocks noGrp="1" noChangeArrowheads="1"/>
          </p:cNvSpPr>
          <p:nvPr>
            <p:ph type="body" idx="1"/>
          </p:nvPr>
        </p:nvSpPr>
        <p:spPr>
          <a:noFill/>
          <a:ln/>
        </p:spPr>
        <p:txBody>
          <a:bodyPr/>
          <a:lstStyle/>
          <a:p>
            <a:pPr>
              <a:tabLst>
                <a:tab pos="1095375" algn="l"/>
                <a:tab pos="2192338" algn="l"/>
              </a:tabLst>
            </a:pPr>
            <a:endParaRPr lang="en-US" altLang="en-US"/>
          </a:p>
          <a:p>
            <a:pPr>
              <a:tabLst>
                <a:tab pos="1095375" algn="l"/>
                <a:tab pos="2192338" algn="l"/>
              </a:tabLst>
            </a:pPr>
            <a:endParaRPr lang="en-US" altLang="en-US"/>
          </a:p>
          <a:p>
            <a:pPr>
              <a:tabLst>
                <a:tab pos="1095375" algn="l"/>
                <a:tab pos="2192338" algn="l"/>
              </a:tabLst>
            </a:pPr>
            <a:endParaRPr lang="en-US" altLang="en-US"/>
          </a:p>
          <a:p>
            <a:pPr>
              <a:tabLst>
                <a:tab pos="1095375" algn="l"/>
                <a:tab pos="2192338" algn="l"/>
              </a:tabLst>
            </a:pPr>
            <a:endParaRPr lang="en-US" altLang="en-US"/>
          </a:p>
          <a:p>
            <a:pPr>
              <a:tabLst>
                <a:tab pos="1095375" algn="l"/>
                <a:tab pos="2192338" algn="l"/>
              </a:tabLst>
            </a:pPr>
            <a:endParaRPr lang="en-US" altLang="en-US"/>
          </a:p>
          <a:p>
            <a:pPr>
              <a:tabLst>
                <a:tab pos="1095375" algn="l"/>
                <a:tab pos="2192338" algn="l"/>
              </a:tabLst>
            </a:pPr>
            <a:endParaRPr lang="en-US" altLang="en-US"/>
          </a:p>
          <a:p>
            <a:pPr>
              <a:tabLst>
                <a:tab pos="1095375" algn="l"/>
                <a:tab pos="2192338" algn="l"/>
              </a:tabLst>
            </a:pPr>
            <a:endParaRPr lang="en-US" altLang="en-US"/>
          </a:p>
          <a:p>
            <a:pPr>
              <a:tabLst>
                <a:tab pos="1095375" algn="l"/>
                <a:tab pos="2192338" algn="l"/>
              </a:tabLst>
            </a:pPr>
            <a:endParaRPr lang="en-US" altLang="en-US"/>
          </a:p>
          <a:p>
            <a:pPr>
              <a:tabLst>
                <a:tab pos="1095375" algn="l"/>
                <a:tab pos="2192338" algn="l"/>
              </a:tabLst>
            </a:pPr>
            <a:endParaRPr lang="en-US" altLang="en-US"/>
          </a:p>
          <a:p>
            <a:pPr>
              <a:tabLst>
                <a:tab pos="1095375" algn="l"/>
                <a:tab pos="2192338" algn="l"/>
              </a:tabLst>
            </a:pPr>
            <a:endParaRPr lang="en-US" altLang="en-US"/>
          </a:p>
          <a:p>
            <a:pPr>
              <a:tabLst>
                <a:tab pos="1095375" algn="l"/>
                <a:tab pos="2192338" algn="l"/>
              </a:tabLst>
            </a:pPr>
            <a:endParaRPr lang="en-US" altLang="en-US"/>
          </a:p>
          <a:p>
            <a:pPr>
              <a:tabLst>
                <a:tab pos="1095375" algn="l"/>
                <a:tab pos="2192338" algn="l"/>
              </a:tabLst>
            </a:pPr>
            <a:endParaRPr lang="en-US" altLang="en-US"/>
          </a:p>
          <a:p>
            <a:pPr>
              <a:tabLst>
                <a:tab pos="1095375" algn="l"/>
                <a:tab pos="2192338" algn="l"/>
              </a:tabLst>
            </a:pPr>
            <a:r>
              <a:rPr lang="en-US" altLang="en-US" sz="1200">
                <a:solidFill>
                  <a:schemeClr val="accent2"/>
                </a:solidFill>
              </a:rPr>
              <a:t>Schedule:	Timing	Topic</a:t>
            </a:r>
          </a:p>
          <a:p>
            <a:pPr lvl="1">
              <a:tabLst>
                <a:tab pos="1095375" algn="l"/>
                <a:tab pos="2192338" algn="l"/>
              </a:tabLst>
            </a:pPr>
            <a:r>
              <a:rPr lang="en-US" altLang="en-US">
                <a:solidFill>
                  <a:schemeClr val="accent2"/>
                </a:solidFill>
              </a:rPr>
              <a:t>	25 minutes	Lecture</a:t>
            </a:r>
          </a:p>
          <a:p>
            <a:pPr lvl="1">
              <a:tabLst>
                <a:tab pos="1095375" algn="l"/>
                <a:tab pos="2192338" algn="l"/>
              </a:tabLst>
            </a:pPr>
            <a:r>
              <a:rPr lang="en-US" altLang="en-US">
                <a:solidFill>
                  <a:schemeClr val="accent2"/>
                </a:solidFill>
              </a:rPr>
              <a:t>	30 minutes	Practice</a:t>
            </a:r>
          </a:p>
          <a:p>
            <a:pPr lvl="1">
              <a:tabLst>
                <a:tab pos="1095375" algn="l"/>
                <a:tab pos="2192338" algn="l"/>
              </a:tabLst>
            </a:pPr>
            <a:r>
              <a:rPr lang="en-US" altLang="en-US">
                <a:solidFill>
                  <a:schemeClr val="accent2"/>
                </a:solidFill>
              </a:rPr>
              <a:t>	55 minutes	Total</a:t>
            </a:r>
          </a:p>
        </p:txBody>
      </p:sp>
      <p:sp>
        <p:nvSpPr>
          <p:cNvPr id="6147" name="Rectangle 3">
            <a:extLst>
              <a:ext uri="{FF2B5EF4-FFF2-40B4-BE49-F238E27FC236}">
                <a16:creationId xmlns:a16="http://schemas.microsoft.com/office/drawing/2014/main" id="{E1758C42-AB65-411E-8B6C-DE86A9C7F05C}"/>
              </a:ext>
            </a:extLst>
          </p:cNvPr>
          <p:cNvSpPr>
            <a:spLocks noChangeArrowheads="1" noTextEdit="1"/>
          </p:cNvSpPr>
          <p:nvPr>
            <p:ph type="sldImg"/>
          </p:nvPr>
        </p:nvSpPr>
        <p:spPr>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BCD3CB2C-121A-4ECF-B2FA-C843568DCFB4}"/>
              </a:ext>
            </a:extLst>
          </p:cNvPr>
          <p:cNvSpPr>
            <a:spLocks noGrp="1" noChangeArrowheads="1"/>
          </p:cNvSpPr>
          <p:nvPr>
            <p:ph type="body" idx="1"/>
          </p:nvPr>
        </p:nvSpPr>
        <p:spPr>
          <a:noFill/>
          <a:ln/>
        </p:spPr>
        <p:txBody>
          <a:bodyPr/>
          <a:lstStyle/>
          <a:p>
            <a:pPr>
              <a:tabLst/>
            </a:pPr>
            <a:r>
              <a:rPr lang="en-US" altLang="en-US"/>
              <a:t>Using Group Functions in a Subquery</a:t>
            </a:r>
          </a:p>
          <a:p>
            <a:pPr lvl="1">
              <a:tabLst/>
            </a:pPr>
            <a:r>
              <a:rPr lang="en-US" altLang="en-US"/>
              <a:t>You can display data from a main query by using a group function in a subquery to return a single row. The subquery is in parentheses and is placed after the comparison operator.</a:t>
            </a:r>
          </a:p>
          <a:p>
            <a:pPr lvl="1">
              <a:tabLst/>
            </a:pPr>
            <a:r>
              <a:rPr lang="en-US" altLang="en-US"/>
              <a:t>The example on the slide displays the employee name, job title, and salary of all employees whose salary is equal to the minimum salary. The MIN group function returns a single value (800) to the outer query.</a:t>
            </a:r>
          </a:p>
          <a:p>
            <a:pPr lvl="1">
              <a:tabLst/>
            </a:pPr>
            <a:endParaRPr lang="en-US" altLang="en-US"/>
          </a:p>
          <a:p>
            <a:pPr>
              <a:tabLst/>
            </a:pPr>
            <a:endParaRPr lang="en-US" altLang="en-US" b="0">
              <a:latin typeface="Times New Roman" panose="02020603050405020304" pitchFamily="18" charset="0"/>
            </a:endParaRPr>
          </a:p>
        </p:txBody>
      </p:sp>
      <p:sp>
        <p:nvSpPr>
          <p:cNvPr id="24579" name="Rectangle 3">
            <a:extLst>
              <a:ext uri="{FF2B5EF4-FFF2-40B4-BE49-F238E27FC236}">
                <a16:creationId xmlns:a16="http://schemas.microsoft.com/office/drawing/2014/main" id="{87F247B7-C149-4890-92D4-B3EB74C0BC7C}"/>
              </a:ext>
            </a:extLst>
          </p:cNvPr>
          <p:cNvSpPr>
            <a:spLocks noChangeArrowheads="1" noTextEdit="1"/>
          </p:cNvSpPr>
          <p:nvPr>
            <p:ph type="sldImg"/>
          </p:nvPr>
        </p:nvSpPr>
        <p:spPr>
          <a:xfrm>
            <a:off x="474663" y="161925"/>
            <a:ext cx="5864225" cy="4397375"/>
          </a:xfrm>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805F328D-E7D0-4825-A06E-E0BC40FAFC51}"/>
              </a:ext>
            </a:extLst>
          </p:cNvPr>
          <p:cNvSpPr>
            <a:spLocks noChangeArrowheads="1" noTextEdit="1"/>
          </p:cNvSpPr>
          <p:nvPr>
            <p:ph type="sldImg"/>
          </p:nvPr>
        </p:nvSpPr>
        <p:spPr>
          <a:xfrm>
            <a:off x="474663" y="161925"/>
            <a:ext cx="5864225" cy="4397375"/>
          </a:xfrm>
          <a:ln cap="flat"/>
        </p:spPr>
      </p:sp>
      <p:sp>
        <p:nvSpPr>
          <p:cNvPr id="26627" name="Rectangle 3">
            <a:extLst>
              <a:ext uri="{FF2B5EF4-FFF2-40B4-BE49-F238E27FC236}">
                <a16:creationId xmlns:a16="http://schemas.microsoft.com/office/drawing/2014/main" id="{681E8519-1D5C-4C39-872E-0A14F8D2CE86}"/>
              </a:ext>
            </a:extLst>
          </p:cNvPr>
          <p:cNvSpPr>
            <a:spLocks noGrp="1" noChangeArrowheads="1"/>
          </p:cNvSpPr>
          <p:nvPr>
            <p:ph type="body" idx="1"/>
          </p:nvPr>
        </p:nvSpPr>
        <p:spPr>
          <a:noFill/>
          <a:ln/>
        </p:spPr>
        <p:txBody>
          <a:bodyPr/>
          <a:lstStyle/>
          <a:p>
            <a:r>
              <a:rPr lang="en-US" altLang="en-US"/>
              <a:t>HAVING Clause with Subqueries</a:t>
            </a:r>
          </a:p>
          <a:p>
            <a:pPr lvl="1"/>
            <a:r>
              <a:rPr lang="en-US" altLang="en-US"/>
              <a:t>You can use subqueries not only in the WHERE clause, but also in the HAVING clause. The Oracle Server executes the subquery, and the results are returned into the HAVING clause of the main query.</a:t>
            </a:r>
          </a:p>
          <a:p>
            <a:pPr lvl="1"/>
            <a:r>
              <a:rPr lang="en-US" altLang="en-US"/>
              <a:t>The SQL statement on the slide displays all the departments that have a minimum salary greater than that of department 20.</a:t>
            </a:r>
          </a:p>
          <a:p>
            <a:pPr lvl="1"/>
            <a:endParaRPr lang="en-US" altLang="en-US"/>
          </a:p>
          <a:p>
            <a:pPr lvl="1"/>
            <a:endParaRPr lang="en-US" altLang="en-US"/>
          </a:p>
          <a:p>
            <a:endParaRPr lang="en-US" altLang="en-US"/>
          </a:p>
          <a:p>
            <a:endParaRPr lang="en-US" altLang="en-US"/>
          </a:p>
          <a:p>
            <a:r>
              <a:rPr lang="en-US" altLang="en-US"/>
              <a:t>Example</a:t>
            </a:r>
          </a:p>
          <a:p>
            <a:pPr lvl="1"/>
            <a:r>
              <a:rPr lang="en-US" altLang="en-US"/>
              <a:t>Find the job with the lowest average salary.</a:t>
            </a:r>
          </a:p>
          <a:p>
            <a:endParaRPr lang="en-US" altLang="en-US" b="0">
              <a:latin typeface="Times New Roman" panose="02020603050405020304" pitchFamily="18" charset="0"/>
            </a:endParaRPr>
          </a:p>
        </p:txBody>
      </p:sp>
      <p:sp>
        <p:nvSpPr>
          <p:cNvPr id="26628" name="Rectangle 4">
            <a:extLst>
              <a:ext uri="{FF2B5EF4-FFF2-40B4-BE49-F238E27FC236}">
                <a16:creationId xmlns:a16="http://schemas.microsoft.com/office/drawing/2014/main" id="{5E4A5816-6870-4BFF-9322-5F2F8C36B5BC}"/>
              </a:ext>
            </a:extLst>
          </p:cNvPr>
          <p:cNvSpPr>
            <a:spLocks noChangeArrowheads="1"/>
          </p:cNvSpPr>
          <p:nvPr/>
        </p:nvSpPr>
        <p:spPr bwMode="auto">
          <a:xfrm>
            <a:off x="625475" y="5805488"/>
            <a:ext cx="5635625" cy="82391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00" tIns="42863" rIns="88900" bIns="42863" anchor="ctr"/>
          <a:lstStyle>
            <a:lvl1pPr algn="l" defTabSz="828675">
              <a:spcBef>
                <a:spcPct val="0"/>
              </a:spcBef>
              <a:tabLst>
                <a:tab pos="1141413" algn="l"/>
              </a:tabLst>
              <a:defRPr sz="2400">
                <a:solidFill>
                  <a:schemeClr val="tx1"/>
                </a:solidFill>
                <a:latin typeface="Times New Roman" panose="02020603050405020304" pitchFamily="18" charset="0"/>
              </a:defRPr>
            </a:lvl1pPr>
            <a:lvl2pPr marL="434975" algn="l" defTabSz="828675">
              <a:spcBef>
                <a:spcPct val="0"/>
              </a:spcBef>
              <a:tabLst>
                <a:tab pos="1141413" algn="l"/>
              </a:tabLst>
              <a:defRPr sz="2400">
                <a:solidFill>
                  <a:schemeClr val="tx1"/>
                </a:solidFill>
                <a:latin typeface="Times New Roman" panose="02020603050405020304" pitchFamily="18" charset="0"/>
              </a:defRPr>
            </a:lvl2pPr>
            <a:lvl3pPr marL="871538" algn="l" defTabSz="828675">
              <a:spcBef>
                <a:spcPct val="0"/>
              </a:spcBef>
              <a:tabLst>
                <a:tab pos="1141413" algn="l"/>
              </a:tabLst>
              <a:defRPr sz="2400">
                <a:solidFill>
                  <a:schemeClr val="tx1"/>
                </a:solidFill>
                <a:latin typeface="Times New Roman" panose="02020603050405020304" pitchFamily="18" charset="0"/>
              </a:defRPr>
            </a:lvl3pPr>
            <a:lvl4pPr marL="1306513" algn="l" defTabSz="828675">
              <a:spcBef>
                <a:spcPct val="0"/>
              </a:spcBef>
              <a:tabLst>
                <a:tab pos="1141413" algn="l"/>
              </a:tabLst>
              <a:defRPr sz="2400">
                <a:solidFill>
                  <a:schemeClr val="tx1"/>
                </a:solidFill>
                <a:latin typeface="Times New Roman" panose="02020603050405020304" pitchFamily="18" charset="0"/>
              </a:defRPr>
            </a:lvl4pPr>
            <a:lvl5pPr marL="1736725" algn="l" defTabSz="828675">
              <a:spcBef>
                <a:spcPct val="0"/>
              </a:spcBef>
              <a:tabLst>
                <a:tab pos="1141413" algn="l"/>
              </a:tabLst>
              <a:defRPr sz="2400">
                <a:solidFill>
                  <a:schemeClr val="tx1"/>
                </a:solidFill>
                <a:latin typeface="Times New Roman" panose="02020603050405020304" pitchFamily="18" charset="0"/>
              </a:defRPr>
            </a:lvl5pPr>
            <a:lvl6pPr marL="2193925" defTabSz="828675" fontAlgn="base">
              <a:spcBef>
                <a:spcPct val="0"/>
              </a:spcBef>
              <a:spcAft>
                <a:spcPct val="0"/>
              </a:spcAft>
              <a:tabLst>
                <a:tab pos="1141413" algn="l"/>
              </a:tabLst>
              <a:defRPr sz="2400">
                <a:solidFill>
                  <a:schemeClr val="tx1"/>
                </a:solidFill>
                <a:latin typeface="Times New Roman" panose="02020603050405020304" pitchFamily="18" charset="0"/>
              </a:defRPr>
            </a:lvl6pPr>
            <a:lvl7pPr marL="2651125" defTabSz="828675" fontAlgn="base">
              <a:spcBef>
                <a:spcPct val="0"/>
              </a:spcBef>
              <a:spcAft>
                <a:spcPct val="0"/>
              </a:spcAft>
              <a:tabLst>
                <a:tab pos="1141413" algn="l"/>
              </a:tabLst>
              <a:defRPr sz="2400">
                <a:solidFill>
                  <a:schemeClr val="tx1"/>
                </a:solidFill>
                <a:latin typeface="Times New Roman" panose="02020603050405020304" pitchFamily="18" charset="0"/>
              </a:defRPr>
            </a:lvl7pPr>
            <a:lvl8pPr marL="3108325" defTabSz="828675" fontAlgn="base">
              <a:spcBef>
                <a:spcPct val="0"/>
              </a:spcBef>
              <a:spcAft>
                <a:spcPct val="0"/>
              </a:spcAft>
              <a:tabLst>
                <a:tab pos="1141413" algn="l"/>
              </a:tabLst>
              <a:defRPr sz="2400">
                <a:solidFill>
                  <a:schemeClr val="tx1"/>
                </a:solidFill>
                <a:latin typeface="Times New Roman" panose="02020603050405020304" pitchFamily="18" charset="0"/>
              </a:defRPr>
            </a:lvl8pPr>
            <a:lvl9pPr marL="3565525" defTabSz="828675" fontAlgn="base">
              <a:spcBef>
                <a:spcPct val="0"/>
              </a:spcBef>
              <a:spcAft>
                <a:spcPct val="0"/>
              </a:spcAft>
              <a:tabLst>
                <a:tab pos="1141413" algn="l"/>
              </a:tabLst>
              <a:defRPr sz="2400">
                <a:solidFill>
                  <a:schemeClr val="tx1"/>
                </a:solidFill>
                <a:latin typeface="Times New Roman" panose="02020603050405020304" pitchFamily="18" charset="0"/>
              </a:defRPr>
            </a:lvl9pPr>
          </a:lstStyle>
          <a:p>
            <a:pPr>
              <a:lnSpc>
                <a:spcPct val="70000"/>
              </a:lnSpc>
            </a:pPr>
            <a:r>
              <a:rPr lang="en-US" altLang="en-US" sz="2500" b="0"/>
              <a:t>   </a:t>
            </a:r>
            <a:r>
              <a:rPr lang="en-US" altLang="en-US" sz="1100" b="0">
                <a:latin typeface="Courier New" panose="02070309020205020404" pitchFamily="49" charset="0"/>
              </a:rPr>
              <a:t>DEPTNO   MIN(SAL)</a:t>
            </a:r>
          </a:p>
          <a:p>
            <a:pPr>
              <a:lnSpc>
                <a:spcPct val="100000"/>
              </a:lnSpc>
            </a:pPr>
            <a:r>
              <a:rPr lang="en-US" altLang="en-US" sz="1100" b="0">
                <a:latin typeface="Courier New" panose="02070309020205020404" pitchFamily="49" charset="0"/>
              </a:rPr>
              <a:t>--------- ---------</a:t>
            </a:r>
          </a:p>
          <a:p>
            <a:pPr>
              <a:lnSpc>
                <a:spcPct val="100000"/>
              </a:lnSpc>
            </a:pPr>
            <a:r>
              <a:rPr lang="en-US" altLang="en-US" sz="1100" b="0">
                <a:latin typeface="Courier New" panose="02070309020205020404" pitchFamily="49" charset="0"/>
              </a:rPr>
              <a:t>       10      1300</a:t>
            </a:r>
          </a:p>
          <a:p>
            <a:pPr>
              <a:lnSpc>
                <a:spcPct val="100000"/>
              </a:lnSpc>
            </a:pPr>
            <a:r>
              <a:rPr lang="en-US" altLang="en-US" sz="1100" b="0">
                <a:latin typeface="Courier New" panose="02070309020205020404" pitchFamily="49" charset="0"/>
              </a:rPr>
              <a:t>       30       950</a:t>
            </a:r>
          </a:p>
        </p:txBody>
      </p:sp>
      <p:sp>
        <p:nvSpPr>
          <p:cNvPr id="26629" name="Rectangle 5">
            <a:extLst>
              <a:ext uri="{FF2B5EF4-FFF2-40B4-BE49-F238E27FC236}">
                <a16:creationId xmlns:a16="http://schemas.microsoft.com/office/drawing/2014/main" id="{59FFC6D0-3173-4C25-845D-85B5805B3B98}"/>
              </a:ext>
            </a:extLst>
          </p:cNvPr>
          <p:cNvSpPr>
            <a:spLocks noChangeArrowheads="1"/>
          </p:cNvSpPr>
          <p:nvPr/>
        </p:nvSpPr>
        <p:spPr bwMode="auto">
          <a:xfrm>
            <a:off x="612775" y="7154863"/>
            <a:ext cx="5653088" cy="110966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0" name="Rectangle 6">
            <a:extLst>
              <a:ext uri="{FF2B5EF4-FFF2-40B4-BE49-F238E27FC236}">
                <a16:creationId xmlns:a16="http://schemas.microsoft.com/office/drawing/2014/main" id="{75D3F929-09B5-4C36-965F-70FEFA466EBB}"/>
              </a:ext>
            </a:extLst>
          </p:cNvPr>
          <p:cNvSpPr>
            <a:spLocks noChangeArrowheads="1"/>
          </p:cNvSpPr>
          <p:nvPr/>
        </p:nvSpPr>
        <p:spPr bwMode="auto">
          <a:xfrm>
            <a:off x="650875" y="7154863"/>
            <a:ext cx="5689600"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8900" tIns="42863" rIns="88900" bIns="42863">
            <a:spAutoFit/>
          </a:bodyPr>
          <a:lstStyle>
            <a:lvl1pPr algn="l" defTabSz="828675">
              <a:spcBef>
                <a:spcPct val="0"/>
              </a:spcBef>
              <a:tabLst>
                <a:tab pos="1141413" algn="l"/>
                <a:tab pos="2070100" algn="l"/>
                <a:tab pos="2789238" algn="l"/>
              </a:tabLst>
              <a:defRPr sz="2400">
                <a:solidFill>
                  <a:schemeClr val="tx1"/>
                </a:solidFill>
                <a:latin typeface="Times New Roman" panose="02020603050405020304" pitchFamily="18" charset="0"/>
              </a:defRPr>
            </a:lvl1pPr>
            <a:lvl2pPr marL="434975" algn="l" defTabSz="828675">
              <a:spcBef>
                <a:spcPct val="0"/>
              </a:spcBef>
              <a:tabLst>
                <a:tab pos="1141413" algn="l"/>
                <a:tab pos="2070100" algn="l"/>
                <a:tab pos="2789238" algn="l"/>
              </a:tabLst>
              <a:defRPr sz="2400">
                <a:solidFill>
                  <a:schemeClr val="tx1"/>
                </a:solidFill>
                <a:latin typeface="Times New Roman" panose="02020603050405020304" pitchFamily="18" charset="0"/>
              </a:defRPr>
            </a:lvl2pPr>
            <a:lvl3pPr marL="871538" algn="l" defTabSz="828675">
              <a:spcBef>
                <a:spcPct val="0"/>
              </a:spcBef>
              <a:tabLst>
                <a:tab pos="1141413" algn="l"/>
                <a:tab pos="2070100" algn="l"/>
                <a:tab pos="2789238" algn="l"/>
              </a:tabLst>
              <a:defRPr sz="2400">
                <a:solidFill>
                  <a:schemeClr val="tx1"/>
                </a:solidFill>
                <a:latin typeface="Times New Roman" panose="02020603050405020304" pitchFamily="18" charset="0"/>
              </a:defRPr>
            </a:lvl3pPr>
            <a:lvl4pPr marL="1306513" algn="l" defTabSz="828675">
              <a:spcBef>
                <a:spcPct val="0"/>
              </a:spcBef>
              <a:tabLst>
                <a:tab pos="1141413" algn="l"/>
                <a:tab pos="2070100" algn="l"/>
                <a:tab pos="2789238" algn="l"/>
              </a:tabLst>
              <a:defRPr sz="2400">
                <a:solidFill>
                  <a:schemeClr val="tx1"/>
                </a:solidFill>
                <a:latin typeface="Times New Roman" panose="02020603050405020304" pitchFamily="18" charset="0"/>
              </a:defRPr>
            </a:lvl4pPr>
            <a:lvl5pPr marL="1736725" algn="l" defTabSz="828675">
              <a:spcBef>
                <a:spcPct val="0"/>
              </a:spcBef>
              <a:tabLst>
                <a:tab pos="1141413" algn="l"/>
                <a:tab pos="2070100" algn="l"/>
                <a:tab pos="2789238" algn="l"/>
              </a:tabLst>
              <a:defRPr sz="2400">
                <a:solidFill>
                  <a:schemeClr val="tx1"/>
                </a:solidFill>
                <a:latin typeface="Times New Roman" panose="02020603050405020304" pitchFamily="18" charset="0"/>
              </a:defRPr>
            </a:lvl5pPr>
            <a:lvl6pPr marL="2193925" defTabSz="828675" fontAlgn="base">
              <a:spcBef>
                <a:spcPct val="0"/>
              </a:spcBef>
              <a:spcAft>
                <a:spcPct val="0"/>
              </a:spcAft>
              <a:tabLst>
                <a:tab pos="1141413" algn="l"/>
                <a:tab pos="2070100" algn="l"/>
                <a:tab pos="2789238" algn="l"/>
              </a:tabLst>
              <a:defRPr sz="2400">
                <a:solidFill>
                  <a:schemeClr val="tx1"/>
                </a:solidFill>
                <a:latin typeface="Times New Roman" panose="02020603050405020304" pitchFamily="18" charset="0"/>
              </a:defRPr>
            </a:lvl6pPr>
            <a:lvl7pPr marL="2651125" defTabSz="828675" fontAlgn="base">
              <a:spcBef>
                <a:spcPct val="0"/>
              </a:spcBef>
              <a:spcAft>
                <a:spcPct val="0"/>
              </a:spcAft>
              <a:tabLst>
                <a:tab pos="1141413" algn="l"/>
                <a:tab pos="2070100" algn="l"/>
                <a:tab pos="2789238" algn="l"/>
              </a:tabLst>
              <a:defRPr sz="2400">
                <a:solidFill>
                  <a:schemeClr val="tx1"/>
                </a:solidFill>
                <a:latin typeface="Times New Roman" panose="02020603050405020304" pitchFamily="18" charset="0"/>
              </a:defRPr>
            </a:lvl7pPr>
            <a:lvl8pPr marL="3108325" defTabSz="828675" fontAlgn="base">
              <a:spcBef>
                <a:spcPct val="0"/>
              </a:spcBef>
              <a:spcAft>
                <a:spcPct val="0"/>
              </a:spcAft>
              <a:tabLst>
                <a:tab pos="1141413" algn="l"/>
                <a:tab pos="2070100" algn="l"/>
                <a:tab pos="2789238" algn="l"/>
              </a:tabLst>
              <a:defRPr sz="2400">
                <a:solidFill>
                  <a:schemeClr val="tx1"/>
                </a:solidFill>
                <a:latin typeface="Times New Roman" panose="02020603050405020304" pitchFamily="18" charset="0"/>
              </a:defRPr>
            </a:lvl8pPr>
            <a:lvl9pPr marL="3565525" defTabSz="828675" fontAlgn="base">
              <a:spcBef>
                <a:spcPct val="0"/>
              </a:spcBef>
              <a:spcAft>
                <a:spcPct val="0"/>
              </a:spcAft>
              <a:tabLst>
                <a:tab pos="1141413" algn="l"/>
                <a:tab pos="2070100" algn="l"/>
                <a:tab pos="2789238" algn="l"/>
              </a:tabLst>
              <a:defRPr sz="2400">
                <a:solidFill>
                  <a:schemeClr val="tx1"/>
                </a:solidFill>
                <a:latin typeface="Times New Roman" panose="02020603050405020304" pitchFamily="18" charset="0"/>
              </a:defRPr>
            </a:lvl9pPr>
          </a:lstStyle>
          <a:p>
            <a:pPr>
              <a:lnSpc>
                <a:spcPct val="100000"/>
              </a:lnSpc>
            </a:pPr>
            <a:r>
              <a:rPr lang="en-US" altLang="en-US" sz="1100">
                <a:latin typeface="Courier New" panose="02070309020205020404" pitchFamily="49" charset="0"/>
              </a:rPr>
              <a:t>SQL&gt; SELECT	job, AVG(sal)</a:t>
            </a:r>
          </a:p>
          <a:p>
            <a:pPr>
              <a:lnSpc>
                <a:spcPct val="100000"/>
              </a:lnSpc>
            </a:pPr>
            <a:r>
              <a:rPr lang="en-US" altLang="en-US" sz="1100">
                <a:latin typeface="Courier New" panose="02070309020205020404" pitchFamily="49" charset="0"/>
              </a:rPr>
              <a:t>  2  FROM	emp</a:t>
            </a:r>
          </a:p>
          <a:p>
            <a:pPr>
              <a:lnSpc>
                <a:spcPct val="100000"/>
              </a:lnSpc>
            </a:pPr>
            <a:r>
              <a:rPr lang="en-US" altLang="en-US" sz="1100">
                <a:latin typeface="Courier New" panose="02070309020205020404" pitchFamily="49" charset="0"/>
              </a:rPr>
              <a:t>  3  GROUP BY	job</a:t>
            </a:r>
          </a:p>
          <a:p>
            <a:pPr>
              <a:lnSpc>
                <a:spcPct val="100000"/>
              </a:lnSpc>
            </a:pPr>
            <a:r>
              <a:rPr lang="en-US" altLang="en-US" sz="1100">
                <a:latin typeface="Courier New" panose="02070309020205020404" pitchFamily="49" charset="0"/>
              </a:rPr>
              <a:t>  4  HAVING	AVG(sal) = (SELECT	 MIN(AVG(sal))</a:t>
            </a:r>
          </a:p>
          <a:p>
            <a:pPr>
              <a:lnSpc>
                <a:spcPct val="100000"/>
              </a:lnSpc>
            </a:pPr>
            <a:r>
              <a:rPr lang="en-US" altLang="en-US" sz="1100">
                <a:latin typeface="Courier New" panose="02070309020205020404" pitchFamily="49" charset="0"/>
              </a:rPr>
              <a:t>  5		FROM      EMP</a:t>
            </a:r>
          </a:p>
          <a:p>
            <a:pPr>
              <a:lnSpc>
                <a:spcPct val="100000"/>
              </a:lnSpc>
            </a:pPr>
            <a:r>
              <a:rPr lang="en-US" altLang="en-US" sz="1100">
                <a:latin typeface="Courier New" panose="02070309020205020404" pitchFamily="49" charset="0"/>
              </a:rPr>
              <a:t>  6		GROUP BY  job);</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50F64C1C-2AA5-4930-98CA-86B321C7A623}"/>
              </a:ext>
            </a:extLst>
          </p:cNvPr>
          <p:cNvSpPr>
            <a:spLocks noChangeArrowheads="1" noTextEdit="1"/>
          </p:cNvSpPr>
          <p:nvPr>
            <p:ph type="sldImg"/>
          </p:nvPr>
        </p:nvSpPr>
        <p:spPr>
          <a:xfrm>
            <a:off x="441325" y="168275"/>
            <a:ext cx="5927725" cy="4445000"/>
          </a:xfrm>
          <a:ln cap="flat"/>
        </p:spPr>
      </p:sp>
      <p:sp>
        <p:nvSpPr>
          <p:cNvPr id="28675" name="Rectangle 3">
            <a:extLst>
              <a:ext uri="{FF2B5EF4-FFF2-40B4-BE49-F238E27FC236}">
                <a16:creationId xmlns:a16="http://schemas.microsoft.com/office/drawing/2014/main" id="{4B40DF06-F2B0-47DA-9B3A-0BF3DF38A87D}"/>
              </a:ext>
            </a:extLst>
          </p:cNvPr>
          <p:cNvSpPr>
            <a:spLocks noGrp="1" noChangeArrowheads="1"/>
          </p:cNvSpPr>
          <p:nvPr>
            <p:ph type="body" idx="1"/>
          </p:nvPr>
        </p:nvSpPr>
        <p:spPr>
          <a:xfrm>
            <a:off x="452438" y="4762500"/>
            <a:ext cx="5862637" cy="3795713"/>
          </a:xfrm>
          <a:noFill/>
          <a:ln/>
        </p:spPr>
        <p:txBody>
          <a:bodyPr/>
          <a:lstStyle/>
          <a:p>
            <a:pPr defTabSz="377825">
              <a:tabLst>
                <a:tab pos="442913" algn="l"/>
              </a:tabLst>
            </a:pPr>
            <a:r>
              <a:rPr lang="en-US" altLang="en-US"/>
              <a:t>Errors with Subqueries</a:t>
            </a:r>
          </a:p>
          <a:p>
            <a:pPr lvl="1" defTabSz="377825">
              <a:tabLst>
                <a:tab pos="442913" algn="l"/>
              </a:tabLst>
            </a:pPr>
            <a:r>
              <a:rPr lang="en-US" altLang="en-US"/>
              <a:t>One common error with subqueries is more than one row returned for a single-row subquery.</a:t>
            </a:r>
          </a:p>
          <a:p>
            <a:pPr lvl="1" defTabSz="377825">
              <a:tabLst>
                <a:tab pos="442913" algn="l"/>
              </a:tabLst>
            </a:pPr>
            <a:r>
              <a:rPr lang="en-US" altLang="en-US"/>
              <a:t>In the SQL statement on the slide, the subquery contains a GROUP BY (deptno) clause, which implies that the subquery will return multiple rows, one for each group it finds. In this case, the result of the subquery will be 800, 1300, and 950. </a:t>
            </a:r>
          </a:p>
          <a:p>
            <a:pPr lvl="1" defTabSz="377825">
              <a:tabLst>
                <a:tab pos="442913" algn="l"/>
              </a:tabLst>
            </a:pPr>
            <a:r>
              <a:rPr lang="en-US" altLang="en-US"/>
              <a:t>The outer query takes the results of the subquery (800, 950, 1300) and uses these results in its WHERE clause. The WHERE clause contains an equal (=) operator, a single-row comparison operator expecting only one value. The = operator cannot accept more than one value from the subquery and hence generates the error.</a:t>
            </a:r>
          </a:p>
          <a:p>
            <a:pPr lvl="1" defTabSz="377825">
              <a:tabLst>
                <a:tab pos="442913" algn="l"/>
              </a:tabLst>
            </a:pPr>
            <a:r>
              <a:rPr lang="en-US" altLang="en-US"/>
              <a:t>To correct this error, change the = operator to IN.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91E6A1B0-BACA-4FB6-9B01-15180CF1A188}"/>
              </a:ext>
            </a:extLst>
          </p:cNvPr>
          <p:cNvSpPr>
            <a:spLocks noChangeArrowheads="1" noTextEdit="1"/>
          </p:cNvSpPr>
          <p:nvPr>
            <p:ph type="sldImg"/>
          </p:nvPr>
        </p:nvSpPr>
        <p:spPr>
          <a:xfrm>
            <a:off x="441325" y="168275"/>
            <a:ext cx="5927725" cy="4445000"/>
          </a:xfrm>
          <a:ln cap="flat"/>
        </p:spPr>
      </p:sp>
      <p:sp>
        <p:nvSpPr>
          <p:cNvPr id="30723" name="Rectangle 3">
            <a:extLst>
              <a:ext uri="{FF2B5EF4-FFF2-40B4-BE49-F238E27FC236}">
                <a16:creationId xmlns:a16="http://schemas.microsoft.com/office/drawing/2014/main" id="{16FDC853-E5A4-46C0-898C-F899E4BBD2B1}"/>
              </a:ext>
            </a:extLst>
          </p:cNvPr>
          <p:cNvSpPr>
            <a:spLocks noGrp="1" noChangeArrowheads="1"/>
          </p:cNvSpPr>
          <p:nvPr>
            <p:ph type="body" idx="1"/>
          </p:nvPr>
        </p:nvSpPr>
        <p:spPr>
          <a:xfrm>
            <a:off x="452438" y="4762500"/>
            <a:ext cx="5815012" cy="3795713"/>
          </a:xfrm>
          <a:noFill/>
          <a:ln/>
        </p:spPr>
        <p:txBody>
          <a:bodyPr/>
          <a:lstStyle/>
          <a:p>
            <a:pPr defTabSz="377825">
              <a:tabLst>
                <a:tab pos="442913" algn="l"/>
              </a:tabLst>
            </a:pPr>
            <a:r>
              <a:rPr lang="en-US" altLang="en-US"/>
              <a:t>Problems with Subqueries </a:t>
            </a:r>
          </a:p>
          <a:p>
            <a:pPr lvl="1" defTabSz="377825">
              <a:tabLst>
                <a:tab pos="442913" algn="l"/>
              </a:tabLst>
            </a:pPr>
            <a:r>
              <a:rPr lang="en-US" altLang="en-US"/>
              <a:t>A common problem with subqueries is no rows being returned by the inner query. </a:t>
            </a:r>
          </a:p>
          <a:p>
            <a:pPr lvl="1" defTabSz="377825">
              <a:tabLst>
                <a:tab pos="442913" algn="l"/>
              </a:tabLst>
            </a:pPr>
            <a:r>
              <a:rPr lang="en-US" altLang="en-US"/>
              <a:t>In the SQL statement on the slide, the subquery contains a WHERE (ename=</a:t>
            </a:r>
            <a:r>
              <a:rPr lang="en-US" altLang="en-US">
                <a:latin typeface="Courier New" panose="02070309020205020404" pitchFamily="49" charset="0"/>
              </a:rPr>
              <a:t>'</a:t>
            </a:r>
            <a:r>
              <a:rPr lang="en-US" altLang="en-US"/>
              <a:t>SMYTHE</a:t>
            </a:r>
            <a:r>
              <a:rPr lang="en-US" altLang="en-US">
                <a:latin typeface="Courier New" panose="02070309020205020404" pitchFamily="49" charset="0"/>
              </a:rPr>
              <a:t>'</a:t>
            </a:r>
            <a:r>
              <a:rPr lang="en-US" altLang="en-US"/>
              <a:t>) clause. Presumably, the intention is to find the employee whose name is Smythe. The statement seems to be correct but selects no rows when executed. </a:t>
            </a:r>
          </a:p>
          <a:p>
            <a:pPr lvl="1" defTabSz="377825">
              <a:tabLst>
                <a:tab pos="442913" algn="l"/>
              </a:tabLst>
            </a:pPr>
            <a:r>
              <a:rPr lang="en-US" altLang="en-US"/>
              <a:t>The problem is that Smythe is misspelled. There is no employee named Smythe. So the subquery returns no rows. The outer query takes the results of the subquery (null) and uses these results in its WHERE clause. The outer query finds no employee with a job title equal to null and so returns no rows.</a:t>
            </a:r>
          </a:p>
          <a:p>
            <a:pPr lvl="1" defTabSz="377825">
              <a:tabLst>
                <a:tab pos="442913" algn="l"/>
              </a:tabLst>
            </a:pPr>
            <a:endParaRPr lang="en-US" altLang="en-US"/>
          </a:p>
          <a:p>
            <a:pPr lvl="1" defTabSz="377825">
              <a:tabLst>
                <a:tab pos="442913" algn="l"/>
              </a:tabLst>
            </a:pPr>
            <a:endParaRPr lang="en-US" altLang="en-US"/>
          </a:p>
          <a:p>
            <a:pPr lvl="1" defTabSz="377825">
              <a:tabLst>
                <a:tab pos="442913" algn="l"/>
              </a:tabLst>
            </a:pPr>
            <a:endParaRPr lang="en-US" altLang="en-US"/>
          </a:p>
          <a:p>
            <a:pPr lvl="1" defTabSz="377825">
              <a:tabLst>
                <a:tab pos="442913" algn="l"/>
              </a:tabLst>
            </a:pPr>
            <a:endParaRPr lang="en-US" altLang="en-US"/>
          </a:p>
          <a:p>
            <a:pPr defTabSz="377825">
              <a:tabLst>
                <a:tab pos="442913" algn="l"/>
              </a:tabLst>
            </a:pPr>
            <a:endParaRPr lang="en-US" altLang="en-US" b="0">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9B039D70-9621-4C45-90AB-DA69549E0993}"/>
              </a:ext>
            </a:extLst>
          </p:cNvPr>
          <p:cNvSpPr>
            <a:spLocks noChangeArrowheads="1" noTextEdit="1"/>
          </p:cNvSpPr>
          <p:nvPr>
            <p:ph type="sldImg"/>
          </p:nvPr>
        </p:nvSpPr>
        <p:spPr>
          <a:xfrm>
            <a:off x="474663" y="161925"/>
            <a:ext cx="5864225" cy="4397375"/>
          </a:xfrm>
          <a:ln cap="flat"/>
        </p:spPr>
      </p:sp>
      <p:sp>
        <p:nvSpPr>
          <p:cNvPr id="32771" name="Rectangle 3">
            <a:extLst>
              <a:ext uri="{FF2B5EF4-FFF2-40B4-BE49-F238E27FC236}">
                <a16:creationId xmlns:a16="http://schemas.microsoft.com/office/drawing/2014/main" id="{0E8A3856-A2F2-4556-B3E8-D490B3724E6A}"/>
              </a:ext>
            </a:extLst>
          </p:cNvPr>
          <p:cNvSpPr>
            <a:spLocks noGrp="1" noChangeArrowheads="1"/>
          </p:cNvSpPr>
          <p:nvPr>
            <p:ph type="body" idx="1"/>
          </p:nvPr>
        </p:nvSpPr>
        <p:spPr>
          <a:noFill/>
          <a:ln/>
        </p:spPr>
        <p:txBody>
          <a:bodyPr/>
          <a:lstStyle/>
          <a:p>
            <a:pPr>
              <a:tabLst>
                <a:tab pos="285750" algn="l"/>
                <a:tab pos="1289050" algn="l"/>
              </a:tabLst>
            </a:pPr>
            <a:r>
              <a:rPr lang="en-US" altLang="en-US"/>
              <a:t>Multiple-Row Subqueries</a:t>
            </a:r>
          </a:p>
          <a:p>
            <a:pPr lvl="1">
              <a:tabLst>
                <a:tab pos="285750" algn="l"/>
                <a:tab pos="1289050" algn="l"/>
              </a:tabLst>
            </a:pPr>
            <a:r>
              <a:rPr lang="en-US" altLang="en-US"/>
              <a:t>Subqueries that return more than one row are called </a:t>
            </a:r>
            <a:r>
              <a:rPr lang="en-US" altLang="en-US" i="1">
                <a:solidFill>
                  <a:srgbClr val="FC0128"/>
                </a:solidFill>
              </a:rPr>
              <a:t>multiple-row subqueries</a:t>
            </a:r>
            <a:r>
              <a:rPr lang="en-US" altLang="en-US">
                <a:solidFill>
                  <a:srgbClr val="FC0128"/>
                </a:solidFill>
              </a:rPr>
              <a:t>.</a:t>
            </a:r>
            <a:r>
              <a:rPr lang="en-US" altLang="en-US"/>
              <a:t> You use a multiple-row operator, instead of a single-row operator, with a multiple-row subquery. The multiple-row operator expects one or more values. </a:t>
            </a:r>
          </a:p>
          <a:p>
            <a:pPr lvl="1">
              <a:tabLst>
                <a:tab pos="285750" algn="l"/>
                <a:tab pos="1289050" algn="l"/>
              </a:tabLst>
            </a:pPr>
            <a:endParaRPr lang="en-US" altLang="en-US"/>
          </a:p>
          <a:p>
            <a:pPr lvl="1">
              <a:tabLst>
                <a:tab pos="285750" algn="l"/>
                <a:tab pos="1289050" algn="l"/>
              </a:tabLst>
            </a:pPr>
            <a:endParaRPr lang="en-US" altLang="en-US"/>
          </a:p>
          <a:p>
            <a:pPr lvl="1">
              <a:tabLst>
                <a:tab pos="285750" algn="l"/>
                <a:tab pos="1289050" algn="l"/>
              </a:tabLst>
            </a:pPr>
            <a:endParaRPr lang="en-US" altLang="en-US"/>
          </a:p>
          <a:p>
            <a:pPr lvl="1">
              <a:tabLst>
                <a:tab pos="285750" algn="l"/>
                <a:tab pos="1289050" algn="l"/>
              </a:tabLst>
            </a:pPr>
            <a:endParaRPr lang="en-US" altLang="en-US"/>
          </a:p>
          <a:p>
            <a:pPr>
              <a:tabLst>
                <a:tab pos="285750" algn="l"/>
                <a:tab pos="1289050" algn="l"/>
              </a:tabLst>
            </a:pPr>
            <a:endParaRPr lang="en-US" altLang="en-US"/>
          </a:p>
          <a:p>
            <a:pPr>
              <a:tabLst>
                <a:tab pos="285750" algn="l"/>
                <a:tab pos="1289050" algn="l"/>
              </a:tabLst>
            </a:pPr>
            <a:r>
              <a:rPr lang="en-US" altLang="en-US"/>
              <a:t>Example</a:t>
            </a:r>
          </a:p>
          <a:p>
            <a:pPr lvl="1">
              <a:tabLst>
                <a:tab pos="285750" algn="l"/>
                <a:tab pos="1289050" algn="l"/>
              </a:tabLst>
            </a:pPr>
            <a:r>
              <a:rPr lang="en-US" altLang="en-US"/>
              <a:t>Find the employees who earn the same salary as the minimum salary for departments.</a:t>
            </a:r>
          </a:p>
          <a:p>
            <a:pPr lvl="1">
              <a:tabLst>
                <a:tab pos="285750" algn="l"/>
                <a:tab pos="1289050" algn="l"/>
              </a:tabLst>
            </a:pPr>
            <a:r>
              <a:rPr lang="en-US" altLang="en-US"/>
              <a:t>The inner query is executed first, producing a query result containing three rows: 800, 950, 1300. The main query block is then processed and uses the values returned by the inner query to complete its search condition. In fact, the main query would look like the following to the Oracle Server:</a:t>
            </a:r>
          </a:p>
          <a:p>
            <a:pPr>
              <a:tabLst>
                <a:tab pos="285750" algn="l"/>
                <a:tab pos="1289050" algn="l"/>
              </a:tabLst>
            </a:pPr>
            <a:endParaRPr lang="en-US" altLang="en-US" b="0">
              <a:latin typeface="Times New Roman" panose="02020603050405020304" pitchFamily="18" charset="0"/>
            </a:endParaRPr>
          </a:p>
        </p:txBody>
      </p:sp>
      <p:grpSp>
        <p:nvGrpSpPr>
          <p:cNvPr id="32774" name="Group 6">
            <a:extLst>
              <a:ext uri="{FF2B5EF4-FFF2-40B4-BE49-F238E27FC236}">
                <a16:creationId xmlns:a16="http://schemas.microsoft.com/office/drawing/2014/main" id="{B6E97581-E83F-4796-B68C-37BE0576D8F2}"/>
              </a:ext>
            </a:extLst>
          </p:cNvPr>
          <p:cNvGrpSpPr>
            <a:grpSpLocks/>
          </p:cNvGrpSpPr>
          <p:nvPr/>
        </p:nvGrpSpPr>
        <p:grpSpPr bwMode="auto">
          <a:xfrm>
            <a:off x="617538" y="5613400"/>
            <a:ext cx="5643562" cy="1001713"/>
            <a:chOff x="389" y="3536"/>
            <a:chExt cx="3555" cy="631"/>
          </a:xfrm>
        </p:grpSpPr>
        <p:sp>
          <p:nvSpPr>
            <p:cNvPr id="32772" name="Rectangle 4">
              <a:extLst>
                <a:ext uri="{FF2B5EF4-FFF2-40B4-BE49-F238E27FC236}">
                  <a16:creationId xmlns:a16="http://schemas.microsoft.com/office/drawing/2014/main" id="{E049E335-17B1-4228-B52E-5F0E9F30A2B0}"/>
                </a:ext>
              </a:extLst>
            </p:cNvPr>
            <p:cNvSpPr>
              <a:spLocks noChangeArrowheads="1"/>
            </p:cNvSpPr>
            <p:nvPr/>
          </p:nvSpPr>
          <p:spPr bwMode="auto">
            <a:xfrm>
              <a:off x="389" y="3536"/>
              <a:ext cx="3555" cy="63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3" name="Rectangle 5">
              <a:extLst>
                <a:ext uri="{FF2B5EF4-FFF2-40B4-BE49-F238E27FC236}">
                  <a16:creationId xmlns:a16="http://schemas.microsoft.com/office/drawing/2014/main" id="{01202703-5AFA-45B1-8EE1-13F1736842EE}"/>
                </a:ext>
              </a:extLst>
            </p:cNvPr>
            <p:cNvSpPr>
              <a:spLocks noChangeArrowheads="1"/>
            </p:cNvSpPr>
            <p:nvPr/>
          </p:nvSpPr>
          <p:spPr bwMode="auto">
            <a:xfrm>
              <a:off x="399" y="3563"/>
              <a:ext cx="2287" cy="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422275">
                <a:spcBef>
                  <a:spcPct val="0"/>
                </a:spcBef>
                <a:defRPr sz="2400">
                  <a:solidFill>
                    <a:schemeClr val="tx1"/>
                  </a:solidFill>
                  <a:latin typeface="Times New Roman" panose="02020603050405020304" pitchFamily="18" charset="0"/>
                </a:defRPr>
              </a:lvl1pPr>
              <a:lvl2pPr marL="117475" algn="l" defTabSz="422275">
                <a:spcBef>
                  <a:spcPct val="0"/>
                </a:spcBef>
                <a:defRPr sz="2400">
                  <a:solidFill>
                    <a:schemeClr val="tx1"/>
                  </a:solidFill>
                  <a:latin typeface="Times New Roman" panose="02020603050405020304" pitchFamily="18" charset="0"/>
                </a:defRPr>
              </a:lvl2pPr>
              <a:lvl3pPr marL="461963" indent="-222250" algn="l" defTabSz="422275">
                <a:spcBef>
                  <a:spcPct val="0"/>
                </a:spcBef>
                <a:defRPr sz="2400">
                  <a:solidFill>
                    <a:schemeClr val="tx1"/>
                  </a:solidFill>
                  <a:latin typeface="Times New Roman" panose="02020603050405020304" pitchFamily="18" charset="0"/>
                </a:defRPr>
              </a:lvl3pPr>
              <a:lvl4pPr marL="874713" indent="-223838" algn="l" defTabSz="422275">
                <a:spcBef>
                  <a:spcPct val="0"/>
                </a:spcBef>
                <a:defRPr sz="2400">
                  <a:solidFill>
                    <a:schemeClr val="tx1"/>
                  </a:solidFill>
                  <a:latin typeface="Times New Roman" panose="02020603050405020304" pitchFamily="18" charset="0"/>
                </a:defRPr>
              </a:lvl4pPr>
              <a:lvl5pPr marL="5962650" algn="l" defTabSz="422275">
                <a:spcBef>
                  <a:spcPct val="0"/>
                </a:spcBef>
                <a:defRPr sz="2400">
                  <a:solidFill>
                    <a:schemeClr val="tx1"/>
                  </a:solidFill>
                  <a:latin typeface="Times New Roman" panose="02020603050405020304" pitchFamily="18" charset="0"/>
                </a:defRPr>
              </a:lvl5pPr>
              <a:lvl6pPr marL="6419850" defTabSz="422275" fontAlgn="base">
                <a:spcBef>
                  <a:spcPct val="0"/>
                </a:spcBef>
                <a:spcAft>
                  <a:spcPct val="0"/>
                </a:spcAft>
                <a:defRPr sz="2400">
                  <a:solidFill>
                    <a:schemeClr val="tx1"/>
                  </a:solidFill>
                  <a:latin typeface="Times New Roman" panose="02020603050405020304" pitchFamily="18" charset="0"/>
                </a:defRPr>
              </a:lvl6pPr>
              <a:lvl7pPr marL="6877050" defTabSz="422275" fontAlgn="base">
                <a:spcBef>
                  <a:spcPct val="0"/>
                </a:spcBef>
                <a:spcAft>
                  <a:spcPct val="0"/>
                </a:spcAft>
                <a:defRPr sz="2400">
                  <a:solidFill>
                    <a:schemeClr val="tx1"/>
                  </a:solidFill>
                  <a:latin typeface="Times New Roman" panose="02020603050405020304" pitchFamily="18" charset="0"/>
                </a:defRPr>
              </a:lvl7pPr>
              <a:lvl8pPr marL="7334250" defTabSz="422275" fontAlgn="base">
                <a:spcBef>
                  <a:spcPct val="0"/>
                </a:spcBef>
                <a:spcAft>
                  <a:spcPct val="0"/>
                </a:spcAft>
                <a:defRPr sz="2400">
                  <a:solidFill>
                    <a:schemeClr val="tx1"/>
                  </a:solidFill>
                  <a:latin typeface="Times New Roman" panose="02020603050405020304" pitchFamily="18" charset="0"/>
                </a:defRPr>
              </a:lvl8pPr>
              <a:lvl9pPr marL="7791450" defTabSz="422275" fontAlgn="base">
                <a:spcBef>
                  <a:spcPct val="0"/>
                </a:spcBef>
                <a:spcAft>
                  <a:spcPct val="0"/>
                </a:spcAft>
                <a:defRPr sz="2400">
                  <a:solidFill>
                    <a:schemeClr val="tx1"/>
                  </a:solidFill>
                  <a:latin typeface="Times New Roman" panose="02020603050405020304" pitchFamily="18" charset="0"/>
                </a:defRPr>
              </a:lvl9pPr>
            </a:lstStyle>
            <a:p>
              <a:pPr>
                <a:lnSpc>
                  <a:spcPct val="100000"/>
                </a:lnSpc>
                <a:spcAft>
                  <a:spcPct val="24000"/>
                </a:spcAft>
              </a:pPr>
              <a:r>
                <a:rPr lang="en-US" altLang="en-US" sz="1100">
                  <a:latin typeface="Courier New" panose="02070309020205020404" pitchFamily="49" charset="0"/>
                </a:rPr>
                <a:t>SQL&gt; SELECT  	ename, sal, deptno</a:t>
              </a:r>
              <a:br>
                <a:rPr lang="en-US" altLang="en-US" sz="1100">
                  <a:latin typeface="Courier New" panose="02070309020205020404" pitchFamily="49" charset="0"/>
                </a:rPr>
              </a:br>
              <a:r>
                <a:rPr lang="en-US" altLang="en-US" sz="1100">
                  <a:latin typeface="Courier New" panose="02070309020205020404" pitchFamily="49" charset="0"/>
                </a:rPr>
                <a:t>  2  FROM    	emp</a:t>
              </a:r>
              <a:br>
                <a:rPr lang="en-US" altLang="en-US" sz="1100">
                  <a:latin typeface="Courier New" panose="02070309020205020404" pitchFamily="49" charset="0"/>
                </a:rPr>
              </a:br>
              <a:r>
                <a:rPr lang="en-US" altLang="en-US" sz="1100">
                  <a:latin typeface="Courier New" panose="02070309020205020404" pitchFamily="49" charset="0"/>
                </a:rPr>
                <a:t>  3  WHERE   	sal IN (SELECT    MIN(sal)</a:t>
              </a:r>
              <a:br>
                <a:rPr lang="en-US" altLang="en-US" sz="1100">
                  <a:latin typeface="Courier New" panose="02070309020205020404" pitchFamily="49" charset="0"/>
                </a:rPr>
              </a:br>
              <a:r>
                <a:rPr lang="en-US" altLang="en-US" sz="1100">
                  <a:latin typeface="Courier New" panose="02070309020205020404" pitchFamily="49" charset="0"/>
                </a:rPr>
                <a:t>  4				  FROM     emp</a:t>
              </a:r>
              <a:br>
                <a:rPr lang="en-US" altLang="en-US" sz="1100">
                  <a:latin typeface="Courier New" panose="02070309020205020404" pitchFamily="49" charset="0"/>
                </a:rPr>
              </a:br>
              <a:r>
                <a:rPr lang="en-US" altLang="en-US" sz="1100">
                  <a:latin typeface="Courier New" panose="02070309020205020404" pitchFamily="49" charset="0"/>
                </a:rPr>
                <a:t>  5				  GROUP BY deptno);</a:t>
              </a:r>
            </a:p>
          </p:txBody>
        </p:sp>
      </p:grpSp>
      <p:grpSp>
        <p:nvGrpSpPr>
          <p:cNvPr id="32777" name="Group 9">
            <a:extLst>
              <a:ext uri="{FF2B5EF4-FFF2-40B4-BE49-F238E27FC236}">
                <a16:creationId xmlns:a16="http://schemas.microsoft.com/office/drawing/2014/main" id="{C67821CD-C104-413F-A6C0-0D93A23348FC}"/>
              </a:ext>
            </a:extLst>
          </p:cNvPr>
          <p:cNvGrpSpPr>
            <a:grpSpLocks/>
          </p:cNvGrpSpPr>
          <p:nvPr/>
        </p:nvGrpSpPr>
        <p:grpSpPr bwMode="auto">
          <a:xfrm>
            <a:off x="612775" y="7670800"/>
            <a:ext cx="5645150" cy="647700"/>
            <a:chOff x="386" y="4832"/>
            <a:chExt cx="3556" cy="408"/>
          </a:xfrm>
        </p:grpSpPr>
        <p:sp>
          <p:nvSpPr>
            <p:cNvPr id="32775" name="Rectangle 7">
              <a:extLst>
                <a:ext uri="{FF2B5EF4-FFF2-40B4-BE49-F238E27FC236}">
                  <a16:creationId xmlns:a16="http://schemas.microsoft.com/office/drawing/2014/main" id="{41AF1AF9-8D06-41D9-8C9C-DF1CF1FF84C9}"/>
                </a:ext>
              </a:extLst>
            </p:cNvPr>
            <p:cNvSpPr>
              <a:spLocks noChangeArrowheads="1"/>
            </p:cNvSpPr>
            <p:nvPr/>
          </p:nvSpPr>
          <p:spPr bwMode="auto">
            <a:xfrm>
              <a:off x="386" y="4832"/>
              <a:ext cx="3556" cy="40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6" name="Rectangle 8">
              <a:extLst>
                <a:ext uri="{FF2B5EF4-FFF2-40B4-BE49-F238E27FC236}">
                  <a16:creationId xmlns:a16="http://schemas.microsoft.com/office/drawing/2014/main" id="{E7B64124-939E-40CD-B5A9-86EB1843DB20}"/>
                </a:ext>
              </a:extLst>
            </p:cNvPr>
            <p:cNvSpPr>
              <a:spLocks noChangeArrowheads="1"/>
            </p:cNvSpPr>
            <p:nvPr/>
          </p:nvSpPr>
          <p:spPr bwMode="auto">
            <a:xfrm>
              <a:off x="403" y="4852"/>
              <a:ext cx="2123" cy="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422275">
                <a:spcBef>
                  <a:spcPct val="0"/>
                </a:spcBef>
                <a:defRPr sz="2400">
                  <a:solidFill>
                    <a:schemeClr val="tx1"/>
                  </a:solidFill>
                  <a:latin typeface="Times New Roman" panose="02020603050405020304" pitchFamily="18" charset="0"/>
                </a:defRPr>
              </a:lvl1pPr>
              <a:lvl2pPr marL="117475" algn="l" defTabSz="422275">
                <a:spcBef>
                  <a:spcPct val="0"/>
                </a:spcBef>
                <a:defRPr sz="2400">
                  <a:solidFill>
                    <a:schemeClr val="tx1"/>
                  </a:solidFill>
                  <a:latin typeface="Times New Roman" panose="02020603050405020304" pitchFamily="18" charset="0"/>
                </a:defRPr>
              </a:lvl2pPr>
              <a:lvl3pPr marL="461963" indent="-222250" algn="l" defTabSz="422275">
                <a:spcBef>
                  <a:spcPct val="0"/>
                </a:spcBef>
                <a:defRPr sz="2400">
                  <a:solidFill>
                    <a:schemeClr val="tx1"/>
                  </a:solidFill>
                  <a:latin typeface="Times New Roman" panose="02020603050405020304" pitchFamily="18" charset="0"/>
                </a:defRPr>
              </a:lvl3pPr>
              <a:lvl4pPr marL="874713" indent="-223838" algn="l" defTabSz="422275">
                <a:spcBef>
                  <a:spcPct val="0"/>
                </a:spcBef>
                <a:defRPr sz="2400">
                  <a:solidFill>
                    <a:schemeClr val="tx1"/>
                  </a:solidFill>
                  <a:latin typeface="Times New Roman" panose="02020603050405020304" pitchFamily="18" charset="0"/>
                </a:defRPr>
              </a:lvl4pPr>
              <a:lvl5pPr marL="5962650" algn="l" defTabSz="422275">
                <a:spcBef>
                  <a:spcPct val="0"/>
                </a:spcBef>
                <a:defRPr sz="2400">
                  <a:solidFill>
                    <a:schemeClr val="tx1"/>
                  </a:solidFill>
                  <a:latin typeface="Times New Roman" panose="02020603050405020304" pitchFamily="18" charset="0"/>
                </a:defRPr>
              </a:lvl5pPr>
              <a:lvl6pPr marL="6419850" defTabSz="422275" fontAlgn="base">
                <a:spcBef>
                  <a:spcPct val="0"/>
                </a:spcBef>
                <a:spcAft>
                  <a:spcPct val="0"/>
                </a:spcAft>
                <a:defRPr sz="2400">
                  <a:solidFill>
                    <a:schemeClr val="tx1"/>
                  </a:solidFill>
                  <a:latin typeface="Times New Roman" panose="02020603050405020304" pitchFamily="18" charset="0"/>
                </a:defRPr>
              </a:lvl6pPr>
              <a:lvl7pPr marL="6877050" defTabSz="422275" fontAlgn="base">
                <a:spcBef>
                  <a:spcPct val="0"/>
                </a:spcBef>
                <a:spcAft>
                  <a:spcPct val="0"/>
                </a:spcAft>
                <a:defRPr sz="2400">
                  <a:solidFill>
                    <a:schemeClr val="tx1"/>
                  </a:solidFill>
                  <a:latin typeface="Times New Roman" panose="02020603050405020304" pitchFamily="18" charset="0"/>
                </a:defRPr>
              </a:lvl7pPr>
              <a:lvl8pPr marL="7334250" defTabSz="422275" fontAlgn="base">
                <a:spcBef>
                  <a:spcPct val="0"/>
                </a:spcBef>
                <a:spcAft>
                  <a:spcPct val="0"/>
                </a:spcAft>
                <a:defRPr sz="2400">
                  <a:solidFill>
                    <a:schemeClr val="tx1"/>
                  </a:solidFill>
                  <a:latin typeface="Times New Roman" panose="02020603050405020304" pitchFamily="18" charset="0"/>
                </a:defRPr>
              </a:lvl8pPr>
              <a:lvl9pPr marL="7791450" defTabSz="422275" fontAlgn="base">
                <a:spcBef>
                  <a:spcPct val="0"/>
                </a:spcBef>
                <a:spcAft>
                  <a:spcPct val="0"/>
                </a:spcAft>
                <a:defRPr sz="2400">
                  <a:solidFill>
                    <a:schemeClr val="tx1"/>
                  </a:solidFill>
                  <a:latin typeface="Times New Roman" panose="02020603050405020304" pitchFamily="18" charset="0"/>
                </a:defRPr>
              </a:lvl9pPr>
            </a:lstStyle>
            <a:p>
              <a:pPr>
                <a:lnSpc>
                  <a:spcPct val="100000"/>
                </a:lnSpc>
                <a:spcAft>
                  <a:spcPct val="24000"/>
                </a:spcAft>
              </a:pPr>
              <a:r>
                <a:rPr lang="en-US" altLang="en-US" sz="1100">
                  <a:latin typeface="Courier New" panose="02070309020205020404" pitchFamily="49" charset="0"/>
                </a:rPr>
                <a:t>SQL&gt; SELECT   ename, sal, deptno</a:t>
              </a:r>
              <a:br>
                <a:rPr lang="en-US" altLang="en-US" sz="1100">
                  <a:latin typeface="Courier New" panose="02070309020205020404" pitchFamily="49" charset="0"/>
                </a:rPr>
              </a:br>
              <a:r>
                <a:rPr lang="en-US" altLang="en-US" sz="1100">
                  <a:latin typeface="Courier New" panose="02070309020205020404" pitchFamily="49" charset="0"/>
                </a:rPr>
                <a:t>  2  FROM     emp</a:t>
              </a:r>
              <a:br>
                <a:rPr lang="en-US" altLang="en-US" sz="1100">
                  <a:latin typeface="Courier New" panose="02070309020205020404" pitchFamily="49" charset="0"/>
                </a:rPr>
              </a:br>
              <a:r>
                <a:rPr lang="en-US" altLang="en-US" sz="1100">
                  <a:latin typeface="Courier New" panose="02070309020205020404" pitchFamily="49" charset="0"/>
                </a:rPr>
                <a:t>  3  WHERE    sal IN (800, 950, 1300);</a:t>
              </a:r>
            </a:p>
          </p:txBody>
        </p:sp>
      </p:gr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F607B7BB-3315-40C8-B402-0D1FEDF1BA21}"/>
              </a:ext>
            </a:extLst>
          </p:cNvPr>
          <p:cNvSpPr>
            <a:spLocks noChangeArrowheads="1" noTextEdit="1"/>
          </p:cNvSpPr>
          <p:nvPr>
            <p:ph type="sldImg"/>
          </p:nvPr>
        </p:nvSpPr>
        <p:spPr>
          <a:xfrm>
            <a:off x="474663" y="161925"/>
            <a:ext cx="5864225" cy="4397375"/>
          </a:xfrm>
          <a:ln cap="flat"/>
        </p:spPr>
      </p:sp>
      <p:sp>
        <p:nvSpPr>
          <p:cNvPr id="34819" name="Rectangle 3">
            <a:extLst>
              <a:ext uri="{FF2B5EF4-FFF2-40B4-BE49-F238E27FC236}">
                <a16:creationId xmlns:a16="http://schemas.microsoft.com/office/drawing/2014/main" id="{AAF4298E-2567-432A-B859-EEB3F57BF74F}"/>
              </a:ext>
            </a:extLst>
          </p:cNvPr>
          <p:cNvSpPr>
            <a:spLocks noGrp="1" noChangeArrowheads="1"/>
          </p:cNvSpPr>
          <p:nvPr>
            <p:ph type="body" idx="1"/>
          </p:nvPr>
        </p:nvSpPr>
        <p:spPr>
          <a:noFill/>
          <a:ln/>
        </p:spPr>
        <p:txBody>
          <a:bodyPr/>
          <a:lstStyle/>
          <a:p>
            <a:r>
              <a:rPr lang="en-US" altLang="en-US"/>
              <a:t>Multiple-Row Subqueries (continued)</a:t>
            </a:r>
          </a:p>
          <a:p>
            <a:pPr lvl="1"/>
            <a:r>
              <a:rPr lang="en-US" altLang="en-US"/>
              <a:t>The </a:t>
            </a:r>
            <a:r>
              <a:rPr lang="en-US" altLang="en-US">
                <a:solidFill>
                  <a:srgbClr val="FC0128"/>
                </a:solidFill>
              </a:rPr>
              <a:t>ANY </a:t>
            </a:r>
            <a:r>
              <a:rPr lang="en-US" altLang="en-US"/>
              <a:t>operator (and its synonym SOME operator) compares a value to </a:t>
            </a:r>
            <a:r>
              <a:rPr lang="en-US" altLang="en-US" i="1"/>
              <a:t>each</a:t>
            </a:r>
            <a:r>
              <a:rPr lang="en-US" altLang="en-US" b="1" i="1"/>
              <a:t> </a:t>
            </a:r>
            <a:r>
              <a:rPr lang="en-US" altLang="en-US"/>
              <a:t>value returned by a subquery. The slide example displays employees whose salary is less than any clerk and who are not clerks. The maximum salary that a clerk earns is $1300. The SQL statement displays all the employees who are not clerks but earn less than $1300. </a:t>
            </a:r>
          </a:p>
          <a:p>
            <a:pPr lvl="1"/>
            <a:r>
              <a:rPr lang="en-US" altLang="en-US"/>
              <a:t>&lt;ANY means less than the maximum. &gt;ANY means more than the minimum. =ANY is equivalent to IN.</a:t>
            </a:r>
          </a:p>
          <a:p>
            <a:pPr lvl="1"/>
            <a:endParaRPr lang="en-US" altLang="en-US"/>
          </a:p>
          <a:p>
            <a:pPr lvl="1"/>
            <a:endParaRPr lang="en-US" altLang="en-US"/>
          </a:p>
          <a:p>
            <a:pPr lvl="1"/>
            <a:endParaRPr lang="en-US" altLang="en-US"/>
          </a:p>
          <a:p>
            <a:pPr lvl="1"/>
            <a:endParaRPr lang="en-US" altLang="en-US"/>
          </a:p>
          <a:p>
            <a:pPr lvl="1"/>
            <a:endParaRPr lang="en-US" altLang="en-US"/>
          </a:p>
          <a:p>
            <a:pPr lvl="1"/>
            <a:endParaRPr lang="en-US" altLang="en-US"/>
          </a:p>
          <a:p>
            <a:pPr lvl="1"/>
            <a:endParaRPr lang="en-US" altLang="en-US"/>
          </a:p>
          <a:p>
            <a:pPr lvl="1"/>
            <a:endParaRPr lang="en-US" altLang="en-US"/>
          </a:p>
          <a:p>
            <a:r>
              <a:rPr lang="en-US" altLang="en-US">
                <a:solidFill>
                  <a:schemeClr val="accent2"/>
                </a:solidFill>
              </a:rPr>
              <a:t>Class Management Note</a:t>
            </a:r>
          </a:p>
          <a:p>
            <a:pPr lvl="1"/>
            <a:r>
              <a:rPr lang="en-US" altLang="en-US">
                <a:solidFill>
                  <a:schemeClr val="accent2"/>
                </a:solidFill>
              </a:rPr>
              <a:t>When using SOME or ANY, you often use the DISTINCT keyword to prevent rows from being selected several times.</a:t>
            </a:r>
            <a:r>
              <a:rPr lang="en-US" altLang="en-US"/>
              <a:t>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83568472-5ED7-4283-979C-1DAAB9274449}"/>
              </a:ext>
            </a:extLst>
          </p:cNvPr>
          <p:cNvSpPr>
            <a:spLocks noChangeArrowheads="1" noTextEdit="1"/>
          </p:cNvSpPr>
          <p:nvPr>
            <p:ph type="sldImg"/>
          </p:nvPr>
        </p:nvSpPr>
        <p:spPr>
          <a:xfrm>
            <a:off x="474663" y="161925"/>
            <a:ext cx="5864225" cy="4397375"/>
          </a:xfrm>
          <a:ln cap="flat"/>
        </p:spPr>
      </p:sp>
      <p:sp>
        <p:nvSpPr>
          <p:cNvPr id="36867" name="Rectangle 3">
            <a:extLst>
              <a:ext uri="{FF2B5EF4-FFF2-40B4-BE49-F238E27FC236}">
                <a16:creationId xmlns:a16="http://schemas.microsoft.com/office/drawing/2014/main" id="{8C7C84A0-6C5A-47F3-952C-C58EFCBBAC5F}"/>
              </a:ext>
            </a:extLst>
          </p:cNvPr>
          <p:cNvSpPr>
            <a:spLocks noGrp="1" noChangeArrowheads="1"/>
          </p:cNvSpPr>
          <p:nvPr>
            <p:ph type="body" idx="1"/>
          </p:nvPr>
        </p:nvSpPr>
        <p:spPr>
          <a:noFill/>
          <a:ln/>
        </p:spPr>
        <p:txBody>
          <a:bodyPr/>
          <a:lstStyle/>
          <a:p>
            <a:r>
              <a:rPr lang="en-US" altLang="en-US"/>
              <a:t>Multiple-Row Subqueries (continued)</a:t>
            </a:r>
          </a:p>
          <a:p>
            <a:pPr lvl="1"/>
            <a:r>
              <a:rPr lang="en-US" altLang="en-US"/>
              <a:t>The </a:t>
            </a:r>
            <a:r>
              <a:rPr lang="en-US" altLang="en-US">
                <a:solidFill>
                  <a:srgbClr val="FC0128"/>
                </a:solidFill>
              </a:rPr>
              <a:t>ALL </a:t>
            </a:r>
            <a:r>
              <a:rPr lang="en-US" altLang="en-US"/>
              <a:t>operator compares a value to </a:t>
            </a:r>
            <a:r>
              <a:rPr lang="en-US" altLang="en-US" i="1"/>
              <a:t>every</a:t>
            </a:r>
            <a:r>
              <a:rPr lang="en-US" altLang="en-US"/>
              <a:t> value returned by a subquery. The slide example displays employees whose salary is greater than the average salaries of all the departments. The highest average salary of a department is $2916.66, so the query returns those employees whose salary is greater than $2916.66. </a:t>
            </a:r>
          </a:p>
          <a:p>
            <a:pPr lvl="1"/>
            <a:r>
              <a:rPr lang="en-US" altLang="en-US"/>
              <a:t>&gt;ALL means more than the maximum and &lt;ALL means less than the minimum.</a:t>
            </a:r>
          </a:p>
          <a:p>
            <a:pPr lvl="1"/>
            <a:r>
              <a:rPr lang="en-US" altLang="en-US"/>
              <a:t>The NOT operator can be used with IN, ANY, and ALL operators.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B8E503D2-BCFA-4861-9005-23A894EA10E9}"/>
              </a:ext>
            </a:extLst>
          </p:cNvPr>
          <p:cNvSpPr>
            <a:spLocks noChangeArrowheads="1"/>
          </p:cNvSpPr>
          <p:nvPr/>
        </p:nvSpPr>
        <p:spPr bwMode="auto">
          <a:xfrm>
            <a:off x="3860800" y="0"/>
            <a:ext cx="29591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5" name="Rectangle 3">
            <a:extLst>
              <a:ext uri="{FF2B5EF4-FFF2-40B4-BE49-F238E27FC236}">
                <a16:creationId xmlns:a16="http://schemas.microsoft.com/office/drawing/2014/main" id="{641F92A7-7FD9-44CC-B457-E503B451C976}"/>
              </a:ext>
            </a:extLst>
          </p:cNvPr>
          <p:cNvSpPr>
            <a:spLocks noChangeArrowheads="1"/>
          </p:cNvSpPr>
          <p:nvPr/>
        </p:nvSpPr>
        <p:spPr bwMode="auto">
          <a:xfrm>
            <a:off x="-3175" y="0"/>
            <a:ext cx="29559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6" name="Rectangle 4">
            <a:extLst>
              <a:ext uri="{FF2B5EF4-FFF2-40B4-BE49-F238E27FC236}">
                <a16:creationId xmlns:a16="http://schemas.microsoft.com/office/drawing/2014/main" id="{83F8789F-0F55-40A8-BF88-2BDE119D08C9}"/>
              </a:ext>
            </a:extLst>
          </p:cNvPr>
          <p:cNvSpPr>
            <a:spLocks noGrp="1" noChangeArrowheads="1"/>
          </p:cNvSpPr>
          <p:nvPr>
            <p:ph type="body" idx="1"/>
          </p:nvPr>
        </p:nvSpPr>
        <p:spPr>
          <a:noFill/>
          <a:ln/>
        </p:spPr>
        <p:txBody>
          <a:bodyPr/>
          <a:lstStyle/>
          <a:p>
            <a:pPr>
              <a:tabLst/>
            </a:pPr>
            <a:r>
              <a:rPr lang="en-US" altLang="en-US"/>
              <a:t>Summary</a:t>
            </a:r>
          </a:p>
          <a:p>
            <a:pPr lvl="1">
              <a:tabLst/>
            </a:pPr>
            <a:r>
              <a:rPr lang="en-US" altLang="en-US"/>
              <a:t>A subquery is a SELECT statement that is embedded in a clause of another SQL statement. Subqueries are useful when a query is based on unknown criteria.</a:t>
            </a:r>
          </a:p>
          <a:p>
            <a:pPr lvl="1">
              <a:tabLst/>
            </a:pPr>
            <a:r>
              <a:rPr lang="en-US" altLang="en-US"/>
              <a:t>Subqueries have the following characteristics:</a:t>
            </a:r>
          </a:p>
          <a:p>
            <a:pPr lvl="2">
              <a:tabLst/>
            </a:pPr>
            <a:r>
              <a:rPr lang="en-US" altLang="en-US"/>
              <a:t>Can pass one row of data to a main statement that contains a single-row operator, such as =, &lt;&gt;, &gt;, &gt;=, &lt;, or &lt;=</a:t>
            </a:r>
          </a:p>
          <a:p>
            <a:pPr lvl="2">
              <a:tabLst/>
            </a:pPr>
            <a:r>
              <a:rPr lang="en-US" altLang="en-US"/>
              <a:t>Can pass multiple rows of data to a main statement that contains a multiple-row operator, such as IN</a:t>
            </a:r>
          </a:p>
          <a:p>
            <a:pPr lvl="2">
              <a:tabLst/>
            </a:pPr>
            <a:r>
              <a:rPr lang="en-US" altLang="en-US"/>
              <a:t>Are processed first by the Oracle Server, and the WHERE or HAVING clause uses the results</a:t>
            </a:r>
          </a:p>
          <a:p>
            <a:pPr lvl="2">
              <a:tabLst/>
            </a:pPr>
            <a:r>
              <a:rPr lang="en-US" altLang="en-US"/>
              <a:t>Can contain group functions</a:t>
            </a:r>
          </a:p>
          <a:p>
            <a:pPr>
              <a:tabLst/>
            </a:pPr>
            <a:endParaRPr lang="en-US" altLang="en-US" b="0">
              <a:latin typeface="Times New Roman" panose="02020603050405020304" pitchFamily="18" charset="0"/>
            </a:endParaRPr>
          </a:p>
        </p:txBody>
      </p:sp>
      <p:sp>
        <p:nvSpPr>
          <p:cNvPr id="38917" name="Rectangle 5">
            <a:extLst>
              <a:ext uri="{FF2B5EF4-FFF2-40B4-BE49-F238E27FC236}">
                <a16:creationId xmlns:a16="http://schemas.microsoft.com/office/drawing/2014/main" id="{8CD4FB33-6D5D-47EA-805E-7E1CFE90721D}"/>
              </a:ext>
            </a:extLst>
          </p:cNvPr>
          <p:cNvSpPr>
            <a:spLocks noChangeArrowheads="1" noTextEdit="1"/>
          </p:cNvSpPr>
          <p:nvPr>
            <p:ph type="sldImg"/>
          </p:nvPr>
        </p:nvSpPr>
        <p:spPr>
          <a:xfrm>
            <a:off x="474663" y="161925"/>
            <a:ext cx="5864225" cy="4397375"/>
          </a:xfrm>
          <a:ln cap="flat"/>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D4B7B7C2-F5C0-4C74-92D3-3C94F1C3DBB0}"/>
              </a:ext>
            </a:extLst>
          </p:cNvPr>
          <p:cNvSpPr>
            <a:spLocks noChangeArrowheads="1" noTextEdit="1"/>
          </p:cNvSpPr>
          <p:nvPr>
            <p:ph type="sldImg"/>
          </p:nvPr>
        </p:nvSpPr>
        <p:spPr>
          <a:xfrm>
            <a:off x="473075" y="195263"/>
            <a:ext cx="5892800" cy="4419600"/>
          </a:xfrm>
          <a:ln cap="flat"/>
        </p:spPr>
      </p:sp>
      <p:sp>
        <p:nvSpPr>
          <p:cNvPr id="40963" name="Rectangle 3">
            <a:extLst>
              <a:ext uri="{FF2B5EF4-FFF2-40B4-BE49-F238E27FC236}">
                <a16:creationId xmlns:a16="http://schemas.microsoft.com/office/drawing/2014/main" id="{25CC4B42-FBA1-4C22-A9CA-F20E3F56BC9D}"/>
              </a:ext>
            </a:extLst>
          </p:cNvPr>
          <p:cNvSpPr>
            <a:spLocks noGrp="1" noChangeArrowheads="1"/>
          </p:cNvSpPr>
          <p:nvPr>
            <p:ph type="body" idx="1"/>
          </p:nvPr>
        </p:nvSpPr>
        <p:spPr>
          <a:xfrm>
            <a:off x="444500" y="4811713"/>
            <a:ext cx="5932488" cy="3367087"/>
          </a:xfrm>
          <a:noFill/>
          <a:ln/>
        </p:spPr>
        <p:txBody>
          <a:bodyPr/>
          <a:lstStyle/>
          <a:p>
            <a:pPr defTabSz="387350">
              <a:tabLst>
                <a:tab pos="449263" algn="l"/>
              </a:tabLst>
            </a:pPr>
            <a:r>
              <a:rPr lang="en-US" altLang="en-US"/>
              <a:t>Practice Overview</a:t>
            </a:r>
          </a:p>
          <a:p>
            <a:pPr lvl="1" defTabSz="387350">
              <a:tabLst>
                <a:tab pos="449263" algn="l"/>
              </a:tabLst>
            </a:pPr>
            <a:r>
              <a:rPr lang="en-US" altLang="en-US"/>
              <a:t>In this practice, you will write complex queries using nested SELECT statements.</a:t>
            </a:r>
          </a:p>
          <a:p>
            <a:pPr defTabSz="387350">
              <a:tabLst>
                <a:tab pos="449263" algn="l"/>
              </a:tabLst>
            </a:pPr>
            <a:r>
              <a:rPr lang="en-US" altLang="en-US"/>
              <a:t>Paper-Based Questions</a:t>
            </a:r>
          </a:p>
          <a:p>
            <a:pPr lvl="1" defTabSz="387350">
              <a:tabLst>
                <a:tab pos="449263" algn="l"/>
              </a:tabLst>
            </a:pPr>
            <a:r>
              <a:rPr lang="en-US" altLang="en-US"/>
              <a:t>You may want to consider creating the inner query first for these questions. Make sure that it runs and produces the data that you anticipate before coding the outer query.</a:t>
            </a:r>
          </a:p>
        </p:txBody>
      </p:sp>
      <p:grpSp>
        <p:nvGrpSpPr>
          <p:cNvPr id="40975" name="Group 15">
            <a:extLst>
              <a:ext uri="{FF2B5EF4-FFF2-40B4-BE49-F238E27FC236}">
                <a16:creationId xmlns:a16="http://schemas.microsoft.com/office/drawing/2014/main" id="{5515AAD8-906B-4DBB-BE52-BD2E204B7BAD}"/>
              </a:ext>
            </a:extLst>
          </p:cNvPr>
          <p:cNvGrpSpPr>
            <a:grpSpLocks/>
          </p:cNvGrpSpPr>
          <p:nvPr/>
        </p:nvGrpSpPr>
        <p:grpSpPr bwMode="auto">
          <a:xfrm>
            <a:off x="109538" y="5330825"/>
            <a:ext cx="285750" cy="301625"/>
            <a:chOff x="69" y="3358"/>
            <a:chExt cx="180" cy="190"/>
          </a:xfrm>
        </p:grpSpPr>
        <p:sp>
          <p:nvSpPr>
            <p:cNvPr id="40964" name="Freeform 4">
              <a:extLst>
                <a:ext uri="{FF2B5EF4-FFF2-40B4-BE49-F238E27FC236}">
                  <a16:creationId xmlns:a16="http://schemas.microsoft.com/office/drawing/2014/main" id="{A6EF4CCB-A7CD-4B31-B17C-C2DB9B789484}"/>
                </a:ext>
              </a:extLst>
            </p:cNvPr>
            <p:cNvSpPr>
              <a:spLocks/>
            </p:cNvSpPr>
            <p:nvPr/>
          </p:nvSpPr>
          <p:spPr bwMode="auto">
            <a:xfrm>
              <a:off x="69" y="3358"/>
              <a:ext cx="180" cy="183"/>
            </a:xfrm>
            <a:custGeom>
              <a:avLst/>
              <a:gdLst>
                <a:gd name="T0" fmla="*/ 179 w 180"/>
                <a:gd name="T1" fmla="*/ 182 h 183"/>
                <a:gd name="T2" fmla="*/ 179 w 180"/>
                <a:gd name="T3" fmla="*/ 0 h 183"/>
                <a:gd name="T4" fmla="*/ 0 w 180"/>
                <a:gd name="T5" fmla="*/ 0 h 183"/>
                <a:gd name="T6" fmla="*/ 0 w 180"/>
                <a:gd name="T7" fmla="*/ 182 h 183"/>
                <a:gd name="T8" fmla="*/ 179 w 180"/>
                <a:gd name="T9" fmla="*/ 182 h 183"/>
              </a:gdLst>
              <a:ahLst/>
              <a:cxnLst>
                <a:cxn ang="0">
                  <a:pos x="T0" y="T1"/>
                </a:cxn>
                <a:cxn ang="0">
                  <a:pos x="T2" y="T3"/>
                </a:cxn>
                <a:cxn ang="0">
                  <a:pos x="T4" y="T5"/>
                </a:cxn>
                <a:cxn ang="0">
                  <a:pos x="T6" y="T7"/>
                </a:cxn>
                <a:cxn ang="0">
                  <a:pos x="T8" y="T9"/>
                </a:cxn>
              </a:cxnLst>
              <a:rect l="0" t="0" r="r" b="b"/>
              <a:pathLst>
                <a:path w="180" h="183">
                  <a:moveTo>
                    <a:pt x="179" y="182"/>
                  </a:moveTo>
                  <a:lnTo>
                    <a:pt x="179" y="0"/>
                  </a:lnTo>
                  <a:lnTo>
                    <a:pt x="0" y="0"/>
                  </a:lnTo>
                  <a:lnTo>
                    <a:pt x="0" y="182"/>
                  </a:lnTo>
                  <a:lnTo>
                    <a:pt x="179" y="18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65" name="Freeform 5">
              <a:extLst>
                <a:ext uri="{FF2B5EF4-FFF2-40B4-BE49-F238E27FC236}">
                  <a16:creationId xmlns:a16="http://schemas.microsoft.com/office/drawing/2014/main" id="{E8E34C9F-41F1-4661-9193-5D433ADFA817}"/>
                </a:ext>
              </a:extLst>
            </p:cNvPr>
            <p:cNvSpPr>
              <a:spLocks/>
            </p:cNvSpPr>
            <p:nvPr/>
          </p:nvSpPr>
          <p:spPr bwMode="auto">
            <a:xfrm>
              <a:off x="150" y="3531"/>
              <a:ext cx="27" cy="17"/>
            </a:xfrm>
            <a:custGeom>
              <a:avLst/>
              <a:gdLst>
                <a:gd name="T0" fmla="*/ 26 w 27"/>
                <a:gd name="T1" fmla="*/ 16 h 17"/>
                <a:gd name="T2" fmla="*/ 26 w 27"/>
                <a:gd name="T3" fmla="*/ 0 h 17"/>
                <a:gd name="T4" fmla="*/ 0 w 27"/>
                <a:gd name="T5" fmla="*/ 0 h 17"/>
                <a:gd name="T6" fmla="*/ 0 w 27"/>
                <a:gd name="T7" fmla="*/ 16 h 17"/>
                <a:gd name="T8" fmla="*/ 26 w 27"/>
                <a:gd name="T9" fmla="*/ 16 h 17"/>
              </a:gdLst>
              <a:ahLst/>
              <a:cxnLst>
                <a:cxn ang="0">
                  <a:pos x="T0" y="T1"/>
                </a:cxn>
                <a:cxn ang="0">
                  <a:pos x="T2" y="T3"/>
                </a:cxn>
                <a:cxn ang="0">
                  <a:pos x="T4" y="T5"/>
                </a:cxn>
                <a:cxn ang="0">
                  <a:pos x="T6" y="T7"/>
                </a:cxn>
                <a:cxn ang="0">
                  <a:pos x="T8" y="T9"/>
                </a:cxn>
              </a:cxnLst>
              <a:rect l="0" t="0" r="r" b="b"/>
              <a:pathLst>
                <a:path w="27" h="17">
                  <a:moveTo>
                    <a:pt x="26" y="16"/>
                  </a:moveTo>
                  <a:lnTo>
                    <a:pt x="26" y="0"/>
                  </a:lnTo>
                  <a:lnTo>
                    <a:pt x="0" y="0"/>
                  </a:lnTo>
                  <a:lnTo>
                    <a:pt x="0" y="16"/>
                  </a:lnTo>
                  <a:lnTo>
                    <a:pt x="26" y="1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66" name="Freeform 6">
              <a:extLst>
                <a:ext uri="{FF2B5EF4-FFF2-40B4-BE49-F238E27FC236}">
                  <a16:creationId xmlns:a16="http://schemas.microsoft.com/office/drawing/2014/main" id="{BF9D4160-A9F1-43D6-B098-60F9916218F4}"/>
                </a:ext>
              </a:extLst>
            </p:cNvPr>
            <p:cNvSpPr>
              <a:spLocks/>
            </p:cNvSpPr>
            <p:nvPr/>
          </p:nvSpPr>
          <p:spPr bwMode="auto">
            <a:xfrm>
              <a:off x="91" y="3411"/>
              <a:ext cx="33" cy="20"/>
            </a:xfrm>
            <a:custGeom>
              <a:avLst/>
              <a:gdLst>
                <a:gd name="T0" fmla="*/ 0 w 33"/>
                <a:gd name="T1" fmla="*/ 0 h 20"/>
                <a:gd name="T2" fmla="*/ 26 w 33"/>
                <a:gd name="T3" fmla="*/ 19 h 20"/>
                <a:gd name="T4" fmla="*/ 32 w 33"/>
                <a:gd name="T5" fmla="*/ 8 h 20"/>
                <a:gd name="T6" fmla="*/ 0 w 33"/>
                <a:gd name="T7" fmla="*/ 0 h 20"/>
              </a:gdLst>
              <a:ahLst/>
              <a:cxnLst>
                <a:cxn ang="0">
                  <a:pos x="T0" y="T1"/>
                </a:cxn>
                <a:cxn ang="0">
                  <a:pos x="T2" y="T3"/>
                </a:cxn>
                <a:cxn ang="0">
                  <a:pos x="T4" y="T5"/>
                </a:cxn>
                <a:cxn ang="0">
                  <a:pos x="T6" y="T7"/>
                </a:cxn>
              </a:cxnLst>
              <a:rect l="0" t="0" r="r" b="b"/>
              <a:pathLst>
                <a:path w="33" h="20">
                  <a:moveTo>
                    <a:pt x="0" y="0"/>
                  </a:moveTo>
                  <a:lnTo>
                    <a:pt x="26" y="19"/>
                  </a:lnTo>
                  <a:lnTo>
                    <a:pt x="32" y="8"/>
                  </a:lnTo>
                  <a:lnTo>
                    <a:pt x="0"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67" name="Freeform 7">
              <a:extLst>
                <a:ext uri="{FF2B5EF4-FFF2-40B4-BE49-F238E27FC236}">
                  <a16:creationId xmlns:a16="http://schemas.microsoft.com/office/drawing/2014/main" id="{2EDA6B31-DEBA-428E-94D0-AB5E365AE93D}"/>
                </a:ext>
              </a:extLst>
            </p:cNvPr>
            <p:cNvSpPr>
              <a:spLocks/>
            </p:cNvSpPr>
            <p:nvPr/>
          </p:nvSpPr>
          <p:spPr bwMode="auto">
            <a:xfrm>
              <a:off x="203" y="3411"/>
              <a:ext cx="33" cy="20"/>
            </a:xfrm>
            <a:custGeom>
              <a:avLst/>
              <a:gdLst>
                <a:gd name="T0" fmla="*/ 32 w 33"/>
                <a:gd name="T1" fmla="*/ 0 h 20"/>
                <a:gd name="T2" fmla="*/ 5 w 33"/>
                <a:gd name="T3" fmla="*/ 19 h 20"/>
                <a:gd name="T4" fmla="*/ 0 w 33"/>
                <a:gd name="T5" fmla="*/ 9 h 20"/>
                <a:gd name="T6" fmla="*/ 32 w 33"/>
                <a:gd name="T7" fmla="*/ 0 h 20"/>
              </a:gdLst>
              <a:ahLst/>
              <a:cxnLst>
                <a:cxn ang="0">
                  <a:pos x="T0" y="T1"/>
                </a:cxn>
                <a:cxn ang="0">
                  <a:pos x="T2" y="T3"/>
                </a:cxn>
                <a:cxn ang="0">
                  <a:pos x="T4" y="T5"/>
                </a:cxn>
                <a:cxn ang="0">
                  <a:pos x="T6" y="T7"/>
                </a:cxn>
              </a:cxnLst>
              <a:rect l="0" t="0" r="r" b="b"/>
              <a:pathLst>
                <a:path w="33" h="20">
                  <a:moveTo>
                    <a:pt x="32" y="0"/>
                  </a:moveTo>
                  <a:lnTo>
                    <a:pt x="5" y="19"/>
                  </a:lnTo>
                  <a:lnTo>
                    <a:pt x="0" y="9"/>
                  </a:lnTo>
                  <a:lnTo>
                    <a:pt x="32"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68" name="Freeform 8">
              <a:extLst>
                <a:ext uri="{FF2B5EF4-FFF2-40B4-BE49-F238E27FC236}">
                  <a16:creationId xmlns:a16="http://schemas.microsoft.com/office/drawing/2014/main" id="{50B55A9D-0618-4812-A471-BD39A9051DC7}"/>
                </a:ext>
              </a:extLst>
            </p:cNvPr>
            <p:cNvSpPr>
              <a:spLocks/>
            </p:cNvSpPr>
            <p:nvPr/>
          </p:nvSpPr>
          <p:spPr bwMode="auto">
            <a:xfrm>
              <a:off x="87" y="3448"/>
              <a:ext cx="36" cy="20"/>
            </a:xfrm>
            <a:custGeom>
              <a:avLst/>
              <a:gdLst>
                <a:gd name="T0" fmla="*/ 0 w 36"/>
                <a:gd name="T1" fmla="*/ 19 h 20"/>
                <a:gd name="T2" fmla="*/ 35 w 36"/>
                <a:gd name="T3" fmla="*/ 15 h 20"/>
                <a:gd name="T4" fmla="*/ 32 w 36"/>
                <a:gd name="T5" fmla="*/ 0 h 20"/>
                <a:gd name="T6" fmla="*/ 0 w 36"/>
                <a:gd name="T7" fmla="*/ 19 h 20"/>
              </a:gdLst>
              <a:ahLst/>
              <a:cxnLst>
                <a:cxn ang="0">
                  <a:pos x="T0" y="T1"/>
                </a:cxn>
                <a:cxn ang="0">
                  <a:pos x="T2" y="T3"/>
                </a:cxn>
                <a:cxn ang="0">
                  <a:pos x="T4" y="T5"/>
                </a:cxn>
                <a:cxn ang="0">
                  <a:pos x="T6" y="T7"/>
                </a:cxn>
              </a:cxnLst>
              <a:rect l="0" t="0" r="r" b="b"/>
              <a:pathLst>
                <a:path w="36" h="20">
                  <a:moveTo>
                    <a:pt x="0" y="19"/>
                  </a:moveTo>
                  <a:lnTo>
                    <a:pt x="35" y="15"/>
                  </a:lnTo>
                  <a:lnTo>
                    <a:pt x="32" y="0"/>
                  </a:lnTo>
                  <a:lnTo>
                    <a:pt x="0" y="19"/>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69" name="Freeform 9">
              <a:extLst>
                <a:ext uri="{FF2B5EF4-FFF2-40B4-BE49-F238E27FC236}">
                  <a16:creationId xmlns:a16="http://schemas.microsoft.com/office/drawing/2014/main" id="{C47204BB-4FB0-4FF5-AD7F-5FF969A35276}"/>
                </a:ext>
              </a:extLst>
            </p:cNvPr>
            <p:cNvSpPr>
              <a:spLocks/>
            </p:cNvSpPr>
            <p:nvPr/>
          </p:nvSpPr>
          <p:spPr bwMode="auto">
            <a:xfrm>
              <a:off x="204" y="3449"/>
              <a:ext cx="35" cy="20"/>
            </a:xfrm>
            <a:custGeom>
              <a:avLst/>
              <a:gdLst>
                <a:gd name="T0" fmla="*/ 34 w 35"/>
                <a:gd name="T1" fmla="*/ 19 h 20"/>
                <a:gd name="T2" fmla="*/ 0 w 35"/>
                <a:gd name="T3" fmla="*/ 16 h 20"/>
                <a:gd name="T4" fmla="*/ 2 w 35"/>
                <a:gd name="T5" fmla="*/ 0 h 20"/>
                <a:gd name="T6" fmla="*/ 34 w 35"/>
                <a:gd name="T7" fmla="*/ 19 h 20"/>
              </a:gdLst>
              <a:ahLst/>
              <a:cxnLst>
                <a:cxn ang="0">
                  <a:pos x="T0" y="T1"/>
                </a:cxn>
                <a:cxn ang="0">
                  <a:pos x="T2" y="T3"/>
                </a:cxn>
                <a:cxn ang="0">
                  <a:pos x="T4" y="T5"/>
                </a:cxn>
                <a:cxn ang="0">
                  <a:pos x="T6" y="T7"/>
                </a:cxn>
              </a:cxnLst>
              <a:rect l="0" t="0" r="r" b="b"/>
              <a:pathLst>
                <a:path w="35" h="20">
                  <a:moveTo>
                    <a:pt x="34" y="19"/>
                  </a:moveTo>
                  <a:lnTo>
                    <a:pt x="0" y="16"/>
                  </a:lnTo>
                  <a:lnTo>
                    <a:pt x="2" y="0"/>
                  </a:lnTo>
                  <a:lnTo>
                    <a:pt x="34" y="19"/>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70" name="Freeform 10">
              <a:extLst>
                <a:ext uri="{FF2B5EF4-FFF2-40B4-BE49-F238E27FC236}">
                  <a16:creationId xmlns:a16="http://schemas.microsoft.com/office/drawing/2014/main" id="{D5E42E59-4154-410E-BCE3-4AA9E82AF48B}"/>
                </a:ext>
              </a:extLst>
            </p:cNvPr>
            <p:cNvSpPr>
              <a:spLocks/>
            </p:cNvSpPr>
            <p:nvPr/>
          </p:nvSpPr>
          <p:spPr bwMode="auto">
            <a:xfrm>
              <a:off x="114" y="3373"/>
              <a:ext cx="27" cy="29"/>
            </a:xfrm>
            <a:custGeom>
              <a:avLst/>
              <a:gdLst>
                <a:gd name="T0" fmla="*/ 0 w 27"/>
                <a:gd name="T1" fmla="*/ 0 h 29"/>
                <a:gd name="T2" fmla="*/ 15 w 27"/>
                <a:gd name="T3" fmla="*/ 28 h 29"/>
                <a:gd name="T4" fmla="*/ 26 w 27"/>
                <a:gd name="T5" fmla="*/ 21 h 29"/>
                <a:gd name="T6" fmla="*/ 0 w 27"/>
                <a:gd name="T7" fmla="*/ 0 h 29"/>
              </a:gdLst>
              <a:ahLst/>
              <a:cxnLst>
                <a:cxn ang="0">
                  <a:pos x="T0" y="T1"/>
                </a:cxn>
                <a:cxn ang="0">
                  <a:pos x="T2" y="T3"/>
                </a:cxn>
                <a:cxn ang="0">
                  <a:pos x="T4" y="T5"/>
                </a:cxn>
                <a:cxn ang="0">
                  <a:pos x="T6" y="T7"/>
                </a:cxn>
              </a:cxnLst>
              <a:rect l="0" t="0" r="r" b="b"/>
              <a:pathLst>
                <a:path w="27" h="29">
                  <a:moveTo>
                    <a:pt x="0" y="0"/>
                  </a:moveTo>
                  <a:lnTo>
                    <a:pt x="15" y="28"/>
                  </a:lnTo>
                  <a:lnTo>
                    <a:pt x="26" y="21"/>
                  </a:lnTo>
                  <a:lnTo>
                    <a:pt x="0"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71" name="Freeform 11">
              <a:extLst>
                <a:ext uri="{FF2B5EF4-FFF2-40B4-BE49-F238E27FC236}">
                  <a16:creationId xmlns:a16="http://schemas.microsoft.com/office/drawing/2014/main" id="{2E4BAC55-83C7-4045-9B65-02CB2EAD1C11}"/>
                </a:ext>
              </a:extLst>
            </p:cNvPr>
            <p:cNvSpPr>
              <a:spLocks/>
            </p:cNvSpPr>
            <p:nvPr/>
          </p:nvSpPr>
          <p:spPr bwMode="auto">
            <a:xfrm>
              <a:off x="180" y="3375"/>
              <a:ext cx="27" cy="31"/>
            </a:xfrm>
            <a:custGeom>
              <a:avLst/>
              <a:gdLst>
                <a:gd name="T0" fmla="*/ 26 w 27"/>
                <a:gd name="T1" fmla="*/ 0 h 31"/>
                <a:gd name="T2" fmla="*/ 11 w 27"/>
                <a:gd name="T3" fmla="*/ 30 h 31"/>
                <a:gd name="T4" fmla="*/ 0 w 27"/>
                <a:gd name="T5" fmla="*/ 22 h 31"/>
                <a:gd name="T6" fmla="*/ 26 w 27"/>
                <a:gd name="T7" fmla="*/ 0 h 31"/>
              </a:gdLst>
              <a:ahLst/>
              <a:cxnLst>
                <a:cxn ang="0">
                  <a:pos x="T0" y="T1"/>
                </a:cxn>
                <a:cxn ang="0">
                  <a:pos x="T2" y="T3"/>
                </a:cxn>
                <a:cxn ang="0">
                  <a:pos x="T4" y="T5"/>
                </a:cxn>
                <a:cxn ang="0">
                  <a:pos x="T6" y="T7"/>
                </a:cxn>
              </a:cxnLst>
              <a:rect l="0" t="0" r="r" b="b"/>
              <a:pathLst>
                <a:path w="27" h="31">
                  <a:moveTo>
                    <a:pt x="26" y="0"/>
                  </a:moveTo>
                  <a:lnTo>
                    <a:pt x="11" y="30"/>
                  </a:lnTo>
                  <a:lnTo>
                    <a:pt x="0" y="22"/>
                  </a:lnTo>
                  <a:lnTo>
                    <a:pt x="26"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72" name="Freeform 12">
              <a:extLst>
                <a:ext uri="{FF2B5EF4-FFF2-40B4-BE49-F238E27FC236}">
                  <a16:creationId xmlns:a16="http://schemas.microsoft.com/office/drawing/2014/main" id="{35E63E7A-803C-449C-A8A8-A1D3C78B07C2}"/>
                </a:ext>
              </a:extLst>
            </p:cNvPr>
            <p:cNvSpPr>
              <a:spLocks/>
            </p:cNvSpPr>
            <p:nvPr/>
          </p:nvSpPr>
          <p:spPr bwMode="auto">
            <a:xfrm>
              <a:off x="154" y="3365"/>
              <a:ext cx="18" cy="28"/>
            </a:xfrm>
            <a:custGeom>
              <a:avLst/>
              <a:gdLst>
                <a:gd name="T0" fmla="*/ 7 w 18"/>
                <a:gd name="T1" fmla="*/ 0 h 28"/>
                <a:gd name="T2" fmla="*/ 0 w 18"/>
                <a:gd name="T3" fmla="*/ 27 h 28"/>
                <a:gd name="T4" fmla="*/ 17 w 18"/>
                <a:gd name="T5" fmla="*/ 26 h 28"/>
                <a:gd name="T6" fmla="*/ 7 w 18"/>
                <a:gd name="T7" fmla="*/ 0 h 28"/>
              </a:gdLst>
              <a:ahLst/>
              <a:cxnLst>
                <a:cxn ang="0">
                  <a:pos x="T0" y="T1"/>
                </a:cxn>
                <a:cxn ang="0">
                  <a:pos x="T2" y="T3"/>
                </a:cxn>
                <a:cxn ang="0">
                  <a:pos x="T4" y="T5"/>
                </a:cxn>
                <a:cxn ang="0">
                  <a:pos x="T6" y="T7"/>
                </a:cxn>
              </a:cxnLst>
              <a:rect l="0" t="0" r="r" b="b"/>
              <a:pathLst>
                <a:path w="18" h="28">
                  <a:moveTo>
                    <a:pt x="7" y="0"/>
                  </a:moveTo>
                  <a:lnTo>
                    <a:pt x="0" y="27"/>
                  </a:lnTo>
                  <a:lnTo>
                    <a:pt x="17" y="26"/>
                  </a:lnTo>
                  <a:lnTo>
                    <a:pt x="7"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73" name="Freeform 13">
              <a:extLst>
                <a:ext uri="{FF2B5EF4-FFF2-40B4-BE49-F238E27FC236}">
                  <a16:creationId xmlns:a16="http://schemas.microsoft.com/office/drawing/2014/main" id="{E0F9EAAA-298D-4353-AA79-56D4E8956A61}"/>
                </a:ext>
              </a:extLst>
            </p:cNvPr>
            <p:cNvSpPr>
              <a:spLocks/>
            </p:cNvSpPr>
            <p:nvPr/>
          </p:nvSpPr>
          <p:spPr bwMode="auto">
            <a:xfrm>
              <a:off x="129" y="3410"/>
              <a:ext cx="68" cy="114"/>
            </a:xfrm>
            <a:custGeom>
              <a:avLst/>
              <a:gdLst>
                <a:gd name="T0" fmla="*/ 22 w 68"/>
                <a:gd name="T1" fmla="*/ 113 h 114"/>
                <a:gd name="T2" fmla="*/ 23 w 68"/>
                <a:gd name="T3" fmla="*/ 93 h 114"/>
                <a:gd name="T4" fmla="*/ 21 w 68"/>
                <a:gd name="T5" fmla="*/ 90 h 114"/>
                <a:gd name="T6" fmla="*/ 15 w 68"/>
                <a:gd name="T7" fmla="*/ 82 h 114"/>
                <a:gd name="T8" fmla="*/ 9 w 68"/>
                <a:gd name="T9" fmla="*/ 71 h 114"/>
                <a:gd name="T10" fmla="*/ 4 w 68"/>
                <a:gd name="T11" fmla="*/ 57 h 114"/>
                <a:gd name="T12" fmla="*/ 0 w 68"/>
                <a:gd name="T13" fmla="*/ 41 h 114"/>
                <a:gd name="T14" fmla="*/ 1 w 68"/>
                <a:gd name="T15" fmla="*/ 26 h 114"/>
                <a:gd name="T16" fmla="*/ 8 w 68"/>
                <a:gd name="T17" fmla="*/ 11 h 114"/>
                <a:gd name="T18" fmla="*/ 23 w 68"/>
                <a:gd name="T19" fmla="*/ 0 h 114"/>
                <a:gd name="T20" fmla="*/ 43 w 68"/>
                <a:gd name="T21" fmla="*/ 0 h 114"/>
                <a:gd name="T22" fmla="*/ 46 w 68"/>
                <a:gd name="T23" fmla="*/ 0 h 114"/>
                <a:gd name="T24" fmla="*/ 51 w 68"/>
                <a:gd name="T25" fmla="*/ 4 h 114"/>
                <a:gd name="T26" fmla="*/ 57 w 68"/>
                <a:gd name="T27" fmla="*/ 10 h 114"/>
                <a:gd name="T28" fmla="*/ 63 w 68"/>
                <a:gd name="T29" fmla="*/ 19 h 114"/>
                <a:gd name="T30" fmla="*/ 67 w 68"/>
                <a:gd name="T31" fmla="*/ 31 h 114"/>
                <a:gd name="T32" fmla="*/ 66 w 68"/>
                <a:gd name="T33" fmla="*/ 47 h 114"/>
                <a:gd name="T34" fmla="*/ 59 w 68"/>
                <a:gd name="T35" fmla="*/ 67 h 114"/>
                <a:gd name="T36" fmla="*/ 43 w 68"/>
                <a:gd name="T37" fmla="*/ 90 h 114"/>
                <a:gd name="T38" fmla="*/ 43 w 68"/>
                <a:gd name="T39" fmla="*/ 113 h 114"/>
                <a:gd name="T40" fmla="*/ 22 w 68"/>
                <a:gd name="T41" fmla="*/ 113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8" h="114">
                  <a:moveTo>
                    <a:pt x="22" y="113"/>
                  </a:moveTo>
                  <a:lnTo>
                    <a:pt x="23" y="93"/>
                  </a:lnTo>
                  <a:lnTo>
                    <a:pt x="21" y="90"/>
                  </a:lnTo>
                  <a:lnTo>
                    <a:pt x="15" y="82"/>
                  </a:lnTo>
                  <a:lnTo>
                    <a:pt x="9" y="71"/>
                  </a:lnTo>
                  <a:lnTo>
                    <a:pt x="4" y="57"/>
                  </a:lnTo>
                  <a:lnTo>
                    <a:pt x="0" y="41"/>
                  </a:lnTo>
                  <a:lnTo>
                    <a:pt x="1" y="26"/>
                  </a:lnTo>
                  <a:lnTo>
                    <a:pt x="8" y="11"/>
                  </a:lnTo>
                  <a:lnTo>
                    <a:pt x="23" y="0"/>
                  </a:lnTo>
                  <a:lnTo>
                    <a:pt x="43" y="0"/>
                  </a:lnTo>
                  <a:lnTo>
                    <a:pt x="46" y="0"/>
                  </a:lnTo>
                  <a:lnTo>
                    <a:pt x="51" y="4"/>
                  </a:lnTo>
                  <a:lnTo>
                    <a:pt x="57" y="10"/>
                  </a:lnTo>
                  <a:lnTo>
                    <a:pt x="63" y="19"/>
                  </a:lnTo>
                  <a:lnTo>
                    <a:pt x="67" y="31"/>
                  </a:lnTo>
                  <a:lnTo>
                    <a:pt x="66" y="47"/>
                  </a:lnTo>
                  <a:lnTo>
                    <a:pt x="59" y="67"/>
                  </a:lnTo>
                  <a:lnTo>
                    <a:pt x="43" y="90"/>
                  </a:lnTo>
                  <a:lnTo>
                    <a:pt x="43" y="113"/>
                  </a:lnTo>
                  <a:lnTo>
                    <a:pt x="22" y="113"/>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74" name="Freeform 14">
              <a:extLst>
                <a:ext uri="{FF2B5EF4-FFF2-40B4-BE49-F238E27FC236}">
                  <a16:creationId xmlns:a16="http://schemas.microsoft.com/office/drawing/2014/main" id="{5873C3D8-762B-47CD-B1E7-12BC742E7131}"/>
                </a:ext>
              </a:extLst>
            </p:cNvPr>
            <p:cNvSpPr>
              <a:spLocks/>
            </p:cNvSpPr>
            <p:nvPr/>
          </p:nvSpPr>
          <p:spPr bwMode="auto">
            <a:xfrm>
              <a:off x="156" y="3431"/>
              <a:ext cx="17" cy="85"/>
            </a:xfrm>
            <a:custGeom>
              <a:avLst/>
              <a:gdLst>
                <a:gd name="T0" fmla="*/ 4 w 17"/>
                <a:gd name="T1" fmla="*/ 0 h 85"/>
                <a:gd name="T2" fmla="*/ 6 w 17"/>
                <a:gd name="T3" fmla="*/ 5 h 85"/>
                <a:gd name="T4" fmla="*/ 2 w 17"/>
                <a:gd name="T5" fmla="*/ 6 h 85"/>
                <a:gd name="T6" fmla="*/ 2 w 17"/>
                <a:gd name="T7" fmla="*/ 76 h 85"/>
                <a:gd name="T8" fmla="*/ 0 w 17"/>
                <a:gd name="T9" fmla="*/ 77 h 85"/>
                <a:gd name="T10" fmla="*/ 0 w 17"/>
                <a:gd name="T11" fmla="*/ 84 h 85"/>
                <a:gd name="T12" fmla="*/ 2 w 17"/>
                <a:gd name="T13" fmla="*/ 84 h 85"/>
                <a:gd name="T14" fmla="*/ 4 w 17"/>
                <a:gd name="T15" fmla="*/ 84 h 85"/>
                <a:gd name="T16" fmla="*/ 6 w 17"/>
                <a:gd name="T17" fmla="*/ 84 h 85"/>
                <a:gd name="T18" fmla="*/ 9 w 17"/>
                <a:gd name="T19" fmla="*/ 83 h 85"/>
                <a:gd name="T20" fmla="*/ 13 w 17"/>
                <a:gd name="T21" fmla="*/ 83 h 85"/>
                <a:gd name="T22" fmla="*/ 16 w 17"/>
                <a:gd name="T23" fmla="*/ 82 h 85"/>
                <a:gd name="T24" fmla="*/ 16 w 17"/>
                <a:gd name="T25" fmla="*/ 80 h 85"/>
                <a:gd name="T26" fmla="*/ 16 w 17"/>
                <a:gd name="T27" fmla="*/ 77 h 85"/>
                <a:gd name="T28" fmla="*/ 16 w 17"/>
                <a:gd name="T29" fmla="*/ 46 h 85"/>
                <a:gd name="T30" fmla="*/ 13 w 17"/>
                <a:gd name="T31" fmla="*/ 45 h 85"/>
                <a:gd name="T32" fmla="*/ 13 w 17"/>
                <a:gd name="T33" fmla="*/ 38 h 85"/>
                <a:gd name="T34" fmla="*/ 13 w 17"/>
                <a:gd name="T35" fmla="*/ 4 h 85"/>
                <a:gd name="T36" fmla="*/ 4 w 17"/>
                <a:gd name="T37"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85">
                  <a:moveTo>
                    <a:pt x="4" y="0"/>
                  </a:moveTo>
                  <a:lnTo>
                    <a:pt x="6" y="5"/>
                  </a:lnTo>
                  <a:lnTo>
                    <a:pt x="2" y="6"/>
                  </a:lnTo>
                  <a:lnTo>
                    <a:pt x="2" y="76"/>
                  </a:lnTo>
                  <a:lnTo>
                    <a:pt x="0" y="77"/>
                  </a:lnTo>
                  <a:lnTo>
                    <a:pt x="0" y="84"/>
                  </a:lnTo>
                  <a:lnTo>
                    <a:pt x="2" y="84"/>
                  </a:lnTo>
                  <a:lnTo>
                    <a:pt x="4" y="84"/>
                  </a:lnTo>
                  <a:lnTo>
                    <a:pt x="6" y="84"/>
                  </a:lnTo>
                  <a:lnTo>
                    <a:pt x="9" y="83"/>
                  </a:lnTo>
                  <a:lnTo>
                    <a:pt x="13" y="83"/>
                  </a:lnTo>
                  <a:lnTo>
                    <a:pt x="16" y="82"/>
                  </a:lnTo>
                  <a:lnTo>
                    <a:pt x="16" y="80"/>
                  </a:lnTo>
                  <a:lnTo>
                    <a:pt x="16" y="77"/>
                  </a:lnTo>
                  <a:lnTo>
                    <a:pt x="16" y="46"/>
                  </a:lnTo>
                  <a:lnTo>
                    <a:pt x="13" y="45"/>
                  </a:lnTo>
                  <a:lnTo>
                    <a:pt x="13" y="38"/>
                  </a:lnTo>
                  <a:lnTo>
                    <a:pt x="13" y="4"/>
                  </a:lnTo>
                  <a:lnTo>
                    <a:pt x="4"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10B931F1-80A7-4BAF-A139-0350FD27BA90}"/>
              </a:ext>
            </a:extLst>
          </p:cNvPr>
          <p:cNvSpPr>
            <a:spLocks noGrp="1" noChangeArrowheads="1"/>
          </p:cNvSpPr>
          <p:nvPr>
            <p:ph type="body" idx="1"/>
          </p:nvPr>
        </p:nvSpPr>
        <p:spPr>
          <a:xfrm>
            <a:off x="439738" y="482600"/>
            <a:ext cx="6272212" cy="7610475"/>
          </a:xfrm>
          <a:noFill/>
          <a:ln/>
        </p:spPr>
        <p:txBody>
          <a:bodyPr/>
          <a:lstStyle/>
          <a:p>
            <a:pPr defTabSz="387350">
              <a:spcBef>
                <a:spcPct val="0"/>
              </a:spcBef>
              <a:spcAft>
                <a:spcPct val="48000"/>
              </a:spcAft>
              <a:tabLst>
                <a:tab pos="449263" algn="l"/>
              </a:tabLst>
            </a:pPr>
            <a:r>
              <a:rPr lang="en-US" altLang="en-US"/>
              <a:t>Practice 6</a:t>
            </a:r>
          </a:p>
          <a:p>
            <a:pPr marL="442913" lvl="2" indent="-214313" defTabSz="387350">
              <a:buFontTx/>
              <a:buNone/>
              <a:tabLst>
                <a:tab pos="449263" algn="l"/>
              </a:tabLst>
            </a:pPr>
            <a:r>
              <a:rPr lang="en-US" altLang="en-US"/>
              <a:t>1.	Write a query to display the employee name and hire date for all employees in the same</a:t>
            </a:r>
            <a:br>
              <a:rPr lang="en-US" altLang="en-US"/>
            </a:br>
            <a:r>
              <a:rPr lang="en-US" altLang="en-US"/>
              <a:t>	department as Blake. Exclude Blake.</a:t>
            </a:r>
          </a:p>
          <a:p>
            <a:pPr lvl="1" defTabSz="387350">
              <a:tabLst>
                <a:tab pos="449263" algn="l"/>
              </a:tabLst>
            </a:pPr>
            <a:endParaRPr lang="en-US" altLang="en-US" sz="400"/>
          </a:p>
          <a:p>
            <a:pPr defTabSz="387350">
              <a:tabLst>
                <a:tab pos="449263" algn="l"/>
              </a:tabLst>
            </a:pPr>
            <a:r>
              <a:rPr lang="en-US" altLang="en-US" b="0">
                <a:latin typeface="Courier New" panose="02070309020205020404" pitchFamily="49" charset="0"/>
              </a:rPr>
              <a:t>	  ENAME   HIREDATE</a:t>
            </a:r>
            <a:br>
              <a:rPr lang="en-US" altLang="en-US" b="0">
                <a:latin typeface="Courier New" panose="02070309020205020404" pitchFamily="49" charset="0"/>
              </a:rPr>
            </a:br>
            <a:r>
              <a:rPr lang="en-US" altLang="en-US" b="0">
                <a:latin typeface="Courier New" panose="02070309020205020404" pitchFamily="49" charset="0"/>
              </a:rPr>
              <a:t>	  ------- ---------------</a:t>
            </a:r>
            <a:br>
              <a:rPr lang="en-US" altLang="en-US" b="0">
                <a:latin typeface="Courier New" panose="02070309020205020404" pitchFamily="49" charset="0"/>
              </a:rPr>
            </a:br>
            <a:r>
              <a:rPr lang="en-US" altLang="en-US" b="0">
                <a:latin typeface="Courier New" panose="02070309020205020404" pitchFamily="49" charset="0"/>
              </a:rPr>
              <a:t>	  MARTIN  28-SEP-81</a:t>
            </a:r>
            <a:br>
              <a:rPr lang="en-US" altLang="en-US" b="0">
                <a:latin typeface="Courier New" panose="02070309020205020404" pitchFamily="49" charset="0"/>
              </a:rPr>
            </a:br>
            <a:r>
              <a:rPr lang="en-US" altLang="en-US" b="0">
                <a:latin typeface="Courier New" panose="02070309020205020404" pitchFamily="49" charset="0"/>
              </a:rPr>
              <a:t>	  ALLEN   20-FEB-81</a:t>
            </a:r>
            <a:br>
              <a:rPr lang="en-US" altLang="en-US" b="0">
                <a:latin typeface="Courier New" panose="02070309020205020404" pitchFamily="49" charset="0"/>
              </a:rPr>
            </a:br>
            <a:r>
              <a:rPr lang="en-US" altLang="en-US" b="0">
                <a:latin typeface="Courier New" panose="02070309020205020404" pitchFamily="49" charset="0"/>
              </a:rPr>
              <a:t>	  TURNER  08-SEP-81</a:t>
            </a:r>
            <a:br>
              <a:rPr lang="en-US" altLang="en-US" b="0">
                <a:latin typeface="Courier New" panose="02070309020205020404" pitchFamily="49" charset="0"/>
              </a:rPr>
            </a:br>
            <a:r>
              <a:rPr lang="en-US" altLang="en-US" b="0">
                <a:latin typeface="Courier New" panose="02070309020205020404" pitchFamily="49" charset="0"/>
              </a:rPr>
              <a:t>	  JAMES   03-DEC-81</a:t>
            </a:r>
            <a:br>
              <a:rPr lang="en-US" altLang="en-US" b="0">
                <a:latin typeface="Courier New" panose="02070309020205020404" pitchFamily="49" charset="0"/>
              </a:rPr>
            </a:br>
            <a:r>
              <a:rPr lang="en-US" altLang="en-US" b="0">
                <a:latin typeface="Courier New" panose="02070309020205020404" pitchFamily="49" charset="0"/>
              </a:rPr>
              <a:t>	  WARD    22-FEB-81</a:t>
            </a:r>
            <a:br>
              <a:rPr lang="en-US" altLang="en-US" b="0">
                <a:latin typeface="Courier New" panose="02070309020205020404" pitchFamily="49" charset="0"/>
              </a:rPr>
            </a:br>
            <a:r>
              <a:rPr lang="en-US" altLang="en-US" b="0">
                <a:latin typeface="Courier New" panose="02070309020205020404" pitchFamily="49" charset="0"/>
              </a:rPr>
              <a:t>	  5 rows selected.</a:t>
            </a:r>
          </a:p>
          <a:p>
            <a:pPr defTabSz="387350">
              <a:tabLst>
                <a:tab pos="449263" algn="l"/>
              </a:tabLst>
            </a:pPr>
            <a:endParaRPr lang="en-US" altLang="en-US" sz="400" b="0">
              <a:latin typeface="Times New Roman" panose="02020603050405020304" pitchFamily="18" charset="0"/>
            </a:endParaRPr>
          </a:p>
          <a:p>
            <a:pPr marL="442913" lvl="2" indent="-214313" defTabSz="387350">
              <a:buFontTx/>
              <a:buNone/>
              <a:tabLst>
                <a:tab pos="449263" algn="l"/>
              </a:tabLst>
            </a:pPr>
            <a:r>
              <a:rPr lang="en-US" altLang="en-US"/>
              <a:t>2.	Create a query to display the employee number and name for all employees who earn more than</a:t>
            </a:r>
            <a:br>
              <a:rPr lang="en-US" altLang="en-US"/>
            </a:br>
            <a:r>
              <a:rPr lang="en-US" altLang="en-US"/>
              <a:t>	the average salary. Sort the results in descending order of salary.</a:t>
            </a:r>
          </a:p>
          <a:p>
            <a:pPr lvl="1" defTabSz="387350">
              <a:tabLst>
                <a:tab pos="449263" algn="l"/>
              </a:tabLst>
            </a:pPr>
            <a:endParaRPr lang="en-US" altLang="en-US" sz="400"/>
          </a:p>
          <a:p>
            <a:pPr defTabSz="387350">
              <a:tabLst>
                <a:tab pos="449263" algn="l"/>
              </a:tabLst>
            </a:pPr>
            <a:r>
              <a:rPr lang="en-US" altLang="en-US" b="0">
                <a:latin typeface="Courier New" panose="02070309020205020404" pitchFamily="49" charset="0"/>
              </a:rPr>
              <a:t>	  EMPNO ENAME</a:t>
            </a:r>
            <a:br>
              <a:rPr lang="en-US" altLang="en-US" b="0">
                <a:latin typeface="Courier New" panose="02070309020205020404" pitchFamily="49" charset="0"/>
              </a:rPr>
            </a:br>
            <a:r>
              <a:rPr lang="en-US" altLang="en-US" b="0">
                <a:latin typeface="Courier New" panose="02070309020205020404" pitchFamily="49" charset="0"/>
              </a:rPr>
              <a:t>	  ----- -----------</a:t>
            </a:r>
            <a:br>
              <a:rPr lang="en-US" altLang="en-US" b="0">
                <a:latin typeface="Courier New" panose="02070309020205020404" pitchFamily="49" charset="0"/>
              </a:rPr>
            </a:br>
            <a:r>
              <a:rPr lang="en-US" altLang="en-US" b="0">
                <a:latin typeface="Courier New" panose="02070309020205020404" pitchFamily="49" charset="0"/>
              </a:rPr>
              <a:t>	   7839 KING</a:t>
            </a:r>
            <a:br>
              <a:rPr lang="en-US" altLang="en-US" b="0">
                <a:latin typeface="Courier New" panose="02070309020205020404" pitchFamily="49" charset="0"/>
              </a:rPr>
            </a:br>
            <a:r>
              <a:rPr lang="en-US" altLang="en-US" b="0">
                <a:latin typeface="Courier New" panose="02070309020205020404" pitchFamily="49" charset="0"/>
              </a:rPr>
              <a:t>	   7902 FORD</a:t>
            </a:r>
            <a:br>
              <a:rPr lang="en-US" altLang="en-US" b="0">
                <a:latin typeface="Courier New" panose="02070309020205020404" pitchFamily="49" charset="0"/>
              </a:rPr>
            </a:br>
            <a:r>
              <a:rPr lang="en-US" altLang="en-US" b="0">
                <a:latin typeface="Courier New" panose="02070309020205020404" pitchFamily="49" charset="0"/>
              </a:rPr>
              <a:t>	   7788 SCOTT</a:t>
            </a:r>
            <a:br>
              <a:rPr lang="en-US" altLang="en-US" b="0">
                <a:latin typeface="Courier New" panose="02070309020205020404" pitchFamily="49" charset="0"/>
              </a:rPr>
            </a:br>
            <a:r>
              <a:rPr lang="en-US" altLang="en-US" b="0">
                <a:latin typeface="Courier New" panose="02070309020205020404" pitchFamily="49" charset="0"/>
              </a:rPr>
              <a:t>	   7566 JONES</a:t>
            </a:r>
            <a:br>
              <a:rPr lang="en-US" altLang="en-US" b="0">
                <a:latin typeface="Courier New" panose="02070309020205020404" pitchFamily="49" charset="0"/>
              </a:rPr>
            </a:br>
            <a:r>
              <a:rPr lang="en-US" altLang="en-US" b="0">
                <a:latin typeface="Courier New" panose="02070309020205020404" pitchFamily="49" charset="0"/>
              </a:rPr>
              <a:t>	   7698 BLAKE</a:t>
            </a:r>
            <a:br>
              <a:rPr lang="en-US" altLang="en-US" b="0">
                <a:latin typeface="Courier New" panose="02070309020205020404" pitchFamily="49" charset="0"/>
              </a:rPr>
            </a:br>
            <a:r>
              <a:rPr lang="en-US" altLang="en-US" b="0">
                <a:latin typeface="Courier New" panose="02070309020205020404" pitchFamily="49" charset="0"/>
              </a:rPr>
              <a:t>	   7782 CLARK</a:t>
            </a:r>
            <a:br>
              <a:rPr lang="en-US" altLang="en-US" b="0">
                <a:latin typeface="Courier New" panose="02070309020205020404" pitchFamily="49" charset="0"/>
              </a:rPr>
            </a:br>
            <a:r>
              <a:rPr lang="en-US" altLang="en-US" b="0">
                <a:latin typeface="Courier New" panose="02070309020205020404" pitchFamily="49" charset="0"/>
              </a:rPr>
              <a:t>	  6 rows selected.</a:t>
            </a:r>
          </a:p>
          <a:p>
            <a:pPr defTabSz="387350">
              <a:tabLst>
                <a:tab pos="449263" algn="l"/>
              </a:tabLst>
            </a:pPr>
            <a:endParaRPr lang="en-US" altLang="en-US" sz="400" b="0">
              <a:latin typeface="Times New Roman" panose="02020603050405020304" pitchFamily="18" charset="0"/>
            </a:endParaRPr>
          </a:p>
          <a:p>
            <a:pPr marL="442913" lvl="2" indent="-214313" defTabSz="387350">
              <a:buFontTx/>
              <a:buNone/>
              <a:tabLst>
                <a:tab pos="449263" algn="l"/>
              </a:tabLst>
            </a:pPr>
            <a:r>
              <a:rPr lang="en-US" altLang="en-US"/>
              <a:t>3. 	Write a query that will display the employee number and name for all employees who work in a</a:t>
            </a:r>
            <a:br>
              <a:rPr lang="en-US" altLang="en-US"/>
            </a:br>
            <a:r>
              <a:rPr lang="en-US" altLang="en-US"/>
              <a:t>	department with any employee whose name contains a </a:t>
            </a:r>
            <a:r>
              <a:rPr lang="en-US" altLang="en-US" i="1"/>
              <a:t>T</a:t>
            </a:r>
            <a:r>
              <a:rPr lang="en-US" altLang="en-US"/>
              <a:t>. Save your SQL statement in a file</a:t>
            </a:r>
            <a:br>
              <a:rPr lang="en-US" altLang="en-US"/>
            </a:br>
            <a:r>
              <a:rPr lang="en-US" altLang="en-US"/>
              <a:t>	called </a:t>
            </a:r>
            <a:r>
              <a:rPr lang="en-US" altLang="en-US" i="1"/>
              <a:t>p6q3.sql.</a:t>
            </a:r>
            <a:br>
              <a:rPr lang="en-US" altLang="en-US" i="1"/>
            </a:br>
            <a:endParaRPr lang="en-US" altLang="en-US"/>
          </a:p>
          <a:p>
            <a:pPr defTabSz="387350">
              <a:tabLst>
                <a:tab pos="449263" algn="l"/>
              </a:tabLst>
            </a:pPr>
            <a:r>
              <a:rPr lang="en-US" altLang="en-US" b="0">
                <a:latin typeface="Courier New" panose="02070309020205020404" pitchFamily="49" charset="0"/>
              </a:rPr>
              <a:t>	   EMPNO ENAME</a:t>
            </a:r>
            <a:br>
              <a:rPr lang="en-US" altLang="en-US" b="0">
                <a:latin typeface="Courier New" panose="02070309020205020404" pitchFamily="49" charset="0"/>
              </a:rPr>
            </a:br>
            <a:r>
              <a:rPr lang="en-US" altLang="en-US" b="0">
                <a:latin typeface="Courier New" panose="02070309020205020404" pitchFamily="49" charset="0"/>
              </a:rPr>
              <a:t>	  ------ --------</a:t>
            </a:r>
            <a:br>
              <a:rPr lang="en-US" altLang="en-US" b="0">
                <a:latin typeface="Courier New" panose="02070309020205020404" pitchFamily="49" charset="0"/>
              </a:rPr>
            </a:br>
            <a:r>
              <a:rPr lang="en-US" altLang="en-US" b="0">
                <a:latin typeface="Courier New" panose="02070309020205020404" pitchFamily="49" charset="0"/>
              </a:rPr>
              <a:t>	    7566 JONES</a:t>
            </a:r>
            <a:br>
              <a:rPr lang="en-US" altLang="en-US" b="0">
                <a:latin typeface="Courier New" panose="02070309020205020404" pitchFamily="49" charset="0"/>
              </a:rPr>
            </a:br>
            <a:r>
              <a:rPr lang="en-US" altLang="en-US" b="0">
                <a:latin typeface="Courier New" panose="02070309020205020404" pitchFamily="49" charset="0"/>
              </a:rPr>
              <a:t>	    7788 SCOTT</a:t>
            </a:r>
            <a:br>
              <a:rPr lang="en-US" altLang="en-US" b="0">
                <a:latin typeface="Courier New" panose="02070309020205020404" pitchFamily="49" charset="0"/>
              </a:rPr>
            </a:br>
            <a:r>
              <a:rPr lang="en-US" altLang="en-US" b="0">
                <a:latin typeface="Courier New" panose="02070309020205020404" pitchFamily="49" charset="0"/>
              </a:rPr>
              <a:t>	    7876 ADAMS</a:t>
            </a:r>
            <a:br>
              <a:rPr lang="en-US" altLang="en-US" b="0">
                <a:latin typeface="Courier New" panose="02070309020205020404" pitchFamily="49" charset="0"/>
              </a:rPr>
            </a:br>
            <a:r>
              <a:rPr lang="en-US" altLang="en-US" b="0">
                <a:latin typeface="Courier New" panose="02070309020205020404" pitchFamily="49" charset="0"/>
              </a:rPr>
              <a:t>	    7369 SMITH</a:t>
            </a:r>
            <a:br>
              <a:rPr lang="en-US" altLang="en-US" b="0">
                <a:latin typeface="Courier New" panose="02070309020205020404" pitchFamily="49" charset="0"/>
              </a:rPr>
            </a:br>
            <a:r>
              <a:rPr lang="en-US" altLang="en-US" b="0">
                <a:latin typeface="Courier New" panose="02070309020205020404" pitchFamily="49" charset="0"/>
              </a:rPr>
              <a:t>	    7902 FORD</a:t>
            </a:r>
            <a:br>
              <a:rPr lang="en-US" altLang="en-US" b="0">
                <a:latin typeface="Courier New" panose="02070309020205020404" pitchFamily="49" charset="0"/>
              </a:rPr>
            </a:br>
            <a:r>
              <a:rPr lang="en-US" altLang="en-US" b="0">
                <a:latin typeface="Courier New" panose="02070309020205020404" pitchFamily="49" charset="0"/>
              </a:rPr>
              <a:t>	    7698 BLAKE</a:t>
            </a:r>
            <a:br>
              <a:rPr lang="en-US" altLang="en-US" b="0">
                <a:latin typeface="Courier New" panose="02070309020205020404" pitchFamily="49" charset="0"/>
              </a:rPr>
            </a:br>
            <a:r>
              <a:rPr lang="en-US" altLang="en-US" b="0">
                <a:latin typeface="Courier New" panose="02070309020205020404" pitchFamily="49" charset="0"/>
              </a:rPr>
              <a:t>	    7654 MARTIN</a:t>
            </a:r>
            <a:br>
              <a:rPr lang="en-US" altLang="en-US" b="0">
                <a:latin typeface="Courier New" panose="02070309020205020404" pitchFamily="49" charset="0"/>
              </a:rPr>
            </a:br>
            <a:r>
              <a:rPr lang="en-US" altLang="en-US" b="0">
                <a:latin typeface="Courier New" panose="02070309020205020404" pitchFamily="49" charset="0"/>
              </a:rPr>
              <a:t>	    7499 ALLEN</a:t>
            </a:r>
            <a:br>
              <a:rPr lang="en-US" altLang="en-US" b="0">
                <a:latin typeface="Courier New" panose="02070309020205020404" pitchFamily="49" charset="0"/>
              </a:rPr>
            </a:br>
            <a:r>
              <a:rPr lang="en-US" altLang="en-US" b="0">
                <a:latin typeface="Courier New" panose="02070309020205020404" pitchFamily="49" charset="0"/>
              </a:rPr>
              <a:t>	    7844 TURNER</a:t>
            </a:r>
            <a:br>
              <a:rPr lang="en-US" altLang="en-US" b="0">
                <a:latin typeface="Courier New" panose="02070309020205020404" pitchFamily="49" charset="0"/>
              </a:rPr>
            </a:br>
            <a:r>
              <a:rPr lang="en-US" altLang="en-US" b="0">
                <a:latin typeface="Courier New" panose="02070309020205020404" pitchFamily="49" charset="0"/>
              </a:rPr>
              <a:t>	    7900 JAMES</a:t>
            </a:r>
            <a:br>
              <a:rPr lang="en-US" altLang="en-US" b="0">
                <a:latin typeface="Courier New" panose="02070309020205020404" pitchFamily="49" charset="0"/>
              </a:rPr>
            </a:br>
            <a:r>
              <a:rPr lang="en-US" altLang="en-US" b="0">
                <a:latin typeface="Courier New" panose="02070309020205020404" pitchFamily="49" charset="0"/>
              </a:rPr>
              <a:t>	    7521 WARD</a:t>
            </a:r>
            <a:br>
              <a:rPr lang="en-US" altLang="en-US" b="0">
                <a:latin typeface="Courier New" panose="02070309020205020404" pitchFamily="49" charset="0"/>
              </a:rPr>
            </a:br>
            <a:r>
              <a:rPr lang="en-US" altLang="en-US" b="0">
                <a:latin typeface="Courier New" panose="02070309020205020404" pitchFamily="49" charset="0"/>
              </a:rPr>
              <a:t> 	  11 rows selected.</a:t>
            </a:r>
            <a:br>
              <a:rPr lang="en-US" altLang="en-US" b="0">
                <a:latin typeface="Courier New" panose="02070309020205020404" pitchFamily="49" charset="0"/>
              </a:rPr>
            </a:br>
            <a:endParaRPr lang="en-US" altLang="en-US" b="0">
              <a:latin typeface="Courier New" panose="02070309020205020404" pitchFamily="49" charset="0"/>
            </a:endParaRPr>
          </a:p>
          <a:p>
            <a:pPr defTabSz="387350">
              <a:tabLst>
                <a:tab pos="449263" algn="l"/>
              </a:tabLst>
            </a:pPr>
            <a:endParaRPr lang="en-US" altLang="en-US" b="0">
              <a:latin typeface="Courier New" panose="02070309020205020404" pitchFamily="49" charset="0"/>
            </a:endParaRPr>
          </a:p>
        </p:txBody>
      </p:sp>
      <p:sp>
        <p:nvSpPr>
          <p:cNvPr id="43011" name="Rectangle 3">
            <a:extLst>
              <a:ext uri="{FF2B5EF4-FFF2-40B4-BE49-F238E27FC236}">
                <a16:creationId xmlns:a16="http://schemas.microsoft.com/office/drawing/2014/main" id="{61B5EBF2-E6CA-48DD-83CC-2CA65D003514}"/>
              </a:ext>
            </a:extLst>
          </p:cNvPr>
          <p:cNvSpPr>
            <a:spLocks noChangeArrowheads="1"/>
          </p:cNvSpPr>
          <p:nvPr/>
        </p:nvSpPr>
        <p:spPr bwMode="auto">
          <a:xfrm>
            <a:off x="971550" y="5464175"/>
            <a:ext cx="5495925" cy="272573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2" name="Rectangle 4">
            <a:extLst>
              <a:ext uri="{FF2B5EF4-FFF2-40B4-BE49-F238E27FC236}">
                <a16:creationId xmlns:a16="http://schemas.microsoft.com/office/drawing/2014/main" id="{77D4331F-CD73-41C5-8AC5-1A349272F0AC}"/>
              </a:ext>
            </a:extLst>
          </p:cNvPr>
          <p:cNvSpPr>
            <a:spLocks noChangeArrowheads="1"/>
          </p:cNvSpPr>
          <p:nvPr/>
        </p:nvSpPr>
        <p:spPr bwMode="auto">
          <a:xfrm>
            <a:off x="990600" y="3173413"/>
            <a:ext cx="5499100" cy="160813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3" name="Rectangle 5">
            <a:extLst>
              <a:ext uri="{FF2B5EF4-FFF2-40B4-BE49-F238E27FC236}">
                <a16:creationId xmlns:a16="http://schemas.microsoft.com/office/drawing/2014/main" id="{1DF5717E-C2E2-4F42-A164-35A5CC3492B2}"/>
              </a:ext>
            </a:extLst>
          </p:cNvPr>
          <p:cNvSpPr>
            <a:spLocks noChangeArrowheads="1"/>
          </p:cNvSpPr>
          <p:nvPr/>
        </p:nvSpPr>
        <p:spPr bwMode="auto">
          <a:xfrm>
            <a:off x="973138" y="1223963"/>
            <a:ext cx="5497512" cy="143668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AB4E205B-6A86-4E0D-AD56-72FD4AE99320}"/>
              </a:ext>
            </a:extLst>
          </p:cNvPr>
          <p:cNvSpPr>
            <a:spLocks noChangeArrowheads="1"/>
          </p:cNvSpPr>
          <p:nvPr/>
        </p:nvSpPr>
        <p:spPr bwMode="auto">
          <a:xfrm>
            <a:off x="3860800" y="0"/>
            <a:ext cx="29591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5" name="Rectangle 3">
            <a:extLst>
              <a:ext uri="{FF2B5EF4-FFF2-40B4-BE49-F238E27FC236}">
                <a16:creationId xmlns:a16="http://schemas.microsoft.com/office/drawing/2014/main" id="{E6387BAA-F1DA-4427-909B-64B9FFA00796}"/>
              </a:ext>
            </a:extLst>
          </p:cNvPr>
          <p:cNvSpPr>
            <a:spLocks noChangeArrowheads="1"/>
          </p:cNvSpPr>
          <p:nvPr/>
        </p:nvSpPr>
        <p:spPr bwMode="auto">
          <a:xfrm>
            <a:off x="-3175" y="0"/>
            <a:ext cx="29559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6" name="Rectangle 4">
            <a:extLst>
              <a:ext uri="{FF2B5EF4-FFF2-40B4-BE49-F238E27FC236}">
                <a16:creationId xmlns:a16="http://schemas.microsoft.com/office/drawing/2014/main" id="{82D65753-DA2D-4AE7-A7A4-D951EE75BC53}"/>
              </a:ext>
            </a:extLst>
          </p:cNvPr>
          <p:cNvSpPr>
            <a:spLocks noGrp="1" noChangeArrowheads="1"/>
          </p:cNvSpPr>
          <p:nvPr>
            <p:ph type="body" idx="1"/>
          </p:nvPr>
        </p:nvSpPr>
        <p:spPr>
          <a:noFill/>
          <a:ln/>
        </p:spPr>
        <p:txBody>
          <a:bodyPr/>
          <a:lstStyle/>
          <a:p>
            <a:pPr>
              <a:tabLst/>
            </a:pPr>
            <a:r>
              <a:rPr lang="en-US" altLang="en-US"/>
              <a:t>Lesson Aim</a:t>
            </a:r>
          </a:p>
          <a:p>
            <a:pPr lvl="1">
              <a:tabLst/>
            </a:pPr>
            <a:r>
              <a:rPr lang="en-US" altLang="en-US">
                <a:solidFill>
                  <a:srgbClr val="000000"/>
                </a:solidFill>
              </a:rPr>
              <a:t>In this lesson, you will learn about more advanced features of the SELECT statement. You can write subqueries in the WHERE clause of another SQL statement to obtain values based on an unknown conditional value. This lesson covers single-row subqueries and multiple-row subqueries.</a:t>
            </a:r>
          </a:p>
        </p:txBody>
      </p:sp>
      <p:sp>
        <p:nvSpPr>
          <p:cNvPr id="8197" name="Rectangle 5">
            <a:extLst>
              <a:ext uri="{FF2B5EF4-FFF2-40B4-BE49-F238E27FC236}">
                <a16:creationId xmlns:a16="http://schemas.microsoft.com/office/drawing/2014/main" id="{FFCA4788-D6BD-472B-8AC7-4BA26E16C336}"/>
              </a:ext>
            </a:extLst>
          </p:cNvPr>
          <p:cNvSpPr>
            <a:spLocks noChangeArrowheads="1" noTextEdit="1"/>
          </p:cNvSpPr>
          <p:nvPr>
            <p:ph type="sldImg"/>
          </p:nvPr>
        </p:nvSpPr>
        <p:spPr>
          <a:xfrm>
            <a:off x="474663" y="161925"/>
            <a:ext cx="5864225" cy="4397375"/>
          </a:xfrm>
          <a:ln cap="flat"/>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B282725B-B156-4D02-9775-1DE2A135EFA4}"/>
              </a:ext>
            </a:extLst>
          </p:cNvPr>
          <p:cNvSpPr>
            <a:spLocks noGrp="1" noChangeArrowheads="1"/>
          </p:cNvSpPr>
          <p:nvPr>
            <p:ph type="body" idx="1"/>
          </p:nvPr>
        </p:nvSpPr>
        <p:spPr>
          <a:xfrm>
            <a:off x="420688" y="487363"/>
            <a:ext cx="5930900" cy="7953375"/>
          </a:xfrm>
          <a:noFill/>
          <a:ln/>
        </p:spPr>
        <p:txBody>
          <a:bodyPr/>
          <a:lstStyle/>
          <a:p>
            <a:pPr defTabSz="387350">
              <a:spcBef>
                <a:spcPct val="0"/>
              </a:spcBef>
              <a:spcAft>
                <a:spcPct val="48000"/>
              </a:spcAft>
              <a:tabLst>
                <a:tab pos="449263" algn="l"/>
              </a:tabLst>
            </a:pPr>
            <a:r>
              <a:rPr lang="en-US" altLang="en-US"/>
              <a:t>Practice 6 (continued)</a:t>
            </a:r>
          </a:p>
          <a:p>
            <a:pPr marL="442913" lvl="2" indent="-214313" defTabSz="387350">
              <a:buFontTx/>
              <a:buNone/>
              <a:tabLst>
                <a:tab pos="449263" algn="l"/>
              </a:tabLst>
            </a:pPr>
            <a:r>
              <a:rPr lang="en-US" altLang="en-US"/>
              <a:t>4.	Display the employee name, department number, and job title for all employees whose</a:t>
            </a:r>
            <a:br>
              <a:rPr lang="en-US" altLang="en-US"/>
            </a:br>
            <a:r>
              <a:rPr lang="en-US" altLang="en-US"/>
              <a:t>	department location is Dallas.</a:t>
            </a:r>
            <a:br>
              <a:rPr lang="en-US" altLang="en-US"/>
            </a:br>
            <a:endParaRPr lang="en-US" altLang="en-US"/>
          </a:p>
          <a:p>
            <a:pPr defTabSz="387350">
              <a:tabLst>
                <a:tab pos="449263" algn="l"/>
              </a:tabLst>
            </a:pPr>
            <a:r>
              <a:rPr lang="en-US" altLang="en-US" b="0">
                <a:latin typeface="Courier New" panose="02070309020205020404" pitchFamily="49" charset="0"/>
              </a:rPr>
              <a:t>	  ENAME  DEPTNO JOB</a:t>
            </a:r>
            <a:br>
              <a:rPr lang="en-US" altLang="en-US">
                <a:latin typeface="Courier New" panose="02070309020205020404" pitchFamily="49" charset="0"/>
              </a:rPr>
            </a:br>
            <a:r>
              <a:rPr lang="en-US" altLang="en-US">
                <a:latin typeface="Courier New" panose="02070309020205020404" pitchFamily="49" charset="0"/>
              </a:rPr>
              <a:t>	  </a:t>
            </a:r>
            <a:r>
              <a:rPr lang="en-US" altLang="en-US" b="0">
                <a:latin typeface="Courier New" panose="02070309020205020404" pitchFamily="49" charset="0"/>
              </a:rPr>
              <a:t>------ ------ ---------</a:t>
            </a:r>
            <a:br>
              <a:rPr lang="en-US" altLang="en-US" b="0">
                <a:latin typeface="Courier New" panose="02070309020205020404" pitchFamily="49" charset="0"/>
              </a:rPr>
            </a:br>
            <a:r>
              <a:rPr lang="en-US" altLang="en-US" b="0">
                <a:latin typeface="Courier New" panose="02070309020205020404" pitchFamily="49" charset="0"/>
              </a:rPr>
              <a:t>	  JONES      20 MANAGER</a:t>
            </a:r>
            <a:br>
              <a:rPr lang="en-US" altLang="en-US" b="0">
                <a:latin typeface="Courier New" panose="02070309020205020404" pitchFamily="49" charset="0"/>
              </a:rPr>
            </a:br>
            <a:r>
              <a:rPr lang="en-US" altLang="en-US" b="0">
                <a:latin typeface="Courier New" panose="02070309020205020404" pitchFamily="49" charset="0"/>
              </a:rPr>
              <a:t>	  FORD       20 ANALYST</a:t>
            </a:r>
            <a:br>
              <a:rPr lang="en-US" altLang="en-US" b="0">
                <a:latin typeface="Courier New" panose="02070309020205020404" pitchFamily="49" charset="0"/>
              </a:rPr>
            </a:br>
            <a:r>
              <a:rPr lang="en-US" altLang="en-US" b="0">
                <a:latin typeface="Courier New" panose="02070309020205020404" pitchFamily="49" charset="0"/>
              </a:rPr>
              <a:t>	  SMITH      20 CLERK</a:t>
            </a:r>
            <a:br>
              <a:rPr lang="en-US" altLang="en-US" b="0">
                <a:latin typeface="Courier New" panose="02070309020205020404" pitchFamily="49" charset="0"/>
              </a:rPr>
            </a:br>
            <a:r>
              <a:rPr lang="en-US" altLang="en-US" b="0">
                <a:latin typeface="Courier New" panose="02070309020205020404" pitchFamily="49" charset="0"/>
              </a:rPr>
              <a:t>	  SCOTT      20 ANALYST</a:t>
            </a:r>
            <a:br>
              <a:rPr lang="en-US" altLang="en-US" b="0">
                <a:latin typeface="Courier New" panose="02070309020205020404" pitchFamily="49" charset="0"/>
              </a:rPr>
            </a:br>
            <a:r>
              <a:rPr lang="en-US" altLang="en-US" b="0">
                <a:latin typeface="Courier New" panose="02070309020205020404" pitchFamily="49" charset="0"/>
              </a:rPr>
              <a:t>	  ADAMS      20 CLERK</a:t>
            </a:r>
            <a:br>
              <a:rPr lang="en-US" altLang="en-US" b="0">
                <a:latin typeface="Courier New" panose="02070309020205020404" pitchFamily="49" charset="0"/>
              </a:rPr>
            </a:br>
            <a:endParaRPr lang="en-US" altLang="en-US" b="0">
              <a:latin typeface="Times New Roman" panose="02020603050405020304" pitchFamily="18" charset="0"/>
            </a:endParaRPr>
          </a:p>
          <a:p>
            <a:pPr marL="442913" lvl="2" indent="-214313" defTabSz="387350">
              <a:buFontTx/>
              <a:buNone/>
              <a:tabLst>
                <a:tab pos="449263" algn="l"/>
              </a:tabLst>
            </a:pPr>
            <a:r>
              <a:rPr lang="en-US" altLang="en-US"/>
              <a:t>5.	Display the employee name and salary of all employees who report to King.</a:t>
            </a:r>
            <a:br>
              <a:rPr lang="en-US" altLang="en-US"/>
            </a:br>
            <a:endParaRPr lang="en-US" altLang="en-US"/>
          </a:p>
          <a:p>
            <a:pPr defTabSz="387350">
              <a:tabLst>
                <a:tab pos="449263" algn="l"/>
              </a:tabLst>
            </a:pPr>
            <a:r>
              <a:rPr lang="en-US" altLang="en-US" b="0">
                <a:latin typeface="Courier New" panose="02070309020205020404" pitchFamily="49" charset="0"/>
              </a:rPr>
              <a:t>	  ENAME	    SAL</a:t>
            </a:r>
            <a:br>
              <a:rPr lang="en-US" altLang="en-US" b="0">
                <a:latin typeface="Courier New" panose="02070309020205020404" pitchFamily="49" charset="0"/>
              </a:rPr>
            </a:br>
            <a:r>
              <a:rPr lang="en-US" altLang="en-US" b="0">
                <a:latin typeface="Courier New" panose="02070309020205020404" pitchFamily="49" charset="0"/>
              </a:rPr>
              <a:t>	  ------    ----</a:t>
            </a:r>
            <a:br>
              <a:rPr lang="en-US" altLang="en-US" b="0">
                <a:latin typeface="Courier New" panose="02070309020205020404" pitchFamily="49" charset="0"/>
              </a:rPr>
            </a:br>
            <a:r>
              <a:rPr lang="en-US" altLang="en-US" b="0">
                <a:latin typeface="Courier New" panose="02070309020205020404" pitchFamily="49" charset="0"/>
              </a:rPr>
              <a:t>	  BLAKE     2850</a:t>
            </a:r>
            <a:br>
              <a:rPr lang="en-US" altLang="en-US" b="0">
                <a:latin typeface="Courier New" panose="02070309020205020404" pitchFamily="49" charset="0"/>
              </a:rPr>
            </a:br>
            <a:r>
              <a:rPr lang="en-US" altLang="en-US" b="0">
                <a:latin typeface="Courier New" panose="02070309020205020404" pitchFamily="49" charset="0"/>
              </a:rPr>
              <a:t>	  CLARK     2450</a:t>
            </a:r>
            <a:br>
              <a:rPr lang="en-US" altLang="en-US" b="0">
                <a:latin typeface="Courier New" panose="02070309020205020404" pitchFamily="49" charset="0"/>
              </a:rPr>
            </a:br>
            <a:r>
              <a:rPr lang="en-US" altLang="en-US" b="0">
                <a:latin typeface="Courier New" panose="02070309020205020404" pitchFamily="49" charset="0"/>
              </a:rPr>
              <a:t>	  JONES     2975</a:t>
            </a:r>
            <a:br>
              <a:rPr lang="en-US" altLang="en-US" b="0">
                <a:latin typeface="Courier New" panose="02070309020205020404" pitchFamily="49" charset="0"/>
              </a:rPr>
            </a:br>
            <a:endParaRPr lang="en-US" altLang="en-US" b="0">
              <a:latin typeface="Times New Roman" panose="02020603050405020304" pitchFamily="18" charset="0"/>
            </a:endParaRPr>
          </a:p>
          <a:p>
            <a:pPr marL="442913" lvl="2" indent="-214313" defTabSz="387350">
              <a:buFontTx/>
              <a:buNone/>
              <a:tabLst>
                <a:tab pos="449263" algn="l"/>
              </a:tabLst>
            </a:pPr>
            <a:r>
              <a:rPr lang="en-US" altLang="en-US"/>
              <a:t>6.	Display the department number, name, and job for all employees in the Sales department.</a:t>
            </a:r>
            <a:br>
              <a:rPr lang="en-US" altLang="en-US"/>
            </a:br>
            <a:endParaRPr lang="en-US" altLang="en-US"/>
          </a:p>
          <a:p>
            <a:pPr defTabSz="387350">
              <a:tabLst>
                <a:tab pos="449263" algn="l"/>
              </a:tabLst>
            </a:pPr>
            <a:r>
              <a:rPr lang="en-US" altLang="en-US" b="0">
                <a:latin typeface="Courier New" panose="02070309020205020404" pitchFamily="49" charset="0"/>
              </a:rPr>
              <a:t>	  DEPTNO ENAME    JOB</a:t>
            </a:r>
            <a:br>
              <a:rPr lang="en-US" altLang="en-US" b="0">
                <a:latin typeface="Courier New" panose="02070309020205020404" pitchFamily="49" charset="0"/>
              </a:rPr>
            </a:br>
            <a:r>
              <a:rPr lang="en-US" altLang="en-US" b="0">
                <a:latin typeface="Courier New" panose="02070309020205020404" pitchFamily="49" charset="0"/>
              </a:rPr>
              <a:t>	  ------ -------- ---------</a:t>
            </a:r>
            <a:br>
              <a:rPr lang="en-US" altLang="en-US" b="0">
                <a:latin typeface="Courier New" panose="02070309020205020404" pitchFamily="49" charset="0"/>
              </a:rPr>
            </a:br>
            <a:r>
              <a:rPr lang="en-US" altLang="en-US" b="0">
                <a:latin typeface="Courier New" panose="02070309020205020404" pitchFamily="49" charset="0"/>
              </a:rPr>
              <a:t>	      30 BLAKE    MANAGER</a:t>
            </a:r>
            <a:br>
              <a:rPr lang="en-US" altLang="en-US" b="0">
                <a:latin typeface="Courier New" panose="02070309020205020404" pitchFamily="49" charset="0"/>
              </a:rPr>
            </a:br>
            <a:r>
              <a:rPr lang="en-US" altLang="en-US" b="0">
                <a:latin typeface="Courier New" panose="02070309020205020404" pitchFamily="49" charset="0"/>
              </a:rPr>
              <a:t>	      30 MARTIN   SALESMAN</a:t>
            </a:r>
            <a:br>
              <a:rPr lang="en-US" altLang="en-US" b="0">
                <a:latin typeface="Courier New" panose="02070309020205020404" pitchFamily="49" charset="0"/>
              </a:rPr>
            </a:br>
            <a:r>
              <a:rPr lang="en-US" altLang="en-US" b="0">
                <a:latin typeface="Courier New" panose="02070309020205020404" pitchFamily="49" charset="0"/>
              </a:rPr>
              <a:t>	      30 ALLEN    SALESMAN</a:t>
            </a:r>
            <a:br>
              <a:rPr lang="en-US" altLang="en-US" b="0">
                <a:latin typeface="Courier New" panose="02070309020205020404" pitchFamily="49" charset="0"/>
              </a:rPr>
            </a:br>
            <a:r>
              <a:rPr lang="en-US" altLang="en-US" b="0">
                <a:latin typeface="Courier New" panose="02070309020205020404" pitchFamily="49" charset="0"/>
              </a:rPr>
              <a:t>	      30 TURNER   SALESMAN</a:t>
            </a:r>
            <a:br>
              <a:rPr lang="en-US" altLang="en-US" b="0">
                <a:latin typeface="Courier New" panose="02070309020205020404" pitchFamily="49" charset="0"/>
              </a:rPr>
            </a:br>
            <a:r>
              <a:rPr lang="en-US" altLang="en-US" b="0">
                <a:latin typeface="Courier New" panose="02070309020205020404" pitchFamily="49" charset="0"/>
              </a:rPr>
              <a:t>	      30 JAMES    CLERK</a:t>
            </a:r>
            <a:br>
              <a:rPr lang="en-US" altLang="en-US" b="0">
                <a:latin typeface="Courier New" panose="02070309020205020404" pitchFamily="49" charset="0"/>
              </a:rPr>
            </a:br>
            <a:r>
              <a:rPr lang="en-US" altLang="en-US" b="0">
                <a:latin typeface="Courier New" panose="02070309020205020404" pitchFamily="49" charset="0"/>
              </a:rPr>
              <a:t>	      30 WARD     SALESMAN</a:t>
            </a:r>
            <a:br>
              <a:rPr lang="en-US" altLang="en-US" b="0">
                <a:latin typeface="Courier New" panose="02070309020205020404" pitchFamily="49" charset="0"/>
              </a:rPr>
            </a:br>
            <a:r>
              <a:rPr lang="en-US" altLang="en-US" b="0">
                <a:latin typeface="Courier New" panose="02070309020205020404" pitchFamily="49" charset="0"/>
              </a:rPr>
              <a:t>	  6 rows selected.</a:t>
            </a:r>
            <a:br>
              <a:rPr lang="en-US" altLang="en-US" b="0">
                <a:latin typeface="Courier New" panose="02070309020205020404" pitchFamily="49" charset="0"/>
              </a:rPr>
            </a:br>
            <a:endParaRPr lang="en-US" altLang="en-US" b="0">
              <a:latin typeface="Courier New" panose="02070309020205020404" pitchFamily="49" charset="0"/>
            </a:endParaRPr>
          </a:p>
          <a:p>
            <a:pPr lvl="1" defTabSz="387350">
              <a:tabLst>
                <a:tab pos="449263" algn="l"/>
              </a:tabLst>
            </a:pPr>
            <a:r>
              <a:rPr lang="en-US" altLang="en-US"/>
              <a:t>If you have time, complete the following exercises:</a:t>
            </a:r>
          </a:p>
          <a:p>
            <a:pPr marL="442913" lvl="2" indent="-214313" defTabSz="387350">
              <a:buFontTx/>
              <a:buNone/>
              <a:tabLst>
                <a:tab pos="449263" algn="l"/>
              </a:tabLst>
            </a:pPr>
            <a:r>
              <a:rPr lang="en-US" altLang="en-US"/>
              <a:t>7.	Modify </a:t>
            </a:r>
            <a:r>
              <a:rPr lang="en-US" altLang="en-US" i="1"/>
              <a:t>p6q3.sql</a:t>
            </a:r>
            <a:r>
              <a:rPr lang="en-US" altLang="en-US"/>
              <a:t> to display the employee number, name, and salary for all employees who</a:t>
            </a:r>
            <a:br>
              <a:rPr lang="en-US" altLang="en-US"/>
            </a:br>
            <a:r>
              <a:rPr lang="en-US" altLang="en-US"/>
              <a:t>	earn more than the average salary and who work in a department with any employee with a </a:t>
            </a:r>
            <a:r>
              <a:rPr lang="en-US" altLang="en-US" i="1"/>
              <a:t>T</a:t>
            </a:r>
            <a:br>
              <a:rPr lang="en-US" altLang="en-US"/>
            </a:br>
            <a:r>
              <a:rPr lang="en-US" altLang="en-US"/>
              <a:t>	in their name. Resave as </a:t>
            </a:r>
            <a:r>
              <a:rPr lang="en-US" altLang="en-US" i="1"/>
              <a:t>p6q7.sql</a:t>
            </a:r>
            <a:r>
              <a:rPr lang="en-US" altLang="en-US"/>
              <a:t>. Rerun your query.</a:t>
            </a:r>
          </a:p>
          <a:p>
            <a:pPr lvl="1" defTabSz="387350">
              <a:tabLst>
                <a:tab pos="449263" algn="l"/>
              </a:tabLst>
            </a:pPr>
            <a:endParaRPr lang="en-US" altLang="en-US" sz="400"/>
          </a:p>
          <a:p>
            <a:pPr defTabSz="387350">
              <a:tabLst>
                <a:tab pos="449263" algn="l"/>
              </a:tabLst>
            </a:pPr>
            <a:r>
              <a:rPr lang="en-US" altLang="en-US" b="0">
                <a:latin typeface="Courier New" panose="02070309020205020404" pitchFamily="49" charset="0"/>
              </a:rPr>
              <a:t>	  EMPNO ENAME     SAL</a:t>
            </a:r>
            <a:br>
              <a:rPr lang="en-US" altLang="en-US" b="0">
                <a:latin typeface="Courier New" panose="02070309020205020404" pitchFamily="49" charset="0"/>
              </a:rPr>
            </a:br>
            <a:r>
              <a:rPr lang="en-US" altLang="en-US" b="0">
                <a:latin typeface="Courier New" panose="02070309020205020404" pitchFamily="49" charset="0"/>
              </a:rPr>
              <a:t>	  ----- ------   ----</a:t>
            </a:r>
            <a:br>
              <a:rPr lang="en-US" altLang="en-US" b="0">
                <a:latin typeface="Courier New" panose="02070309020205020404" pitchFamily="49" charset="0"/>
              </a:rPr>
            </a:br>
            <a:r>
              <a:rPr lang="en-US" altLang="en-US" b="0">
                <a:latin typeface="Courier New" panose="02070309020205020404" pitchFamily="49" charset="0"/>
              </a:rPr>
              <a:t>	   7566 JONES    2975</a:t>
            </a:r>
            <a:br>
              <a:rPr lang="en-US" altLang="en-US" b="0">
                <a:latin typeface="Courier New" panose="02070309020205020404" pitchFamily="49" charset="0"/>
              </a:rPr>
            </a:br>
            <a:r>
              <a:rPr lang="en-US" altLang="en-US" b="0">
                <a:latin typeface="Courier New" panose="02070309020205020404" pitchFamily="49" charset="0"/>
              </a:rPr>
              <a:t>	   7788 SCOTT    3000</a:t>
            </a:r>
            <a:br>
              <a:rPr lang="en-US" altLang="en-US" b="0">
                <a:latin typeface="Courier New" panose="02070309020205020404" pitchFamily="49" charset="0"/>
              </a:rPr>
            </a:br>
            <a:r>
              <a:rPr lang="en-US" altLang="en-US" b="0">
                <a:latin typeface="Courier New" panose="02070309020205020404" pitchFamily="49" charset="0"/>
              </a:rPr>
              <a:t>	   7902 FORD     3000</a:t>
            </a:r>
            <a:br>
              <a:rPr lang="en-US" altLang="en-US" b="0">
                <a:latin typeface="Courier New" panose="02070309020205020404" pitchFamily="49" charset="0"/>
              </a:rPr>
            </a:br>
            <a:r>
              <a:rPr lang="en-US" altLang="en-US" b="0">
                <a:latin typeface="Courier New" panose="02070309020205020404" pitchFamily="49" charset="0"/>
              </a:rPr>
              <a:t>	   7698 BLAKE    2850</a:t>
            </a:r>
          </a:p>
        </p:txBody>
      </p:sp>
      <p:sp>
        <p:nvSpPr>
          <p:cNvPr id="45059" name="Rectangle 3">
            <a:extLst>
              <a:ext uri="{FF2B5EF4-FFF2-40B4-BE49-F238E27FC236}">
                <a16:creationId xmlns:a16="http://schemas.microsoft.com/office/drawing/2014/main" id="{FD83343F-58BB-43B8-9C47-56DC89D526E1}"/>
              </a:ext>
            </a:extLst>
          </p:cNvPr>
          <p:cNvSpPr>
            <a:spLocks noChangeArrowheads="1"/>
          </p:cNvSpPr>
          <p:nvPr/>
        </p:nvSpPr>
        <p:spPr bwMode="auto">
          <a:xfrm>
            <a:off x="977900" y="7137400"/>
            <a:ext cx="5275263" cy="11191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60" name="Rectangle 4">
            <a:extLst>
              <a:ext uri="{FF2B5EF4-FFF2-40B4-BE49-F238E27FC236}">
                <a16:creationId xmlns:a16="http://schemas.microsoft.com/office/drawing/2014/main" id="{D5C81604-5702-4979-B1F1-112FF9601563}"/>
              </a:ext>
            </a:extLst>
          </p:cNvPr>
          <p:cNvSpPr>
            <a:spLocks noChangeArrowheads="1"/>
          </p:cNvSpPr>
          <p:nvPr/>
        </p:nvSpPr>
        <p:spPr bwMode="auto">
          <a:xfrm>
            <a:off x="977900" y="4470400"/>
            <a:ext cx="5275263" cy="170021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61" name="Rectangle 5">
            <a:extLst>
              <a:ext uri="{FF2B5EF4-FFF2-40B4-BE49-F238E27FC236}">
                <a16:creationId xmlns:a16="http://schemas.microsoft.com/office/drawing/2014/main" id="{16A223B5-914A-477B-B6D4-944017B2AC5B}"/>
              </a:ext>
            </a:extLst>
          </p:cNvPr>
          <p:cNvSpPr>
            <a:spLocks noChangeArrowheads="1"/>
          </p:cNvSpPr>
          <p:nvPr/>
        </p:nvSpPr>
        <p:spPr bwMode="auto">
          <a:xfrm>
            <a:off x="977900" y="3036888"/>
            <a:ext cx="5275263" cy="10636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62" name="Rectangle 6">
            <a:extLst>
              <a:ext uri="{FF2B5EF4-FFF2-40B4-BE49-F238E27FC236}">
                <a16:creationId xmlns:a16="http://schemas.microsoft.com/office/drawing/2014/main" id="{85A0D2A2-B993-4444-B5BF-6ADB781FDFF2}"/>
              </a:ext>
            </a:extLst>
          </p:cNvPr>
          <p:cNvSpPr>
            <a:spLocks noChangeArrowheads="1"/>
          </p:cNvSpPr>
          <p:nvPr/>
        </p:nvSpPr>
        <p:spPr bwMode="auto">
          <a:xfrm>
            <a:off x="977900" y="1249363"/>
            <a:ext cx="5275263" cy="14160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42C035BA-8824-449C-AC8D-EB77A5A82715}"/>
              </a:ext>
            </a:extLst>
          </p:cNvPr>
          <p:cNvSpPr>
            <a:spLocks noChangeArrowheads="1"/>
          </p:cNvSpPr>
          <p:nvPr/>
        </p:nvSpPr>
        <p:spPr bwMode="auto">
          <a:xfrm>
            <a:off x="3862388" y="-1588"/>
            <a:ext cx="2955925"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3" name="Rectangle 3">
            <a:extLst>
              <a:ext uri="{FF2B5EF4-FFF2-40B4-BE49-F238E27FC236}">
                <a16:creationId xmlns:a16="http://schemas.microsoft.com/office/drawing/2014/main" id="{81EF44CB-CC0C-4BED-8BAD-57076F5A6C7B}"/>
              </a:ext>
            </a:extLst>
          </p:cNvPr>
          <p:cNvSpPr>
            <a:spLocks noChangeArrowheads="1"/>
          </p:cNvSpPr>
          <p:nvPr/>
        </p:nvSpPr>
        <p:spPr bwMode="auto">
          <a:xfrm>
            <a:off x="-1588" y="-1588"/>
            <a:ext cx="2952751"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4" name="Rectangle 4">
            <a:extLst>
              <a:ext uri="{FF2B5EF4-FFF2-40B4-BE49-F238E27FC236}">
                <a16:creationId xmlns:a16="http://schemas.microsoft.com/office/drawing/2014/main" id="{BDFDB709-90B4-42A4-908D-D230F31C3DF1}"/>
              </a:ext>
            </a:extLst>
          </p:cNvPr>
          <p:cNvSpPr>
            <a:spLocks noGrp="1" noChangeArrowheads="1"/>
          </p:cNvSpPr>
          <p:nvPr>
            <p:ph type="body" idx="1"/>
          </p:nvPr>
        </p:nvSpPr>
        <p:spPr>
          <a:xfrm>
            <a:off x="452438" y="4762500"/>
            <a:ext cx="5842000" cy="3795713"/>
          </a:xfrm>
          <a:noFill/>
          <a:ln/>
        </p:spPr>
        <p:txBody>
          <a:bodyPr/>
          <a:lstStyle/>
          <a:p>
            <a:pPr defTabSz="377825">
              <a:tabLst>
                <a:tab pos="442913" algn="l"/>
              </a:tabLst>
            </a:pPr>
            <a:r>
              <a:rPr lang="en-US" altLang="en-US"/>
              <a:t>Using a Subquery to Solve a Problem</a:t>
            </a:r>
          </a:p>
          <a:p>
            <a:pPr lvl="1" defTabSz="377825">
              <a:tabLst>
                <a:tab pos="442913" algn="l"/>
              </a:tabLst>
            </a:pPr>
            <a:r>
              <a:rPr lang="en-US" altLang="en-US"/>
              <a:t>Suppose you want to write a query to find out who earns a salary greater than Jones’ salary. </a:t>
            </a:r>
          </a:p>
          <a:p>
            <a:pPr lvl="1" defTabSz="377825">
              <a:tabLst>
                <a:tab pos="442913" algn="l"/>
              </a:tabLst>
            </a:pPr>
            <a:r>
              <a:rPr lang="en-US" altLang="en-US"/>
              <a:t>To solve this problem, you need </a:t>
            </a:r>
            <a:r>
              <a:rPr lang="en-US" altLang="en-US" i="1"/>
              <a:t>two</a:t>
            </a:r>
            <a:r>
              <a:rPr lang="en-US" altLang="en-US"/>
              <a:t> queries: one query to find what Jones earns and a second query to find who earns more than that amount. </a:t>
            </a:r>
          </a:p>
          <a:p>
            <a:pPr lvl="1" defTabSz="377825">
              <a:tabLst>
                <a:tab pos="442913" algn="l"/>
              </a:tabLst>
            </a:pPr>
            <a:r>
              <a:rPr lang="en-US" altLang="en-US"/>
              <a:t>You can solve this problem by combining the two queries, placing one query </a:t>
            </a:r>
            <a:r>
              <a:rPr lang="en-US" altLang="en-US" i="1"/>
              <a:t>inside</a:t>
            </a:r>
            <a:r>
              <a:rPr lang="en-US" altLang="en-US"/>
              <a:t> the other query. </a:t>
            </a:r>
          </a:p>
          <a:p>
            <a:pPr lvl="1" defTabSz="377825">
              <a:tabLst>
                <a:tab pos="442913" algn="l"/>
              </a:tabLst>
            </a:pPr>
            <a:r>
              <a:rPr lang="en-US" altLang="en-US"/>
              <a:t>The inner query or the </a:t>
            </a:r>
            <a:r>
              <a:rPr lang="en-US" altLang="en-US" i="1"/>
              <a:t>subquery</a:t>
            </a:r>
            <a:r>
              <a:rPr lang="en-US" altLang="en-US"/>
              <a:t> returns a value that is used by the outer query or the main query. Using a subquery is equivalent to performing two sequential queries and using the result of the first query as the search value in the second query.</a:t>
            </a:r>
          </a:p>
          <a:p>
            <a:pPr marL="436563" lvl="2" indent="-207963" defTabSz="377825">
              <a:buFontTx/>
              <a:buNone/>
              <a:tabLst>
                <a:tab pos="442913" algn="l"/>
              </a:tabLst>
            </a:pPr>
            <a:endParaRPr lang="en-US" altLang="en-US"/>
          </a:p>
          <a:p>
            <a:pPr defTabSz="377825">
              <a:tabLst>
                <a:tab pos="442913" algn="l"/>
              </a:tabLst>
            </a:pPr>
            <a:endParaRPr lang="en-US" altLang="en-US">
              <a:latin typeface="Times New Roman" panose="02020603050405020304" pitchFamily="18" charset="0"/>
            </a:endParaRPr>
          </a:p>
          <a:p>
            <a:pPr defTabSz="377825">
              <a:tabLst>
                <a:tab pos="442913" algn="l"/>
              </a:tabLst>
            </a:pPr>
            <a:endParaRPr lang="en-US" altLang="en-US">
              <a:latin typeface="Times New Roman" panose="02020603050405020304" pitchFamily="18" charset="0"/>
            </a:endParaRPr>
          </a:p>
          <a:p>
            <a:pPr defTabSz="377825">
              <a:tabLst>
                <a:tab pos="442913" algn="l"/>
              </a:tabLst>
            </a:pPr>
            <a:endParaRPr lang="en-US" altLang="en-US">
              <a:solidFill>
                <a:schemeClr val="accent1"/>
              </a:solidFill>
            </a:endParaRPr>
          </a:p>
          <a:p>
            <a:pPr lvl="1" defTabSz="377825">
              <a:tabLst>
                <a:tab pos="442913" algn="l"/>
              </a:tabLst>
            </a:pPr>
            <a:endParaRPr lang="en-US" altLang="en-US"/>
          </a:p>
          <a:p>
            <a:pPr defTabSz="377825">
              <a:tabLst>
                <a:tab pos="442913" algn="l"/>
              </a:tabLst>
            </a:pPr>
            <a:endParaRPr lang="en-US" altLang="en-US" b="0">
              <a:latin typeface="Times New Roman" panose="02020603050405020304" pitchFamily="18" charset="0"/>
            </a:endParaRPr>
          </a:p>
        </p:txBody>
      </p:sp>
      <p:sp>
        <p:nvSpPr>
          <p:cNvPr id="10245" name="Rectangle 5">
            <a:extLst>
              <a:ext uri="{FF2B5EF4-FFF2-40B4-BE49-F238E27FC236}">
                <a16:creationId xmlns:a16="http://schemas.microsoft.com/office/drawing/2014/main" id="{4AA9A306-A7DE-4613-908D-BEDC6E143C96}"/>
              </a:ext>
            </a:extLst>
          </p:cNvPr>
          <p:cNvSpPr>
            <a:spLocks noChangeArrowheads="1" noTextEdit="1"/>
          </p:cNvSpPr>
          <p:nvPr>
            <p:ph type="sldImg"/>
          </p:nvPr>
        </p:nvSpPr>
        <p:spPr>
          <a:xfrm>
            <a:off x="441325" y="168275"/>
            <a:ext cx="5927725" cy="4445000"/>
          </a:xfrm>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B83BF0AC-B3AD-40C5-A52E-91E2BAEC69A5}"/>
              </a:ext>
            </a:extLst>
          </p:cNvPr>
          <p:cNvSpPr>
            <a:spLocks noGrp="1" noChangeArrowheads="1"/>
          </p:cNvSpPr>
          <p:nvPr>
            <p:ph type="body" idx="1"/>
          </p:nvPr>
        </p:nvSpPr>
        <p:spPr>
          <a:noFill/>
          <a:ln/>
        </p:spPr>
        <p:txBody>
          <a:bodyPr/>
          <a:lstStyle/>
          <a:p>
            <a:r>
              <a:rPr lang="en-US" altLang="en-US"/>
              <a:t>Subqueries</a:t>
            </a:r>
          </a:p>
          <a:p>
            <a:pPr lvl="1"/>
            <a:r>
              <a:rPr lang="en-US" altLang="en-US"/>
              <a:t>A </a:t>
            </a:r>
            <a:r>
              <a:rPr lang="en-US" altLang="en-US">
                <a:solidFill>
                  <a:srgbClr val="FC0128"/>
                </a:solidFill>
              </a:rPr>
              <a:t>subquery </a:t>
            </a:r>
            <a:r>
              <a:rPr lang="en-US" altLang="en-US"/>
              <a:t>is a SELECT statement that is embedded in a clause of another SELECT statement. </a:t>
            </a:r>
            <a:r>
              <a:rPr lang="en-US" altLang="en-US">
                <a:latin typeface="Times" panose="02020603050405020304" pitchFamily="18" charset="0"/>
              </a:rPr>
              <a:t>You can build powerful statements out of simple ones by using subqueries. They can be very useful when you need to select rows from a table with a condition that depends on the data in the table itself.</a:t>
            </a:r>
          </a:p>
          <a:p>
            <a:pPr lvl="1"/>
            <a:r>
              <a:rPr lang="en-US" altLang="en-US"/>
              <a:t>You can place the subquery in a number of SQL clauses: </a:t>
            </a:r>
          </a:p>
          <a:p>
            <a:pPr lvl="2"/>
            <a:r>
              <a:rPr lang="en-US" altLang="en-US"/>
              <a:t>WHERE clause</a:t>
            </a:r>
          </a:p>
          <a:p>
            <a:pPr lvl="2"/>
            <a:r>
              <a:rPr lang="en-US" altLang="en-US"/>
              <a:t>HAVING clause</a:t>
            </a:r>
          </a:p>
          <a:p>
            <a:pPr lvl="2"/>
            <a:r>
              <a:rPr lang="en-US" altLang="en-US"/>
              <a:t>FROM clause</a:t>
            </a:r>
          </a:p>
          <a:p>
            <a:pPr lvl="1"/>
            <a:r>
              <a:rPr lang="en-US" altLang="en-US"/>
              <a:t>In the syntax:</a:t>
            </a:r>
          </a:p>
          <a:p>
            <a:pPr algn="just">
              <a:lnSpc>
                <a:spcPct val="112000"/>
              </a:lnSpc>
              <a:spcBef>
                <a:spcPct val="0"/>
              </a:spcBef>
            </a:pPr>
            <a:r>
              <a:rPr lang="en-US" altLang="en-US" b="0" i="1">
                <a:latin typeface="Times" panose="02020603050405020304" pitchFamily="18" charset="0"/>
              </a:rPr>
              <a:t>	operator</a:t>
            </a:r>
            <a:r>
              <a:rPr lang="en-US" altLang="en-US" b="0">
                <a:latin typeface="Times" panose="02020603050405020304" pitchFamily="18" charset="0"/>
              </a:rPr>
              <a:t> 	includes a comparison operator such as &gt;, =, or IN</a:t>
            </a:r>
          </a:p>
          <a:p>
            <a:pPr lvl="1"/>
            <a:r>
              <a:rPr lang="en-US" altLang="en-US" b="1"/>
              <a:t>Note:</a:t>
            </a:r>
            <a:r>
              <a:rPr lang="en-US" altLang="en-US"/>
              <a:t> Comparison operators fall into two classes: single-row operators (&gt;, =, &gt;=, &lt;, &lt;&gt;, &lt;=) and multiple-row operators (IN, ANY, ALL).</a:t>
            </a:r>
          </a:p>
          <a:p>
            <a:pPr lvl="1"/>
            <a:r>
              <a:rPr lang="en-US" altLang="en-US"/>
              <a:t>The subquery is often referred to as a nested SELECT, sub-SELECT, or inner SELECT statement. The subquery generally executes first, and its output is used to complete the query condition for the main or outer query.</a:t>
            </a:r>
          </a:p>
          <a:p>
            <a:r>
              <a:rPr lang="en-US" altLang="en-US">
                <a:solidFill>
                  <a:schemeClr val="accent2"/>
                </a:solidFill>
              </a:rPr>
              <a:t>Class Management Note</a:t>
            </a:r>
          </a:p>
          <a:p>
            <a:pPr lvl="1"/>
            <a:r>
              <a:rPr lang="en-US" altLang="en-US">
                <a:solidFill>
                  <a:schemeClr val="accent2"/>
                </a:solidFill>
              </a:rPr>
              <a:t>Additionally, subqueries can be placed in the CREATE VIEW statement, CREATE TABLE statement, UPDATE clause, INTO clause of an INSERT statement, and SET clause of an UPDATE statement.</a:t>
            </a:r>
            <a:r>
              <a:rPr lang="en-US" altLang="en-US"/>
              <a:t> </a:t>
            </a:r>
          </a:p>
        </p:txBody>
      </p:sp>
      <p:sp>
        <p:nvSpPr>
          <p:cNvPr id="12291" name="Rectangle 3">
            <a:extLst>
              <a:ext uri="{FF2B5EF4-FFF2-40B4-BE49-F238E27FC236}">
                <a16:creationId xmlns:a16="http://schemas.microsoft.com/office/drawing/2014/main" id="{2010F078-7F36-4BB4-BF26-35F7C978A670}"/>
              </a:ext>
            </a:extLst>
          </p:cNvPr>
          <p:cNvSpPr>
            <a:spLocks noChangeArrowheads="1" noTextEdit="1"/>
          </p:cNvSpPr>
          <p:nvPr>
            <p:ph type="sldImg"/>
          </p:nvPr>
        </p:nvSpPr>
        <p:spPr>
          <a:xfrm>
            <a:off x="474663" y="161925"/>
            <a:ext cx="5864225" cy="4397375"/>
          </a:xfrm>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E6C21CCF-302A-4BF2-B84D-33D5D17AD8B7}"/>
              </a:ext>
            </a:extLst>
          </p:cNvPr>
          <p:cNvSpPr>
            <a:spLocks noChangeArrowheads="1" noTextEdit="1"/>
          </p:cNvSpPr>
          <p:nvPr>
            <p:ph type="sldImg"/>
          </p:nvPr>
        </p:nvSpPr>
        <p:spPr>
          <a:xfrm>
            <a:off x="441325" y="168275"/>
            <a:ext cx="5927725" cy="4445000"/>
          </a:xfrm>
          <a:ln cap="flat"/>
        </p:spPr>
      </p:sp>
      <p:sp>
        <p:nvSpPr>
          <p:cNvPr id="14339" name="Rectangle 3">
            <a:extLst>
              <a:ext uri="{FF2B5EF4-FFF2-40B4-BE49-F238E27FC236}">
                <a16:creationId xmlns:a16="http://schemas.microsoft.com/office/drawing/2014/main" id="{9D86764C-BF54-4D87-A628-63CB521A6540}"/>
              </a:ext>
            </a:extLst>
          </p:cNvPr>
          <p:cNvSpPr>
            <a:spLocks noGrp="1" noChangeArrowheads="1"/>
          </p:cNvSpPr>
          <p:nvPr>
            <p:ph type="body" idx="1"/>
          </p:nvPr>
        </p:nvSpPr>
        <p:spPr>
          <a:xfrm>
            <a:off x="452438" y="4762500"/>
            <a:ext cx="5778500" cy="3795713"/>
          </a:xfrm>
          <a:noFill/>
          <a:ln/>
        </p:spPr>
        <p:txBody>
          <a:bodyPr/>
          <a:lstStyle/>
          <a:p>
            <a:pPr defTabSz="377825">
              <a:tabLst>
                <a:tab pos="442913" algn="l"/>
              </a:tabLst>
            </a:pPr>
            <a:r>
              <a:rPr lang="en-US" altLang="en-US"/>
              <a:t>Using a Subquery</a:t>
            </a:r>
          </a:p>
          <a:p>
            <a:pPr lvl="1" defTabSz="377825">
              <a:tabLst>
                <a:tab pos="442913" algn="l"/>
              </a:tabLst>
            </a:pPr>
            <a:r>
              <a:rPr lang="en-US" altLang="en-US"/>
              <a:t>In the slide, the inner query determines the salary of employee 7566. The outer query takes the result of the inner query and uses this result to display all the employees who earn more than this amount.</a:t>
            </a:r>
          </a:p>
          <a:p>
            <a:pPr lvl="1" defTabSz="377825">
              <a:tabLst>
                <a:tab pos="442913" algn="l"/>
              </a:tabLst>
            </a:pPr>
            <a:endParaRPr lang="en-US" altLang="en-US"/>
          </a:p>
          <a:p>
            <a:pPr lvl="1" defTabSz="377825">
              <a:tabLst>
                <a:tab pos="442913" algn="l"/>
              </a:tabLst>
            </a:pPr>
            <a:endParaRPr lang="en-US" altLang="en-US"/>
          </a:p>
          <a:p>
            <a:pPr lvl="1" defTabSz="377825">
              <a:tabLst>
                <a:tab pos="442913" algn="l"/>
              </a:tabLst>
            </a:pPr>
            <a:endParaRPr lang="en-US" altLang="en-US"/>
          </a:p>
          <a:p>
            <a:pPr lvl="1" defTabSz="377825">
              <a:tabLst>
                <a:tab pos="442913" algn="l"/>
              </a:tabLst>
            </a:pPr>
            <a:endParaRPr lang="en-US" altLang="en-US"/>
          </a:p>
          <a:p>
            <a:pPr lvl="1" defTabSz="377825">
              <a:tabLst>
                <a:tab pos="442913" algn="l"/>
              </a:tabLst>
            </a:pPr>
            <a:endParaRPr lang="en-US" altLang="en-US"/>
          </a:p>
          <a:p>
            <a:pPr lvl="1" defTabSz="377825">
              <a:tabLst>
                <a:tab pos="442913" algn="l"/>
              </a:tabLst>
            </a:pPr>
            <a:endParaRPr lang="en-US" altLang="en-US"/>
          </a:p>
          <a:p>
            <a:pPr lvl="1" defTabSz="377825">
              <a:tabLst>
                <a:tab pos="442913" algn="l"/>
              </a:tabLst>
            </a:pPr>
            <a:endParaRPr lang="en-US" altLang="en-US"/>
          </a:p>
          <a:p>
            <a:pPr lvl="1" defTabSz="377825">
              <a:tabLst>
                <a:tab pos="442913" algn="l"/>
              </a:tabLst>
            </a:pPr>
            <a:endParaRPr lang="en-US" altLang="en-US"/>
          </a:p>
          <a:p>
            <a:pPr defTabSz="377825">
              <a:tabLst>
                <a:tab pos="442913" algn="l"/>
              </a:tabLst>
            </a:pPr>
            <a:endParaRPr lang="en-US" altLang="en-US">
              <a:solidFill>
                <a:schemeClr val="accent1"/>
              </a:solidFill>
            </a:endParaRPr>
          </a:p>
          <a:p>
            <a:pPr defTabSz="377825">
              <a:tabLst>
                <a:tab pos="442913" algn="l"/>
              </a:tabLst>
            </a:pPr>
            <a:endParaRPr lang="en-US" altLang="en-US">
              <a:solidFill>
                <a:schemeClr val="accent1"/>
              </a:solidFill>
            </a:endParaRPr>
          </a:p>
          <a:p>
            <a:pPr defTabSz="377825">
              <a:tabLst>
                <a:tab pos="442913" algn="l"/>
              </a:tabLst>
            </a:pPr>
            <a:r>
              <a:rPr lang="en-US" altLang="en-US">
                <a:solidFill>
                  <a:schemeClr val="accent2"/>
                </a:solidFill>
              </a:rPr>
              <a:t>Class Management Note</a:t>
            </a:r>
          </a:p>
          <a:p>
            <a:pPr lvl="1" defTabSz="377825">
              <a:tabLst>
                <a:tab pos="442913" algn="l"/>
              </a:tabLst>
            </a:pPr>
            <a:r>
              <a:rPr lang="en-US" altLang="en-US">
                <a:solidFill>
                  <a:schemeClr val="accent2"/>
                </a:solidFill>
              </a:rPr>
              <a:t>Execute the subquery (inner query) on its own first to show the value that the subquery returns. Then execute the outer query using the result returned by the inner query. Finally, execute the entire query (containing the subquery) and show that the result is the same.</a:t>
            </a:r>
            <a:r>
              <a:rPr lang="en-US" altLang="en-US">
                <a:solidFill>
                  <a:schemeClr val="accent1"/>
                </a:solidFill>
              </a:rPr>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E60366D2-1E25-4583-9729-BDC6E2FE47C0}"/>
              </a:ext>
            </a:extLst>
          </p:cNvPr>
          <p:cNvSpPr>
            <a:spLocks noChangeArrowheads="1"/>
          </p:cNvSpPr>
          <p:nvPr/>
        </p:nvSpPr>
        <p:spPr bwMode="auto">
          <a:xfrm>
            <a:off x="3860800" y="0"/>
            <a:ext cx="29591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87" name="Rectangle 3">
            <a:extLst>
              <a:ext uri="{FF2B5EF4-FFF2-40B4-BE49-F238E27FC236}">
                <a16:creationId xmlns:a16="http://schemas.microsoft.com/office/drawing/2014/main" id="{5E2EF3C1-5920-447D-AF27-9DDAC6F8E360}"/>
              </a:ext>
            </a:extLst>
          </p:cNvPr>
          <p:cNvSpPr>
            <a:spLocks noChangeArrowheads="1"/>
          </p:cNvSpPr>
          <p:nvPr/>
        </p:nvSpPr>
        <p:spPr bwMode="auto">
          <a:xfrm>
            <a:off x="-3175" y="0"/>
            <a:ext cx="29559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88" name="Rectangle 4">
            <a:extLst>
              <a:ext uri="{FF2B5EF4-FFF2-40B4-BE49-F238E27FC236}">
                <a16:creationId xmlns:a16="http://schemas.microsoft.com/office/drawing/2014/main" id="{5A845153-5692-4906-B581-42FBD9EEFE84}"/>
              </a:ext>
            </a:extLst>
          </p:cNvPr>
          <p:cNvSpPr>
            <a:spLocks noGrp="1" noChangeArrowheads="1"/>
          </p:cNvSpPr>
          <p:nvPr>
            <p:ph type="body" idx="1"/>
          </p:nvPr>
        </p:nvSpPr>
        <p:spPr>
          <a:noFill/>
          <a:ln/>
        </p:spPr>
        <p:txBody>
          <a:bodyPr/>
          <a:lstStyle/>
          <a:p>
            <a:r>
              <a:rPr lang="en-US" altLang="en-US"/>
              <a:t>Guidelines for Using Subqueries</a:t>
            </a:r>
          </a:p>
          <a:p>
            <a:pPr lvl="2"/>
            <a:r>
              <a:rPr lang="en-US" altLang="en-US"/>
              <a:t>A subquery must be</a:t>
            </a:r>
            <a:r>
              <a:rPr lang="en-US" altLang="en-US">
                <a:latin typeface="Times" panose="02020603050405020304" pitchFamily="18" charset="0"/>
              </a:rPr>
              <a:t> enclosed in parentheses.</a:t>
            </a:r>
          </a:p>
          <a:p>
            <a:pPr lvl="2"/>
            <a:r>
              <a:rPr lang="en-US" altLang="en-US"/>
              <a:t>A subquery must appear on the right side of the comparison operator.</a:t>
            </a:r>
          </a:p>
          <a:p>
            <a:pPr lvl="2"/>
            <a:r>
              <a:rPr lang="en-US" altLang="en-US"/>
              <a:t>Subqueries cannot contain an ORDER BY clause. You can have only one ORDER BY clause for a SELECT statement, and if specified it must be the last clause in the main SELECT statement.</a:t>
            </a:r>
          </a:p>
          <a:p>
            <a:pPr lvl="2"/>
            <a:r>
              <a:rPr lang="en-US" altLang="en-US"/>
              <a:t>Two classes of comparison operators are used in subqueries: single-row operators and </a:t>
            </a:r>
            <a:br>
              <a:rPr lang="en-US" altLang="en-US"/>
            </a:br>
            <a:r>
              <a:rPr lang="en-US" altLang="en-US"/>
              <a:t>multiple-row operators.</a:t>
            </a:r>
          </a:p>
          <a:p>
            <a:pPr lvl="1"/>
            <a:endParaRPr lang="en-US" altLang="en-US"/>
          </a:p>
          <a:p>
            <a:pPr lvl="1"/>
            <a:endParaRPr lang="en-US" altLang="en-US"/>
          </a:p>
          <a:p>
            <a:pPr lvl="1"/>
            <a:endParaRPr lang="en-US" altLang="en-US"/>
          </a:p>
          <a:p>
            <a:pPr lvl="1"/>
            <a:endParaRPr lang="en-US" altLang="en-US"/>
          </a:p>
          <a:p>
            <a:pPr lvl="1"/>
            <a:endParaRPr lang="en-US" altLang="en-US"/>
          </a:p>
          <a:p>
            <a:pPr lvl="1"/>
            <a:endParaRPr lang="en-US" altLang="en-US"/>
          </a:p>
          <a:p>
            <a:r>
              <a:rPr lang="en-US" altLang="en-US">
                <a:solidFill>
                  <a:schemeClr val="accent2"/>
                </a:solidFill>
              </a:rPr>
              <a:t>Class Management Note</a:t>
            </a:r>
          </a:p>
          <a:p>
            <a:pPr lvl="1"/>
            <a:r>
              <a:rPr lang="en-US" altLang="en-US">
                <a:solidFill>
                  <a:schemeClr val="accent2"/>
                </a:solidFill>
              </a:rPr>
              <a:t>A subquery can execute multiple times in correlated subqueries, which are not included in this course. Students may ask how many subqueries can be written. The Oracle Server imposes no limit on the number of subqueries. The limit is related to the buffer size that the query uses.</a:t>
            </a:r>
          </a:p>
        </p:txBody>
      </p:sp>
      <p:sp>
        <p:nvSpPr>
          <p:cNvPr id="16389" name="Rectangle 5">
            <a:extLst>
              <a:ext uri="{FF2B5EF4-FFF2-40B4-BE49-F238E27FC236}">
                <a16:creationId xmlns:a16="http://schemas.microsoft.com/office/drawing/2014/main" id="{A54D6983-61B9-4E79-9BB9-72E6C42F250F}"/>
              </a:ext>
            </a:extLst>
          </p:cNvPr>
          <p:cNvSpPr>
            <a:spLocks noChangeArrowheads="1" noTextEdit="1"/>
          </p:cNvSpPr>
          <p:nvPr>
            <p:ph type="sldImg"/>
          </p:nvPr>
        </p:nvSpPr>
        <p:spPr>
          <a:xfrm>
            <a:off x="474663" y="161925"/>
            <a:ext cx="5864225" cy="4397375"/>
          </a:xfrm>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CEB7B7C7-E092-44D6-9120-BAE1371BCAC4}"/>
              </a:ext>
            </a:extLst>
          </p:cNvPr>
          <p:cNvSpPr>
            <a:spLocks noChangeArrowheads="1"/>
          </p:cNvSpPr>
          <p:nvPr/>
        </p:nvSpPr>
        <p:spPr bwMode="auto">
          <a:xfrm>
            <a:off x="3862388" y="-1588"/>
            <a:ext cx="2955925"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5" name="Rectangle 3">
            <a:extLst>
              <a:ext uri="{FF2B5EF4-FFF2-40B4-BE49-F238E27FC236}">
                <a16:creationId xmlns:a16="http://schemas.microsoft.com/office/drawing/2014/main" id="{3A108D31-5E2C-4284-8269-60CA5DD94459}"/>
              </a:ext>
            </a:extLst>
          </p:cNvPr>
          <p:cNvSpPr>
            <a:spLocks noChangeArrowheads="1"/>
          </p:cNvSpPr>
          <p:nvPr/>
        </p:nvSpPr>
        <p:spPr bwMode="auto">
          <a:xfrm>
            <a:off x="-1588" y="-1588"/>
            <a:ext cx="2952751"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6" name="Rectangle 4">
            <a:extLst>
              <a:ext uri="{FF2B5EF4-FFF2-40B4-BE49-F238E27FC236}">
                <a16:creationId xmlns:a16="http://schemas.microsoft.com/office/drawing/2014/main" id="{6D5CDDFA-B440-4467-B3DC-03F7F63D3CF6}"/>
              </a:ext>
            </a:extLst>
          </p:cNvPr>
          <p:cNvSpPr>
            <a:spLocks noGrp="1" noChangeArrowheads="1"/>
          </p:cNvSpPr>
          <p:nvPr>
            <p:ph type="body" idx="1"/>
          </p:nvPr>
        </p:nvSpPr>
        <p:spPr>
          <a:xfrm>
            <a:off x="452438" y="4762500"/>
            <a:ext cx="5789612" cy="3795713"/>
          </a:xfrm>
          <a:noFill/>
          <a:ln/>
        </p:spPr>
        <p:txBody>
          <a:bodyPr/>
          <a:lstStyle/>
          <a:p>
            <a:pPr defTabSz="377825">
              <a:tabLst>
                <a:tab pos="442913" algn="l"/>
              </a:tabLst>
            </a:pPr>
            <a:r>
              <a:rPr lang="en-US" altLang="en-US"/>
              <a:t>Types of Subqueries</a:t>
            </a:r>
          </a:p>
          <a:p>
            <a:pPr marL="436563" lvl="2" indent="-207963" defTabSz="377825">
              <a:tabLst>
                <a:tab pos="442913" algn="l"/>
              </a:tabLst>
            </a:pPr>
            <a:r>
              <a:rPr lang="en-US" altLang="en-US">
                <a:solidFill>
                  <a:srgbClr val="FC0128"/>
                </a:solidFill>
              </a:rPr>
              <a:t>Single-row subqueries:</a:t>
            </a:r>
            <a:r>
              <a:rPr lang="en-US" altLang="en-US"/>
              <a:t> Queries that return only one row from the inner SELECT statement</a:t>
            </a:r>
          </a:p>
          <a:p>
            <a:pPr marL="436563" lvl="2" indent="-207963" defTabSz="377825">
              <a:tabLst>
                <a:tab pos="442913" algn="l"/>
              </a:tabLst>
            </a:pPr>
            <a:r>
              <a:rPr lang="en-US" altLang="en-US">
                <a:solidFill>
                  <a:srgbClr val="FC0128"/>
                </a:solidFill>
              </a:rPr>
              <a:t>Multiple-row subqueries:</a:t>
            </a:r>
            <a:r>
              <a:rPr lang="en-US" altLang="en-US"/>
              <a:t> Queries that return more than one row from the inner SELECT statement</a:t>
            </a:r>
          </a:p>
          <a:p>
            <a:pPr marL="436563" lvl="2" indent="-207963" defTabSz="377825">
              <a:tabLst>
                <a:tab pos="442913" algn="l"/>
              </a:tabLst>
            </a:pPr>
            <a:r>
              <a:rPr lang="en-US" altLang="en-US">
                <a:solidFill>
                  <a:srgbClr val="FC0128"/>
                </a:solidFill>
              </a:rPr>
              <a:t>Multiple-column subqueries:</a:t>
            </a:r>
            <a:r>
              <a:rPr lang="en-US" altLang="en-US"/>
              <a:t> Queries that return more than one column from the inner SELECT statement</a:t>
            </a:r>
          </a:p>
          <a:p>
            <a:pPr defTabSz="377825">
              <a:tabLst>
                <a:tab pos="442913" algn="l"/>
              </a:tabLst>
            </a:pPr>
            <a:endParaRPr lang="en-US" altLang="en-US">
              <a:solidFill>
                <a:schemeClr val="accent1"/>
              </a:solidFill>
            </a:endParaRPr>
          </a:p>
          <a:p>
            <a:pPr defTabSz="377825">
              <a:tabLst>
                <a:tab pos="442913" algn="l"/>
              </a:tabLst>
            </a:pPr>
            <a:endParaRPr lang="en-US" altLang="en-US">
              <a:solidFill>
                <a:schemeClr val="accent1"/>
              </a:solidFill>
            </a:endParaRPr>
          </a:p>
          <a:p>
            <a:pPr defTabSz="377825">
              <a:tabLst>
                <a:tab pos="442913" algn="l"/>
              </a:tabLst>
            </a:pPr>
            <a:endParaRPr lang="en-US" altLang="en-US">
              <a:solidFill>
                <a:schemeClr val="accent1"/>
              </a:solidFill>
            </a:endParaRPr>
          </a:p>
          <a:p>
            <a:pPr defTabSz="377825">
              <a:tabLst>
                <a:tab pos="442913" algn="l"/>
              </a:tabLst>
            </a:pPr>
            <a:endParaRPr lang="en-US" altLang="en-US">
              <a:solidFill>
                <a:schemeClr val="accent1"/>
              </a:solidFill>
            </a:endParaRPr>
          </a:p>
          <a:p>
            <a:pPr defTabSz="377825">
              <a:tabLst>
                <a:tab pos="442913" algn="l"/>
              </a:tabLst>
            </a:pPr>
            <a:endParaRPr lang="en-US" altLang="en-US">
              <a:solidFill>
                <a:schemeClr val="accent1"/>
              </a:solidFill>
            </a:endParaRPr>
          </a:p>
          <a:p>
            <a:pPr defTabSz="377825">
              <a:tabLst>
                <a:tab pos="442913" algn="l"/>
              </a:tabLst>
            </a:pPr>
            <a:endParaRPr lang="en-US" altLang="en-US">
              <a:solidFill>
                <a:schemeClr val="accent1"/>
              </a:solidFill>
            </a:endParaRPr>
          </a:p>
        </p:txBody>
      </p:sp>
      <p:sp>
        <p:nvSpPr>
          <p:cNvPr id="18437" name="Rectangle 5">
            <a:extLst>
              <a:ext uri="{FF2B5EF4-FFF2-40B4-BE49-F238E27FC236}">
                <a16:creationId xmlns:a16="http://schemas.microsoft.com/office/drawing/2014/main" id="{38987617-0B4B-43AD-8BE6-B8B1EE0B896A}"/>
              </a:ext>
            </a:extLst>
          </p:cNvPr>
          <p:cNvSpPr>
            <a:spLocks noChangeArrowheads="1" noTextEdit="1"/>
          </p:cNvSpPr>
          <p:nvPr>
            <p:ph type="sldImg"/>
          </p:nvPr>
        </p:nvSpPr>
        <p:spPr>
          <a:xfrm>
            <a:off x="441325" y="168275"/>
            <a:ext cx="5927725" cy="4445000"/>
          </a:xfrm>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98C61A72-61C7-4097-8DB3-AF5B2D7FBEC9}"/>
              </a:ext>
            </a:extLst>
          </p:cNvPr>
          <p:cNvSpPr>
            <a:spLocks noChangeArrowheads="1" noTextEdit="1"/>
          </p:cNvSpPr>
          <p:nvPr>
            <p:ph type="sldImg"/>
          </p:nvPr>
        </p:nvSpPr>
        <p:spPr>
          <a:xfrm>
            <a:off x="441325" y="168275"/>
            <a:ext cx="5927725" cy="4445000"/>
          </a:xfrm>
          <a:ln cap="flat"/>
        </p:spPr>
      </p:sp>
      <p:sp>
        <p:nvSpPr>
          <p:cNvPr id="20483" name="Rectangle 3">
            <a:extLst>
              <a:ext uri="{FF2B5EF4-FFF2-40B4-BE49-F238E27FC236}">
                <a16:creationId xmlns:a16="http://schemas.microsoft.com/office/drawing/2014/main" id="{5815F27F-B5C6-4394-8398-D41CB4767F05}"/>
              </a:ext>
            </a:extLst>
          </p:cNvPr>
          <p:cNvSpPr>
            <a:spLocks noChangeArrowheads="1"/>
          </p:cNvSpPr>
          <p:nvPr/>
        </p:nvSpPr>
        <p:spPr bwMode="auto">
          <a:xfrm>
            <a:off x="3862388" y="-1588"/>
            <a:ext cx="2955925"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4" name="Rectangle 4">
            <a:extLst>
              <a:ext uri="{FF2B5EF4-FFF2-40B4-BE49-F238E27FC236}">
                <a16:creationId xmlns:a16="http://schemas.microsoft.com/office/drawing/2014/main" id="{0E4C9645-1C55-4357-908B-12349BACB0F2}"/>
              </a:ext>
            </a:extLst>
          </p:cNvPr>
          <p:cNvSpPr>
            <a:spLocks noChangeArrowheads="1"/>
          </p:cNvSpPr>
          <p:nvPr/>
        </p:nvSpPr>
        <p:spPr bwMode="auto">
          <a:xfrm>
            <a:off x="-1588" y="-1588"/>
            <a:ext cx="2952751"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5" name="Rectangle 5">
            <a:extLst>
              <a:ext uri="{FF2B5EF4-FFF2-40B4-BE49-F238E27FC236}">
                <a16:creationId xmlns:a16="http://schemas.microsoft.com/office/drawing/2014/main" id="{B26F8F4F-6858-4390-A26C-06CDD871CFCA}"/>
              </a:ext>
            </a:extLst>
          </p:cNvPr>
          <p:cNvSpPr>
            <a:spLocks noGrp="1" noChangeArrowheads="1"/>
          </p:cNvSpPr>
          <p:nvPr>
            <p:ph type="body" idx="1"/>
          </p:nvPr>
        </p:nvSpPr>
        <p:spPr>
          <a:xfrm>
            <a:off x="452438" y="4762500"/>
            <a:ext cx="5802312" cy="3795713"/>
          </a:xfrm>
          <a:noFill/>
          <a:ln/>
        </p:spPr>
        <p:txBody>
          <a:bodyPr/>
          <a:lstStyle/>
          <a:p>
            <a:pPr defTabSz="377825">
              <a:tabLst>
                <a:tab pos="442913" algn="l"/>
              </a:tabLst>
            </a:pPr>
            <a:r>
              <a:rPr lang="en-US" altLang="en-US"/>
              <a:t>Single-Row Subqueries</a:t>
            </a:r>
          </a:p>
          <a:p>
            <a:pPr lvl="1" defTabSz="377825">
              <a:tabLst>
                <a:tab pos="442913" algn="l"/>
              </a:tabLst>
            </a:pPr>
            <a:r>
              <a:rPr lang="en-US" altLang="en-US"/>
              <a:t>A </a:t>
            </a:r>
            <a:r>
              <a:rPr lang="en-US" altLang="en-US" i="1">
                <a:solidFill>
                  <a:srgbClr val="FC0128"/>
                </a:solidFill>
              </a:rPr>
              <a:t>single-row subquery</a:t>
            </a:r>
            <a:r>
              <a:rPr lang="en-US" altLang="en-US">
                <a:solidFill>
                  <a:srgbClr val="FC0128"/>
                </a:solidFill>
              </a:rPr>
              <a:t> </a:t>
            </a:r>
            <a:r>
              <a:rPr lang="en-US" altLang="en-US"/>
              <a:t>is one that returns one row from the inner SELECT statement. This type of subquery uses a single-row operator. The slide gives a list of single-row operators. </a:t>
            </a:r>
          </a:p>
          <a:p>
            <a:pPr defTabSz="377825">
              <a:tabLst>
                <a:tab pos="442913" algn="l"/>
              </a:tabLst>
            </a:pPr>
            <a:r>
              <a:rPr lang="en-US" altLang="en-US"/>
              <a:t>Example</a:t>
            </a:r>
          </a:p>
          <a:p>
            <a:pPr lvl="1" defTabSz="377825">
              <a:tabLst>
                <a:tab pos="442913" algn="l"/>
              </a:tabLst>
            </a:pPr>
            <a:r>
              <a:rPr lang="en-US" altLang="en-US"/>
              <a:t>Display the employees whose job title is the same as that of employee 7369.  </a:t>
            </a:r>
          </a:p>
          <a:p>
            <a:pPr defTabSz="377825">
              <a:spcBef>
                <a:spcPct val="0"/>
              </a:spcBef>
              <a:tabLst>
                <a:tab pos="442913" algn="l"/>
              </a:tabLst>
            </a:pPr>
            <a:endParaRPr lang="en-US" altLang="en-US">
              <a:solidFill>
                <a:srgbClr val="000000"/>
              </a:solidFill>
              <a:latin typeface="Courier New" panose="02070309020205020404" pitchFamily="49" charset="0"/>
            </a:endParaRPr>
          </a:p>
          <a:p>
            <a:pPr defTabSz="377825">
              <a:spcBef>
                <a:spcPct val="0"/>
              </a:spcBef>
              <a:tabLst>
                <a:tab pos="442913" algn="l"/>
              </a:tabLst>
            </a:pPr>
            <a:r>
              <a:rPr lang="en-US" altLang="en-US">
                <a:solidFill>
                  <a:srgbClr val="000000"/>
                </a:solidFill>
                <a:latin typeface="Courier New" panose="02070309020205020404" pitchFamily="49" charset="0"/>
              </a:rPr>
              <a:t> </a:t>
            </a:r>
          </a:p>
        </p:txBody>
      </p:sp>
      <p:sp>
        <p:nvSpPr>
          <p:cNvPr id="20486" name="Rectangle 6">
            <a:extLst>
              <a:ext uri="{FF2B5EF4-FFF2-40B4-BE49-F238E27FC236}">
                <a16:creationId xmlns:a16="http://schemas.microsoft.com/office/drawing/2014/main" id="{92E0659C-4E0F-44A6-9C7E-C6B737436849}"/>
              </a:ext>
            </a:extLst>
          </p:cNvPr>
          <p:cNvSpPr>
            <a:spLocks noChangeArrowheads="1"/>
          </p:cNvSpPr>
          <p:nvPr/>
        </p:nvSpPr>
        <p:spPr bwMode="auto">
          <a:xfrm>
            <a:off x="655638" y="5843588"/>
            <a:ext cx="5618162" cy="123666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7" name="Rectangle 7">
            <a:extLst>
              <a:ext uri="{FF2B5EF4-FFF2-40B4-BE49-F238E27FC236}">
                <a16:creationId xmlns:a16="http://schemas.microsoft.com/office/drawing/2014/main" id="{3276FC26-14FF-4F30-B1A3-F9ACA957DA7B}"/>
              </a:ext>
            </a:extLst>
          </p:cNvPr>
          <p:cNvSpPr>
            <a:spLocks noChangeArrowheads="1"/>
          </p:cNvSpPr>
          <p:nvPr/>
        </p:nvSpPr>
        <p:spPr bwMode="auto">
          <a:xfrm>
            <a:off x="652463" y="7213600"/>
            <a:ext cx="5630862" cy="11271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8" name="Rectangle 8">
            <a:extLst>
              <a:ext uri="{FF2B5EF4-FFF2-40B4-BE49-F238E27FC236}">
                <a16:creationId xmlns:a16="http://schemas.microsoft.com/office/drawing/2014/main" id="{3C1105E8-7F30-4898-8901-7E1DC6A2F511}"/>
              </a:ext>
            </a:extLst>
          </p:cNvPr>
          <p:cNvSpPr>
            <a:spLocks noChangeArrowheads="1"/>
          </p:cNvSpPr>
          <p:nvPr/>
        </p:nvSpPr>
        <p:spPr bwMode="auto">
          <a:xfrm>
            <a:off x="698500" y="7258050"/>
            <a:ext cx="5224463"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8900" tIns="42863" rIns="88900" bIns="42863">
            <a:spAutoFit/>
          </a:bodyPr>
          <a:lstStyle>
            <a:lvl1pPr algn="l" defTabSz="828675">
              <a:spcBef>
                <a:spcPct val="0"/>
              </a:spcBef>
              <a:defRPr sz="2400">
                <a:solidFill>
                  <a:schemeClr val="tx1"/>
                </a:solidFill>
                <a:latin typeface="Times New Roman" panose="02020603050405020304" pitchFamily="18" charset="0"/>
              </a:defRPr>
            </a:lvl1pPr>
            <a:lvl2pPr marL="434975" algn="l" defTabSz="828675">
              <a:spcBef>
                <a:spcPct val="0"/>
              </a:spcBef>
              <a:defRPr sz="2400">
                <a:solidFill>
                  <a:schemeClr val="tx1"/>
                </a:solidFill>
                <a:latin typeface="Times New Roman" panose="02020603050405020304" pitchFamily="18" charset="0"/>
              </a:defRPr>
            </a:lvl2pPr>
            <a:lvl3pPr marL="871538" algn="l" defTabSz="828675">
              <a:spcBef>
                <a:spcPct val="0"/>
              </a:spcBef>
              <a:defRPr sz="2400">
                <a:solidFill>
                  <a:schemeClr val="tx1"/>
                </a:solidFill>
                <a:latin typeface="Times New Roman" panose="02020603050405020304" pitchFamily="18" charset="0"/>
              </a:defRPr>
            </a:lvl3pPr>
            <a:lvl4pPr marL="1306513" algn="l" defTabSz="828675">
              <a:spcBef>
                <a:spcPct val="0"/>
              </a:spcBef>
              <a:defRPr sz="2400">
                <a:solidFill>
                  <a:schemeClr val="tx1"/>
                </a:solidFill>
                <a:latin typeface="Times New Roman" panose="02020603050405020304" pitchFamily="18" charset="0"/>
              </a:defRPr>
            </a:lvl4pPr>
            <a:lvl5pPr marL="1736725" algn="l" defTabSz="828675">
              <a:spcBef>
                <a:spcPct val="0"/>
              </a:spcBef>
              <a:defRPr sz="2400">
                <a:solidFill>
                  <a:schemeClr val="tx1"/>
                </a:solidFill>
                <a:latin typeface="Times New Roman" panose="02020603050405020304" pitchFamily="18" charset="0"/>
              </a:defRPr>
            </a:lvl5pPr>
            <a:lvl6pPr marL="2193925" defTabSz="828675" fontAlgn="base">
              <a:spcBef>
                <a:spcPct val="0"/>
              </a:spcBef>
              <a:spcAft>
                <a:spcPct val="0"/>
              </a:spcAft>
              <a:defRPr sz="2400">
                <a:solidFill>
                  <a:schemeClr val="tx1"/>
                </a:solidFill>
                <a:latin typeface="Times New Roman" panose="02020603050405020304" pitchFamily="18" charset="0"/>
              </a:defRPr>
            </a:lvl6pPr>
            <a:lvl7pPr marL="2651125" defTabSz="828675" fontAlgn="base">
              <a:spcBef>
                <a:spcPct val="0"/>
              </a:spcBef>
              <a:spcAft>
                <a:spcPct val="0"/>
              </a:spcAft>
              <a:defRPr sz="2400">
                <a:solidFill>
                  <a:schemeClr val="tx1"/>
                </a:solidFill>
                <a:latin typeface="Times New Roman" panose="02020603050405020304" pitchFamily="18" charset="0"/>
              </a:defRPr>
            </a:lvl7pPr>
            <a:lvl8pPr marL="3108325" defTabSz="828675" fontAlgn="base">
              <a:spcBef>
                <a:spcPct val="0"/>
              </a:spcBef>
              <a:spcAft>
                <a:spcPct val="0"/>
              </a:spcAft>
              <a:defRPr sz="2400">
                <a:solidFill>
                  <a:schemeClr val="tx1"/>
                </a:solidFill>
                <a:latin typeface="Times New Roman" panose="02020603050405020304" pitchFamily="18" charset="0"/>
              </a:defRPr>
            </a:lvl8pPr>
            <a:lvl9pPr marL="3565525" defTabSz="828675" fontAlgn="base">
              <a:spcBef>
                <a:spcPct val="0"/>
              </a:spcBef>
              <a:spcAft>
                <a:spcPct val="0"/>
              </a:spcAft>
              <a:defRPr sz="2400">
                <a:solidFill>
                  <a:schemeClr val="tx1"/>
                </a:solidFill>
                <a:latin typeface="Times New Roman" panose="02020603050405020304" pitchFamily="18" charset="0"/>
              </a:defRPr>
            </a:lvl9pPr>
          </a:lstStyle>
          <a:p>
            <a:pPr>
              <a:lnSpc>
                <a:spcPct val="100000"/>
              </a:lnSpc>
            </a:pPr>
            <a:r>
              <a:rPr lang="en-US" altLang="en-US" sz="1100" b="0">
                <a:solidFill>
                  <a:srgbClr val="000000"/>
                </a:solidFill>
                <a:latin typeface="Courier New" panose="02070309020205020404" pitchFamily="49" charset="0"/>
              </a:rPr>
              <a:t>ENAME      JOB</a:t>
            </a:r>
          </a:p>
          <a:p>
            <a:pPr>
              <a:lnSpc>
                <a:spcPct val="100000"/>
              </a:lnSpc>
            </a:pPr>
            <a:r>
              <a:rPr lang="en-US" altLang="en-US" sz="1100" b="0">
                <a:solidFill>
                  <a:srgbClr val="000000"/>
                </a:solidFill>
                <a:latin typeface="Courier New" panose="02070309020205020404" pitchFamily="49" charset="0"/>
              </a:rPr>
              <a:t>---------- ---------</a:t>
            </a:r>
          </a:p>
          <a:p>
            <a:pPr>
              <a:lnSpc>
                <a:spcPct val="100000"/>
              </a:lnSpc>
            </a:pPr>
            <a:r>
              <a:rPr lang="en-US" altLang="en-US" sz="1100" b="0">
                <a:solidFill>
                  <a:srgbClr val="000000"/>
                </a:solidFill>
                <a:latin typeface="Courier New" panose="02070309020205020404" pitchFamily="49" charset="0"/>
              </a:rPr>
              <a:t>JAMES      CLERK</a:t>
            </a:r>
          </a:p>
          <a:p>
            <a:pPr>
              <a:lnSpc>
                <a:spcPct val="100000"/>
              </a:lnSpc>
            </a:pPr>
            <a:r>
              <a:rPr lang="en-US" altLang="en-US" sz="1100" b="0">
                <a:solidFill>
                  <a:srgbClr val="000000"/>
                </a:solidFill>
                <a:latin typeface="Courier New" panose="02070309020205020404" pitchFamily="49" charset="0"/>
              </a:rPr>
              <a:t>SMITH      CLERK</a:t>
            </a:r>
          </a:p>
          <a:p>
            <a:pPr>
              <a:lnSpc>
                <a:spcPct val="100000"/>
              </a:lnSpc>
            </a:pPr>
            <a:r>
              <a:rPr lang="en-US" altLang="en-US" sz="1100" b="0">
                <a:solidFill>
                  <a:srgbClr val="000000"/>
                </a:solidFill>
                <a:latin typeface="Courier New" panose="02070309020205020404" pitchFamily="49" charset="0"/>
              </a:rPr>
              <a:t>ADAMS      CLERK</a:t>
            </a:r>
          </a:p>
          <a:p>
            <a:pPr>
              <a:lnSpc>
                <a:spcPct val="100000"/>
              </a:lnSpc>
            </a:pPr>
            <a:r>
              <a:rPr lang="en-US" altLang="en-US" sz="1100" b="0">
                <a:solidFill>
                  <a:srgbClr val="000000"/>
                </a:solidFill>
                <a:latin typeface="Courier New" panose="02070309020205020404" pitchFamily="49" charset="0"/>
              </a:rPr>
              <a:t>MILLER     CLERK</a:t>
            </a:r>
          </a:p>
        </p:txBody>
      </p:sp>
      <p:sp>
        <p:nvSpPr>
          <p:cNvPr id="20489" name="Rectangle 9">
            <a:extLst>
              <a:ext uri="{FF2B5EF4-FFF2-40B4-BE49-F238E27FC236}">
                <a16:creationId xmlns:a16="http://schemas.microsoft.com/office/drawing/2014/main" id="{D9380385-6528-4AE3-8FEB-0458D3BB93B0}"/>
              </a:ext>
            </a:extLst>
          </p:cNvPr>
          <p:cNvSpPr>
            <a:spLocks noChangeArrowheads="1"/>
          </p:cNvSpPr>
          <p:nvPr/>
        </p:nvSpPr>
        <p:spPr bwMode="auto">
          <a:xfrm>
            <a:off x="714375" y="5907088"/>
            <a:ext cx="4208463" cy="1138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defTabSz="403225">
              <a:spcBef>
                <a:spcPct val="0"/>
              </a:spcBef>
              <a:defRPr sz="2400">
                <a:solidFill>
                  <a:schemeClr val="tx1"/>
                </a:solidFill>
                <a:latin typeface="Times New Roman" panose="02020603050405020304" pitchFamily="18" charset="0"/>
              </a:defRPr>
            </a:lvl1pPr>
            <a:lvl2pPr marL="114300" algn="l" defTabSz="403225">
              <a:spcBef>
                <a:spcPct val="0"/>
              </a:spcBef>
              <a:defRPr sz="2400">
                <a:solidFill>
                  <a:schemeClr val="tx1"/>
                </a:solidFill>
                <a:latin typeface="Times New Roman" panose="02020603050405020304" pitchFamily="18" charset="0"/>
              </a:defRPr>
            </a:lvl2pPr>
            <a:lvl3pPr marL="450850" indent="-217488" algn="l" defTabSz="403225">
              <a:spcBef>
                <a:spcPct val="0"/>
              </a:spcBef>
              <a:defRPr sz="2400">
                <a:solidFill>
                  <a:schemeClr val="tx1"/>
                </a:solidFill>
                <a:latin typeface="Times New Roman" panose="02020603050405020304" pitchFamily="18" charset="0"/>
              </a:defRPr>
            </a:lvl3pPr>
            <a:lvl4pPr marL="854075" indent="-219075" algn="l" defTabSz="403225">
              <a:spcBef>
                <a:spcPct val="0"/>
              </a:spcBef>
              <a:defRPr sz="2400">
                <a:solidFill>
                  <a:schemeClr val="tx1"/>
                </a:solidFill>
                <a:latin typeface="Times New Roman" panose="02020603050405020304" pitchFamily="18" charset="0"/>
              </a:defRPr>
            </a:lvl4pPr>
            <a:lvl5pPr marL="5819775" algn="l" defTabSz="403225">
              <a:spcBef>
                <a:spcPct val="0"/>
              </a:spcBef>
              <a:defRPr sz="2400">
                <a:solidFill>
                  <a:schemeClr val="tx1"/>
                </a:solidFill>
                <a:latin typeface="Times New Roman" panose="02020603050405020304" pitchFamily="18" charset="0"/>
              </a:defRPr>
            </a:lvl5pPr>
            <a:lvl6pPr marL="6276975" defTabSz="403225" fontAlgn="base">
              <a:spcBef>
                <a:spcPct val="0"/>
              </a:spcBef>
              <a:spcAft>
                <a:spcPct val="0"/>
              </a:spcAft>
              <a:defRPr sz="2400">
                <a:solidFill>
                  <a:schemeClr val="tx1"/>
                </a:solidFill>
                <a:latin typeface="Times New Roman" panose="02020603050405020304" pitchFamily="18" charset="0"/>
              </a:defRPr>
            </a:lvl6pPr>
            <a:lvl7pPr marL="6734175" defTabSz="403225" fontAlgn="base">
              <a:spcBef>
                <a:spcPct val="0"/>
              </a:spcBef>
              <a:spcAft>
                <a:spcPct val="0"/>
              </a:spcAft>
              <a:defRPr sz="2400">
                <a:solidFill>
                  <a:schemeClr val="tx1"/>
                </a:solidFill>
                <a:latin typeface="Times New Roman" panose="02020603050405020304" pitchFamily="18" charset="0"/>
              </a:defRPr>
            </a:lvl7pPr>
            <a:lvl8pPr marL="7191375" defTabSz="403225" fontAlgn="base">
              <a:spcBef>
                <a:spcPct val="0"/>
              </a:spcBef>
              <a:spcAft>
                <a:spcPct val="0"/>
              </a:spcAft>
              <a:defRPr sz="2400">
                <a:solidFill>
                  <a:schemeClr val="tx1"/>
                </a:solidFill>
                <a:latin typeface="Times New Roman" panose="02020603050405020304" pitchFamily="18" charset="0"/>
              </a:defRPr>
            </a:lvl8pPr>
            <a:lvl9pPr marL="7648575" defTabSz="403225" fontAlgn="base">
              <a:spcBef>
                <a:spcPct val="0"/>
              </a:spcBef>
              <a:spcAft>
                <a:spcPct val="0"/>
              </a:spcAft>
              <a:defRPr sz="2400">
                <a:solidFill>
                  <a:schemeClr val="tx1"/>
                </a:solidFill>
                <a:latin typeface="Times New Roman" panose="02020603050405020304" pitchFamily="18" charset="0"/>
              </a:defRPr>
            </a:lvl9pPr>
          </a:lstStyle>
          <a:p>
            <a:pPr>
              <a:lnSpc>
                <a:spcPct val="100000"/>
              </a:lnSpc>
              <a:spcAft>
                <a:spcPct val="24000"/>
              </a:spcAft>
            </a:pPr>
            <a:r>
              <a:rPr lang="en-US" altLang="en-US" sz="1100">
                <a:latin typeface="Courier New" panose="02070309020205020404" pitchFamily="49" charset="0"/>
              </a:rPr>
              <a:t>SQL&gt; SELECT   ename, job</a:t>
            </a:r>
            <a:br>
              <a:rPr lang="en-US" altLang="en-US" sz="1100">
                <a:latin typeface="Courier New" panose="02070309020205020404" pitchFamily="49" charset="0"/>
              </a:rPr>
            </a:br>
            <a:r>
              <a:rPr lang="en-US" altLang="en-US" sz="1100">
                <a:latin typeface="Courier New" panose="02070309020205020404" pitchFamily="49" charset="0"/>
              </a:rPr>
              <a:t>   2  FROM     emp</a:t>
            </a:r>
            <a:br>
              <a:rPr lang="en-US" altLang="en-US" sz="1100">
                <a:latin typeface="Courier New" panose="02070309020205020404" pitchFamily="49" charset="0"/>
              </a:rPr>
            </a:br>
            <a:r>
              <a:rPr lang="en-US" altLang="en-US" sz="1100">
                <a:latin typeface="Courier New" panose="02070309020205020404" pitchFamily="49" charset="0"/>
              </a:rPr>
              <a:t>   3  WHERE    job = </a:t>
            </a:r>
          </a:p>
          <a:p>
            <a:pPr>
              <a:lnSpc>
                <a:spcPct val="100000"/>
              </a:lnSpc>
              <a:spcAft>
                <a:spcPct val="24000"/>
              </a:spcAft>
            </a:pPr>
            <a:r>
              <a:rPr lang="en-US" altLang="en-US" sz="1100">
                <a:latin typeface="Courier New" panose="02070309020205020404" pitchFamily="49" charset="0"/>
              </a:rPr>
              <a:t>   4		      	(SELECT  job</a:t>
            </a:r>
            <a:br>
              <a:rPr lang="en-US" altLang="en-US" sz="1100">
                <a:latin typeface="Courier New" panose="02070309020205020404" pitchFamily="49" charset="0"/>
              </a:rPr>
            </a:br>
            <a:r>
              <a:rPr lang="en-US" altLang="en-US" sz="1100">
                <a:latin typeface="Courier New" panose="02070309020205020404" pitchFamily="49" charset="0"/>
              </a:rPr>
              <a:t>   5	     			 FROM     emp</a:t>
            </a:r>
            <a:br>
              <a:rPr lang="en-US" altLang="en-US" sz="1100">
                <a:latin typeface="Courier New" panose="02070309020205020404" pitchFamily="49" charset="0"/>
              </a:rPr>
            </a:br>
            <a:r>
              <a:rPr lang="en-US" altLang="en-US" sz="1100">
                <a:latin typeface="Courier New" panose="02070309020205020404" pitchFamily="49" charset="0"/>
              </a:rPr>
              <a:t>   6	     			 WHERE    empno = 7369);</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645502FF-0F89-4164-866B-A49C88BD05C8}"/>
              </a:ext>
            </a:extLst>
          </p:cNvPr>
          <p:cNvSpPr>
            <a:spLocks noChangeArrowheads="1" noTextEdit="1"/>
          </p:cNvSpPr>
          <p:nvPr>
            <p:ph type="sldImg"/>
          </p:nvPr>
        </p:nvSpPr>
        <p:spPr>
          <a:xfrm>
            <a:off x="474663" y="161925"/>
            <a:ext cx="5864225" cy="4397375"/>
          </a:xfrm>
          <a:ln cap="flat"/>
        </p:spPr>
      </p:sp>
      <p:sp>
        <p:nvSpPr>
          <p:cNvPr id="22531" name="Rectangle 3">
            <a:extLst>
              <a:ext uri="{FF2B5EF4-FFF2-40B4-BE49-F238E27FC236}">
                <a16:creationId xmlns:a16="http://schemas.microsoft.com/office/drawing/2014/main" id="{A0158684-86F5-42C5-8020-A2C6A2E1F870}"/>
              </a:ext>
            </a:extLst>
          </p:cNvPr>
          <p:cNvSpPr>
            <a:spLocks noGrp="1" noChangeArrowheads="1"/>
          </p:cNvSpPr>
          <p:nvPr>
            <p:ph type="body" idx="1"/>
          </p:nvPr>
        </p:nvSpPr>
        <p:spPr>
          <a:noFill/>
          <a:ln/>
        </p:spPr>
        <p:txBody>
          <a:bodyPr/>
          <a:lstStyle/>
          <a:p>
            <a:r>
              <a:rPr lang="en-US" altLang="en-US"/>
              <a:t>Executing Single-Row Subqueries</a:t>
            </a:r>
          </a:p>
          <a:p>
            <a:pPr lvl="1"/>
            <a:r>
              <a:rPr lang="en-US" altLang="en-US"/>
              <a:t>A SELECT statement can be considered as a query block. The example on the slide displays employees whose job title is the same as that of employee 7369 and whose salary is greater than that of employee 7876. </a:t>
            </a:r>
          </a:p>
          <a:p>
            <a:pPr lvl="1"/>
            <a:r>
              <a:rPr lang="en-US" altLang="en-US"/>
              <a:t>The example consists of three query blocks: the outer query and two inner queries. The inner query blocks are executed first, producing the query results: CLERK and 1100, respectively. The outer query block is then processed and uses the values returned by the inner queries to complete its search conditions.  </a:t>
            </a:r>
          </a:p>
          <a:p>
            <a:pPr lvl="1"/>
            <a:r>
              <a:rPr lang="en-US" altLang="en-US"/>
              <a:t>Both inner queries return single values (CLERK and 1100, respectively), so this SQL statement is called a single-row subquery.</a:t>
            </a:r>
          </a:p>
          <a:p>
            <a:pPr lvl="1"/>
            <a:r>
              <a:rPr lang="en-US" altLang="en-US" b="1"/>
              <a:t>Note:</a:t>
            </a:r>
            <a:r>
              <a:rPr lang="en-US" altLang="en-US"/>
              <a:t> The outer and inner queries can get data from different tables.</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35EB2960-450F-4DFF-9D0F-AA22F74E4528}"/>
              </a:ext>
            </a:extLst>
          </p:cNvPr>
          <p:cNvSpPr>
            <a:spLocks noChangeArrowheads="1"/>
          </p:cNvSpPr>
          <p:nvPr/>
        </p:nvSpPr>
        <p:spPr bwMode="hidden">
          <a:xfrm>
            <a:off x="0" y="0"/>
            <a:ext cx="8648700" cy="6038850"/>
          </a:xfrm>
          <a:prstGeom prst="rect">
            <a:avLst/>
          </a:prstGeom>
          <a:gradFill rotWithShape="0">
            <a:gsLst>
              <a:gs pos="0">
                <a:srgbClr val="000066"/>
              </a:gs>
              <a:gs pos="100000">
                <a:srgbClr val="660033"/>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3075" name="Picture 3">
            <a:extLst>
              <a:ext uri="{FF2B5EF4-FFF2-40B4-BE49-F238E27FC236}">
                <a16:creationId xmlns:a16="http://schemas.microsoft.com/office/drawing/2014/main" id="{3CB6B6C8-CA8A-48DC-9DEF-09029F3E6300}"/>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4163" y="6335713"/>
            <a:ext cx="1604962" cy="17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6" name="Rectangle 4">
            <a:extLst>
              <a:ext uri="{FF2B5EF4-FFF2-40B4-BE49-F238E27FC236}">
                <a16:creationId xmlns:a16="http://schemas.microsoft.com/office/drawing/2014/main" id="{E235A8A3-4BCB-4BAE-92FE-2FDCF0711185}"/>
              </a:ext>
            </a:extLst>
          </p:cNvPr>
          <p:cNvSpPr>
            <a:spLocks noChangeArrowheads="1"/>
          </p:cNvSpPr>
          <p:nvPr/>
        </p:nvSpPr>
        <p:spPr bwMode="auto">
          <a:xfrm>
            <a:off x="2420938" y="6311900"/>
            <a:ext cx="41021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altLang="en-US" sz="1200" b="0">
                <a:solidFill>
                  <a:srgbClr val="0066FF"/>
                </a:solidFill>
                <a:latin typeface="Arial" panose="020B0604020202020204" pitchFamily="34" charset="0"/>
              </a:rPr>
              <a:t>Copyright </a:t>
            </a:r>
            <a:r>
              <a:rPr lang="en-US" altLang="en-US" sz="1200" b="0">
                <a:solidFill>
                  <a:srgbClr val="0066FF"/>
                </a:solidFill>
                <a:latin typeface="Symbol" panose="05050102010706020507" pitchFamily="18" charset="2"/>
              </a:rPr>
              <a:t>Ó</a:t>
            </a:r>
            <a:r>
              <a:rPr lang="en-US" altLang="en-US" sz="1200" b="0">
                <a:solidFill>
                  <a:srgbClr val="0066FF"/>
                </a:solidFill>
                <a:latin typeface="Arial" panose="020B0604020202020204" pitchFamily="34" charset="0"/>
              </a:rPr>
              <a:t> Oracle Corporation, 1998. All rights reserved.</a:t>
            </a:r>
          </a:p>
        </p:txBody>
      </p:sp>
      <p:sp>
        <p:nvSpPr>
          <p:cNvPr id="3077" name="Rectangle 5">
            <a:extLst>
              <a:ext uri="{FF2B5EF4-FFF2-40B4-BE49-F238E27FC236}">
                <a16:creationId xmlns:a16="http://schemas.microsoft.com/office/drawing/2014/main" id="{5842ACC3-C878-47E7-A08C-49A795A7E389}"/>
              </a:ext>
            </a:extLst>
          </p:cNvPr>
          <p:cNvSpPr>
            <a:spLocks noGrp="1" noChangeArrowheads="1"/>
          </p:cNvSpPr>
          <p:nvPr>
            <p:ph type="ctrTitle" sz="quarter"/>
          </p:nvPr>
        </p:nvSpPr>
        <p:spPr>
          <a:xfrm>
            <a:off x="927100" y="2667000"/>
            <a:ext cx="7302500" cy="1181100"/>
          </a:xfrm>
        </p:spPr>
        <p:txBody>
          <a:bodyPr/>
          <a:lstStyle>
            <a:lvl1pPr>
              <a:defRPr/>
            </a:lvl1pPr>
          </a:lstStyle>
          <a:p>
            <a:pPr lvl="0"/>
            <a:r>
              <a:rPr lang="en-US" altLang="en-US" noProof="0"/>
              <a:t>Click to edit Master title style</a:t>
            </a:r>
          </a:p>
        </p:txBody>
      </p:sp>
      <p:sp>
        <p:nvSpPr>
          <p:cNvPr id="3078" name="Rectangle 6">
            <a:extLst>
              <a:ext uri="{FF2B5EF4-FFF2-40B4-BE49-F238E27FC236}">
                <a16:creationId xmlns:a16="http://schemas.microsoft.com/office/drawing/2014/main" id="{596EC81F-035C-43CC-8169-FB4D9EE1F8FA}"/>
              </a:ext>
            </a:extLst>
          </p:cNvPr>
          <p:cNvSpPr>
            <a:spLocks noGrp="1" noChangeArrowheads="1"/>
          </p:cNvSpPr>
          <p:nvPr>
            <p:ph type="subTitle" sz="quarter" idx="1"/>
          </p:nvPr>
        </p:nvSpPr>
        <p:spPr>
          <a:xfrm>
            <a:off x="914400" y="3886200"/>
            <a:ext cx="7327900" cy="641350"/>
          </a:xfrm>
        </p:spPr>
        <p:txBody>
          <a:bodyPr/>
          <a:lstStyle>
            <a:lvl1pPr algn="ctr" defTabSz="914400">
              <a:tabLst/>
              <a:defRPr/>
            </a:lvl1pPr>
          </a:lstStyle>
          <a:p>
            <a:pPr lvl="0"/>
            <a:r>
              <a:rPr lang="en-US" altLang="en-US" noProof="0"/>
              <a:t>Click to edit Master subtitle style</a:t>
            </a:r>
          </a:p>
        </p:txBody>
      </p:sp>
      <p:sp>
        <p:nvSpPr>
          <p:cNvPr id="3079" name="Rectangle 7">
            <a:extLst>
              <a:ext uri="{FF2B5EF4-FFF2-40B4-BE49-F238E27FC236}">
                <a16:creationId xmlns:a16="http://schemas.microsoft.com/office/drawing/2014/main" id="{DDAC5963-7936-42D4-90DB-21D8947A4C8D}"/>
              </a:ext>
            </a:extLst>
          </p:cNvPr>
          <p:cNvSpPr>
            <a:spLocks noChangeArrowheads="1"/>
          </p:cNvSpPr>
          <p:nvPr/>
        </p:nvSpPr>
        <p:spPr bwMode="hidden">
          <a:xfrm>
            <a:off x="4064000" y="1104900"/>
            <a:ext cx="1028700" cy="1028700"/>
          </a:xfrm>
          <a:prstGeom prst="rect">
            <a:avLst/>
          </a:prstGeom>
          <a:gradFill rotWithShape="0">
            <a:gsLst>
              <a:gs pos="0">
                <a:srgbClr val="660033">
                  <a:gamma/>
                  <a:shade val="69804"/>
                  <a:invGamma/>
                </a:srgbClr>
              </a:gs>
              <a:gs pos="100000">
                <a:srgbClr val="660033"/>
              </a:gs>
            </a:gsLst>
            <a:lin ang="2700000" scaled="1"/>
          </a:gradFill>
          <a:ln>
            <a:noFill/>
          </a:ln>
          <a:effectLst>
            <a:outerShdw dist="53882" dir="2700000" algn="ctr" rotWithShape="0">
              <a:srgbClr val="000000"/>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3080" name="Rectangle 8">
            <a:extLst>
              <a:ext uri="{FF2B5EF4-FFF2-40B4-BE49-F238E27FC236}">
                <a16:creationId xmlns:a16="http://schemas.microsoft.com/office/drawing/2014/main" id="{79BC6F9C-B988-4C40-8224-B638D6528661}"/>
              </a:ext>
            </a:extLst>
          </p:cNvPr>
          <p:cNvSpPr>
            <a:spLocks noChangeArrowheads="1"/>
          </p:cNvSpPr>
          <p:nvPr/>
        </p:nvSpPr>
        <p:spPr bwMode="gray">
          <a:xfrm>
            <a:off x="4268788" y="1154113"/>
            <a:ext cx="608012"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nSpc>
                <a:spcPct val="100000"/>
              </a:lnSpc>
              <a:spcBef>
                <a:spcPct val="0"/>
              </a:spcBef>
            </a:pPr>
            <a:r>
              <a:rPr lang="en-US" altLang="en-US" sz="6000">
                <a:solidFill>
                  <a:srgbClr val="FFCC66"/>
                </a:solidFill>
                <a:effectLst>
                  <a:outerShdw blurRad="38100" dist="38100" dir="2700000" algn="tl">
                    <a:srgbClr val="000000"/>
                  </a:outerShdw>
                </a:effectLst>
                <a:latin typeface="Arial" panose="020B0604020202020204" pitchFamily="34" charset="0"/>
              </a:rPr>
              <a:t>6</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D73BA-D357-4AC6-9016-60D77E022A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2306207-93CA-4A94-9EB4-C49DD85257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29FABA-BF99-42AF-9518-12792B102C90}"/>
              </a:ext>
            </a:extLst>
          </p:cNvPr>
          <p:cNvSpPr>
            <a:spLocks noGrp="1"/>
          </p:cNvSpPr>
          <p:nvPr>
            <p:ph type="dt" sz="half" idx="10"/>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0D1DFAB2-D3E9-41D3-894F-7C90E2BAEB8A}"/>
              </a:ext>
            </a:extLst>
          </p:cNvPr>
          <p:cNvSpPr>
            <a:spLocks noGrp="1"/>
          </p:cNvSpPr>
          <p:nvPr>
            <p:ph type="sldNum" sz="quarter" idx="11"/>
          </p:nvPr>
        </p:nvSpPr>
        <p:spPr/>
        <p:txBody>
          <a:bodyPr/>
          <a:lstStyle>
            <a:lvl1pPr>
              <a:defRPr/>
            </a:lvl1pPr>
          </a:lstStyle>
          <a:p>
            <a:fld id="{E8B51EA0-F601-4AFF-9C9F-89DF39435DD2}" type="slidenum">
              <a:rPr lang="en-US" altLang="en-US"/>
              <a:pPr/>
              <a:t>‹#›</a:t>
            </a:fld>
            <a:endParaRPr lang="en-US" altLang="en-US"/>
          </a:p>
        </p:txBody>
      </p:sp>
    </p:spTree>
    <p:extLst>
      <p:ext uri="{BB962C8B-B14F-4D97-AF65-F5344CB8AC3E}">
        <p14:creationId xmlns:p14="http://schemas.microsoft.com/office/powerpoint/2010/main" val="390405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FD1359-7084-4146-8E7B-4CA262601A80}"/>
              </a:ext>
            </a:extLst>
          </p:cNvPr>
          <p:cNvSpPr>
            <a:spLocks noGrp="1"/>
          </p:cNvSpPr>
          <p:nvPr>
            <p:ph type="title" orient="vert"/>
          </p:nvPr>
        </p:nvSpPr>
        <p:spPr>
          <a:xfrm>
            <a:off x="6399213" y="511175"/>
            <a:ext cx="1846262" cy="34496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3B34E6-894D-4A73-B998-39D6115585F3}"/>
              </a:ext>
            </a:extLst>
          </p:cNvPr>
          <p:cNvSpPr>
            <a:spLocks noGrp="1"/>
          </p:cNvSpPr>
          <p:nvPr>
            <p:ph type="body" orient="vert" idx="1"/>
          </p:nvPr>
        </p:nvSpPr>
        <p:spPr>
          <a:xfrm>
            <a:off x="860425" y="511175"/>
            <a:ext cx="5386388" cy="34496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872237-8652-43B9-9B4E-BA2685D6C1AF}"/>
              </a:ext>
            </a:extLst>
          </p:cNvPr>
          <p:cNvSpPr>
            <a:spLocks noGrp="1"/>
          </p:cNvSpPr>
          <p:nvPr>
            <p:ph type="dt" sz="half" idx="10"/>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31ACE3E2-24DF-4149-9B57-4C3D31E7A304}"/>
              </a:ext>
            </a:extLst>
          </p:cNvPr>
          <p:cNvSpPr>
            <a:spLocks noGrp="1"/>
          </p:cNvSpPr>
          <p:nvPr>
            <p:ph type="sldNum" sz="quarter" idx="11"/>
          </p:nvPr>
        </p:nvSpPr>
        <p:spPr/>
        <p:txBody>
          <a:bodyPr/>
          <a:lstStyle>
            <a:lvl1pPr>
              <a:defRPr/>
            </a:lvl1pPr>
          </a:lstStyle>
          <a:p>
            <a:fld id="{BE155264-1C03-4EAD-AF72-B04B2BFCB678}" type="slidenum">
              <a:rPr lang="en-US" altLang="en-US"/>
              <a:pPr/>
              <a:t>‹#›</a:t>
            </a:fld>
            <a:endParaRPr lang="en-US" altLang="en-US"/>
          </a:p>
        </p:txBody>
      </p:sp>
    </p:spTree>
    <p:extLst>
      <p:ext uri="{BB962C8B-B14F-4D97-AF65-F5344CB8AC3E}">
        <p14:creationId xmlns:p14="http://schemas.microsoft.com/office/powerpoint/2010/main" val="3144510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40C4C-BFEE-4D6F-B92C-D5B11DA2AA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D310B-8691-4264-A3F9-BEF00E7FEA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6E1D74-6727-46A7-A209-F9CF8090597A}"/>
              </a:ext>
            </a:extLst>
          </p:cNvPr>
          <p:cNvSpPr>
            <a:spLocks noGrp="1"/>
          </p:cNvSpPr>
          <p:nvPr>
            <p:ph type="dt" sz="half" idx="10"/>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91C3097A-B458-4BD0-AA86-2B49CC078E6D}"/>
              </a:ext>
            </a:extLst>
          </p:cNvPr>
          <p:cNvSpPr>
            <a:spLocks noGrp="1"/>
          </p:cNvSpPr>
          <p:nvPr>
            <p:ph type="sldNum" sz="quarter" idx="11"/>
          </p:nvPr>
        </p:nvSpPr>
        <p:spPr/>
        <p:txBody>
          <a:bodyPr/>
          <a:lstStyle>
            <a:lvl1pPr>
              <a:defRPr/>
            </a:lvl1pPr>
          </a:lstStyle>
          <a:p>
            <a:fld id="{A26D6524-70B2-4CC4-B858-80723E91AA66}" type="slidenum">
              <a:rPr lang="en-US" altLang="en-US"/>
              <a:pPr/>
              <a:t>‹#›</a:t>
            </a:fld>
            <a:endParaRPr lang="en-US" altLang="en-US"/>
          </a:p>
        </p:txBody>
      </p:sp>
    </p:spTree>
    <p:extLst>
      <p:ext uri="{BB962C8B-B14F-4D97-AF65-F5344CB8AC3E}">
        <p14:creationId xmlns:p14="http://schemas.microsoft.com/office/powerpoint/2010/main" val="3532824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D61CC-3D2B-45E1-AABC-5DB9F37BCB2D}"/>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FAE6236-BCE5-4A5F-8C27-A9D1844A27D6}"/>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BFBCF996-6DB4-43BA-A0B5-F2597E21E8BC}"/>
              </a:ext>
            </a:extLst>
          </p:cNvPr>
          <p:cNvSpPr>
            <a:spLocks noGrp="1"/>
          </p:cNvSpPr>
          <p:nvPr>
            <p:ph type="dt" sz="half" idx="10"/>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FC7E0D59-A8D2-4F04-BD35-D782883BB6B0}"/>
              </a:ext>
            </a:extLst>
          </p:cNvPr>
          <p:cNvSpPr>
            <a:spLocks noGrp="1"/>
          </p:cNvSpPr>
          <p:nvPr>
            <p:ph type="sldNum" sz="quarter" idx="11"/>
          </p:nvPr>
        </p:nvSpPr>
        <p:spPr/>
        <p:txBody>
          <a:bodyPr/>
          <a:lstStyle>
            <a:lvl1pPr>
              <a:defRPr/>
            </a:lvl1pPr>
          </a:lstStyle>
          <a:p>
            <a:fld id="{017FF3FB-AAF3-4D9C-91E1-5307713E4888}" type="slidenum">
              <a:rPr lang="en-US" altLang="en-US"/>
              <a:pPr/>
              <a:t>‹#›</a:t>
            </a:fld>
            <a:endParaRPr lang="en-US" altLang="en-US"/>
          </a:p>
        </p:txBody>
      </p:sp>
    </p:spTree>
    <p:extLst>
      <p:ext uri="{BB962C8B-B14F-4D97-AF65-F5344CB8AC3E}">
        <p14:creationId xmlns:p14="http://schemas.microsoft.com/office/powerpoint/2010/main" val="3164209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521BB-B4D6-4A85-8400-55F1EFB632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D42C10-76B6-47B8-9CCC-632FEFFD7D6C}"/>
              </a:ext>
            </a:extLst>
          </p:cNvPr>
          <p:cNvSpPr>
            <a:spLocks noGrp="1"/>
          </p:cNvSpPr>
          <p:nvPr>
            <p:ph sz="half" idx="1"/>
          </p:nvPr>
        </p:nvSpPr>
        <p:spPr>
          <a:xfrm>
            <a:off x="860425" y="1795463"/>
            <a:ext cx="3616325" cy="2165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967ABB-9094-4F35-9E42-7FF02A12CACF}"/>
              </a:ext>
            </a:extLst>
          </p:cNvPr>
          <p:cNvSpPr>
            <a:spLocks noGrp="1"/>
          </p:cNvSpPr>
          <p:nvPr>
            <p:ph sz="half" idx="2"/>
          </p:nvPr>
        </p:nvSpPr>
        <p:spPr>
          <a:xfrm>
            <a:off x="4629150" y="1795463"/>
            <a:ext cx="3616325" cy="2165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8E3ED2-8DBC-414D-8A75-1CD9EC50F5D5}"/>
              </a:ext>
            </a:extLst>
          </p:cNvPr>
          <p:cNvSpPr>
            <a:spLocks noGrp="1"/>
          </p:cNvSpPr>
          <p:nvPr>
            <p:ph type="dt" sz="half" idx="10"/>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2337DBCF-6981-486F-8B11-8D7BCA3973CD}"/>
              </a:ext>
            </a:extLst>
          </p:cNvPr>
          <p:cNvSpPr>
            <a:spLocks noGrp="1"/>
          </p:cNvSpPr>
          <p:nvPr>
            <p:ph type="sldNum" sz="quarter" idx="11"/>
          </p:nvPr>
        </p:nvSpPr>
        <p:spPr/>
        <p:txBody>
          <a:bodyPr/>
          <a:lstStyle>
            <a:lvl1pPr>
              <a:defRPr/>
            </a:lvl1pPr>
          </a:lstStyle>
          <a:p>
            <a:fld id="{998BD70B-4D8E-403B-A22D-4C2CB5F6A555}" type="slidenum">
              <a:rPr lang="en-US" altLang="en-US"/>
              <a:pPr/>
              <a:t>‹#›</a:t>
            </a:fld>
            <a:endParaRPr lang="en-US" altLang="en-US"/>
          </a:p>
        </p:txBody>
      </p:sp>
    </p:spTree>
    <p:extLst>
      <p:ext uri="{BB962C8B-B14F-4D97-AF65-F5344CB8AC3E}">
        <p14:creationId xmlns:p14="http://schemas.microsoft.com/office/powerpoint/2010/main" val="747149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06C78-121C-43F2-AFE3-B1CD93C72327}"/>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B6E2550-F421-44E3-A138-63271C513EE1}"/>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7AA63A-8B6E-4B9B-BFD1-2A08507B8D0F}"/>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BA0E68-67A6-4178-8717-22E7A9F6A42D}"/>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3892D5-66D4-4C60-B5D0-45ACE325A381}"/>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C69DE7E-4171-416A-893A-B9E81C17E45B}"/>
              </a:ext>
            </a:extLst>
          </p:cNvPr>
          <p:cNvSpPr>
            <a:spLocks noGrp="1"/>
          </p:cNvSpPr>
          <p:nvPr>
            <p:ph type="dt" sz="half" idx="10"/>
          </p:nvPr>
        </p:nvSpPr>
        <p:spPr/>
        <p:txBody>
          <a:bodyPr/>
          <a:lstStyle>
            <a:lvl1pPr>
              <a:defRPr/>
            </a:lvl1pPr>
          </a:lstStyle>
          <a:p>
            <a:endParaRPr lang="en-US" altLang="en-US"/>
          </a:p>
        </p:txBody>
      </p:sp>
      <p:sp>
        <p:nvSpPr>
          <p:cNvPr id="8" name="Slide Number Placeholder 7">
            <a:extLst>
              <a:ext uri="{FF2B5EF4-FFF2-40B4-BE49-F238E27FC236}">
                <a16:creationId xmlns:a16="http://schemas.microsoft.com/office/drawing/2014/main" id="{4BD3D2F9-EDA7-4371-B59F-1C9A407DA6E7}"/>
              </a:ext>
            </a:extLst>
          </p:cNvPr>
          <p:cNvSpPr>
            <a:spLocks noGrp="1"/>
          </p:cNvSpPr>
          <p:nvPr>
            <p:ph type="sldNum" sz="quarter" idx="11"/>
          </p:nvPr>
        </p:nvSpPr>
        <p:spPr/>
        <p:txBody>
          <a:bodyPr/>
          <a:lstStyle>
            <a:lvl1pPr>
              <a:defRPr/>
            </a:lvl1pPr>
          </a:lstStyle>
          <a:p>
            <a:fld id="{1494EFF1-28DD-4EEA-89FB-398BE8B6E1D4}" type="slidenum">
              <a:rPr lang="en-US" altLang="en-US"/>
              <a:pPr/>
              <a:t>‹#›</a:t>
            </a:fld>
            <a:endParaRPr lang="en-US" altLang="en-US"/>
          </a:p>
        </p:txBody>
      </p:sp>
    </p:spTree>
    <p:extLst>
      <p:ext uri="{BB962C8B-B14F-4D97-AF65-F5344CB8AC3E}">
        <p14:creationId xmlns:p14="http://schemas.microsoft.com/office/powerpoint/2010/main" val="1829953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B2A26-3347-4600-824E-12929E7785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449E3A-9160-4083-99A0-07D92A8E66FB}"/>
              </a:ext>
            </a:extLst>
          </p:cNvPr>
          <p:cNvSpPr>
            <a:spLocks noGrp="1"/>
          </p:cNvSpPr>
          <p:nvPr>
            <p:ph type="dt" sz="half" idx="10"/>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77B19AE4-58DA-46D8-B33A-F93D32E08725}"/>
              </a:ext>
            </a:extLst>
          </p:cNvPr>
          <p:cNvSpPr>
            <a:spLocks noGrp="1"/>
          </p:cNvSpPr>
          <p:nvPr>
            <p:ph type="sldNum" sz="quarter" idx="11"/>
          </p:nvPr>
        </p:nvSpPr>
        <p:spPr/>
        <p:txBody>
          <a:bodyPr/>
          <a:lstStyle>
            <a:lvl1pPr>
              <a:defRPr/>
            </a:lvl1pPr>
          </a:lstStyle>
          <a:p>
            <a:fld id="{A76FA6CD-4C43-4288-BFCF-C6577E43401F}" type="slidenum">
              <a:rPr lang="en-US" altLang="en-US"/>
              <a:pPr/>
              <a:t>‹#›</a:t>
            </a:fld>
            <a:endParaRPr lang="en-US" altLang="en-US"/>
          </a:p>
        </p:txBody>
      </p:sp>
    </p:spTree>
    <p:extLst>
      <p:ext uri="{BB962C8B-B14F-4D97-AF65-F5344CB8AC3E}">
        <p14:creationId xmlns:p14="http://schemas.microsoft.com/office/powerpoint/2010/main" val="2079314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58269B-5ACA-4078-8142-5B2C6D5EDB6B}"/>
              </a:ext>
            </a:extLst>
          </p:cNvPr>
          <p:cNvSpPr>
            <a:spLocks noGrp="1"/>
          </p:cNvSpPr>
          <p:nvPr>
            <p:ph type="dt" sz="half" idx="10"/>
          </p:nvPr>
        </p:nvSpPr>
        <p:spPr/>
        <p:txBody>
          <a:bodyPr/>
          <a:lstStyle>
            <a:lvl1pPr>
              <a:defRPr/>
            </a:lvl1pPr>
          </a:lstStyle>
          <a:p>
            <a:endParaRPr lang="en-US" altLang="en-US"/>
          </a:p>
        </p:txBody>
      </p:sp>
      <p:sp>
        <p:nvSpPr>
          <p:cNvPr id="3" name="Slide Number Placeholder 2">
            <a:extLst>
              <a:ext uri="{FF2B5EF4-FFF2-40B4-BE49-F238E27FC236}">
                <a16:creationId xmlns:a16="http://schemas.microsoft.com/office/drawing/2014/main" id="{36FB92F0-D469-4D44-9607-0B6AF34DE110}"/>
              </a:ext>
            </a:extLst>
          </p:cNvPr>
          <p:cNvSpPr>
            <a:spLocks noGrp="1"/>
          </p:cNvSpPr>
          <p:nvPr>
            <p:ph type="sldNum" sz="quarter" idx="11"/>
          </p:nvPr>
        </p:nvSpPr>
        <p:spPr/>
        <p:txBody>
          <a:bodyPr/>
          <a:lstStyle>
            <a:lvl1pPr>
              <a:defRPr/>
            </a:lvl1pPr>
          </a:lstStyle>
          <a:p>
            <a:fld id="{1C9C50D8-ACEC-43E0-AF67-166F6642D6C9}" type="slidenum">
              <a:rPr lang="en-US" altLang="en-US"/>
              <a:pPr/>
              <a:t>‹#›</a:t>
            </a:fld>
            <a:endParaRPr lang="en-US" altLang="en-US"/>
          </a:p>
        </p:txBody>
      </p:sp>
    </p:spTree>
    <p:extLst>
      <p:ext uri="{BB962C8B-B14F-4D97-AF65-F5344CB8AC3E}">
        <p14:creationId xmlns:p14="http://schemas.microsoft.com/office/powerpoint/2010/main" val="3726388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0A24D-ED90-4F78-B68C-EC3409B63152}"/>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58DFC5B-F332-46D2-ADA9-1B2D3A8FC2D4}"/>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F0D719-15CB-4D5B-995C-846DF6842D2E}"/>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AF1D25-7F07-418E-A9F3-3CDC10EE5179}"/>
              </a:ext>
            </a:extLst>
          </p:cNvPr>
          <p:cNvSpPr>
            <a:spLocks noGrp="1"/>
          </p:cNvSpPr>
          <p:nvPr>
            <p:ph type="dt" sz="half" idx="10"/>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59C41610-60A3-4282-9715-8F481908C509}"/>
              </a:ext>
            </a:extLst>
          </p:cNvPr>
          <p:cNvSpPr>
            <a:spLocks noGrp="1"/>
          </p:cNvSpPr>
          <p:nvPr>
            <p:ph type="sldNum" sz="quarter" idx="11"/>
          </p:nvPr>
        </p:nvSpPr>
        <p:spPr/>
        <p:txBody>
          <a:bodyPr/>
          <a:lstStyle>
            <a:lvl1pPr>
              <a:defRPr/>
            </a:lvl1pPr>
          </a:lstStyle>
          <a:p>
            <a:fld id="{BB82F066-047F-49B1-9C34-671A532C28AA}" type="slidenum">
              <a:rPr lang="en-US" altLang="en-US"/>
              <a:pPr/>
              <a:t>‹#›</a:t>
            </a:fld>
            <a:endParaRPr lang="en-US" altLang="en-US"/>
          </a:p>
        </p:txBody>
      </p:sp>
    </p:spTree>
    <p:extLst>
      <p:ext uri="{BB962C8B-B14F-4D97-AF65-F5344CB8AC3E}">
        <p14:creationId xmlns:p14="http://schemas.microsoft.com/office/powerpoint/2010/main" val="2886315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994B1-E9AC-41C2-963F-A295F8CFB3C9}"/>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1AA98BD-2E1A-4C23-A8AB-B6EC9D315F54}"/>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72F0113-8EFC-48F5-8BF8-CE294EB4F88C}"/>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BB8369-7A5B-488E-B493-CC028FD60C7F}"/>
              </a:ext>
            </a:extLst>
          </p:cNvPr>
          <p:cNvSpPr>
            <a:spLocks noGrp="1"/>
          </p:cNvSpPr>
          <p:nvPr>
            <p:ph type="dt" sz="half" idx="10"/>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F4E30B4F-5440-4C45-8A85-4F431BAFD44C}"/>
              </a:ext>
            </a:extLst>
          </p:cNvPr>
          <p:cNvSpPr>
            <a:spLocks noGrp="1"/>
          </p:cNvSpPr>
          <p:nvPr>
            <p:ph type="sldNum" sz="quarter" idx="11"/>
          </p:nvPr>
        </p:nvSpPr>
        <p:spPr/>
        <p:txBody>
          <a:bodyPr/>
          <a:lstStyle>
            <a:lvl1pPr>
              <a:defRPr/>
            </a:lvl1pPr>
          </a:lstStyle>
          <a:p>
            <a:fld id="{27BC0F54-FA1C-483B-BF09-C39DE2DD8300}" type="slidenum">
              <a:rPr lang="en-US" altLang="en-US"/>
              <a:pPr/>
              <a:t>‹#›</a:t>
            </a:fld>
            <a:endParaRPr lang="en-US" altLang="en-US"/>
          </a:p>
        </p:txBody>
      </p:sp>
    </p:spTree>
    <p:extLst>
      <p:ext uri="{BB962C8B-B14F-4D97-AF65-F5344CB8AC3E}">
        <p14:creationId xmlns:p14="http://schemas.microsoft.com/office/powerpoint/2010/main" val="186041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0080"/>
            </a:gs>
            <a:gs pos="100000">
              <a:srgbClr val="000080">
                <a:gamma/>
                <a:shade val="49804"/>
                <a:invGamma/>
              </a:srgbClr>
            </a:gs>
          </a:gsLst>
          <a:lin ang="2700000" scaled="1"/>
        </a:gra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6B86FB33-6B8C-4251-996B-1B31C5FC3BFC}"/>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l">
              <a:lnSpc>
                <a:spcPct val="100000"/>
              </a:lnSpc>
              <a:spcBef>
                <a:spcPct val="0"/>
              </a:spcBef>
              <a:defRPr sz="1400" b="0">
                <a:solidFill>
                  <a:schemeClr val="tx1"/>
                </a:solidFill>
                <a:latin typeface="Times New Roman" panose="02020603050405020304" pitchFamily="18" charset="0"/>
              </a:defRPr>
            </a:lvl1pPr>
          </a:lstStyle>
          <a:p>
            <a:endParaRPr lang="en-US" altLang="en-US"/>
          </a:p>
        </p:txBody>
      </p:sp>
      <p:sp>
        <p:nvSpPr>
          <p:cNvPr id="1027" name="Rectangle 3">
            <a:extLst>
              <a:ext uri="{FF2B5EF4-FFF2-40B4-BE49-F238E27FC236}">
                <a16:creationId xmlns:a16="http://schemas.microsoft.com/office/drawing/2014/main" id="{F6ADB27A-AECE-43AF-BEFA-F819AA886675}"/>
              </a:ext>
            </a:extLst>
          </p:cNvPr>
          <p:cNvSpPr>
            <a:spLocks noChangeArrowheads="1"/>
          </p:cNvSpPr>
          <p:nvPr/>
        </p:nvSpPr>
        <p:spPr bwMode="hidden">
          <a:xfrm>
            <a:off x="0" y="0"/>
            <a:ext cx="8648700" cy="6038850"/>
          </a:xfrm>
          <a:prstGeom prst="rect">
            <a:avLst/>
          </a:prstGeom>
          <a:gradFill rotWithShape="0">
            <a:gsLst>
              <a:gs pos="0">
                <a:srgbClr val="000066"/>
              </a:gs>
              <a:gs pos="100000">
                <a:srgbClr val="660033"/>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8" name="Rectangle 4">
            <a:extLst>
              <a:ext uri="{FF2B5EF4-FFF2-40B4-BE49-F238E27FC236}">
                <a16:creationId xmlns:a16="http://schemas.microsoft.com/office/drawing/2014/main" id="{228F72FA-0463-44D5-A4F7-E0A60B0D7647}"/>
              </a:ext>
            </a:extLst>
          </p:cNvPr>
          <p:cNvSpPr>
            <a:spLocks noGrp="1" noChangeArrowheads="1"/>
          </p:cNvSpPr>
          <p:nvPr>
            <p:ph type="title"/>
          </p:nvPr>
        </p:nvSpPr>
        <p:spPr bwMode="auto">
          <a:xfrm>
            <a:off x="922338" y="511175"/>
            <a:ext cx="7299325" cy="881063"/>
          </a:xfrm>
          <a:prstGeom prst="rect">
            <a:avLst/>
          </a:prstGeom>
          <a:noFill/>
          <a:ln>
            <a:noFill/>
          </a:ln>
          <a:effectLst>
            <a:outerShdw dist="53882"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en-US"/>
              <a:t>Click to edit Master title style</a:t>
            </a:r>
          </a:p>
        </p:txBody>
      </p:sp>
      <p:sp>
        <p:nvSpPr>
          <p:cNvPr id="1029" name="Rectangle 5">
            <a:extLst>
              <a:ext uri="{FF2B5EF4-FFF2-40B4-BE49-F238E27FC236}">
                <a16:creationId xmlns:a16="http://schemas.microsoft.com/office/drawing/2014/main" id="{69722A3F-E123-48E5-A9B7-A05A3789E0A0}"/>
              </a:ext>
            </a:extLst>
          </p:cNvPr>
          <p:cNvSpPr>
            <a:spLocks noGrp="1" noChangeArrowheads="1"/>
          </p:cNvSpPr>
          <p:nvPr>
            <p:ph type="body" idx="1"/>
          </p:nvPr>
        </p:nvSpPr>
        <p:spPr bwMode="auto">
          <a:xfrm>
            <a:off x="860425" y="1795463"/>
            <a:ext cx="7385050" cy="2165350"/>
          </a:xfrm>
          <a:prstGeom prst="rect">
            <a:avLst/>
          </a:prstGeom>
          <a:noFill/>
          <a:ln>
            <a:noFill/>
          </a:ln>
          <a:effectLst>
            <a:outerShdw dist="53882"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2075" tIns="46038" rIns="92075" bIns="46038" numCol="1" anchor="t" anchorCtr="0" compatLnSpc="1">
            <a:prstTxWarp prst="textNoShape">
              <a:avLst/>
            </a:prstTxWarp>
            <a:spAutoFit/>
          </a:bodyPr>
          <a:lstStyle/>
          <a:p>
            <a:pPr lvl="0"/>
            <a:endParaRPr lang="en-US" altLang="en-US"/>
          </a:p>
          <a:p>
            <a:pPr lvl="1"/>
            <a:r>
              <a:rPr lang="en-US" altLang="en-US"/>
              <a:t>First Level</a:t>
            </a:r>
          </a:p>
          <a:p>
            <a:pPr lvl="2"/>
            <a:r>
              <a:rPr lang="en-US" altLang="en-US"/>
              <a:t>Second Level</a:t>
            </a:r>
          </a:p>
          <a:p>
            <a:pPr lvl="0"/>
            <a:r>
              <a:rPr lang="en-US" altLang="en-US"/>
              <a:t>	</a:t>
            </a:r>
          </a:p>
        </p:txBody>
      </p:sp>
      <p:sp>
        <p:nvSpPr>
          <p:cNvPr id="1030" name="Rectangle 6">
            <a:extLst>
              <a:ext uri="{FF2B5EF4-FFF2-40B4-BE49-F238E27FC236}">
                <a16:creationId xmlns:a16="http://schemas.microsoft.com/office/drawing/2014/main" id="{25303FBA-262E-4F24-91F0-10A92B95194A}"/>
              </a:ext>
            </a:extLst>
          </p:cNvPr>
          <p:cNvSpPr>
            <a:spLocks noChangeArrowheads="1"/>
          </p:cNvSpPr>
          <p:nvPr/>
        </p:nvSpPr>
        <p:spPr bwMode="auto">
          <a:xfrm>
            <a:off x="815975" y="6294438"/>
            <a:ext cx="5048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altLang="en-US" sz="1200" b="0">
                <a:solidFill>
                  <a:srgbClr val="0066FF"/>
                </a:solidFill>
                <a:latin typeface="Arial" panose="020B0604020202020204" pitchFamily="34" charset="0"/>
              </a:rPr>
              <a:t>6-</a:t>
            </a:r>
            <a:fld id="{DE3549D3-EB17-4D2C-B095-47E5D5043409}" type="slidenum">
              <a:rPr lang="en-US" altLang="en-US" sz="1200" b="0">
                <a:solidFill>
                  <a:srgbClr val="0066FF"/>
                </a:solidFill>
                <a:latin typeface="Arial" panose="020B0604020202020204" pitchFamily="34" charset="0"/>
              </a:rPr>
              <a:pPr algn="l">
                <a:lnSpc>
                  <a:spcPct val="100000"/>
                </a:lnSpc>
                <a:spcBef>
                  <a:spcPct val="0"/>
                </a:spcBef>
              </a:pPr>
              <a:t>‹#›</a:t>
            </a:fld>
            <a:endParaRPr lang="en-US" altLang="en-US" sz="1200" b="0">
              <a:solidFill>
                <a:srgbClr val="0066FF"/>
              </a:solidFill>
              <a:latin typeface="Arial" panose="020B0604020202020204" pitchFamily="34" charset="0"/>
            </a:endParaRPr>
          </a:p>
        </p:txBody>
      </p:sp>
      <p:pic>
        <p:nvPicPr>
          <p:cNvPr id="1031" name="Picture 7">
            <a:extLst>
              <a:ext uri="{FF2B5EF4-FFF2-40B4-BE49-F238E27FC236}">
                <a16:creationId xmlns:a16="http://schemas.microsoft.com/office/drawing/2014/main" id="{3E631EE0-F5DC-4665-8A47-128CACFC50E6}"/>
              </a:ext>
            </a:extLst>
          </p:cNvPr>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634163" y="6335713"/>
            <a:ext cx="1604962" cy="17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32" name="Rectangle 8">
            <a:extLst>
              <a:ext uri="{FF2B5EF4-FFF2-40B4-BE49-F238E27FC236}">
                <a16:creationId xmlns:a16="http://schemas.microsoft.com/office/drawing/2014/main" id="{69C94044-A53B-4D1B-89A8-7ECC2571237D}"/>
              </a:ext>
            </a:extLst>
          </p:cNvPr>
          <p:cNvSpPr>
            <a:spLocks noChangeArrowheads="1"/>
          </p:cNvSpPr>
          <p:nvPr/>
        </p:nvSpPr>
        <p:spPr bwMode="auto">
          <a:xfrm>
            <a:off x="2420938" y="6311900"/>
            <a:ext cx="41021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altLang="en-US" sz="1200" b="0">
                <a:solidFill>
                  <a:srgbClr val="0066FF"/>
                </a:solidFill>
                <a:latin typeface="Arial" panose="020B0604020202020204" pitchFamily="34" charset="0"/>
              </a:rPr>
              <a:t>Copyright </a:t>
            </a:r>
            <a:r>
              <a:rPr lang="en-US" altLang="en-US" sz="1200" b="0">
                <a:solidFill>
                  <a:srgbClr val="0066FF"/>
                </a:solidFill>
                <a:latin typeface="Symbol" panose="05050102010706020507" pitchFamily="18" charset="2"/>
              </a:rPr>
              <a:t>Ó</a:t>
            </a:r>
            <a:r>
              <a:rPr lang="en-US" altLang="en-US" sz="1200" b="0">
                <a:solidFill>
                  <a:srgbClr val="0066FF"/>
                </a:solidFill>
                <a:latin typeface="Arial" panose="020B0604020202020204" pitchFamily="34" charset="0"/>
              </a:rPr>
              <a:t> Oracle Corporation, 1998. All rights reserved.</a:t>
            </a:r>
          </a:p>
        </p:txBody>
      </p:sp>
      <p:sp>
        <p:nvSpPr>
          <p:cNvPr id="1033" name="Rectangle 9">
            <a:extLst>
              <a:ext uri="{FF2B5EF4-FFF2-40B4-BE49-F238E27FC236}">
                <a16:creationId xmlns:a16="http://schemas.microsoft.com/office/drawing/2014/main" id="{0221C2AF-2253-45FA-B8D9-656F9054675A}"/>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lnSpc>
                <a:spcPct val="100000"/>
              </a:lnSpc>
              <a:spcBef>
                <a:spcPct val="0"/>
              </a:spcBef>
              <a:defRPr sz="1400" b="0">
                <a:solidFill>
                  <a:schemeClr val="tx1"/>
                </a:solidFill>
                <a:latin typeface="Times New Roman" panose="02020603050405020304" pitchFamily="18" charset="0"/>
              </a:defRPr>
            </a:lvl1pPr>
          </a:lstStyle>
          <a:p>
            <a:fld id="{976C40C1-7AB9-4B3B-BB4D-179B7DBC9E06}" type="slidenum">
              <a:rPr lang="en-US" altLang="en-US"/>
              <a:pPr/>
              <a:t>‹#›</a:t>
            </a:fld>
            <a:endParaRPr lang="en-US" alt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3600" b="1" kern="1200">
          <a:solidFill>
            <a:srgbClr val="FFCC66"/>
          </a:solidFill>
          <a:latin typeface="+mj-lt"/>
          <a:ea typeface="+mj-ea"/>
          <a:cs typeface="+mj-cs"/>
        </a:defRPr>
      </a:lvl1pPr>
      <a:lvl2pPr algn="ctr" rtl="0" eaLnBrk="0" fontAlgn="base" hangingPunct="0">
        <a:spcBef>
          <a:spcPct val="0"/>
        </a:spcBef>
        <a:spcAft>
          <a:spcPct val="0"/>
        </a:spcAft>
        <a:defRPr sz="3600" b="1">
          <a:solidFill>
            <a:srgbClr val="FFCC66"/>
          </a:solidFill>
          <a:latin typeface="Arial" panose="020B0604020202020204" pitchFamily="34" charset="0"/>
        </a:defRPr>
      </a:lvl2pPr>
      <a:lvl3pPr algn="ctr" rtl="0" eaLnBrk="0" fontAlgn="base" hangingPunct="0">
        <a:spcBef>
          <a:spcPct val="0"/>
        </a:spcBef>
        <a:spcAft>
          <a:spcPct val="0"/>
        </a:spcAft>
        <a:defRPr sz="3600" b="1">
          <a:solidFill>
            <a:srgbClr val="FFCC66"/>
          </a:solidFill>
          <a:latin typeface="Arial" panose="020B0604020202020204" pitchFamily="34" charset="0"/>
        </a:defRPr>
      </a:lvl3pPr>
      <a:lvl4pPr algn="ctr" rtl="0" eaLnBrk="0" fontAlgn="base" hangingPunct="0">
        <a:spcBef>
          <a:spcPct val="0"/>
        </a:spcBef>
        <a:spcAft>
          <a:spcPct val="0"/>
        </a:spcAft>
        <a:defRPr sz="3600" b="1">
          <a:solidFill>
            <a:srgbClr val="FFCC66"/>
          </a:solidFill>
          <a:latin typeface="Arial" panose="020B0604020202020204" pitchFamily="34" charset="0"/>
        </a:defRPr>
      </a:lvl4pPr>
      <a:lvl5pPr algn="ctr" rtl="0" eaLnBrk="0" fontAlgn="base" hangingPunct="0">
        <a:spcBef>
          <a:spcPct val="0"/>
        </a:spcBef>
        <a:spcAft>
          <a:spcPct val="0"/>
        </a:spcAft>
        <a:defRPr sz="3600" b="1">
          <a:solidFill>
            <a:srgbClr val="FFCC66"/>
          </a:solidFill>
          <a:latin typeface="Arial" panose="020B0604020202020204" pitchFamily="34" charset="0"/>
        </a:defRPr>
      </a:lvl5pPr>
      <a:lvl6pPr marL="457200" algn="ctr" rtl="0" eaLnBrk="0" fontAlgn="base" hangingPunct="0">
        <a:spcBef>
          <a:spcPct val="0"/>
        </a:spcBef>
        <a:spcAft>
          <a:spcPct val="0"/>
        </a:spcAft>
        <a:defRPr sz="3600" b="1">
          <a:solidFill>
            <a:srgbClr val="FFCC66"/>
          </a:solidFill>
          <a:latin typeface="Arial" panose="020B0604020202020204" pitchFamily="34" charset="0"/>
        </a:defRPr>
      </a:lvl6pPr>
      <a:lvl7pPr marL="914400" algn="ctr" rtl="0" eaLnBrk="0" fontAlgn="base" hangingPunct="0">
        <a:spcBef>
          <a:spcPct val="0"/>
        </a:spcBef>
        <a:spcAft>
          <a:spcPct val="0"/>
        </a:spcAft>
        <a:defRPr sz="3600" b="1">
          <a:solidFill>
            <a:srgbClr val="FFCC66"/>
          </a:solidFill>
          <a:latin typeface="Arial" panose="020B0604020202020204" pitchFamily="34" charset="0"/>
        </a:defRPr>
      </a:lvl7pPr>
      <a:lvl8pPr marL="1371600" algn="ctr" rtl="0" eaLnBrk="0" fontAlgn="base" hangingPunct="0">
        <a:spcBef>
          <a:spcPct val="0"/>
        </a:spcBef>
        <a:spcAft>
          <a:spcPct val="0"/>
        </a:spcAft>
        <a:defRPr sz="3600" b="1">
          <a:solidFill>
            <a:srgbClr val="FFCC66"/>
          </a:solidFill>
          <a:latin typeface="Arial" panose="020B0604020202020204" pitchFamily="34" charset="0"/>
        </a:defRPr>
      </a:lvl8pPr>
      <a:lvl9pPr marL="1828800" algn="ctr" rtl="0" eaLnBrk="0" fontAlgn="base" hangingPunct="0">
        <a:spcBef>
          <a:spcPct val="0"/>
        </a:spcBef>
        <a:spcAft>
          <a:spcPct val="0"/>
        </a:spcAft>
        <a:defRPr sz="3600" b="1">
          <a:solidFill>
            <a:srgbClr val="FFCC66"/>
          </a:solidFill>
          <a:latin typeface="Arial" panose="020B0604020202020204" pitchFamily="34" charset="0"/>
        </a:defRPr>
      </a:lvl9pPr>
    </p:titleStyle>
    <p:bodyStyle>
      <a:lvl1pPr algn="l" defTabSz="346075" rtl="0" eaLnBrk="0" fontAlgn="base" hangingPunct="0">
        <a:lnSpc>
          <a:spcPct val="95000"/>
        </a:lnSpc>
        <a:spcBef>
          <a:spcPct val="35000"/>
        </a:spcBef>
        <a:spcAft>
          <a:spcPct val="0"/>
        </a:spcAft>
        <a:tabLst>
          <a:tab pos="571500" algn="l"/>
        </a:tabLst>
        <a:defRPr sz="2800" b="1" kern="1200">
          <a:solidFill>
            <a:srgbClr val="FFFFCC"/>
          </a:solidFill>
          <a:effectLst>
            <a:outerShdw blurRad="38100" dist="38100" dir="2700000" algn="tl">
              <a:srgbClr val="000000"/>
            </a:outerShdw>
          </a:effectLst>
          <a:latin typeface="+mn-lt"/>
          <a:ea typeface="+mn-ea"/>
          <a:cs typeface="+mn-cs"/>
        </a:defRPr>
      </a:lvl1pPr>
      <a:lvl2pPr marL="341313" indent="-227013" algn="l" defTabSz="346075" rtl="0" eaLnBrk="0" fontAlgn="base" hangingPunct="0">
        <a:lnSpc>
          <a:spcPct val="95000"/>
        </a:lnSpc>
        <a:spcBef>
          <a:spcPct val="35000"/>
        </a:spcBef>
        <a:spcAft>
          <a:spcPct val="0"/>
        </a:spcAft>
        <a:buClr>
          <a:srgbClr val="FFCC66"/>
        </a:buClr>
        <a:buSzPct val="100000"/>
        <a:buChar char="•"/>
        <a:tabLst>
          <a:tab pos="571500" algn="l"/>
        </a:tabLst>
        <a:defRPr sz="2800" b="1" kern="1200">
          <a:solidFill>
            <a:srgbClr val="F8F8D3"/>
          </a:solidFill>
          <a:latin typeface="+mn-lt"/>
          <a:ea typeface="+mn-ea"/>
          <a:cs typeface="+mn-cs"/>
        </a:defRPr>
      </a:lvl2pPr>
      <a:lvl3pPr marL="741363" indent="-285750" algn="l" defTabSz="346075" rtl="0" eaLnBrk="0" fontAlgn="base" hangingPunct="0">
        <a:lnSpc>
          <a:spcPct val="95000"/>
        </a:lnSpc>
        <a:spcBef>
          <a:spcPct val="35000"/>
        </a:spcBef>
        <a:spcAft>
          <a:spcPct val="0"/>
        </a:spcAft>
        <a:buClr>
          <a:srgbClr val="FFCC66"/>
        </a:buClr>
        <a:buSzPct val="90000"/>
        <a:buChar char="–"/>
        <a:tabLst>
          <a:tab pos="571500" algn="l"/>
        </a:tabLst>
        <a:defRPr sz="2800" b="1" kern="1200">
          <a:solidFill>
            <a:srgbClr val="F8F8D3"/>
          </a:solidFill>
          <a:latin typeface="+mn-lt"/>
          <a:ea typeface="+mn-ea"/>
          <a:cs typeface="+mn-cs"/>
        </a:defRPr>
      </a:lvl3pPr>
      <a:lvl4pPr marL="1600200" indent="-228600" algn="l" defTabSz="346075" rtl="0" eaLnBrk="0" fontAlgn="base" hangingPunct="0">
        <a:spcBef>
          <a:spcPct val="20000"/>
        </a:spcBef>
        <a:spcAft>
          <a:spcPct val="0"/>
        </a:spcAft>
        <a:buChar char="–"/>
        <a:tabLst>
          <a:tab pos="571500" algn="l"/>
        </a:tabLst>
        <a:defRPr sz="2000" kern="1200">
          <a:solidFill>
            <a:schemeClr val="tx1"/>
          </a:solidFill>
          <a:latin typeface="Times New Roman" panose="02020603050405020304" pitchFamily="18" charset="0"/>
          <a:ea typeface="+mn-ea"/>
          <a:cs typeface="+mn-cs"/>
        </a:defRPr>
      </a:lvl4pPr>
      <a:lvl5pPr marL="2057400" indent="-228600" algn="l" defTabSz="346075" rtl="0" eaLnBrk="0" fontAlgn="base" hangingPunct="0">
        <a:spcBef>
          <a:spcPct val="20000"/>
        </a:spcBef>
        <a:spcAft>
          <a:spcPct val="0"/>
        </a:spcAft>
        <a:buChar char="•"/>
        <a:tabLst>
          <a:tab pos="571500" algn="l"/>
        </a:tabLst>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B3E99035-4A42-4CAE-8A38-5E00313D372E}"/>
              </a:ext>
            </a:extLst>
          </p:cNvPr>
          <p:cNvSpPr>
            <a:spLocks noGrp="1" noChangeArrowheads="1"/>
          </p:cNvSpPr>
          <p:nvPr>
            <p:ph type="ctrTitle"/>
          </p:nvPr>
        </p:nvSpPr>
        <p:spPr>
          <a:noFill/>
          <a:ln/>
        </p:spPr>
        <p:txBody>
          <a:bodyPr/>
          <a:lstStyle/>
          <a:p>
            <a:r>
              <a:rPr lang="en-US" altLang="en-US" sz="4000"/>
              <a:t>Subqueries</a:t>
            </a:r>
          </a:p>
        </p:txBody>
      </p:sp>
      <p:sp>
        <p:nvSpPr>
          <p:cNvPr id="5123" name="Rectangle 3">
            <a:extLst>
              <a:ext uri="{FF2B5EF4-FFF2-40B4-BE49-F238E27FC236}">
                <a16:creationId xmlns:a16="http://schemas.microsoft.com/office/drawing/2014/main" id="{724A62C8-892E-4100-B507-00EC5A5086E1}"/>
              </a:ext>
            </a:extLst>
          </p:cNvPr>
          <p:cNvSpPr>
            <a:spLocks noGrp="1" noChangeArrowheads="1"/>
          </p:cNvSpPr>
          <p:nvPr>
            <p:ph type="subTitle" idx="1"/>
          </p:nvPr>
        </p:nvSpPr>
        <p:spPr>
          <a:noFill/>
          <a:ln/>
        </p:spPr>
        <p:txBody>
          <a:bodyPr/>
          <a:lstStyle/>
          <a:p>
            <a:pPr>
              <a:lnSpc>
                <a:spcPct val="100000"/>
              </a:lnSpc>
              <a:spcBef>
                <a:spcPct val="0"/>
              </a:spcBef>
            </a:pPr>
            <a:r>
              <a:rPr lang="en-US" altLang="en-US" sz="3600">
                <a:solidFill>
                  <a:srgbClr val="FFCC66"/>
                </a:solidFill>
                <a:effectLst/>
              </a:rPr>
              <a:t> </a:t>
            </a:r>
          </a:p>
        </p:txBody>
      </p:sp>
    </p:spTree>
  </p:cSld>
  <p:clrMapOvr>
    <a:overrideClrMapping bg1="dk2" tx1="lt1" bg2="dk1" tx2="lt2" accent1="accent1" accent2="accent2" accent3="accent3" accent4="accent4" accent5="accent5" accent6="accent6" hlink="hlink" folHlink="folHlink"/>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F91A9D64-9AE7-40D9-B550-8AB1C16CE8DB}"/>
              </a:ext>
            </a:extLst>
          </p:cNvPr>
          <p:cNvSpPr>
            <a:spLocks noChangeArrowheads="1"/>
          </p:cNvSpPr>
          <p:nvPr/>
        </p:nvSpPr>
        <p:spPr bwMode="blackWhite">
          <a:xfrm>
            <a:off x="949325" y="1978025"/>
            <a:ext cx="7470775" cy="1590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a:lnSpc>
                <a:spcPct val="100000"/>
              </a:lnSpc>
            </a:pPr>
            <a:endParaRPr lang="en-US" altLang="en-US" sz="1800">
              <a:solidFill>
                <a:srgbClr val="000000"/>
              </a:solidFill>
              <a:latin typeface="Courier New" panose="02070309020205020404" pitchFamily="49" charset="0"/>
            </a:endParaRPr>
          </a:p>
          <a:p>
            <a:pPr>
              <a:lnSpc>
                <a:spcPct val="100000"/>
              </a:lnSpc>
            </a:pPr>
            <a:endParaRPr lang="en-US" altLang="en-US" sz="1800">
              <a:solidFill>
                <a:srgbClr val="000000"/>
              </a:solidFill>
              <a:latin typeface="Courier New" panose="02070309020205020404" pitchFamily="49" charset="0"/>
            </a:endParaRPr>
          </a:p>
        </p:txBody>
      </p:sp>
      <p:sp>
        <p:nvSpPr>
          <p:cNvPr id="23555" name="Rectangle 3">
            <a:extLst>
              <a:ext uri="{FF2B5EF4-FFF2-40B4-BE49-F238E27FC236}">
                <a16:creationId xmlns:a16="http://schemas.microsoft.com/office/drawing/2014/main" id="{D3B3909F-3099-4129-B58C-FF46CFFB5910}"/>
              </a:ext>
            </a:extLst>
          </p:cNvPr>
          <p:cNvSpPr>
            <a:spLocks noGrp="1" noChangeArrowheads="1"/>
          </p:cNvSpPr>
          <p:nvPr>
            <p:ph type="title"/>
          </p:nvPr>
        </p:nvSpPr>
        <p:spPr>
          <a:noFill/>
          <a:ln/>
        </p:spPr>
        <p:txBody>
          <a:bodyPr/>
          <a:lstStyle/>
          <a:p>
            <a:r>
              <a:rPr lang="en-US" altLang="en-US"/>
              <a:t>Using Group Functions </a:t>
            </a:r>
            <a:br>
              <a:rPr lang="en-US" altLang="en-US"/>
            </a:br>
            <a:r>
              <a:rPr lang="en-US" altLang="en-US"/>
              <a:t>in a Subquery</a:t>
            </a:r>
          </a:p>
        </p:txBody>
      </p:sp>
      <p:grpSp>
        <p:nvGrpSpPr>
          <p:cNvPr id="23560" name="Group 8">
            <a:extLst>
              <a:ext uri="{FF2B5EF4-FFF2-40B4-BE49-F238E27FC236}">
                <a16:creationId xmlns:a16="http://schemas.microsoft.com/office/drawing/2014/main" id="{BD019B0D-E4B8-48E1-9E6F-C33292D6C522}"/>
              </a:ext>
            </a:extLst>
          </p:cNvPr>
          <p:cNvGrpSpPr>
            <a:grpSpLocks/>
          </p:cNvGrpSpPr>
          <p:nvPr/>
        </p:nvGrpSpPr>
        <p:grpSpPr bwMode="auto">
          <a:xfrm>
            <a:off x="3678238" y="2184400"/>
            <a:ext cx="4508500" cy="1339850"/>
            <a:chOff x="2317" y="1376"/>
            <a:chExt cx="2840" cy="844"/>
          </a:xfrm>
        </p:grpSpPr>
        <p:sp>
          <p:nvSpPr>
            <p:cNvPr id="23556" name="Rectangle 4">
              <a:extLst>
                <a:ext uri="{FF2B5EF4-FFF2-40B4-BE49-F238E27FC236}">
                  <a16:creationId xmlns:a16="http://schemas.microsoft.com/office/drawing/2014/main" id="{26A6E448-EA22-42F4-8260-E87FB4AFBC70}"/>
                </a:ext>
              </a:extLst>
            </p:cNvPr>
            <p:cNvSpPr>
              <a:spLocks noChangeArrowheads="1"/>
            </p:cNvSpPr>
            <p:nvPr/>
          </p:nvSpPr>
          <p:spPr bwMode="ltGray">
            <a:xfrm>
              <a:off x="2317" y="1812"/>
              <a:ext cx="2840" cy="408"/>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7" name="Rectangle 5">
              <a:extLst>
                <a:ext uri="{FF2B5EF4-FFF2-40B4-BE49-F238E27FC236}">
                  <a16:creationId xmlns:a16="http://schemas.microsoft.com/office/drawing/2014/main" id="{3EB828D2-0B9B-4111-A4C3-AED0916B35F0}"/>
                </a:ext>
              </a:extLst>
            </p:cNvPr>
            <p:cNvSpPr>
              <a:spLocks noChangeArrowheads="1"/>
            </p:cNvSpPr>
            <p:nvPr/>
          </p:nvSpPr>
          <p:spPr bwMode="ltGray">
            <a:xfrm>
              <a:off x="3457" y="1824"/>
              <a:ext cx="792" cy="192"/>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8" name="Arc 6">
              <a:extLst>
                <a:ext uri="{FF2B5EF4-FFF2-40B4-BE49-F238E27FC236}">
                  <a16:creationId xmlns:a16="http://schemas.microsoft.com/office/drawing/2014/main" id="{5A1252CE-B2C7-4FAD-A80A-63D4C42BDD9F}"/>
                </a:ext>
              </a:extLst>
            </p:cNvPr>
            <p:cNvSpPr>
              <a:spLocks/>
            </p:cNvSpPr>
            <p:nvPr/>
          </p:nvSpPr>
          <p:spPr bwMode="auto">
            <a:xfrm rot="10380000">
              <a:off x="2533" y="1578"/>
              <a:ext cx="1969" cy="342"/>
            </a:xfrm>
            <a:custGeom>
              <a:avLst/>
              <a:gdLst>
                <a:gd name="G0" fmla="+- 21600 0 0"/>
                <a:gd name="G1" fmla="+- 0 0 0"/>
                <a:gd name="G2" fmla="+- 21600 0 0"/>
                <a:gd name="T0" fmla="*/ 27023 w 27023"/>
                <a:gd name="T1" fmla="*/ 20908 h 21600"/>
                <a:gd name="T2" fmla="*/ 0 w 27023"/>
                <a:gd name="T3" fmla="*/ 0 h 21600"/>
                <a:gd name="T4" fmla="*/ 21600 w 27023"/>
                <a:gd name="T5" fmla="*/ 0 h 21600"/>
              </a:gdLst>
              <a:ahLst/>
              <a:cxnLst>
                <a:cxn ang="0">
                  <a:pos x="T0" y="T1"/>
                </a:cxn>
                <a:cxn ang="0">
                  <a:pos x="T2" y="T3"/>
                </a:cxn>
                <a:cxn ang="0">
                  <a:pos x="T4" y="T5"/>
                </a:cxn>
              </a:cxnLst>
              <a:rect l="0" t="0" r="r" b="b"/>
              <a:pathLst>
                <a:path w="27023" h="21600" fill="none" extrusionOk="0">
                  <a:moveTo>
                    <a:pt x="27023" y="20908"/>
                  </a:moveTo>
                  <a:cubicBezTo>
                    <a:pt x="25251" y="21367"/>
                    <a:pt x="23429" y="21599"/>
                    <a:pt x="21600" y="21599"/>
                  </a:cubicBezTo>
                  <a:cubicBezTo>
                    <a:pt x="9670" y="21599"/>
                    <a:pt x="-1" y="11929"/>
                    <a:pt x="-1" y="-1"/>
                  </a:cubicBezTo>
                </a:path>
                <a:path w="27023" h="21600" stroke="0" extrusionOk="0">
                  <a:moveTo>
                    <a:pt x="27023" y="20908"/>
                  </a:moveTo>
                  <a:cubicBezTo>
                    <a:pt x="25251" y="21367"/>
                    <a:pt x="23429" y="21599"/>
                    <a:pt x="21600" y="21599"/>
                  </a:cubicBezTo>
                  <a:cubicBezTo>
                    <a:pt x="9670" y="21599"/>
                    <a:pt x="-1" y="11929"/>
                    <a:pt x="-1" y="-1"/>
                  </a:cubicBezTo>
                  <a:lnTo>
                    <a:pt x="21600" y="0"/>
                  </a:lnTo>
                  <a:close/>
                </a:path>
              </a:pathLst>
            </a:custGeom>
            <a:noFill/>
            <a:ln w="25400" cap="rnd">
              <a:solidFill>
                <a:srgbClr val="FF5050"/>
              </a:solidFill>
              <a:round/>
              <a:headEnd type="stealth" w="med" len="lg"/>
              <a:tailEnd type="none" w="sm" len="sm"/>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23559" name="Rectangle 7">
              <a:extLst>
                <a:ext uri="{FF2B5EF4-FFF2-40B4-BE49-F238E27FC236}">
                  <a16:creationId xmlns:a16="http://schemas.microsoft.com/office/drawing/2014/main" id="{D5C86655-B4BB-4085-A703-54B24FCDCCA4}"/>
                </a:ext>
              </a:extLst>
            </p:cNvPr>
            <p:cNvSpPr>
              <a:spLocks noChangeArrowheads="1"/>
            </p:cNvSpPr>
            <p:nvPr/>
          </p:nvSpPr>
          <p:spPr bwMode="auto">
            <a:xfrm>
              <a:off x="3629" y="1376"/>
              <a:ext cx="330"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1600">
                  <a:solidFill>
                    <a:srgbClr val="FF5050"/>
                  </a:solidFill>
                  <a:latin typeface="Arial" panose="020B0604020202020204" pitchFamily="34" charset="0"/>
                </a:rPr>
                <a:t>800</a:t>
              </a:r>
            </a:p>
          </p:txBody>
        </p:sp>
      </p:grpSp>
      <p:sp>
        <p:nvSpPr>
          <p:cNvPr id="23561" name="Rectangle 9">
            <a:extLst>
              <a:ext uri="{FF2B5EF4-FFF2-40B4-BE49-F238E27FC236}">
                <a16:creationId xmlns:a16="http://schemas.microsoft.com/office/drawing/2014/main" id="{233F7EFD-49EA-4D2C-A9B7-879ED39E530B}"/>
              </a:ext>
            </a:extLst>
          </p:cNvPr>
          <p:cNvSpPr>
            <a:spLocks noChangeArrowheads="1"/>
          </p:cNvSpPr>
          <p:nvPr/>
        </p:nvSpPr>
        <p:spPr bwMode="blackWhite">
          <a:xfrm>
            <a:off x="939800" y="4016375"/>
            <a:ext cx="7480300" cy="915988"/>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a:lnSpc>
                <a:spcPct val="100000"/>
              </a:lnSpc>
            </a:pPr>
            <a:r>
              <a:rPr lang="en-US" altLang="en-US" sz="1800">
                <a:solidFill>
                  <a:srgbClr val="000000"/>
                </a:solidFill>
                <a:latin typeface="Courier New" panose="02070309020205020404" pitchFamily="49" charset="0"/>
              </a:rPr>
              <a:t>ENAME      JOB             SAL</a:t>
            </a:r>
          </a:p>
          <a:p>
            <a:pPr>
              <a:lnSpc>
                <a:spcPct val="100000"/>
              </a:lnSpc>
            </a:pPr>
            <a:r>
              <a:rPr lang="en-US" altLang="en-US" sz="1800">
                <a:solidFill>
                  <a:srgbClr val="000000"/>
                </a:solidFill>
                <a:latin typeface="Courier New" panose="02070309020205020404" pitchFamily="49" charset="0"/>
              </a:rPr>
              <a:t>---------- --------- ---------</a:t>
            </a:r>
          </a:p>
          <a:p>
            <a:pPr>
              <a:lnSpc>
                <a:spcPct val="100000"/>
              </a:lnSpc>
            </a:pPr>
            <a:r>
              <a:rPr lang="en-US" altLang="en-US" sz="1800">
                <a:solidFill>
                  <a:srgbClr val="000000"/>
                </a:solidFill>
                <a:latin typeface="Courier New" panose="02070309020205020404" pitchFamily="49" charset="0"/>
              </a:rPr>
              <a:t>SMITH      CLERK           800</a:t>
            </a:r>
          </a:p>
        </p:txBody>
      </p:sp>
      <p:sp>
        <p:nvSpPr>
          <p:cNvPr id="23562" name="Rectangle 10">
            <a:extLst>
              <a:ext uri="{FF2B5EF4-FFF2-40B4-BE49-F238E27FC236}">
                <a16:creationId xmlns:a16="http://schemas.microsoft.com/office/drawing/2014/main" id="{08BD7488-DFD0-4826-AD97-4FC6DDB12FCA}"/>
              </a:ext>
            </a:extLst>
          </p:cNvPr>
          <p:cNvSpPr>
            <a:spLocks noChangeArrowheads="1"/>
          </p:cNvSpPr>
          <p:nvPr/>
        </p:nvSpPr>
        <p:spPr bwMode="blackWhite">
          <a:xfrm>
            <a:off x="936625" y="1965325"/>
            <a:ext cx="730885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a:lnSpc>
                <a:spcPct val="100000"/>
              </a:lnSpc>
            </a:pPr>
            <a:r>
              <a:rPr lang="en-US" altLang="en-US" sz="1800">
                <a:solidFill>
                  <a:srgbClr val="000000"/>
                </a:solidFill>
                <a:latin typeface="Courier New" panose="02070309020205020404" pitchFamily="49" charset="0"/>
              </a:rPr>
              <a:t>SQL&gt; SELECT	ename, job, sal</a:t>
            </a:r>
          </a:p>
          <a:p>
            <a:pPr>
              <a:lnSpc>
                <a:spcPct val="100000"/>
              </a:lnSpc>
            </a:pPr>
            <a:r>
              <a:rPr lang="en-US" altLang="en-US" sz="1800">
                <a:solidFill>
                  <a:srgbClr val="000000"/>
                </a:solidFill>
                <a:latin typeface="Courier New" panose="02070309020205020404" pitchFamily="49" charset="0"/>
              </a:rPr>
              <a:t>  2  FROM	emp</a:t>
            </a:r>
          </a:p>
          <a:p>
            <a:pPr>
              <a:lnSpc>
                <a:spcPct val="100000"/>
              </a:lnSpc>
            </a:pPr>
            <a:r>
              <a:rPr lang="en-US" altLang="en-US" sz="1800">
                <a:solidFill>
                  <a:srgbClr val="000000"/>
                </a:solidFill>
                <a:latin typeface="Courier New" panose="02070309020205020404" pitchFamily="49" charset="0"/>
              </a:rPr>
              <a:t>  3  WHERE	sal = </a:t>
            </a:r>
          </a:p>
          <a:p>
            <a:pPr>
              <a:lnSpc>
                <a:spcPct val="100000"/>
              </a:lnSpc>
            </a:pPr>
            <a:r>
              <a:rPr lang="en-US" altLang="en-US" sz="1800">
                <a:solidFill>
                  <a:srgbClr val="000000"/>
                </a:solidFill>
                <a:latin typeface="Courier New" panose="02070309020205020404" pitchFamily="49" charset="0"/>
              </a:rPr>
              <a:t>  4			(SELECT	MIN(sal)</a:t>
            </a:r>
          </a:p>
          <a:p>
            <a:pPr>
              <a:lnSpc>
                <a:spcPct val="100000"/>
              </a:lnSpc>
            </a:pPr>
            <a:r>
              <a:rPr lang="en-US" altLang="en-US" sz="1800">
                <a:solidFill>
                  <a:srgbClr val="000000"/>
                </a:solidFill>
                <a:latin typeface="Courier New" panose="02070309020205020404" pitchFamily="49" charset="0"/>
              </a:rPr>
              <a:t>  5			FROM		emp);</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3560"/>
                                        </p:tgtEl>
                                        <p:attrNameLst>
                                          <p:attrName>style.visibility</p:attrName>
                                        </p:attrNameLst>
                                      </p:cBhvr>
                                      <p:to>
                                        <p:strVal val="visible"/>
                                      </p:to>
                                    </p:set>
                                    <p:animEffect transition="in" filter="wipe(up)">
                                      <p:cBhvr>
                                        <p:cTn id="7" dur="500"/>
                                        <p:tgtEl>
                                          <p:spTgt spid="235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3561"/>
                                        </p:tgtEl>
                                        <p:attrNameLst>
                                          <p:attrName>style.visibility</p:attrName>
                                        </p:attrNameLst>
                                      </p:cBhvr>
                                      <p:to>
                                        <p:strVal val="visible"/>
                                      </p:to>
                                    </p:set>
                                    <p:animEffect transition="in" filter="wipe(up)">
                                      <p:cBhvr>
                                        <p:cTn id="12" dur="500"/>
                                        <p:tgtEl>
                                          <p:spTgt spid="235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1"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45E041A3-8B23-4749-BAB2-4B55337E56F6}"/>
              </a:ext>
            </a:extLst>
          </p:cNvPr>
          <p:cNvSpPr>
            <a:spLocks noChangeArrowheads="1"/>
          </p:cNvSpPr>
          <p:nvPr/>
        </p:nvSpPr>
        <p:spPr bwMode="blackWhite">
          <a:xfrm>
            <a:off x="939800" y="3571875"/>
            <a:ext cx="7480300" cy="21304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2400300" algn="l"/>
                <a:tab pos="3600450" algn="l"/>
                <a:tab pos="5029200" algn="l"/>
              </a:tabLst>
              <a:defRPr sz="2400">
                <a:solidFill>
                  <a:schemeClr val="tx1"/>
                </a:solidFill>
                <a:latin typeface="Times New Roman" panose="02020603050405020304" pitchFamily="18" charset="0"/>
              </a:defRPr>
            </a:lvl1pPr>
            <a:lvl2pPr algn="l">
              <a:spcBef>
                <a:spcPct val="0"/>
              </a:spcBef>
              <a:tabLst>
                <a:tab pos="2400300" algn="l"/>
                <a:tab pos="3600450" algn="l"/>
                <a:tab pos="5029200" algn="l"/>
              </a:tabLst>
              <a:defRPr sz="2400">
                <a:solidFill>
                  <a:schemeClr val="tx1"/>
                </a:solidFill>
                <a:latin typeface="Times New Roman" panose="02020603050405020304" pitchFamily="18" charset="0"/>
              </a:defRPr>
            </a:lvl2pPr>
            <a:lvl3pPr algn="l">
              <a:spcBef>
                <a:spcPct val="0"/>
              </a:spcBef>
              <a:tabLst>
                <a:tab pos="2400300" algn="l"/>
                <a:tab pos="3600450" algn="l"/>
                <a:tab pos="5029200" algn="l"/>
              </a:tabLst>
              <a:defRPr sz="2400">
                <a:solidFill>
                  <a:schemeClr val="tx1"/>
                </a:solidFill>
                <a:latin typeface="Times New Roman" panose="02020603050405020304" pitchFamily="18" charset="0"/>
              </a:defRPr>
            </a:lvl3pPr>
            <a:lvl4pPr algn="l">
              <a:spcBef>
                <a:spcPct val="0"/>
              </a:spcBef>
              <a:tabLst>
                <a:tab pos="2400300" algn="l"/>
                <a:tab pos="3600450" algn="l"/>
                <a:tab pos="5029200" algn="l"/>
              </a:tabLst>
              <a:defRPr sz="2400">
                <a:solidFill>
                  <a:schemeClr val="tx1"/>
                </a:solidFill>
                <a:latin typeface="Times New Roman" panose="02020603050405020304" pitchFamily="18" charset="0"/>
              </a:defRPr>
            </a:lvl4pPr>
            <a:lvl5pPr algn="l">
              <a:spcBef>
                <a:spcPct val="0"/>
              </a:spcBef>
              <a:tabLst>
                <a:tab pos="2400300" algn="l"/>
                <a:tab pos="3600450" algn="l"/>
                <a:tab pos="5029200" algn="l"/>
              </a:tabLst>
              <a:defRPr sz="2400">
                <a:solidFill>
                  <a:schemeClr val="tx1"/>
                </a:solidFill>
                <a:latin typeface="Times New Roman" panose="02020603050405020304" pitchFamily="18" charset="0"/>
              </a:defRPr>
            </a:lvl5pPr>
            <a:lvl6pPr fontAlgn="base">
              <a:spcBef>
                <a:spcPct val="0"/>
              </a:spcBef>
              <a:spcAft>
                <a:spcPct val="0"/>
              </a:spcAft>
              <a:tabLst>
                <a:tab pos="2400300" algn="l"/>
                <a:tab pos="3600450" algn="l"/>
                <a:tab pos="5029200" algn="l"/>
              </a:tabLst>
              <a:defRPr sz="2400">
                <a:solidFill>
                  <a:schemeClr val="tx1"/>
                </a:solidFill>
                <a:latin typeface="Times New Roman" panose="02020603050405020304" pitchFamily="18" charset="0"/>
              </a:defRPr>
            </a:lvl6pPr>
            <a:lvl7pPr fontAlgn="base">
              <a:spcBef>
                <a:spcPct val="0"/>
              </a:spcBef>
              <a:spcAft>
                <a:spcPct val="0"/>
              </a:spcAft>
              <a:tabLst>
                <a:tab pos="2400300" algn="l"/>
                <a:tab pos="3600450" algn="l"/>
                <a:tab pos="5029200" algn="l"/>
              </a:tabLst>
              <a:defRPr sz="2400">
                <a:solidFill>
                  <a:schemeClr val="tx1"/>
                </a:solidFill>
                <a:latin typeface="Times New Roman" panose="02020603050405020304" pitchFamily="18" charset="0"/>
              </a:defRPr>
            </a:lvl7pPr>
            <a:lvl8pPr fontAlgn="base">
              <a:spcBef>
                <a:spcPct val="0"/>
              </a:spcBef>
              <a:spcAft>
                <a:spcPct val="0"/>
              </a:spcAft>
              <a:tabLst>
                <a:tab pos="2400300" algn="l"/>
                <a:tab pos="3600450" algn="l"/>
                <a:tab pos="5029200" algn="l"/>
              </a:tabLst>
              <a:defRPr sz="2400">
                <a:solidFill>
                  <a:schemeClr val="tx1"/>
                </a:solidFill>
                <a:latin typeface="Times New Roman" panose="02020603050405020304" pitchFamily="18" charset="0"/>
              </a:defRPr>
            </a:lvl8pPr>
            <a:lvl9pPr fontAlgn="base">
              <a:spcBef>
                <a:spcPct val="0"/>
              </a:spcBef>
              <a:spcAft>
                <a:spcPct val="0"/>
              </a:spcAft>
              <a:tabLst>
                <a:tab pos="2400300" algn="l"/>
                <a:tab pos="3600450" algn="l"/>
                <a:tab pos="5029200" algn="l"/>
              </a:tabLst>
              <a:defRPr sz="2400">
                <a:solidFill>
                  <a:schemeClr val="tx1"/>
                </a:solidFill>
                <a:latin typeface="Times New Roman" panose="02020603050405020304" pitchFamily="18" charset="0"/>
              </a:defRPr>
            </a:lvl9pPr>
          </a:lstStyle>
          <a:p>
            <a:pPr>
              <a:lnSpc>
                <a:spcPct val="100000"/>
              </a:lnSpc>
            </a:pPr>
            <a:endParaRPr lang="en-US" altLang="en-US" sz="1800">
              <a:solidFill>
                <a:srgbClr val="000000"/>
              </a:solidFill>
              <a:latin typeface="Courier New" panose="02070309020205020404" pitchFamily="49" charset="0"/>
            </a:endParaRPr>
          </a:p>
          <a:p>
            <a:pPr>
              <a:lnSpc>
                <a:spcPct val="100000"/>
              </a:lnSpc>
            </a:pPr>
            <a:endParaRPr lang="en-US" altLang="en-US" sz="1800">
              <a:solidFill>
                <a:srgbClr val="000000"/>
              </a:solidFill>
              <a:latin typeface="Courier New" panose="02070309020205020404" pitchFamily="49" charset="0"/>
            </a:endParaRPr>
          </a:p>
        </p:txBody>
      </p:sp>
      <p:sp>
        <p:nvSpPr>
          <p:cNvPr id="25603" name="Rectangle 3">
            <a:extLst>
              <a:ext uri="{FF2B5EF4-FFF2-40B4-BE49-F238E27FC236}">
                <a16:creationId xmlns:a16="http://schemas.microsoft.com/office/drawing/2014/main" id="{0CC61BD9-6535-46E1-B59F-DCD278EB906A}"/>
              </a:ext>
            </a:extLst>
          </p:cNvPr>
          <p:cNvSpPr>
            <a:spLocks noGrp="1" noChangeArrowheads="1"/>
          </p:cNvSpPr>
          <p:nvPr>
            <p:ph type="title"/>
          </p:nvPr>
        </p:nvSpPr>
        <p:spPr>
          <a:noFill/>
          <a:ln/>
        </p:spPr>
        <p:txBody>
          <a:bodyPr/>
          <a:lstStyle/>
          <a:p>
            <a:r>
              <a:rPr lang="en-US" altLang="en-US"/>
              <a:t>HAVING Clause with Subqueries</a:t>
            </a:r>
          </a:p>
        </p:txBody>
      </p:sp>
      <p:sp>
        <p:nvSpPr>
          <p:cNvPr id="25604" name="Rectangle 4">
            <a:extLst>
              <a:ext uri="{FF2B5EF4-FFF2-40B4-BE49-F238E27FC236}">
                <a16:creationId xmlns:a16="http://schemas.microsoft.com/office/drawing/2014/main" id="{D2947CCF-CD3E-4BE7-84FF-7FFD6B190B06}"/>
              </a:ext>
            </a:extLst>
          </p:cNvPr>
          <p:cNvSpPr>
            <a:spLocks noGrp="1" noChangeArrowheads="1"/>
          </p:cNvSpPr>
          <p:nvPr>
            <p:ph type="body" idx="1"/>
          </p:nvPr>
        </p:nvSpPr>
        <p:spPr>
          <a:xfrm>
            <a:off x="879475" y="1509713"/>
            <a:ext cx="7385050" cy="1866900"/>
          </a:xfrm>
          <a:noFill/>
          <a:ln/>
        </p:spPr>
        <p:txBody>
          <a:bodyPr/>
          <a:lstStyle/>
          <a:p>
            <a:pPr lvl="1"/>
            <a:r>
              <a:rPr lang="en-US" altLang="en-US"/>
              <a:t>The Oracle Server executes subqueries first.</a:t>
            </a:r>
          </a:p>
          <a:p>
            <a:pPr lvl="1"/>
            <a:r>
              <a:rPr lang="en-US" altLang="en-US"/>
              <a:t>The Oracle Server returns results into the HAVING clause of the main query.</a:t>
            </a:r>
          </a:p>
        </p:txBody>
      </p:sp>
      <p:grpSp>
        <p:nvGrpSpPr>
          <p:cNvPr id="25609" name="Group 9">
            <a:extLst>
              <a:ext uri="{FF2B5EF4-FFF2-40B4-BE49-F238E27FC236}">
                <a16:creationId xmlns:a16="http://schemas.microsoft.com/office/drawing/2014/main" id="{F9B53126-0ACA-4047-9E79-36C622E2F1F1}"/>
              </a:ext>
            </a:extLst>
          </p:cNvPr>
          <p:cNvGrpSpPr>
            <a:grpSpLocks/>
          </p:cNvGrpSpPr>
          <p:nvPr/>
        </p:nvGrpSpPr>
        <p:grpSpPr bwMode="auto">
          <a:xfrm>
            <a:off x="1673225" y="4322763"/>
            <a:ext cx="6356350" cy="1354137"/>
            <a:chOff x="1054" y="2723"/>
            <a:chExt cx="4004" cy="853"/>
          </a:xfrm>
        </p:grpSpPr>
        <p:sp>
          <p:nvSpPr>
            <p:cNvPr id="25605" name="Rectangle 5">
              <a:extLst>
                <a:ext uri="{FF2B5EF4-FFF2-40B4-BE49-F238E27FC236}">
                  <a16:creationId xmlns:a16="http://schemas.microsoft.com/office/drawing/2014/main" id="{FB7C4F70-792F-4F72-820C-048B992F67D0}"/>
                </a:ext>
              </a:extLst>
            </p:cNvPr>
            <p:cNvSpPr>
              <a:spLocks noChangeArrowheads="1"/>
            </p:cNvSpPr>
            <p:nvPr/>
          </p:nvSpPr>
          <p:spPr bwMode="ltGray">
            <a:xfrm>
              <a:off x="1054" y="2841"/>
              <a:ext cx="1872" cy="207"/>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06" name="Rectangle 6">
              <a:extLst>
                <a:ext uri="{FF2B5EF4-FFF2-40B4-BE49-F238E27FC236}">
                  <a16:creationId xmlns:a16="http://schemas.microsoft.com/office/drawing/2014/main" id="{A8D14E72-3CCA-4294-A673-7FEF67AFA4D5}"/>
                </a:ext>
              </a:extLst>
            </p:cNvPr>
            <p:cNvSpPr>
              <a:spLocks noChangeArrowheads="1"/>
            </p:cNvSpPr>
            <p:nvPr/>
          </p:nvSpPr>
          <p:spPr bwMode="ltGray">
            <a:xfrm>
              <a:off x="2926" y="3020"/>
              <a:ext cx="2132" cy="556"/>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07" name="Arc 7">
              <a:extLst>
                <a:ext uri="{FF2B5EF4-FFF2-40B4-BE49-F238E27FC236}">
                  <a16:creationId xmlns:a16="http://schemas.microsoft.com/office/drawing/2014/main" id="{C20DDF49-E526-4F5A-9951-280FAC73513B}"/>
                </a:ext>
              </a:extLst>
            </p:cNvPr>
            <p:cNvSpPr>
              <a:spLocks/>
            </p:cNvSpPr>
            <p:nvPr/>
          </p:nvSpPr>
          <p:spPr bwMode="auto">
            <a:xfrm rot="10860000">
              <a:off x="3263" y="2912"/>
              <a:ext cx="1788" cy="342"/>
            </a:xfrm>
            <a:custGeom>
              <a:avLst/>
              <a:gdLst>
                <a:gd name="G0" fmla="+- 21600 0 0"/>
                <a:gd name="G1" fmla="+- 0 0 0"/>
                <a:gd name="G2" fmla="+- 21600 0 0"/>
                <a:gd name="T0" fmla="*/ 27027 w 27027"/>
                <a:gd name="T1" fmla="*/ 20907 h 21600"/>
                <a:gd name="T2" fmla="*/ 0 w 27027"/>
                <a:gd name="T3" fmla="*/ 0 h 21600"/>
                <a:gd name="T4" fmla="*/ 21600 w 27027"/>
                <a:gd name="T5" fmla="*/ 0 h 21600"/>
              </a:gdLst>
              <a:ahLst/>
              <a:cxnLst>
                <a:cxn ang="0">
                  <a:pos x="T0" y="T1"/>
                </a:cxn>
                <a:cxn ang="0">
                  <a:pos x="T2" y="T3"/>
                </a:cxn>
                <a:cxn ang="0">
                  <a:pos x="T4" y="T5"/>
                </a:cxn>
              </a:cxnLst>
              <a:rect l="0" t="0" r="r" b="b"/>
              <a:pathLst>
                <a:path w="27027" h="21600" fill="none" extrusionOk="0">
                  <a:moveTo>
                    <a:pt x="27027" y="20907"/>
                  </a:moveTo>
                  <a:cubicBezTo>
                    <a:pt x="25254" y="21367"/>
                    <a:pt x="23431" y="21599"/>
                    <a:pt x="21600" y="21599"/>
                  </a:cubicBezTo>
                  <a:cubicBezTo>
                    <a:pt x="9670" y="21599"/>
                    <a:pt x="-1" y="11929"/>
                    <a:pt x="-1" y="-1"/>
                  </a:cubicBezTo>
                </a:path>
                <a:path w="27027" h="21600" stroke="0" extrusionOk="0">
                  <a:moveTo>
                    <a:pt x="27027" y="20907"/>
                  </a:moveTo>
                  <a:cubicBezTo>
                    <a:pt x="25254" y="21367"/>
                    <a:pt x="23431" y="21599"/>
                    <a:pt x="21600" y="21599"/>
                  </a:cubicBezTo>
                  <a:cubicBezTo>
                    <a:pt x="9670" y="21599"/>
                    <a:pt x="-1" y="11929"/>
                    <a:pt x="-1" y="-1"/>
                  </a:cubicBezTo>
                  <a:lnTo>
                    <a:pt x="21600" y="0"/>
                  </a:lnTo>
                  <a:close/>
                </a:path>
              </a:pathLst>
            </a:custGeom>
            <a:noFill/>
            <a:ln w="25400" cap="rnd">
              <a:solidFill>
                <a:srgbClr val="FF5050"/>
              </a:solidFill>
              <a:round/>
              <a:headEnd type="stealth" w="med" len="lg"/>
              <a:tailEnd type="none" w="sm" len="sm"/>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25608" name="Rectangle 8">
              <a:extLst>
                <a:ext uri="{FF2B5EF4-FFF2-40B4-BE49-F238E27FC236}">
                  <a16:creationId xmlns:a16="http://schemas.microsoft.com/office/drawing/2014/main" id="{33D5B7D7-8244-49F8-BC83-4BFC3EB03661}"/>
                </a:ext>
              </a:extLst>
            </p:cNvPr>
            <p:cNvSpPr>
              <a:spLocks noChangeArrowheads="1"/>
            </p:cNvSpPr>
            <p:nvPr/>
          </p:nvSpPr>
          <p:spPr bwMode="auto">
            <a:xfrm>
              <a:off x="3904" y="2723"/>
              <a:ext cx="330"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1600">
                  <a:solidFill>
                    <a:srgbClr val="FF5050"/>
                  </a:solidFill>
                  <a:latin typeface="Arial" panose="020B0604020202020204" pitchFamily="34" charset="0"/>
                </a:rPr>
                <a:t>800</a:t>
              </a:r>
            </a:p>
          </p:txBody>
        </p:sp>
      </p:grpSp>
      <p:sp>
        <p:nvSpPr>
          <p:cNvPr id="25610" name="Rectangle 10">
            <a:extLst>
              <a:ext uri="{FF2B5EF4-FFF2-40B4-BE49-F238E27FC236}">
                <a16:creationId xmlns:a16="http://schemas.microsoft.com/office/drawing/2014/main" id="{65DBAD6B-0101-4593-BC0F-D8604F83FB7F}"/>
              </a:ext>
            </a:extLst>
          </p:cNvPr>
          <p:cNvSpPr>
            <a:spLocks noChangeArrowheads="1"/>
          </p:cNvSpPr>
          <p:nvPr/>
        </p:nvSpPr>
        <p:spPr bwMode="blackWhite">
          <a:xfrm>
            <a:off x="1038225" y="3597275"/>
            <a:ext cx="7169150" cy="215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2400300" algn="l"/>
                <a:tab pos="3600450" algn="l"/>
                <a:tab pos="5029200" algn="l"/>
              </a:tabLst>
              <a:defRPr sz="2400">
                <a:solidFill>
                  <a:schemeClr val="tx1"/>
                </a:solidFill>
                <a:latin typeface="Times New Roman" panose="02020603050405020304" pitchFamily="18" charset="0"/>
              </a:defRPr>
            </a:lvl1pPr>
            <a:lvl2pPr algn="l">
              <a:spcBef>
                <a:spcPct val="0"/>
              </a:spcBef>
              <a:tabLst>
                <a:tab pos="2400300" algn="l"/>
                <a:tab pos="3600450" algn="l"/>
                <a:tab pos="5029200" algn="l"/>
              </a:tabLst>
              <a:defRPr sz="2400">
                <a:solidFill>
                  <a:schemeClr val="tx1"/>
                </a:solidFill>
                <a:latin typeface="Times New Roman" panose="02020603050405020304" pitchFamily="18" charset="0"/>
              </a:defRPr>
            </a:lvl2pPr>
            <a:lvl3pPr algn="l">
              <a:spcBef>
                <a:spcPct val="0"/>
              </a:spcBef>
              <a:tabLst>
                <a:tab pos="2400300" algn="l"/>
                <a:tab pos="3600450" algn="l"/>
                <a:tab pos="5029200" algn="l"/>
              </a:tabLst>
              <a:defRPr sz="2400">
                <a:solidFill>
                  <a:schemeClr val="tx1"/>
                </a:solidFill>
                <a:latin typeface="Times New Roman" panose="02020603050405020304" pitchFamily="18" charset="0"/>
              </a:defRPr>
            </a:lvl3pPr>
            <a:lvl4pPr algn="l">
              <a:spcBef>
                <a:spcPct val="0"/>
              </a:spcBef>
              <a:tabLst>
                <a:tab pos="2400300" algn="l"/>
                <a:tab pos="3600450" algn="l"/>
                <a:tab pos="5029200" algn="l"/>
              </a:tabLst>
              <a:defRPr sz="2400">
                <a:solidFill>
                  <a:schemeClr val="tx1"/>
                </a:solidFill>
                <a:latin typeface="Times New Roman" panose="02020603050405020304" pitchFamily="18" charset="0"/>
              </a:defRPr>
            </a:lvl4pPr>
            <a:lvl5pPr algn="l">
              <a:spcBef>
                <a:spcPct val="0"/>
              </a:spcBef>
              <a:tabLst>
                <a:tab pos="2400300" algn="l"/>
                <a:tab pos="3600450" algn="l"/>
                <a:tab pos="5029200" algn="l"/>
              </a:tabLst>
              <a:defRPr sz="2400">
                <a:solidFill>
                  <a:schemeClr val="tx1"/>
                </a:solidFill>
                <a:latin typeface="Times New Roman" panose="02020603050405020304" pitchFamily="18" charset="0"/>
              </a:defRPr>
            </a:lvl5pPr>
            <a:lvl6pPr fontAlgn="base">
              <a:spcBef>
                <a:spcPct val="0"/>
              </a:spcBef>
              <a:spcAft>
                <a:spcPct val="0"/>
              </a:spcAft>
              <a:tabLst>
                <a:tab pos="2400300" algn="l"/>
                <a:tab pos="3600450" algn="l"/>
                <a:tab pos="5029200" algn="l"/>
              </a:tabLst>
              <a:defRPr sz="2400">
                <a:solidFill>
                  <a:schemeClr val="tx1"/>
                </a:solidFill>
                <a:latin typeface="Times New Roman" panose="02020603050405020304" pitchFamily="18" charset="0"/>
              </a:defRPr>
            </a:lvl6pPr>
            <a:lvl7pPr fontAlgn="base">
              <a:spcBef>
                <a:spcPct val="0"/>
              </a:spcBef>
              <a:spcAft>
                <a:spcPct val="0"/>
              </a:spcAft>
              <a:tabLst>
                <a:tab pos="2400300" algn="l"/>
                <a:tab pos="3600450" algn="l"/>
                <a:tab pos="5029200" algn="l"/>
              </a:tabLst>
              <a:defRPr sz="2400">
                <a:solidFill>
                  <a:schemeClr val="tx1"/>
                </a:solidFill>
                <a:latin typeface="Times New Roman" panose="02020603050405020304" pitchFamily="18" charset="0"/>
              </a:defRPr>
            </a:lvl7pPr>
            <a:lvl8pPr fontAlgn="base">
              <a:spcBef>
                <a:spcPct val="0"/>
              </a:spcBef>
              <a:spcAft>
                <a:spcPct val="0"/>
              </a:spcAft>
              <a:tabLst>
                <a:tab pos="2400300" algn="l"/>
                <a:tab pos="3600450" algn="l"/>
                <a:tab pos="5029200" algn="l"/>
              </a:tabLst>
              <a:defRPr sz="2400">
                <a:solidFill>
                  <a:schemeClr val="tx1"/>
                </a:solidFill>
                <a:latin typeface="Times New Roman" panose="02020603050405020304" pitchFamily="18" charset="0"/>
              </a:defRPr>
            </a:lvl8pPr>
            <a:lvl9pPr fontAlgn="base">
              <a:spcBef>
                <a:spcPct val="0"/>
              </a:spcBef>
              <a:spcAft>
                <a:spcPct val="0"/>
              </a:spcAft>
              <a:tabLst>
                <a:tab pos="2400300" algn="l"/>
                <a:tab pos="3600450" algn="l"/>
                <a:tab pos="5029200" algn="l"/>
              </a:tabLst>
              <a:defRPr sz="2400">
                <a:solidFill>
                  <a:schemeClr val="tx1"/>
                </a:solidFill>
                <a:latin typeface="Times New Roman" panose="02020603050405020304" pitchFamily="18" charset="0"/>
              </a:defRPr>
            </a:lvl9pPr>
          </a:lstStyle>
          <a:p>
            <a:pPr>
              <a:lnSpc>
                <a:spcPct val="100000"/>
              </a:lnSpc>
            </a:pPr>
            <a:r>
              <a:rPr lang="en-US" altLang="en-US" sz="1800">
                <a:solidFill>
                  <a:srgbClr val="000000"/>
                </a:solidFill>
                <a:latin typeface="Courier New" panose="02070309020205020404" pitchFamily="49" charset="0"/>
              </a:rPr>
              <a:t>SQL&gt; SELECT	deptno, MIN(sal)</a:t>
            </a:r>
          </a:p>
          <a:p>
            <a:pPr>
              <a:lnSpc>
                <a:spcPct val="100000"/>
              </a:lnSpc>
            </a:pPr>
            <a:r>
              <a:rPr lang="en-US" altLang="en-US" sz="1800">
                <a:solidFill>
                  <a:srgbClr val="000000"/>
                </a:solidFill>
                <a:latin typeface="Courier New" panose="02070309020205020404" pitchFamily="49" charset="0"/>
              </a:rPr>
              <a:t>  2  FROM	emp</a:t>
            </a:r>
          </a:p>
          <a:p>
            <a:pPr>
              <a:lnSpc>
                <a:spcPct val="100000"/>
              </a:lnSpc>
            </a:pPr>
            <a:r>
              <a:rPr lang="en-US" altLang="en-US" sz="1800">
                <a:solidFill>
                  <a:srgbClr val="000000"/>
                </a:solidFill>
                <a:latin typeface="Courier New" panose="02070309020205020404" pitchFamily="49" charset="0"/>
              </a:rPr>
              <a:t>  3  GROUP BY	deptno</a:t>
            </a:r>
          </a:p>
          <a:p>
            <a:pPr>
              <a:lnSpc>
                <a:spcPct val="100000"/>
              </a:lnSpc>
            </a:pPr>
            <a:r>
              <a:rPr lang="en-US" altLang="en-US" sz="1800">
                <a:solidFill>
                  <a:srgbClr val="000000"/>
                </a:solidFill>
                <a:latin typeface="Courier New" panose="02070309020205020404" pitchFamily="49" charset="0"/>
              </a:rPr>
              <a:t>  4  HAVING	MIN(sal) &gt;</a:t>
            </a:r>
          </a:p>
          <a:p>
            <a:pPr>
              <a:lnSpc>
                <a:spcPct val="100000"/>
              </a:lnSpc>
            </a:pPr>
            <a:r>
              <a:rPr lang="en-US" altLang="en-US" sz="1800">
                <a:solidFill>
                  <a:srgbClr val="000000"/>
                </a:solidFill>
                <a:latin typeface="Courier New" panose="02070309020205020404" pitchFamily="49" charset="0"/>
              </a:rPr>
              <a:t>  5		(SELECT	MIN(sal)</a:t>
            </a:r>
          </a:p>
          <a:p>
            <a:pPr>
              <a:lnSpc>
                <a:spcPct val="100000"/>
              </a:lnSpc>
            </a:pPr>
            <a:r>
              <a:rPr lang="en-US" altLang="en-US" sz="1800">
                <a:solidFill>
                  <a:srgbClr val="000000"/>
                </a:solidFill>
                <a:latin typeface="Courier New" panose="02070309020205020404" pitchFamily="49" charset="0"/>
              </a:rPr>
              <a:t>  6		FROM	emp</a:t>
            </a:r>
          </a:p>
          <a:p>
            <a:pPr>
              <a:lnSpc>
                <a:spcPct val="100000"/>
              </a:lnSpc>
            </a:pPr>
            <a:r>
              <a:rPr lang="en-US" altLang="en-US" sz="1800">
                <a:solidFill>
                  <a:srgbClr val="000000"/>
                </a:solidFill>
                <a:latin typeface="Courier New" panose="02070309020205020404" pitchFamily="49" charset="0"/>
              </a:rPr>
              <a:t>  7		WHERE	deptno = 20);</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5609"/>
                                        </p:tgtEl>
                                        <p:attrNameLst>
                                          <p:attrName>style.visibility</p:attrName>
                                        </p:attrNameLst>
                                      </p:cBhvr>
                                      <p:to>
                                        <p:strVal val="visible"/>
                                      </p:to>
                                    </p:set>
                                    <p:animEffect transition="in" filter="wipe(up)">
                                      <p:cBhvr>
                                        <p:cTn id="7" dur="500"/>
                                        <p:tgtEl>
                                          <p:spTgt spid="256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D02887C5-CCE4-40EA-8167-B0985D432F70}"/>
              </a:ext>
            </a:extLst>
          </p:cNvPr>
          <p:cNvSpPr>
            <a:spLocks noChangeArrowheads="1"/>
          </p:cNvSpPr>
          <p:nvPr/>
        </p:nvSpPr>
        <p:spPr bwMode="blackWhite">
          <a:xfrm>
            <a:off x="933450" y="1812925"/>
            <a:ext cx="7486650" cy="17541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 pos="3087688" algn="l"/>
              </a:tabLst>
              <a:defRPr sz="2400">
                <a:solidFill>
                  <a:schemeClr val="tx1"/>
                </a:solidFill>
                <a:latin typeface="Times New Roman" panose="02020603050405020304" pitchFamily="18" charset="0"/>
              </a:defRPr>
            </a:lvl1pPr>
            <a:lvl2pPr algn="l">
              <a:spcBef>
                <a:spcPct val="0"/>
              </a:spcBef>
              <a:tabLst>
                <a:tab pos="1200150" algn="l"/>
                <a:tab pos="3087688" algn="l"/>
              </a:tabLst>
              <a:defRPr sz="2400">
                <a:solidFill>
                  <a:schemeClr val="tx1"/>
                </a:solidFill>
                <a:latin typeface="Times New Roman" panose="02020603050405020304" pitchFamily="18" charset="0"/>
              </a:defRPr>
            </a:lvl2pPr>
            <a:lvl3pPr algn="l">
              <a:spcBef>
                <a:spcPct val="0"/>
              </a:spcBef>
              <a:tabLst>
                <a:tab pos="1200150" algn="l"/>
                <a:tab pos="3087688" algn="l"/>
              </a:tabLst>
              <a:defRPr sz="2400">
                <a:solidFill>
                  <a:schemeClr val="tx1"/>
                </a:solidFill>
                <a:latin typeface="Times New Roman" panose="02020603050405020304" pitchFamily="18" charset="0"/>
              </a:defRPr>
            </a:lvl3pPr>
            <a:lvl4pPr algn="l">
              <a:spcBef>
                <a:spcPct val="0"/>
              </a:spcBef>
              <a:tabLst>
                <a:tab pos="1200150" algn="l"/>
                <a:tab pos="3087688" algn="l"/>
              </a:tabLst>
              <a:defRPr sz="2400">
                <a:solidFill>
                  <a:schemeClr val="tx1"/>
                </a:solidFill>
                <a:latin typeface="Times New Roman" panose="02020603050405020304" pitchFamily="18" charset="0"/>
              </a:defRPr>
            </a:lvl4pPr>
            <a:lvl5pPr algn="l">
              <a:spcBef>
                <a:spcPct val="0"/>
              </a:spcBef>
              <a:tabLst>
                <a:tab pos="1200150" algn="l"/>
                <a:tab pos="3087688"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 pos="3087688"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 pos="3087688"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 pos="3087688"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 pos="3087688" algn="l"/>
              </a:tabLst>
              <a:defRPr sz="2400">
                <a:solidFill>
                  <a:schemeClr val="tx1"/>
                </a:solidFill>
                <a:latin typeface="Times New Roman" panose="02020603050405020304" pitchFamily="18" charset="0"/>
              </a:defRPr>
            </a:lvl9pPr>
          </a:lstStyle>
          <a:p>
            <a:pPr>
              <a:lnSpc>
                <a:spcPct val="100000"/>
              </a:lnSpc>
            </a:pPr>
            <a:endParaRPr lang="en-US" altLang="en-US" sz="1800">
              <a:solidFill>
                <a:srgbClr val="000000"/>
              </a:solidFill>
              <a:latin typeface="Courier New" panose="02070309020205020404" pitchFamily="49" charset="0"/>
            </a:endParaRPr>
          </a:p>
          <a:p>
            <a:pPr>
              <a:lnSpc>
                <a:spcPct val="100000"/>
              </a:lnSpc>
            </a:pPr>
            <a:endParaRPr lang="en-US" altLang="en-US" sz="1800">
              <a:solidFill>
                <a:srgbClr val="000000"/>
              </a:solidFill>
              <a:latin typeface="Courier New" panose="02070309020205020404" pitchFamily="49" charset="0"/>
            </a:endParaRPr>
          </a:p>
        </p:txBody>
      </p:sp>
      <p:sp>
        <p:nvSpPr>
          <p:cNvPr id="27651" name="Rectangle 3">
            <a:extLst>
              <a:ext uri="{FF2B5EF4-FFF2-40B4-BE49-F238E27FC236}">
                <a16:creationId xmlns:a16="http://schemas.microsoft.com/office/drawing/2014/main" id="{47155E1F-27ED-4C90-91B4-EB0C47FC7388}"/>
              </a:ext>
            </a:extLst>
          </p:cNvPr>
          <p:cNvSpPr>
            <a:spLocks noGrp="1" noChangeArrowheads="1"/>
          </p:cNvSpPr>
          <p:nvPr>
            <p:ph type="title"/>
          </p:nvPr>
        </p:nvSpPr>
        <p:spPr>
          <a:noFill/>
          <a:ln/>
        </p:spPr>
        <p:txBody>
          <a:bodyPr/>
          <a:lstStyle/>
          <a:p>
            <a:r>
              <a:rPr lang="en-US" altLang="en-US"/>
              <a:t>What Is Wrong </a:t>
            </a:r>
            <a:br>
              <a:rPr lang="en-US" altLang="en-US"/>
            </a:br>
            <a:r>
              <a:rPr lang="en-US" altLang="en-US"/>
              <a:t>with This Statement?</a:t>
            </a:r>
          </a:p>
        </p:txBody>
      </p:sp>
      <p:grpSp>
        <p:nvGrpSpPr>
          <p:cNvPr id="27656" name="Group 8">
            <a:extLst>
              <a:ext uri="{FF2B5EF4-FFF2-40B4-BE49-F238E27FC236}">
                <a16:creationId xmlns:a16="http://schemas.microsoft.com/office/drawing/2014/main" id="{E01CEA38-D590-4C7A-9624-74F6A00102A7}"/>
              </a:ext>
            </a:extLst>
          </p:cNvPr>
          <p:cNvGrpSpPr>
            <a:grpSpLocks/>
          </p:cNvGrpSpPr>
          <p:nvPr/>
        </p:nvGrpSpPr>
        <p:grpSpPr bwMode="auto">
          <a:xfrm>
            <a:off x="3105150" y="2374900"/>
            <a:ext cx="5041900" cy="1174750"/>
            <a:chOff x="1956" y="1496"/>
            <a:chExt cx="3176" cy="740"/>
          </a:xfrm>
        </p:grpSpPr>
        <p:sp>
          <p:nvSpPr>
            <p:cNvPr id="27652" name="Rectangle 4">
              <a:extLst>
                <a:ext uri="{FF2B5EF4-FFF2-40B4-BE49-F238E27FC236}">
                  <a16:creationId xmlns:a16="http://schemas.microsoft.com/office/drawing/2014/main" id="{F1B62FE5-AA0F-4C49-9F53-3339ADB251AC}"/>
                </a:ext>
              </a:extLst>
            </p:cNvPr>
            <p:cNvSpPr>
              <a:spLocks noChangeArrowheads="1"/>
            </p:cNvSpPr>
            <p:nvPr/>
          </p:nvSpPr>
          <p:spPr bwMode="ltGray">
            <a:xfrm>
              <a:off x="2532" y="1668"/>
              <a:ext cx="2600" cy="567"/>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7655" name="Group 7">
              <a:extLst>
                <a:ext uri="{FF2B5EF4-FFF2-40B4-BE49-F238E27FC236}">
                  <a16:creationId xmlns:a16="http://schemas.microsoft.com/office/drawing/2014/main" id="{F7CD5EB2-62C6-4909-92FB-729D2CC6C76E}"/>
                </a:ext>
              </a:extLst>
            </p:cNvPr>
            <p:cNvGrpSpPr>
              <a:grpSpLocks/>
            </p:cNvGrpSpPr>
            <p:nvPr/>
          </p:nvGrpSpPr>
          <p:grpSpPr bwMode="auto">
            <a:xfrm>
              <a:off x="1956" y="1496"/>
              <a:ext cx="2228" cy="740"/>
              <a:chOff x="1956" y="1496"/>
              <a:chExt cx="2228" cy="740"/>
            </a:xfrm>
          </p:grpSpPr>
          <p:sp>
            <p:nvSpPr>
              <p:cNvPr id="27653" name="Rectangle 5">
                <a:extLst>
                  <a:ext uri="{FF2B5EF4-FFF2-40B4-BE49-F238E27FC236}">
                    <a16:creationId xmlns:a16="http://schemas.microsoft.com/office/drawing/2014/main" id="{A1B264EC-3951-4388-9E00-587B3A14AB9D}"/>
                  </a:ext>
                </a:extLst>
              </p:cNvPr>
              <p:cNvSpPr>
                <a:spLocks noChangeArrowheads="1"/>
              </p:cNvSpPr>
              <p:nvPr/>
            </p:nvSpPr>
            <p:spPr bwMode="ltGray">
              <a:xfrm>
                <a:off x="2568" y="2016"/>
                <a:ext cx="1616" cy="220"/>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4" name="Rectangle 6">
                <a:extLst>
                  <a:ext uri="{FF2B5EF4-FFF2-40B4-BE49-F238E27FC236}">
                    <a16:creationId xmlns:a16="http://schemas.microsoft.com/office/drawing/2014/main" id="{9D9242DE-785E-44F0-994C-5F1E005B0635}"/>
                  </a:ext>
                </a:extLst>
              </p:cNvPr>
              <p:cNvSpPr>
                <a:spLocks noChangeArrowheads="1"/>
              </p:cNvSpPr>
              <p:nvPr/>
            </p:nvSpPr>
            <p:spPr bwMode="ltGray">
              <a:xfrm>
                <a:off x="1956" y="1496"/>
                <a:ext cx="288" cy="220"/>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7657" name="Rectangle 9">
            <a:extLst>
              <a:ext uri="{FF2B5EF4-FFF2-40B4-BE49-F238E27FC236}">
                <a16:creationId xmlns:a16="http://schemas.microsoft.com/office/drawing/2014/main" id="{1F92547A-E04C-4106-9481-5A1CFFCD308E}"/>
              </a:ext>
            </a:extLst>
          </p:cNvPr>
          <p:cNvSpPr>
            <a:spLocks noChangeArrowheads="1"/>
          </p:cNvSpPr>
          <p:nvPr/>
        </p:nvSpPr>
        <p:spPr bwMode="blackWhite">
          <a:xfrm>
            <a:off x="946150" y="4127500"/>
            <a:ext cx="7473950" cy="1465263"/>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a:lnSpc>
                <a:spcPct val="100000"/>
              </a:lnSpc>
            </a:pPr>
            <a:r>
              <a:rPr lang="en-US" altLang="en-US" sz="1800">
                <a:solidFill>
                  <a:srgbClr val="000000"/>
                </a:solidFill>
                <a:latin typeface="Courier New" panose="02070309020205020404" pitchFamily="49" charset="0"/>
              </a:rPr>
              <a:t>ERROR:</a:t>
            </a:r>
          </a:p>
          <a:p>
            <a:pPr>
              <a:lnSpc>
                <a:spcPct val="100000"/>
              </a:lnSpc>
            </a:pPr>
            <a:r>
              <a:rPr lang="en-US" altLang="en-US" sz="1800">
                <a:solidFill>
                  <a:srgbClr val="000000"/>
                </a:solidFill>
                <a:latin typeface="Courier New" panose="02070309020205020404" pitchFamily="49" charset="0"/>
              </a:rPr>
              <a:t>ORA-01427: single-row subquery returns more than</a:t>
            </a:r>
            <a:br>
              <a:rPr lang="en-US" altLang="en-US" sz="1800">
                <a:solidFill>
                  <a:srgbClr val="000000"/>
                </a:solidFill>
                <a:latin typeface="Courier New" panose="02070309020205020404" pitchFamily="49" charset="0"/>
              </a:rPr>
            </a:br>
            <a:r>
              <a:rPr lang="en-US" altLang="en-US" sz="1800">
                <a:solidFill>
                  <a:srgbClr val="000000"/>
                </a:solidFill>
                <a:latin typeface="Courier New" panose="02070309020205020404" pitchFamily="49" charset="0"/>
              </a:rPr>
              <a:t>one row</a:t>
            </a:r>
          </a:p>
          <a:p>
            <a:pPr>
              <a:lnSpc>
                <a:spcPct val="100000"/>
              </a:lnSpc>
            </a:pPr>
            <a:endParaRPr lang="en-US" altLang="en-US" sz="1800">
              <a:solidFill>
                <a:srgbClr val="000000"/>
              </a:solidFill>
              <a:latin typeface="Courier New" panose="02070309020205020404" pitchFamily="49" charset="0"/>
            </a:endParaRPr>
          </a:p>
          <a:p>
            <a:pPr>
              <a:lnSpc>
                <a:spcPct val="100000"/>
              </a:lnSpc>
            </a:pPr>
            <a:r>
              <a:rPr lang="en-US" altLang="en-US" sz="1800">
                <a:solidFill>
                  <a:srgbClr val="000000"/>
                </a:solidFill>
                <a:latin typeface="Courier New" panose="02070309020205020404" pitchFamily="49" charset="0"/>
              </a:rPr>
              <a:t>no rows selected</a:t>
            </a:r>
          </a:p>
        </p:txBody>
      </p:sp>
      <p:sp>
        <p:nvSpPr>
          <p:cNvPr id="27658" name="Rectangle 10">
            <a:extLst>
              <a:ext uri="{FF2B5EF4-FFF2-40B4-BE49-F238E27FC236}">
                <a16:creationId xmlns:a16="http://schemas.microsoft.com/office/drawing/2014/main" id="{6F33DA96-814C-4F0E-80D8-9606FAA7FF68}"/>
              </a:ext>
            </a:extLst>
          </p:cNvPr>
          <p:cNvSpPr>
            <a:spLocks noChangeArrowheads="1"/>
          </p:cNvSpPr>
          <p:nvPr/>
        </p:nvSpPr>
        <p:spPr bwMode="blackWhite">
          <a:xfrm>
            <a:off x="933450" y="1800225"/>
            <a:ext cx="7315200" cy="177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 pos="3087688" algn="l"/>
              </a:tabLst>
              <a:defRPr sz="2400">
                <a:solidFill>
                  <a:schemeClr val="tx1"/>
                </a:solidFill>
                <a:latin typeface="Times New Roman" panose="02020603050405020304" pitchFamily="18" charset="0"/>
              </a:defRPr>
            </a:lvl1pPr>
            <a:lvl2pPr algn="l">
              <a:spcBef>
                <a:spcPct val="0"/>
              </a:spcBef>
              <a:tabLst>
                <a:tab pos="1200150" algn="l"/>
                <a:tab pos="3087688" algn="l"/>
              </a:tabLst>
              <a:defRPr sz="2400">
                <a:solidFill>
                  <a:schemeClr val="tx1"/>
                </a:solidFill>
                <a:latin typeface="Times New Roman" panose="02020603050405020304" pitchFamily="18" charset="0"/>
              </a:defRPr>
            </a:lvl2pPr>
            <a:lvl3pPr algn="l">
              <a:spcBef>
                <a:spcPct val="0"/>
              </a:spcBef>
              <a:tabLst>
                <a:tab pos="1200150" algn="l"/>
                <a:tab pos="3087688" algn="l"/>
              </a:tabLst>
              <a:defRPr sz="2400">
                <a:solidFill>
                  <a:schemeClr val="tx1"/>
                </a:solidFill>
                <a:latin typeface="Times New Roman" panose="02020603050405020304" pitchFamily="18" charset="0"/>
              </a:defRPr>
            </a:lvl3pPr>
            <a:lvl4pPr algn="l">
              <a:spcBef>
                <a:spcPct val="0"/>
              </a:spcBef>
              <a:tabLst>
                <a:tab pos="1200150" algn="l"/>
                <a:tab pos="3087688" algn="l"/>
              </a:tabLst>
              <a:defRPr sz="2400">
                <a:solidFill>
                  <a:schemeClr val="tx1"/>
                </a:solidFill>
                <a:latin typeface="Times New Roman" panose="02020603050405020304" pitchFamily="18" charset="0"/>
              </a:defRPr>
            </a:lvl4pPr>
            <a:lvl5pPr algn="l">
              <a:spcBef>
                <a:spcPct val="0"/>
              </a:spcBef>
              <a:tabLst>
                <a:tab pos="1200150" algn="l"/>
                <a:tab pos="3087688"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 pos="3087688"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 pos="3087688"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 pos="3087688"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 pos="3087688" algn="l"/>
              </a:tabLst>
              <a:defRPr sz="2400">
                <a:solidFill>
                  <a:schemeClr val="tx1"/>
                </a:solidFill>
                <a:latin typeface="Times New Roman" panose="02020603050405020304" pitchFamily="18" charset="0"/>
              </a:defRPr>
            </a:lvl9pPr>
          </a:lstStyle>
          <a:p>
            <a:pPr>
              <a:lnSpc>
                <a:spcPct val="100000"/>
              </a:lnSpc>
            </a:pPr>
            <a:r>
              <a:rPr lang="en-US" altLang="en-US" sz="1800">
                <a:solidFill>
                  <a:srgbClr val="000000"/>
                </a:solidFill>
                <a:latin typeface="Courier New" panose="02070309020205020404" pitchFamily="49" charset="0"/>
              </a:rPr>
              <a:t>SQL&gt; SELECT empno, ename</a:t>
            </a:r>
          </a:p>
          <a:p>
            <a:pPr>
              <a:lnSpc>
                <a:spcPct val="100000"/>
              </a:lnSpc>
            </a:pPr>
            <a:r>
              <a:rPr lang="en-US" altLang="en-US" sz="1800">
                <a:solidFill>
                  <a:srgbClr val="000000"/>
                </a:solidFill>
                <a:latin typeface="Courier New" panose="02070309020205020404" pitchFamily="49" charset="0"/>
              </a:rPr>
              <a:t>  2  FROM   emp</a:t>
            </a:r>
          </a:p>
          <a:p>
            <a:pPr>
              <a:lnSpc>
                <a:spcPct val="100000"/>
              </a:lnSpc>
            </a:pPr>
            <a:r>
              <a:rPr lang="en-US" altLang="en-US" sz="1800">
                <a:solidFill>
                  <a:srgbClr val="000000"/>
                </a:solidFill>
                <a:latin typeface="Courier New" panose="02070309020205020404" pitchFamily="49" charset="0"/>
              </a:rPr>
              <a:t>  3  WHERE  sal = </a:t>
            </a:r>
          </a:p>
          <a:p>
            <a:pPr>
              <a:lnSpc>
                <a:spcPct val="100000"/>
              </a:lnSpc>
            </a:pPr>
            <a:r>
              <a:rPr lang="en-US" altLang="en-US" sz="1800">
                <a:solidFill>
                  <a:srgbClr val="000000"/>
                </a:solidFill>
                <a:latin typeface="Courier New" panose="02070309020205020404" pitchFamily="49" charset="0"/>
              </a:rPr>
              <a:t>  4		(SELECT   MIN(sal)</a:t>
            </a:r>
          </a:p>
          <a:p>
            <a:pPr>
              <a:lnSpc>
                <a:spcPct val="100000"/>
              </a:lnSpc>
            </a:pPr>
            <a:r>
              <a:rPr lang="en-US" altLang="en-US" sz="1800">
                <a:solidFill>
                  <a:srgbClr val="000000"/>
                </a:solidFill>
                <a:latin typeface="Courier New" panose="02070309020205020404" pitchFamily="49" charset="0"/>
              </a:rPr>
              <a:t>  5		FROM      emp</a:t>
            </a:r>
          </a:p>
          <a:p>
            <a:pPr>
              <a:lnSpc>
                <a:spcPct val="100000"/>
              </a:lnSpc>
            </a:pPr>
            <a:r>
              <a:rPr lang="en-US" altLang="en-US" sz="1800">
                <a:solidFill>
                  <a:srgbClr val="000000"/>
                </a:solidFill>
                <a:latin typeface="Courier New" panose="02070309020205020404" pitchFamily="49" charset="0"/>
              </a:rPr>
              <a:t>  6		GROUP BY  deptno);</a:t>
            </a:r>
          </a:p>
        </p:txBody>
      </p:sp>
      <p:sp>
        <p:nvSpPr>
          <p:cNvPr id="27659" name="Rectangle 11">
            <a:extLst>
              <a:ext uri="{FF2B5EF4-FFF2-40B4-BE49-F238E27FC236}">
                <a16:creationId xmlns:a16="http://schemas.microsoft.com/office/drawing/2014/main" id="{7C4D2529-D683-48B2-A444-27947E682730}"/>
              </a:ext>
            </a:extLst>
          </p:cNvPr>
          <p:cNvSpPr>
            <a:spLocks noChangeArrowheads="1"/>
          </p:cNvSpPr>
          <p:nvPr/>
        </p:nvSpPr>
        <p:spPr bwMode="auto">
          <a:xfrm rot="20640000">
            <a:off x="527050" y="3019425"/>
            <a:ext cx="38417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altLang="en-US" sz="2400">
                <a:solidFill>
                  <a:srgbClr val="FF3300"/>
                </a:solidFill>
                <a:effectLst>
                  <a:outerShdw blurRad="38100" dist="38100" dir="2700000" algn="tl">
                    <a:srgbClr val="000000"/>
                  </a:outerShdw>
                </a:effectLst>
                <a:latin typeface="Arial" panose="020B0604020202020204" pitchFamily="34" charset="0"/>
              </a:rPr>
              <a:t>Single-row operator with </a:t>
            </a:r>
          </a:p>
          <a:p>
            <a:pPr algn="l">
              <a:lnSpc>
                <a:spcPct val="100000"/>
              </a:lnSpc>
              <a:spcBef>
                <a:spcPct val="0"/>
              </a:spcBef>
            </a:pPr>
            <a:r>
              <a:rPr lang="en-US" altLang="en-US" sz="2400">
                <a:solidFill>
                  <a:srgbClr val="FF3300"/>
                </a:solidFill>
                <a:effectLst>
                  <a:outerShdw blurRad="38100" dist="38100" dir="2700000" algn="tl">
                    <a:srgbClr val="000000"/>
                  </a:outerShdw>
                </a:effectLst>
                <a:latin typeface="Arial" panose="020B0604020202020204" pitchFamily="34" charset="0"/>
              </a:rPr>
              <a:t>multiple-row subquery</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7656"/>
                                        </p:tgtEl>
                                        <p:attrNameLst>
                                          <p:attrName>style.visibility</p:attrName>
                                        </p:attrNameLst>
                                      </p:cBhvr>
                                      <p:to>
                                        <p:strVal val="visible"/>
                                      </p:to>
                                    </p:set>
                                    <p:animEffect transition="in" filter="wipe(up)">
                                      <p:cBhvr>
                                        <p:cTn id="7" dur="500"/>
                                        <p:tgtEl>
                                          <p:spTgt spid="276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7657"/>
                                        </p:tgtEl>
                                        <p:attrNameLst>
                                          <p:attrName>style.visibility</p:attrName>
                                        </p:attrNameLst>
                                      </p:cBhvr>
                                      <p:to>
                                        <p:strVal val="visible"/>
                                      </p:to>
                                    </p:set>
                                    <p:animEffect transition="in" filter="wipe(up)">
                                      <p:cBhvr>
                                        <p:cTn id="12" dur="500"/>
                                        <p:tgtEl>
                                          <p:spTgt spid="27657"/>
                                        </p:tgtEl>
                                      </p:cBhvr>
                                    </p:animEffect>
                                  </p:childTnLst>
                                </p:cTn>
                              </p:par>
                            </p:childTnLst>
                          </p:cTn>
                        </p:par>
                        <p:par>
                          <p:cTn id="13" fill="hold" nodeType="afterGroup">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27659"/>
                                        </p:tgtEl>
                                        <p:attrNameLst>
                                          <p:attrName>style.visibility</p:attrName>
                                        </p:attrNameLst>
                                      </p:cBhvr>
                                      <p:to>
                                        <p:strVal val="visible"/>
                                      </p:to>
                                    </p:set>
                                    <p:animEffect transition="in" filter="wipe(down)">
                                      <p:cBhvr>
                                        <p:cTn id="16" dur="500"/>
                                        <p:tgtEl>
                                          <p:spTgt spid="276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7" grpId="0" animBg="1" autoUpdateAnimBg="0"/>
      <p:bldP spid="27659"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9275C15D-515D-47DA-8F1A-F63645E4B896}"/>
              </a:ext>
            </a:extLst>
          </p:cNvPr>
          <p:cNvSpPr>
            <a:spLocks noChangeArrowheads="1"/>
          </p:cNvSpPr>
          <p:nvPr/>
        </p:nvSpPr>
        <p:spPr bwMode="blackWhite">
          <a:xfrm>
            <a:off x="927100" y="1965325"/>
            <a:ext cx="7493000" cy="17938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 pos="2571750" algn="l"/>
              </a:tabLst>
              <a:defRPr sz="2400">
                <a:solidFill>
                  <a:schemeClr val="tx1"/>
                </a:solidFill>
                <a:latin typeface="Times New Roman" panose="02020603050405020304" pitchFamily="18" charset="0"/>
              </a:defRPr>
            </a:lvl1pPr>
            <a:lvl2pPr algn="l">
              <a:spcBef>
                <a:spcPct val="0"/>
              </a:spcBef>
              <a:tabLst>
                <a:tab pos="1200150" algn="l"/>
                <a:tab pos="2571750" algn="l"/>
              </a:tabLst>
              <a:defRPr sz="2400">
                <a:solidFill>
                  <a:schemeClr val="tx1"/>
                </a:solidFill>
                <a:latin typeface="Times New Roman" panose="02020603050405020304" pitchFamily="18" charset="0"/>
              </a:defRPr>
            </a:lvl2pPr>
            <a:lvl3pPr algn="l">
              <a:spcBef>
                <a:spcPct val="0"/>
              </a:spcBef>
              <a:tabLst>
                <a:tab pos="1200150" algn="l"/>
                <a:tab pos="2571750" algn="l"/>
              </a:tabLst>
              <a:defRPr sz="2400">
                <a:solidFill>
                  <a:schemeClr val="tx1"/>
                </a:solidFill>
                <a:latin typeface="Times New Roman" panose="02020603050405020304" pitchFamily="18" charset="0"/>
              </a:defRPr>
            </a:lvl3pPr>
            <a:lvl4pPr algn="l">
              <a:spcBef>
                <a:spcPct val="0"/>
              </a:spcBef>
              <a:tabLst>
                <a:tab pos="1200150" algn="l"/>
                <a:tab pos="2571750" algn="l"/>
              </a:tabLst>
              <a:defRPr sz="2400">
                <a:solidFill>
                  <a:schemeClr val="tx1"/>
                </a:solidFill>
                <a:latin typeface="Times New Roman" panose="02020603050405020304" pitchFamily="18" charset="0"/>
              </a:defRPr>
            </a:lvl4pPr>
            <a:lvl5pPr algn="l">
              <a:spcBef>
                <a:spcPct val="0"/>
              </a:spcBef>
              <a:tabLst>
                <a:tab pos="1200150" algn="l"/>
                <a:tab pos="25717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 pos="25717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 pos="25717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 pos="25717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 pos="2571750" algn="l"/>
              </a:tabLst>
              <a:defRPr sz="2400">
                <a:solidFill>
                  <a:schemeClr val="tx1"/>
                </a:solidFill>
                <a:latin typeface="Times New Roman" panose="02020603050405020304" pitchFamily="18" charset="0"/>
              </a:defRPr>
            </a:lvl9pPr>
          </a:lstStyle>
          <a:p>
            <a:pPr>
              <a:lnSpc>
                <a:spcPct val="100000"/>
              </a:lnSpc>
            </a:pPr>
            <a:endParaRPr lang="en-US" altLang="en-US" sz="1800">
              <a:solidFill>
                <a:srgbClr val="000000"/>
              </a:solidFill>
              <a:latin typeface="Courier New" panose="02070309020205020404" pitchFamily="49" charset="0"/>
            </a:endParaRPr>
          </a:p>
          <a:p>
            <a:pPr>
              <a:lnSpc>
                <a:spcPct val="100000"/>
              </a:lnSpc>
            </a:pPr>
            <a:endParaRPr lang="en-US" altLang="en-US" sz="1800">
              <a:solidFill>
                <a:srgbClr val="000000"/>
              </a:solidFill>
              <a:latin typeface="Courier New" panose="02070309020205020404" pitchFamily="49" charset="0"/>
            </a:endParaRPr>
          </a:p>
        </p:txBody>
      </p:sp>
      <p:sp>
        <p:nvSpPr>
          <p:cNvPr id="29699" name="Rectangle 3">
            <a:extLst>
              <a:ext uri="{FF2B5EF4-FFF2-40B4-BE49-F238E27FC236}">
                <a16:creationId xmlns:a16="http://schemas.microsoft.com/office/drawing/2014/main" id="{E803284E-D808-45F5-AEFC-78DE6827C39F}"/>
              </a:ext>
            </a:extLst>
          </p:cNvPr>
          <p:cNvSpPr>
            <a:spLocks noGrp="1" noChangeArrowheads="1"/>
          </p:cNvSpPr>
          <p:nvPr>
            <p:ph type="title"/>
          </p:nvPr>
        </p:nvSpPr>
        <p:spPr>
          <a:noFill/>
          <a:ln/>
        </p:spPr>
        <p:txBody>
          <a:bodyPr/>
          <a:lstStyle/>
          <a:p>
            <a:r>
              <a:rPr lang="en-US" altLang="en-US"/>
              <a:t>Will This Statement Work?</a:t>
            </a:r>
          </a:p>
        </p:txBody>
      </p:sp>
      <p:grpSp>
        <p:nvGrpSpPr>
          <p:cNvPr id="29702" name="Group 6">
            <a:extLst>
              <a:ext uri="{FF2B5EF4-FFF2-40B4-BE49-F238E27FC236}">
                <a16:creationId xmlns:a16="http://schemas.microsoft.com/office/drawing/2014/main" id="{825B1BF6-D593-483D-8D50-D21B516AF8D8}"/>
              </a:ext>
            </a:extLst>
          </p:cNvPr>
          <p:cNvGrpSpPr>
            <a:grpSpLocks/>
          </p:cNvGrpSpPr>
          <p:nvPr/>
        </p:nvGrpSpPr>
        <p:grpSpPr bwMode="auto">
          <a:xfrm>
            <a:off x="3506788" y="2800350"/>
            <a:ext cx="4640262" cy="935038"/>
            <a:chOff x="2209" y="1764"/>
            <a:chExt cx="2923" cy="589"/>
          </a:xfrm>
        </p:grpSpPr>
        <p:sp>
          <p:nvSpPr>
            <p:cNvPr id="29700" name="Rectangle 4">
              <a:extLst>
                <a:ext uri="{FF2B5EF4-FFF2-40B4-BE49-F238E27FC236}">
                  <a16:creationId xmlns:a16="http://schemas.microsoft.com/office/drawing/2014/main" id="{0B80B86A-9C0C-462A-890D-688437778101}"/>
                </a:ext>
              </a:extLst>
            </p:cNvPr>
            <p:cNvSpPr>
              <a:spLocks noChangeArrowheads="1"/>
            </p:cNvSpPr>
            <p:nvPr/>
          </p:nvSpPr>
          <p:spPr bwMode="ltGray">
            <a:xfrm>
              <a:off x="2209" y="1764"/>
              <a:ext cx="2923" cy="589"/>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1" name="Rectangle 5">
              <a:extLst>
                <a:ext uri="{FF2B5EF4-FFF2-40B4-BE49-F238E27FC236}">
                  <a16:creationId xmlns:a16="http://schemas.microsoft.com/office/drawing/2014/main" id="{BCF37F68-BA41-4AA8-9680-2E1BD1E8A961}"/>
                </a:ext>
              </a:extLst>
            </p:cNvPr>
            <p:cNvSpPr>
              <a:spLocks noChangeArrowheads="1"/>
            </p:cNvSpPr>
            <p:nvPr/>
          </p:nvSpPr>
          <p:spPr bwMode="ltGray">
            <a:xfrm>
              <a:off x="2220" y="2124"/>
              <a:ext cx="2040" cy="216"/>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9703" name="Rectangle 7">
            <a:extLst>
              <a:ext uri="{FF2B5EF4-FFF2-40B4-BE49-F238E27FC236}">
                <a16:creationId xmlns:a16="http://schemas.microsoft.com/office/drawing/2014/main" id="{4808B608-AE36-46DE-A570-585F4D61BAF3}"/>
              </a:ext>
            </a:extLst>
          </p:cNvPr>
          <p:cNvSpPr>
            <a:spLocks noChangeArrowheads="1"/>
          </p:cNvSpPr>
          <p:nvPr/>
        </p:nvSpPr>
        <p:spPr bwMode="blackWhite">
          <a:xfrm>
            <a:off x="927100" y="4171950"/>
            <a:ext cx="7493000" cy="40640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 pos="3087688" algn="l"/>
              </a:tabLst>
              <a:defRPr sz="2400">
                <a:solidFill>
                  <a:schemeClr val="tx1"/>
                </a:solidFill>
                <a:latin typeface="Times New Roman" panose="02020603050405020304" pitchFamily="18" charset="0"/>
              </a:defRPr>
            </a:lvl1pPr>
            <a:lvl2pPr algn="l">
              <a:spcBef>
                <a:spcPct val="0"/>
              </a:spcBef>
              <a:tabLst>
                <a:tab pos="1200150" algn="l"/>
                <a:tab pos="3087688" algn="l"/>
              </a:tabLst>
              <a:defRPr sz="2400">
                <a:solidFill>
                  <a:schemeClr val="tx1"/>
                </a:solidFill>
                <a:latin typeface="Times New Roman" panose="02020603050405020304" pitchFamily="18" charset="0"/>
              </a:defRPr>
            </a:lvl2pPr>
            <a:lvl3pPr algn="l">
              <a:spcBef>
                <a:spcPct val="0"/>
              </a:spcBef>
              <a:tabLst>
                <a:tab pos="1200150" algn="l"/>
                <a:tab pos="3087688" algn="l"/>
              </a:tabLst>
              <a:defRPr sz="2400">
                <a:solidFill>
                  <a:schemeClr val="tx1"/>
                </a:solidFill>
                <a:latin typeface="Times New Roman" panose="02020603050405020304" pitchFamily="18" charset="0"/>
              </a:defRPr>
            </a:lvl3pPr>
            <a:lvl4pPr algn="l">
              <a:spcBef>
                <a:spcPct val="0"/>
              </a:spcBef>
              <a:tabLst>
                <a:tab pos="1200150" algn="l"/>
                <a:tab pos="3087688" algn="l"/>
              </a:tabLst>
              <a:defRPr sz="2400">
                <a:solidFill>
                  <a:schemeClr val="tx1"/>
                </a:solidFill>
                <a:latin typeface="Times New Roman" panose="02020603050405020304" pitchFamily="18" charset="0"/>
              </a:defRPr>
            </a:lvl4pPr>
            <a:lvl5pPr algn="l">
              <a:spcBef>
                <a:spcPct val="0"/>
              </a:spcBef>
              <a:tabLst>
                <a:tab pos="1200150" algn="l"/>
                <a:tab pos="3087688"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 pos="3087688"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 pos="3087688"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 pos="3087688"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 pos="3087688" algn="l"/>
              </a:tabLst>
              <a:defRPr sz="2400">
                <a:solidFill>
                  <a:schemeClr val="tx1"/>
                </a:solidFill>
                <a:latin typeface="Times New Roman" panose="02020603050405020304" pitchFamily="18" charset="0"/>
              </a:defRPr>
            </a:lvl9pPr>
          </a:lstStyle>
          <a:p>
            <a:pPr>
              <a:lnSpc>
                <a:spcPct val="100000"/>
              </a:lnSpc>
            </a:pPr>
            <a:r>
              <a:rPr lang="en-US" altLang="en-US" sz="1800">
                <a:solidFill>
                  <a:srgbClr val="000000"/>
                </a:solidFill>
                <a:latin typeface="Courier New" panose="02070309020205020404" pitchFamily="49" charset="0"/>
              </a:rPr>
              <a:t>no rows selected</a:t>
            </a:r>
          </a:p>
        </p:txBody>
      </p:sp>
      <p:sp>
        <p:nvSpPr>
          <p:cNvPr id="29704" name="Rectangle 8">
            <a:extLst>
              <a:ext uri="{FF2B5EF4-FFF2-40B4-BE49-F238E27FC236}">
                <a16:creationId xmlns:a16="http://schemas.microsoft.com/office/drawing/2014/main" id="{44E40C06-2DB8-457E-9E7A-E435F5D79234}"/>
              </a:ext>
            </a:extLst>
          </p:cNvPr>
          <p:cNvSpPr>
            <a:spLocks noChangeArrowheads="1"/>
          </p:cNvSpPr>
          <p:nvPr/>
        </p:nvSpPr>
        <p:spPr bwMode="auto">
          <a:xfrm rot="20340000">
            <a:off x="3003550" y="4171950"/>
            <a:ext cx="421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altLang="en-US" sz="2400">
                <a:solidFill>
                  <a:srgbClr val="FF3300"/>
                </a:solidFill>
                <a:effectLst>
                  <a:outerShdw blurRad="38100" dist="38100" dir="2700000" algn="tl">
                    <a:srgbClr val="000000"/>
                  </a:outerShdw>
                </a:effectLst>
                <a:latin typeface="Arial" panose="020B0604020202020204" pitchFamily="34" charset="0"/>
              </a:rPr>
              <a:t>Subquery returns no values</a:t>
            </a:r>
          </a:p>
        </p:txBody>
      </p:sp>
      <p:sp>
        <p:nvSpPr>
          <p:cNvPr id="29705" name="Rectangle 9">
            <a:extLst>
              <a:ext uri="{FF2B5EF4-FFF2-40B4-BE49-F238E27FC236}">
                <a16:creationId xmlns:a16="http://schemas.microsoft.com/office/drawing/2014/main" id="{AF83DD1F-4777-4D71-BA33-DA0714C319E6}"/>
              </a:ext>
            </a:extLst>
          </p:cNvPr>
          <p:cNvSpPr>
            <a:spLocks noChangeArrowheads="1"/>
          </p:cNvSpPr>
          <p:nvPr/>
        </p:nvSpPr>
        <p:spPr bwMode="blackWhite">
          <a:xfrm>
            <a:off x="914400" y="1952625"/>
            <a:ext cx="7315200"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 pos="2571750" algn="l"/>
              </a:tabLst>
              <a:defRPr sz="2400">
                <a:solidFill>
                  <a:schemeClr val="tx1"/>
                </a:solidFill>
                <a:latin typeface="Times New Roman" panose="02020603050405020304" pitchFamily="18" charset="0"/>
              </a:defRPr>
            </a:lvl1pPr>
            <a:lvl2pPr algn="l">
              <a:spcBef>
                <a:spcPct val="0"/>
              </a:spcBef>
              <a:tabLst>
                <a:tab pos="1200150" algn="l"/>
                <a:tab pos="2571750" algn="l"/>
              </a:tabLst>
              <a:defRPr sz="2400">
                <a:solidFill>
                  <a:schemeClr val="tx1"/>
                </a:solidFill>
                <a:latin typeface="Times New Roman" panose="02020603050405020304" pitchFamily="18" charset="0"/>
              </a:defRPr>
            </a:lvl2pPr>
            <a:lvl3pPr algn="l">
              <a:spcBef>
                <a:spcPct val="0"/>
              </a:spcBef>
              <a:tabLst>
                <a:tab pos="1200150" algn="l"/>
                <a:tab pos="2571750" algn="l"/>
              </a:tabLst>
              <a:defRPr sz="2400">
                <a:solidFill>
                  <a:schemeClr val="tx1"/>
                </a:solidFill>
                <a:latin typeface="Times New Roman" panose="02020603050405020304" pitchFamily="18" charset="0"/>
              </a:defRPr>
            </a:lvl3pPr>
            <a:lvl4pPr algn="l">
              <a:spcBef>
                <a:spcPct val="0"/>
              </a:spcBef>
              <a:tabLst>
                <a:tab pos="1200150" algn="l"/>
                <a:tab pos="2571750" algn="l"/>
              </a:tabLst>
              <a:defRPr sz="2400">
                <a:solidFill>
                  <a:schemeClr val="tx1"/>
                </a:solidFill>
                <a:latin typeface="Times New Roman" panose="02020603050405020304" pitchFamily="18" charset="0"/>
              </a:defRPr>
            </a:lvl4pPr>
            <a:lvl5pPr algn="l">
              <a:spcBef>
                <a:spcPct val="0"/>
              </a:spcBef>
              <a:tabLst>
                <a:tab pos="1200150" algn="l"/>
                <a:tab pos="25717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 pos="25717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 pos="25717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 pos="25717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 pos="2571750" algn="l"/>
              </a:tabLst>
              <a:defRPr sz="2400">
                <a:solidFill>
                  <a:schemeClr val="tx1"/>
                </a:solidFill>
                <a:latin typeface="Times New Roman" panose="02020603050405020304" pitchFamily="18" charset="0"/>
              </a:defRPr>
            </a:lvl9pPr>
          </a:lstStyle>
          <a:p>
            <a:pPr>
              <a:lnSpc>
                <a:spcPct val="100000"/>
              </a:lnSpc>
            </a:pPr>
            <a:r>
              <a:rPr lang="en-US" altLang="en-US" sz="1800">
                <a:solidFill>
                  <a:srgbClr val="000000"/>
                </a:solidFill>
                <a:latin typeface="Courier New" panose="02070309020205020404" pitchFamily="49" charset="0"/>
              </a:rPr>
              <a:t>SQL&gt; SELECT ename, job</a:t>
            </a:r>
          </a:p>
          <a:p>
            <a:pPr>
              <a:lnSpc>
                <a:spcPct val="100000"/>
              </a:lnSpc>
            </a:pPr>
            <a:r>
              <a:rPr lang="en-US" altLang="en-US" sz="1800">
                <a:solidFill>
                  <a:srgbClr val="000000"/>
                </a:solidFill>
                <a:latin typeface="Courier New" panose="02070309020205020404" pitchFamily="49" charset="0"/>
              </a:rPr>
              <a:t>  2  FROM   emp</a:t>
            </a:r>
          </a:p>
          <a:p>
            <a:pPr>
              <a:lnSpc>
                <a:spcPct val="100000"/>
              </a:lnSpc>
            </a:pPr>
            <a:r>
              <a:rPr lang="en-US" altLang="en-US" sz="1800">
                <a:solidFill>
                  <a:srgbClr val="000000"/>
                </a:solidFill>
                <a:latin typeface="Courier New" panose="02070309020205020404" pitchFamily="49" charset="0"/>
              </a:rPr>
              <a:t>  3  WHERE  job = </a:t>
            </a:r>
          </a:p>
          <a:p>
            <a:pPr>
              <a:lnSpc>
                <a:spcPct val="100000"/>
              </a:lnSpc>
            </a:pPr>
            <a:r>
              <a:rPr lang="en-US" altLang="en-US" sz="1800">
                <a:solidFill>
                  <a:srgbClr val="000000"/>
                </a:solidFill>
                <a:latin typeface="Courier New" panose="02070309020205020404" pitchFamily="49" charset="0"/>
              </a:rPr>
              <a:t>  4		(SELECT	job</a:t>
            </a:r>
          </a:p>
          <a:p>
            <a:pPr>
              <a:lnSpc>
                <a:spcPct val="100000"/>
              </a:lnSpc>
            </a:pPr>
            <a:r>
              <a:rPr lang="en-US" altLang="en-US" sz="1800">
                <a:solidFill>
                  <a:srgbClr val="000000"/>
                </a:solidFill>
                <a:latin typeface="Courier New" panose="02070309020205020404" pitchFamily="49" charset="0"/>
              </a:rPr>
              <a:t>  5		FROM	emp</a:t>
            </a:r>
          </a:p>
          <a:p>
            <a:pPr>
              <a:lnSpc>
                <a:spcPct val="100000"/>
              </a:lnSpc>
            </a:pPr>
            <a:r>
              <a:rPr lang="en-US" altLang="en-US" sz="1800">
                <a:solidFill>
                  <a:srgbClr val="000000"/>
                </a:solidFill>
                <a:latin typeface="Courier New" panose="02070309020205020404" pitchFamily="49" charset="0"/>
              </a:rPr>
              <a:t>  6		WHERE	ename='SMYTHE');</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9702"/>
                                        </p:tgtEl>
                                        <p:attrNameLst>
                                          <p:attrName>style.visibility</p:attrName>
                                        </p:attrNameLst>
                                      </p:cBhvr>
                                      <p:to>
                                        <p:strVal val="visible"/>
                                      </p:to>
                                    </p:set>
                                    <p:animEffect transition="in" filter="wipe(up)">
                                      <p:cBhvr>
                                        <p:cTn id="7" dur="500"/>
                                        <p:tgtEl>
                                          <p:spTgt spid="297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9703"/>
                                        </p:tgtEl>
                                        <p:attrNameLst>
                                          <p:attrName>style.visibility</p:attrName>
                                        </p:attrNameLst>
                                      </p:cBhvr>
                                      <p:to>
                                        <p:strVal val="visible"/>
                                      </p:to>
                                    </p:set>
                                    <p:animEffect transition="in" filter="wipe(up)">
                                      <p:cBhvr>
                                        <p:cTn id="12" dur="500"/>
                                        <p:tgtEl>
                                          <p:spTgt spid="29703"/>
                                        </p:tgtEl>
                                      </p:cBhvr>
                                    </p:animEffect>
                                  </p:childTnLst>
                                </p:cTn>
                              </p:par>
                            </p:childTnLst>
                          </p:cTn>
                        </p:par>
                        <p:par>
                          <p:cTn id="13" fill="hold" nodeType="afterGroup">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29704"/>
                                        </p:tgtEl>
                                        <p:attrNameLst>
                                          <p:attrName>style.visibility</p:attrName>
                                        </p:attrNameLst>
                                      </p:cBhvr>
                                      <p:to>
                                        <p:strVal val="visible"/>
                                      </p:to>
                                    </p:set>
                                    <p:animEffect transition="in" filter="wipe(down)">
                                      <p:cBhvr>
                                        <p:cTn id="16" dur="500"/>
                                        <p:tgtEl>
                                          <p:spTgt spid="297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3" grpId="0" animBg="1" autoUpdateAnimBg="0"/>
      <p:bldP spid="29704"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EAA5BB8C-AB9F-44B7-8050-9D3FB7EF9B34}"/>
              </a:ext>
            </a:extLst>
          </p:cNvPr>
          <p:cNvSpPr>
            <a:spLocks noGrp="1" noChangeArrowheads="1"/>
          </p:cNvSpPr>
          <p:nvPr>
            <p:ph type="title"/>
          </p:nvPr>
        </p:nvSpPr>
        <p:spPr>
          <a:noFill/>
          <a:ln/>
        </p:spPr>
        <p:txBody>
          <a:bodyPr/>
          <a:lstStyle/>
          <a:p>
            <a:r>
              <a:rPr lang="en-US" altLang="en-US"/>
              <a:t>Multiple-Row Subqueries</a:t>
            </a:r>
          </a:p>
        </p:txBody>
      </p:sp>
      <p:sp>
        <p:nvSpPr>
          <p:cNvPr id="31747" name="Rectangle 3">
            <a:extLst>
              <a:ext uri="{FF2B5EF4-FFF2-40B4-BE49-F238E27FC236}">
                <a16:creationId xmlns:a16="http://schemas.microsoft.com/office/drawing/2014/main" id="{38056FC5-DB30-4044-B1CA-0C84E2442150}"/>
              </a:ext>
            </a:extLst>
          </p:cNvPr>
          <p:cNvSpPr>
            <a:spLocks noGrp="1" noChangeArrowheads="1"/>
          </p:cNvSpPr>
          <p:nvPr>
            <p:ph type="body" idx="1"/>
          </p:nvPr>
        </p:nvSpPr>
        <p:spPr>
          <a:xfrm>
            <a:off x="860425" y="1262063"/>
            <a:ext cx="7673975" cy="1054100"/>
          </a:xfrm>
          <a:noFill/>
          <a:ln/>
        </p:spPr>
        <p:txBody>
          <a:bodyPr/>
          <a:lstStyle/>
          <a:p>
            <a:pPr lvl="1"/>
            <a:r>
              <a:rPr lang="en-US" altLang="en-US"/>
              <a:t>Return more than one row</a:t>
            </a:r>
          </a:p>
          <a:p>
            <a:pPr lvl="1"/>
            <a:r>
              <a:rPr lang="en-US" altLang="en-US"/>
              <a:t>Use multiple-row comparison operators</a:t>
            </a:r>
          </a:p>
        </p:txBody>
      </p:sp>
      <p:sp>
        <p:nvSpPr>
          <p:cNvPr id="31748" name="Rectangle 4">
            <a:extLst>
              <a:ext uri="{FF2B5EF4-FFF2-40B4-BE49-F238E27FC236}">
                <a16:creationId xmlns:a16="http://schemas.microsoft.com/office/drawing/2014/main" id="{3B089F92-8D43-4165-9535-90AF3E37DA95}"/>
              </a:ext>
            </a:extLst>
          </p:cNvPr>
          <p:cNvSpPr>
            <a:spLocks noChangeArrowheads="1"/>
          </p:cNvSpPr>
          <p:nvPr/>
        </p:nvSpPr>
        <p:spPr bwMode="auto">
          <a:xfrm>
            <a:off x="1331913" y="2560638"/>
            <a:ext cx="1939925" cy="2627312"/>
          </a:xfrm>
          <a:prstGeom prst="rect">
            <a:avLst/>
          </a:prstGeom>
          <a:solidFill>
            <a:srgbClr val="FF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lgn="l"/>
            <a:r>
              <a:rPr lang="en-US" altLang="en-US" sz="1800">
                <a:solidFill>
                  <a:srgbClr val="000000"/>
                </a:solidFill>
                <a:latin typeface="Arial" panose="020B0604020202020204" pitchFamily="34" charset="0"/>
              </a:rPr>
              <a:t>Operator</a:t>
            </a:r>
          </a:p>
          <a:p>
            <a:pPr algn="l"/>
            <a:r>
              <a:rPr lang="en-US" altLang="en-US" sz="1800">
                <a:solidFill>
                  <a:srgbClr val="000000"/>
                </a:solidFill>
                <a:latin typeface="Arial" panose="020B0604020202020204" pitchFamily="34" charset="0"/>
              </a:rPr>
              <a:t>      IN</a:t>
            </a:r>
          </a:p>
          <a:p>
            <a:pPr algn="l"/>
            <a:r>
              <a:rPr lang="en-US" altLang="en-US" sz="1800">
                <a:solidFill>
                  <a:srgbClr val="000000"/>
                </a:solidFill>
                <a:latin typeface="Arial" panose="020B0604020202020204" pitchFamily="34" charset="0"/>
              </a:rPr>
              <a:t>     ANY</a:t>
            </a:r>
          </a:p>
          <a:p>
            <a:pPr algn="l"/>
            <a:r>
              <a:rPr lang="en-US" altLang="en-US" sz="1800">
                <a:solidFill>
                  <a:srgbClr val="000000"/>
                </a:solidFill>
                <a:latin typeface="Arial" panose="020B0604020202020204" pitchFamily="34" charset="0"/>
              </a:rPr>
              <a:t>  </a:t>
            </a:r>
          </a:p>
          <a:p>
            <a:pPr algn="l"/>
            <a:r>
              <a:rPr lang="en-US" altLang="en-US" sz="1800">
                <a:solidFill>
                  <a:srgbClr val="000000"/>
                </a:solidFill>
                <a:latin typeface="Arial" panose="020B0604020202020204" pitchFamily="34" charset="0"/>
              </a:rPr>
              <a:t>     ALL</a:t>
            </a:r>
          </a:p>
        </p:txBody>
      </p:sp>
      <p:sp>
        <p:nvSpPr>
          <p:cNvPr id="31749" name="Rectangle 5">
            <a:extLst>
              <a:ext uri="{FF2B5EF4-FFF2-40B4-BE49-F238E27FC236}">
                <a16:creationId xmlns:a16="http://schemas.microsoft.com/office/drawing/2014/main" id="{AC08A65C-5C29-4ED8-A516-42E0888EBB10}"/>
              </a:ext>
            </a:extLst>
          </p:cNvPr>
          <p:cNvSpPr>
            <a:spLocks noChangeArrowheads="1"/>
          </p:cNvSpPr>
          <p:nvPr/>
        </p:nvSpPr>
        <p:spPr bwMode="auto">
          <a:xfrm>
            <a:off x="3248025" y="2560638"/>
            <a:ext cx="4741863" cy="2627312"/>
          </a:xfrm>
          <a:prstGeom prst="rect">
            <a:avLst/>
          </a:prstGeom>
          <a:solidFill>
            <a:srgbClr val="FF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lgn="l"/>
            <a:r>
              <a:rPr lang="en-US" altLang="en-US" sz="1800">
                <a:solidFill>
                  <a:srgbClr val="000000"/>
                </a:solidFill>
                <a:latin typeface="Arial" panose="020B0604020202020204" pitchFamily="34" charset="0"/>
              </a:rPr>
              <a:t>Meaning</a:t>
            </a:r>
          </a:p>
          <a:p>
            <a:pPr algn="l"/>
            <a:r>
              <a:rPr lang="en-US" altLang="en-US" sz="1800">
                <a:solidFill>
                  <a:srgbClr val="000000"/>
                </a:solidFill>
                <a:latin typeface="Arial" panose="020B0604020202020204" pitchFamily="34" charset="0"/>
              </a:rPr>
              <a:t>Equal to any member in the list</a:t>
            </a:r>
          </a:p>
          <a:p>
            <a:pPr algn="l"/>
            <a:r>
              <a:rPr lang="en-US" altLang="en-US" sz="1800">
                <a:solidFill>
                  <a:srgbClr val="000000"/>
                </a:solidFill>
                <a:latin typeface="Arial" panose="020B0604020202020204" pitchFamily="34" charset="0"/>
              </a:rPr>
              <a:t>Compare value to each value returned by the subquery </a:t>
            </a:r>
          </a:p>
          <a:p>
            <a:pPr algn="l"/>
            <a:r>
              <a:rPr lang="en-US" altLang="en-US" sz="1800">
                <a:solidFill>
                  <a:srgbClr val="000000"/>
                </a:solidFill>
                <a:latin typeface="Arial" panose="020B0604020202020204" pitchFamily="34" charset="0"/>
              </a:rPr>
              <a:t>Compare value to every value returned by the subquery </a:t>
            </a:r>
          </a:p>
        </p:txBody>
      </p:sp>
      <p:sp>
        <p:nvSpPr>
          <p:cNvPr id="31750" name="Line 6">
            <a:extLst>
              <a:ext uri="{FF2B5EF4-FFF2-40B4-BE49-F238E27FC236}">
                <a16:creationId xmlns:a16="http://schemas.microsoft.com/office/drawing/2014/main" id="{4DD36722-4DF7-4B3D-BC6F-27C4FFE6C35D}"/>
              </a:ext>
            </a:extLst>
          </p:cNvPr>
          <p:cNvSpPr>
            <a:spLocks noChangeShapeType="1"/>
          </p:cNvSpPr>
          <p:nvPr/>
        </p:nvSpPr>
        <p:spPr bwMode="auto">
          <a:xfrm flipV="1">
            <a:off x="1336675" y="2978150"/>
            <a:ext cx="6648450" cy="1588"/>
          </a:xfrm>
          <a:prstGeom prst="line">
            <a:avLst/>
          </a:prstGeom>
          <a:noFill/>
          <a:ln w="508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1" name="Line 7">
            <a:extLst>
              <a:ext uri="{FF2B5EF4-FFF2-40B4-BE49-F238E27FC236}">
                <a16:creationId xmlns:a16="http://schemas.microsoft.com/office/drawing/2014/main" id="{2FDE165B-9162-44C9-A45C-2175E4920783}"/>
              </a:ext>
            </a:extLst>
          </p:cNvPr>
          <p:cNvSpPr>
            <a:spLocks noChangeShapeType="1"/>
          </p:cNvSpPr>
          <p:nvPr/>
        </p:nvSpPr>
        <p:spPr bwMode="auto">
          <a:xfrm>
            <a:off x="1336675" y="3470275"/>
            <a:ext cx="66421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2" name="Line 8">
            <a:extLst>
              <a:ext uri="{FF2B5EF4-FFF2-40B4-BE49-F238E27FC236}">
                <a16:creationId xmlns:a16="http://schemas.microsoft.com/office/drawing/2014/main" id="{0526739B-467F-4CDD-8EE5-428457B09949}"/>
              </a:ext>
            </a:extLst>
          </p:cNvPr>
          <p:cNvSpPr>
            <a:spLocks noChangeShapeType="1"/>
          </p:cNvSpPr>
          <p:nvPr/>
        </p:nvSpPr>
        <p:spPr bwMode="auto">
          <a:xfrm>
            <a:off x="1336675" y="4384675"/>
            <a:ext cx="66421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1991B535-FB35-45A4-B1C9-71CA97788FD6}"/>
              </a:ext>
            </a:extLst>
          </p:cNvPr>
          <p:cNvSpPr>
            <a:spLocks noChangeArrowheads="1"/>
          </p:cNvSpPr>
          <p:nvPr/>
        </p:nvSpPr>
        <p:spPr bwMode="blackWhite">
          <a:xfrm>
            <a:off x="939800" y="1857375"/>
            <a:ext cx="7480300" cy="20923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 pos="2571750" algn="l"/>
                <a:tab pos="3200400" algn="l"/>
              </a:tabLst>
              <a:defRPr sz="2400">
                <a:solidFill>
                  <a:schemeClr val="tx1"/>
                </a:solidFill>
                <a:latin typeface="Times New Roman" panose="02020603050405020304" pitchFamily="18" charset="0"/>
              </a:defRPr>
            </a:lvl1pPr>
            <a:lvl2pPr algn="l">
              <a:spcBef>
                <a:spcPct val="0"/>
              </a:spcBef>
              <a:tabLst>
                <a:tab pos="1200150" algn="l"/>
                <a:tab pos="2571750" algn="l"/>
                <a:tab pos="3200400" algn="l"/>
              </a:tabLst>
              <a:defRPr sz="2400">
                <a:solidFill>
                  <a:schemeClr val="tx1"/>
                </a:solidFill>
                <a:latin typeface="Times New Roman" panose="02020603050405020304" pitchFamily="18" charset="0"/>
              </a:defRPr>
            </a:lvl2pPr>
            <a:lvl3pPr algn="l">
              <a:spcBef>
                <a:spcPct val="0"/>
              </a:spcBef>
              <a:tabLst>
                <a:tab pos="1200150" algn="l"/>
                <a:tab pos="2571750" algn="l"/>
                <a:tab pos="3200400" algn="l"/>
              </a:tabLst>
              <a:defRPr sz="2400">
                <a:solidFill>
                  <a:schemeClr val="tx1"/>
                </a:solidFill>
                <a:latin typeface="Times New Roman" panose="02020603050405020304" pitchFamily="18" charset="0"/>
              </a:defRPr>
            </a:lvl3pPr>
            <a:lvl4pPr algn="l">
              <a:spcBef>
                <a:spcPct val="0"/>
              </a:spcBef>
              <a:tabLst>
                <a:tab pos="1200150" algn="l"/>
                <a:tab pos="2571750" algn="l"/>
                <a:tab pos="3200400" algn="l"/>
              </a:tabLst>
              <a:defRPr sz="2400">
                <a:solidFill>
                  <a:schemeClr val="tx1"/>
                </a:solidFill>
                <a:latin typeface="Times New Roman" panose="02020603050405020304" pitchFamily="18" charset="0"/>
              </a:defRPr>
            </a:lvl4pPr>
            <a:lvl5pPr algn="l">
              <a:spcBef>
                <a:spcPct val="0"/>
              </a:spcBef>
              <a:tabLst>
                <a:tab pos="1200150" algn="l"/>
                <a:tab pos="2571750" algn="l"/>
                <a:tab pos="320040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 pos="2571750" algn="l"/>
                <a:tab pos="320040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 pos="2571750" algn="l"/>
                <a:tab pos="320040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 pos="2571750" algn="l"/>
                <a:tab pos="320040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 pos="2571750" algn="l"/>
                <a:tab pos="3200400" algn="l"/>
              </a:tabLst>
              <a:defRPr sz="2400">
                <a:solidFill>
                  <a:schemeClr val="tx1"/>
                </a:solidFill>
                <a:latin typeface="Times New Roman" panose="02020603050405020304" pitchFamily="18" charset="0"/>
              </a:defRPr>
            </a:lvl9pPr>
          </a:lstStyle>
          <a:p>
            <a:pPr>
              <a:lnSpc>
                <a:spcPct val="100000"/>
              </a:lnSpc>
            </a:pPr>
            <a:endParaRPr lang="en-US" altLang="en-US" sz="1800">
              <a:solidFill>
                <a:srgbClr val="000000"/>
              </a:solidFill>
              <a:latin typeface="Courier New" panose="02070309020205020404" pitchFamily="49" charset="0"/>
            </a:endParaRPr>
          </a:p>
          <a:p>
            <a:pPr>
              <a:lnSpc>
                <a:spcPct val="100000"/>
              </a:lnSpc>
            </a:pPr>
            <a:endParaRPr lang="en-US" altLang="en-US" sz="1800">
              <a:solidFill>
                <a:srgbClr val="000000"/>
              </a:solidFill>
              <a:latin typeface="Courier New" panose="02070309020205020404" pitchFamily="49" charset="0"/>
            </a:endParaRPr>
          </a:p>
        </p:txBody>
      </p:sp>
      <p:sp>
        <p:nvSpPr>
          <p:cNvPr id="33795" name="Rectangle 3">
            <a:extLst>
              <a:ext uri="{FF2B5EF4-FFF2-40B4-BE49-F238E27FC236}">
                <a16:creationId xmlns:a16="http://schemas.microsoft.com/office/drawing/2014/main" id="{677B7F8D-8274-4B5D-A99D-03F986794F0A}"/>
              </a:ext>
            </a:extLst>
          </p:cNvPr>
          <p:cNvSpPr>
            <a:spLocks noGrp="1" noChangeArrowheads="1"/>
          </p:cNvSpPr>
          <p:nvPr>
            <p:ph type="title"/>
          </p:nvPr>
        </p:nvSpPr>
        <p:spPr>
          <a:noFill/>
          <a:ln/>
        </p:spPr>
        <p:txBody>
          <a:bodyPr/>
          <a:lstStyle/>
          <a:p>
            <a:r>
              <a:rPr lang="en-US" altLang="en-US"/>
              <a:t>Using ANY Operator </a:t>
            </a:r>
            <a:br>
              <a:rPr lang="en-US" altLang="en-US"/>
            </a:br>
            <a:r>
              <a:rPr lang="en-US" altLang="en-US"/>
              <a:t>in Multiple-Row Subqueries</a:t>
            </a:r>
          </a:p>
        </p:txBody>
      </p:sp>
      <p:grpSp>
        <p:nvGrpSpPr>
          <p:cNvPr id="33807" name="Group 15">
            <a:extLst>
              <a:ext uri="{FF2B5EF4-FFF2-40B4-BE49-F238E27FC236}">
                <a16:creationId xmlns:a16="http://schemas.microsoft.com/office/drawing/2014/main" id="{E41844AF-E116-4535-A306-9115F91CA6BA}"/>
              </a:ext>
            </a:extLst>
          </p:cNvPr>
          <p:cNvGrpSpPr>
            <a:grpSpLocks/>
          </p:cNvGrpSpPr>
          <p:nvPr/>
        </p:nvGrpSpPr>
        <p:grpSpPr bwMode="auto">
          <a:xfrm>
            <a:off x="3557588" y="1973263"/>
            <a:ext cx="4722812" cy="1651000"/>
            <a:chOff x="2241" y="1243"/>
            <a:chExt cx="2975" cy="1040"/>
          </a:xfrm>
        </p:grpSpPr>
        <p:sp>
          <p:nvSpPr>
            <p:cNvPr id="33796" name="Rectangle 4">
              <a:extLst>
                <a:ext uri="{FF2B5EF4-FFF2-40B4-BE49-F238E27FC236}">
                  <a16:creationId xmlns:a16="http://schemas.microsoft.com/office/drawing/2014/main" id="{339EDEA4-8519-4453-BCF0-1CA8089298BE}"/>
                </a:ext>
              </a:extLst>
            </p:cNvPr>
            <p:cNvSpPr>
              <a:spLocks noChangeArrowheads="1"/>
            </p:cNvSpPr>
            <p:nvPr/>
          </p:nvSpPr>
          <p:spPr bwMode="ltGray">
            <a:xfrm>
              <a:off x="2605" y="1751"/>
              <a:ext cx="2611" cy="532"/>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3806" name="Group 14">
              <a:extLst>
                <a:ext uri="{FF2B5EF4-FFF2-40B4-BE49-F238E27FC236}">
                  <a16:creationId xmlns:a16="http://schemas.microsoft.com/office/drawing/2014/main" id="{4867A30F-41F6-4BFE-A1B3-C9E2E34AF07E}"/>
                </a:ext>
              </a:extLst>
            </p:cNvPr>
            <p:cNvGrpSpPr>
              <a:grpSpLocks/>
            </p:cNvGrpSpPr>
            <p:nvPr/>
          </p:nvGrpSpPr>
          <p:grpSpPr bwMode="auto">
            <a:xfrm>
              <a:off x="2241" y="1243"/>
              <a:ext cx="2040" cy="846"/>
              <a:chOff x="2241" y="1243"/>
              <a:chExt cx="2040" cy="846"/>
            </a:xfrm>
          </p:grpSpPr>
          <p:sp>
            <p:nvSpPr>
              <p:cNvPr id="33797" name="Rectangle 5">
                <a:extLst>
                  <a:ext uri="{FF2B5EF4-FFF2-40B4-BE49-F238E27FC236}">
                    <a16:creationId xmlns:a16="http://schemas.microsoft.com/office/drawing/2014/main" id="{F12FBC1E-7909-4EE6-A55A-C3F875D6FEC2}"/>
                  </a:ext>
                </a:extLst>
              </p:cNvPr>
              <p:cNvSpPr>
                <a:spLocks noChangeArrowheads="1"/>
              </p:cNvSpPr>
              <p:nvPr/>
            </p:nvSpPr>
            <p:spPr bwMode="ltGray">
              <a:xfrm>
                <a:off x="2241" y="1569"/>
                <a:ext cx="339" cy="207"/>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8" name="Arc 6">
                <a:extLst>
                  <a:ext uri="{FF2B5EF4-FFF2-40B4-BE49-F238E27FC236}">
                    <a16:creationId xmlns:a16="http://schemas.microsoft.com/office/drawing/2014/main" id="{9DCE7665-3B04-4C9B-BA42-64173F8E3D6B}"/>
                  </a:ext>
                </a:extLst>
              </p:cNvPr>
              <p:cNvSpPr>
                <a:spLocks/>
              </p:cNvSpPr>
              <p:nvPr/>
            </p:nvSpPr>
            <p:spPr bwMode="auto">
              <a:xfrm rot="10800000">
                <a:off x="2756" y="1706"/>
                <a:ext cx="1349" cy="383"/>
              </a:xfrm>
              <a:custGeom>
                <a:avLst/>
                <a:gdLst>
                  <a:gd name="G0" fmla="+- 21600 0 0"/>
                  <a:gd name="G1" fmla="+- 2588 0 0"/>
                  <a:gd name="G2" fmla="+- 21600 0 0"/>
                  <a:gd name="T0" fmla="*/ 27030 w 27030"/>
                  <a:gd name="T1" fmla="*/ 23494 h 24188"/>
                  <a:gd name="T2" fmla="*/ 156 w 27030"/>
                  <a:gd name="T3" fmla="*/ 0 h 24188"/>
                  <a:gd name="T4" fmla="*/ 21600 w 27030"/>
                  <a:gd name="T5" fmla="*/ 2588 h 24188"/>
                </a:gdLst>
                <a:ahLst/>
                <a:cxnLst>
                  <a:cxn ang="0">
                    <a:pos x="T0" y="T1"/>
                  </a:cxn>
                  <a:cxn ang="0">
                    <a:pos x="T2" y="T3"/>
                  </a:cxn>
                  <a:cxn ang="0">
                    <a:pos x="T4" y="T5"/>
                  </a:cxn>
                </a:cxnLst>
                <a:rect l="0" t="0" r="r" b="b"/>
                <a:pathLst>
                  <a:path w="27030" h="24188" fill="none" extrusionOk="0">
                    <a:moveTo>
                      <a:pt x="27030" y="23494"/>
                    </a:moveTo>
                    <a:cubicBezTo>
                      <a:pt x="25256" y="23954"/>
                      <a:pt x="23432" y="24187"/>
                      <a:pt x="21600" y="24187"/>
                    </a:cubicBezTo>
                    <a:cubicBezTo>
                      <a:pt x="9670" y="24188"/>
                      <a:pt x="0" y="14517"/>
                      <a:pt x="0" y="2588"/>
                    </a:cubicBezTo>
                    <a:cubicBezTo>
                      <a:pt x="0" y="1722"/>
                      <a:pt x="51" y="858"/>
                      <a:pt x="155" y="-1"/>
                    </a:cubicBezTo>
                  </a:path>
                  <a:path w="27030" h="24188" stroke="0" extrusionOk="0">
                    <a:moveTo>
                      <a:pt x="27030" y="23494"/>
                    </a:moveTo>
                    <a:cubicBezTo>
                      <a:pt x="25256" y="23954"/>
                      <a:pt x="23432" y="24187"/>
                      <a:pt x="21600" y="24187"/>
                    </a:cubicBezTo>
                    <a:cubicBezTo>
                      <a:pt x="9670" y="24188"/>
                      <a:pt x="0" y="14517"/>
                      <a:pt x="0" y="2588"/>
                    </a:cubicBezTo>
                    <a:cubicBezTo>
                      <a:pt x="0" y="1722"/>
                      <a:pt x="51" y="858"/>
                      <a:pt x="155" y="-1"/>
                    </a:cubicBezTo>
                    <a:lnTo>
                      <a:pt x="21600" y="2588"/>
                    </a:lnTo>
                    <a:close/>
                  </a:path>
                </a:pathLst>
              </a:custGeom>
              <a:noFill/>
              <a:ln w="25400" cap="rnd">
                <a:solidFill>
                  <a:srgbClr val="FF5050"/>
                </a:solidFill>
                <a:round/>
                <a:headEnd type="stealth" w="med" len="lg"/>
                <a:tailEnd type="none" w="sm" len="sm"/>
              </a:ln>
              <a:effectLst>
                <a:outerShdw dist="35921" dir="2700000" algn="ctr" rotWithShape="0">
                  <a:srgbClr val="000000"/>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33799" name="Rectangle 7">
                <a:extLst>
                  <a:ext uri="{FF2B5EF4-FFF2-40B4-BE49-F238E27FC236}">
                    <a16:creationId xmlns:a16="http://schemas.microsoft.com/office/drawing/2014/main" id="{FE167329-F76E-4290-A797-078DCC1EBCB0}"/>
                  </a:ext>
                </a:extLst>
              </p:cNvPr>
              <p:cNvSpPr>
                <a:spLocks noChangeArrowheads="1"/>
              </p:cNvSpPr>
              <p:nvPr/>
            </p:nvSpPr>
            <p:spPr bwMode="auto">
              <a:xfrm>
                <a:off x="2847" y="1571"/>
                <a:ext cx="276"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1200">
                    <a:solidFill>
                      <a:srgbClr val="FF5050"/>
                    </a:solidFill>
                    <a:latin typeface="Arial" panose="020B0604020202020204" pitchFamily="34" charset="0"/>
                  </a:rPr>
                  <a:t>950</a:t>
                </a:r>
              </a:p>
            </p:txBody>
          </p:sp>
          <p:sp>
            <p:nvSpPr>
              <p:cNvPr id="33800" name="Arc 8">
                <a:extLst>
                  <a:ext uri="{FF2B5EF4-FFF2-40B4-BE49-F238E27FC236}">
                    <a16:creationId xmlns:a16="http://schemas.microsoft.com/office/drawing/2014/main" id="{B16ED80F-223C-4A0C-ABF4-E45169E1DD75}"/>
                  </a:ext>
                </a:extLst>
              </p:cNvPr>
              <p:cNvSpPr>
                <a:spLocks/>
              </p:cNvSpPr>
              <p:nvPr/>
            </p:nvSpPr>
            <p:spPr bwMode="auto">
              <a:xfrm rot="10800000">
                <a:off x="2757" y="1594"/>
                <a:ext cx="1389" cy="383"/>
              </a:xfrm>
              <a:custGeom>
                <a:avLst/>
                <a:gdLst>
                  <a:gd name="G0" fmla="+- 21600 0 0"/>
                  <a:gd name="G1" fmla="+- 2587 0 0"/>
                  <a:gd name="G2" fmla="+- 21600 0 0"/>
                  <a:gd name="T0" fmla="*/ 27030 w 27030"/>
                  <a:gd name="T1" fmla="*/ 23493 h 24187"/>
                  <a:gd name="T2" fmla="*/ 155 w 27030"/>
                  <a:gd name="T3" fmla="*/ 0 h 24187"/>
                  <a:gd name="T4" fmla="*/ 21600 w 27030"/>
                  <a:gd name="T5" fmla="*/ 2587 h 24187"/>
                </a:gdLst>
                <a:ahLst/>
                <a:cxnLst>
                  <a:cxn ang="0">
                    <a:pos x="T0" y="T1"/>
                  </a:cxn>
                  <a:cxn ang="0">
                    <a:pos x="T2" y="T3"/>
                  </a:cxn>
                  <a:cxn ang="0">
                    <a:pos x="T4" y="T5"/>
                  </a:cxn>
                </a:cxnLst>
                <a:rect l="0" t="0" r="r" b="b"/>
                <a:pathLst>
                  <a:path w="27030" h="24187" fill="none" extrusionOk="0">
                    <a:moveTo>
                      <a:pt x="27030" y="23493"/>
                    </a:moveTo>
                    <a:cubicBezTo>
                      <a:pt x="25256" y="23953"/>
                      <a:pt x="23432" y="24186"/>
                      <a:pt x="21600" y="24186"/>
                    </a:cubicBezTo>
                    <a:cubicBezTo>
                      <a:pt x="9670" y="24187"/>
                      <a:pt x="0" y="14516"/>
                      <a:pt x="0" y="2587"/>
                    </a:cubicBezTo>
                    <a:cubicBezTo>
                      <a:pt x="0" y="1722"/>
                      <a:pt x="51" y="858"/>
                      <a:pt x="155" y="0"/>
                    </a:cubicBezTo>
                  </a:path>
                  <a:path w="27030" h="24187" stroke="0" extrusionOk="0">
                    <a:moveTo>
                      <a:pt x="27030" y="23493"/>
                    </a:moveTo>
                    <a:cubicBezTo>
                      <a:pt x="25256" y="23953"/>
                      <a:pt x="23432" y="24186"/>
                      <a:pt x="21600" y="24186"/>
                    </a:cubicBezTo>
                    <a:cubicBezTo>
                      <a:pt x="9670" y="24187"/>
                      <a:pt x="0" y="14516"/>
                      <a:pt x="0" y="2587"/>
                    </a:cubicBezTo>
                    <a:cubicBezTo>
                      <a:pt x="0" y="1722"/>
                      <a:pt x="51" y="858"/>
                      <a:pt x="155" y="0"/>
                    </a:cubicBezTo>
                    <a:lnTo>
                      <a:pt x="21600" y="2587"/>
                    </a:lnTo>
                    <a:close/>
                  </a:path>
                </a:pathLst>
              </a:custGeom>
              <a:noFill/>
              <a:ln w="25400" cap="rnd">
                <a:solidFill>
                  <a:srgbClr val="FF5050"/>
                </a:solidFill>
                <a:round/>
                <a:headEnd type="stealth" w="med" len="lg"/>
                <a:tailEnd type="none" w="sm" len="sm"/>
              </a:ln>
              <a:effectLst>
                <a:outerShdw dist="35921" dir="2700000" algn="ctr" rotWithShape="0">
                  <a:srgbClr val="000000"/>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33801" name="Arc 9">
                <a:extLst>
                  <a:ext uri="{FF2B5EF4-FFF2-40B4-BE49-F238E27FC236}">
                    <a16:creationId xmlns:a16="http://schemas.microsoft.com/office/drawing/2014/main" id="{3456DFE8-FAAE-4259-AB31-A91590B13283}"/>
                  </a:ext>
                </a:extLst>
              </p:cNvPr>
              <p:cNvSpPr>
                <a:spLocks/>
              </p:cNvSpPr>
              <p:nvPr/>
            </p:nvSpPr>
            <p:spPr bwMode="auto">
              <a:xfrm rot="10800000">
                <a:off x="2757" y="1482"/>
                <a:ext cx="1457" cy="383"/>
              </a:xfrm>
              <a:custGeom>
                <a:avLst/>
                <a:gdLst>
                  <a:gd name="G0" fmla="+- 21600 0 0"/>
                  <a:gd name="G1" fmla="+- 2587 0 0"/>
                  <a:gd name="G2" fmla="+- 21600 0 0"/>
                  <a:gd name="T0" fmla="*/ 27017 w 27017"/>
                  <a:gd name="T1" fmla="*/ 23497 h 24187"/>
                  <a:gd name="T2" fmla="*/ 156 w 27017"/>
                  <a:gd name="T3" fmla="*/ 0 h 24187"/>
                  <a:gd name="T4" fmla="*/ 21600 w 27017"/>
                  <a:gd name="T5" fmla="*/ 2587 h 24187"/>
                </a:gdLst>
                <a:ahLst/>
                <a:cxnLst>
                  <a:cxn ang="0">
                    <a:pos x="T0" y="T1"/>
                  </a:cxn>
                  <a:cxn ang="0">
                    <a:pos x="T2" y="T3"/>
                  </a:cxn>
                  <a:cxn ang="0">
                    <a:pos x="T4" y="T5"/>
                  </a:cxn>
                </a:cxnLst>
                <a:rect l="0" t="0" r="r" b="b"/>
                <a:pathLst>
                  <a:path w="27017" h="24187" fill="none" extrusionOk="0">
                    <a:moveTo>
                      <a:pt x="27016" y="23496"/>
                    </a:moveTo>
                    <a:cubicBezTo>
                      <a:pt x="25247" y="23955"/>
                      <a:pt x="23427" y="24186"/>
                      <a:pt x="21600" y="24186"/>
                    </a:cubicBezTo>
                    <a:cubicBezTo>
                      <a:pt x="9670" y="24187"/>
                      <a:pt x="0" y="14516"/>
                      <a:pt x="0" y="2587"/>
                    </a:cubicBezTo>
                    <a:cubicBezTo>
                      <a:pt x="0" y="1722"/>
                      <a:pt x="51" y="858"/>
                      <a:pt x="155" y="-1"/>
                    </a:cubicBezTo>
                  </a:path>
                  <a:path w="27017" h="24187" stroke="0" extrusionOk="0">
                    <a:moveTo>
                      <a:pt x="27016" y="23496"/>
                    </a:moveTo>
                    <a:cubicBezTo>
                      <a:pt x="25247" y="23955"/>
                      <a:pt x="23427" y="24186"/>
                      <a:pt x="21600" y="24186"/>
                    </a:cubicBezTo>
                    <a:cubicBezTo>
                      <a:pt x="9670" y="24187"/>
                      <a:pt x="0" y="14516"/>
                      <a:pt x="0" y="2587"/>
                    </a:cubicBezTo>
                    <a:cubicBezTo>
                      <a:pt x="0" y="1722"/>
                      <a:pt x="51" y="858"/>
                      <a:pt x="155" y="-1"/>
                    </a:cubicBezTo>
                    <a:lnTo>
                      <a:pt x="21600" y="2587"/>
                    </a:lnTo>
                    <a:close/>
                  </a:path>
                </a:pathLst>
              </a:custGeom>
              <a:noFill/>
              <a:ln w="25400" cap="rnd">
                <a:solidFill>
                  <a:srgbClr val="FF5050"/>
                </a:solidFill>
                <a:round/>
                <a:headEnd type="stealth" w="med" len="lg"/>
                <a:tailEnd type="none" w="sm" len="sm"/>
              </a:ln>
              <a:effectLst>
                <a:outerShdw dist="35921" dir="2700000" algn="ctr" rotWithShape="0">
                  <a:srgbClr val="000000"/>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33802" name="Arc 10">
                <a:extLst>
                  <a:ext uri="{FF2B5EF4-FFF2-40B4-BE49-F238E27FC236}">
                    <a16:creationId xmlns:a16="http://schemas.microsoft.com/office/drawing/2014/main" id="{E0D9436B-1D1A-4230-BFB5-35FEF85221DD}"/>
                  </a:ext>
                </a:extLst>
              </p:cNvPr>
              <p:cNvSpPr>
                <a:spLocks/>
              </p:cNvSpPr>
              <p:nvPr/>
            </p:nvSpPr>
            <p:spPr bwMode="auto">
              <a:xfrm rot="10800000">
                <a:off x="2757" y="1370"/>
                <a:ext cx="1524" cy="383"/>
              </a:xfrm>
              <a:custGeom>
                <a:avLst/>
                <a:gdLst>
                  <a:gd name="G0" fmla="+- 21600 0 0"/>
                  <a:gd name="G1" fmla="+- 2587 0 0"/>
                  <a:gd name="G2" fmla="+- 21600 0 0"/>
                  <a:gd name="T0" fmla="*/ 27008 w 27008"/>
                  <a:gd name="T1" fmla="*/ 23499 h 24187"/>
                  <a:gd name="T2" fmla="*/ 155 w 27008"/>
                  <a:gd name="T3" fmla="*/ 0 h 24187"/>
                  <a:gd name="T4" fmla="*/ 21600 w 27008"/>
                  <a:gd name="T5" fmla="*/ 2587 h 24187"/>
                </a:gdLst>
                <a:ahLst/>
                <a:cxnLst>
                  <a:cxn ang="0">
                    <a:pos x="T0" y="T1"/>
                  </a:cxn>
                  <a:cxn ang="0">
                    <a:pos x="T2" y="T3"/>
                  </a:cxn>
                  <a:cxn ang="0">
                    <a:pos x="T4" y="T5"/>
                  </a:cxn>
                </a:cxnLst>
                <a:rect l="0" t="0" r="r" b="b"/>
                <a:pathLst>
                  <a:path w="27008" h="24187" fill="none" extrusionOk="0">
                    <a:moveTo>
                      <a:pt x="27008" y="23499"/>
                    </a:moveTo>
                    <a:cubicBezTo>
                      <a:pt x="25241" y="23955"/>
                      <a:pt x="23424" y="24186"/>
                      <a:pt x="21600" y="24186"/>
                    </a:cubicBezTo>
                    <a:cubicBezTo>
                      <a:pt x="9670" y="24187"/>
                      <a:pt x="0" y="14516"/>
                      <a:pt x="0" y="2587"/>
                    </a:cubicBezTo>
                    <a:cubicBezTo>
                      <a:pt x="0" y="1722"/>
                      <a:pt x="51" y="858"/>
                      <a:pt x="155" y="0"/>
                    </a:cubicBezTo>
                  </a:path>
                  <a:path w="27008" h="24187" stroke="0" extrusionOk="0">
                    <a:moveTo>
                      <a:pt x="27008" y="23499"/>
                    </a:moveTo>
                    <a:cubicBezTo>
                      <a:pt x="25241" y="23955"/>
                      <a:pt x="23424" y="24186"/>
                      <a:pt x="21600" y="24186"/>
                    </a:cubicBezTo>
                    <a:cubicBezTo>
                      <a:pt x="9670" y="24187"/>
                      <a:pt x="0" y="14516"/>
                      <a:pt x="0" y="2587"/>
                    </a:cubicBezTo>
                    <a:cubicBezTo>
                      <a:pt x="0" y="1722"/>
                      <a:pt x="51" y="858"/>
                      <a:pt x="155" y="0"/>
                    </a:cubicBezTo>
                    <a:lnTo>
                      <a:pt x="21600" y="2587"/>
                    </a:lnTo>
                    <a:close/>
                  </a:path>
                </a:pathLst>
              </a:custGeom>
              <a:noFill/>
              <a:ln w="25400" cap="rnd">
                <a:solidFill>
                  <a:srgbClr val="FF5050"/>
                </a:solidFill>
                <a:round/>
                <a:headEnd type="stealth" w="med" len="lg"/>
                <a:tailEnd type="none" w="sm" len="sm"/>
              </a:ln>
              <a:effectLst>
                <a:outerShdw dist="35921" dir="2700000" algn="ctr" rotWithShape="0">
                  <a:srgbClr val="000000"/>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33803" name="Rectangle 11">
                <a:extLst>
                  <a:ext uri="{FF2B5EF4-FFF2-40B4-BE49-F238E27FC236}">
                    <a16:creationId xmlns:a16="http://schemas.microsoft.com/office/drawing/2014/main" id="{2C5800A8-96F6-49C6-A942-BE5392A09EE0}"/>
                  </a:ext>
                </a:extLst>
              </p:cNvPr>
              <p:cNvSpPr>
                <a:spLocks noChangeArrowheads="1"/>
              </p:cNvSpPr>
              <p:nvPr/>
            </p:nvSpPr>
            <p:spPr bwMode="auto">
              <a:xfrm>
                <a:off x="2891" y="1459"/>
                <a:ext cx="276"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1200">
                    <a:solidFill>
                      <a:srgbClr val="FF5050"/>
                    </a:solidFill>
                    <a:latin typeface="Arial" panose="020B0604020202020204" pitchFamily="34" charset="0"/>
                  </a:rPr>
                  <a:t>800</a:t>
                </a:r>
              </a:p>
            </p:txBody>
          </p:sp>
          <p:sp>
            <p:nvSpPr>
              <p:cNvPr id="33804" name="Rectangle 12">
                <a:extLst>
                  <a:ext uri="{FF2B5EF4-FFF2-40B4-BE49-F238E27FC236}">
                    <a16:creationId xmlns:a16="http://schemas.microsoft.com/office/drawing/2014/main" id="{3BC29ED6-8479-413B-BBD8-4722E2C3F651}"/>
                  </a:ext>
                </a:extLst>
              </p:cNvPr>
              <p:cNvSpPr>
                <a:spLocks noChangeArrowheads="1"/>
              </p:cNvSpPr>
              <p:nvPr/>
            </p:nvSpPr>
            <p:spPr bwMode="auto">
              <a:xfrm>
                <a:off x="2908" y="1347"/>
                <a:ext cx="330"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1200">
                    <a:solidFill>
                      <a:srgbClr val="FF5050"/>
                    </a:solidFill>
                    <a:latin typeface="Arial" panose="020B0604020202020204" pitchFamily="34" charset="0"/>
                  </a:rPr>
                  <a:t>1100</a:t>
                </a:r>
              </a:p>
            </p:txBody>
          </p:sp>
          <p:sp>
            <p:nvSpPr>
              <p:cNvPr id="33805" name="Rectangle 13">
                <a:extLst>
                  <a:ext uri="{FF2B5EF4-FFF2-40B4-BE49-F238E27FC236}">
                    <a16:creationId xmlns:a16="http://schemas.microsoft.com/office/drawing/2014/main" id="{C55FE160-D33D-40AD-81D0-1D5780443C40}"/>
                  </a:ext>
                </a:extLst>
              </p:cNvPr>
              <p:cNvSpPr>
                <a:spLocks noChangeArrowheads="1"/>
              </p:cNvSpPr>
              <p:nvPr/>
            </p:nvSpPr>
            <p:spPr bwMode="auto">
              <a:xfrm>
                <a:off x="3228" y="1243"/>
                <a:ext cx="330"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1200">
                    <a:solidFill>
                      <a:srgbClr val="FF5050"/>
                    </a:solidFill>
                    <a:latin typeface="Arial" panose="020B0604020202020204" pitchFamily="34" charset="0"/>
                  </a:rPr>
                  <a:t>1300</a:t>
                </a:r>
              </a:p>
            </p:txBody>
          </p:sp>
        </p:grpSp>
      </p:grpSp>
      <p:sp>
        <p:nvSpPr>
          <p:cNvPr id="33808" name="Rectangle 16">
            <a:extLst>
              <a:ext uri="{FF2B5EF4-FFF2-40B4-BE49-F238E27FC236}">
                <a16:creationId xmlns:a16="http://schemas.microsoft.com/office/drawing/2014/main" id="{62044F25-668E-485C-A42E-E5F5FE33FE41}"/>
              </a:ext>
            </a:extLst>
          </p:cNvPr>
          <p:cNvSpPr>
            <a:spLocks noChangeArrowheads="1"/>
          </p:cNvSpPr>
          <p:nvPr/>
        </p:nvSpPr>
        <p:spPr bwMode="blackWhite">
          <a:xfrm>
            <a:off x="933450" y="4238625"/>
            <a:ext cx="7486650" cy="1190625"/>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 pos="2571750" algn="l"/>
              </a:tabLst>
              <a:defRPr sz="2400">
                <a:solidFill>
                  <a:schemeClr val="tx1"/>
                </a:solidFill>
                <a:latin typeface="Times New Roman" panose="02020603050405020304" pitchFamily="18" charset="0"/>
              </a:defRPr>
            </a:lvl1pPr>
            <a:lvl2pPr algn="l">
              <a:spcBef>
                <a:spcPct val="0"/>
              </a:spcBef>
              <a:tabLst>
                <a:tab pos="1200150" algn="l"/>
                <a:tab pos="2571750" algn="l"/>
              </a:tabLst>
              <a:defRPr sz="2400">
                <a:solidFill>
                  <a:schemeClr val="tx1"/>
                </a:solidFill>
                <a:latin typeface="Times New Roman" panose="02020603050405020304" pitchFamily="18" charset="0"/>
              </a:defRPr>
            </a:lvl2pPr>
            <a:lvl3pPr algn="l">
              <a:spcBef>
                <a:spcPct val="0"/>
              </a:spcBef>
              <a:tabLst>
                <a:tab pos="1200150" algn="l"/>
                <a:tab pos="2571750" algn="l"/>
              </a:tabLst>
              <a:defRPr sz="2400">
                <a:solidFill>
                  <a:schemeClr val="tx1"/>
                </a:solidFill>
                <a:latin typeface="Times New Roman" panose="02020603050405020304" pitchFamily="18" charset="0"/>
              </a:defRPr>
            </a:lvl3pPr>
            <a:lvl4pPr algn="l">
              <a:spcBef>
                <a:spcPct val="0"/>
              </a:spcBef>
              <a:tabLst>
                <a:tab pos="1200150" algn="l"/>
                <a:tab pos="2571750" algn="l"/>
              </a:tabLst>
              <a:defRPr sz="2400">
                <a:solidFill>
                  <a:schemeClr val="tx1"/>
                </a:solidFill>
                <a:latin typeface="Times New Roman" panose="02020603050405020304" pitchFamily="18" charset="0"/>
              </a:defRPr>
            </a:lvl4pPr>
            <a:lvl5pPr algn="l">
              <a:spcBef>
                <a:spcPct val="0"/>
              </a:spcBef>
              <a:tabLst>
                <a:tab pos="1200150" algn="l"/>
                <a:tab pos="25717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 pos="25717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 pos="25717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 pos="25717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 pos="2571750" algn="l"/>
              </a:tabLst>
              <a:defRPr sz="2400">
                <a:solidFill>
                  <a:schemeClr val="tx1"/>
                </a:solidFill>
                <a:latin typeface="Times New Roman" panose="02020603050405020304" pitchFamily="18" charset="0"/>
              </a:defRPr>
            </a:lvl9pPr>
          </a:lstStyle>
          <a:p>
            <a:pPr>
              <a:lnSpc>
                <a:spcPct val="100000"/>
              </a:lnSpc>
            </a:pPr>
            <a:r>
              <a:rPr lang="en-US" altLang="en-US" sz="1800">
                <a:solidFill>
                  <a:srgbClr val="000000"/>
                </a:solidFill>
                <a:latin typeface="Courier New" panose="02070309020205020404" pitchFamily="49" charset="0"/>
              </a:rPr>
              <a:t>    EMPNO ENAME      JOB</a:t>
            </a:r>
          </a:p>
          <a:p>
            <a:pPr>
              <a:lnSpc>
                <a:spcPct val="100000"/>
              </a:lnSpc>
            </a:pPr>
            <a:r>
              <a:rPr lang="en-US" altLang="en-US" sz="1800">
                <a:solidFill>
                  <a:srgbClr val="000000"/>
                </a:solidFill>
                <a:latin typeface="Courier New" panose="02070309020205020404" pitchFamily="49" charset="0"/>
              </a:rPr>
              <a:t>--------- ---------- ---------</a:t>
            </a:r>
          </a:p>
          <a:p>
            <a:pPr>
              <a:lnSpc>
                <a:spcPct val="100000"/>
              </a:lnSpc>
            </a:pPr>
            <a:r>
              <a:rPr lang="en-US" altLang="en-US" sz="1800">
                <a:solidFill>
                  <a:srgbClr val="000000"/>
                </a:solidFill>
                <a:latin typeface="Courier New" panose="02070309020205020404" pitchFamily="49" charset="0"/>
              </a:rPr>
              <a:t>     7654 MARTIN     SALESMAN </a:t>
            </a:r>
          </a:p>
          <a:p>
            <a:pPr>
              <a:lnSpc>
                <a:spcPct val="100000"/>
              </a:lnSpc>
            </a:pPr>
            <a:r>
              <a:rPr lang="en-US" altLang="en-US" sz="1800">
                <a:solidFill>
                  <a:srgbClr val="000000"/>
                </a:solidFill>
                <a:latin typeface="Courier New" panose="02070309020205020404" pitchFamily="49" charset="0"/>
              </a:rPr>
              <a:t>     7521 WARD       SALESMAN </a:t>
            </a:r>
          </a:p>
        </p:txBody>
      </p:sp>
      <p:sp>
        <p:nvSpPr>
          <p:cNvPr id="33809" name="Rectangle 17">
            <a:extLst>
              <a:ext uri="{FF2B5EF4-FFF2-40B4-BE49-F238E27FC236}">
                <a16:creationId xmlns:a16="http://schemas.microsoft.com/office/drawing/2014/main" id="{FF15D31A-CAFE-47D2-BFE2-F968FAF1734F}"/>
              </a:ext>
            </a:extLst>
          </p:cNvPr>
          <p:cNvSpPr>
            <a:spLocks noChangeArrowheads="1"/>
          </p:cNvSpPr>
          <p:nvPr/>
        </p:nvSpPr>
        <p:spPr bwMode="blackWhite">
          <a:xfrm>
            <a:off x="920750" y="1844675"/>
            <a:ext cx="7432675" cy="211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 pos="2571750" algn="l"/>
                <a:tab pos="3200400" algn="l"/>
              </a:tabLst>
              <a:defRPr sz="2400">
                <a:solidFill>
                  <a:schemeClr val="tx1"/>
                </a:solidFill>
                <a:latin typeface="Times New Roman" panose="02020603050405020304" pitchFamily="18" charset="0"/>
              </a:defRPr>
            </a:lvl1pPr>
            <a:lvl2pPr algn="l">
              <a:spcBef>
                <a:spcPct val="0"/>
              </a:spcBef>
              <a:tabLst>
                <a:tab pos="1200150" algn="l"/>
                <a:tab pos="2571750" algn="l"/>
                <a:tab pos="3200400" algn="l"/>
              </a:tabLst>
              <a:defRPr sz="2400">
                <a:solidFill>
                  <a:schemeClr val="tx1"/>
                </a:solidFill>
                <a:latin typeface="Times New Roman" panose="02020603050405020304" pitchFamily="18" charset="0"/>
              </a:defRPr>
            </a:lvl2pPr>
            <a:lvl3pPr algn="l">
              <a:spcBef>
                <a:spcPct val="0"/>
              </a:spcBef>
              <a:tabLst>
                <a:tab pos="1200150" algn="l"/>
                <a:tab pos="2571750" algn="l"/>
                <a:tab pos="3200400" algn="l"/>
              </a:tabLst>
              <a:defRPr sz="2400">
                <a:solidFill>
                  <a:schemeClr val="tx1"/>
                </a:solidFill>
                <a:latin typeface="Times New Roman" panose="02020603050405020304" pitchFamily="18" charset="0"/>
              </a:defRPr>
            </a:lvl3pPr>
            <a:lvl4pPr algn="l">
              <a:spcBef>
                <a:spcPct val="0"/>
              </a:spcBef>
              <a:tabLst>
                <a:tab pos="1200150" algn="l"/>
                <a:tab pos="2571750" algn="l"/>
                <a:tab pos="3200400" algn="l"/>
              </a:tabLst>
              <a:defRPr sz="2400">
                <a:solidFill>
                  <a:schemeClr val="tx1"/>
                </a:solidFill>
                <a:latin typeface="Times New Roman" panose="02020603050405020304" pitchFamily="18" charset="0"/>
              </a:defRPr>
            </a:lvl4pPr>
            <a:lvl5pPr algn="l">
              <a:spcBef>
                <a:spcPct val="0"/>
              </a:spcBef>
              <a:tabLst>
                <a:tab pos="1200150" algn="l"/>
                <a:tab pos="2571750" algn="l"/>
                <a:tab pos="320040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 pos="2571750" algn="l"/>
                <a:tab pos="320040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 pos="2571750" algn="l"/>
                <a:tab pos="320040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 pos="2571750" algn="l"/>
                <a:tab pos="320040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 pos="2571750" algn="l"/>
                <a:tab pos="3200400" algn="l"/>
              </a:tabLst>
              <a:defRPr sz="2400">
                <a:solidFill>
                  <a:schemeClr val="tx1"/>
                </a:solidFill>
                <a:latin typeface="Times New Roman" panose="02020603050405020304" pitchFamily="18" charset="0"/>
              </a:defRPr>
            </a:lvl9pPr>
          </a:lstStyle>
          <a:p>
            <a:pPr>
              <a:lnSpc>
                <a:spcPct val="100000"/>
              </a:lnSpc>
            </a:pPr>
            <a:r>
              <a:rPr lang="en-US" altLang="en-US" sz="1800">
                <a:solidFill>
                  <a:srgbClr val="000000"/>
                </a:solidFill>
                <a:latin typeface="Courier New" panose="02070309020205020404" pitchFamily="49" charset="0"/>
              </a:rPr>
              <a:t>SQL&gt; SELECT  empno, ename, job</a:t>
            </a:r>
          </a:p>
          <a:p>
            <a:pPr>
              <a:lnSpc>
                <a:spcPct val="100000"/>
              </a:lnSpc>
            </a:pPr>
            <a:r>
              <a:rPr lang="en-US" altLang="en-US" sz="1800">
                <a:solidFill>
                  <a:srgbClr val="000000"/>
                </a:solidFill>
                <a:latin typeface="Courier New" panose="02070309020205020404" pitchFamily="49" charset="0"/>
              </a:rPr>
              <a:t>  2  FROM    emp</a:t>
            </a:r>
          </a:p>
          <a:p>
            <a:pPr>
              <a:lnSpc>
                <a:spcPct val="100000"/>
              </a:lnSpc>
            </a:pPr>
            <a:r>
              <a:rPr lang="en-US" altLang="en-US" sz="1800">
                <a:solidFill>
                  <a:srgbClr val="000000"/>
                </a:solidFill>
                <a:latin typeface="Courier New" panose="02070309020205020404" pitchFamily="49" charset="0"/>
              </a:rPr>
              <a:t>  3  WHERE   sal &lt; ANY </a:t>
            </a:r>
          </a:p>
          <a:p>
            <a:pPr>
              <a:lnSpc>
                <a:spcPct val="100000"/>
              </a:lnSpc>
            </a:pPr>
            <a:r>
              <a:rPr lang="en-US" altLang="en-US" sz="1800">
                <a:solidFill>
                  <a:srgbClr val="000000"/>
                </a:solidFill>
                <a:latin typeface="Courier New" panose="02070309020205020404" pitchFamily="49" charset="0"/>
              </a:rPr>
              <a:t>  4			(SELECT	sal</a:t>
            </a:r>
          </a:p>
          <a:p>
            <a:pPr>
              <a:lnSpc>
                <a:spcPct val="100000"/>
              </a:lnSpc>
            </a:pPr>
            <a:r>
              <a:rPr lang="en-US" altLang="en-US" sz="1800">
                <a:solidFill>
                  <a:srgbClr val="000000"/>
                </a:solidFill>
                <a:latin typeface="Courier New" panose="02070309020205020404" pitchFamily="49" charset="0"/>
              </a:rPr>
              <a:t>  5 			FROM	emp</a:t>
            </a:r>
          </a:p>
          <a:p>
            <a:pPr>
              <a:lnSpc>
                <a:spcPct val="100000"/>
              </a:lnSpc>
            </a:pPr>
            <a:r>
              <a:rPr lang="en-US" altLang="en-US" sz="1800">
                <a:solidFill>
                  <a:srgbClr val="000000"/>
                </a:solidFill>
                <a:latin typeface="Courier New" panose="02070309020205020404" pitchFamily="49" charset="0"/>
              </a:rPr>
              <a:t>  6			WHERE	job = 'CLERK')</a:t>
            </a:r>
          </a:p>
          <a:p>
            <a:pPr>
              <a:lnSpc>
                <a:spcPct val="100000"/>
              </a:lnSpc>
            </a:pPr>
            <a:r>
              <a:rPr lang="en-US" altLang="en-US" sz="1800">
                <a:solidFill>
                  <a:srgbClr val="000000"/>
                </a:solidFill>
                <a:latin typeface="Courier New" panose="02070309020205020404" pitchFamily="49" charset="0"/>
              </a:rPr>
              <a:t>  7  AND	    job &lt;&gt; 'CLERK';</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3807"/>
                                        </p:tgtEl>
                                        <p:attrNameLst>
                                          <p:attrName>style.visibility</p:attrName>
                                        </p:attrNameLst>
                                      </p:cBhvr>
                                      <p:to>
                                        <p:strVal val="visible"/>
                                      </p:to>
                                    </p:set>
                                    <p:animEffect transition="in" filter="wipe(up)">
                                      <p:cBhvr>
                                        <p:cTn id="7" dur="500"/>
                                        <p:tgtEl>
                                          <p:spTgt spid="338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3808"/>
                                        </p:tgtEl>
                                        <p:attrNameLst>
                                          <p:attrName>style.visibility</p:attrName>
                                        </p:attrNameLst>
                                      </p:cBhvr>
                                      <p:to>
                                        <p:strVal val="visible"/>
                                      </p:to>
                                    </p:set>
                                    <p:animEffect transition="in" filter="wipe(up)">
                                      <p:cBhvr>
                                        <p:cTn id="12" dur="500"/>
                                        <p:tgtEl>
                                          <p:spTgt spid="338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08"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4414ECBF-8989-4FFF-879F-6DBA1A66B981}"/>
              </a:ext>
            </a:extLst>
          </p:cNvPr>
          <p:cNvSpPr>
            <a:spLocks noChangeArrowheads="1"/>
          </p:cNvSpPr>
          <p:nvPr/>
        </p:nvSpPr>
        <p:spPr bwMode="blackWhite">
          <a:xfrm>
            <a:off x="946150" y="1890713"/>
            <a:ext cx="7473950" cy="184943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 pos="2571750" algn="l"/>
              </a:tabLst>
              <a:defRPr sz="2400">
                <a:solidFill>
                  <a:schemeClr val="tx1"/>
                </a:solidFill>
                <a:latin typeface="Times New Roman" panose="02020603050405020304" pitchFamily="18" charset="0"/>
              </a:defRPr>
            </a:lvl1pPr>
            <a:lvl2pPr algn="l">
              <a:spcBef>
                <a:spcPct val="0"/>
              </a:spcBef>
              <a:tabLst>
                <a:tab pos="1200150" algn="l"/>
                <a:tab pos="2571750" algn="l"/>
              </a:tabLst>
              <a:defRPr sz="2400">
                <a:solidFill>
                  <a:schemeClr val="tx1"/>
                </a:solidFill>
                <a:latin typeface="Times New Roman" panose="02020603050405020304" pitchFamily="18" charset="0"/>
              </a:defRPr>
            </a:lvl2pPr>
            <a:lvl3pPr algn="l">
              <a:spcBef>
                <a:spcPct val="0"/>
              </a:spcBef>
              <a:tabLst>
                <a:tab pos="1200150" algn="l"/>
                <a:tab pos="2571750" algn="l"/>
              </a:tabLst>
              <a:defRPr sz="2400">
                <a:solidFill>
                  <a:schemeClr val="tx1"/>
                </a:solidFill>
                <a:latin typeface="Times New Roman" panose="02020603050405020304" pitchFamily="18" charset="0"/>
              </a:defRPr>
            </a:lvl3pPr>
            <a:lvl4pPr algn="l">
              <a:spcBef>
                <a:spcPct val="0"/>
              </a:spcBef>
              <a:tabLst>
                <a:tab pos="1200150" algn="l"/>
                <a:tab pos="2571750" algn="l"/>
              </a:tabLst>
              <a:defRPr sz="2400">
                <a:solidFill>
                  <a:schemeClr val="tx1"/>
                </a:solidFill>
                <a:latin typeface="Times New Roman" panose="02020603050405020304" pitchFamily="18" charset="0"/>
              </a:defRPr>
            </a:lvl4pPr>
            <a:lvl5pPr algn="l">
              <a:spcBef>
                <a:spcPct val="0"/>
              </a:spcBef>
              <a:tabLst>
                <a:tab pos="1200150" algn="l"/>
                <a:tab pos="25717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 pos="25717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 pos="25717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 pos="25717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 pos="2571750" algn="l"/>
              </a:tabLst>
              <a:defRPr sz="2400">
                <a:solidFill>
                  <a:schemeClr val="tx1"/>
                </a:solidFill>
                <a:latin typeface="Times New Roman" panose="02020603050405020304" pitchFamily="18" charset="0"/>
              </a:defRPr>
            </a:lvl9pPr>
          </a:lstStyle>
          <a:p>
            <a:pPr>
              <a:lnSpc>
                <a:spcPct val="100000"/>
              </a:lnSpc>
            </a:pPr>
            <a:endParaRPr lang="en-US" altLang="en-US" sz="1800">
              <a:solidFill>
                <a:srgbClr val="000000"/>
              </a:solidFill>
              <a:latin typeface="Courier New" panose="02070309020205020404" pitchFamily="49" charset="0"/>
            </a:endParaRPr>
          </a:p>
          <a:p>
            <a:pPr>
              <a:lnSpc>
                <a:spcPct val="100000"/>
              </a:lnSpc>
            </a:pPr>
            <a:endParaRPr lang="en-US" altLang="en-US" sz="1800">
              <a:solidFill>
                <a:srgbClr val="000000"/>
              </a:solidFill>
              <a:latin typeface="Courier New" panose="02070309020205020404" pitchFamily="49" charset="0"/>
            </a:endParaRPr>
          </a:p>
        </p:txBody>
      </p:sp>
      <p:sp>
        <p:nvSpPr>
          <p:cNvPr id="35843" name="Rectangle 3">
            <a:extLst>
              <a:ext uri="{FF2B5EF4-FFF2-40B4-BE49-F238E27FC236}">
                <a16:creationId xmlns:a16="http://schemas.microsoft.com/office/drawing/2014/main" id="{A7F1385D-E91C-4F42-9380-4E77A2034DB5}"/>
              </a:ext>
            </a:extLst>
          </p:cNvPr>
          <p:cNvSpPr>
            <a:spLocks noGrp="1" noChangeArrowheads="1"/>
          </p:cNvSpPr>
          <p:nvPr>
            <p:ph type="title"/>
          </p:nvPr>
        </p:nvSpPr>
        <p:spPr>
          <a:noFill/>
          <a:ln/>
        </p:spPr>
        <p:txBody>
          <a:bodyPr/>
          <a:lstStyle/>
          <a:p>
            <a:r>
              <a:rPr lang="en-US" altLang="en-US"/>
              <a:t>Using ALL Operator </a:t>
            </a:r>
            <a:br>
              <a:rPr lang="en-US" altLang="en-US"/>
            </a:br>
            <a:r>
              <a:rPr lang="en-US" altLang="en-US"/>
              <a:t>in Multiple-Row Subqueries</a:t>
            </a:r>
          </a:p>
        </p:txBody>
      </p:sp>
      <p:grpSp>
        <p:nvGrpSpPr>
          <p:cNvPr id="35853" name="Group 13">
            <a:extLst>
              <a:ext uri="{FF2B5EF4-FFF2-40B4-BE49-F238E27FC236}">
                <a16:creationId xmlns:a16="http://schemas.microsoft.com/office/drawing/2014/main" id="{C788395F-05A7-4BD7-9CE2-8F1D09208CAF}"/>
              </a:ext>
            </a:extLst>
          </p:cNvPr>
          <p:cNvGrpSpPr>
            <a:grpSpLocks/>
          </p:cNvGrpSpPr>
          <p:nvPr/>
        </p:nvGrpSpPr>
        <p:grpSpPr bwMode="auto">
          <a:xfrm>
            <a:off x="3536950" y="2090738"/>
            <a:ext cx="4697413" cy="1584325"/>
            <a:chOff x="2228" y="1317"/>
            <a:chExt cx="2959" cy="998"/>
          </a:xfrm>
        </p:grpSpPr>
        <p:sp>
          <p:nvSpPr>
            <p:cNvPr id="35844" name="Rectangle 4">
              <a:extLst>
                <a:ext uri="{FF2B5EF4-FFF2-40B4-BE49-F238E27FC236}">
                  <a16:creationId xmlns:a16="http://schemas.microsoft.com/office/drawing/2014/main" id="{0878D396-8EC0-4C57-A625-95DB7AD098B6}"/>
                </a:ext>
              </a:extLst>
            </p:cNvPr>
            <p:cNvSpPr>
              <a:spLocks noChangeArrowheads="1"/>
            </p:cNvSpPr>
            <p:nvPr/>
          </p:nvSpPr>
          <p:spPr bwMode="ltGray">
            <a:xfrm>
              <a:off x="2336" y="1783"/>
              <a:ext cx="2851" cy="532"/>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5852" name="Group 12">
              <a:extLst>
                <a:ext uri="{FF2B5EF4-FFF2-40B4-BE49-F238E27FC236}">
                  <a16:creationId xmlns:a16="http://schemas.microsoft.com/office/drawing/2014/main" id="{588E8652-5240-4922-BB60-E31514598693}"/>
                </a:ext>
              </a:extLst>
            </p:cNvPr>
            <p:cNvGrpSpPr>
              <a:grpSpLocks/>
            </p:cNvGrpSpPr>
            <p:nvPr/>
          </p:nvGrpSpPr>
          <p:grpSpPr bwMode="auto">
            <a:xfrm>
              <a:off x="2228" y="1317"/>
              <a:ext cx="2365" cy="736"/>
              <a:chOff x="2228" y="1317"/>
              <a:chExt cx="2365" cy="736"/>
            </a:xfrm>
          </p:grpSpPr>
          <p:sp>
            <p:nvSpPr>
              <p:cNvPr id="35845" name="Rectangle 5">
                <a:extLst>
                  <a:ext uri="{FF2B5EF4-FFF2-40B4-BE49-F238E27FC236}">
                    <a16:creationId xmlns:a16="http://schemas.microsoft.com/office/drawing/2014/main" id="{6A9AF008-BB88-47E4-8328-42DB6446526B}"/>
                  </a:ext>
                </a:extLst>
              </p:cNvPr>
              <p:cNvSpPr>
                <a:spLocks noChangeArrowheads="1"/>
              </p:cNvSpPr>
              <p:nvPr/>
            </p:nvSpPr>
            <p:spPr bwMode="ltGray">
              <a:xfrm>
                <a:off x="2228" y="1573"/>
                <a:ext cx="339" cy="207"/>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6" name="Arc 6">
                <a:extLst>
                  <a:ext uri="{FF2B5EF4-FFF2-40B4-BE49-F238E27FC236}">
                    <a16:creationId xmlns:a16="http://schemas.microsoft.com/office/drawing/2014/main" id="{F02DA480-59C3-48F7-8DE9-DC0EAA4BC0AC}"/>
                  </a:ext>
                </a:extLst>
              </p:cNvPr>
              <p:cNvSpPr>
                <a:spLocks/>
              </p:cNvSpPr>
              <p:nvPr/>
            </p:nvSpPr>
            <p:spPr bwMode="auto">
              <a:xfrm rot="10800000">
                <a:off x="2728" y="1670"/>
                <a:ext cx="1775" cy="383"/>
              </a:xfrm>
              <a:custGeom>
                <a:avLst/>
                <a:gdLst>
                  <a:gd name="G0" fmla="+- 21600 0 0"/>
                  <a:gd name="G1" fmla="+- 2586 0 0"/>
                  <a:gd name="G2" fmla="+- 21600 0 0"/>
                  <a:gd name="T0" fmla="*/ 27022 w 27022"/>
                  <a:gd name="T1" fmla="*/ 23494 h 24186"/>
                  <a:gd name="T2" fmla="*/ 155 w 27022"/>
                  <a:gd name="T3" fmla="*/ 0 h 24186"/>
                  <a:gd name="T4" fmla="*/ 21600 w 27022"/>
                  <a:gd name="T5" fmla="*/ 2586 h 24186"/>
                </a:gdLst>
                <a:ahLst/>
                <a:cxnLst>
                  <a:cxn ang="0">
                    <a:pos x="T0" y="T1"/>
                  </a:cxn>
                  <a:cxn ang="0">
                    <a:pos x="T2" y="T3"/>
                  </a:cxn>
                  <a:cxn ang="0">
                    <a:pos x="T4" y="T5"/>
                  </a:cxn>
                </a:cxnLst>
                <a:rect l="0" t="0" r="r" b="b"/>
                <a:pathLst>
                  <a:path w="27022" h="24186" fill="none" extrusionOk="0">
                    <a:moveTo>
                      <a:pt x="27022" y="23494"/>
                    </a:moveTo>
                    <a:cubicBezTo>
                      <a:pt x="25251" y="23953"/>
                      <a:pt x="23429" y="24185"/>
                      <a:pt x="21600" y="24185"/>
                    </a:cubicBezTo>
                    <a:cubicBezTo>
                      <a:pt x="9670" y="24186"/>
                      <a:pt x="0" y="14515"/>
                      <a:pt x="0" y="2586"/>
                    </a:cubicBezTo>
                    <a:cubicBezTo>
                      <a:pt x="0" y="1721"/>
                      <a:pt x="51" y="858"/>
                      <a:pt x="155" y="0"/>
                    </a:cubicBezTo>
                  </a:path>
                  <a:path w="27022" h="24186" stroke="0" extrusionOk="0">
                    <a:moveTo>
                      <a:pt x="27022" y="23494"/>
                    </a:moveTo>
                    <a:cubicBezTo>
                      <a:pt x="25251" y="23953"/>
                      <a:pt x="23429" y="24185"/>
                      <a:pt x="21600" y="24185"/>
                    </a:cubicBezTo>
                    <a:cubicBezTo>
                      <a:pt x="9670" y="24186"/>
                      <a:pt x="0" y="14515"/>
                      <a:pt x="0" y="2586"/>
                    </a:cubicBezTo>
                    <a:cubicBezTo>
                      <a:pt x="0" y="1721"/>
                      <a:pt x="51" y="858"/>
                      <a:pt x="155" y="0"/>
                    </a:cubicBezTo>
                    <a:lnTo>
                      <a:pt x="21600" y="2586"/>
                    </a:lnTo>
                    <a:close/>
                  </a:path>
                </a:pathLst>
              </a:custGeom>
              <a:noFill/>
              <a:ln w="25400" cap="rnd">
                <a:solidFill>
                  <a:srgbClr val="FF5050"/>
                </a:solidFill>
                <a:round/>
                <a:headEnd type="stealth" w="med" len="lg"/>
                <a:tailEnd type="none" w="sm" len="sm"/>
              </a:ln>
              <a:effectLst>
                <a:outerShdw dist="35921" dir="2700000" algn="ctr" rotWithShape="0">
                  <a:srgbClr val="000000"/>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35847" name="Rectangle 7">
                <a:extLst>
                  <a:ext uri="{FF2B5EF4-FFF2-40B4-BE49-F238E27FC236}">
                    <a16:creationId xmlns:a16="http://schemas.microsoft.com/office/drawing/2014/main" id="{9376F890-543E-45AB-A1E4-2FF88C1007F7}"/>
                  </a:ext>
                </a:extLst>
              </p:cNvPr>
              <p:cNvSpPr>
                <a:spLocks noChangeArrowheads="1"/>
              </p:cNvSpPr>
              <p:nvPr/>
            </p:nvSpPr>
            <p:spPr bwMode="auto">
              <a:xfrm>
                <a:off x="2752" y="1547"/>
                <a:ext cx="49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1000">
                    <a:solidFill>
                      <a:srgbClr val="FF5050"/>
                    </a:solidFill>
                    <a:latin typeface="Arial" panose="020B0604020202020204" pitchFamily="34" charset="0"/>
                  </a:rPr>
                  <a:t>2916.6667</a:t>
                </a:r>
              </a:p>
            </p:txBody>
          </p:sp>
          <p:sp>
            <p:nvSpPr>
              <p:cNvPr id="35848" name="Arc 8">
                <a:extLst>
                  <a:ext uri="{FF2B5EF4-FFF2-40B4-BE49-F238E27FC236}">
                    <a16:creationId xmlns:a16="http://schemas.microsoft.com/office/drawing/2014/main" id="{4B23FC5F-D3AE-43A3-9744-66999298B2BD}"/>
                  </a:ext>
                </a:extLst>
              </p:cNvPr>
              <p:cNvSpPr>
                <a:spLocks/>
              </p:cNvSpPr>
              <p:nvPr/>
            </p:nvSpPr>
            <p:spPr bwMode="auto">
              <a:xfrm rot="10800000">
                <a:off x="2728" y="1558"/>
                <a:ext cx="1810" cy="383"/>
              </a:xfrm>
              <a:custGeom>
                <a:avLst/>
                <a:gdLst>
                  <a:gd name="G0" fmla="+- 21600 0 0"/>
                  <a:gd name="G1" fmla="+- 2589 0 0"/>
                  <a:gd name="G2" fmla="+- 21600 0 0"/>
                  <a:gd name="T0" fmla="*/ 27020 w 27020"/>
                  <a:gd name="T1" fmla="*/ 23498 h 24189"/>
                  <a:gd name="T2" fmla="*/ 156 w 27020"/>
                  <a:gd name="T3" fmla="*/ 0 h 24189"/>
                  <a:gd name="T4" fmla="*/ 21600 w 27020"/>
                  <a:gd name="T5" fmla="*/ 2589 h 24189"/>
                </a:gdLst>
                <a:ahLst/>
                <a:cxnLst>
                  <a:cxn ang="0">
                    <a:pos x="T0" y="T1"/>
                  </a:cxn>
                  <a:cxn ang="0">
                    <a:pos x="T2" y="T3"/>
                  </a:cxn>
                  <a:cxn ang="0">
                    <a:pos x="T4" y="T5"/>
                  </a:cxn>
                </a:cxnLst>
                <a:rect l="0" t="0" r="r" b="b"/>
                <a:pathLst>
                  <a:path w="27020" h="24189" fill="none" extrusionOk="0">
                    <a:moveTo>
                      <a:pt x="27019" y="23497"/>
                    </a:moveTo>
                    <a:cubicBezTo>
                      <a:pt x="25249" y="23956"/>
                      <a:pt x="23428" y="24188"/>
                      <a:pt x="21600" y="24188"/>
                    </a:cubicBezTo>
                    <a:cubicBezTo>
                      <a:pt x="9670" y="24189"/>
                      <a:pt x="0" y="14518"/>
                      <a:pt x="0" y="2589"/>
                    </a:cubicBezTo>
                    <a:cubicBezTo>
                      <a:pt x="0" y="1723"/>
                      <a:pt x="52" y="859"/>
                      <a:pt x="155" y="-1"/>
                    </a:cubicBezTo>
                  </a:path>
                  <a:path w="27020" h="24189" stroke="0" extrusionOk="0">
                    <a:moveTo>
                      <a:pt x="27019" y="23497"/>
                    </a:moveTo>
                    <a:cubicBezTo>
                      <a:pt x="25249" y="23956"/>
                      <a:pt x="23428" y="24188"/>
                      <a:pt x="21600" y="24188"/>
                    </a:cubicBezTo>
                    <a:cubicBezTo>
                      <a:pt x="9670" y="24189"/>
                      <a:pt x="0" y="14518"/>
                      <a:pt x="0" y="2589"/>
                    </a:cubicBezTo>
                    <a:cubicBezTo>
                      <a:pt x="0" y="1723"/>
                      <a:pt x="52" y="859"/>
                      <a:pt x="155" y="-1"/>
                    </a:cubicBezTo>
                    <a:lnTo>
                      <a:pt x="21600" y="2589"/>
                    </a:lnTo>
                    <a:close/>
                  </a:path>
                </a:pathLst>
              </a:custGeom>
              <a:noFill/>
              <a:ln w="25400" cap="rnd">
                <a:solidFill>
                  <a:srgbClr val="FF5050"/>
                </a:solidFill>
                <a:round/>
                <a:headEnd type="stealth" w="med" len="lg"/>
                <a:tailEnd type="none" w="sm" len="sm"/>
              </a:ln>
              <a:effectLst>
                <a:outerShdw dist="35921" dir="2700000" algn="ctr" rotWithShape="0">
                  <a:srgbClr val="000000"/>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35849" name="Arc 9">
                <a:extLst>
                  <a:ext uri="{FF2B5EF4-FFF2-40B4-BE49-F238E27FC236}">
                    <a16:creationId xmlns:a16="http://schemas.microsoft.com/office/drawing/2014/main" id="{20A58A7F-F425-4ADB-AD32-126637582D15}"/>
                  </a:ext>
                </a:extLst>
              </p:cNvPr>
              <p:cNvSpPr>
                <a:spLocks/>
              </p:cNvSpPr>
              <p:nvPr/>
            </p:nvSpPr>
            <p:spPr bwMode="auto">
              <a:xfrm rot="10800000">
                <a:off x="2728" y="1446"/>
                <a:ext cx="1865" cy="383"/>
              </a:xfrm>
              <a:custGeom>
                <a:avLst/>
                <a:gdLst>
                  <a:gd name="G0" fmla="+- 21600 0 0"/>
                  <a:gd name="G1" fmla="+- 2587 0 0"/>
                  <a:gd name="G2" fmla="+- 21600 0 0"/>
                  <a:gd name="T0" fmla="*/ 27021 w 27021"/>
                  <a:gd name="T1" fmla="*/ 23496 h 24187"/>
                  <a:gd name="T2" fmla="*/ 156 w 27021"/>
                  <a:gd name="T3" fmla="*/ 0 h 24187"/>
                  <a:gd name="T4" fmla="*/ 21600 w 27021"/>
                  <a:gd name="T5" fmla="*/ 2587 h 24187"/>
                </a:gdLst>
                <a:ahLst/>
                <a:cxnLst>
                  <a:cxn ang="0">
                    <a:pos x="T0" y="T1"/>
                  </a:cxn>
                  <a:cxn ang="0">
                    <a:pos x="T2" y="T3"/>
                  </a:cxn>
                  <a:cxn ang="0">
                    <a:pos x="T4" y="T5"/>
                  </a:cxn>
                </a:cxnLst>
                <a:rect l="0" t="0" r="r" b="b"/>
                <a:pathLst>
                  <a:path w="27021" h="24187" fill="none" extrusionOk="0">
                    <a:moveTo>
                      <a:pt x="27020" y="23495"/>
                    </a:moveTo>
                    <a:cubicBezTo>
                      <a:pt x="25250" y="23954"/>
                      <a:pt x="23428" y="24186"/>
                      <a:pt x="21600" y="24186"/>
                    </a:cubicBezTo>
                    <a:cubicBezTo>
                      <a:pt x="9670" y="24187"/>
                      <a:pt x="0" y="14516"/>
                      <a:pt x="0" y="2587"/>
                    </a:cubicBezTo>
                    <a:cubicBezTo>
                      <a:pt x="0" y="1722"/>
                      <a:pt x="51" y="858"/>
                      <a:pt x="155" y="-1"/>
                    </a:cubicBezTo>
                  </a:path>
                  <a:path w="27021" h="24187" stroke="0" extrusionOk="0">
                    <a:moveTo>
                      <a:pt x="27020" y="23495"/>
                    </a:moveTo>
                    <a:cubicBezTo>
                      <a:pt x="25250" y="23954"/>
                      <a:pt x="23428" y="24186"/>
                      <a:pt x="21600" y="24186"/>
                    </a:cubicBezTo>
                    <a:cubicBezTo>
                      <a:pt x="9670" y="24187"/>
                      <a:pt x="0" y="14516"/>
                      <a:pt x="0" y="2587"/>
                    </a:cubicBezTo>
                    <a:cubicBezTo>
                      <a:pt x="0" y="1722"/>
                      <a:pt x="51" y="858"/>
                      <a:pt x="155" y="-1"/>
                    </a:cubicBezTo>
                    <a:lnTo>
                      <a:pt x="21600" y="2587"/>
                    </a:lnTo>
                    <a:close/>
                  </a:path>
                </a:pathLst>
              </a:custGeom>
              <a:noFill/>
              <a:ln w="25400" cap="rnd">
                <a:solidFill>
                  <a:srgbClr val="FF5050"/>
                </a:solidFill>
                <a:round/>
                <a:headEnd type="stealth" w="med" len="lg"/>
                <a:tailEnd type="none" w="sm" len="sm"/>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35850" name="Rectangle 10">
                <a:extLst>
                  <a:ext uri="{FF2B5EF4-FFF2-40B4-BE49-F238E27FC236}">
                    <a16:creationId xmlns:a16="http://schemas.microsoft.com/office/drawing/2014/main" id="{F7D991D9-BC0C-49E3-B044-CDADE1F0A930}"/>
                  </a:ext>
                </a:extLst>
              </p:cNvPr>
              <p:cNvSpPr>
                <a:spLocks noChangeArrowheads="1"/>
              </p:cNvSpPr>
              <p:nvPr/>
            </p:nvSpPr>
            <p:spPr bwMode="auto">
              <a:xfrm>
                <a:off x="2841" y="1429"/>
                <a:ext cx="29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1000">
                    <a:solidFill>
                      <a:srgbClr val="FF5050"/>
                    </a:solidFill>
                    <a:latin typeface="Arial" panose="020B0604020202020204" pitchFamily="34" charset="0"/>
                  </a:rPr>
                  <a:t>2175</a:t>
                </a:r>
              </a:p>
            </p:txBody>
          </p:sp>
          <p:sp>
            <p:nvSpPr>
              <p:cNvPr id="35851" name="Rectangle 11">
                <a:extLst>
                  <a:ext uri="{FF2B5EF4-FFF2-40B4-BE49-F238E27FC236}">
                    <a16:creationId xmlns:a16="http://schemas.microsoft.com/office/drawing/2014/main" id="{D6F3AA98-3A39-44D7-9B99-8CEF27BA254B}"/>
                  </a:ext>
                </a:extLst>
              </p:cNvPr>
              <p:cNvSpPr>
                <a:spLocks noChangeArrowheads="1"/>
              </p:cNvSpPr>
              <p:nvPr/>
            </p:nvSpPr>
            <p:spPr bwMode="auto">
              <a:xfrm>
                <a:off x="3212" y="1317"/>
                <a:ext cx="49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1000">
                    <a:solidFill>
                      <a:srgbClr val="FF5050"/>
                    </a:solidFill>
                    <a:latin typeface="Arial" panose="020B0604020202020204" pitchFamily="34" charset="0"/>
                  </a:rPr>
                  <a:t>1566.6667</a:t>
                </a:r>
              </a:p>
            </p:txBody>
          </p:sp>
        </p:grpSp>
      </p:grpSp>
      <p:sp>
        <p:nvSpPr>
          <p:cNvPr id="35854" name="Rectangle 14">
            <a:extLst>
              <a:ext uri="{FF2B5EF4-FFF2-40B4-BE49-F238E27FC236}">
                <a16:creationId xmlns:a16="http://schemas.microsoft.com/office/drawing/2014/main" id="{B8C984E9-3DFE-44D4-A59B-96EB7B411B88}"/>
              </a:ext>
            </a:extLst>
          </p:cNvPr>
          <p:cNvSpPr>
            <a:spLocks noChangeArrowheads="1"/>
          </p:cNvSpPr>
          <p:nvPr/>
        </p:nvSpPr>
        <p:spPr bwMode="blackWhite">
          <a:xfrm>
            <a:off x="939800" y="4017963"/>
            <a:ext cx="7480300" cy="173990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 pos="2571750" algn="l"/>
              </a:tabLst>
              <a:defRPr sz="2400">
                <a:solidFill>
                  <a:schemeClr val="tx1"/>
                </a:solidFill>
                <a:latin typeface="Times New Roman" panose="02020603050405020304" pitchFamily="18" charset="0"/>
              </a:defRPr>
            </a:lvl1pPr>
            <a:lvl2pPr algn="l">
              <a:spcBef>
                <a:spcPct val="0"/>
              </a:spcBef>
              <a:tabLst>
                <a:tab pos="1200150" algn="l"/>
                <a:tab pos="2571750" algn="l"/>
              </a:tabLst>
              <a:defRPr sz="2400">
                <a:solidFill>
                  <a:schemeClr val="tx1"/>
                </a:solidFill>
                <a:latin typeface="Times New Roman" panose="02020603050405020304" pitchFamily="18" charset="0"/>
              </a:defRPr>
            </a:lvl2pPr>
            <a:lvl3pPr algn="l">
              <a:spcBef>
                <a:spcPct val="0"/>
              </a:spcBef>
              <a:tabLst>
                <a:tab pos="1200150" algn="l"/>
                <a:tab pos="2571750" algn="l"/>
              </a:tabLst>
              <a:defRPr sz="2400">
                <a:solidFill>
                  <a:schemeClr val="tx1"/>
                </a:solidFill>
                <a:latin typeface="Times New Roman" panose="02020603050405020304" pitchFamily="18" charset="0"/>
              </a:defRPr>
            </a:lvl3pPr>
            <a:lvl4pPr algn="l">
              <a:spcBef>
                <a:spcPct val="0"/>
              </a:spcBef>
              <a:tabLst>
                <a:tab pos="1200150" algn="l"/>
                <a:tab pos="2571750" algn="l"/>
              </a:tabLst>
              <a:defRPr sz="2400">
                <a:solidFill>
                  <a:schemeClr val="tx1"/>
                </a:solidFill>
                <a:latin typeface="Times New Roman" panose="02020603050405020304" pitchFamily="18" charset="0"/>
              </a:defRPr>
            </a:lvl4pPr>
            <a:lvl5pPr algn="l">
              <a:spcBef>
                <a:spcPct val="0"/>
              </a:spcBef>
              <a:tabLst>
                <a:tab pos="1200150" algn="l"/>
                <a:tab pos="25717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 pos="25717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 pos="25717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 pos="25717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 pos="2571750" algn="l"/>
              </a:tabLst>
              <a:defRPr sz="2400">
                <a:solidFill>
                  <a:schemeClr val="tx1"/>
                </a:solidFill>
                <a:latin typeface="Times New Roman" panose="02020603050405020304" pitchFamily="18" charset="0"/>
              </a:defRPr>
            </a:lvl9pPr>
          </a:lstStyle>
          <a:p>
            <a:pPr>
              <a:lnSpc>
                <a:spcPct val="100000"/>
              </a:lnSpc>
            </a:pPr>
            <a:r>
              <a:rPr lang="en-US" altLang="en-US" sz="1800">
                <a:solidFill>
                  <a:srgbClr val="000000"/>
                </a:solidFill>
                <a:latin typeface="Courier New" panose="02070309020205020404" pitchFamily="49" charset="0"/>
              </a:rPr>
              <a:t>    EMPNO ENAME      JOB</a:t>
            </a:r>
          </a:p>
          <a:p>
            <a:pPr>
              <a:lnSpc>
                <a:spcPct val="100000"/>
              </a:lnSpc>
            </a:pPr>
            <a:r>
              <a:rPr lang="en-US" altLang="en-US" sz="1800">
                <a:solidFill>
                  <a:srgbClr val="000000"/>
                </a:solidFill>
                <a:latin typeface="Courier New" panose="02070309020205020404" pitchFamily="49" charset="0"/>
              </a:rPr>
              <a:t>--------- ---------- ---------</a:t>
            </a:r>
          </a:p>
          <a:p>
            <a:pPr>
              <a:lnSpc>
                <a:spcPct val="100000"/>
              </a:lnSpc>
            </a:pPr>
            <a:r>
              <a:rPr lang="en-US" altLang="en-US" sz="1800">
                <a:solidFill>
                  <a:srgbClr val="000000"/>
                </a:solidFill>
                <a:latin typeface="Courier New" panose="02070309020205020404" pitchFamily="49" charset="0"/>
              </a:rPr>
              <a:t>     7839 KING       PRESIDENT</a:t>
            </a:r>
          </a:p>
          <a:p>
            <a:pPr>
              <a:lnSpc>
                <a:spcPct val="100000"/>
              </a:lnSpc>
            </a:pPr>
            <a:r>
              <a:rPr lang="en-US" altLang="en-US" sz="1800">
                <a:solidFill>
                  <a:srgbClr val="000000"/>
                </a:solidFill>
                <a:latin typeface="Courier New" panose="02070309020205020404" pitchFamily="49" charset="0"/>
              </a:rPr>
              <a:t>     7566 JONES      MANAGER</a:t>
            </a:r>
          </a:p>
          <a:p>
            <a:pPr>
              <a:lnSpc>
                <a:spcPct val="100000"/>
              </a:lnSpc>
            </a:pPr>
            <a:r>
              <a:rPr lang="en-US" altLang="en-US" sz="1800">
                <a:solidFill>
                  <a:srgbClr val="000000"/>
                </a:solidFill>
                <a:latin typeface="Courier New" panose="02070309020205020404" pitchFamily="49" charset="0"/>
              </a:rPr>
              <a:t>     7902 FORD       ANALYST</a:t>
            </a:r>
          </a:p>
          <a:p>
            <a:pPr>
              <a:lnSpc>
                <a:spcPct val="100000"/>
              </a:lnSpc>
            </a:pPr>
            <a:r>
              <a:rPr lang="en-US" altLang="en-US" sz="1800">
                <a:solidFill>
                  <a:srgbClr val="000000"/>
                </a:solidFill>
                <a:latin typeface="Courier New" panose="02070309020205020404" pitchFamily="49" charset="0"/>
              </a:rPr>
              <a:t>     7788 SCOTT      ANALYST</a:t>
            </a:r>
          </a:p>
        </p:txBody>
      </p:sp>
      <p:sp>
        <p:nvSpPr>
          <p:cNvPr id="35855" name="Rectangle 15">
            <a:extLst>
              <a:ext uri="{FF2B5EF4-FFF2-40B4-BE49-F238E27FC236}">
                <a16:creationId xmlns:a16="http://schemas.microsoft.com/office/drawing/2014/main" id="{A423B979-BC5C-416D-BC92-807B3FE64112}"/>
              </a:ext>
            </a:extLst>
          </p:cNvPr>
          <p:cNvSpPr>
            <a:spLocks noChangeArrowheads="1"/>
          </p:cNvSpPr>
          <p:nvPr/>
        </p:nvSpPr>
        <p:spPr bwMode="blackWhite">
          <a:xfrm>
            <a:off x="927100" y="1878013"/>
            <a:ext cx="7432675" cy="187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 pos="2571750" algn="l"/>
              </a:tabLst>
              <a:defRPr sz="2400">
                <a:solidFill>
                  <a:schemeClr val="tx1"/>
                </a:solidFill>
                <a:latin typeface="Times New Roman" panose="02020603050405020304" pitchFamily="18" charset="0"/>
              </a:defRPr>
            </a:lvl1pPr>
            <a:lvl2pPr algn="l">
              <a:spcBef>
                <a:spcPct val="0"/>
              </a:spcBef>
              <a:tabLst>
                <a:tab pos="1200150" algn="l"/>
                <a:tab pos="2571750" algn="l"/>
              </a:tabLst>
              <a:defRPr sz="2400">
                <a:solidFill>
                  <a:schemeClr val="tx1"/>
                </a:solidFill>
                <a:latin typeface="Times New Roman" panose="02020603050405020304" pitchFamily="18" charset="0"/>
              </a:defRPr>
            </a:lvl2pPr>
            <a:lvl3pPr algn="l">
              <a:spcBef>
                <a:spcPct val="0"/>
              </a:spcBef>
              <a:tabLst>
                <a:tab pos="1200150" algn="l"/>
                <a:tab pos="2571750" algn="l"/>
              </a:tabLst>
              <a:defRPr sz="2400">
                <a:solidFill>
                  <a:schemeClr val="tx1"/>
                </a:solidFill>
                <a:latin typeface="Times New Roman" panose="02020603050405020304" pitchFamily="18" charset="0"/>
              </a:defRPr>
            </a:lvl3pPr>
            <a:lvl4pPr algn="l">
              <a:spcBef>
                <a:spcPct val="0"/>
              </a:spcBef>
              <a:tabLst>
                <a:tab pos="1200150" algn="l"/>
                <a:tab pos="2571750" algn="l"/>
              </a:tabLst>
              <a:defRPr sz="2400">
                <a:solidFill>
                  <a:schemeClr val="tx1"/>
                </a:solidFill>
                <a:latin typeface="Times New Roman" panose="02020603050405020304" pitchFamily="18" charset="0"/>
              </a:defRPr>
            </a:lvl4pPr>
            <a:lvl5pPr algn="l">
              <a:spcBef>
                <a:spcPct val="0"/>
              </a:spcBef>
              <a:tabLst>
                <a:tab pos="1200150" algn="l"/>
                <a:tab pos="25717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 pos="25717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 pos="25717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 pos="25717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 pos="2571750" algn="l"/>
              </a:tabLst>
              <a:defRPr sz="2400">
                <a:solidFill>
                  <a:schemeClr val="tx1"/>
                </a:solidFill>
                <a:latin typeface="Times New Roman" panose="02020603050405020304" pitchFamily="18" charset="0"/>
              </a:defRPr>
            </a:lvl9pPr>
          </a:lstStyle>
          <a:p>
            <a:pPr>
              <a:lnSpc>
                <a:spcPct val="100000"/>
              </a:lnSpc>
            </a:pPr>
            <a:r>
              <a:rPr lang="en-US" altLang="en-US" sz="1800">
                <a:solidFill>
                  <a:srgbClr val="000000"/>
                </a:solidFill>
                <a:latin typeface="Courier New" panose="02070309020205020404" pitchFamily="49" charset="0"/>
              </a:rPr>
              <a:t>SQL&gt; SELECT  empno, ename, job</a:t>
            </a:r>
          </a:p>
          <a:p>
            <a:pPr>
              <a:lnSpc>
                <a:spcPct val="100000"/>
              </a:lnSpc>
            </a:pPr>
            <a:r>
              <a:rPr lang="en-US" altLang="en-US" sz="1800">
                <a:solidFill>
                  <a:srgbClr val="000000"/>
                </a:solidFill>
                <a:latin typeface="Courier New" panose="02070309020205020404" pitchFamily="49" charset="0"/>
              </a:rPr>
              <a:t>  2  FROM    emp</a:t>
            </a:r>
          </a:p>
          <a:p>
            <a:pPr>
              <a:lnSpc>
                <a:spcPct val="100000"/>
              </a:lnSpc>
            </a:pPr>
            <a:r>
              <a:rPr lang="en-US" altLang="en-US" sz="1800">
                <a:solidFill>
                  <a:srgbClr val="000000"/>
                </a:solidFill>
                <a:latin typeface="Courier New" panose="02070309020205020404" pitchFamily="49" charset="0"/>
              </a:rPr>
              <a:t>  3  WHERE   sal &gt; ALL </a:t>
            </a:r>
          </a:p>
          <a:p>
            <a:pPr>
              <a:lnSpc>
                <a:spcPct val="100000"/>
              </a:lnSpc>
            </a:pPr>
            <a:r>
              <a:rPr lang="en-US" altLang="en-US" sz="1800">
                <a:solidFill>
                  <a:srgbClr val="000000"/>
                </a:solidFill>
                <a:latin typeface="Courier New" panose="02070309020205020404" pitchFamily="49" charset="0"/>
              </a:rPr>
              <a:t>  4		 (SELECT	avg(sal)</a:t>
            </a:r>
          </a:p>
          <a:p>
            <a:pPr>
              <a:lnSpc>
                <a:spcPct val="100000"/>
              </a:lnSpc>
            </a:pPr>
            <a:r>
              <a:rPr lang="en-US" altLang="en-US" sz="1800">
                <a:solidFill>
                  <a:srgbClr val="000000"/>
                </a:solidFill>
                <a:latin typeface="Courier New" panose="02070309020205020404" pitchFamily="49" charset="0"/>
              </a:rPr>
              <a:t>  5 			FROM		emp</a:t>
            </a:r>
          </a:p>
          <a:p>
            <a:pPr>
              <a:lnSpc>
                <a:spcPct val="100000"/>
              </a:lnSpc>
            </a:pPr>
            <a:r>
              <a:rPr lang="en-US" altLang="en-US" sz="1800">
                <a:solidFill>
                  <a:srgbClr val="000000"/>
                </a:solidFill>
                <a:latin typeface="Courier New" panose="02070309020205020404" pitchFamily="49" charset="0"/>
              </a:rPr>
              <a:t>  6			GROUP BY	deptno);</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5853"/>
                                        </p:tgtEl>
                                        <p:attrNameLst>
                                          <p:attrName>style.visibility</p:attrName>
                                        </p:attrNameLst>
                                      </p:cBhvr>
                                      <p:to>
                                        <p:strVal val="visible"/>
                                      </p:to>
                                    </p:set>
                                    <p:animEffect transition="in" filter="wipe(up)">
                                      <p:cBhvr>
                                        <p:cTn id="7" dur="500"/>
                                        <p:tgtEl>
                                          <p:spTgt spid="358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5854"/>
                                        </p:tgtEl>
                                        <p:attrNameLst>
                                          <p:attrName>style.visibility</p:attrName>
                                        </p:attrNameLst>
                                      </p:cBhvr>
                                      <p:to>
                                        <p:strVal val="visible"/>
                                      </p:to>
                                    </p:set>
                                    <p:animEffect transition="in" filter="wipe(up)">
                                      <p:cBhvr>
                                        <p:cTn id="12" dur="500"/>
                                        <p:tgtEl>
                                          <p:spTgt spid="358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54"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B15F64F9-522E-4E6D-8B6E-BFFF8F5FD008}"/>
              </a:ext>
            </a:extLst>
          </p:cNvPr>
          <p:cNvSpPr>
            <a:spLocks noChangeArrowheads="1"/>
          </p:cNvSpPr>
          <p:nvPr/>
        </p:nvSpPr>
        <p:spPr bwMode="blackWhite">
          <a:xfrm>
            <a:off x="939800" y="2587625"/>
            <a:ext cx="7480300" cy="146526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 pos="2571750" algn="l"/>
              </a:tabLst>
              <a:defRPr sz="2400">
                <a:solidFill>
                  <a:schemeClr val="tx1"/>
                </a:solidFill>
                <a:latin typeface="Times New Roman" panose="02020603050405020304" pitchFamily="18" charset="0"/>
              </a:defRPr>
            </a:lvl1pPr>
            <a:lvl2pPr algn="l">
              <a:spcBef>
                <a:spcPct val="0"/>
              </a:spcBef>
              <a:tabLst>
                <a:tab pos="1200150" algn="l"/>
                <a:tab pos="2571750" algn="l"/>
              </a:tabLst>
              <a:defRPr sz="2400">
                <a:solidFill>
                  <a:schemeClr val="tx1"/>
                </a:solidFill>
                <a:latin typeface="Times New Roman" panose="02020603050405020304" pitchFamily="18" charset="0"/>
              </a:defRPr>
            </a:lvl2pPr>
            <a:lvl3pPr algn="l">
              <a:spcBef>
                <a:spcPct val="0"/>
              </a:spcBef>
              <a:tabLst>
                <a:tab pos="1200150" algn="l"/>
                <a:tab pos="2571750" algn="l"/>
              </a:tabLst>
              <a:defRPr sz="2400">
                <a:solidFill>
                  <a:schemeClr val="tx1"/>
                </a:solidFill>
                <a:latin typeface="Times New Roman" panose="02020603050405020304" pitchFamily="18" charset="0"/>
              </a:defRPr>
            </a:lvl3pPr>
            <a:lvl4pPr algn="l">
              <a:spcBef>
                <a:spcPct val="0"/>
              </a:spcBef>
              <a:tabLst>
                <a:tab pos="1200150" algn="l"/>
                <a:tab pos="2571750" algn="l"/>
              </a:tabLst>
              <a:defRPr sz="2400">
                <a:solidFill>
                  <a:schemeClr val="tx1"/>
                </a:solidFill>
                <a:latin typeface="Times New Roman" panose="02020603050405020304" pitchFamily="18" charset="0"/>
              </a:defRPr>
            </a:lvl4pPr>
            <a:lvl5pPr algn="l">
              <a:spcBef>
                <a:spcPct val="0"/>
              </a:spcBef>
              <a:tabLst>
                <a:tab pos="1200150" algn="l"/>
                <a:tab pos="25717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 pos="25717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 pos="25717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 pos="25717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 pos="2571750" algn="l"/>
              </a:tabLst>
              <a:defRPr sz="2400">
                <a:solidFill>
                  <a:schemeClr val="tx1"/>
                </a:solidFill>
                <a:latin typeface="Times New Roman" panose="02020603050405020304" pitchFamily="18" charset="0"/>
              </a:defRPr>
            </a:lvl9pPr>
          </a:lstStyle>
          <a:p>
            <a:pPr>
              <a:lnSpc>
                <a:spcPct val="100000"/>
              </a:lnSpc>
            </a:pPr>
            <a:endParaRPr lang="en-US" altLang="en-US" sz="1800">
              <a:solidFill>
                <a:srgbClr val="000000"/>
              </a:solidFill>
              <a:latin typeface="Courier New" panose="02070309020205020404" pitchFamily="49" charset="0"/>
            </a:endParaRPr>
          </a:p>
          <a:p>
            <a:pPr>
              <a:lnSpc>
                <a:spcPct val="100000"/>
              </a:lnSpc>
            </a:pPr>
            <a:endParaRPr lang="en-US" altLang="en-US" sz="1800">
              <a:solidFill>
                <a:srgbClr val="000000"/>
              </a:solidFill>
              <a:latin typeface="Courier New" panose="02070309020205020404" pitchFamily="49" charset="0"/>
            </a:endParaRPr>
          </a:p>
        </p:txBody>
      </p:sp>
      <p:sp>
        <p:nvSpPr>
          <p:cNvPr id="37891" name="Rectangle 3">
            <a:extLst>
              <a:ext uri="{FF2B5EF4-FFF2-40B4-BE49-F238E27FC236}">
                <a16:creationId xmlns:a16="http://schemas.microsoft.com/office/drawing/2014/main" id="{2C0A9A7A-BD7E-4CE4-B20C-76FEA1B7D4C1}"/>
              </a:ext>
            </a:extLst>
          </p:cNvPr>
          <p:cNvSpPr>
            <a:spLocks noChangeArrowheads="1"/>
          </p:cNvSpPr>
          <p:nvPr/>
        </p:nvSpPr>
        <p:spPr bwMode="ltGray">
          <a:xfrm>
            <a:off x="3667125" y="3448050"/>
            <a:ext cx="4133850" cy="579438"/>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2" name="Rectangle 4">
            <a:extLst>
              <a:ext uri="{FF2B5EF4-FFF2-40B4-BE49-F238E27FC236}">
                <a16:creationId xmlns:a16="http://schemas.microsoft.com/office/drawing/2014/main" id="{09ECD1BD-F6FF-4EB6-BF4B-1D15E4171C94}"/>
              </a:ext>
            </a:extLst>
          </p:cNvPr>
          <p:cNvSpPr>
            <a:spLocks noGrp="1" noChangeArrowheads="1"/>
          </p:cNvSpPr>
          <p:nvPr>
            <p:ph type="title"/>
          </p:nvPr>
        </p:nvSpPr>
        <p:spPr>
          <a:noFill/>
          <a:ln/>
        </p:spPr>
        <p:txBody>
          <a:bodyPr/>
          <a:lstStyle/>
          <a:p>
            <a:r>
              <a:rPr lang="en-US" altLang="en-US"/>
              <a:t>Summary</a:t>
            </a:r>
          </a:p>
        </p:txBody>
      </p:sp>
      <p:sp>
        <p:nvSpPr>
          <p:cNvPr id="37893" name="Rectangle 5">
            <a:extLst>
              <a:ext uri="{FF2B5EF4-FFF2-40B4-BE49-F238E27FC236}">
                <a16:creationId xmlns:a16="http://schemas.microsoft.com/office/drawing/2014/main" id="{6F679F5A-566A-4764-B23B-64C13E415541}"/>
              </a:ext>
            </a:extLst>
          </p:cNvPr>
          <p:cNvSpPr>
            <a:spLocks noGrp="1" noChangeArrowheads="1"/>
          </p:cNvSpPr>
          <p:nvPr>
            <p:ph type="body" idx="1"/>
          </p:nvPr>
        </p:nvSpPr>
        <p:spPr>
          <a:xfrm>
            <a:off x="1031875" y="1414463"/>
            <a:ext cx="7385050" cy="904875"/>
          </a:xfrm>
          <a:noFill/>
          <a:ln/>
        </p:spPr>
        <p:txBody>
          <a:bodyPr/>
          <a:lstStyle/>
          <a:p>
            <a:r>
              <a:rPr lang="en-US" altLang="en-US"/>
              <a:t>Subqueries are useful when a query is based on unknown values.</a:t>
            </a:r>
          </a:p>
        </p:txBody>
      </p:sp>
      <p:sp>
        <p:nvSpPr>
          <p:cNvPr id="37894" name="Rectangle 6">
            <a:extLst>
              <a:ext uri="{FF2B5EF4-FFF2-40B4-BE49-F238E27FC236}">
                <a16:creationId xmlns:a16="http://schemas.microsoft.com/office/drawing/2014/main" id="{8B5FF505-DC45-40B6-806D-5114D5C4CBFF}"/>
              </a:ext>
            </a:extLst>
          </p:cNvPr>
          <p:cNvSpPr>
            <a:spLocks noChangeArrowheads="1"/>
          </p:cNvSpPr>
          <p:nvPr/>
        </p:nvSpPr>
        <p:spPr bwMode="blackWhite">
          <a:xfrm>
            <a:off x="946150" y="2574925"/>
            <a:ext cx="6927850" cy="1490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 pos="2571750" algn="l"/>
              </a:tabLst>
              <a:defRPr sz="2400">
                <a:solidFill>
                  <a:schemeClr val="tx1"/>
                </a:solidFill>
                <a:latin typeface="Times New Roman" panose="02020603050405020304" pitchFamily="18" charset="0"/>
              </a:defRPr>
            </a:lvl1pPr>
            <a:lvl2pPr algn="l">
              <a:spcBef>
                <a:spcPct val="0"/>
              </a:spcBef>
              <a:tabLst>
                <a:tab pos="1200150" algn="l"/>
                <a:tab pos="2571750" algn="l"/>
              </a:tabLst>
              <a:defRPr sz="2400">
                <a:solidFill>
                  <a:schemeClr val="tx1"/>
                </a:solidFill>
                <a:latin typeface="Times New Roman" panose="02020603050405020304" pitchFamily="18" charset="0"/>
              </a:defRPr>
            </a:lvl2pPr>
            <a:lvl3pPr algn="l">
              <a:spcBef>
                <a:spcPct val="0"/>
              </a:spcBef>
              <a:tabLst>
                <a:tab pos="1200150" algn="l"/>
                <a:tab pos="2571750" algn="l"/>
              </a:tabLst>
              <a:defRPr sz="2400">
                <a:solidFill>
                  <a:schemeClr val="tx1"/>
                </a:solidFill>
                <a:latin typeface="Times New Roman" panose="02020603050405020304" pitchFamily="18" charset="0"/>
              </a:defRPr>
            </a:lvl3pPr>
            <a:lvl4pPr algn="l">
              <a:spcBef>
                <a:spcPct val="0"/>
              </a:spcBef>
              <a:tabLst>
                <a:tab pos="1200150" algn="l"/>
                <a:tab pos="2571750" algn="l"/>
              </a:tabLst>
              <a:defRPr sz="2400">
                <a:solidFill>
                  <a:schemeClr val="tx1"/>
                </a:solidFill>
                <a:latin typeface="Times New Roman" panose="02020603050405020304" pitchFamily="18" charset="0"/>
              </a:defRPr>
            </a:lvl4pPr>
            <a:lvl5pPr algn="l">
              <a:spcBef>
                <a:spcPct val="0"/>
              </a:spcBef>
              <a:tabLst>
                <a:tab pos="1200150" algn="l"/>
                <a:tab pos="25717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 pos="25717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 pos="25717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 pos="25717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 pos="2571750" algn="l"/>
              </a:tabLst>
              <a:defRPr sz="2400">
                <a:solidFill>
                  <a:schemeClr val="tx1"/>
                </a:solidFill>
                <a:latin typeface="Times New Roman" panose="02020603050405020304" pitchFamily="18" charset="0"/>
              </a:defRPr>
            </a:lvl9pPr>
          </a:lstStyle>
          <a:p>
            <a:pPr>
              <a:lnSpc>
                <a:spcPct val="100000"/>
              </a:lnSpc>
            </a:pPr>
            <a:r>
              <a:rPr lang="en-US" altLang="en-US" sz="1800">
                <a:solidFill>
                  <a:srgbClr val="000000"/>
                </a:solidFill>
                <a:latin typeface="Courier New" panose="02070309020205020404" pitchFamily="49" charset="0"/>
              </a:rPr>
              <a:t>SELECT	</a:t>
            </a:r>
            <a:r>
              <a:rPr lang="en-US" altLang="en-US" sz="1800" i="1">
                <a:solidFill>
                  <a:srgbClr val="000000"/>
                </a:solidFill>
                <a:latin typeface="Courier New" panose="02070309020205020404" pitchFamily="49" charset="0"/>
              </a:rPr>
              <a:t>select_list</a:t>
            </a:r>
            <a:endParaRPr lang="en-US" altLang="en-US" sz="1800">
              <a:solidFill>
                <a:srgbClr val="000000"/>
              </a:solidFill>
              <a:latin typeface="Courier New" panose="02070309020205020404" pitchFamily="49" charset="0"/>
            </a:endParaRPr>
          </a:p>
          <a:p>
            <a:pPr>
              <a:lnSpc>
                <a:spcPct val="100000"/>
              </a:lnSpc>
            </a:pPr>
            <a:r>
              <a:rPr lang="en-US" altLang="en-US" sz="1800">
                <a:solidFill>
                  <a:srgbClr val="000000"/>
                </a:solidFill>
                <a:latin typeface="Courier New" panose="02070309020205020404" pitchFamily="49" charset="0"/>
              </a:rPr>
              <a:t>FROM	</a:t>
            </a:r>
            <a:r>
              <a:rPr lang="en-US" altLang="en-US" sz="1800" i="1">
                <a:solidFill>
                  <a:srgbClr val="000000"/>
                </a:solidFill>
                <a:latin typeface="Courier New" panose="02070309020205020404" pitchFamily="49" charset="0"/>
              </a:rPr>
              <a:t>table</a:t>
            </a:r>
            <a:endParaRPr lang="en-US" altLang="en-US" sz="1800">
              <a:solidFill>
                <a:srgbClr val="000000"/>
              </a:solidFill>
              <a:latin typeface="Courier New" panose="02070309020205020404" pitchFamily="49" charset="0"/>
            </a:endParaRPr>
          </a:p>
          <a:p>
            <a:pPr>
              <a:lnSpc>
                <a:spcPct val="100000"/>
              </a:lnSpc>
            </a:pPr>
            <a:r>
              <a:rPr lang="en-US" altLang="en-US" sz="1800">
                <a:solidFill>
                  <a:srgbClr val="000000"/>
                </a:solidFill>
                <a:latin typeface="Courier New" panose="02070309020205020404" pitchFamily="49" charset="0"/>
              </a:rPr>
              <a:t>WHERE	</a:t>
            </a:r>
            <a:r>
              <a:rPr lang="en-US" altLang="en-US" sz="1800" i="1">
                <a:solidFill>
                  <a:srgbClr val="000000"/>
                </a:solidFill>
                <a:latin typeface="Courier New" panose="02070309020205020404" pitchFamily="49" charset="0"/>
              </a:rPr>
              <a:t>expr operator</a:t>
            </a:r>
          </a:p>
          <a:p>
            <a:pPr>
              <a:lnSpc>
                <a:spcPct val="100000"/>
              </a:lnSpc>
            </a:pPr>
            <a:r>
              <a:rPr lang="en-US" altLang="en-US" sz="1800">
                <a:solidFill>
                  <a:srgbClr val="000000"/>
                </a:solidFill>
                <a:latin typeface="Courier New" panose="02070309020205020404" pitchFamily="49" charset="0"/>
              </a:rPr>
              <a:t>		 (SELECT </a:t>
            </a:r>
            <a:r>
              <a:rPr lang="en-US" altLang="en-US" sz="1800" i="1">
                <a:solidFill>
                  <a:srgbClr val="000000"/>
                </a:solidFill>
                <a:latin typeface="Courier New" panose="02070309020205020404" pitchFamily="49" charset="0"/>
              </a:rPr>
              <a:t>select_list</a:t>
            </a:r>
          </a:p>
          <a:p>
            <a:pPr>
              <a:lnSpc>
                <a:spcPct val="100000"/>
              </a:lnSpc>
            </a:pPr>
            <a:r>
              <a:rPr lang="en-US" altLang="en-US" sz="1800">
                <a:solidFill>
                  <a:srgbClr val="000000"/>
                </a:solidFill>
                <a:latin typeface="Courier New" panose="02070309020205020404" pitchFamily="49" charset="0"/>
              </a:rPr>
              <a:t>	 		FROM	 </a:t>
            </a:r>
            <a:r>
              <a:rPr lang="en-US" altLang="en-US" sz="1800" i="1">
                <a:solidFill>
                  <a:srgbClr val="000000"/>
                </a:solidFill>
                <a:latin typeface="Courier New" panose="02070309020205020404" pitchFamily="49" charset="0"/>
              </a:rPr>
              <a:t>table</a:t>
            </a:r>
            <a:r>
              <a:rPr lang="en-US" altLang="en-US" sz="1800">
                <a:solidFill>
                  <a:srgbClr val="000000"/>
                </a:solidFill>
                <a:latin typeface="Courier New" panose="02070309020205020404" pitchFamily="49" charset="0"/>
              </a:rPr>
              <a:t>);</a:t>
            </a: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73822D6C-7453-4C31-BB98-ACAD6CD585D5}"/>
              </a:ext>
            </a:extLst>
          </p:cNvPr>
          <p:cNvSpPr>
            <a:spLocks noGrp="1" noChangeArrowheads="1"/>
          </p:cNvSpPr>
          <p:nvPr>
            <p:ph type="title"/>
          </p:nvPr>
        </p:nvSpPr>
        <p:spPr>
          <a:noFill/>
          <a:ln/>
        </p:spPr>
        <p:txBody>
          <a:bodyPr/>
          <a:lstStyle/>
          <a:p>
            <a:r>
              <a:rPr lang="en-US" altLang="en-US"/>
              <a:t>Practice Overview</a:t>
            </a:r>
          </a:p>
        </p:txBody>
      </p:sp>
      <p:sp>
        <p:nvSpPr>
          <p:cNvPr id="39939" name="Rectangle 3">
            <a:extLst>
              <a:ext uri="{FF2B5EF4-FFF2-40B4-BE49-F238E27FC236}">
                <a16:creationId xmlns:a16="http://schemas.microsoft.com/office/drawing/2014/main" id="{C8F13ABB-3A5C-4926-96B8-8384E9C0E052}"/>
              </a:ext>
            </a:extLst>
          </p:cNvPr>
          <p:cNvSpPr>
            <a:spLocks noGrp="1" noChangeArrowheads="1"/>
          </p:cNvSpPr>
          <p:nvPr>
            <p:ph type="body" idx="1"/>
          </p:nvPr>
        </p:nvSpPr>
        <p:spPr>
          <a:xfrm>
            <a:off x="858838" y="1795463"/>
            <a:ext cx="7385050" cy="498475"/>
          </a:xfrm>
          <a:noFill/>
          <a:ln/>
        </p:spPr>
        <p:txBody>
          <a:bodyPr/>
          <a:lstStyle/>
          <a:p>
            <a:pPr lvl="1"/>
            <a:r>
              <a:rPr lang="en-US" altLang="en-US"/>
              <a:t>Creating subqueries to query values based on unknown criteria</a:t>
            </a:r>
          </a:p>
          <a:p>
            <a:pPr lvl="1"/>
            <a:r>
              <a:rPr lang="en-US" altLang="en-US"/>
              <a:t>Using subqueries to find out what values exist in one set of data and not in another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58B8CA82-A6B3-4FBA-B49D-85C605DE1E4F}"/>
              </a:ext>
            </a:extLst>
          </p:cNvPr>
          <p:cNvSpPr>
            <a:spLocks noGrp="1" noChangeArrowheads="1"/>
          </p:cNvSpPr>
          <p:nvPr>
            <p:ph type="title"/>
          </p:nvPr>
        </p:nvSpPr>
        <p:spPr>
          <a:ln/>
        </p:spPr>
        <p:txBody>
          <a:bodyPr/>
          <a:lstStyle/>
          <a:p>
            <a:endParaRPr lang="en-US" altLang="en-US"/>
          </a:p>
        </p:txBody>
      </p:sp>
      <p:sp>
        <p:nvSpPr>
          <p:cNvPr id="41987" name="Rectangle 3">
            <a:extLst>
              <a:ext uri="{FF2B5EF4-FFF2-40B4-BE49-F238E27FC236}">
                <a16:creationId xmlns:a16="http://schemas.microsoft.com/office/drawing/2014/main" id="{8E1CDA69-B406-4EF4-A714-4E2B52C081EA}"/>
              </a:ext>
            </a:extLst>
          </p:cNvPr>
          <p:cNvSpPr>
            <a:spLocks noGrp="1" noChangeArrowheads="1"/>
          </p:cNvSpPr>
          <p:nvPr>
            <p:ph type="body" idx="1"/>
          </p:nvPr>
        </p:nvSpPr>
        <p:spPr>
          <a:xfrm>
            <a:off x="858838" y="1795463"/>
            <a:ext cx="7385050" cy="498475"/>
          </a:xfrm>
          <a:ln/>
        </p:spPr>
        <p:txBody>
          <a:bodyPr/>
          <a:lstStyle/>
          <a:p>
            <a:endParaRPr lang="en-US" altLang="en-US"/>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070A1431-6874-47C1-879A-C2C79BCF8BFF}"/>
              </a:ext>
            </a:extLst>
          </p:cNvPr>
          <p:cNvSpPr>
            <a:spLocks noGrp="1" noChangeArrowheads="1"/>
          </p:cNvSpPr>
          <p:nvPr>
            <p:ph type="title"/>
          </p:nvPr>
        </p:nvSpPr>
        <p:spPr>
          <a:noFill/>
          <a:ln/>
        </p:spPr>
        <p:txBody>
          <a:bodyPr/>
          <a:lstStyle/>
          <a:p>
            <a:r>
              <a:rPr lang="en-US" altLang="en-US"/>
              <a:t>Objectives</a:t>
            </a:r>
          </a:p>
        </p:txBody>
      </p:sp>
      <p:sp>
        <p:nvSpPr>
          <p:cNvPr id="7171" name="Rectangle 3">
            <a:extLst>
              <a:ext uri="{FF2B5EF4-FFF2-40B4-BE49-F238E27FC236}">
                <a16:creationId xmlns:a16="http://schemas.microsoft.com/office/drawing/2014/main" id="{ACF8B56C-F6C0-4C73-AB7A-974FC420A1DD}"/>
              </a:ext>
            </a:extLst>
          </p:cNvPr>
          <p:cNvSpPr>
            <a:spLocks noGrp="1" noChangeArrowheads="1"/>
          </p:cNvSpPr>
          <p:nvPr>
            <p:ph type="body" idx="1"/>
          </p:nvPr>
        </p:nvSpPr>
        <p:spPr>
          <a:xfrm>
            <a:off x="860425" y="1795463"/>
            <a:ext cx="7385050" cy="3940175"/>
          </a:xfrm>
          <a:noFill/>
          <a:ln/>
        </p:spPr>
        <p:txBody>
          <a:bodyPr/>
          <a:lstStyle/>
          <a:p>
            <a:r>
              <a:rPr lang="en-US" altLang="en-US"/>
              <a:t>After completing this lesson, you should be able to do the following:</a:t>
            </a:r>
          </a:p>
          <a:p>
            <a:pPr lvl="1"/>
            <a:r>
              <a:rPr lang="en-US" altLang="en-US"/>
              <a:t>Describe the types of problems that subqueries can solve</a:t>
            </a:r>
          </a:p>
          <a:p>
            <a:pPr lvl="1"/>
            <a:r>
              <a:rPr lang="en-US" altLang="en-US"/>
              <a:t>Define subqueries</a:t>
            </a:r>
          </a:p>
          <a:p>
            <a:pPr lvl="1"/>
            <a:r>
              <a:rPr lang="en-US" altLang="en-US"/>
              <a:t>List the types of subqueries</a:t>
            </a:r>
          </a:p>
          <a:p>
            <a:pPr lvl="1"/>
            <a:r>
              <a:rPr lang="en-US" altLang="en-US"/>
              <a:t>Write single-row and multiple-row subqueries</a:t>
            </a: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7EE23618-F55F-4B17-A5BC-8DD9EA15F743}"/>
              </a:ext>
            </a:extLst>
          </p:cNvPr>
          <p:cNvSpPr>
            <a:spLocks noGrp="1" noChangeArrowheads="1"/>
          </p:cNvSpPr>
          <p:nvPr>
            <p:ph type="title"/>
          </p:nvPr>
        </p:nvSpPr>
        <p:spPr>
          <a:ln/>
        </p:spPr>
        <p:txBody>
          <a:bodyPr/>
          <a:lstStyle/>
          <a:p>
            <a:endParaRPr lang="en-US" altLang="en-US"/>
          </a:p>
        </p:txBody>
      </p:sp>
      <p:sp>
        <p:nvSpPr>
          <p:cNvPr id="44035" name="Rectangle 3">
            <a:extLst>
              <a:ext uri="{FF2B5EF4-FFF2-40B4-BE49-F238E27FC236}">
                <a16:creationId xmlns:a16="http://schemas.microsoft.com/office/drawing/2014/main" id="{95C3A5F9-5753-4140-9912-449B9AAAA40D}"/>
              </a:ext>
            </a:extLst>
          </p:cNvPr>
          <p:cNvSpPr>
            <a:spLocks noGrp="1" noChangeArrowheads="1"/>
          </p:cNvSpPr>
          <p:nvPr>
            <p:ph type="body" idx="1"/>
          </p:nvPr>
        </p:nvSpPr>
        <p:spPr>
          <a:xfrm>
            <a:off x="858838" y="1795463"/>
            <a:ext cx="7385050" cy="498475"/>
          </a:xfrm>
          <a:ln/>
        </p:spPr>
        <p:txBody>
          <a:bodyPr/>
          <a:lstStyle/>
          <a:p>
            <a:endParaRPr lang="en-US" altLang="en-US"/>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AAC748E1-BE0E-41DD-B1A2-FFAC4CA5CF17}"/>
              </a:ext>
            </a:extLst>
          </p:cNvPr>
          <p:cNvSpPr>
            <a:spLocks noGrp="1" noChangeArrowheads="1"/>
          </p:cNvSpPr>
          <p:nvPr>
            <p:ph type="title"/>
          </p:nvPr>
        </p:nvSpPr>
        <p:spPr>
          <a:noFill/>
          <a:ln/>
        </p:spPr>
        <p:txBody>
          <a:bodyPr/>
          <a:lstStyle/>
          <a:p>
            <a:r>
              <a:rPr lang="en-US" altLang="en-US"/>
              <a:t>Using a Subquery </a:t>
            </a:r>
            <a:br>
              <a:rPr lang="en-US" altLang="en-US"/>
            </a:br>
            <a:r>
              <a:rPr lang="en-US" altLang="en-US"/>
              <a:t>to Solve a Problem</a:t>
            </a:r>
          </a:p>
        </p:txBody>
      </p:sp>
      <p:sp>
        <p:nvSpPr>
          <p:cNvPr id="9219" name="Rectangle 3">
            <a:extLst>
              <a:ext uri="{FF2B5EF4-FFF2-40B4-BE49-F238E27FC236}">
                <a16:creationId xmlns:a16="http://schemas.microsoft.com/office/drawing/2014/main" id="{8C82DB7F-4284-4B4E-AB76-BDB71922DE35}"/>
              </a:ext>
            </a:extLst>
          </p:cNvPr>
          <p:cNvSpPr>
            <a:spLocks noGrp="1" noChangeArrowheads="1"/>
          </p:cNvSpPr>
          <p:nvPr>
            <p:ph type="body" idx="1"/>
          </p:nvPr>
        </p:nvSpPr>
        <p:spPr>
          <a:xfrm>
            <a:off x="912813" y="1795463"/>
            <a:ext cx="7385050" cy="457200"/>
          </a:xfrm>
          <a:noFill/>
          <a:ln/>
        </p:spPr>
        <p:txBody>
          <a:bodyPr/>
          <a:lstStyle/>
          <a:p>
            <a:pPr algn="ctr" defTabSz="914400">
              <a:lnSpc>
                <a:spcPct val="100000"/>
              </a:lnSpc>
              <a:spcBef>
                <a:spcPct val="0"/>
              </a:spcBef>
              <a:tabLst/>
            </a:pPr>
            <a:r>
              <a:rPr lang="en-US" altLang="en-US" sz="2400"/>
              <a:t>“Who has a salary greater than Jones’?”</a:t>
            </a:r>
          </a:p>
        </p:txBody>
      </p:sp>
      <p:grpSp>
        <p:nvGrpSpPr>
          <p:cNvPr id="9222" name="Group 6">
            <a:extLst>
              <a:ext uri="{FF2B5EF4-FFF2-40B4-BE49-F238E27FC236}">
                <a16:creationId xmlns:a16="http://schemas.microsoft.com/office/drawing/2014/main" id="{B838A119-CDA9-4515-BB86-05D23E03D42D}"/>
              </a:ext>
            </a:extLst>
          </p:cNvPr>
          <p:cNvGrpSpPr>
            <a:grpSpLocks/>
          </p:cNvGrpSpPr>
          <p:nvPr/>
        </p:nvGrpSpPr>
        <p:grpSpPr bwMode="auto">
          <a:xfrm>
            <a:off x="1277938" y="4170363"/>
            <a:ext cx="847725" cy="736600"/>
            <a:chOff x="805" y="2627"/>
            <a:chExt cx="534" cy="464"/>
          </a:xfrm>
        </p:grpSpPr>
        <p:sp>
          <p:nvSpPr>
            <p:cNvPr id="9220" name="Freeform 4">
              <a:extLst>
                <a:ext uri="{FF2B5EF4-FFF2-40B4-BE49-F238E27FC236}">
                  <a16:creationId xmlns:a16="http://schemas.microsoft.com/office/drawing/2014/main" id="{C7BC471B-7A6B-4841-8FCE-0907444275C7}"/>
                </a:ext>
              </a:extLst>
            </p:cNvPr>
            <p:cNvSpPr>
              <a:spLocks/>
            </p:cNvSpPr>
            <p:nvPr/>
          </p:nvSpPr>
          <p:spPr bwMode="auto">
            <a:xfrm>
              <a:off x="805" y="2633"/>
              <a:ext cx="525" cy="458"/>
            </a:xfrm>
            <a:custGeom>
              <a:avLst/>
              <a:gdLst>
                <a:gd name="T0" fmla="*/ 190 w 525"/>
                <a:gd name="T1" fmla="*/ 136 h 458"/>
                <a:gd name="T2" fmla="*/ 199 w 525"/>
                <a:gd name="T3" fmla="*/ 206 h 458"/>
                <a:gd name="T4" fmla="*/ 220 w 525"/>
                <a:gd name="T5" fmla="*/ 268 h 458"/>
                <a:gd name="T6" fmla="*/ 254 w 525"/>
                <a:gd name="T7" fmla="*/ 313 h 458"/>
                <a:gd name="T8" fmla="*/ 295 w 525"/>
                <a:gd name="T9" fmla="*/ 345 h 458"/>
                <a:gd name="T10" fmla="*/ 346 w 525"/>
                <a:gd name="T11" fmla="*/ 355 h 458"/>
                <a:gd name="T12" fmla="*/ 401 w 525"/>
                <a:gd name="T13" fmla="*/ 346 h 458"/>
                <a:gd name="T14" fmla="*/ 462 w 525"/>
                <a:gd name="T15" fmla="*/ 310 h 458"/>
                <a:gd name="T16" fmla="*/ 524 w 525"/>
                <a:gd name="T17" fmla="*/ 249 h 458"/>
                <a:gd name="T18" fmla="*/ 508 w 525"/>
                <a:gd name="T19" fmla="*/ 273 h 458"/>
                <a:gd name="T20" fmla="*/ 465 w 525"/>
                <a:gd name="T21" fmla="*/ 322 h 458"/>
                <a:gd name="T22" fmla="*/ 403 w 525"/>
                <a:gd name="T23" fmla="*/ 384 h 458"/>
                <a:gd name="T24" fmla="*/ 330 w 525"/>
                <a:gd name="T25" fmla="*/ 435 h 458"/>
                <a:gd name="T26" fmla="*/ 255 w 525"/>
                <a:gd name="T27" fmla="*/ 457 h 458"/>
                <a:gd name="T28" fmla="*/ 181 w 525"/>
                <a:gd name="T29" fmla="*/ 430 h 458"/>
                <a:gd name="T30" fmla="*/ 120 w 525"/>
                <a:gd name="T31" fmla="*/ 336 h 458"/>
                <a:gd name="T32" fmla="*/ 79 w 525"/>
                <a:gd name="T33" fmla="*/ 150 h 458"/>
                <a:gd name="T34" fmla="*/ 0 w 525"/>
                <a:gd name="T35" fmla="*/ 164 h 458"/>
                <a:gd name="T36" fmla="*/ 155 w 525"/>
                <a:gd name="T37" fmla="*/ 0 h 458"/>
                <a:gd name="T38" fmla="*/ 252 w 525"/>
                <a:gd name="T39" fmla="*/ 121 h 458"/>
                <a:gd name="T40" fmla="*/ 190 w 525"/>
                <a:gd name="T41" fmla="*/ 136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5" h="458">
                  <a:moveTo>
                    <a:pt x="190" y="136"/>
                  </a:moveTo>
                  <a:lnTo>
                    <a:pt x="199" y="206"/>
                  </a:lnTo>
                  <a:lnTo>
                    <a:pt x="220" y="268"/>
                  </a:lnTo>
                  <a:lnTo>
                    <a:pt x="254" y="313"/>
                  </a:lnTo>
                  <a:lnTo>
                    <a:pt x="295" y="345"/>
                  </a:lnTo>
                  <a:lnTo>
                    <a:pt x="346" y="355"/>
                  </a:lnTo>
                  <a:lnTo>
                    <a:pt x="401" y="346"/>
                  </a:lnTo>
                  <a:lnTo>
                    <a:pt x="462" y="310"/>
                  </a:lnTo>
                  <a:lnTo>
                    <a:pt x="524" y="249"/>
                  </a:lnTo>
                  <a:lnTo>
                    <a:pt x="508" y="273"/>
                  </a:lnTo>
                  <a:lnTo>
                    <a:pt x="465" y="322"/>
                  </a:lnTo>
                  <a:lnTo>
                    <a:pt x="403" y="384"/>
                  </a:lnTo>
                  <a:lnTo>
                    <a:pt x="330" y="435"/>
                  </a:lnTo>
                  <a:lnTo>
                    <a:pt x="255" y="457"/>
                  </a:lnTo>
                  <a:lnTo>
                    <a:pt x="181" y="430"/>
                  </a:lnTo>
                  <a:lnTo>
                    <a:pt x="120" y="336"/>
                  </a:lnTo>
                  <a:lnTo>
                    <a:pt x="79" y="150"/>
                  </a:lnTo>
                  <a:lnTo>
                    <a:pt x="0" y="164"/>
                  </a:lnTo>
                  <a:lnTo>
                    <a:pt x="155" y="0"/>
                  </a:lnTo>
                  <a:lnTo>
                    <a:pt x="252" y="121"/>
                  </a:lnTo>
                  <a:lnTo>
                    <a:pt x="190" y="136"/>
                  </a:lnTo>
                </a:path>
              </a:pathLst>
            </a:custGeom>
            <a:solidFill>
              <a:schemeClr val="bg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1" name="Freeform 5">
              <a:extLst>
                <a:ext uri="{FF2B5EF4-FFF2-40B4-BE49-F238E27FC236}">
                  <a16:creationId xmlns:a16="http://schemas.microsoft.com/office/drawing/2014/main" id="{80ECC20C-9D8D-47FC-B2CA-3BBF4FE60DEF}"/>
                </a:ext>
              </a:extLst>
            </p:cNvPr>
            <p:cNvSpPr>
              <a:spLocks/>
            </p:cNvSpPr>
            <p:nvPr/>
          </p:nvSpPr>
          <p:spPr bwMode="auto">
            <a:xfrm>
              <a:off x="813" y="2627"/>
              <a:ext cx="526" cy="459"/>
            </a:xfrm>
            <a:custGeom>
              <a:avLst/>
              <a:gdLst>
                <a:gd name="T0" fmla="*/ 190 w 526"/>
                <a:gd name="T1" fmla="*/ 137 h 459"/>
                <a:gd name="T2" fmla="*/ 200 w 526"/>
                <a:gd name="T3" fmla="*/ 208 h 459"/>
                <a:gd name="T4" fmla="*/ 221 w 526"/>
                <a:gd name="T5" fmla="*/ 268 h 459"/>
                <a:gd name="T6" fmla="*/ 254 w 526"/>
                <a:gd name="T7" fmla="*/ 315 h 459"/>
                <a:gd name="T8" fmla="*/ 296 w 526"/>
                <a:gd name="T9" fmla="*/ 344 h 459"/>
                <a:gd name="T10" fmla="*/ 347 w 526"/>
                <a:gd name="T11" fmla="*/ 354 h 459"/>
                <a:gd name="T12" fmla="*/ 403 w 526"/>
                <a:gd name="T13" fmla="*/ 345 h 459"/>
                <a:gd name="T14" fmla="*/ 464 w 526"/>
                <a:gd name="T15" fmla="*/ 309 h 459"/>
                <a:gd name="T16" fmla="*/ 525 w 526"/>
                <a:gd name="T17" fmla="*/ 249 h 459"/>
                <a:gd name="T18" fmla="*/ 510 w 526"/>
                <a:gd name="T19" fmla="*/ 271 h 459"/>
                <a:gd name="T20" fmla="*/ 467 w 526"/>
                <a:gd name="T21" fmla="*/ 322 h 459"/>
                <a:gd name="T22" fmla="*/ 405 w 526"/>
                <a:gd name="T23" fmla="*/ 384 h 459"/>
                <a:gd name="T24" fmla="*/ 331 w 526"/>
                <a:gd name="T25" fmla="*/ 435 h 459"/>
                <a:gd name="T26" fmla="*/ 256 w 526"/>
                <a:gd name="T27" fmla="*/ 458 h 459"/>
                <a:gd name="T28" fmla="*/ 182 w 526"/>
                <a:gd name="T29" fmla="*/ 431 h 459"/>
                <a:gd name="T30" fmla="*/ 122 w 526"/>
                <a:gd name="T31" fmla="*/ 335 h 459"/>
                <a:gd name="T32" fmla="*/ 80 w 526"/>
                <a:gd name="T33" fmla="*/ 153 h 459"/>
                <a:gd name="T34" fmla="*/ 0 w 526"/>
                <a:gd name="T35" fmla="*/ 166 h 459"/>
                <a:gd name="T36" fmla="*/ 157 w 526"/>
                <a:gd name="T37" fmla="*/ 0 h 459"/>
                <a:gd name="T38" fmla="*/ 253 w 526"/>
                <a:gd name="T39" fmla="*/ 122 h 459"/>
                <a:gd name="T40" fmla="*/ 190 w 526"/>
                <a:gd name="T41" fmla="*/ 137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6" h="459">
                  <a:moveTo>
                    <a:pt x="190" y="137"/>
                  </a:moveTo>
                  <a:lnTo>
                    <a:pt x="200" y="208"/>
                  </a:lnTo>
                  <a:lnTo>
                    <a:pt x="221" y="268"/>
                  </a:lnTo>
                  <a:lnTo>
                    <a:pt x="254" y="315"/>
                  </a:lnTo>
                  <a:lnTo>
                    <a:pt x="296" y="344"/>
                  </a:lnTo>
                  <a:lnTo>
                    <a:pt x="347" y="354"/>
                  </a:lnTo>
                  <a:lnTo>
                    <a:pt x="403" y="345"/>
                  </a:lnTo>
                  <a:lnTo>
                    <a:pt x="464" y="309"/>
                  </a:lnTo>
                  <a:lnTo>
                    <a:pt x="525" y="249"/>
                  </a:lnTo>
                  <a:lnTo>
                    <a:pt x="510" y="271"/>
                  </a:lnTo>
                  <a:lnTo>
                    <a:pt x="467" y="322"/>
                  </a:lnTo>
                  <a:lnTo>
                    <a:pt x="405" y="384"/>
                  </a:lnTo>
                  <a:lnTo>
                    <a:pt x="331" y="435"/>
                  </a:lnTo>
                  <a:lnTo>
                    <a:pt x="256" y="458"/>
                  </a:lnTo>
                  <a:lnTo>
                    <a:pt x="182" y="431"/>
                  </a:lnTo>
                  <a:lnTo>
                    <a:pt x="122" y="335"/>
                  </a:lnTo>
                  <a:lnTo>
                    <a:pt x="80" y="153"/>
                  </a:lnTo>
                  <a:lnTo>
                    <a:pt x="0" y="166"/>
                  </a:lnTo>
                  <a:lnTo>
                    <a:pt x="157" y="0"/>
                  </a:lnTo>
                  <a:lnTo>
                    <a:pt x="253" y="122"/>
                  </a:lnTo>
                  <a:lnTo>
                    <a:pt x="190" y="137"/>
                  </a:lnTo>
                </a:path>
              </a:pathLst>
            </a:custGeom>
            <a:solidFill>
              <a:schemeClr val="tx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223" name="Rectangle 7">
            <a:extLst>
              <a:ext uri="{FF2B5EF4-FFF2-40B4-BE49-F238E27FC236}">
                <a16:creationId xmlns:a16="http://schemas.microsoft.com/office/drawing/2014/main" id="{70CEACDD-382B-40F1-8CE0-3925FE5CD0E3}"/>
              </a:ext>
            </a:extLst>
          </p:cNvPr>
          <p:cNvSpPr>
            <a:spLocks noChangeArrowheads="1"/>
          </p:cNvSpPr>
          <p:nvPr/>
        </p:nvSpPr>
        <p:spPr bwMode="blackWhite">
          <a:xfrm>
            <a:off x="949325" y="2395538"/>
            <a:ext cx="7315200" cy="34798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p>
        </p:txBody>
      </p:sp>
      <p:sp>
        <p:nvSpPr>
          <p:cNvPr id="9224" name="Rectangle 8">
            <a:extLst>
              <a:ext uri="{FF2B5EF4-FFF2-40B4-BE49-F238E27FC236}">
                <a16:creationId xmlns:a16="http://schemas.microsoft.com/office/drawing/2014/main" id="{055935BE-C835-4639-B1F9-F4E29A29E205}"/>
              </a:ext>
            </a:extLst>
          </p:cNvPr>
          <p:cNvSpPr>
            <a:spLocks noChangeArrowheads="1"/>
          </p:cNvSpPr>
          <p:nvPr/>
        </p:nvSpPr>
        <p:spPr bwMode="auto">
          <a:xfrm>
            <a:off x="2224088" y="3074988"/>
            <a:ext cx="588168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0"/>
              </a:spcBef>
            </a:pPr>
            <a:r>
              <a:rPr lang="en-US" altLang="en-US" sz="2200">
                <a:solidFill>
                  <a:srgbClr val="000000"/>
                </a:solidFill>
                <a:latin typeface="Arial" panose="020B0604020202020204" pitchFamily="34" charset="0"/>
              </a:rPr>
              <a:t>“Which employees have a salary greater than Jones’ salary?”</a:t>
            </a:r>
          </a:p>
        </p:txBody>
      </p:sp>
      <p:sp>
        <p:nvSpPr>
          <p:cNvPr id="9225" name="Oval 9">
            <a:extLst>
              <a:ext uri="{FF2B5EF4-FFF2-40B4-BE49-F238E27FC236}">
                <a16:creationId xmlns:a16="http://schemas.microsoft.com/office/drawing/2014/main" id="{63CF18BE-A91F-4F85-B290-21BC287AAEE9}"/>
              </a:ext>
            </a:extLst>
          </p:cNvPr>
          <p:cNvSpPr>
            <a:spLocks noChangeArrowheads="1"/>
          </p:cNvSpPr>
          <p:nvPr/>
        </p:nvSpPr>
        <p:spPr bwMode="auto">
          <a:xfrm>
            <a:off x="1025525" y="2954338"/>
            <a:ext cx="1117600" cy="1079500"/>
          </a:xfrm>
          <a:prstGeom prst="ellipse">
            <a:avLst/>
          </a:prstGeom>
          <a:solidFill>
            <a:srgbClr val="FF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6" name="Rectangle 10">
            <a:extLst>
              <a:ext uri="{FF2B5EF4-FFF2-40B4-BE49-F238E27FC236}">
                <a16:creationId xmlns:a16="http://schemas.microsoft.com/office/drawing/2014/main" id="{A7E30BCB-0B86-4B75-AF03-0076E76A361D}"/>
              </a:ext>
            </a:extLst>
          </p:cNvPr>
          <p:cNvSpPr>
            <a:spLocks noChangeArrowheads="1"/>
          </p:cNvSpPr>
          <p:nvPr/>
        </p:nvSpPr>
        <p:spPr bwMode="auto">
          <a:xfrm>
            <a:off x="1136650" y="2524125"/>
            <a:ext cx="1428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altLang="en-US" sz="1800">
                <a:solidFill>
                  <a:srgbClr val="000000"/>
                </a:solidFill>
                <a:latin typeface="Arial" panose="020B0604020202020204" pitchFamily="34" charset="0"/>
              </a:rPr>
              <a:t>Main Query</a:t>
            </a:r>
          </a:p>
        </p:txBody>
      </p:sp>
      <p:sp>
        <p:nvSpPr>
          <p:cNvPr id="9227" name="Freeform 11">
            <a:extLst>
              <a:ext uri="{FF2B5EF4-FFF2-40B4-BE49-F238E27FC236}">
                <a16:creationId xmlns:a16="http://schemas.microsoft.com/office/drawing/2014/main" id="{403155AF-F020-453C-A3BF-5C90CB1341D2}"/>
              </a:ext>
            </a:extLst>
          </p:cNvPr>
          <p:cNvSpPr>
            <a:spLocks/>
          </p:cNvSpPr>
          <p:nvPr/>
        </p:nvSpPr>
        <p:spPr bwMode="auto">
          <a:xfrm>
            <a:off x="1446213" y="3049588"/>
            <a:ext cx="242887" cy="760412"/>
          </a:xfrm>
          <a:custGeom>
            <a:avLst/>
            <a:gdLst>
              <a:gd name="T0" fmla="*/ 123 w 153"/>
              <a:gd name="T1" fmla="*/ 269 h 479"/>
              <a:gd name="T2" fmla="*/ 138 w 153"/>
              <a:gd name="T3" fmla="*/ 198 h 479"/>
              <a:gd name="T4" fmla="*/ 151 w 153"/>
              <a:gd name="T5" fmla="*/ 162 h 479"/>
              <a:gd name="T6" fmla="*/ 147 w 153"/>
              <a:gd name="T7" fmla="*/ 148 h 479"/>
              <a:gd name="T8" fmla="*/ 141 w 153"/>
              <a:gd name="T9" fmla="*/ 128 h 479"/>
              <a:gd name="T10" fmla="*/ 135 w 153"/>
              <a:gd name="T11" fmla="*/ 108 h 479"/>
              <a:gd name="T12" fmla="*/ 125 w 153"/>
              <a:gd name="T13" fmla="*/ 96 h 479"/>
              <a:gd name="T14" fmla="*/ 111 w 153"/>
              <a:gd name="T15" fmla="*/ 85 h 479"/>
              <a:gd name="T16" fmla="*/ 97 w 153"/>
              <a:gd name="T17" fmla="*/ 76 h 479"/>
              <a:gd name="T18" fmla="*/ 87 w 153"/>
              <a:gd name="T19" fmla="*/ 70 h 479"/>
              <a:gd name="T20" fmla="*/ 91 w 153"/>
              <a:gd name="T21" fmla="*/ 64 h 479"/>
              <a:gd name="T22" fmla="*/ 92 w 153"/>
              <a:gd name="T23" fmla="*/ 45 h 479"/>
              <a:gd name="T24" fmla="*/ 94 w 153"/>
              <a:gd name="T25" fmla="*/ 38 h 479"/>
              <a:gd name="T26" fmla="*/ 95 w 153"/>
              <a:gd name="T27" fmla="*/ 29 h 479"/>
              <a:gd name="T28" fmla="*/ 94 w 153"/>
              <a:gd name="T29" fmla="*/ 19 h 479"/>
              <a:gd name="T30" fmla="*/ 89 w 153"/>
              <a:gd name="T31" fmla="*/ 12 h 479"/>
              <a:gd name="T32" fmla="*/ 87 w 153"/>
              <a:gd name="T33" fmla="*/ 8 h 479"/>
              <a:gd name="T34" fmla="*/ 86 w 153"/>
              <a:gd name="T35" fmla="*/ 7 h 479"/>
              <a:gd name="T36" fmla="*/ 82 w 153"/>
              <a:gd name="T37" fmla="*/ 4 h 479"/>
              <a:gd name="T38" fmla="*/ 70 w 153"/>
              <a:gd name="T39" fmla="*/ 0 h 479"/>
              <a:gd name="T40" fmla="*/ 59 w 153"/>
              <a:gd name="T41" fmla="*/ 0 h 479"/>
              <a:gd name="T42" fmla="*/ 53 w 153"/>
              <a:gd name="T43" fmla="*/ 2 h 479"/>
              <a:gd name="T44" fmla="*/ 47 w 153"/>
              <a:gd name="T45" fmla="*/ 8 h 479"/>
              <a:gd name="T46" fmla="*/ 40 w 153"/>
              <a:gd name="T47" fmla="*/ 15 h 479"/>
              <a:gd name="T48" fmla="*/ 39 w 153"/>
              <a:gd name="T49" fmla="*/ 27 h 479"/>
              <a:gd name="T50" fmla="*/ 40 w 153"/>
              <a:gd name="T51" fmla="*/ 42 h 479"/>
              <a:gd name="T52" fmla="*/ 42 w 153"/>
              <a:gd name="T53" fmla="*/ 52 h 479"/>
              <a:gd name="T54" fmla="*/ 51 w 153"/>
              <a:gd name="T55" fmla="*/ 61 h 479"/>
              <a:gd name="T56" fmla="*/ 51 w 153"/>
              <a:gd name="T57" fmla="*/ 70 h 479"/>
              <a:gd name="T58" fmla="*/ 39 w 153"/>
              <a:gd name="T59" fmla="*/ 76 h 479"/>
              <a:gd name="T60" fmla="*/ 24 w 153"/>
              <a:gd name="T61" fmla="*/ 87 h 479"/>
              <a:gd name="T62" fmla="*/ 13 w 153"/>
              <a:gd name="T63" fmla="*/ 95 h 479"/>
              <a:gd name="T64" fmla="*/ 10 w 153"/>
              <a:gd name="T65" fmla="*/ 103 h 479"/>
              <a:gd name="T66" fmla="*/ 8 w 153"/>
              <a:gd name="T67" fmla="*/ 124 h 479"/>
              <a:gd name="T68" fmla="*/ 5 w 153"/>
              <a:gd name="T69" fmla="*/ 153 h 479"/>
              <a:gd name="T70" fmla="*/ 2 w 153"/>
              <a:gd name="T71" fmla="*/ 176 h 479"/>
              <a:gd name="T72" fmla="*/ 1 w 153"/>
              <a:gd name="T73" fmla="*/ 187 h 479"/>
              <a:gd name="T74" fmla="*/ 0 w 153"/>
              <a:gd name="T75" fmla="*/ 207 h 479"/>
              <a:gd name="T76" fmla="*/ 0 w 153"/>
              <a:gd name="T77" fmla="*/ 232 h 479"/>
              <a:gd name="T78" fmla="*/ 0 w 153"/>
              <a:gd name="T79" fmla="*/ 256 h 479"/>
              <a:gd name="T80" fmla="*/ 4 w 153"/>
              <a:gd name="T81" fmla="*/ 266 h 479"/>
              <a:gd name="T82" fmla="*/ 9 w 153"/>
              <a:gd name="T83" fmla="*/ 269 h 479"/>
              <a:gd name="T84" fmla="*/ 14 w 153"/>
              <a:gd name="T85" fmla="*/ 270 h 479"/>
              <a:gd name="T86" fmla="*/ 17 w 153"/>
              <a:gd name="T87" fmla="*/ 270 h 479"/>
              <a:gd name="T88" fmla="*/ 16 w 153"/>
              <a:gd name="T89" fmla="*/ 263 h 479"/>
              <a:gd name="T90" fmla="*/ 23 w 153"/>
              <a:gd name="T91" fmla="*/ 264 h 479"/>
              <a:gd name="T92" fmla="*/ 21 w 153"/>
              <a:gd name="T93" fmla="*/ 349 h 479"/>
              <a:gd name="T94" fmla="*/ 18 w 153"/>
              <a:gd name="T95" fmla="*/ 440 h 479"/>
              <a:gd name="T96" fmla="*/ 39 w 153"/>
              <a:gd name="T97" fmla="*/ 452 h 479"/>
              <a:gd name="T98" fmla="*/ 70 w 153"/>
              <a:gd name="T99" fmla="*/ 453 h 479"/>
              <a:gd name="T100" fmla="*/ 74 w 153"/>
              <a:gd name="T101" fmla="*/ 460 h 479"/>
              <a:gd name="T102" fmla="*/ 81 w 153"/>
              <a:gd name="T103" fmla="*/ 468 h 479"/>
              <a:gd name="T104" fmla="*/ 87 w 153"/>
              <a:gd name="T105" fmla="*/ 475 h 479"/>
              <a:gd name="T106" fmla="*/ 93 w 153"/>
              <a:gd name="T107" fmla="*/ 478 h 479"/>
              <a:gd name="T108" fmla="*/ 100 w 153"/>
              <a:gd name="T109" fmla="*/ 477 h 479"/>
              <a:gd name="T110" fmla="*/ 106 w 153"/>
              <a:gd name="T111" fmla="*/ 475 h 479"/>
              <a:gd name="T112" fmla="*/ 109 w 153"/>
              <a:gd name="T113" fmla="*/ 474 h 479"/>
              <a:gd name="T114" fmla="*/ 104 w 153"/>
              <a:gd name="T115" fmla="*/ 457 h 479"/>
              <a:gd name="T116" fmla="*/ 114 w 153"/>
              <a:gd name="T117" fmla="*/ 354 h 479"/>
              <a:gd name="T118" fmla="*/ 121 w 153"/>
              <a:gd name="T119" fmla="*/ 247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3" h="479">
                <a:moveTo>
                  <a:pt x="121" y="247"/>
                </a:moveTo>
                <a:lnTo>
                  <a:pt x="123" y="269"/>
                </a:lnTo>
                <a:lnTo>
                  <a:pt x="143" y="243"/>
                </a:lnTo>
                <a:lnTo>
                  <a:pt x="138" y="198"/>
                </a:lnTo>
                <a:lnTo>
                  <a:pt x="152" y="164"/>
                </a:lnTo>
                <a:lnTo>
                  <a:pt x="151" y="162"/>
                </a:lnTo>
                <a:lnTo>
                  <a:pt x="150" y="157"/>
                </a:lnTo>
                <a:lnTo>
                  <a:pt x="147" y="148"/>
                </a:lnTo>
                <a:lnTo>
                  <a:pt x="145" y="138"/>
                </a:lnTo>
                <a:lnTo>
                  <a:pt x="141" y="128"/>
                </a:lnTo>
                <a:lnTo>
                  <a:pt x="138" y="117"/>
                </a:lnTo>
                <a:lnTo>
                  <a:pt x="135" y="108"/>
                </a:lnTo>
                <a:lnTo>
                  <a:pt x="130" y="102"/>
                </a:lnTo>
                <a:lnTo>
                  <a:pt x="125" y="96"/>
                </a:lnTo>
                <a:lnTo>
                  <a:pt x="119" y="90"/>
                </a:lnTo>
                <a:lnTo>
                  <a:pt x="111" y="85"/>
                </a:lnTo>
                <a:lnTo>
                  <a:pt x="103" y="80"/>
                </a:lnTo>
                <a:lnTo>
                  <a:pt x="97" y="76"/>
                </a:lnTo>
                <a:lnTo>
                  <a:pt x="91" y="72"/>
                </a:lnTo>
                <a:lnTo>
                  <a:pt x="87" y="70"/>
                </a:lnTo>
                <a:lnTo>
                  <a:pt x="86" y="69"/>
                </a:lnTo>
                <a:lnTo>
                  <a:pt x="91" y="64"/>
                </a:lnTo>
                <a:lnTo>
                  <a:pt x="92" y="46"/>
                </a:lnTo>
                <a:lnTo>
                  <a:pt x="92" y="45"/>
                </a:lnTo>
                <a:lnTo>
                  <a:pt x="93" y="42"/>
                </a:lnTo>
                <a:lnTo>
                  <a:pt x="94" y="38"/>
                </a:lnTo>
                <a:lnTo>
                  <a:pt x="95" y="34"/>
                </a:lnTo>
                <a:lnTo>
                  <a:pt x="95" y="29"/>
                </a:lnTo>
                <a:lnTo>
                  <a:pt x="95" y="24"/>
                </a:lnTo>
                <a:lnTo>
                  <a:pt x="94" y="19"/>
                </a:lnTo>
                <a:lnTo>
                  <a:pt x="92" y="15"/>
                </a:lnTo>
                <a:lnTo>
                  <a:pt x="89" y="12"/>
                </a:lnTo>
                <a:lnTo>
                  <a:pt x="87" y="10"/>
                </a:lnTo>
                <a:lnTo>
                  <a:pt x="87" y="8"/>
                </a:lnTo>
                <a:lnTo>
                  <a:pt x="87" y="8"/>
                </a:lnTo>
                <a:lnTo>
                  <a:pt x="86" y="7"/>
                </a:lnTo>
                <a:lnTo>
                  <a:pt x="85" y="6"/>
                </a:lnTo>
                <a:lnTo>
                  <a:pt x="82" y="4"/>
                </a:lnTo>
                <a:lnTo>
                  <a:pt x="77" y="3"/>
                </a:lnTo>
                <a:lnTo>
                  <a:pt x="70" y="0"/>
                </a:lnTo>
                <a:lnTo>
                  <a:pt x="64" y="0"/>
                </a:lnTo>
                <a:lnTo>
                  <a:pt x="59" y="0"/>
                </a:lnTo>
                <a:lnTo>
                  <a:pt x="56" y="0"/>
                </a:lnTo>
                <a:lnTo>
                  <a:pt x="53" y="2"/>
                </a:lnTo>
                <a:lnTo>
                  <a:pt x="50" y="5"/>
                </a:lnTo>
                <a:lnTo>
                  <a:pt x="47" y="8"/>
                </a:lnTo>
                <a:lnTo>
                  <a:pt x="43" y="11"/>
                </a:lnTo>
                <a:lnTo>
                  <a:pt x="40" y="15"/>
                </a:lnTo>
                <a:lnTo>
                  <a:pt x="39" y="21"/>
                </a:lnTo>
                <a:lnTo>
                  <a:pt x="39" y="27"/>
                </a:lnTo>
                <a:lnTo>
                  <a:pt x="39" y="35"/>
                </a:lnTo>
                <a:lnTo>
                  <a:pt x="40" y="42"/>
                </a:lnTo>
                <a:lnTo>
                  <a:pt x="41" y="48"/>
                </a:lnTo>
                <a:lnTo>
                  <a:pt x="42" y="52"/>
                </a:lnTo>
                <a:lnTo>
                  <a:pt x="43" y="54"/>
                </a:lnTo>
                <a:lnTo>
                  <a:pt x="51" y="61"/>
                </a:lnTo>
                <a:lnTo>
                  <a:pt x="53" y="69"/>
                </a:lnTo>
                <a:lnTo>
                  <a:pt x="51" y="70"/>
                </a:lnTo>
                <a:lnTo>
                  <a:pt x="46" y="73"/>
                </a:lnTo>
                <a:lnTo>
                  <a:pt x="39" y="76"/>
                </a:lnTo>
                <a:lnTo>
                  <a:pt x="32" y="81"/>
                </a:lnTo>
                <a:lnTo>
                  <a:pt x="24" y="87"/>
                </a:lnTo>
                <a:lnTo>
                  <a:pt x="18" y="91"/>
                </a:lnTo>
                <a:lnTo>
                  <a:pt x="13" y="95"/>
                </a:lnTo>
                <a:lnTo>
                  <a:pt x="11" y="98"/>
                </a:lnTo>
                <a:lnTo>
                  <a:pt x="10" y="103"/>
                </a:lnTo>
                <a:lnTo>
                  <a:pt x="10" y="112"/>
                </a:lnTo>
                <a:lnTo>
                  <a:pt x="8" y="124"/>
                </a:lnTo>
                <a:lnTo>
                  <a:pt x="6" y="138"/>
                </a:lnTo>
                <a:lnTo>
                  <a:pt x="5" y="153"/>
                </a:lnTo>
                <a:lnTo>
                  <a:pt x="3" y="166"/>
                </a:lnTo>
                <a:lnTo>
                  <a:pt x="2" y="176"/>
                </a:lnTo>
                <a:lnTo>
                  <a:pt x="2" y="183"/>
                </a:lnTo>
                <a:lnTo>
                  <a:pt x="1" y="187"/>
                </a:lnTo>
                <a:lnTo>
                  <a:pt x="1" y="196"/>
                </a:lnTo>
                <a:lnTo>
                  <a:pt x="0" y="207"/>
                </a:lnTo>
                <a:lnTo>
                  <a:pt x="0" y="219"/>
                </a:lnTo>
                <a:lnTo>
                  <a:pt x="0" y="232"/>
                </a:lnTo>
                <a:lnTo>
                  <a:pt x="0" y="244"/>
                </a:lnTo>
                <a:lnTo>
                  <a:pt x="0" y="256"/>
                </a:lnTo>
                <a:lnTo>
                  <a:pt x="2" y="264"/>
                </a:lnTo>
                <a:lnTo>
                  <a:pt x="4" y="266"/>
                </a:lnTo>
                <a:lnTo>
                  <a:pt x="6" y="268"/>
                </a:lnTo>
                <a:lnTo>
                  <a:pt x="9" y="269"/>
                </a:lnTo>
                <a:lnTo>
                  <a:pt x="11" y="270"/>
                </a:lnTo>
                <a:lnTo>
                  <a:pt x="14" y="270"/>
                </a:lnTo>
                <a:lnTo>
                  <a:pt x="16" y="270"/>
                </a:lnTo>
                <a:lnTo>
                  <a:pt x="17" y="270"/>
                </a:lnTo>
                <a:lnTo>
                  <a:pt x="18" y="270"/>
                </a:lnTo>
                <a:lnTo>
                  <a:pt x="16" y="263"/>
                </a:lnTo>
                <a:lnTo>
                  <a:pt x="10" y="258"/>
                </a:lnTo>
                <a:lnTo>
                  <a:pt x="23" y="264"/>
                </a:lnTo>
                <a:lnTo>
                  <a:pt x="19" y="328"/>
                </a:lnTo>
                <a:lnTo>
                  <a:pt x="21" y="349"/>
                </a:lnTo>
                <a:lnTo>
                  <a:pt x="40" y="422"/>
                </a:lnTo>
                <a:lnTo>
                  <a:pt x="18" y="440"/>
                </a:lnTo>
                <a:lnTo>
                  <a:pt x="15" y="452"/>
                </a:lnTo>
                <a:lnTo>
                  <a:pt x="39" y="452"/>
                </a:lnTo>
                <a:lnTo>
                  <a:pt x="69" y="452"/>
                </a:lnTo>
                <a:lnTo>
                  <a:pt x="70" y="453"/>
                </a:lnTo>
                <a:lnTo>
                  <a:pt x="71" y="456"/>
                </a:lnTo>
                <a:lnTo>
                  <a:pt x="74" y="460"/>
                </a:lnTo>
                <a:lnTo>
                  <a:pt x="77" y="464"/>
                </a:lnTo>
                <a:lnTo>
                  <a:pt x="81" y="468"/>
                </a:lnTo>
                <a:lnTo>
                  <a:pt x="84" y="472"/>
                </a:lnTo>
                <a:lnTo>
                  <a:pt x="87" y="475"/>
                </a:lnTo>
                <a:lnTo>
                  <a:pt x="91" y="477"/>
                </a:lnTo>
                <a:lnTo>
                  <a:pt x="93" y="478"/>
                </a:lnTo>
                <a:lnTo>
                  <a:pt x="97" y="478"/>
                </a:lnTo>
                <a:lnTo>
                  <a:pt x="100" y="477"/>
                </a:lnTo>
                <a:lnTo>
                  <a:pt x="103" y="476"/>
                </a:lnTo>
                <a:lnTo>
                  <a:pt x="106" y="475"/>
                </a:lnTo>
                <a:lnTo>
                  <a:pt x="108" y="475"/>
                </a:lnTo>
                <a:lnTo>
                  <a:pt x="109" y="474"/>
                </a:lnTo>
                <a:lnTo>
                  <a:pt x="110" y="474"/>
                </a:lnTo>
                <a:lnTo>
                  <a:pt x="104" y="457"/>
                </a:lnTo>
                <a:lnTo>
                  <a:pt x="97" y="438"/>
                </a:lnTo>
                <a:lnTo>
                  <a:pt x="114" y="354"/>
                </a:lnTo>
                <a:lnTo>
                  <a:pt x="118" y="276"/>
                </a:lnTo>
                <a:lnTo>
                  <a:pt x="121" y="247"/>
                </a:lnTo>
              </a:path>
            </a:pathLst>
          </a:custGeom>
          <a:solidFill>
            <a:schemeClr val="bg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8" name="Freeform 12">
            <a:extLst>
              <a:ext uri="{FF2B5EF4-FFF2-40B4-BE49-F238E27FC236}">
                <a16:creationId xmlns:a16="http://schemas.microsoft.com/office/drawing/2014/main" id="{DAACA4AB-EE7C-4638-A412-66AFFA965647}"/>
              </a:ext>
            </a:extLst>
          </p:cNvPr>
          <p:cNvSpPr>
            <a:spLocks/>
          </p:cNvSpPr>
          <p:nvPr/>
        </p:nvSpPr>
        <p:spPr bwMode="auto">
          <a:xfrm>
            <a:off x="1260475" y="3059113"/>
            <a:ext cx="233363" cy="714375"/>
          </a:xfrm>
          <a:custGeom>
            <a:avLst/>
            <a:gdLst>
              <a:gd name="T0" fmla="*/ 70 w 147"/>
              <a:gd name="T1" fmla="*/ 212 h 450"/>
              <a:gd name="T2" fmla="*/ 70 w 147"/>
              <a:gd name="T3" fmla="*/ 212 h 450"/>
              <a:gd name="T4" fmla="*/ 72 w 147"/>
              <a:gd name="T5" fmla="*/ 211 h 450"/>
              <a:gd name="T6" fmla="*/ 72 w 147"/>
              <a:gd name="T7" fmla="*/ 211 h 450"/>
              <a:gd name="T8" fmla="*/ 134 w 147"/>
              <a:gd name="T9" fmla="*/ 423 h 450"/>
              <a:gd name="T10" fmla="*/ 111 w 147"/>
              <a:gd name="T11" fmla="*/ 395 h 450"/>
              <a:gd name="T12" fmla="*/ 116 w 147"/>
              <a:gd name="T13" fmla="*/ 332 h 450"/>
              <a:gd name="T14" fmla="*/ 119 w 147"/>
              <a:gd name="T15" fmla="*/ 310 h 450"/>
              <a:gd name="T16" fmla="*/ 126 w 147"/>
              <a:gd name="T17" fmla="*/ 295 h 450"/>
              <a:gd name="T18" fmla="*/ 118 w 147"/>
              <a:gd name="T19" fmla="*/ 203 h 450"/>
              <a:gd name="T20" fmla="*/ 126 w 147"/>
              <a:gd name="T21" fmla="*/ 216 h 450"/>
              <a:gd name="T22" fmla="*/ 132 w 147"/>
              <a:gd name="T23" fmla="*/ 204 h 450"/>
              <a:gd name="T24" fmla="*/ 124 w 147"/>
              <a:gd name="T25" fmla="*/ 178 h 450"/>
              <a:gd name="T26" fmla="*/ 128 w 147"/>
              <a:gd name="T27" fmla="*/ 133 h 450"/>
              <a:gd name="T28" fmla="*/ 108 w 147"/>
              <a:gd name="T29" fmla="*/ 76 h 450"/>
              <a:gd name="T30" fmla="*/ 94 w 147"/>
              <a:gd name="T31" fmla="*/ 66 h 450"/>
              <a:gd name="T32" fmla="*/ 100 w 147"/>
              <a:gd name="T33" fmla="*/ 64 h 450"/>
              <a:gd name="T34" fmla="*/ 103 w 147"/>
              <a:gd name="T35" fmla="*/ 53 h 450"/>
              <a:gd name="T36" fmla="*/ 97 w 147"/>
              <a:gd name="T37" fmla="*/ 46 h 450"/>
              <a:gd name="T38" fmla="*/ 94 w 147"/>
              <a:gd name="T39" fmla="*/ 27 h 450"/>
              <a:gd name="T40" fmla="*/ 97 w 147"/>
              <a:gd name="T41" fmla="*/ 17 h 450"/>
              <a:gd name="T42" fmla="*/ 89 w 147"/>
              <a:gd name="T43" fmla="*/ 6 h 450"/>
              <a:gd name="T44" fmla="*/ 80 w 147"/>
              <a:gd name="T45" fmla="*/ 0 h 450"/>
              <a:gd name="T46" fmla="*/ 55 w 147"/>
              <a:gd name="T47" fmla="*/ 3 h 450"/>
              <a:gd name="T48" fmla="*/ 42 w 147"/>
              <a:gd name="T49" fmla="*/ 22 h 450"/>
              <a:gd name="T50" fmla="*/ 32 w 147"/>
              <a:gd name="T51" fmla="*/ 47 h 450"/>
              <a:gd name="T52" fmla="*/ 23 w 147"/>
              <a:gd name="T53" fmla="*/ 59 h 450"/>
              <a:gd name="T54" fmla="*/ 31 w 147"/>
              <a:gd name="T55" fmla="*/ 66 h 450"/>
              <a:gd name="T56" fmla="*/ 28 w 147"/>
              <a:gd name="T57" fmla="*/ 76 h 450"/>
              <a:gd name="T58" fmla="*/ 5 w 147"/>
              <a:gd name="T59" fmla="*/ 121 h 450"/>
              <a:gd name="T60" fmla="*/ 0 w 147"/>
              <a:gd name="T61" fmla="*/ 152 h 450"/>
              <a:gd name="T62" fmla="*/ 14 w 147"/>
              <a:gd name="T63" fmla="*/ 191 h 450"/>
              <a:gd name="T64" fmla="*/ 14 w 147"/>
              <a:gd name="T65" fmla="*/ 256 h 450"/>
              <a:gd name="T66" fmla="*/ 13 w 147"/>
              <a:gd name="T67" fmla="*/ 304 h 450"/>
              <a:gd name="T68" fmla="*/ 29 w 147"/>
              <a:gd name="T69" fmla="*/ 313 h 450"/>
              <a:gd name="T70" fmla="*/ 34 w 147"/>
              <a:gd name="T71" fmla="*/ 320 h 450"/>
              <a:gd name="T72" fmla="*/ 41 w 147"/>
              <a:gd name="T73" fmla="*/ 338 h 450"/>
              <a:gd name="T74" fmla="*/ 38 w 147"/>
              <a:gd name="T75" fmla="*/ 345 h 450"/>
              <a:gd name="T76" fmla="*/ 37 w 147"/>
              <a:gd name="T77" fmla="*/ 368 h 450"/>
              <a:gd name="T78" fmla="*/ 46 w 147"/>
              <a:gd name="T79" fmla="*/ 401 h 450"/>
              <a:gd name="T80" fmla="*/ 43 w 147"/>
              <a:gd name="T81" fmla="*/ 443 h 450"/>
              <a:gd name="T82" fmla="*/ 55 w 147"/>
              <a:gd name="T83" fmla="*/ 449 h 450"/>
              <a:gd name="T84" fmla="*/ 64 w 147"/>
              <a:gd name="T85" fmla="*/ 437 h 450"/>
              <a:gd name="T86" fmla="*/ 59 w 147"/>
              <a:gd name="T87" fmla="*/ 399 h 450"/>
              <a:gd name="T88" fmla="*/ 84 w 147"/>
              <a:gd name="T89" fmla="*/ 328 h 450"/>
              <a:gd name="T90" fmla="*/ 86 w 147"/>
              <a:gd name="T91" fmla="*/ 350 h 450"/>
              <a:gd name="T92" fmla="*/ 92 w 147"/>
              <a:gd name="T93" fmla="*/ 385 h 450"/>
              <a:gd name="T94" fmla="*/ 94 w 147"/>
              <a:gd name="T95" fmla="*/ 428 h 450"/>
              <a:gd name="T96" fmla="*/ 107 w 147"/>
              <a:gd name="T97" fmla="*/ 429 h 450"/>
              <a:gd name="T98" fmla="*/ 124 w 147"/>
              <a:gd name="T99" fmla="*/ 438 h 450"/>
              <a:gd name="T100" fmla="*/ 141 w 147"/>
              <a:gd name="T101" fmla="*/ 440 h 450"/>
              <a:gd name="T102" fmla="*/ 70 w 147"/>
              <a:gd name="T103" fmla="*/ 212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 h="450">
                <a:moveTo>
                  <a:pt x="70" y="212"/>
                </a:moveTo>
                <a:lnTo>
                  <a:pt x="70" y="212"/>
                </a:lnTo>
                <a:lnTo>
                  <a:pt x="70" y="212"/>
                </a:lnTo>
                <a:lnTo>
                  <a:pt x="70" y="212"/>
                </a:lnTo>
                <a:lnTo>
                  <a:pt x="70" y="212"/>
                </a:lnTo>
                <a:lnTo>
                  <a:pt x="70" y="212"/>
                </a:lnTo>
                <a:lnTo>
                  <a:pt x="70" y="212"/>
                </a:lnTo>
                <a:lnTo>
                  <a:pt x="70" y="212"/>
                </a:lnTo>
                <a:lnTo>
                  <a:pt x="70" y="212"/>
                </a:lnTo>
                <a:lnTo>
                  <a:pt x="70" y="212"/>
                </a:lnTo>
                <a:lnTo>
                  <a:pt x="72" y="211"/>
                </a:lnTo>
                <a:lnTo>
                  <a:pt x="73" y="211"/>
                </a:lnTo>
                <a:lnTo>
                  <a:pt x="73" y="211"/>
                </a:lnTo>
                <a:lnTo>
                  <a:pt x="73" y="211"/>
                </a:lnTo>
                <a:lnTo>
                  <a:pt x="72" y="211"/>
                </a:lnTo>
                <a:lnTo>
                  <a:pt x="72" y="211"/>
                </a:lnTo>
                <a:lnTo>
                  <a:pt x="72" y="211"/>
                </a:lnTo>
                <a:lnTo>
                  <a:pt x="72" y="211"/>
                </a:lnTo>
                <a:lnTo>
                  <a:pt x="72" y="211"/>
                </a:lnTo>
                <a:lnTo>
                  <a:pt x="72" y="211"/>
                </a:lnTo>
                <a:lnTo>
                  <a:pt x="70" y="212"/>
                </a:lnTo>
                <a:lnTo>
                  <a:pt x="145" y="430"/>
                </a:lnTo>
                <a:lnTo>
                  <a:pt x="143" y="429"/>
                </a:lnTo>
                <a:lnTo>
                  <a:pt x="140" y="427"/>
                </a:lnTo>
                <a:lnTo>
                  <a:pt x="134" y="423"/>
                </a:lnTo>
                <a:lnTo>
                  <a:pt x="128" y="418"/>
                </a:lnTo>
                <a:lnTo>
                  <a:pt x="122" y="414"/>
                </a:lnTo>
                <a:lnTo>
                  <a:pt x="116" y="408"/>
                </a:lnTo>
                <a:lnTo>
                  <a:pt x="113" y="401"/>
                </a:lnTo>
                <a:lnTo>
                  <a:pt x="111" y="395"/>
                </a:lnTo>
                <a:lnTo>
                  <a:pt x="112" y="387"/>
                </a:lnTo>
                <a:lnTo>
                  <a:pt x="113" y="375"/>
                </a:lnTo>
                <a:lnTo>
                  <a:pt x="113" y="361"/>
                </a:lnTo>
                <a:lnTo>
                  <a:pt x="115" y="346"/>
                </a:lnTo>
                <a:lnTo>
                  <a:pt x="116" y="332"/>
                </a:lnTo>
                <a:lnTo>
                  <a:pt x="118" y="321"/>
                </a:lnTo>
                <a:lnTo>
                  <a:pt x="118" y="314"/>
                </a:lnTo>
                <a:lnTo>
                  <a:pt x="118" y="310"/>
                </a:lnTo>
                <a:lnTo>
                  <a:pt x="118" y="310"/>
                </a:lnTo>
                <a:lnTo>
                  <a:pt x="119" y="310"/>
                </a:lnTo>
                <a:lnTo>
                  <a:pt x="121" y="309"/>
                </a:lnTo>
                <a:lnTo>
                  <a:pt x="123" y="307"/>
                </a:lnTo>
                <a:lnTo>
                  <a:pt x="124" y="304"/>
                </a:lnTo>
                <a:lnTo>
                  <a:pt x="125" y="301"/>
                </a:lnTo>
                <a:lnTo>
                  <a:pt x="126" y="295"/>
                </a:lnTo>
                <a:lnTo>
                  <a:pt x="127" y="288"/>
                </a:lnTo>
                <a:lnTo>
                  <a:pt x="118" y="201"/>
                </a:lnTo>
                <a:lnTo>
                  <a:pt x="118" y="200"/>
                </a:lnTo>
                <a:lnTo>
                  <a:pt x="118" y="201"/>
                </a:lnTo>
                <a:lnTo>
                  <a:pt x="118" y="203"/>
                </a:lnTo>
                <a:lnTo>
                  <a:pt x="119" y="207"/>
                </a:lnTo>
                <a:lnTo>
                  <a:pt x="121" y="210"/>
                </a:lnTo>
                <a:lnTo>
                  <a:pt x="123" y="213"/>
                </a:lnTo>
                <a:lnTo>
                  <a:pt x="124" y="215"/>
                </a:lnTo>
                <a:lnTo>
                  <a:pt x="126" y="216"/>
                </a:lnTo>
                <a:lnTo>
                  <a:pt x="127" y="215"/>
                </a:lnTo>
                <a:lnTo>
                  <a:pt x="129" y="213"/>
                </a:lnTo>
                <a:lnTo>
                  <a:pt x="130" y="210"/>
                </a:lnTo>
                <a:lnTo>
                  <a:pt x="131" y="207"/>
                </a:lnTo>
                <a:lnTo>
                  <a:pt x="132" y="204"/>
                </a:lnTo>
                <a:lnTo>
                  <a:pt x="132" y="200"/>
                </a:lnTo>
                <a:lnTo>
                  <a:pt x="131" y="196"/>
                </a:lnTo>
                <a:lnTo>
                  <a:pt x="129" y="192"/>
                </a:lnTo>
                <a:lnTo>
                  <a:pt x="127" y="186"/>
                </a:lnTo>
                <a:lnTo>
                  <a:pt x="124" y="178"/>
                </a:lnTo>
                <a:lnTo>
                  <a:pt x="123" y="172"/>
                </a:lnTo>
                <a:lnTo>
                  <a:pt x="124" y="165"/>
                </a:lnTo>
                <a:lnTo>
                  <a:pt x="126" y="158"/>
                </a:lnTo>
                <a:lnTo>
                  <a:pt x="128" y="147"/>
                </a:lnTo>
                <a:lnTo>
                  <a:pt x="128" y="133"/>
                </a:lnTo>
                <a:lnTo>
                  <a:pt x="124" y="114"/>
                </a:lnTo>
                <a:lnTo>
                  <a:pt x="118" y="87"/>
                </a:lnTo>
                <a:lnTo>
                  <a:pt x="115" y="83"/>
                </a:lnTo>
                <a:lnTo>
                  <a:pt x="112" y="79"/>
                </a:lnTo>
                <a:lnTo>
                  <a:pt x="108" y="76"/>
                </a:lnTo>
                <a:lnTo>
                  <a:pt x="104" y="73"/>
                </a:lnTo>
                <a:lnTo>
                  <a:pt x="100" y="70"/>
                </a:lnTo>
                <a:lnTo>
                  <a:pt x="97" y="68"/>
                </a:lnTo>
                <a:lnTo>
                  <a:pt x="95" y="67"/>
                </a:lnTo>
                <a:lnTo>
                  <a:pt x="94" y="66"/>
                </a:lnTo>
                <a:lnTo>
                  <a:pt x="94" y="66"/>
                </a:lnTo>
                <a:lnTo>
                  <a:pt x="95" y="66"/>
                </a:lnTo>
                <a:lnTo>
                  <a:pt x="97" y="65"/>
                </a:lnTo>
                <a:lnTo>
                  <a:pt x="98" y="65"/>
                </a:lnTo>
                <a:lnTo>
                  <a:pt x="100" y="64"/>
                </a:lnTo>
                <a:lnTo>
                  <a:pt x="102" y="63"/>
                </a:lnTo>
                <a:lnTo>
                  <a:pt x="102" y="60"/>
                </a:lnTo>
                <a:lnTo>
                  <a:pt x="103" y="58"/>
                </a:lnTo>
                <a:lnTo>
                  <a:pt x="104" y="55"/>
                </a:lnTo>
                <a:lnTo>
                  <a:pt x="103" y="53"/>
                </a:lnTo>
                <a:lnTo>
                  <a:pt x="102" y="51"/>
                </a:lnTo>
                <a:lnTo>
                  <a:pt x="102" y="51"/>
                </a:lnTo>
                <a:lnTo>
                  <a:pt x="100" y="49"/>
                </a:lnTo>
                <a:lnTo>
                  <a:pt x="98" y="48"/>
                </a:lnTo>
                <a:lnTo>
                  <a:pt x="97" y="46"/>
                </a:lnTo>
                <a:lnTo>
                  <a:pt x="95" y="43"/>
                </a:lnTo>
                <a:lnTo>
                  <a:pt x="94" y="40"/>
                </a:lnTo>
                <a:lnTo>
                  <a:pt x="93" y="36"/>
                </a:lnTo>
                <a:lnTo>
                  <a:pt x="93" y="31"/>
                </a:lnTo>
                <a:lnTo>
                  <a:pt x="94" y="27"/>
                </a:lnTo>
                <a:lnTo>
                  <a:pt x="96" y="23"/>
                </a:lnTo>
                <a:lnTo>
                  <a:pt x="97" y="20"/>
                </a:lnTo>
                <a:lnTo>
                  <a:pt x="97" y="18"/>
                </a:lnTo>
                <a:lnTo>
                  <a:pt x="97" y="17"/>
                </a:lnTo>
                <a:lnTo>
                  <a:pt x="97" y="17"/>
                </a:lnTo>
                <a:lnTo>
                  <a:pt x="96" y="16"/>
                </a:lnTo>
                <a:lnTo>
                  <a:pt x="94" y="13"/>
                </a:lnTo>
                <a:lnTo>
                  <a:pt x="92" y="11"/>
                </a:lnTo>
                <a:lnTo>
                  <a:pt x="91" y="8"/>
                </a:lnTo>
                <a:lnTo>
                  <a:pt x="89" y="6"/>
                </a:lnTo>
                <a:lnTo>
                  <a:pt x="88" y="4"/>
                </a:lnTo>
                <a:lnTo>
                  <a:pt x="87" y="2"/>
                </a:lnTo>
                <a:lnTo>
                  <a:pt x="86" y="0"/>
                </a:lnTo>
                <a:lnTo>
                  <a:pt x="84" y="0"/>
                </a:lnTo>
                <a:lnTo>
                  <a:pt x="80" y="0"/>
                </a:lnTo>
                <a:lnTo>
                  <a:pt x="74" y="0"/>
                </a:lnTo>
                <a:lnTo>
                  <a:pt x="69" y="0"/>
                </a:lnTo>
                <a:lnTo>
                  <a:pt x="64" y="1"/>
                </a:lnTo>
                <a:lnTo>
                  <a:pt x="59" y="2"/>
                </a:lnTo>
                <a:lnTo>
                  <a:pt x="55" y="3"/>
                </a:lnTo>
                <a:lnTo>
                  <a:pt x="53" y="4"/>
                </a:lnTo>
                <a:lnTo>
                  <a:pt x="49" y="8"/>
                </a:lnTo>
                <a:lnTo>
                  <a:pt x="47" y="12"/>
                </a:lnTo>
                <a:lnTo>
                  <a:pt x="44" y="17"/>
                </a:lnTo>
                <a:lnTo>
                  <a:pt x="42" y="22"/>
                </a:lnTo>
                <a:lnTo>
                  <a:pt x="39" y="28"/>
                </a:lnTo>
                <a:lnTo>
                  <a:pt x="37" y="34"/>
                </a:lnTo>
                <a:lnTo>
                  <a:pt x="36" y="38"/>
                </a:lnTo>
                <a:lnTo>
                  <a:pt x="34" y="43"/>
                </a:lnTo>
                <a:lnTo>
                  <a:pt x="32" y="47"/>
                </a:lnTo>
                <a:lnTo>
                  <a:pt x="30" y="51"/>
                </a:lnTo>
                <a:lnTo>
                  <a:pt x="28" y="54"/>
                </a:lnTo>
                <a:lnTo>
                  <a:pt x="26" y="56"/>
                </a:lnTo>
                <a:lnTo>
                  <a:pt x="25" y="58"/>
                </a:lnTo>
                <a:lnTo>
                  <a:pt x="23" y="59"/>
                </a:lnTo>
                <a:lnTo>
                  <a:pt x="23" y="59"/>
                </a:lnTo>
                <a:lnTo>
                  <a:pt x="28" y="64"/>
                </a:lnTo>
                <a:lnTo>
                  <a:pt x="28" y="64"/>
                </a:lnTo>
                <a:lnTo>
                  <a:pt x="30" y="64"/>
                </a:lnTo>
                <a:lnTo>
                  <a:pt x="31" y="66"/>
                </a:lnTo>
                <a:lnTo>
                  <a:pt x="32" y="68"/>
                </a:lnTo>
                <a:lnTo>
                  <a:pt x="33" y="69"/>
                </a:lnTo>
                <a:lnTo>
                  <a:pt x="32" y="71"/>
                </a:lnTo>
                <a:lnTo>
                  <a:pt x="32" y="73"/>
                </a:lnTo>
                <a:lnTo>
                  <a:pt x="28" y="76"/>
                </a:lnTo>
                <a:lnTo>
                  <a:pt x="24" y="80"/>
                </a:lnTo>
                <a:lnTo>
                  <a:pt x="19" y="88"/>
                </a:lnTo>
                <a:lnTo>
                  <a:pt x="14" y="99"/>
                </a:lnTo>
                <a:lnTo>
                  <a:pt x="10" y="110"/>
                </a:lnTo>
                <a:lnTo>
                  <a:pt x="5" y="121"/>
                </a:lnTo>
                <a:lnTo>
                  <a:pt x="2" y="132"/>
                </a:lnTo>
                <a:lnTo>
                  <a:pt x="0" y="139"/>
                </a:lnTo>
                <a:lnTo>
                  <a:pt x="0" y="143"/>
                </a:lnTo>
                <a:lnTo>
                  <a:pt x="0" y="146"/>
                </a:lnTo>
                <a:lnTo>
                  <a:pt x="0" y="152"/>
                </a:lnTo>
                <a:lnTo>
                  <a:pt x="2" y="160"/>
                </a:lnTo>
                <a:lnTo>
                  <a:pt x="4" y="169"/>
                </a:lnTo>
                <a:lnTo>
                  <a:pt x="6" y="178"/>
                </a:lnTo>
                <a:lnTo>
                  <a:pt x="10" y="185"/>
                </a:lnTo>
                <a:lnTo>
                  <a:pt x="14" y="191"/>
                </a:lnTo>
                <a:lnTo>
                  <a:pt x="18" y="194"/>
                </a:lnTo>
                <a:lnTo>
                  <a:pt x="17" y="204"/>
                </a:lnTo>
                <a:lnTo>
                  <a:pt x="16" y="220"/>
                </a:lnTo>
                <a:lnTo>
                  <a:pt x="15" y="237"/>
                </a:lnTo>
                <a:lnTo>
                  <a:pt x="14" y="256"/>
                </a:lnTo>
                <a:lnTo>
                  <a:pt x="13" y="274"/>
                </a:lnTo>
                <a:lnTo>
                  <a:pt x="12" y="289"/>
                </a:lnTo>
                <a:lnTo>
                  <a:pt x="12" y="299"/>
                </a:lnTo>
                <a:lnTo>
                  <a:pt x="12" y="303"/>
                </a:lnTo>
                <a:lnTo>
                  <a:pt x="13" y="304"/>
                </a:lnTo>
                <a:lnTo>
                  <a:pt x="15" y="306"/>
                </a:lnTo>
                <a:lnTo>
                  <a:pt x="18" y="307"/>
                </a:lnTo>
                <a:lnTo>
                  <a:pt x="21" y="310"/>
                </a:lnTo>
                <a:lnTo>
                  <a:pt x="26" y="311"/>
                </a:lnTo>
                <a:lnTo>
                  <a:pt x="29" y="313"/>
                </a:lnTo>
                <a:lnTo>
                  <a:pt x="31" y="312"/>
                </a:lnTo>
                <a:lnTo>
                  <a:pt x="32" y="310"/>
                </a:lnTo>
                <a:lnTo>
                  <a:pt x="32" y="312"/>
                </a:lnTo>
                <a:lnTo>
                  <a:pt x="33" y="315"/>
                </a:lnTo>
                <a:lnTo>
                  <a:pt x="34" y="320"/>
                </a:lnTo>
                <a:lnTo>
                  <a:pt x="36" y="325"/>
                </a:lnTo>
                <a:lnTo>
                  <a:pt x="37" y="330"/>
                </a:lnTo>
                <a:lnTo>
                  <a:pt x="39" y="334"/>
                </a:lnTo>
                <a:lnTo>
                  <a:pt x="40" y="336"/>
                </a:lnTo>
                <a:lnTo>
                  <a:pt x="41" y="338"/>
                </a:lnTo>
                <a:lnTo>
                  <a:pt x="40" y="338"/>
                </a:lnTo>
                <a:lnTo>
                  <a:pt x="40" y="339"/>
                </a:lnTo>
                <a:lnTo>
                  <a:pt x="39" y="341"/>
                </a:lnTo>
                <a:lnTo>
                  <a:pt x="39" y="342"/>
                </a:lnTo>
                <a:lnTo>
                  <a:pt x="38" y="345"/>
                </a:lnTo>
                <a:lnTo>
                  <a:pt x="37" y="348"/>
                </a:lnTo>
                <a:lnTo>
                  <a:pt x="37" y="352"/>
                </a:lnTo>
                <a:lnTo>
                  <a:pt x="37" y="356"/>
                </a:lnTo>
                <a:lnTo>
                  <a:pt x="37" y="361"/>
                </a:lnTo>
                <a:lnTo>
                  <a:pt x="37" y="368"/>
                </a:lnTo>
                <a:lnTo>
                  <a:pt x="39" y="375"/>
                </a:lnTo>
                <a:lnTo>
                  <a:pt x="41" y="384"/>
                </a:lnTo>
                <a:lnTo>
                  <a:pt x="43" y="391"/>
                </a:lnTo>
                <a:lnTo>
                  <a:pt x="45" y="397"/>
                </a:lnTo>
                <a:lnTo>
                  <a:pt x="46" y="401"/>
                </a:lnTo>
                <a:lnTo>
                  <a:pt x="47" y="402"/>
                </a:lnTo>
                <a:lnTo>
                  <a:pt x="39" y="418"/>
                </a:lnTo>
                <a:lnTo>
                  <a:pt x="42" y="441"/>
                </a:lnTo>
                <a:lnTo>
                  <a:pt x="43" y="442"/>
                </a:lnTo>
                <a:lnTo>
                  <a:pt x="43" y="443"/>
                </a:lnTo>
                <a:lnTo>
                  <a:pt x="45" y="444"/>
                </a:lnTo>
                <a:lnTo>
                  <a:pt x="48" y="446"/>
                </a:lnTo>
                <a:lnTo>
                  <a:pt x="50" y="448"/>
                </a:lnTo>
                <a:lnTo>
                  <a:pt x="53" y="449"/>
                </a:lnTo>
                <a:lnTo>
                  <a:pt x="55" y="449"/>
                </a:lnTo>
                <a:lnTo>
                  <a:pt x="58" y="448"/>
                </a:lnTo>
                <a:lnTo>
                  <a:pt x="60" y="445"/>
                </a:lnTo>
                <a:lnTo>
                  <a:pt x="62" y="443"/>
                </a:lnTo>
                <a:lnTo>
                  <a:pt x="63" y="440"/>
                </a:lnTo>
                <a:lnTo>
                  <a:pt x="64" y="437"/>
                </a:lnTo>
                <a:lnTo>
                  <a:pt x="64" y="434"/>
                </a:lnTo>
                <a:lnTo>
                  <a:pt x="64" y="431"/>
                </a:lnTo>
                <a:lnTo>
                  <a:pt x="65" y="430"/>
                </a:lnTo>
                <a:lnTo>
                  <a:pt x="65" y="430"/>
                </a:lnTo>
                <a:lnTo>
                  <a:pt x="59" y="399"/>
                </a:lnTo>
                <a:lnTo>
                  <a:pt x="70" y="336"/>
                </a:lnTo>
                <a:lnTo>
                  <a:pt x="71" y="325"/>
                </a:lnTo>
                <a:lnTo>
                  <a:pt x="84" y="325"/>
                </a:lnTo>
                <a:lnTo>
                  <a:pt x="84" y="325"/>
                </a:lnTo>
                <a:lnTo>
                  <a:pt x="84" y="328"/>
                </a:lnTo>
                <a:lnTo>
                  <a:pt x="84" y="331"/>
                </a:lnTo>
                <a:lnTo>
                  <a:pt x="84" y="334"/>
                </a:lnTo>
                <a:lnTo>
                  <a:pt x="85" y="339"/>
                </a:lnTo>
                <a:lnTo>
                  <a:pt x="85" y="345"/>
                </a:lnTo>
                <a:lnTo>
                  <a:pt x="86" y="350"/>
                </a:lnTo>
                <a:lnTo>
                  <a:pt x="86" y="356"/>
                </a:lnTo>
                <a:lnTo>
                  <a:pt x="87" y="363"/>
                </a:lnTo>
                <a:lnTo>
                  <a:pt x="89" y="371"/>
                </a:lnTo>
                <a:lnTo>
                  <a:pt x="91" y="378"/>
                </a:lnTo>
                <a:lnTo>
                  <a:pt x="92" y="385"/>
                </a:lnTo>
                <a:lnTo>
                  <a:pt x="94" y="392"/>
                </a:lnTo>
                <a:lnTo>
                  <a:pt x="95" y="397"/>
                </a:lnTo>
                <a:lnTo>
                  <a:pt x="96" y="400"/>
                </a:lnTo>
                <a:lnTo>
                  <a:pt x="97" y="401"/>
                </a:lnTo>
                <a:lnTo>
                  <a:pt x="94" y="428"/>
                </a:lnTo>
                <a:lnTo>
                  <a:pt x="102" y="431"/>
                </a:lnTo>
                <a:lnTo>
                  <a:pt x="102" y="427"/>
                </a:lnTo>
                <a:lnTo>
                  <a:pt x="102" y="427"/>
                </a:lnTo>
                <a:lnTo>
                  <a:pt x="104" y="428"/>
                </a:lnTo>
                <a:lnTo>
                  <a:pt x="107" y="429"/>
                </a:lnTo>
                <a:lnTo>
                  <a:pt x="109" y="431"/>
                </a:lnTo>
                <a:lnTo>
                  <a:pt x="113" y="432"/>
                </a:lnTo>
                <a:lnTo>
                  <a:pt x="116" y="435"/>
                </a:lnTo>
                <a:lnTo>
                  <a:pt x="119" y="436"/>
                </a:lnTo>
                <a:lnTo>
                  <a:pt x="124" y="438"/>
                </a:lnTo>
                <a:lnTo>
                  <a:pt x="127" y="440"/>
                </a:lnTo>
                <a:lnTo>
                  <a:pt x="131" y="440"/>
                </a:lnTo>
                <a:lnTo>
                  <a:pt x="135" y="440"/>
                </a:lnTo>
                <a:lnTo>
                  <a:pt x="139" y="440"/>
                </a:lnTo>
                <a:lnTo>
                  <a:pt x="141" y="440"/>
                </a:lnTo>
                <a:lnTo>
                  <a:pt x="144" y="439"/>
                </a:lnTo>
                <a:lnTo>
                  <a:pt x="146" y="438"/>
                </a:lnTo>
                <a:lnTo>
                  <a:pt x="146" y="438"/>
                </a:lnTo>
                <a:lnTo>
                  <a:pt x="145" y="430"/>
                </a:lnTo>
                <a:lnTo>
                  <a:pt x="70" y="21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9" name="Freeform 13">
            <a:extLst>
              <a:ext uri="{FF2B5EF4-FFF2-40B4-BE49-F238E27FC236}">
                <a16:creationId xmlns:a16="http://schemas.microsoft.com/office/drawing/2014/main" id="{36BF4668-6C46-47B3-A70E-95312640A49C}"/>
              </a:ext>
            </a:extLst>
          </p:cNvPr>
          <p:cNvSpPr>
            <a:spLocks/>
          </p:cNvSpPr>
          <p:nvPr/>
        </p:nvSpPr>
        <p:spPr bwMode="auto">
          <a:xfrm>
            <a:off x="1655763" y="3019425"/>
            <a:ext cx="236537" cy="744538"/>
          </a:xfrm>
          <a:custGeom>
            <a:avLst/>
            <a:gdLst>
              <a:gd name="T0" fmla="*/ 148 w 149"/>
              <a:gd name="T1" fmla="*/ 393 h 469"/>
              <a:gd name="T2" fmla="*/ 137 w 149"/>
              <a:gd name="T3" fmla="*/ 271 h 469"/>
              <a:gd name="T4" fmla="*/ 141 w 149"/>
              <a:gd name="T5" fmla="*/ 267 h 469"/>
              <a:gd name="T6" fmla="*/ 143 w 149"/>
              <a:gd name="T7" fmla="*/ 262 h 469"/>
              <a:gd name="T8" fmla="*/ 141 w 149"/>
              <a:gd name="T9" fmla="*/ 248 h 469"/>
              <a:gd name="T10" fmla="*/ 142 w 149"/>
              <a:gd name="T11" fmla="*/ 193 h 469"/>
              <a:gd name="T12" fmla="*/ 140 w 149"/>
              <a:gd name="T13" fmla="*/ 154 h 469"/>
              <a:gd name="T14" fmla="*/ 132 w 149"/>
              <a:gd name="T15" fmla="*/ 108 h 469"/>
              <a:gd name="T16" fmla="*/ 117 w 149"/>
              <a:gd name="T17" fmla="*/ 90 h 469"/>
              <a:gd name="T18" fmla="*/ 96 w 149"/>
              <a:gd name="T19" fmla="*/ 74 h 469"/>
              <a:gd name="T20" fmla="*/ 84 w 149"/>
              <a:gd name="T21" fmla="*/ 68 h 469"/>
              <a:gd name="T22" fmla="*/ 94 w 149"/>
              <a:gd name="T23" fmla="*/ 42 h 469"/>
              <a:gd name="T24" fmla="*/ 95 w 149"/>
              <a:gd name="T25" fmla="*/ 32 h 469"/>
              <a:gd name="T26" fmla="*/ 93 w 149"/>
              <a:gd name="T27" fmla="*/ 18 h 469"/>
              <a:gd name="T28" fmla="*/ 86 w 149"/>
              <a:gd name="T29" fmla="*/ 8 h 469"/>
              <a:gd name="T30" fmla="*/ 82 w 149"/>
              <a:gd name="T31" fmla="*/ 1 h 469"/>
              <a:gd name="T32" fmla="*/ 67 w 149"/>
              <a:gd name="T33" fmla="*/ 0 h 469"/>
              <a:gd name="T34" fmla="*/ 52 w 149"/>
              <a:gd name="T35" fmla="*/ 0 h 469"/>
              <a:gd name="T36" fmla="*/ 47 w 149"/>
              <a:gd name="T37" fmla="*/ 4 h 469"/>
              <a:gd name="T38" fmla="*/ 40 w 149"/>
              <a:gd name="T39" fmla="*/ 13 h 469"/>
              <a:gd name="T40" fmla="*/ 38 w 149"/>
              <a:gd name="T41" fmla="*/ 27 h 469"/>
              <a:gd name="T42" fmla="*/ 41 w 149"/>
              <a:gd name="T43" fmla="*/ 38 h 469"/>
              <a:gd name="T44" fmla="*/ 52 w 149"/>
              <a:gd name="T45" fmla="*/ 68 h 469"/>
              <a:gd name="T46" fmla="*/ 39 w 149"/>
              <a:gd name="T47" fmla="*/ 76 h 469"/>
              <a:gd name="T48" fmla="*/ 17 w 149"/>
              <a:gd name="T49" fmla="*/ 90 h 469"/>
              <a:gd name="T50" fmla="*/ 10 w 149"/>
              <a:gd name="T51" fmla="*/ 102 h 469"/>
              <a:gd name="T52" fmla="*/ 6 w 149"/>
              <a:gd name="T53" fmla="*/ 137 h 469"/>
              <a:gd name="T54" fmla="*/ 1 w 149"/>
              <a:gd name="T55" fmla="*/ 176 h 469"/>
              <a:gd name="T56" fmla="*/ 0 w 149"/>
              <a:gd name="T57" fmla="*/ 195 h 469"/>
              <a:gd name="T58" fmla="*/ 0 w 149"/>
              <a:gd name="T59" fmla="*/ 231 h 469"/>
              <a:gd name="T60" fmla="*/ 2 w 149"/>
              <a:gd name="T61" fmla="*/ 262 h 469"/>
              <a:gd name="T62" fmla="*/ 8 w 149"/>
              <a:gd name="T63" fmla="*/ 269 h 469"/>
              <a:gd name="T64" fmla="*/ 15 w 149"/>
              <a:gd name="T65" fmla="*/ 270 h 469"/>
              <a:gd name="T66" fmla="*/ 10 w 149"/>
              <a:gd name="T67" fmla="*/ 257 h 469"/>
              <a:gd name="T68" fmla="*/ 42 w 149"/>
              <a:gd name="T69" fmla="*/ 436 h 469"/>
              <a:gd name="T70" fmla="*/ 47 w 149"/>
              <a:gd name="T71" fmla="*/ 466 h 469"/>
              <a:gd name="T72" fmla="*/ 72 w 149"/>
              <a:gd name="T73" fmla="*/ 454 h 469"/>
              <a:gd name="T74" fmla="*/ 87 w 149"/>
              <a:gd name="T75" fmla="*/ 462 h 469"/>
              <a:gd name="T76" fmla="*/ 100 w 149"/>
              <a:gd name="T77" fmla="*/ 468 h 469"/>
              <a:gd name="T78" fmla="*/ 109 w 149"/>
              <a:gd name="T79" fmla="*/ 468 h 469"/>
              <a:gd name="T80" fmla="*/ 117 w 149"/>
              <a:gd name="T81" fmla="*/ 465 h 469"/>
              <a:gd name="T82" fmla="*/ 114 w 149"/>
              <a:gd name="T83" fmla="*/ 447 h 469"/>
              <a:gd name="T84" fmla="*/ 120 w 149"/>
              <a:gd name="T85" fmla="*/ 256 h 469"/>
              <a:gd name="T86" fmla="*/ 125 w 149"/>
              <a:gd name="T87" fmla="*/ 266 h 469"/>
              <a:gd name="T88" fmla="*/ 125 w 149"/>
              <a:gd name="T89" fmla="*/ 267 h 469"/>
              <a:gd name="T90" fmla="*/ 127 w 149"/>
              <a:gd name="T91" fmla="*/ 269 h 469"/>
              <a:gd name="T92" fmla="*/ 129 w 149"/>
              <a:gd name="T93" fmla="*/ 280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9" h="469">
                <a:moveTo>
                  <a:pt x="118" y="280"/>
                </a:moveTo>
                <a:lnTo>
                  <a:pt x="118" y="393"/>
                </a:lnTo>
                <a:lnTo>
                  <a:pt x="148" y="393"/>
                </a:lnTo>
                <a:lnTo>
                  <a:pt x="148" y="280"/>
                </a:lnTo>
                <a:lnTo>
                  <a:pt x="137" y="280"/>
                </a:lnTo>
                <a:lnTo>
                  <a:pt x="137" y="271"/>
                </a:lnTo>
                <a:lnTo>
                  <a:pt x="138" y="270"/>
                </a:lnTo>
                <a:lnTo>
                  <a:pt x="139" y="269"/>
                </a:lnTo>
                <a:lnTo>
                  <a:pt x="141" y="267"/>
                </a:lnTo>
                <a:lnTo>
                  <a:pt x="142" y="265"/>
                </a:lnTo>
                <a:lnTo>
                  <a:pt x="142" y="264"/>
                </a:lnTo>
                <a:lnTo>
                  <a:pt x="143" y="262"/>
                </a:lnTo>
                <a:lnTo>
                  <a:pt x="143" y="261"/>
                </a:lnTo>
                <a:lnTo>
                  <a:pt x="143" y="261"/>
                </a:lnTo>
                <a:lnTo>
                  <a:pt x="141" y="248"/>
                </a:lnTo>
                <a:lnTo>
                  <a:pt x="141" y="248"/>
                </a:lnTo>
                <a:lnTo>
                  <a:pt x="142" y="197"/>
                </a:lnTo>
                <a:lnTo>
                  <a:pt x="142" y="193"/>
                </a:lnTo>
                <a:lnTo>
                  <a:pt x="142" y="184"/>
                </a:lnTo>
                <a:lnTo>
                  <a:pt x="141" y="170"/>
                </a:lnTo>
                <a:lnTo>
                  <a:pt x="140" y="154"/>
                </a:lnTo>
                <a:lnTo>
                  <a:pt x="138" y="137"/>
                </a:lnTo>
                <a:lnTo>
                  <a:pt x="136" y="121"/>
                </a:lnTo>
                <a:lnTo>
                  <a:pt x="132" y="108"/>
                </a:lnTo>
                <a:lnTo>
                  <a:pt x="129" y="100"/>
                </a:lnTo>
                <a:lnTo>
                  <a:pt x="124" y="95"/>
                </a:lnTo>
                <a:lnTo>
                  <a:pt x="117" y="90"/>
                </a:lnTo>
                <a:lnTo>
                  <a:pt x="111" y="84"/>
                </a:lnTo>
                <a:lnTo>
                  <a:pt x="103" y="79"/>
                </a:lnTo>
                <a:lnTo>
                  <a:pt x="96" y="74"/>
                </a:lnTo>
                <a:lnTo>
                  <a:pt x="90" y="71"/>
                </a:lnTo>
                <a:lnTo>
                  <a:pt x="86" y="68"/>
                </a:lnTo>
                <a:lnTo>
                  <a:pt x="84" y="68"/>
                </a:lnTo>
                <a:lnTo>
                  <a:pt x="86" y="56"/>
                </a:lnTo>
                <a:lnTo>
                  <a:pt x="93" y="42"/>
                </a:lnTo>
                <a:lnTo>
                  <a:pt x="94" y="42"/>
                </a:lnTo>
                <a:lnTo>
                  <a:pt x="94" y="39"/>
                </a:lnTo>
                <a:lnTo>
                  <a:pt x="95" y="36"/>
                </a:lnTo>
                <a:lnTo>
                  <a:pt x="95" y="32"/>
                </a:lnTo>
                <a:lnTo>
                  <a:pt x="95" y="27"/>
                </a:lnTo>
                <a:lnTo>
                  <a:pt x="95" y="22"/>
                </a:lnTo>
                <a:lnTo>
                  <a:pt x="93" y="18"/>
                </a:lnTo>
                <a:lnTo>
                  <a:pt x="90" y="14"/>
                </a:lnTo>
                <a:lnTo>
                  <a:pt x="88" y="10"/>
                </a:lnTo>
                <a:lnTo>
                  <a:pt x="86" y="8"/>
                </a:lnTo>
                <a:lnTo>
                  <a:pt x="84" y="5"/>
                </a:lnTo>
                <a:lnTo>
                  <a:pt x="84" y="3"/>
                </a:lnTo>
                <a:lnTo>
                  <a:pt x="82" y="1"/>
                </a:lnTo>
                <a:lnTo>
                  <a:pt x="79" y="0"/>
                </a:lnTo>
                <a:lnTo>
                  <a:pt x="74" y="0"/>
                </a:lnTo>
                <a:lnTo>
                  <a:pt x="67" y="0"/>
                </a:lnTo>
                <a:lnTo>
                  <a:pt x="59" y="0"/>
                </a:lnTo>
                <a:lnTo>
                  <a:pt x="54" y="0"/>
                </a:lnTo>
                <a:lnTo>
                  <a:pt x="52" y="0"/>
                </a:lnTo>
                <a:lnTo>
                  <a:pt x="50" y="2"/>
                </a:lnTo>
                <a:lnTo>
                  <a:pt x="49" y="3"/>
                </a:lnTo>
                <a:lnTo>
                  <a:pt x="47" y="4"/>
                </a:lnTo>
                <a:lnTo>
                  <a:pt x="46" y="7"/>
                </a:lnTo>
                <a:lnTo>
                  <a:pt x="42" y="10"/>
                </a:lnTo>
                <a:lnTo>
                  <a:pt x="40" y="13"/>
                </a:lnTo>
                <a:lnTo>
                  <a:pt x="38" y="17"/>
                </a:lnTo>
                <a:lnTo>
                  <a:pt x="38" y="22"/>
                </a:lnTo>
                <a:lnTo>
                  <a:pt x="38" y="27"/>
                </a:lnTo>
                <a:lnTo>
                  <a:pt x="39" y="31"/>
                </a:lnTo>
                <a:lnTo>
                  <a:pt x="40" y="35"/>
                </a:lnTo>
                <a:lnTo>
                  <a:pt x="41" y="38"/>
                </a:lnTo>
                <a:lnTo>
                  <a:pt x="41" y="39"/>
                </a:lnTo>
                <a:lnTo>
                  <a:pt x="42" y="59"/>
                </a:lnTo>
                <a:lnTo>
                  <a:pt x="52" y="68"/>
                </a:lnTo>
                <a:lnTo>
                  <a:pt x="50" y="69"/>
                </a:lnTo>
                <a:lnTo>
                  <a:pt x="46" y="72"/>
                </a:lnTo>
                <a:lnTo>
                  <a:pt x="39" y="76"/>
                </a:lnTo>
                <a:lnTo>
                  <a:pt x="31" y="81"/>
                </a:lnTo>
                <a:lnTo>
                  <a:pt x="24" y="85"/>
                </a:lnTo>
                <a:lnTo>
                  <a:pt x="17" y="90"/>
                </a:lnTo>
                <a:lnTo>
                  <a:pt x="12" y="94"/>
                </a:lnTo>
                <a:lnTo>
                  <a:pt x="10" y="97"/>
                </a:lnTo>
                <a:lnTo>
                  <a:pt x="10" y="102"/>
                </a:lnTo>
                <a:lnTo>
                  <a:pt x="9" y="111"/>
                </a:lnTo>
                <a:lnTo>
                  <a:pt x="8" y="124"/>
                </a:lnTo>
                <a:lnTo>
                  <a:pt x="6" y="137"/>
                </a:lnTo>
                <a:lnTo>
                  <a:pt x="4" y="152"/>
                </a:lnTo>
                <a:lnTo>
                  <a:pt x="3" y="165"/>
                </a:lnTo>
                <a:lnTo>
                  <a:pt x="1" y="176"/>
                </a:lnTo>
                <a:lnTo>
                  <a:pt x="1" y="182"/>
                </a:lnTo>
                <a:lnTo>
                  <a:pt x="1" y="187"/>
                </a:lnTo>
                <a:lnTo>
                  <a:pt x="0" y="195"/>
                </a:lnTo>
                <a:lnTo>
                  <a:pt x="0" y="206"/>
                </a:lnTo>
                <a:lnTo>
                  <a:pt x="0" y="218"/>
                </a:lnTo>
                <a:lnTo>
                  <a:pt x="0" y="231"/>
                </a:lnTo>
                <a:lnTo>
                  <a:pt x="0" y="244"/>
                </a:lnTo>
                <a:lnTo>
                  <a:pt x="0" y="254"/>
                </a:lnTo>
                <a:lnTo>
                  <a:pt x="2" y="262"/>
                </a:lnTo>
                <a:lnTo>
                  <a:pt x="3" y="266"/>
                </a:lnTo>
                <a:lnTo>
                  <a:pt x="5" y="267"/>
                </a:lnTo>
                <a:lnTo>
                  <a:pt x="8" y="269"/>
                </a:lnTo>
                <a:lnTo>
                  <a:pt x="10" y="270"/>
                </a:lnTo>
                <a:lnTo>
                  <a:pt x="13" y="270"/>
                </a:lnTo>
                <a:lnTo>
                  <a:pt x="15" y="270"/>
                </a:lnTo>
                <a:lnTo>
                  <a:pt x="17" y="269"/>
                </a:lnTo>
                <a:lnTo>
                  <a:pt x="17" y="269"/>
                </a:lnTo>
                <a:lnTo>
                  <a:pt x="10" y="257"/>
                </a:lnTo>
                <a:lnTo>
                  <a:pt x="23" y="171"/>
                </a:lnTo>
                <a:lnTo>
                  <a:pt x="22" y="263"/>
                </a:lnTo>
                <a:lnTo>
                  <a:pt x="42" y="436"/>
                </a:lnTo>
                <a:lnTo>
                  <a:pt x="26" y="455"/>
                </a:lnTo>
                <a:lnTo>
                  <a:pt x="23" y="468"/>
                </a:lnTo>
                <a:lnTo>
                  <a:pt x="47" y="466"/>
                </a:lnTo>
                <a:lnTo>
                  <a:pt x="68" y="451"/>
                </a:lnTo>
                <a:lnTo>
                  <a:pt x="69" y="452"/>
                </a:lnTo>
                <a:lnTo>
                  <a:pt x="72" y="454"/>
                </a:lnTo>
                <a:lnTo>
                  <a:pt x="76" y="456"/>
                </a:lnTo>
                <a:lnTo>
                  <a:pt x="81" y="459"/>
                </a:lnTo>
                <a:lnTo>
                  <a:pt x="87" y="462"/>
                </a:lnTo>
                <a:lnTo>
                  <a:pt x="92" y="464"/>
                </a:lnTo>
                <a:lnTo>
                  <a:pt x="96" y="466"/>
                </a:lnTo>
                <a:lnTo>
                  <a:pt x="100" y="468"/>
                </a:lnTo>
                <a:lnTo>
                  <a:pt x="103" y="468"/>
                </a:lnTo>
                <a:lnTo>
                  <a:pt x="105" y="468"/>
                </a:lnTo>
                <a:lnTo>
                  <a:pt x="109" y="468"/>
                </a:lnTo>
                <a:lnTo>
                  <a:pt x="112" y="467"/>
                </a:lnTo>
                <a:lnTo>
                  <a:pt x="115" y="466"/>
                </a:lnTo>
                <a:lnTo>
                  <a:pt x="117" y="465"/>
                </a:lnTo>
                <a:lnTo>
                  <a:pt x="118" y="465"/>
                </a:lnTo>
                <a:lnTo>
                  <a:pt x="119" y="464"/>
                </a:lnTo>
                <a:lnTo>
                  <a:pt x="114" y="447"/>
                </a:lnTo>
                <a:lnTo>
                  <a:pt x="95" y="437"/>
                </a:lnTo>
                <a:lnTo>
                  <a:pt x="112" y="274"/>
                </a:lnTo>
                <a:lnTo>
                  <a:pt x="120" y="256"/>
                </a:lnTo>
                <a:lnTo>
                  <a:pt x="111" y="163"/>
                </a:lnTo>
                <a:lnTo>
                  <a:pt x="130" y="258"/>
                </a:lnTo>
                <a:lnTo>
                  <a:pt x="125" y="266"/>
                </a:lnTo>
                <a:lnTo>
                  <a:pt x="125" y="266"/>
                </a:lnTo>
                <a:lnTo>
                  <a:pt x="125" y="266"/>
                </a:lnTo>
                <a:lnTo>
                  <a:pt x="125" y="267"/>
                </a:lnTo>
                <a:lnTo>
                  <a:pt x="126" y="268"/>
                </a:lnTo>
                <a:lnTo>
                  <a:pt x="126" y="268"/>
                </a:lnTo>
                <a:lnTo>
                  <a:pt x="127" y="269"/>
                </a:lnTo>
                <a:lnTo>
                  <a:pt x="127" y="270"/>
                </a:lnTo>
                <a:lnTo>
                  <a:pt x="129" y="270"/>
                </a:lnTo>
                <a:lnTo>
                  <a:pt x="129" y="280"/>
                </a:lnTo>
                <a:lnTo>
                  <a:pt x="118" y="280"/>
                </a:lnTo>
              </a:path>
            </a:pathLst>
          </a:custGeom>
          <a:solidFill>
            <a:schemeClr val="bg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0" name="Freeform 14">
            <a:extLst>
              <a:ext uri="{FF2B5EF4-FFF2-40B4-BE49-F238E27FC236}">
                <a16:creationId xmlns:a16="http://schemas.microsoft.com/office/drawing/2014/main" id="{DB7495F6-0248-49F8-B69A-AF85CE36A1BC}"/>
              </a:ext>
            </a:extLst>
          </p:cNvPr>
          <p:cNvSpPr>
            <a:spLocks/>
          </p:cNvSpPr>
          <p:nvPr/>
        </p:nvSpPr>
        <p:spPr bwMode="auto">
          <a:xfrm>
            <a:off x="1262063" y="3068638"/>
            <a:ext cx="234950" cy="712787"/>
          </a:xfrm>
          <a:custGeom>
            <a:avLst/>
            <a:gdLst>
              <a:gd name="T0" fmla="*/ 80 w 148"/>
              <a:gd name="T1" fmla="*/ 211 h 449"/>
              <a:gd name="T2" fmla="*/ 79 w 148"/>
              <a:gd name="T3" fmla="*/ 212 h 449"/>
              <a:gd name="T4" fmla="*/ 82 w 148"/>
              <a:gd name="T5" fmla="*/ 210 h 449"/>
              <a:gd name="T6" fmla="*/ 82 w 148"/>
              <a:gd name="T7" fmla="*/ 210 h 449"/>
              <a:gd name="T8" fmla="*/ 135 w 148"/>
              <a:gd name="T9" fmla="*/ 422 h 449"/>
              <a:gd name="T10" fmla="*/ 112 w 148"/>
              <a:gd name="T11" fmla="*/ 394 h 449"/>
              <a:gd name="T12" fmla="*/ 117 w 148"/>
              <a:gd name="T13" fmla="*/ 332 h 449"/>
              <a:gd name="T14" fmla="*/ 120 w 148"/>
              <a:gd name="T15" fmla="*/ 309 h 449"/>
              <a:gd name="T16" fmla="*/ 127 w 148"/>
              <a:gd name="T17" fmla="*/ 294 h 449"/>
              <a:gd name="T18" fmla="*/ 118 w 148"/>
              <a:gd name="T19" fmla="*/ 202 h 449"/>
              <a:gd name="T20" fmla="*/ 126 w 148"/>
              <a:gd name="T21" fmla="*/ 216 h 449"/>
              <a:gd name="T22" fmla="*/ 132 w 148"/>
              <a:gd name="T23" fmla="*/ 204 h 449"/>
              <a:gd name="T24" fmla="*/ 124 w 148"/>
              <a:gd name="T25" fmla="*/ 178 h 449"/>
              <a:gd name="T26" fmla="*/ 128 w 148"/>
              <a:gd name="T27" fmla="*/ 132 h 449"/>
              <a:gd name="T28" fmla="*/ 108 w 148"/>
              <a:gd name="T29" fmla="*/ 76 h 449"/>
              <a:gd name="T30" fmla="*/ 94 w 148"/>
              <a:gd name="T31" fmla="*/ 66 h 449"/>
              <a:gd name="T32" fmla="*/ 101 w 148"/>
              <a:gd name="T33" fmla="*/ 64 h 449"/>
              <a:gd name="T34" fmla="*/ 104 w 148"/>
              <a:gd name="T35" fmla="*/ 53 h 449"/>
              <a:gd name="T36" fmla="*/ 97 w 148"/>
              <a:gd name="T37" fmla="*/ 46 h 449"/>
              <a:gd name="T38" fmla="*/ 95 w 148"/>
              <a:gd name="T39" fmla="*/ 27 h 449"/>
              <a:gd name="T40" fmla="*/ 97 w 148"/>
              <a:gd name="T41" fmla="*/ 17 h 449"/>
              <a:gd name="T42" fmla="*/ 90 w 148"/>
              <a:gd name="T43" fmla="*/ 6 h 449"/>
              <a:gd name="T44" fmla="*/ 79 w 148"/>
              <a:gd name="T45" fmla="*/ 0 h 449"/>
              <a:gd name="T46" fmla="*/ 56 w 148"/>
              <a:gd name="T47" fmla="*/ 3 h 449"/>
              <a:gd name="T48" fmla="*/ 41 w 148"/>
              <a:gd name="T49" fmla="*/ 22 h 449"/>
              <a:gd name="T50" fmla="*/ 32 w 148"/>
              <a:gd name="T51" fmla="*/ 47 h 449"/>
              <a:gd name="T52" fmla="*/ 23 w 148"/>
              <a:gd name="T53" fmla="*/ 59 h 449"/>
              <a:gd name="T54" fmla="*/ 31 w 148"/>
              <a:gd name="T55" fmla="*/ 66 h 449"/>
              <a:gd name="T56" fmla="*/ 28 w 148"/>
              <a:gd name="T57" fmla="*/ 76 h 449"/>
              <a:gd name="T58" fmla="*/ 5 w 148"/>
              <a:gd name="T59" fmla="*/ 121 h 449"/>
              <a:gd name="T60" fmla="*/ 0 w 148"/>
              <a:gd name="T61" fmla="*/ 152 h 449"/>
              <a:gd name="T62" fmla="*/ 13 w 148"/>
              <a:gd name="T63" fmla="*/ 191 h 449"/>
              <a:gd name="T64" fmla="*/ 14 w 148"/>
              <a:gd name="T65" fmla="*/ 256 h 449"/>
              <a:gd name="T66" fmla="*/ 12 w 148"/>
              <a:gd name="T67" fmla="*/ 303 h 449"/>
              <a:gd name="T68" fmla="*/ 28 w 148"/>
              <a:gd name="T69" fmla="*/ 311 h 449"/>
              <a:gd name="T70" fmla="*/ 34 w 148"/>
              <a:gd name="T71" fmla="*/ 320 h 449"/>
              <a:gd name="T72" fmla="*/ 40 w 148"/>
              <a:gd name="T73" fmla="*/ 337 h 449"/>
              <a:gd name="T74" fmla="*/ 39 w 148"/>
              <a:gd name="T75" fmla="*/ 344 h 449"/>
              <a:gd name="T76" fmla="*/ 38 w 148"/>
              <a:gd name="T77" fmla="*/ 367 h 449"/>
              <a:gd name="T78" fmla="*/ 46 w 148"/>
              <a:gd name="T79" fmla="*/ 400 h 449"/>
              <a:gd name="T80" fmla="*/ 43 w 148"/>
              <a:gd name="T81" fmla="*/ 442 h 449"/>
              <a:gd name="T82" fmla="*/ 56 w 148"/>
              <a:gd name="T83" fmla="*/ 448 h 449"/>
              <a:gd name="T84" fmla="*/ 64 w 148"/>
              <a:gd name="T85" fmla="*/ 435 h 449"/>
              <a:gd name="T86" fmla="*/ 59 w 148"/>
              <a:gd name="T87" fmla="*/ 398 h 449"/>
              <a:gd name="T88" fmla="*/ 84 w 148"/>
              <a:gd name="T89" fmla="*/ 327 h 449"/>
              <a:gd name="T90" fmla="*/ 85 w 148"/>
              <a:gd name="T91" fmla="*/ 349 h 449"/>
              <a:gd name="T92" fmla="*/ 93 w 148"/>
              <a:gd name="T93" fmla="*/ 384 h 449"/>
              <a:gd name="T94" fmla="*/ 94 w 148"/>
              <a:gd name="T95" fmla="*/ 427 h 449"/>
              <a:gd name="T96" fmla="*/ 107 w 148"/>
              <a:gd name="T97" fmla="*/ 428 h 449"/>
              <a:gd name="T98" fmla="*/ 124 w 148"/>
              <a:gd name="T99" fmla="*/ 437 h 449"/>
              <a:gd name="T100" fmla="*/ 142 w 148"/>
              <a:gd name="T101" fmla="*/ 438 h 449"/>
              <a:gd name="T102" fmla="*/ 79 w 148"/>
              <a:gd name="T103" fmla="*/ 212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449">
                <a:moveTo>
                  <a:pt x="79" y="212"/>
                </a:moveTo>
                <a:lnTo>
                  <a:pt x="80" y="211"/>
                </a:lnTo>
                <a:lnTo>
                  <a:pt x="80" y="211"/>
                </a:lnTo>
                <a:lnTo>
                  <a:pt x="80" y="211"/>
                </a:lnTo>
                <a:lnTo>
                  <a:pt x="80" y="211"/>
                </a:lnTo>
                <a:lnTo>
                  <a:pt x="80" y="211"/>
                </a:lnTo>
                <a:lnTo>
                  <a:pt x="80" y="211"/>
                </a:lnTo>
                <a:lnTo>
                  <a:pt x="80" y="211"/>
                </a:lnTo>
                <a:lnTo>
                  <a:pt x="80" y="212"/>
                </a:lnTo>
                <a:lnTo>
                  <a:pt x="79" y="212"/>
                </a:lnTo>
                <a:lnTo>
                  <a:pt x="82" y="210"/>
                </a:lnTo>
                <a:lnTo>
                  <a:pt x="83" y="210"/>
                </a:lnTo>
                <a:lnTo>
                  <a:pt x="82" y="210"/>
                </a:lnTo>
                <a:lnTo>
                  <a:pt x="82" y="210"/>
                </a:lnTo>
                <a:lnTo>
                  <a:pt x="82" y="210"/>
                </a:lnTo>
                <a:lnTo>
                  <a:pt x="82" y="210"/>
                </a:lnTo>
                <a:lnTo>
                  <a:pt x="82" y="210"/>
                </a:lnTo>
                <a:lnTo>
                  <a:pt x="82" y="210"/>
                </a:lnTo>
                <a:lnTo>
                  <a:pt x="82" y="210"/>
                </a:lnTo>
                <a:lnTo>
                  <a:pt x="82" y="210"/>
                </a:lnTo>
                <a:lnTo>
                  <a:pt x="79" y="212"/>
                </a:lnTo>
                <a:lnTo>
                  <a:pt x="145" y="429"/>
                </a:lnTo>
                <a:lnTo>
                  <a:pt x="144" y="428"/>
                </a:lnTo>
                <a:lnTo>
                  <a:pt x="140" y="426"/>
                </a:lnTo>
                <a:lnTo>
                  <a:pt x="135" y="422"/>
                </a:lnTo>
                <a:lnTo>
                  <a:pt x="129" y="418"/>
                </a:lnTo>
                <a:lnTo>
                  <a:pt x="122" y="413"/>
                </a:lnTo>
                <a:lnTo>
                  <a:pt x="117" y="406"/>
                </a:lnTo>
                <a:lnTo>
                  <a:pt x="113" y="401"/>
                </a:lnTo>
                <a:lnTo>
                  <a:pt x="112" y="394"/>
                </a:lnTo>
                <a:lnTo>
                  <a:pt x="112" y="386"/>
                </a:lnTo>
                <a:lnTo>
                  <a:pt x="113" y="374"/>
                </a:lnTo>
                <a:lnTo>
                  <a:pt x="114" y="360"/>
                </a:lnTo>
                <a:lnTo>
                  <a:pt x="115" y="345"/>
                </a:lnTo>
                <a:lnTo>
                  <a:pt x="117" y="332"/>
                </a:lnTo>
                <a:lnTo>
                  <a:pt x="118" y="320"/>
                </a:lnTo>
                <a:lnTo>
                  <a:pt x="118" y="312"/>
                </a:lnTo>
                <a:lnTo>
                  <a:pt x="119" y="310"/>
                </a:lnTo>
                <a:lnTo>
                  <a:pt x="119" y="310"/>
                </a:lnTo>
                <a:lnTo>
                  <a:pt x="120" y="309"/>
                </a:lnTo>
                <a:lnTo>
                  <a:pt x="121" y="308"/>
                </a:lnTo>
                <a:lnTo>
                  <a:pt x="123" y="307"/>
                </a:lnTo>
                <a:lnTo>
                  <a:pt x="124" y="303"/>
                </a:lnTo>
                <a:lnTo>
                  <a:pt x="126" y="299"/>
                </a:lnTo>
                <a:lnTo>
                  <a:pt x="127" y="294"/>
                </a:lnTo>
                <a:lnTo>
                  <a:pt x="128" y="287"/>
                </a:lnTo>
                <a:lnTo>
                  <a:pt x="118" y="200"/>
                </a:lnTo>
                <a:lnTo>
                  <a:pt x="118" y="199"/>
                </a:lnTo>
                <a:lnTo>
                  <a:pt x="118" y="200"/>
                </a:lnTo>
                <a:lnTo>
                  <a:pt x="118" y="202"/>
                </a:lnTo>
                <a:lnTo>
                  <a:pt x="120" y="205"/>
                </a:lnTo>
                <a:lnTo>
                  <a:pt x="121" y="209"/>
                </a:lnTo>
                <a:lnTo>
                  <a:pt x="123" y="213"/>
                </a:lnTo>
                <a:lnTo>
                  <a:pt x="124" y="215"/>
                </a:lnTo>
                <a:lnTo>
                  <a:pt x="126" y="216"/>
                </a:lnTo>
                <a:lnTo>
                  <a:pt x="128" y="214"/>
                </a:lnTo>
                <a:lnTo>
                  <a:pt x="129" y="212"/>
                </a:lnTo>
                <a:lnTo>
                  <a:pt x="130" y="209"/>
                </a:lnTo>
                <a:lnTo>
                  <a:pt x="131" y="207"/>
                </a:lnTo>
                <a:lnTo>
                  <a:pt x="132" y="204"/>
                </a:lnTo>
                <a:lnTo>
                  <a:pt x="132" y="200"/>
                </a:lnTo>
                <a:lnTo>
                  <a:pt x="132" y="196"/>
                </a:lnTo>
                <a:lnTo>
                  <a:pt x="130" y="191"/>
                </a:lnTo>
                <a:lnTo>
                  <a:pt x="128" y="186"/>
                </a:lnTo>
                <a:lnTo>
                  <a:pt x="124" y="178"/>
                </a:lnTo>
                <a:lnTo>
                  <a:pt x="124" y="171"/>
                </a:lnTo>
                <a:lnTo>
                  <a:pt x="125" y="165"/>
                </a:lnTo>
                <a:lnTo>
                  <a:pt x="127" y="157"/>
                </a:lnTo>
                <a:lnTo>
                  <a:pt x="129" y="147"/>
                </a:lnTo>
                <a:lnTo>
                  <a:pt x="128" y="132"/>
                </a:lnTo>
                <a:lnTo>
                  <a:pt x="125" y="114"/>
                </a:lnTo>
                <a:lnTo>
                  <a:pt x="118" y="87"/>
                </a:lnTo>
                <a:lnTo>
                  <a:pt x="116" y="83"/>
                </a:lnTo>
                <a:lnTo>
                  <a:pt x="113" y="79"/>
                </a:lnTo>
                <a:lnTo>
                  <a:pt x="108" y="76"/>
                </a:lnTo>
                <a:lnTo>
                  <a:pt x="104" y="72"/>
                </a:lnTo>
                <a:lnTo>
                  <a:pt x="101" y="69"/>
                </a:lnTo>
                <a:lnTo>
                  <a:pt x="97" y="68"/>
                </a:lnTo>
                <a:lnTo>
                  <a:pt x="95" y="66"/>
                </a:lnTo>
                <a:lnTo>
                  <a:pt x="94" y="66"/>
                </a:lnTo>
                <a:lnTo>
                  <a:pt x="95" y="66"/>
                </a:lnTo>
                <a:lnTo>
                  <a:pt x="96" y="66"/>
                </a:lnTo>
                <a:lnTo>
                  <a:pt x="97" y="65"/>
                </a:lnTo>
                <a:lnTo>
                  <a:pt x="99" y="65"/>
                </a:lnTo>
                <a:lnTo>
                  <a:pt x="101" y="64"/>
                </a:lnTo>
                <a:lnTo>
                  <a:pt x="101" y="63"/>
                </a:lnTo>
                <a:lnTo>
                  <a:pt x="103" y="60"/>
                </a:lnTo>
                <a:lnTo>
                  <a:pt x="104" y="58"/>
                </a:lnTo>
                <a:lnTo>
                  <a:pt x="104" y="55"/>
                </a:lnTo>
                <a:lnTo>
                  <a:pt x="104" y="53"/>
                </a:lnTo>
                <a:lnTo>
                  <a:pt x="103" y="51"/>
                </a:lnTo>
                <a:lnTo>
                  <a:pt x="102" y="51"/>
                </a:lnTo>
                <a:lnTo>
                  <a:pt x="101" y="49"/>
                </a:lnTo>
                <a:lnTo>
                  <a:pt x="99" y="48"/>
                </a:lnTo>
                <a:lnTo>
                  <a:pt x="97" y="46"/>
                </a:lnTo>
                <a:lnTo>
                  <a:pt x="96" y="43"/>
                </a:lnTo>
                <a:lnTo>
                  <a:pt x="94" y="40"/>
                </a:lnTo>
                <a:lnTo>
                  <a:pt x="94" y="36"/>
                </a:lnTo>
                <a:lnTo>
                  <a:pt x="94" y="31"/>
                </a:lnTo>
                <a:lnTo>
                  <a:pt x="95" y="27"/>
                </a:lnTo>
                <a:lnTo>
                  <a:pt x="96" y="23"/>
                </a:lnTo>
                <a:lnTo>
                  <a:pt x="96" y="20"/>
                </a:lnTo>
                <a:lnTo>
                  <a:pt x="97" y="18"/>
                </a:lnTo>
                <a:lnTo>
                  <a:pt x="98" y="17"/>
                </a:lnTo>
                <a:lnTo>
                  <a:pt x="97" y="17"/>
                </a:lnTo>
                <a:lnTo>
                  <a:pt x="96" y="15"/>
                </a:lnTo>
                <a:lnTo>
                  <a:pt x="95" y="13"/>
                </a:lnTo>
                <a:lnTo>
                  <a:pt x="93" y="11"/>
                </a:lnTo>
                <a:lnTo>
                  <a:pt x="91" y="8"/>
                </a:lnTo>
                <a:lnTo>
                  <a:pt x="90" y="6"/>
                </a:lnTo>
                <a:lnTo>
                  <a:pt x="88" y="4"/>
                </a:lnTo>
                <a:lnTo>
                  <a:pt x="88" y="2"/>
                </a:lnTo>
                <a:lnTo>
                  <a:pt x="87" y="0"/>
                </a:lnTo>
                <a:lnTo>
                  <a:pt x="84" y="0"/>
                </a:lnTo>
                <a:lnTo>
                  <a:pt x="79" y="0"/>
                </a:lnTo>
                <a:lnTo>
                  <a:pt x="74" y="0"/>
                </a:lnTo>
                <a:lnTo>
                  <a:pt x="69" y="0"/>
                </a:lnTo>
                <a:lnTo>
                  <a:pt x="63" y="1"/>
                </a:lnTo>
                <a:lnTo>
                  <a:pt x="59" y="2"/>
                </a:lnTo>
                <a:lnTo>
                  <a:pt x="56" y="3"/>
                </a:lnTo>
                <a:lnTo>
                  <a:pt x="52" y="4"/>
                </a:lnTo>
                <a:lnTo>
                  <a:pt x="50" y="8"/>
                </a:lnTo>
                <a:lnTo>
                  <a:pt x="46" y="12"/>
                </a:lnTo>
                <a:lnTo>
                  <a:pt x="44" y="17"/>
                </a:lnTo>
                <a:lnTo>
                  <a:pt x="41" y="22"/>
                </a:lnTo>
                <a:lnTo>
                  <a:pt x="39" y="28"/>
                </a:lnTo>
                <a:lnTo>
                  <a:pt x="37" y="34"/>
                </a:lnTo>
                <a:lnTo>
                  <a:pt x="35" y="38"/>
                </a:lnTo>
                <a:lnTo>
                  <a:pt x="33" y="43"/>
                </a:lnTo>
                <a:lnTo>
                  <a:pt x="32" y="47"/>
                </a:lnTo>
                <a:lnTo>
                  <a:pt x="30" y="51"/>
                </a:lnTo>
                <a:lnTo>
                  <a:pt x="28" y="54"/>
                </a:lnTo>
                <a:lnTo>
                  <a:pt x="26" y="55"/>
                </a:lnTo>
                <a:lnTo>
                  <a:pt x="24" y="57"/>
                </a:lnTo>
                <a:lnTo>
                  <a:pt x="23" y="59"/>
                </a:lnTo>
                <a:lnTo>
                  <a:pt x="23" y="59"/>
                </a:lnTo>
                <a:lnTo>
                  <a:pt x="28" y="64"/>
                </a:lnTo>
                <a:lnTo>
                  <a:pt x="28" y="64"/>
                </a:lnTo>
                <a:lnTo>
                  <a:pt x="29" y="64"/>
                </a:lnTo>
                <a:lnTo>
                  <a:pt x="31" y="66"/>
                </a:lnTo>
                <a:lnTo>
                  <a:pt x="32" y="68"/>
                </a:lnTo>
                <a:lnTo>
                  <a:pt x="33" y="69"/>
                </a:lnTo>
                <a:lnTo>
                  <a:pt x="33" y="71"/>
                </a:lnTo>
                <a:lnTo>
                  <a:pt x="31" y="73"/>
                </a:lnTo>
                <a:lnTo>
                  <a:pt x="28" y="76"/>
                </a:lnTo>
                <a:lnTo>
                  <a:pt x="23" y="80"/>
                </a:lnTo>
                <a:lnTo>
                  <a:pt x="19" y="88"/>
                </a:lnTo>
                <a:lnTo>
                  <a:pt x="14" y="98"/>
                </a:lnTo>
                <a:lnTo>
                  <a:pt x="10" y="110"/>
                </a:lnTo>
                <a:lnTo>
                  <a:pt x="5" y="121"/>
                </a:lnTo>
                <a:lnTo>
                  <a:pt x="2" y="132"/>
                </a:lnTo>
                <a:lnTo>
                  <a:pt x="0" y="139"/>
                </a:lnTo>
                <a:lnTo>
                  <a:pt x="0" y="143"/>
                </a:lnTo>
                <a:lnTo>
                  <a:pt x="0" y="146"/>
                </a:lnTo>
                <a:lnTo>
                  <a:pt x="0" y="152"/>
                </a:lnTo>
                <a:lnTo>
                  <a:pt x="1" y="160"/>
                </a:lnTo>
                <a:lnTo>
                  <a:pt x="4" y="169"/>
                </a:lnTo>
                <a:lnTo>
                  <a:pt x="6" y="178"/>
                </a:lnTo>
                <a:lnTo>
                  <a:pt x="10" y="185"/>
                </a:lnTo>
                <a:lnTo>
                  <a:pt x="13" y="191"/>
                </a:lnTo>
                <a:lnTo>
                  <a:pt x="18" y="193"/>
                </a:lnTo>
                <a:lnTo>
                  <a:pt x="16" y="204"/>
                </a:lnTo>
                <a:lnTo>
                  <a:pt x="16" y="219"/>
                </a:lnTo>
                <a:lnTo>
                  <a:pt x="15" y="237"/>
                </a:lnTo>
                <a:lnTo>
                  <a:pt x="14" y="256"/>
                </a:lnTo>
                <a:lnTo>
                  <a:pt x="13" y="273"/>
                </a:lnTo>
                <a:lnTo>
                  <a:pt x="12" y="288"/>
                </a:lnTo>
                <a:lnTo>
                  <a:pt x="11" y="298"/>
                </a:lnTo>
                <a:lnTo>
                  <a:pt x="11" y="302"/>
                </a:lnTo>
                <a:lnTo>
                  <a:pt x="12" y="303"/>
                </a:lnTo>
                <a:lnTo>
                  <a:pt x="15" y="305"/>
                </a:lnTo>
                <a:lnTo>
                  <a:pt x="18" y="307"/>
                </a:lnTo>
                <a:lnTo>
                  <a:pt x="22" y="309"/>
                </a:lnTo>
                <a:lnTo>
                  <a:pt x="25" y="311"/>
                </a:lnTo>
                <a:lnTo>
                  <a:pt x="28" y="311"/>
                </a:lnTo>
                <a:lnTo>
                  <a:pt x="31" y="311"/>
                </a:lnTo>
                <a:lnTo>
                  <a:pt x="32" y="310"/>
                </a:lnTo>
                <a:lnTo>
                  <a:pt x="32" y="311"/>
                </a:lnTo>
                <a:lnTo>
                  <a:pt x="33" y="315"/>
                </a:lnTo>
                <a:lnTo>
                  <a:pt x="34" y="320"/>
                </a:lnTo>
                <a:lnTo>
                  <a:pt x="36" y="324"/>
                </a:lnTo>
                <a:lnTo>
                  <a:pt x="38" y="329"/>
                </a:lnTo>
                <a:lnTo>
                  <a:pt x="39" y="333"/>
                </a:lnTo>
                <a:lnTo>
                  <a:pt x="40" y="336"/>
                </a:lnTo>
                <a:lnTo>
                  <a:pt x="40" y="337"/>
                </a:lnTo>
                <a:lnTo>
                  <a:pt x="40" y="337"/>
                </a:lnTo>
                <a:lnTo>
                  <a:pt x="40" y="338"/>
                </a:lnTo>
                <a:lnTo>
                  <a:pt x="39" y="340"/>
                </a:lnTo>
                <a:lnTo>
                  <a:pt x="39" y="341"/>
                </a:lnTo>
                <a:lnTo>
                  <a:pt x="39" y="344"/>
                </a:lnTo>
                <a:lnTo>
                  <a:pt x="38" y="347"/>
                </a:lnTo>
                <a:lnTo>
                  <a:pt x="37" y="350"/>
                </a:lnTo>
                <a:lnTo>
                  <a:pt x="37" y="355"/>
                </a:lnTo>
                <a:lnTo>
                  <a:pt x="37" y="360"/>
                </a:lnTo>
                <a:lnTo>
                  <a:pt x="38" y="367"/>
                </a:lnTo>
                <a:lnTo>
                  <a:pt x="39" y="375"/>
                </a:lnTo>
                <a:lnTo>
                  <a:pt x="41" y="383"/>
                </a:lnTo>
                <a:lnTo>
                  <a:pt x="43" y="390"/>
                </a:lnTo>
                <a:lnTo>
                  <a:pt x="45" y="396"/>
                </a:lnTo>
                <a:lnTo>
                  <a:pt x="46" y="400"/>
                </a:lnTo>
                <a:lnTo>
                  <a:pt x="46" y="401"/>
                </a:lnTo>
                <a:lnTo>
                  <a:pt x="39" y="417"/>
                </a:lnTo>
                <a:lnTo>
                  <a:pt x="42" y="440"/>
                </a:lnTo>
                <a:lnTo>
                  <a:pt x="42" y="441"/>
                </a:lnTo>
                <a:lnTo>
                  <a:pt x="43" y="442"/>
                </a:lnTo>
                <a:lnTo>
                  <a:pt x="45" y="443"/>
                </a:lnTo>
                <a:lnTo>
                  <a:pt x="47" y="445"/>
                </a:lnTo>
                <a:lnTo>
                  <a:pt x="50" y="447"/>
                </a:lnTo>
                <a:lnTo>
                  <a:pt x="52" y="448"/>
                </a:lnTo>
                <a:lnTo>
                  <a:pt x="56" y="448"/>
                </a:lnTo>
                <a:lnTo>
                  <a:pt x="58" y="447"/>
                </a:lnTo>
                <a:lnTo>
                  <a:pt x="60" y="444"/>
                </a:lnTo>
                <a:lnTo>
                  <a:pt x="62" y="442"/>
                </a:lnTo>
                <a:lnTo>
                  <a:pt x="63" y="439"/>
                </a:lnTo>
                <a:lnTo>
                  <a:pt x="64" y="435"/>
                </a:lnTo>
                <a:lnTo>
                  <a:pt x="65" y="433"/>
                </a:lnTo>
                <a:lnTo>
                  <a:pt x="65" y="430"/>
                </a:lnTo>
                <a:lnTo>
                  <a:pt x="65" y="429"/>
                </a:lnTo>
                <a:lnTo>
                  <a:pt x="65" y="429"/>
                </a:lnTo>
                <a:lnTo>
                  <a:pt x="59" y="398"/>
                </a:lnTo>
                <a:lnTo>
                  <a:pt x="69" y="336"/>
                </a:lnTo>
                <a:lnTo>
                  <a:pt x="72" y="324"/>
                </a:lnTo>
                <a:lnTo>
                  <a:pt x="84" y="324"/>
                </a:lnTo>
                <a:lnTo>
                  <a:pt x="84" y="324"/>
                </a:lnTo>
                <a:lnTo>
                  <a:pt x="84" y="327"/>
                </a:lnTo>
                <a:lnTo>
                  <a:pt x="84" y="329"/>
                </a:lnTo>
                <a:lnTo>
                  <a:pt x="84" y="333"/>
                </a:lnTo>
                <a:lnTo>
                  <a:pt x="84" y="338"/>
                </a:lnTo>
                <a:lnTo>
                  <a:pt x="85" y="344"/>
                </a:lnTo>
                <a:lnTo>
                  <a:pt x="85" y="349"/>
                </a:lnTo>
                <a:lnTo>
                  <a:pt x="86" y="355"/>
                </a:lnTo>
                <a:lnTo>
                  <a:pt x="88" y="362"/>
                </a:lnTo>
                <a:lnTo>
                  <a:pt x="90" y="370"/>
                </a:lnTo>
                <a:lnTo>
                  <a:pt x="91" y="377"/>
                </a:lnTo>
                <a:lnTo>
                  <a:pt x="93" y="384"/>
                </a:lnTo>
                <a:lnTo>
                  <a:pt x="94" y="391"/>
                </a:lnTo>
                <a:lnTo>
                  <a:pt x="96" y="396"/>
                </a:lnTo>
                <a:lnTo>
                  <a:pt x="96" y="399"/>
                </a:lnTo>
                <a:lnTo>
                  <a:pt x="96" y="400"/>
                </a:lnTo>
                <a:lnTo>
                  <a:pt x="94" y="427"/>
                </a:lnTo>
                <a:lnTo>
                  <a:pt x="102" y="430"/>
                </a:lnTo>
                <a:lnTo>
                  <a:pt x="102" y="426"/>
                </a:lnTo>
                <a:lnTo>
                  <a:pt x="103" y="426"/>
                </a:lnTo>
                <a:lnTo>
                  <a:pt x="105" y="427"/>
                </a:lnTo>
                <a:lnTo>
                  <a:pt x="107" y="428"/>
                </a:lnTo>
                <a:lnTo>
                  <a:pt x="110" y="430"/>
                </a:lnTo>
                <a:lnTo>
                  <a:pt x="113" y="431"/>
                </a:lnTo>
                <a:lnTo>
                  <a:pt x="117" y="433"/>
                </a:lnTo>
                <a:lnTo>
                  <a:pt x="120" y="435"/>
                </a:lnTo>
                <a:lnTo>
                  <a:pt x="124" y="437"/>
                </a:lnTo>
                <a:lnTo>
                  <a:pt x="128" y="439"/>
                </a:lnTo>
                <a:lnTo>
                  <a:pt x="132" y="439"/>
                </a:lnTo>
                <a:lnTo>
                  <a:pt x="135" y="439"/>
                </a:lnTo>
                <a:lnTo>
                  <a:pt x="139" y="439"/>
                </a:lnTo>
                <a:lnTo>
                  <a:pt x="142" y="438"/>
                </a:lnTo>
                <a:lnTo>
                  <a:pt x="144" y="438"/>
                </a:lnTo>
                <a:lnTo>
                  <a:pt x="146" y="437"/>
                </a:lnTo>
                <a:lnTo>
                  <a:pt x="147" y="437"/>
                </a:lnTo>
                <a:lnTo>
                  <a:pt x="145" y="429"/>
                </a:lnTo>
                <a:lnTo>
                  <a:pt x="79" y="21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1" name="Freeform 15">
            <a:extLst>
              <a:ext uri="{FF2B5EF4-FFF2-40B4-BE49-F238E27FC236}">
                <a16:creationId xmlns:a16="http://schemas.microsoft.com/office/drawing/2014/main" id="{347C1E45-3178-47C4-A3FF-98490F2D0C0F}"/>
              </a:ext>
            </a:extLst>
          </p:cNvPr>
          <p:cNvSpPr>
            <a:spLocks/>
          </p:cNvSpPr>
          <p:nvPr/>
        </p:nvSpPr>
        <p:spPr bwMode="auto">
          <a:xfrm>
            <a:off x="1458913" y="3054350"/>
            <a:ext cx="242887" cy="762000"/>
          </a:xfrm>
          <a:custGeom>
            <a:avLst/>
            <a:gdLst>
              <a:gd name="T0" fmla="*/ 123 w 153"/>
              <a:gd name="T1" fmla="*/ 270 h 480"/>
              <a:gd name="T2" fmla="*/ 137 w 153"/>
              <a:gd name="T3" fmla="*/ 198 h 480"/>
              <a:gd name="T4" fmla="*/ 151 w 153"/>
              <a:gd name="T5" fmla="*/ 163 h 480"/>
              <a:gd name="T6" fmla="*/ 147 w 153"/>
              <a:gd name="T7" fmla="*/ 148 h 480"/>
              <a:gd name="T8" fmla="*/ 141 w 153"/>
              <a:gd name="T9" fmla="*/ 128 h 480"/>
              <a:gd name="T10" fmla="*/ 134 w 153"/>
              <a:gd name="T11" fmla="*/ 108 h 480"/>
              <a:gd name="T12" fmla="*/ 124 w 153"/>
              <a:gd name="T13" fmla="*/ 96 h 480"/>
              <a:gd name="T14" fmla="*/ 111 w 153"/>
              <a:gd name="T15" fmla="*/ 85 h 480"/>
              <a:gd name="T16" fmla="*/ 97 w 153"/>
              <a:gd name="T17" fmla="*/ 76 h 480"/>
              <a:gd name="T18" fmla="*/ 86 w 153"/>
              <a:gd name="T19" fmla="*/ 70 h 480"/>
              <a:gd name="T20" fmla="*/ 91 w 153"/>
              <a:gd name="T21" fmla="*/ 64 h 480"/>
              <a:gd name="T22" fmla="*/ 92 w 153"/>
              <a:gd name="T23" fmla="*/ 44 h 480"/>
              <a:gd name="T24" fmla="*/ 93 w 153"/>
              <a:gd name="T25" fmla="*/ 38 h 480"/>
              <a:gd name="T26" fmla="*/ 95 w 153"/>
              <a:gd name="T27" fmla="*/ 29 h 480"/>
              <a:gd name="T28" fmla="*/ 93 w 153"/>
              <a:gd name="T29" fmla="*/ 19 h 480"/>
              <a:gd name="T30" fmla="*/ 88 w 153"/>
              <a:gd name="T31" fmla="*/ 12 h 480"/>
              <a:gd name="T32" fmla="*/ 86 w 153"/>
              <a:gd name="T33" fmla="*/ 8 h 480"/>
              <a:gd name="T34" fmla="*/ 86 w 153"/>
              <a:gd name="T35" fmla="*/ 7 h 480"/>
              <a:gd name="T36" fmla="*/ 81 w 153"/>
              <a:gd name="T37" fmla="*/ 4 h 480"/>
              <a:gd name="T38" fmla="*/ 70 w 153"/>
              <a:gd name="T39" fmla="*/ 0 h 480"/>
              <a:gd name="T40" fmla="*/ 59 w 153"/>
              <a:gd name="T41" fmla="*/ 0 h 480"/>
              <a:gd name="T42" fmla="*/ 53 w 153"/>
              <a:gd name="T43" fmla="*/ 3 h 480"/>
              <a:gd name="T44" fmla="*/ 47 w 153"/>
              <a:gd name="T45" fmla="*/ 8 h 480"/>
              <a:gd name="T46" fmla="*/ 40 w 153"/>
              <a:gd name="T47" fmla="*/ 15 h 480"/>
              <a:gd name="T48" fmla="*/ 38 w 153"/>
              <a:gd name="T49" fmla="*/ 27 h 480"/>
              <a:gd name="T50" fmla="*/ 40 w 153"/>
              <a:gd name="T51" fmla="*/ 42 h 480"/>
              <a:gd name="T52" fmla="*/ 42 w 153"/>
              <a:gd name="T53" fmla="*/ 52 h 480"/>
              <a:gd name="T54" fmla="*/ 51 w 153"/>
              <a:gd name="T55" fmla="*/ 61 h 480"/>
              <a:gd name="T56" fmla="*/ 50 w 153"/>
              <a:gd name="T57" fmla="*/ 70 h 480"/>
              <a:gd name="T58" fmla="*/ 39 w 153"/>
              <a:gd name="T59" fmla="*/ 77 h 480"/>
              <a:gd name="T60" fmla="*/ 24 w 153"/>
              <a:gd name="T61" fmla="*/ 87 h 480"/>
              <a:gd name="T62" fmla="*/ 13 w 153"/>
              <a:gd name="T63" fmla="*/ 95 h 480"/>
              <a:gd name="T64" fmla="*/ 10 w 153"/>
              <a:gd name="T65" fmla="*/ 103 h 480"/>
              <a:gd name="T66" fmla="*/ 8 w 153"/>
              <a:gd name="T67" fmla="*/ 125 h 480"/>
              <a:gd name="T68" fmla="*/ 5 w 153"/>
              <a:gd name="T69" fmla="*/ 153 h 480"/>
              <a:gd name="T70" fmla="*/ 2 w 153"/>
              <a:gd name="T71" fmla="*/ 176 h 480"/>
              <a:gd name="T72" fmla="*/ 1 w 153"/>
              <a:gd name="T73" fmla="*/ 188 h 480"/>
              <a:gd name="T74" fmla="*/ 0 w 153"/>
              <a:gd name="T75" fmla="*/ 207 h 480"/>
              <a:gd name="T76" fmla="*/ 0 w 153"/>
              <a:gd name="T77" fmla="*/ 233 h 480"/>
              <a:gd name="T78" fmla="*/ 0 w 153"/>
              <a:gd name="T79" fmla="*/ 256 h 480"/>
              <a:gd name="T80" fmla="*/ 4 w 153"/>
              <a:gd name="T81" fmla="*/ 267 h 480"/>
              <a:gd name="T82" fmla="*/ 8 w 153"/>
              <a:gd name="T83" fmla="*/ 270 h 480"/>
              <a:gd name="T84" fmla="*/ 14 w 153"/>
              <a:gd name="T85" fmla="*/ 271 h 480"/>
              <a:gd name="T86" fmla="*/ 17 w 153"/>
              <a:gd name="T87" fmla="*/ 271 h 480"/>
              <a:gd name="T88" fmla="*/ 16 w 153"/>
              <a:gd name="T89" fmla="*/ 263 h 480"/>
              <a:gd name="T90" fmla="*/ 22 w 153"/>
              <a:gd name="T91" fmla="*/ 265 h 480"/>
              <a:gd name="T92" fmla="*/ 21 w 153"/>
              <a:gd name="T93" fmla="*/ 349 h 480"/>
              <a:gd name="T94" fmla="*/ 17 w 153"/>
              <a:gd name="T95" fmla="*/ 441 h 480"/>
              <a:gd name="T96" fmla="*/ 39 w 153"/>
              <a:gd name="T97" fmla="*/ 453 h 480"/>
              <a:gd name="T98" fmla="*/ 70 w 153"/>
              <a:gd name="T99" fmla="*/ 454 h 480"/>
              <a:gd name="T100" fmla="*/ 74 w 153"/>
              <a:gd name="T101" fmla="*/ 461 h 480"/>
              <a:gd name="T102" fmla="*/ 81 w 153"/>
              <a:gd name="T103" fmla="*/ 469 h 480"/>
              <a:gd name="T104" fmla="*/ 87 w 153"/>
              <a:gd name="T105" fmla="*/ 476 h 480"/>
              <a:gd name="T106" fmla="*/ 93 w 153"/>
              <a:gd name="T107" fmla="*/ 479 h 480"/>
              <a:gd name="T108" fmla="*/ 100 w 153"/>
              <a:gd name="T109" fmla="*/ 478 h 480"/>
              <a:gd name="T110" fmla="*/ 105 w 153"/>
              <a:gd name="T111" fmla="*/ 476 h 480"/>
              <a:gd name="T112" fmla="*/ 109 w 153"/>
              <a:gd name="T113" fmla="*/ 475 h 480"/>
              <a:gd name="T114" fmla="*/ 104 w 153"/>
              <a:gd name="T115" fmla="*/ 458 h 480"/>
              <a:gd name="T116" fmla="*/ 114 w 153"/>
              <a:gd name="T117" fmla="*/ 355 h 480"/>
              <a:gd name="T118" fmla="*/ 120 w 153"/>
              <a:gd name="T119" fmla="*/ 248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3" h="480">
                <a:moveTo>
                  <a:pt x="120" y="248"/>
                </a:moveTo>
                <a:lnTo>
                  <a:pt x="123" y="270"/>
                </a:lnTo>
                <a:lnTo>
                  <a:pt x="142" y="243"/>
                </a:lnTo>
                <a:lnTo>
                  <a:pt x="137" y="198"/>
                </a:lnTo>
                <a:lnTo>
                  <a:pt x="152" y="164"/>
                </a:lnTo>
                <a:lnTo>
                  <a:pt x="151" y="163"/>
                </a:lnTo>
                <a:lnTo>
                  <a:pt x="149" y="157"/>
                </a:lnTo>
                <a:lnTo>
                  <a:pt x="147" y="148"/>
                </a:lnTo>
                <a:lnTo>
                  <a:pt x="145" y="138"/>
                </a:lnTo>
                <a:lnTo>
                  <a:pt x="141" y="128"/>
                </a:lnTo>
                <a:lnTo>
                  <a:pt x="138" y="117"/>
                </a:lnTo>
                <a:lnTo>
                  <a:pt x="134" y="108"/>
                </a:lnTo>
                <a:lnTo>
                  <a:pt x="130" y="102"/>
                </a:lnTo>
                <a:lnTo>
                  <a:pt x="124" y="96"/>
                </a:lnTo>
                <a:lnTo>
                  <a:pt x="118" y="90"/>
                </a:lnTo>
                <a:lnTo>
                  <a:pt x="111" y="85"/>
                </a:lnTo>
                <a:lnTo>
                  <a:pt x="103" y="80"/>
                </a:lnTo>
                <a:lnTo>
                  <a:pt x="97" y="76"/>
                </a:lnTo>
                <a:lnTo>
                  <a:pt x="91" y="73"/>
                </a:lnTo>
                <a:lnTo>
                  <a:pt x="86" y="70"/>
                </a:lnTo>
                <a:lnTo>
                  <a:pt x="86" y="69"/>
                </a:lnTo>
                <a:lnTo>
                  <a:pt x="91" y="64"/>
                </a:lnTo>
                <a:lnTo>
                  <a:pt x="92" y="46"/>
                </a:lnTo>
                <a:lnTo>
                  <a:pt x="92" y="44"/>
                </a:lnTo>
                <a:lnTo>
                  <a:pt x="92" y="42"/>
                </a:lnTo>
                <a:lnTo>
                  <a:pt x="93" y="38"/>
                </a:lnTo>
                <a:lnTo>
                  <a:pt x="94" y="34"/>
                </a:lnTo>
                <a:lnTo>
                  <a:pt x="95" y="29"/>
                </a:lnTo>
                <a:lnTo>
                  <a:pt x="94" y="24"/>
                </a:lnTo>
                <a:lnTo>
                  <a:pt x="93" y="19"/>
                </a:lnTo>
                <a:lnTo>
                  <a:pt x="91" y="15"/>
                </a:lnTo>
                <a:lnTo>
                  <a:pt x="88" y="12"/>
                </a:lnTo>
                <a:lnTo>
                  <a:pt x="87" y="9"/>
                </a:lnTo>
                <a:lnTo>
                  <a:pt x="86" y="8"/>
                </a:lnTo>
                <a:lnTo>
                  <a:pt x="86" y="8"/>
                </a:lnTo>
                <a:lnTo>
                  <a:pt x="86" y="7"/>
                </a:lnTo>
                <a:lnTo>
                  <a:pt x="85" y="6"/>
                </a:lnTo>
                <a:lnTo>
                  <a:pt x="81" y="4"/>
                </a:lnTo>
                <a:lnTo>
                  <a:pt x="77" y="3"/>
                </a:lnTo>
                <a:lnTo>
                  <a:pt x="70" y="0"/>
                </a:lnTo>
                <a:lnTo>
                  <a:pt x="64" y="0"/>
                </a:lnTo>
                <a:lnTo>
                  <a:pt x="59" y="0"/>
                </a:lnTo>
                <a:lnTo>
                  <a:pt x="55" y="0"/>
                </a:lnTo>
                <a:lnTo>
                  <a:pt x="53" y="3"/>
                </a:lnTo>
                <a:lnTo>
                  <a:pt x="49" y="5"/>
                </a:lnTo>
                <a:lnTo>
                  <a:pt x="47" y="8"/>
                </a:lnTo>
                <a:lnTo>
                  <a:pt x="43" y="11"/>
                </a:lnTo>
                <a:lnTo>
                  <a:pt x="40" y="15"/>
                </a:lnTo>
                <a:lnTo>
                  <a:pt x="38" y="21"/>
                </a:lnTo>
                <a:lnTo>
                  <a:pt x="38" y="27"/>
                </a:lnTo>
                <a:lnTo>
                  <a:pt x="39" y="35"/>
                </a:lnTo>
                <a:lnTo>
                  <a:pt x="40" y="42"/>
                </a:lnTo>
                <a:lnTo>
                  <a:pt x="41" y="48"/>
                </a:lnTo>
                <a:lnTo>
                  <a:pt x="42" y="52"/>
                </a:lnTo>
                <a:lnTo>
                  <a:pt x="42" y="54"/>
                </a:lnTo>
                <a:lnTo>
                  <a:pt x="51" y="61"/>
                </a:lnTo>
                <a:lnTo>
                  <a:pt x="52" y="69"/>
                </a:lnTo>
                <a:lnTo>
                  <a:pt x="50" y="70"/>
                </a:lnTo>
                <a:lnTo>
                  <a:pt x="46" y="73"/>
                </a:lnTo>
                <a:lnTo>
                  <a:pt x="39" y="77"/>
                </a:lnTo>
                <a:lnTo>
                  <a:pt x="32" y="81"/>
                </a:lnTo>
                <a:lnTo>
                  <a:pt x="24" y="87"/>
                </a:lnTo>
                <a:lnTo>
                  <a:pt x="17" y="91"/>
                </a:lnTo>
                <a:lnTo>
                  <a:pt x="13" y="95"/>
                </a:lnTo>
                <a:lnTo>
                  <a:pt x="11" y="99"/>
                </a:lnTo>
                <a:lnTo>
                  <a:pt x="10" y="103"/>
                </a:lnTo>
                <a:lnTo>
                  <a:pt x="10" y="112"/>
                </a:lnTo>
                <a:lnTo>
                  <a:pt x="8" y="125"/>
                </a:lnTo>
                <a:lnTo>
                  <a:pt x="6" y="138"/>
                </a:lnTo>
                <a:lnTo>
                  <a:pt x="5" y="153"/>
                </a:lnTo>
                <a:lnTo>
                  <a:pt x="3" y="166"/>
                </a:lnTo>
                <a:lnTo>
                  <a:pt x="2" y="176"/>
                </a:lnTo>
                <a:lnTo>
                  <a:pt x="1" y="183"/>
                </a:lnTo>
                <a:lnTo>
                  <a:pt x="1" y="188"/>
                </a:lnTo>
                <a:lnTo>
                  <a:pt x="0" y="196"/>
                </a:lnTo>
                <a:lnTo>
                  <a:pt x="0" y="207"/>
                </a:lnTo>
                <a:lnTo>
                  <a:pt x="0" y="220"/>
                </a:lnTo>
                <a:lnTo>
                  <a:pt x="0" y="233"/>
                </a:lnTo>
                <a:lnTo>
                  <a:pt x="0" y="245"/>
                </a:lnTo>
                <a:lnTo>
                  <a:pt x="0" y="256"/>
                </a:lnTo>
                <a:lnTo>
                  <a:pt x="2" y="264"/>
                </a:lnTo>
                <a:lnTo>
                  <a:pt x="4" y="267"/>
                </a:lnTo>
                <a:lnTo>
                  <a:pt x="5" y="269"/>
                </a:lnTo>
                <a:lnTo>
                  <a:pt x="8" y="270"/>
                </a:lnTo>
                <a:lnTo>
                  <a:pt x="10" y="271"/>
                </a:lnTo>
                <a:lnTo>
                  <a:pt x="14" y="271"/>
                </a:lnTo>
                <a:lnTo>
                  <a:pt x="16" y="271"/>
                </a:lnTo>
                <a:lnTo>
                  <a:pt x="17" y="271"/>
                </a:lnTo>
                <a:lnTo>
                  <a:pt x="18" y="271"/>
                </a:lnTo>
                <a:lnTo>
                  <a:pt x="16" y="263"/>
                </a:lnTo>
                <a:lnTo>
                  <a:pt x="10" y="258"/>
                </a:lnTo>
                <a:lnTo>
                  <a:pt x="22" y="265"/>
                </a:lnTo>
                <a:lnTo>
                  <a:pt x="19" y="329"/>
                </a:lnTo>
                <a:lnTo>
                  <a:pt x="21" y="349"/>
                </a:lnTo>
                <a:lnTo>
                  <a:pt x="39" y="423"/>
                </a:lnTo>
                <a:lnTo>
                  <a:pt x="17" y="441"/>
                </a:lnTo>
                <a:lnTo>
                  <a:pt x="14" y="453"/>
                </a:lnTo>
                <a:lnTo>
                  <a:pt x="39" y="453"/>
                </a:lnTo>
                <a:lnTo>
                  <a:pt x="69" y="453"/>
                </a:lnTo>
                <a:lnTo>
                  <a:pt x="70" y="454"/>
                </a:lnTo>
                <a:lnTo>
                  <a:pt x="71" y="457"/>
                </a:lnTo>
                <a:lnTo>
                  <a:pt x="74" y="461"/>
                </a:lnTo>
                <a:lnTo>
                  <a:pt x="76" y="465"/>
                </a:lnTo>
                <a:lnTo>
                  <a:pt x="81" y="469"/>
                </a:lnTo>
                <a:lnTo>
                  <a:pt x="84" y="473"/>
                </a:lnTo>
                <a:lnTo>
                  <a:pt x="87" y="476"/>
                </a:lnTo>
                <a:lnTo>
                  <a:pt x="90" y="478"/>
                </a:lnTo>
                <a:lnTo>
                  <a:pt x="93" y="479"/>
                </a:lnTo>
                <a:lnTo>
                  <a:pt x="97" y="478"/>
                </a:lnTo>
                <a:lnTo>
                  <a:pt x="100" y="478"/>
                </a:lnTo>
                <a:lnTo>
                  <a:pt x="103" y="477"/>
                </a:lnTo>
                <a:lnTo>
                  <a:pt x="105" y="476"/>
                </a:lnTo>
                <a:lnTo>
                  <a:pt x="108" y="476"/>
                </a:lnTo>
                <a:lnTo>
                  <a:pt x="109" y="475"/>
                </a:lnTo>
                <a:lnTo>
                  <a:pt x="109" y="475"/>
                </a:lnTo>
                <a:lnTo>
                  <a:pt x="104" y="458"/>
                </a:lnTo>
                <a:lnTo>
                  <a:pt x="97" y="439"/>
                </a:lnTo>
                <a:lnTo>
                  <a:pt x="114" y="355"/>
                </a:lnTo>
                <a:lnTo>
                  <a:pt x="118" y="276"/>
                </a:lnTo>
                <a:lnTo>
                  <a:pt x="120" y="248"/>
                </a:lnTo>
              </a:path>
            </a:pathLst>
          </a:custGeom>
          <a:solidFill>
            <a:srgbClr val="9966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2" name="Freeform 16">
            <a:extLst>
              <a:ext uri="{FF2B5EF4-FFF2-40B4-BE49-F238E27FC236}">
                <a16:creationId xmlns:a16="http://schemas.microsoft.com/office/drawing/2014/main" id="{FA90DE21-1369-4EEF-818B-11E10B0259FE}"/>
              </a:ext>
            </a:extLst>
          </p:cNvPr>
          <p:cNvSpPr>
            <a:spLocks/>
          </p:cNvSpPr>
          <p:nvPr/>
        </p:nvSpPr>
        <p:spPr bwMode="auto">
          <a:xfrm>
            <a:off x="1665288" y="3016250"/>
            <a:ext cx="238125" cy="746125"/>
          </a:xfrm>
          <a:custGeom>
            <a:avLst/>
            <a:gdLst>
              <a:gd name="T0" fmla="*/ 149 w 150"/>
              <a:gd name="T1" fmla="*/ 393 h 470"/>
              <a:gd name="T2" fmla="*/ 138 w 150"/>
              <a:gd name="T3" fmla="*/ 272 h 470"/>
              <a:gd name="T4" fmla="*/ 141 w 150"/>
              <a:gd name="T5" fmla="*/ 267 h 470"/>
              <a:gd name="T6" fmla="*/ 143 w 150"/>
              <a:gd name="T7" fmla="*/ 263 h 470"/>
              <a:gd name="T8" fmla="*/ 141 w 150"/>
              <a:gd name="T9" fmla="*/ 249 h 470"/>
              <a:gd name="T10" fmla="*/ 142 w 150"/>
              <a:gd name="T11" fmla="*/ 194 h 470"/>
              <a:gd name="T12" fmla="*/ 140 w 150"/>
              <a:gd name="T13" fmla="*/ 154 h 470"/>
              <a:gd name="T14" fmla="*/ 133 w 150"/>
              <a:gd name="T15" fmla="*/ 109 h 470"/>
              <a:gd name="T16" fmla="*/ 118 w 150"/>
              <a:gd name="T17" fmla="*/ 90 h 470"/>
              <a:gd name="T18" fmla="*/ 96 w 150"/>
              <a:gd name="T19" fmla="*/ 75 h 470"/>
              <a:gd name="T20" fmla="*/ 85 w 150"/>
              <a:gd name="T21" fmla="*/ 68 h 470"/>
              <a:gd name="T22" fmla="*/ 94 w 150"/>
              <a:gd name="T23" fmla="*/ 42 h 470"/>
              <a:gd name="T24" fmla="*/ 95 w 150"/>
              <a:gd name="T25" fmla="*/ 32 h 470"/>
              <a:gd name="T26" fmla="*/ 93 w 150"/>
              <a:gd name="T27" fmla="*/ 18 h 470"/>
              <a:gd name="T28" fmla="*/ 86 w 150"/>
              <a:gd name="T29" fmla="*/ 8 h 470"/>
              <a:gd name="T30" fmla="*/ 82 w 150"/>
              <a:gd name="T31" fmla="*/ 2 h 470"/>
              <a:gd name="T32" fmla="*/ 67 w 150"/>
              <a:gd name="T33" fmla="*/ 0 h 470"/>
              <a:gd name="T34" fmla="*/ 52 w 150"/>
              <a:gd name="T35" fmla="*/ 1 h 470"/>
              <a:gd name="T36" fmla="*/ 48 w 150"/>
              <a:gd name="T37" fmla="*/ 5 h 470"/>
              <a:gd name="T38" fmla="*/ 40 w 150"/>
              <a:gd name="T39" fmla="*/ 13 h 470"/>
              <a:gd name="T40" fmla="*/ 38 w 150"/>
              <a:gd name="T41" fmla="*/ 27 h 470"/>
              <a:gd name="T42" fmla="*/ 41 w 150"/>
              <a:gd name="T43" fmla="*/ 38 h 470"/>
              <a:gd name="T44" fmla="*/ 52 w 150"/>
              <a:gd name="T45" fmla="*/ 68 h 470"/>
              <a:gd name="T46" fmla="*/ 39 w 150"/>
              <a:gd name="T47" fmla="*/ 77 h 470"/>
              <a:gd name="T48" fmla="*/ 17 w 150"/>
              <a:gd name="T49" fmla="*/ 91 h 470"/>
              <a:gd name="T50" fmla="*/ 10 w 150"/>
              <a:gd name="T51" fmla="*/ 103 h 470"/>
              <a:gd name="T52" fmla="*/ 6 w 150"/>
              <a:gd name="T53" fmla="*/ 138 h 470"/>
              <a:gd name="T54" fmla="*/ 2 w 150"/>
              <a:gd name="T55" fmla="*/ 176 h 470"/>
              <a:gd name="T56" fmla="*/ 0 w 150"/>
              <a:gd name="T57" fmla="*/ 195 h 470"/>
              <a:gd name="T58" fmla="*/ 0 w 150"/>
              <a:gd name="T59" fmla="*/ 232 h 470"/>
              <a:gd name="T60" fmla="*/ 2 w 150"/>
              <a:gd name="T61" fmla="*/ 263 h 470"/>
              <a:gd name="T62" fmla="*/ 8 w 150"/>
              <a:gd name="T63" fmla="*/ 269 h 470"/>
              <a:gd name="T64" fmla="*/ 15 w 150"/>
              <a:gd name="T65" fmla="*/ 270 h 470"/>
              <a:gd name="T66" fmla="*/ 10 w 150"/>
              <a:gd name="T67" fmla="*/ 258 h 470"/>
              <a:gd name="T68" fmla="*/ 42 w 150"/>
              <a:gd name="T69" fmla="*/ 436 h 470"/>
              <a:gd name="T70" fmla="*/ 48 w 150"/>
              <a:gd name="T71" fmla="*/ 467 h 470"/>
              <a:gd name="T72" fmla="*/ 73 w 150"/>
              <a:gd name="T73" fmla="*/ 454 h 470"/>
              <a:gd name="T74" fmla="*/ 87 w 150"/>
              <a:gd name="T75" fmla="*/ 462 h 470"/>
              <a:gd name="T76" fmla="*/ 101 w 150"/>
              <a:gd name="T77" fmla="*/ 468 h 470"/>
              <a:gd name="T78" fmla="*/ 110 w 150"/>
              <a:gd name="T79" fmla="*/ 468 h 470"/>
              <a:gd name="T80" fmla="*/ 117 w 150"/>
              <a:gd name="T81" fmla="*/ 466 h 470"/>
              <a:gd name="T82" fmla="*/ 114 w 150"/>
              <a:gd name="T83" fmla="*/ 448 h 470"/>
              <a:gd name="T84" fmla="*/ 120 w 150"/>
              <a:gd name="T85" fmla="*/ 257 h 470"/>
              <a:gd name="T86" fmla="*/ 125 w 150"/>
              <a:gd name="T87" fmla="*/ 267 h 470"/>
              <a:gd name="T88" fmla="*/ 126 w 150"/>
              <a:gd name="T89" fmla="*/ 268 h 470"/>
              <a:gd name="T90" fmla="*/ 127 w 150"/>
              <a:gd name="T91" fmla="*/ 270 h 470"/>
              <a:gd name="T92" fmla="*/ 129 w 150"/>
              <a:gd name="T93" fmla="*/ 281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0" h="470">
                <a:moveTo>
                  <a:pt x="119" y="281"/>
                </a:moveTo>
                <a:lnTo>
                  <a:pt x="119" y="393"/>
                </a:lnTo>
                <a:lnTo>
                  <a:pt x="149" y="393"/>
                </a:lnTo>
                <a:lnTo>
                  <a:pt x="149" y="281"/>
                </a:lnTo>
                <a:lnTo>
                  <a:pt x="138" y="281"/>
                </a:lnTo>
                <a:lnTo>
                  <a:pt x="138" y="272"/>
                </a:lnTo>
                <a:lnTo>
                  <a:pt x="138" y="271"/>
                </a:lnTo>
                <a:lnTo>
                  <a:pt x="140" y="269"/>
                </a:lnTo>
                <a:lnTo>
                  <a:pt x="141" y="267"/>
                </a:lnTo>
                <a:lnTo>
                  <a:pt x="142" y="266"/>
                </a:lnTo>
                <a:lnTo>
                  <a:pt x="143" y="264"/>
                </a:lnTo>
                <a:lnTo>
                  <a:pt x="143" y="263"/>
                </a:lnTo>
                <a:lnTo>
                  <a:pt x="144" y="262"/>
                </a:lnTo>
                <a:lnTo>
                  <a:pt x="144" y="262"/>
                </a:lnTo>
                <a:lnTo>
                  <a:pt x="141" y="249"/>
                </a:lnTo>
                <a:lnTo>
                  <a:pt x="141" y="249"/>
                </a:lnTo>
                <a:lnTo>
                  <a:pt x="143" y="197"/>
                </a:lnTo>
                <a:lnTo>
                  <a:pt x="142" y="194"/>
                </a:lnTo>
                <a:lnTo>
                  <a:pt x="142" y="185"/>
                </a:lnTo>
                <a:lnTo>
                  <a:pt x="141" y="171"/>
                </a:lnTo>
                <a:lnTo>
                  <a:pt x="140" y="154"/>
                </a:lnTo>
                <a:lnTo>
                  <a:pt x="138" y="137"/>
                </a:lnTo>
                <a:lnTo>
                  <a:pt x="136" y="122"/>
                </a:lnTo>
                <a:lnTo>
                  <a:pt x="133" y="109"/>
                </a:lnTo>
                <a:lnTo>
                  <a:pt x="129" y="101"/>
                </a:lnTo>
                <a:lnTo>
                  <a:pt x="124" y="95"/>
                </a:lnTo>
                <a:lnTo>
                  <a:pt x="118" y="90"/>
                </a:lnTo>
                <a:lnTo>
                  <a:pt x="111" y="84"/>
                </a:lnTo>
                <a:lnTo>
                  <a:pt x="103" y="79"/>
                </a:lnTo>
                <a:lnTo>
                  <a:pt x="96" y="75"/>
                </a:lnTo>
                <a:lnTo>
                  <a:pt x="90" y="72"/>
                </a:lnTo>
                <a:lnTo>
                  <a:pt x="86" y="69"/>
                </a:lnTo>
                <a:lnTo>
                  <a:pt x="85" y="68"/>
                </a:lnTo>
                <a:lnTo>
                  <a:pt x="86" y="56"/>
                </a:lnTo>
                <a:lnTo>
                  <a:pt x="94" y="43"/>
                </a:lnTo>
                <a:lnTo>
                  <a:pt x="94" y="42"/>
                </a:lnTo>
                <a:lnTo>
                  <a:pt x="95" y="39"/>
                </a:lnTo>
                <a:lnTo>
                  <a:pt x="95" y="36"/>
                </a:lnTo>
                <a:lnTo>
                  <a:pt x="95" y="32"/>
                </a:lnTo>
                <a:lnTo>
                  <a:pt x="95" y="28"/>
                </a:lnTo>
                <a:lnTo>
                  <a:pt x="95" y="23"/>
                </a:lnTo>
                <a:lnTo>
                  <a:pt x="93" y="18"/>
                </a:lnTo>
                <a:lnTo>
                  <a:pt x="90" y="14"/>
                </a:lnTo>
                <a:lnTo>
                  <a:pt x="88" y="11"/>
                </a:lnTo>
                <a:lnTo>
                  <a:pt x="86" y="8"/>
                </a:lnTo>
                <a:lnTo>
                  <a:pt x="85" y="5"/>
                </a:lnTo>
                <a:lnTo>
                  <a:pt x="84" y="4"/>
                </a:lnTo>
                <a:lnTo>
                  <a:pt x="82" y="2"/>
                </a:lnTo>
                <a:lnTo>
                  <a:pt x="79" y="0"/>
                </a:lnTo>
                <a:lnTo>
                  <a:pt x="74" y="0"/>
                </a:lnTo>
                <a:lnTo>
                  <a:pt x="67" y="0"/>
                </a:lnTo>
                <a:lnTo>
                  <a:pt x="59" y="0"/>
                </a:lnTo>
                <a:lnTo>
                  <a:pt x="55" y="0"/>
                </a:lnTo>
                <a:lnTo>
                  <a:pt x="52" y="1"/>
                </a:lnTo>
                <a:lnTo>
                  <a:pt x="50" y="2"/>
                </a:lnTo>
                <a:lnTo>
                  <a:pt x="49" y="4"/>
                </a:lnTo>
                <a:lnTo>
                  <a:pt x="48" y="5"/>
                </a:lnTo>
                <a:lnTo>
                  <a:pt x="46" y="8"/>
                </a:lnTo>
                <a:lnTo>
                  <a:pt x="42" y="10"/>
                </a:lnTo>
                <a:lnTo>
                  <a:pt x="40" y="13"/>
                </a:lnTo>
                <a:lnTo>
                  <a:pt x="38" y="17"/>
                </a:lnTo>
                <a:lnTo>
                  <a:pt x="38" y="22"/>
                </a:lnTo>
                <a:lnTo>
                  <a:pt x="38" y="27"/>
                </a:lnTo>
                <a:lnTo>
                  <a:pt x="39" y="32"/>
                </a:lnTo>
                <a:lnTo>
                  <a:pt x="40" y="36"/>
                </a:lnTo>
                <a:lnTo>
                  <a:pt x="41" y="38"/>
                </a:lnTo>
                <a:lnTo>
                  <a:pt x="41" y="39"/>
                </a:lnTo>
                <a:lnTo>
                  <a:pt x="42" y="59"/>
                </a:lnTo>
                <a:lnTo>
                  <a:pt x="52" y="68"/>
                </a:lnTo>
                <a:lnTo>
                  <a:pt x="50" y="69"/>
                </a:lnTo>
                <a:lnTo>
                  <a:pt x="46" y="73"/>
                </a:lnTo>
                <a:lnTo>
                  <a:pt x="39" y="77"/>
                </a:lnTo>
                <a:lnTo>
                  <a:pt x="31" y="81"/>
                </a:lnTo>
                <a:lnTo>
                  <a:pt x="24" y="86"/>
                </a:lnTo>
                <a:lnTo>
                  <a:pt x="17" y="91"/>
                </a:lnTo>
                <a:lnTo>
                  <a:pt x="13" y="95"/>
                </a:lnTo>
                <a:lnTo>
                  <a:pt x="11" y="98"/>
                </a:lnTo>
                <a:lnTo>
                  <a:pt x="10" y="103"/>
                </a:lnTo>
                <a:lnTo>
                  <a:pt x="10" y="111"/>
                </a:lnTo>
                <a:lnTo>
                  <a:pt x="8" y="124"/>
                </a:lnTo>
                <a:lnTo>
                  <a:pt x="6" y="138"/>
                </a:lnTo>
                <a:lnTo>
                  <a:pt x="5" y="152"/>
                </a:lnTo>
                <a:lnTo>
                  <a:pt x="3" y="165"/>
                </a:lnTo>
                <a:lnTo>
                  <a:pt x="2" y="176"/>
                </a:lnTo>
                <a:lnTo>
                  <a:pt x="1" y="182"/>
                </a:lnTo>
                <a:lnTo>
                  <a:pt x="1" y="187"/>
                </a:lnTo>
                <a:lnTo>
                  <a:pt x="0" y="195"/>
                </a:lnTo>
                <a:lnTo>
                  <a:pt x="0" y="206"/>
                </a:lnTo>
                <a:lnTo>
                  <a:pt x="0" y="219"/>
                </a:lnTo>
                <a:lnTo>
                  <a:pt x="0" y="232"/>
                </a:lnTo>
                <a:lnTo>
                  <a:pt x="0" y="245"/>
                </a:lnTo>
                <a:lnTo>
                  <a:pt x="0" y="255"/>
                </a:lnTo>
                <a:lnTo>
                  <a:pt x="2" y="263"/>
                </a:lnTo>
                <a:lnTo>
                  <a:pt x="4" y="266"/>
                </a:lnTo>
                <a:lnTo>
                  <a:pt x="5" y="268"/>
                </a:lnTo>
                <a:lnTo>
                  <a:pt x="8" y="269"/>
                </a:lnTo>
                <a:lnTo>
                  <a:pt x="11" y="270"/>
                </a:lnTo>
                <a:lnTo>
                  <a:pt x="14" y="270"/>
                </a:lnTo>
                <a:lnTo>
                  <a:pt x="15" y="270"/>
                </a:lnTo>
                <a:lnTo>
                  <a:pt x="17" y="270"/>
                </a:lnTo>
                <a:lnTo>
                  <a:pt x="18" y="270"/>
                </a:lnTo>
                <a:lnTo>
                  <a:pt x="10" y="258"/>
                </a:lnTo>
                <a:lnTo>
                  <a:pt x="23" y="172"/>
                </a:lnTo>
                <a:lnTo>
                  <a:pt x="23" y="264"/>
                </a:lnTo>
                <a:lnTo>
                  <a:pt x="42" y="436"/>
                </a:lnTo>
                <a:lnTo>
                  <a:pt x="26" y="456"/>
                </a:lnTo>
                <a:lnTo>
                  <a:pt x="23" y="468"/>
                </a:lnTo>
                <a:lnTo>
                  <a:pt x="48" y="467"/>
                </a:lnTo>
                <a:lnTo>
                  <a:pt x="69" y="452"/>
                </a:lnTo>
                <a:lnTo>
                  <a:pt x="69" y="452"/>
                </a:lnTo>
                <a:lnTo>
                  <a:pt x="73" y="454"/>
                </a:lnTo>
                <a:lnTo>
                  <a:pt x="77" y="456"/>
                </a:lnTo>
                <a:lnTo>
                  <a:pt x="82" y="460"/>
                </a:lnTo>
                <a:lnTo>
                  <a:pt x="87" y="462"/>
                </a:lnTo>
                <a:lnTo>
                  <a:pt x="92" y="464"/>
                </a:lnTo>
                <a:lnTo>
                  <a:pt x="97" y="467"/>
                </a:lnTo>
                <a:lnTo>
                  <a:pt x="101" y="468"/>
                </a:lnTo>
                <a:lnTo>
                  <a:pt x="103" y="469"/>
                </a:lnTo>
                <a:lnTo>
                  <a:pt x="106" y="469"/>
                </a:lnTo>
                <a:lnTo>
                  <a:pt x="110" y="468"/>
                </a:lnTo>
                <a:lnTo>
                  <a:pt x="112" y="467"/>
                </a:lnTo>
                <a:lnTo>
                  <a:pt x="115" y="467"/>
                </a:lnTo>
                <a:lnTo>
                  <a:pt x="117" y="466"/>
                </a:lnTo>
                <a:lnTo>
                  <a:pt x="119" y="465"/>
                </a:lnTo>
                <a:lnTo>
                  <a:pt x="119" y="465"/>
                </a:lnTo>
                <a:lnTo>
                  <a:pt x="114" y="448"/>
                </a:lnTo>
                <a:lnTo>
                  <a:pt x="96" y="438"/>
                </a:lnTo>
                <a:lnTo>
                  <a:pt x="113" y="275"/>
                </a:lnTo>
                <a:lnTo>
                  <a:pt x="120" y="257"/>
                </a:lnTo>
                <a:lnTo>
                  <a:pt x="111" y="163"/>
                </a:lnTo>
                <a:lnTo>
                  <a:pt x="130" y="259"/>
                </a:lnTo>
                <a:lnTo>
                  <a:pt x="125" y="267"/>
                </a:lnTo>
                <a:lnTo>
                  <a:pt x="125" y="267"/>
                </a:lnTo>
                <a:lnTo>
                  <a:pt x="125" y="267"/>
                </a:lnTo>
                <a:lnTo>
                  <a:pt x="126" y="268"/>
                </a:lnTo>
                <a:lnTo>
                  <a:pt x="126" y="268"/>
                </a:lnTo>
                <a:lnTo>
                  <a:pt x="127" y="269"/>
                </a:lnTo>
                <a:lnTo>
                  <a:pt x="127" y="270"/>
                </a:lnTo>
                <a:lnTo>
                  <a:pt x="128" y="271"/>
                </a:lnTo>
                <a:lnTo>
                  <a:pt x="129" y="271"/>
                </a:lnTo>
                <a:lnTo>
                  <a:pt x="129" y="281"/>
                </a:lnTo>
                <a:lnTo>
                  <a:pt x="119" y="281"/>
                </a:lnTo>
              </a:path>
            </a:pathLst>
          </a:custGeom>
          <a:solidFill>
            <a:srgbClr val="00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3" name="Freeform 17">
            <a:extLst>
              <a:ext uri="{FF2B5EF4-FFF2-40B4-BE49-F238E27FC236}">
                <a16:creationId xmlns:a16="http://schemas.microsoft.com/office/drawing/2014/main" id="{E68E7B45-C0A3-4986-9269-6AC6A39A88C8}"/>
              </a:ext>
            </a:extLst>
          </p:cNvPr>
          <p:cNvSpPr>
            <a:spLocks/>
          </p:cNvSpPr>
          <p:nvPr/>
        </p:nvSpPr>
        <p:spPr bwMode="auto">
          <a:xfrm>
            <a:off x="1271588" y="3067050"/>
            <a:ext cx="233362" cy="712788"/>
          </a:xfrm>
          <a:custGeom>
            <a:avLst/>
            <a:gdLst>
              <a:gd name="T0" fmla="*/ 80 w 147"/>
              <a:gd name="T1" fmla="*/ 211 h 449"/>
              <a:gd name="T2" fmla="*/ 80 w 147"/>
              <a:gd name="T3" fmla="*/ 211 h 449"/>
              <a:gd name="T4" fmla="*/ 82 w 147"/>
              <a:gd name="T5" fmla="*/ 210 h 449"/>
              <a:gd name="T6" fmla="*/ 81 w 147"/>
              <a:gd name="T7" fmla="*/ 211 h 449"/>
              <a:gd name="T8" fmla="*/ 134 w 147"/>
              <a:gd name="T9" fmla="*/ 422 h 449"/>
              <a:gd name="T10" fmla="*/ 111 w 147"/>
              <a:gd name="T11" fmla="*/ 394 h 449"/>
              <a:gd name="T12" fmla="*/ 116 w 147"/>
              <a:gd name="T13" fmla="*/ 332 h 449"/>
              <a:gd name="T14" fmla="*/ 119 w 147"/>
              <a:gd name="T15" fmla="*/ 309 h 449"/>
              <a:gd name="T16" fmla="*/ 126 w 147"/>
              <a:gd name="T17" fmla="*/ 294 h 449"/>
              <a:gd name="T18" fmla="*/ 118 w 147"/>
              <a:gd name="T19" fmla="*/ 202 h 449"/>
              <a:gd name="T20" fmla="*/ 125 w 147"/>
              <a:gd name="T21" fmla="*/ 215 h 449"/>
              <a:gd name="T22" fmla="*/ 132 w 147"/>
              <a:gd name="T23" fmla="*/ 203 h 449"/>
              <a:gd name="T24" fmla="*/ 124 w 147"/>
              <a:gd name="T25" fmla="*/ 178 h 449"/>
              <a:gd name="T26" fmla="*/ 128 w 147"/>
              <a:gd name="T27" fmla="*/ 133 h 449"/>
              <a:gd name="T28" fmla="*/ 108 w 147"/>
              <a:gd name="T29" fmla="*/ 76 h 449"/>
              <a:gd name="T30" fmla="*/ 94 w 147"/>
              <a:gd name="T31" fmla="*/ 66 h 449"/>
              <a:gd name="T32" fmla="*/ 100 w 147"/>
              <a:gd name="T33" fmla="*/ 64 h 449"/>
              <a:gd name="T34" fmla="*/ 103 w 147"/>
              <a:gd name="T35" fmla="*/ 53 h 449"/>
              <a:gd name="T36" fmla="*/ 97 w 147"/>
              <a:gd name="T37" fmla="*/ 46 h 449"/>
              <a:gd name="T38" fmla="*/ 94 w 147"/>
              <a:gd name="T39" fmla="*/ 27 h 449"/>
              <a:gd name="T40" fmla="*/ 97 w 147"/>
              <a:gd name="T41" fmla="*/ 17 h 449"/>
              <a:gd name="T42" fmla="*/ 89 w 147"/>
              <a:gd name="T43" fmla="*/ 7 h 449"/>
              <a:gd name="T44" fmla="*/ 79 w 147"/>
              <a:gd name="T45" fmla="*/ 0 h 449"/>
              <a:gd name="T46" fmla="*/ 55 w 147"/>
              <a:gd name="T47" fmla="*/ 4 h 449"/>
              <a:gd name="T48" fmla="*/ 42 w 147"/>
              <a:gd name="T49" fmla="*/ 22 h 449"/>
              <a:gd name="T50" fmla="*/ 32 w 147"/>
              <a:gd name="T51" fmla="*/ 47 h 449"/>
              <a:gd name="T52" fmla="*/ 23 w 147"/>
              <a:gd name="T53" fmla="*/ 59 h 449"/>
              <a:gd name="T54" fmla="*/ 31 w 147"/>
              <a:gd name="T55" fmla="*/ 66 h 449"/>
              <a:gd name="T56" fmla="*/ 28 w 147"/>
              <a:gd name="T57" fmla="*/ 76 h 449"/>
              <a:gd name="T58" fmla="*/ 5 w 147"/>
              <a:gd name="T59" fmla="*/ 122 h 449"/>
              <a:gd name="T60" fmla="*/ 0 w 147"/>
              <a:gd name="T61" fmla="*/ 152 h 449"/>
              <a:gd name="T62" fmla="*/ 13 w 147"/>
              <a:gd name="T63" fmla="*/ 191 h 449"/>
              <a:gd name="T64" fmla="*/ 14 w 147"/>
              <a:gd name="T65" fmla="*/ 256 h 449"/>
              <a:gd name="T66" fmla="*/ 13 w 147"/>
              <a:gd name="T67" fmla="*/ 303 h 449"/>
              <a:gd name="T68" fmla="*/ 28 w 147"/>
              <a:gd name="T69" fmla="*/ 312 h 449"/>
              <a:gd name="T70" fmla="*/ 34 w 147"/>
              <a:gd name="T71" fmla="*/ 319 h 449"/>
              <a:gd name="T72" fmla="*/ 40 w 147"/>
              <a:gd name="T73" fmla="*/ 337 h 449"/>
              <a:gd name="T74" fmla="*/ 38 w 147"/>
              <a:gd name="T75" fmla="*/ 344 h 449"/>
              <a:gd name="T76" fmla="*/ 37 w 147"/>
              <a:gd name="T77" fmla="*/ 367 h 449"/>
              <a:gd name="T78" fmla="*/ 46 w 147"/>
              <a:gd name="T79" fmla="*/ 400 h 449"/>
              <a:gd name="T80" fmla="*/ 43 w 147"/>
              <a:gd name="T81" fmla="*/ 442 h 449"/>
              <a:gd name="T82" fmla="*/ 55 w 147"/>
              <a:gd name="T83" fmla="*/ 448 h 449"/>
              <a:gd name="T84" fmla="*/ 64 w 147"/>
              <a:gd name="T85" fmla="*/ 435 h 449"/>
              <a:gd name="T86" fmla="*/ 59 w 147"/>
              <a:gd name="T87" fmla="*/ 397 h 449"/>
              <a:gd name="T88" fmla="*/ 84 w 147"/>
              <a:gd name="T89" fmla="*/ 326 h 449"/>
              <a:gd name="T90" fmla="*/ 86 w 147"/>
              <a:gd name="T91" fmla="*/ 349 h 449"/>
              <a:gd name="T92" fmla="*/ 92 w 147"/>
              <a:gd name="T93" fmla="*/ 384 h 449"/>
              <a:gd name="T94" fmla="*/ 94 w 147"/>
              <a:gd name="T95" fmla="*/ 427 h 449"/>
              <a:gd name="T96" fmla="*/ 107 w 147"/>
              <a:gd name="T97" fmla="*/ 428 h 449"/>
              <a:gd name="T98" fmla="*/ 124 w 147"/>
              <a:gd name="T99" fmla="*/ 436 h 449"/>
              <a:gd name="T100" fmla="*/ 141 w 147"/>
              <a:gd name="T101" fmla="*/ 438 h 449"/>
              <a:gd name="T102" fmla="*/ 80 w 147"/>
              <a:gd name="T103" fmla="*/ 211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 h="449">
                <a:moveTo>
                  <a:pt x="80" y="211"/>
                </a:moveTo>
                <a:lnTo>
                  <a:pt x="81" y="211"/>
                </a:lnTo>
                <a:lnTo>
                  <a:pt x="81" y="211"/>
                </a:lnTo>
                <a:lnTo>
                  <a:pt x="80" y="211"/>
                </a:lnTo>
                <a:lnTo>
                  <a:pt x="80" y="211"/>
                </a:lnTo>
                <a:lnTo>
                  <a:pt x="80" y="211"/>
                </a:lnTo>
                <a:lnTo>
                  <a:pt x="80" y="211"/>
                </a:lnTo>
                <a:lnTo>
                  <a:pt x="80" y="211"/>
                </a:lnTo>
                <a:lnTo>
                  <a:pt x="80" y="211"/>
                </a:lnTo>
                <a:lnTo>
                  <a:pt x="80" y="211"/>
                </a:lnTo>
                <a:lnTo>
                  <a:pt x="81" y="211"/>
                </a:lnTo>
                <a:lnTo>
                  <a:pt x="82" y="210"/>
                </a:lnTo>
                <a:lnTo>
                  <a:pt x="82" y="210"/>
                </a:lnTo>
                <a:lnTo>
                  <a:pt x="82" y="210"/>
                </a:lnTo>
                <a:lnTo>
                  <a:pt x="82" y="210"/>
                </a:lnTo>
                <a:lnTo>
                  <a:pt x="81" y="211"/>
                </a:lnTo>
                <a:lnTo>
                  <a:pt x="81" y="211"/>
                </a:lnTo>
                <a:lnTo>
                  <a:pt x="81" y="211"/>
                </a:lnTo>
                <a:lnTo>
                  <a:pt x="81" y="211"/>
                </a:lnTo>
                <a:lnTo>
                  <a:pt x="81" y="211"/>
                </a:lnTo>
                <a:lnTo>
                  <a:pt x="80" y="211"/>
                </a:lnTo>
                <a:lnTo>
                  <a:pt x="145" y="428"/>
                </a:lnTo>
                <a:lnTo>
                  <a:pt x="143" y="427"/>
                </a:lnTo>
                <a:lnTo>
                  <a:pt x="140" y="425"/>
                </a:lnTo>
                <a:lnTo>
                  <a:pt x="134" y="422"/>
                </a:lnTo>
                <a:lnTo>
                  <a:pt x="128" y="418"/>
                </a:lnTo>
                <a:lnTo>
                  <a:pt x="122" y="412"/>
                </a:lnTo>
                <a:lnTo>
                  <a:pt x="116" y="406"/>
                </a:lnTo>
                <a:lnTo>
                  <a:pt x="113" y="400"/>
                </a:lnTo>
                <a:lnTo>
                  <a:pt x="111" y="394"/>
                </a:lnTo>
                <a:lnTo>
                  <a:pt x="111" y="385"/>
                </a:lnTo>
                <a:lnTo>
                  <a:pt x="113" y="374"/>
                </a:lnTo>
                <a:lnTo>
                  <a:pt x="113" y="360"/>
                </a:lnTo>
                <a:lnTo>
                  <a:pt x="115" y="346"/>
                </a:lnTo>
                <a:lnTo>
                  <a:pt x="116" y="332"/>
                </a:lnTo>
                <a:lnTo>
                  <a:pt x="117" y="321"/>
                </a:lnTo>
                <a:lnTo>
                  <a:pt x="118" y="312"/>
                </a:lnTo>
                <a:lnTo>
                  <a:pt x="118" y="309"/>
                </a:lnTo>
                <a:lnTo>
                  <a:pt x="118" y="309"/>
                </a:lnTo>
                <a:lnTo>
                  <a:pt x="119" y="309"/>
                </a:lnTo>
                <a:lnTo>
                  <a:pt x="121" y="308"/>
                </a:lnTo>
                <a:lnTo>
                  <a:pt x="122" y="306"/>
                </a:lnTo>
                <a:lnTo>
                  <a:pt x="124" y="304"/>
                </a:lnTo>
                <a:lnTo>
                  <a:pt x="125" y="300"/>
                </a:lnTo>
                <a:lnTo>
                  <a:pt x="126" y="294"/>
                </a:lnTo>
                <a:lnTo>
                  <a:pt x="127" y="287"/>
                </a:lnTo>
                <a:lnTo>
                  <a:pt x="117" y="200"/>
                </a:lnTo>
                <a:lnTo>
                  <a:pt x="118" y="199"/>
                </a:lnTo>
                <a:lnTo>
                  <a:pt x="118" y="200"/>
                </a:lnTo>
                <a:lnTo>
                  <a:pt x="118" y="202"/>
                </a:lnTo>
                <a:lnTo>
                  <a:pt x="119" y="206"/>
                </a:lnTo>
                <a:lnTo>
                  <a:pt x="121" y="209"/>
                </a:lnTo>
                <a:lnTo>
                  <a:pt x="123" y="212"/>
                </a:lnTo>
                <a:lnTo>
                  <a:pt x="124" y="215"/>
                </a:lnTo>
                <a:lnTo>
                  <a:pt x="125" y="215"/>
                </a:lnTo>
                <a:lnTo>
                  <a:pt x="127" y="215"/>
                </a:lnTo>
                <a:lnTo>
                  <a:pt x="129" y="212"/>
                </a:lnTo>
                <a:lnTo>
                  <a:pt x="129" y="210"/>
                </a:lnTo>
                <a:lnTo>
                  <a:pt x="131" y="207"/>
                </a:lnTo>
                <a:lnTo>
                  <a:pt x="132" y="203"/>
                </a:lnTo>
                <a:lnTo>
                  <a:pt x="132" y="200"/>
                </a:lnTo>
                <a:lnTo>
                  <a:pt x="131" y="196"/>
                </a:lnTo>
                <a:lnTo>
                  <a:pt x="129" y="191"/>
                </a:lnTo>
                <a:lnTo>
                  <a:pt x="127" y="186"/>
                </a:lnTo>
                <a:lnTo>
                  <a:pt x="124" y="178"/>
                </a:lnTo>
                <a:lnTo>
                  <a:pt x="123" y="171"/>
                </a:lnTo>
                <a:lnTo>
                  <a:pt x="124" y="165"/>
                </a:lnTo>
                <a:lnTo>
                  <a:pt x="126" y="157"/>
                </a:lnTo>
                <a:lnTo>
                  <a:pt x="128" y="147"/>
                </a:lnTo>
                <a:lnTo>
                  <a:pt x="128" y="133"/>
                </a:lnTo>
                <a:lnTo>
                  <a:pt x="124" y="114"/>
                </a:lnTo>
                <a:lnTo>
                  <a:pt x="117" y="88"/>
                </a:lnTo>
                <a:lnTo>
                  <a:pt x="115" y="84"/>
                </a:lnTo>
                <a:lnTo>
                  <a:pt x="112" y="80"/>
                </a:lnTo>
                <a:lnTo>
                  <a:pt x="108" y="76"/>
                </a:lnTo>
                <a:lnTo>
                  <a:pt x="104" y="72"/>
                </a:lnTo>
                <a:lnTo>
                  <a:pt x="100" y="70"/>
                </a:lnTo>
                <a:lnTo>
                  <a:pt x="97" y="68"/>
                </a:lnTo>
                <a:lnTo>
                  <a:pt x="95" y="67"/>
                </a:lnTo>
                <a:lnTo>
                  <a:pt x="94" y="66"/>
                </a:lnTo>
                <a:lnTo>
                  <a:pt x="94" y="66"/>
                </a:lnTo>
                <a:lnTo>
                  <a:pt x="95" y="66"/>
                </a:lnTo>
                <a:lnTo>
                  <a:pt x="97" y="66"/>
                </a:lnTo>
                <a:lnTo>
                  <a:pt x="98" y="65"/>
                </a:lnTo>
                <a:lnTo>
                  <a:pt x="100" y="64"/>
                </a:lnTo>
                <a:lnTo>
                  <a:pt x="102" y="63"/>
                </a:lnTo>
                <a:lnTo>
                  <a:pt x="102" y="61"/>
                </a:lnTo>
                <a:lnTo>
                  <a:pt x="103" y="58"/>
                </a:lnTo>
                <a:lnTo>
                  <a:pt x="104" y="55"/>
                </a:lnTo>
                <a:lnTo>
                  <a:pt x="103" y="53"/>
                </a:lnTo>
                <a:lnTo>
                  <a:pt x="102" y="52"/>
                </a:lnTo>
                <a:lnTo>
                  <a:pt x="102" y="50"/>
                </a:lnTo>
                <a:lnTo>
                  <a:pt x="100" y="50"/>
                </a:lnTo>
                <a:lnTo>
                  <a:pt x="98" y="48"/>
                </a:lnTo>
                <a:lnTo>
                  <a:pt x="97" y="46"/>
                </a:lnTo>
                <a:lnTo>
                  <a:pt x="95" y="43"/>
                </a:lnTo>
                <a:lnTo>
                  <a:pt x="93" y="40"/>
                </a:lnTo>
                <a:lnTo>
                  <a:pt x="93" y="36"/>
                </a:lnTo>
                <a:lnTo>
                  <a:pt x="93" y="32"/>
                </a:lnTo>
                <a:lnTo>
                  <a:pt x="94" y="27"/>
                </a:lnTo>
                <a:lnTo>
                  <a:pt x="95" y="24"/>
                </a:lnTo>
                <a:lnTo>
                  <a:pt x="97" y="21"/>
                </a:lnTo>
                <a:lnTo>
                  <a:pt x="97" y="18"/>
                </a:lnTo>
                <a:lnTo>
                  <a:pt x="97" y="17"/>
                </a:lnTo>
                <a:lnTo>
                  <a:pt x="97" y="17"/>
                </a:lnTo>
                <a:lnTo>
                  <a:pt x="96" y="16"/>
                </a:lnTo>
                <a:lnTo>
                  <a:pt x="94" y="14"/>
                </a:lnTo>
                <a:lnTo>
                  <a:pt x="92" y="12"/>
                </a:lnTo>
                <a:lnTo>
                  <a:pt x="91" y="9"/>
                </a:lnTo>
                <a:lnTo>
                  <a:pt x="89" y="7"/>
                </a:lnTo>
                <a:lnTo>
                  <a:pt x="88" y="4"/>
                </a:lnTo>
                <a:lnTo>
                  <a:pt x="87" y="2"/>
                </a:lnTo>
                <a:lnTo>
                  <a:pt x="86" y="0"/>
                </a:lnTo>
                <a:lnTo>
                  <a:pt x="83" y="0"/>
                </a:lnTo>
                <a:lnTo>
                  <a:pt x="79" y="0"/>
                </a:lnTo>
                <a:lnTo>
                  <a:pt x="74" y="0"/>
                </a:lnTo>
                <a:lnTo>
                  <a:pt x="69" y="0"/>
                </a:lnTo>
                <a:lnTo>
                  <a:pt x="64" y="1"/>
                </a:lnTo>
                <a:lnTo>
                  <a:pt x="59" y="2"/>
                </a:lnTo>
                <a:lnTo>
                  <a:pt x="55" y="4"/>
                </a:lnTo>
                <a:lnTo>
                  <a:pt x="53" y="5"/>
                </a:lnTo>
                <a:lnTo>
                  <a:pt x="49" y="8"/>
                </a:lnTo>
                <a:lnTo>
                  <a:pt x="47" y="12"/>
                </a:lnTo>
                <a:lnTo>
                  <a:pt x="44" y="17"/>
                </a:lnTo>
                <a:lnTo>
                  <a:pt x="42" y="22"/>
                </a:lnTo>
                <a:lnTo>
                  <a:pt x="39" y="28"/>
                </a:lnTo>
                <a:lnTo>
                  <a:pt x="37" y="33"/>
                </a:lnTo>
                <a:lnTo>
                  <a:pt x="36" y="39"/>
                </a:lnTo>
                <a:lnTo>
                  <a:pt x="34" y="43"/>
                </a:lnTo>
                <a:lnTo>
                  <a:pt x="32" y="47"/>
                </a:lnTo>
                <a:lnTo>
                  <a:pt x="30" y="51"/>
                </a:lnTo>
                <a:lnTo>
                  <a:pt x="28" y="54"/>
                </a:lnTo>
                <a:lnTo>
                  <a:pt x="26" y="56"/>
                </a:lnTo>
                <a:lnTo>
                  <a:pt x="24" y="58"/>
                </a:lnTo>
                <a:lnTo>
                  <a:pt x="23" y="59"/>
                </a:lnTo>
                <a:lnTo>
                  <a:pt x="23" y="59"/>
                </a:lnTo>
                <a:lnTo>
                  <a:pt x="28" y="63"/>
                </a:lnTo>
                <a:lnTo>
                  <a:pt x="28" y="64"/>
                </a:lnTo>
                <a:lnTo>
                  <a:pt x="30" y="65"/>
                </a:lnTo>
                <a:lnTo>
                  <a:pt x="31" y="66"/>
                </a:lnTo>
                <a:lnTo>
                  <a:pt x="32" y="67"/>
                </a:lnTo>
                <a:lnTo>
                  <a:pt x="33" y="69"/>
                </a:lnTo>
                <a:lnTo>
                  <a:pt x="32" y="71"/>
                </a:lnTo>
                <a:lnTo>
                  <a:pt x="31" y="73"/>
                </a:lnTo>
                <a:lnTo>
                  <a:pt x="28" y="76"/>
                </a:lnTo>
                <a:lnTo>
                  <a:pt x="23" y="80"/>
                </a:lnTo>
                <a:lnTo>
                  <a:pt x="19" y="88"/>
                </a:lnTo>
                <a:lnTo>
                  <a:pt x="14" y="98"/>
                </a:lnTo>
                <a:lnTo>
                  <a:pt x="10" y="110"/>
                </a:lnTo>
                <a:lnTo>
                  <a:pt x="5" y="122"/>
                </a:lnTo>
                <a:lnTo>
                  <a:pt x="2" y="131"/>
                </a:lnTo>
                <a:lnTo>
                  <a:pt x="0" y="139"/>
                </a:lnTo>
                <a:lnTo>
                  <a:pt x="0" y="143"/>
                </a:lnTo>
                <a:lnTo>
                  <a:pt x="0" y="146"/>
                </a:lnTo>
                <a:lnTo>
                  <a:pt x="0" y="152"/>
                </a:lnTo>
                <a:lnTo>
                  <a:pt x="2" y="160"/>
                </a:lnTo>
                <a:lnTo>
                  <a:pt x="4" y="169"/>
                </a:lnTo>
                <a:lnTo>
                  <a:pt x="6" y="177"/>
                </a:lnTo>
                <a:lnTo>
                  <a:pt x="10" y="185"/>
                </a:lnTo>
                <a:lnTo>
                  <a:pt x="13" y="191"/>
                </a:lnTo>
                <a:lnTo>
                  <a:pt x="18" y="193"/>
                </a:lnTo>
                <a:lnTo>
                  <a:pt x="17" y="204"/>
                </a:lnTo>
                <a:lnTo>
                  <a:pt x="16" y="219"/>
                </a:lnTo>
                <a:lnTo>
                  <a:pt x="15" y="236"/>
                </a:lnTo>
                <a:lnTo>
                  <a:pt x="14" y="256"/>
                </a:lnTo>
                <a:lnTo>
                  <a:pt x="13" y="274"/>
                </a:lnTo>
                <a:lnTo>
                  <a:pt x="12" y="288"/>
                </a:lnTo>
                <a:lnTo>
                  <a:pt x="12" y="299"/>
                </a:lnTo>
                <a:lnTo>
                  <a:pt x="12" y="302"/>
                </a:lnTo>
                <a:lnTo>
                  <a:pt x="13" y="303"/>
                </a:lnTo>
                <a:lnTo>
                  <a:pt x="15" y="304"/>
                </a:lnTo>
                <a:lnTo>
                  <a:pt x="18" y="307"/>
                </a:lnTo>
                <a:lnTo>
                  <a:pt x="21" y="308"/>
                </a:lnTo>
                <a:lnTo>
                  <a:pt x="26" y="311"/>
                </a:lnTo>
                <a:lnTo>
                  <a:pt x="28" y="312"/>
                </a:lnTo>
                <a:lnTo>
                  <a:pt x="31" y="312"/>
                </a:lnTo>
                <a:lnTo>
                  <a:pt x="32" y="309"/>
                </a:lnTo>
                <a:lnTo>
                  <a:pt x="32" y="312"/>
                </a:lnTo>
                <a:lnTo>
                  <a:pt x="33" y="315"/>
                </a:lnTo>
                <a:lnTo>
                  <a:pt x="34" y="319"/>
                </a:lnTo>
                <a:lnTo>
                  <a:pt x="36" y="324"/>
                </a:lnTo>
                <a:lnTo>
                  <a:pt x="37" y="329"/>
                </a:lnTo>
                <a:lnTo>
                  <a:pt x="39" y="333"/>
                </a:lnTo>
                <a:lnTo>
                  <a:pt x="40" y="336"/>
                </a:lnTo>
                <a:lnTo>
                  <a:pt x="40" y="337"/>
                </a:lnTo>
                <a:lnTo>
                  <a:pt x="40" y="337"/>
                </a:lnTo>
                <a:lnTo>
                  <a:pt x="40" y="338"/>
                </a:lnTo>
                <a:lnTo>
                  <a:pt x="39" y="339"/>
                </a:lnTo>
                <a:lnTo>
                  <a:pt x="39" y="342"/>
                </a:lnTo>
                <a:lnTo>
                  <a:pt x="38" y="344"/>
                </a:lnTo>
                <a:lnTo>
                  <a:pt x="37" y="346"/>
                </a:lnTo>
                <a:lnTo>
                  <a:pt x="37" y="350"/>
                </a:lnTo>
                <a:lnTo>
                  <a:pt x="37" y="355"/>
                </a:lnTo>
                <a:lnTo>
                  <a:pt x="37" y="360"/>
                </a:lnTo>
                <a:lnTo>
                  <a:pt x="37" y="367"/>
                </a:lnTo>
                <a:lnTo>
                  <a:pt x="39" y="375"/>
                </a:lnTo>
                <a:lnTo>
                  <a:pt x="41" y="382"/>
                </a:lnTo>
                <a:lnTo>
                  <a:pt x="43" y="389"/>
                </a:lnTo>
                <a:lnTo>
                  <a:pt x="45" y="396"/>
                </a:lnTo>
                <a:lnTo>
                  <a:pt x="46" y="400"/>
                </a:lnTo>
                <a:lnTo>
                  <a:pt x="47" y="401"/>
                </a:lnTo>
                <a:lnTo>
                  <a:pt x="39" y="416"/>
                </a:lnTo>
                <a:lnTo>
                  <a:pt x="42" y="440"/>
                </a:lnTo>
                <a:lnTo>
                  <a:pt x="42" y="440"/>
                </a:lnTo>
                <a:lnTo>
                  <a:pt x="43" y="442"/>
                </a:lnTo>
                <a:lnTo>
                  <a:pt x="45" y="443"/>
                </a:lnTo>
                <a:lnTo>
                  <a:pt x="48" y="445"/>
                </a:lnTo>
                <a:lnTo>
                  <a:pt x="50" y="446"/>
                </a:lnTo>
                <a:lnTo>
                  <a:pt x="53" y="448"/>
                </a:lnTo>
                <a:lnTo>
                  <a:pt x="55" y="448"/>
                </a:lnTo>
                <a:lnTo>
                  <a:pt x="58" y="446"/>
                </a:lnTo>
                <a:lnTo>
                  <a:pt x="59" y="444"/>
                </a:lnTo>
                <a:lnTo>
                  <a:pt x="61" y="441"/>
                </a:lnTo>
                <a:lnTo>
                  <a:pt x="63" y="439"/>
                </a:lnTo>
                <a:lnTo>
                  <a:pt x="64" y="435"/>
                </a:lnTo>
                <a:lnTo>
                  <a:pt x="64" y="433"/>
                </a:lnTo>
                <a:lnTo>
                  <a:pt x="64" y="431"/>
                </a:lnTo>
                <a:lnTo>
                  <a:pt x="65" y="429"/>
                </a:lnTo>
                <a:lnTo>
                  <a:pt x="65" y="428"/>
                </a:lnTo>
                <a:lnTo>
                  <a:pt x="59" y="397"/>
                </a:lnTo>
                <a:lnTo>
                  <a:pt x="69" y="336"/>
                </a:lnTo>
                <a:lnTo>
                  <a:pt x="71" y="324"/>
                </a:lnTo>
                <a:lnTo>
                  <a:pt x="84" y="324"/>
                </a:lnTo>
                <a:lnTo>
                  <a:pt x="84" y="325"/>
                </a:lnTo>
                <a:lnTo>
                  <a:pt x="84" y="326"/>
                </a:lnTo>
                <a:lnTo>
                  <a:pt x="84" y="329"/>
                </a:lnTo>
                <a:lnTo>
                  <a:pt x="84" y="333"/>
                </a:lnTo>
                <a:lnTo>
                  <a:pt x="84" y="338"/>
                </a:lnTo>
                <a:lnTo>
                  <a:pt x="85" y="343"/>
                </a:lnTo>
                <a:lnTo>
                  <a:pt x="86" y="349"/>
                </a:lnTo>
                <a:lnTo>
                  <a:pt x="86" y="355"/>
                </a:lnTo>
                <a:lnTo>
                  <a:pt x="87" y="362"/>
                </a:lnTo>
                <a:lnTo>
                  <a:pt x="89" y="369"/>
                </a:lnTo>
                <a:lnTo>
                  <a:pt x="91" y="377"/>
                </a:lnTo>
                <a:lnTo>
                  <a:pt x="92" y="384"/>
                </a:lnTo>
                <a:lnTo>
                  <a:pt x="94" y="390"/>
                </a:lnTo>
                <a:lnTo>
                  <a:pt x="95" y="395"/>
                </a:lnTo>
                <a:lnTo>
                  <a:pt x="96" y="398"/>
                </a:lnTo>
                <a:lnTo>
                  <a:pt x="96" y="400"/>
                </a:lnTo>
                <a:lnTo>
                  <a:pt x="94" y="427"/>
                </a:lnTo>
                <a:lnTo>
                  <a:pt x="102" y="430"/>
                </a:lnTo>
                <a:lnTo>
                  <a:pt x="102" y="426"/>
                </a:lnTo>
                <a:lnTo>
                  <a:pt x="102" y="426"/>
                </a:lnTo>
                <a:lnTo>
                  <a:pt x="104" y="426"/>
                </a:lnTo>
                <a:lnTo>
                  <a:pt x="107" y="428"/>
                </a:lnTo>
                <a:lnTo>
                  <a:pt x="109" y="430"/>
                </a:lnTo>
                <a:lnTo>
                  <a:pt x="113" y="431"/>
                </a:lnTo>
                <a:lnTo>
                  <a:pt x="116" y="433"/>
                </a:lnTo>
                <a:lnTo>
                  <a:pt x="119" y="435"/>
                </a:lnTo>
                <a:lnTo>
                  <a:pt x="124" y="436"/>
                </a:lnTo>
                <a:lnTo>
                  <a:pt x="127" y="438"/>
                </a:lnTo>
                <a:lnTo>
                  <a:pt x="131" y="439"/>
                </a:lnTo>
                <a:lnTo>
                  <a:pt x="135" y="439"/>
                </a:lnTo>
                <a:lnTo>
                  <a:pt x="138" y="439"/>
                </a:lnTo>
                <a:lnTo>
                  <a:pt x="141" y="438"/>
                </a:lnTo>
                <a:lnTo>
                  <a:pt x="144" y="437"/>
                </a:lnTo>
                <a:lnTo>
                  <a:pt x="146" y="437"/>
                </a:lnTo>
                <a:lnTo>
                  <a:pt x="146" y="436"/>
                </a:lnTo>
                <a:lnTo>
                  <a:pt x="145" y="428"/>
                </a:lnTo>
                <a:lnTo>
                  <a:pt x="80" y="211"/>
                </a:lnTo>
              </a:path>
            </a:pathLst>
          </a:custGeom>
          <a:solidFill>
            <a:srgbClr val="0099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4" name="Freeform 18">
            <a:extLst>
              <a:ext uri="{FF2B5EF4-FFF2-40B4-BE49-F238E27FC236}">
                <a16:creationId xmlns:a16="http://schemas.microsoft.com/office/drawing/2014/main" id="{57A2DE58-EB0B-48D2-A551-C21811742F08}"/>
              </a:ext>
            </a:extLst>
          </p:cNvPr>
          <p:cNvSpPr>
            <a:spLocks/>
          </p:cNvSpPr>
          <p:nvPr/>
        </p:nvSpPr>
        <p:spPr bwMode="auto">
          <a:xfrm>
            <a:off x="1341438" y="3127375"/>
            <a:ext cx="242887" cy="760413"/>
          </a:xfrm>
          <a:custGeom>
            <a:avLst/>
            <a:gdLst>
              <a:gd name="T0" fmla="*/ 28 w 153"/>
              <a:gd name="T1" fmla="*/ 269 h 479"/>
              <a:gd name="T2" fmla="*/ 13 w 153"/>
              <a:gd name="T3" fmla="*/ 197 h 479"/>
              <a:gd name="T4" fmla="*/ 0 w 153"/>
              <a:gd name="T5" fmla="*/ 161 h 479"/>
              <a:gd name="T6" fmla="*/ 4 w 153"/>
              <a:gd name="T7" fmla="*/ 147 h 479"/>
              <a:gd name="T8" fmla="*/ 10 w 153"/>
              <a:gd name="T9" fmla="*/ 126 h 479"/>
              <a:gd name="T10" fmla="*/ 17 w 153"/>
              <a:gd name="T11" fmla="*/ 107 h 479"/>
              <a:gd name="T12" fmla="*/ 27 w 153"/>
              <a:gd name="T13" fmla="*/ 95 h 479"/>
              <a:gd name="T14" fmla="*/ 40 w 153"/>
              <a:gd name="T15" fmla="*/ 84 h 479"/>
              <a:gd name="T16" fmla="*/ 54 w 153"/>
              <a:gd name="T17" fmla="*/ 74 h 479"/>
              <a:gd name="T18" fmla="*/ 65 w 153"/>
              <a:gd name="T19" fmla="*/ 69 h 479"/>
              <a:gd name="T20" fmla="*/ 65 w 153"/>
              <a:gd name="T21" fmla="*/ 56 h 479"/>
              <a:gd name="T22" fmla="*/ 57 w 153"/>
              <a:gd name="T23" fmla="*/ 42 h 479"/>
              <a:gd name="T24" fmla="*/ 56 w 153"/>
              <a:gd name="T25" fmla="*/ 36 h 479"/>
              <a:gd name="T26" fmla="*/ 55 w 153"/>
              <a:gd name="T27" fmla="*/ 27 h 479"/>
              <a:gd name="T28" fmla="*/ 58 w 153"/>
              <a:gd name="T29" fmla="*/ 18 h 479"/>
              <a:gd name="T30" fmla="*/ 63 w 153"/>
              <a:gd name="T31" fmla="*/ 10 h 479"/>
              <a:gd name="T32" fmla="*/ 65 w 153"/>
              <a:gd name="T33" fmla="*/ 4 h 479"/>
              <a:gd name="T34" fmla="*/ 69 w 153"/>
              <a:gd name="T35" fmla="*/ 1 h 479"/>
              <a:gd name="T36" fmla="*/ 76 w 153"/>
              <a:gd name="T37" fmla="*/ 0 h 479"/>
              <a:gd name="T38" fmla="*/ 92 w 153"/>
              <a:gd name="T39" fmla="*/ 0 h 479"/>
              <a:gd name="T40" fmla="*/ 99 w 153"/>
              <a:gd name="T41" fmla="*/ 0 h 479"/>
              <a:gd name="T42" fmla="*/ 102 w 153"/>
              <a:gd name="T43" fmla="*/ 3 h 479"/>
              <a:gd name="T44" fmla="*/ 105 w 153"/>
              <a:gd name="T45" fmla="*/ 7 h 479"/>
              <a:gd name="T46" fmla="*/ 111 w 153"/>
              <a:gd name="T47" fmla="*/ 13 h 479"/>
              <a:gd name="T48" fmla="*/ 113 w 153"/>
              <a:gd name="T49" fmla="*/ 22 h 479"/>
              <a:gd name="T50" fmla="*/ 112 w 153"/>
              <a:gd name="T51" fmla="*/ 31 h 479"/>
              <a:gd name="T52" fmla="*/ 110 w 153"/>
              <a:gd name="T53" fmla="*/ 38 h 479"/>
              <a:gd name="T54" fmla="*/ 100 w 153"/>
              <a:gd name="T55" fmla="*/ 60 h 479"/>
              <a:gd name="T56" fmla="*/ 101 w 153"/>
              <a:gd name="T57" fmla="*/ 69 h 479"/>
              <a:gd name="T58" fmla="*/ 112 w 153"/>
              <a:gd name="T59" fmla="*/ 76 h 479"/>
              <a:gd name="T60" fmla="*/ 127 w 153"/>
              <a:gd name="T61" fmla="*/ 86 h 479"/>
              <a:gd name="T62" fmla="*/ 138 w 153"/>
              <a:gd name="T63" fmla="*/ 95 h 479"/>
              <a:gd name="T64" fmla="*/ 141 w 153"/>
              <a:gd name="T65" fmla="*/ 102 h 479"/>
              <a:gd name="T66" fmla="*/ 143 w 153"/>
              <a:gd name="T67" fmla="*/ 124 h 479"/>
              <a:gd name="T68" fmla="*/ 146 w 153"/>
              <a:gd name="T69" fmla="*/ 152 h 479"/>
              <a:gd name="T70" fmla="*/ 149 w 153"/>
              <a:gd name="T71" fmla="*/ 176 h 479"/>
              <a:gd name="T72" fmla="*/ 150 w 153"/>
              <a:gd name="T73" fmla="*/ 186 h 479"/>
              <a:gd name="T74" fmla="*/ 151 w 153"/>
              <a:gd name="T75" fmla="*/ 206 h 479"/>
              <a:gd name="T76" fmla="*/ 152 w 153"/>
              <a:gd name="T77" fmla="*/ 232 h 479"/>
              <a:gd name="T78" fmla="*/ 151 w 153"/>
              <a:gd name="T79" fmla="*/ 255 h 479"/>
              <a:gd name="T80" fmla="*/ 147 w 153"/>
              <a:gd name="T81" fmla="*/ 266 h 479"/>
              <a:gd name="T82" fmla="*/ 143 w 153"/>
              <a:gd name="T83" fmla="*/ 269 h 479"/>
              <a:gd name="T84" fmla="*/ 137 w 153"/>
              <a:gd name="T85" fmla="*/ 270 h 479"/>
              <a:gd name="T86" fmla="*/ 134 w 153"/>
              <a:gd name="T87" fmla="*/ 269 h 479"/>
              <a:gd name="T88" fmla="*/ 135 w 153"/>
              <a:gd name="T89" fmla="*/ 263 h 479"/>
              <a:gd name="T90" fmla="*/ 129 w 153"/>
              <a:gd name="T91" fmla="*/ 264 h 479"/>
              <a:gd name="T92" fmla="*/ 130 w 153"/>
              <a:gd name="T93" fmla="*/ 348 h 479"/>
              <a:gd name="T94" fmla="*/ 134 w 153"/>
              <a:gd name="T95" fmla="*/ 441 h 479"/>
              <a:gd name="T96" fmla="*/ 112 w 153"/>
              <a:gd name="T97" fmla="*/ 451 h 479"/>
              <a:gd name="T98" fmla="*/ 81 w 153"/>
              <a:gd name="T99" fmla="*/ 453 h 479"/>
              <a:gd name="T100" fmla="*/ 77 w 153"/>
              <a:gd name="T101" fmla="*/ 460 h 479"/>
              <a:gd name="T102" fmla="*/ 70 w 153"/>
              <a:gd name="T103" fmla="*/ 469 h 479"/>
              <a:gd name="T104" fmla="*/ 64 w 153"/>
              <a:gd name="T105" fmla="*/ 476 h 479"/>
              <a:gd name="T106" fmla="*/ 58 w 153"/>
              <a:gd name="T107" fmla="*/ 478 h 479"/>
              <a:gd name="T108" fmla="*/ 51 w 153"/>
              <a:gd name="T109" fmla="*/ 477 h 479"/>
              <a:gd name="T110" fmla="*/ 46 w 153"/>
              <a:gd name="T111" fmla="*/ 476 h 479"/>
              <a:gd name="T112" fmla="*/ 42 w 153"/>
              <a:gd name="T113" fmla="*/ 475 h 479"/>
              <a:gd name="T114" fmla="*/ 47 w 153"/>
              <a:gd name="T115" fmla="*/ 457 h 479"/>
              <a:gd name="T116" fmla="*/ 37 w 153"/>
              <a:gd name="T117" fmla="*/ 355 h 479"/>
              <a:gd name="T118" fmla="*/ 31 w 153"/>
              <a:gd name="T119" fmla="*/ 247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3" h="479">
                <a:moveTo>
                  <a:pt x="31" y="247"/>
                </a:moveTo>
                <a:lnTo>
                  <a:pt x="28" y="269"/>
                </a:lnTo>
                <a:lnTo>
                  <a:pt x="9" y="243"/>
                </a:lnTo>
                <a:lnTo>
                  <a:pt x="13" y="197"/>
                </a:lnTo>
                <a:lnTo>
                  <a:pt x="0" y="164"/>
                </a:lnTo>
                <a:lnTo>
                  <a:pt x="0" y="161"/>
                </a:lnTo>
                <a:lnTo>
                  <a:pt x="1" y="156"/>
                </a:lnTo>
                <a:lnTo>
                  <a:pt x="4" y="147"/>
                </a:lnTo>
                <a:lnTo>
                  <a:pt x="6" y="138"/>
                </a:lnTo>
                <a:lnTo>
                  <a:pt x="10" y="126"/>
                </a:lnTo>
                <a:lnTo>
                  <a:pt x="13" y="117"/>
                </a:lnTo>
                <a:lnTo>
                  <a:pt x="17" y="107"/>
                </a:lnTo>
                <a:lnTo>
                  <a:pt x="21" y="100"/>
                </a:lnTo>
                <a:lnTo>
                  <a:pt x="27" y="95"/>
                </a:lnTo>
                <a:lnTo>
                  <a:pt x="32" y="90"/>
                </a:lnTo>
                <a:lnTo>
                  <a:pt x="40" y="84"/>
                </a:lnTo>
                <a:lnTo>
                  <a:pt x="48" y="79"/>
                </a:lnTo>
                <a:lnTo>
                  <a:pt x="54" y="74"/>
                </a:lnTo>
                <a:lnTo>
                  <a:pt x="60" y="71"/>
                </a:lnTo>
                <a:lnTo>
                  <a:pt x="65" y="69"/>
                </a:lnTo>
                <a:lnTo>
                  <a:pt x="65" y="68"/>
                </a:lnTo>
                <a:lnTo>
                  <a:pt x="65" y="56"/>
                </a:lnTo>
                <a:lnTo>
                  <a:pt x="57" y="42"/>
                </a:lnTo>
                <a:lnTo>
                  <a:pt x="57" y="42"/>
                </a:lnTo>
                <a:lnTo>
                  <a:pt x="56" y="39"/>
                </a:lnTo>
                <a:lnTo>
                  <a:pt x="56" y="36"/>
                </a:lnTo>
                <a:lnTo>
                  <a:pt x="55" y="32"/>
                </a:lnTo>
                <a:lnTo>
                  <a:pt x="55" y="27"/>
                </a:lnTo>
                <a:lnTo>
                  <a:pt x="56" y="22"/>
                </a:lnTo>
                <a:lnTo>
                  <a:pt x="58" y="18"/>
                </a:lnTo>
                <a:lnTo>
                  <a:pt x="60" y="13"/>
                </a:lnTo>
                <a:lnTo>
                  <a:pt x="63" y="10"/>
                </a:lnTo>
                <a:lnTo>
                  <a:pt x="65" y="8"/>
                </a:lnTo>
                <a:lnTo>
                  <a:pt x="65" y="4"/>
                </a:lnTo>
                <a:lnTo>
                  <a:pt x="67" y="3"/>
                </a:lnTo>
                <a:lnTo>
                  <a:pt x="69" y="1"/>
                </a:lnTo>
                <a:lnTo>
                  <a:pt x="72" y="0"/>
                </a:lnTo>
                <a:lnTo>
                  <a:pt x="76" y="0"/>
                </a:lnTo>
                <a:lnTo>
                  <a:pt x="84" y="0"/>
                </a:lnTo>
                <a:lnTo>
                  <a:pt x="92" y="0"/>
                </a:lnTo>
                <a:lnTo>
                  <a:pt x="96" y="0"/>
                </a:lnTo>
                <a:lnTo>
                  <a:pt x="99" y="0"/>
                </a:lnTo>
                <a:lnTo>
                  <a:pt x="101" y="1"/>
                </a:lnTo>
                <a:lnTo>
                  <a:pt x="102" y="3"/>
                </a:lnTo>
                <a:lnTo>
                  <a:pt x="103" y="4"/>
                </a:lnTo>
                <a:lnTo>
                  <a:pt x="105" y="7"/>
                </a:lnTo>
                <a:lnTo>
                  <a:pt x="108" y="10"/>
                </a:lnTo>
                <a:lnTo>
                  <a:pt x="111" y="13"/>
                </a:lnTo>
                <a:lnTo>
                  <a:pt x="113" y="17"/>
                </a:lnTo>
                <a:lnTo>
                  <a:pt x="113" y="22"/>
                </a:lnTo>
                <a:lnTo>
                  <a:pt x="113" y="27"/>
                </a:lnTo>
                <a:lnTo>
                  <a:pt x="112" y="31"/>
                </a:lnTo>
                <a:lnTo>
                  <a:pt x="111" y="35"/>
                </a:lnTo>
                <a:lnTo>
                  <a:pt x="110" y="38"/>
                </a:lnTo>
                <a:lnTo>
                  <a:pt x="110" y="39"/>
                </a:lnTo>
                <a:lnTo>
                  <a:pt x="100" y="60"/>
                </a:lnTo>
                <a:lnTo>
                  <a:pt x="99" y="68"/>
                </a:lnTo>
                <a:lnTo>
                  <a:pt x="101" y="69"/>
                </a:lnTo>
                <a:lnTo>
                  <a:pt x="105" y="72"/>
                </a:lnTo>
                <a:lnTo>
                  <a:pt x="112" y="76"/>
                </a:lnTo>
                <a:lnTo>
                  <a:pt x="119" y="81"/>
                </a:lnTo>
                <a:lnTo>
                  <a:pt x="127" y="86"/>
                </a:lnTo>
                <a:lnTo>
                  <a:pt x="134" y="91"/>
                </a:lnTo>
                <a:lnTo>
                  <a:pt x="138" y="95"/>
                </a:lnTo>
                <a:lnTo>
                  <a:pt x="140" y="97"/>
                </a:lnTo>
                <a:lnTo>
                  <a:pt x="141" y="102"/>
                </a:lnTo>
                <a:lnTo>
                  <a:pt x="141" y="111"/>
                </a:lnTo>
                <a:lnTo>
                  <a:pt x="143" y="124"/>
                </a:lnTo>
                <a:lnTo>
                  <a:pt x="145" y="138"/>
                </a:lnTo>
                <a:lnTo>
                  <a:pt x="146" y="152"/>
                </a:lnTo>
                <a:lnTo>
                  <a:pt x="148" y="165"/>
                </a:lnTo>
                <a:lnTo>
                  <a:pt x="149" y="176"/>
                </a:lnTo>
                <a:lnTo>
                  <a:pt x="150" y="182"/>
                </a:lnTo>
                <a:lnTo>
                  <a:pt x="150" y="186"/>
                </a:lnTo>
                <a:lnTo>
                  <a:pt x="151" y="195"/>
                </a:lnTo>
                <a:lnTo>
                  <a:pt x="151" y="206"/>
                </a:lnTo>
                <a:lnTo>
                  <a:pt x="152" y="219"/>
                </a:lnTo>
                <a:lnTo>
                  <a:pt x="152" y="232"/>
                </a:lnTo>
                <a:lnTo>
                  <a:pt x="152" y="244"/>
                </a:lnTo>
                <a:lnTo>
                  <a:pt x="151" y="255"/>
                </a:lnTo>
                <a:lnTo>
                  <a:pt x="149" y="263"/>
                </a:lnTo>
                <a:lnTo>
                  <a:pt x="147" y="266"/>
                </a:lnTo>
                <a:lnTo>
                  <a:pt x="146" y="268"/>
                </a:lnTo>
                <a:lnTo>
                  <a:pt x="143" y="269"/>
                </a:lnTo>
                <a:lnTo>
                  <a:pt x="140" y="269"/>
                </a:lnTo>
                <a:lnTo>
                  <a:pt x="137" y="270"/>
                </a:lnTo>
                <a:lnTo>
                  <a:pt x="135" y="269"/>
                </a:lnTo>
                <a:lnTo>
                  <a:pt x="134" y="269"/>
                </a:lnTo>
                <a:lnTo>
                  <a:pt x="133" y="269"/>
                </a:lnTo>
                <a:lnTo>
                  <a:pt x="135" y="263"/>
                </a:lnTo>
                <a:lnTo>
                  <a:pt x="141" y="257"/>
                </a:lnTo>
                <a:lnTo>
                  <a:pt x="129" y="264"/>
                </a:lnTo>
                <a:lnTo>
                  <a:pt x="132" y="328"/>
                </a:lnTo>
                <a:lnTo>
                  <a:pt x="130" y="348"/>
                </a:lnTo>
                <a:lnTo>
                  <a:pt x="112" y="422"/>
                </a:lnTo>
                <a:lnTo>
                  <a:pt x="134" y="441"/>
                </a:lnTo>
                <a:lnTo>
                  <a:pt x="137" y="453"/>
                </a:lnTo>
                <a:lnTo>
                  <a:pt x="112" y="451"/>
                </a:lnTo>
                <a:lnTo>
                  <a:pt x="82" y="452"/>
                </a:lnTo>
                <a:lnTo>
                  <a:pt x="81" y="453"/>
                </a:lnTo>
                <a:lnTo>
                  <a:pt x="80" y="456"/>
                </a:lnTo>
                <a:lnTo>
                  <a:pt x="77" y="460"/>
                </a:lnTo>
                <a:lnTo>
                  <a:pt x="74" y="464"/>
                </a:lnTo>
                <a:lnTo>
                  <a:pt x="70" y="469"/>
                </a:lnTo>
                <a:lnTo>
                  <a:pt x="67" y="473"/>
                </a:lnTo>
                <a:lnTo>
                  <a:pt x="64" y="476"/>
                </a:lnTo>
                <a:lnTo>
                  <a:pt x="60" y="478"/>
                </a:lnTo>
                <a:lnTo>
                  <a:pt x="58" y="478"/>
                </a:lnTo>
                <a:lnTo>
                  <a:pt x="54" y="478"/>
                </a:lnTo>
                <a:lnTo>
                  <a:pt x="51" y="477"/>
                </a:lnTo>
                <a:lnTo>
                  <a:pt x="48" y="477"/>
                </a:lnTo>
                <a:lnTo>
                  <a:pt x="46" y="476"/>
                </a:lnTo>
                <a:lnTo>
                  <a:pt x="43" y="475"/>
                </a:lnTo>
                <a:lnTo>
                  <a:pt x="42" y="475"/>
                </a:lnTo>
                <a:lnTo>
                  <a:pt x="42" y="474"/>
                </a:lnTo>
                <a:lnTo>
                  <a:pt x="47" y="457"/>
                </a:lnTo>
                <a:lnTo>
                  <a:pt x="54" y="438"/>
                </a:lnTo>
                <a:lnTo>
                  <a:pt x="37" y="355"/>
                </a:lnTo>
                <a:lnTo>
                  <a:pt x="33" y="276"/>
                </a:lnTo>
                <a:lnTo>
                  <a:pt x="31" y="24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5" name="Freeform 19">
            <a:extLst>
              <a:ext uri="{FF2B5EF4-FFF2-40B4-BE49-F238E27FC236}">
                <a16:creationId xmlns:a16="http://schemas.microsoft.com/office/drawing/2014/main" id="{1AF170A0-BA24-4A93-B110-7F54659C83B2}"/>
              </a:ext>
            </a:extLst>
          </p:cNvPr>
          <p:cNvSpPr>
            <a:spLocks/>
          </p:cNvSpPr>
          <p:nvPr/>
        </p:nvSpPr>
        <p:spPr bwMode="auto">
          <a:xfrm>
            <a:off x="1335088" y="3128963"/>
            <a:ext cx="241300" cy="762000"/>
          </a:xfrm>
          <a:custGeom>
            <a:avLst/>
            <a:gdLst>
              <a:gd name="T0" fmla="*/ 27 w 152"/>
              <a:gd name="T1" fmla="*/ 269 h 480"/>
              <a:gd name="T2" fmla="*/ 13 w 152"/>
              <a:gd name="T3" fmla="*/ 198 h 480"/>
              <a:gd name="T4" fmla="*/ 0 w 152"/>
              <a:gd name="T5" fmla="*/ 162 h 480"/>
              <a:gd name="T6" fmla="*/ 3 w 152"/>
              <a:gd name="T7" fmla="*/ 148 h 480"/>
              <a:gd name="T8" fmla="*/ 9 w 152"/>
              <a:gd name="T9" fmla="*/ 127 h 480"/>
              <a:gd name="T10" fmla="*/ 16 w 152"/>
              <a:gd name="T11" fmla="*/ 108 h 480"/>
              <a:gd name="T12" fmla="*/ 26 w 152"/>
              <a:gd name="T13" fmla="*/ 95 h 480"/>
              <a:gd name="T14" fmla="*/ 39 w 152"/>
              <a:gd name="T15" fmla="*/ 85 h 480"/>
              <a:gd name="T16" fmla="*/ 53 w 152"/>
              <a:gd name="T17" fmla="*/ 75 h 480"/>
              <a:gd name="T18" fmla="*/ 64 w 152"/>
              <a:gd name="T19" fmla="*/ 69 h 480"/>
              <a:gd name="T20" fmla="*/ 64 w 152"/>
              <a:gd name="T21" fmla="*/ 56 h 480"/>
              <a:gd name="T22" fmla="*/ 56 w 152"/>
              <a:gd name="T23" fmla="*/ 42 h 480"/>
              <a:gd name="T24" fmla="*/ 55 w 152"/>
              <a:gd name="T25" fmla="*/ 36 h 480"/>
              <a:gd name="T26" fmla="*/ 55 w 152"/>
              <a:gd name="T27" fmla="*/ 28 h 480"/>
              <a:gd name="T28" fmla="*/ 57 w 152"/>
              <a:gd name="T29" fmla="*/ 18 h 480"/>
              <a:gd name="T30" fmla="*/ 62 w 152"/>
              <a:gd name="T31" fmla="*/ 11 h 480"/>
              <a:gd name="T32" fmla="*/ 64 w 152"/>
              <a:gd name="T33" fmla="*/ 5 h 480"/>
              <a:gd name="T34" fmla="*/ 68 w 152"/>
              <a:gd name="T35" fmla="*/ 2 h 480"/>
              <a:gd name="T36" fmla="*/ 76 w 152"/>
              <a:gd name="T37" fmla="*/ 0 h 480"/>
              <a:gd name="T38" fmla="*/ 91 w 152"/>
              <a:gd name="T39" fmla="*/ 0 h 480"/>
              <a:gd name="T40" fmla="*/ 98 w 152"/>
              <a:gd name="T41" fmla="*/ 1 h 480"/>
              <a:gd name="T42" fmla="*/ 101 w 152"/>
              <a:gd name="T43" fmla="*/ 4 h 480"/>
              <a:gd name="T44" fmla="*/ 104 w 152"/>
              <a:gd name="T45" fmla="*/ 8 h 480"/>
              <a:gd name="T46" fmla="*/ 110 w 152"/>
              <a:gd name="T47" fmla="*/ 13 h 480"/>
              <a:gd name="T48" fmla="*/ 112 w 152"/>
              <a:gd name="T49" fmla="*/ 22 h 480"/>
              <a:gd name="T50" fmla="*/ 111 w 152"/>
              <a:gd name="T51" fmla="*/ 32 h 480"/>
              <a:gd name="T52" fmla="*/ 109 w 152"/>
              <a:gd name="T53" fmla="*/ 39 h 480"/>
              <a:gd name="T54" fmla="*/ 99 w 152"/>
              <a:gd name="T55" fmla="*/ 60 h 480"/>
              <a:gd name="T56" fmla="*/ 100 w 152"/>
              <a:gd name="T57" fmla="*/ 69 h 480"/>
              <a:gd name="T58" fmla="*/ 111 w 152"/>
              <a:gd name="T59" fmla="*/ 77 h 480"/>
              <a:gd name="T60" fmla="*/ 126 w 152"/>
              <a:gd name="T61" fmla="*/ 87 h 480"/>
              <a:gd name="T62" fmla="*/ 138 w 152"/>
              <a:gd name="T63" fmla="*/ 95 h 480"/>
              <a:gd name="T64" fmla="*/ 140 w 152"/>
              <a:gd name="T65" fmla="*/ 103 h 480"/>
              <a:gd name="T66" fmla="*/ 142 w 152"/>
              <a:gd name="T67" fmla="*/ 124 h 480"/>
              <a:gd name="T68" fmla="*/ 145 w 152"/>
              <a:gd name="T69" fmla="*/ 152 h 480"/>
              <a:gd name="T70" fmla="*/ 149 w 152"/>
              <a:gd name="T71" fmla="*/ 176 h 480"/>
              <a:gd name="T72" fmla="*/ 149 w 152"/>
              <a:gd name="T73" fmla="*/ 187 h 480"/>
              <a:gd name="T74" fmla="*/ 150 w 152"/>
              <a:gd name="T75" fmla="*/ 207 h 480"/>
              <a:gd name="T76" fmla="*/ 151 w 152"/>
              <a:gd name="T77" fmla="*/ 232 h 480"/>
              <a:gd name="T78" fmla="*/ 150 w 152"/>
              <a:gd name="T79" fmla="*/ 256 h 480"/>
              <a:gd name="T80" fmla="*/ 147 w 152"/>
              <a:gd name="T81" fmla="*/ 267 h 480"/>
              <a:gd name="T82" fmla="*/ 142 w 152"/>
              <a:gd name="T83" fmla="*/ 269 h 480"/>
              <a:gd name="T84" fmla="*/ 137 w 152"/>
              <a:gd name="T85" fmla="*/ 270 h 480"/>
              <a:gd name="T86" fmla="*/ 133 w 152"/>
              <a:gd name="T87" fmla="*/ 270 h 480"/>
              <a:gd name="T88" fmla="*/ 134 w 152"/>
              <a:gd name="T89" fmla="*/ 263 h 480"/>
              <a:gd name="T90" fmla="*/ 128 w 152"/>
              <a:gd name="T91" fmla="*/ 265 h 480"/>
              <a:gd name="T92" fmla="*/ 129 w 152"/>
              <a:gd name="T93" fmla="*/ 349 h 480"/>
              <a:gd name="T94" fmla="*/ 133 w 152"/>
              <a:gd name="T95" fmla="*/ 441 h 480"/>
              <a:gd name="T96" fmla="*/ 112 w 152"/>
              <a:gd name="T97" fmla="*/ 452 h 480"/>
              <a:gd name="T98" fmla="*/ 80 w 152"/>
              <a:gd name="T99" fmla="*/ 454 h 480"/>
              <a:gd name="T100" fmla="*/ 76 w 152"/>
              <a:gd name="T101" fmla="*/ 461 h 480"/>
              <a:gd name="T102" fmla="*/ 70 w 152"/>
              <a:gd name="T103" fmla="*/ 470 h 480"/>
              <a:gd name="T104" fmla="*/ 63 w 152"/>
              <a:gd name="T105" fmla="*/ 476 h 480"/>
              <a:gd name="T106" fmla="*/ 57 w 152"/>
              <a:gd name="T107" fmla="*/ 479 h 480"/>
              <a:gd name="T108" fmla="*/ 51 w 152"/>
              <a:gd name="T109" fmla="*/ 478 h 480"/>
              <a:gd name="T110" fmla="*/ 45 w 152"/>
              <a:gd name="T111" fmla="*/ 477 h 480"/>
              <a:gd name="T112" fmla="*/ 41 w 152"/>
              <a:gd name="T113" fmla="*/ 475 h 480"/>
              <a:gd name="T114" fmla="*/ 46 w 152"/>
              <a:gd name="T115" fmla="*/ 458 h 480"/>
              <a:gd name="T116" fmla="*/ 37 w 152"/>
              <a:gd name="T117" fmla="*/ 356 h 480"/>
              <a:gd name="T118" fmla="*/ 30 w 152"/>
              <a:gd name="T119" fmla="*/ 248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2" h="480">
                <a:moveTo>
                  <a:pt x="30" y="248"/>
                </a:moveTo>
                <a:lnTo>
                  <a:pt x="27" y="269"/>
                </a:lnTo>
                <a:lnTo>
                  <a:pt x="8" y="243"/>
                </a:lnTo>
                <a:lnTo>
                  <a:pt x="13" y="198"/>
                </a:lnTo>
                <a:lnTo>
                  <a:pt x="0" y="165"/>
                </a:lnTo>
                <a:lnTo>
                  <a:pt x="0" y="162"/>
                </a:lnTo>
                <a:lnTo>
                  <a:pt x="1" y="156"/>
                </a:lnTo>
                <a:lnTo>
                  <a:pt x="3" y="148"/>
                </a:lnTo>
                <a:lnTo>
                  <a:pt x="5" y="138"/>
                </a:lnTo>
                <a:lnTo>
                  <a:pt x="9" y="127"/>
                </a:lnTo>
                <a:lnTo>
                  <a:pt x="12" y="117"/>
                </a:lnTo>
                <a:lnTo>
                  <a:pt x="16" y="108"/>
                </a:lnTo>
                <a:lnTo>
                  <a:pt x="21" y="101"/>
                </a:lnTo>
                <a:lnTo>
                  <a:pt x="26" y="95"/>
                </a:lnTo>
                <a:lnTo>
                  <a:pt x="32" y="90"/>
                </a:lnTo>
                <a:lnTo>
                  <a:pt x="39" y="85"/>
                </a:lnTo>
                <a:lnTo>
                  <a:pt x="47" y="79"/>
                </a:lnTo>
                <a:lnTo>
                  <a:pt x="53" y="75"/>
                </a:lnTo>
                <a:lnTo>
                  <a:pt x="59" y="72"/>
                </a:lnTo>
                <a:lnTo>
                  <a:pt x="64" y="69"/>
                </a:lnTo>
                <a:lnTo>
                  <a:pt x="65" y="69"/>
                </a:lnTo>
                <a:lnTo>
                  <a:pt x="64" y="56"/>
                </a:lnTo>
                <a:lnTo>
                  <a:pt x="57" y="43"/>
                </a:lnTo>
                <a:lnTo>
                  <a:pt x="56" y="42"/>
                </a:lnTo>
                <a:lnTo>
                  <a:pt x="56" y="39"/>
                </a:lnTo>
                <a:lnTo>
                  <a:pt x="55" y="36"/>
                </a:lnTo>
                <a:lnTo>
                  <a:pt x="55" y="32"/>
                </a:lnTo>
                <a:lnTo>
                  <a:pt x="55" y="28"/>
                </a:lnTo>
                <a:lnTo>
                  <a:pt x="55" y="23"/>
                </a:lnTo>
                <a:lnTo>
                  <a:pt x="57" y="18"/>
                </a:lnTo>
                <a:lnTo>
                  <a:pt x="59" y="14"/>
                </a:lnTo>
                <a:lnTo>
                  <a:pt x="62" y="11"/>
                </a:lnTo>
                <a:lnTo>
                  <a:pt x="64" y="8"/>
                </a:lnTo>
                <a:lnTo>
                  <a:pt x="64" y="5"/>
                </a:lnTo>
                <a:lnTo>
                  <a:pt x="66" y="4"/>
                </a:lnTo>
                <a:lnTo>
                  <a:pt x="68" y="2"/>
                </a:lnTo>
                <a:lnTo>
                  <a:pt x="71" y="0"/>
                </a:lnTo>
                <a:lnTo>
                  <a:pt x="76" y="0"/>
                </a:lnTo>
                <a:lnTo>
                  <a:pt x="83" y="0"/>
                </a:lnTo>
                <a:lnTo>
                  <a:pt x="91" y="0"/>
                </a:lnTo>
                <a:lnTo>
                  <a:pt x="96" y="0"/>
                </a:lnTo>
                <a:lnTo>
                  <a:pt x="98" y="1"/>
                </a:lnTo>
                <a:lnTo>
                  <a:pt x="100" y="2"/>
                </a:lnTo>
                <a:lnTo>
                  <a:pt x="101" y="4"/>
                </a:lnTo>
                <a:lnTo>
                  <a:pt x="102" y="5"/>
                </a:lnTo>
                <a:lnTo>
                  <a:pt x="104" y="8"/>
                </a:lnTo>
                <a:lnTo>
                  <a:pt x="107" y="10"/>
                </a:lnTo>
                <a:lnTo>
                  <a:pt x="110" y="13"/>
                </a:lnTo>
                <a:lnTo>
                  <a:pt x="112" y="17"/>
                </a:lnTo>
                <a:lnTo>
                  <a:pt x="112" y="22"/>
                </a:lnTo>
                <a:lnTo>
                  <a:pt x="112" y="27"/>
                </a:lnTo>
                <a:lnTo>
                  <a:pt x="111" y="32"/>
                </a:lnTo>
                <a:lnTo>
                  <a:pt x="110" y="36"/>
                </a:lnTo>
                <a:lnTo>
                  <a:pt x="109" y="39"/>
                </a:lnTo>
                <a:lnTo>
                  <a:pt x="109" y="39"/>
                </a:lnTo>
                <a:lnTo>
                  <a:pt x="99" y="60"/>
                </a:lnTo>
                <a:lnTo>
                  <a:pt x="98" y="69"/>
                </a:lnTo>
                <a:lnTo>
                  <a:pt x="100" y="69"/>
                </a:lnTo>
                <a:lnTo>
                  <a:pt x="104" y="73"/>
                </a:lnTo>
                <a:lnTo>
                  <a:pt x="111" y="77"/>
                </a:lnTo>
                <a:lnTo>
                  <a:pt x="118" y="82"/>
                </a:lnTo>
                <a:lnTo>
                  <a:pt x="126" y="87"/>
                </a:lnTo>
                <a:lnTo>
                  <a:pt x="133" y="91"/>
                </a:lnTo>
                <a:lnTo>
                  <a:pt x="138" y="95"/>
                </a:lnTo>
                <a:lnTo>
                  <a:pt x="140" y="98"/>
                </a:lnTo>
                <a:lnTo>
                  <a:pt x="140" y="103"/>
                </a:lnTo>
                <a:lnTo>
                  <a:pt x="140" y="112"/>
                </a:lnTo>
                <a:lnTo>
                  <a:pt x="142" y="124"/>
                </a:lnTo>
                <a:lnTo>
                  <a:pt x="144" y="139"/>
                </a:lnTo>
                <a:lnTo>
                  <a:pt x="145" y="152"/>
                </a:lnTo>
                <a:lnTo>
                  <a:pt x="147" y="165"/>
                </a:lnTo>
                <a:lnTo>
                  <a:pt x="149" y="176"/>
                </a:lnTo>
                <a:lnTo>
                  <a:pt x="149" y="182"/>
                </a:lnTo>
                <a:lnTo>
                  <a:pt x="149" y="187"/>
                </a:lnTo>
                <a:lnTo>
                  <a:pt x="150" y="195"/>
                </a:lnTo>
                <a:lnTo>
                  <a:pt x="150" y="207"/>
                </a:lnTo>
                <a:lnTo>
                  <a:pt x="151" y="219"/>
                </a:lnTo>
                <a:lnTo>
                  <a:pt x="151" y="232"/>
                </a:lnTo>
                <a:lnTo>
                  <a:pt x="151" y="245"/>
                </a:lnTo>
                <a:lnTo>
                  <a:pt x="150" y="256"/>
                </a:lnTo>
                <a:lnTo>
                  <a:pt x="148" y="264"/>
                </a:lnTo>
                <a:lnTo>
                  <a:pt x="147" y="267"/>
                </a:lnTo>
                <a:lnTo>
                  <a:pt x="145" y="269"/>
                </a:lnTo>
                <a:lnTo>
                  <a:pt x="142" y="269"/>
                </a:lnTo>
                <a:lnTo>
                  <a:pt x="140" y="270"/>
                </a:lnTo>
                <a:lnTo>
                  <a:pt x="137" y="270"/>
                </a:lnTo>
                <a:lnTo>
                  <a:pt x="134" y="270"/>
                </a:lnTo>
                <a:lnTo>
                  <a:pt x="133" y="270"/>
                </a:lnTo>
                <a:lnTo>
                  <a:pt x="133" y="270"/>
                </a:lnTo>
                <a:lnTo>
                  <a:pt x="134" y="263"/>
                </a:lnTo>
                <a:lnTo>
                  <a:pt x="140" y="258"/>
                </a:lnTo>
                <a:lnTo>
                  <a:pt x="128" y="265"/>
                </a:lnTo>
                <a:lnTo>
                  <a:pt x="131" y="329"/>
                </a:lnTo>
                <a:lnTo>
                  <a:pt x="129" y="349"/>
                </a:lnTo>
                <a:lnTo>
                  <a:pt x="111" y="423"/>
                </a:lnTo>
                <a:lnTo>
                  <a:pt x="133" y="441"/>
                </a:lnTo>
                <a:lnTo>
                  <a:pt x="136" y="453"/>
                </a:lnTo>
                <a:lnTo>
                  <a:pt x="112" y="452"/>
                </a:lnTo>
                <a:lnTo>
                  <a:pt x="81" y="453"/>
                </a:lnTo>
                <a:lnTo>
                  <a:pt x="80" y="454"/>
                </a:lnTo>
                <a:lnTo>
                  <a:pt x="79" y="457"/>
                </a:lnTo>
                <a:lnTo>
                  <a:pt x="76" y="461"/>
                </a:lnTo>
                <a:lnTo>
                  <a:pt x="74" y="465"/>
                </a:lnTo>
                <a:lnTo>
                  <a:pt x="70" y="470"/>
                </a:lnTo>
                <a:lnTo>
                  <a:pt x="66" y="474"/>
                </a:lnTo>
                <a:lnTo>
                  <a:pt x="63" y="476"/>
                </a:lnTo>
                <a:lnTo>
                  <a:pt x="60" y="478"/>
                </a:lnTo>
                <a:lnTo>
                  <a:pt x="57" y="479"/>
                </a:lnTo>
                <a:lnTo>
                  <a:pt x="53" y="479"/>
                </a:lnTo>
                <a:lnTo>
                  <a:pt x="51" y="478"/>
                </a:lnTo>
                <a:lnTo>
                  <a:pt x="48" y="477"/>
                </a:lnTo>
                <a:lnTo>
                  <a:pt x="45" y="477"/>
                </a:lnTo>
                <a:lnTo>
                  <a:pt x="43" y="476"/>
                </a:lnTo>
                <a:lnTo>
                  <a:pt x="41" y="475"/>
                </a:lnTo>
                <a:lnTo>
                  <a:pt x="41" y="475"/>
                </a:lnTo>
                <a:lnTo>
                  <a:pt x="46" y="458"/>
                </a:lnTo>
                <a:lnTo>
                  <a:pt x="54" y="439"/>
                </a:lnTo>
                <a:lnTo>
                  <a:pt x="37" y="356"/>
                </a:lnTo>
                <a:lnTo>
                  <a:pt x="32" y="277"/>
                </a:lnTo>
                <a:lnTo>
                  <a:pt x="30" y="248"/>
                </a:lnTo>
              </a:path>
            </a:pathLst>
          </a:custGeom>
          <a:solidFill>
            <a:srgbClr val="9933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6" name="Freeform 20">
            <a:extLst>
              <a:ext uri="{FF2B5EF4-FFF2-40B4-BE49-F238E27FC236}">
                <a16:creationId xmlns:a16="http://schemas.microsoft.com/office/drawing/2014/main" id="{95EAE8CC-6D61-445D-B9DC-CC845E4961CB}"/>
              </a:ext>
            </a:extLst>
          </p:cNvPr>
          <p:cNvSpPr>
            <a:spLocks/>
          </p:cNvSpPr>
          <p:nvPr/>
        </p:nvSpPr>
        <p:spPr bwMode="auto">
          <a:xfrm>
            <a:off x="1479550" y="3232150"/>
            <a:ext cx="252413" cy="714375"/>
          </a:xfrm>
          <a:custGeom>
            <a:avLst/>
            <a:gdLst>
              <a:gd name="T0" fmla="*/ 146 w 159"/>
              <a:gd name="T1" fmla="*/ 423 h 450"/>
              <a:gd name="T2" fmla="*/ 125 w 159"/>
              <a:gd name="T3" fmla="*/ 401 h 450"/>
              <a:gd name="T4" fmla="*/ 125 w 159"/>
              <a:gd name="T5" fmla="*/ 361 h 450"/>
              <a:gd name="T6" fmla="*/ 130 w 159"/>
              <a:gd name="T7" fmla="*/ 313 h 450"/>
              <a:gd name="T8" fmla="*/ 133 w 159"/>
              <a:gd name="T9" fmla="*/ 309 h 450"/>
              <a:gd name="T10" fmla="*/ 138 w 159"/>
              <a:gd name="T11" fmla="*/ 295 h 450"/>
              <a:gd name="T12" fmla="*/ 130 w 159"/>
              <a:gd name="T13" fmla="*/ 200 h 450"/>
              <a:gd name="T14" fmla="*/ 135 w 159"/>
              <a:gd name="T15" fmla="*/ 213 h 450"/>
              <a:gd name="T16" fmla="*/ 141 w 159"/>
              <a:gd name="T17" fmla="*/ 213 h 450"/>
              <a:gd name="T18" fmla="*/ 144 w 159"/>
              <a:gd name="T19" fmla="*/ 200 h 450"/>
              <a:gd name="T20" fmla="*/ 136 w 159"/>
              <a:gd name="T21" fmla="*/ 179 h 450"/>
              <a:gd name="T22" fmla="*/ 140 w 159"/>
              <a:gd name="T23" fmla="*/ 148 h 450"/>
              <a:gd name="T24" fmla="*/ 127 w 159"/>
              <a:gd name="T25" fmla="*/ 84 h 450"/>
              <a:gd name="T26" fmla="*/ 112 w 159"/>
              <a:gd name="T27" fmla="*/ 70 h 450"/>
              <a:gd name="T28" fmla="*/ 106 w 159"/>
              <a:gd name="T29" fmla="*/ 67 h 450"/>
              <a:gd name="T30" fmla="*/ 112 w 159"/>
              <a:gd name="T31" fmla="*/ 64 h 450"/>
              <a:gd name="T32" fmla="*/ 116 w 159"/>
              <a:gd name="T33" fmla="*/ 55 h 450"/>
              <a:gd name="T34" fmla="*/ 112 w 159"/>
              <a:gd name="T35" fmla="*/ 44 h 450"/>
              <a:gd name="T36" fmla="*/ 105 w 159"/>
              <a:gd name="T37" fmla="*/ 32 h 450"/>
              <a:gd name="T38" fmla="*/ 103 w 159"/>
              <a:gd name="T39" fmla="*/ 21 h 450"/>
              <a:gd name="T40" fmla="*/ 102 w 159"/>
              <a:gd name="T41" fmla="*/ 16 h 450"/>
              <a:gd name="T42" fmla="*/ 100 w 159"/>
              <a:gd name="T43" fmla="*/ 8 h 450"/>
              <a:gd name="T44" fmla="*/ 98 w 159"/>
              <a:gd name="T45" fmla="*/ 1 h 450"/>
              <a:gd name="T46" fmla="*/ 81 w 159"/>
              <a:gd name="T47" fmla="*/ 0 h 450"/>
              <a:gd name="T48" fmla="*/ 65 w 159"/>
              <a:gd name="T49" fmla="*/ 5 h 450"/>
              <a:gd name="T50" fmla="*/ 54 w 159"/>
              <a:gd name="T51" fmla="*/ 23 h 450"/>
              <a:gd name="T52" fmla="*/ 46 w 159"/>
              <a:gd name="T53" fmla="*/ 44 h 450"/>
              <a:gd name="T54" fmla="*/ 38 w 159"/>
              <a:gd name="T55" fmla="*/ 56 h 450"/>
              <a:gd name="T56" fmla="*/ 40 w 159"/>
              <a:gd name="T57" fmla="*/ 64 h 450"/>
              <a:gd name="T58" fmla="*/ 44 w 159"/>
              <a:gd name="T59" fmla="*/ 68 h 450"/>
              <a:gd name="T60" fmla="*/ 40 w 159"/>
              <a:gd name="T61" fmla="*/ 76 h 450"/>
              <a:gd name="T62" fmla="*/ 20 w 159"/>
              <a:gd name="T63" fmla="*/ 117 h 450"/>
              <a:gd name="T64" fmla="*/ 8 w 159"/>
              <a:gd name="T65" fmla="*/ 157 h 450"/>
              <a:gd name="T66" fmla="*/ 10 w 159"/>
              <a:gd name="T67" fmla="*/ 163 h 450"/>
              <a:gd name="T68" fmla="*/ 16 w 159"/>
              <a:gd name="T69" fmla="*/ 173 h 450"/>
              <a:gd name="T70" fmla="*/ 3 w 159"/>
              <a:gd name="T71" fmla="*/ 217 h 450"/>
              <a:gd name="T72" fmla="*/ 0 w 159"/>
              <a:gd name="T73" fmla="*/ 256 h 450"/>
              <a:gd name="T74" fmla="*/ 8 w 159"/>
              <a:gd name="T75" fmla="*/ 261 h 450"/>
              <a:gd name="T76" fmla="*/ 24 w 159"/>
              <a:gd name="T77" fmla="*/ 265 h 450"/>
              <a:gd name="T78" fmla="*/ 26 w 159"/>
              <a:gd name="T79" fmla="*/ 286 h 450"/>
              <a:gd name="T80" fmla="*/ 24 w 159"/>
              <a:gd name="T81" fmla="*/ 303 h 450"/>
              <a:gd name="T82" fmla="*/ 30 w 159"/>
              <a:gd name="T83" fmla="*/ 307 h 450"/>
              <a:gd name="T84" fmla="*/ 43 w 159"/>
              <a:gd name="T85" fmla="*/ 312 h 450"/>
              <a:gd name="T86" fmla="*/ 47 w 159"/>
              <a:gd name="T87" fmla="*/ 320 h 450"/>
              <a:gd name="T88" fmla="*/ 52 w 159"/>
              <a:gd name="T89" fmla="*/ 337 h 450"/>
              <a:gd name="T90" fmla="*/ 52 w 159"/>
              <a:gd name="T91" fmla="*/ 340 h 450"/>
              <a:gd name="T92" fmla="*/ 49 w 159"/>
              <a:gd name="T93" fmla="*/ 351 h 450"/>
              <a:gd name="T94" fmla="*/ 51 w 159"/>
              <a:gd name="T95" fmla="*/ 376 h 450"/>
              <a:gd name="T96" fmla="*/ 58 w 159"/>
              <a:gd name="T97" fmla="*/ 401 h 450"/>
              <a:gd name="T98" fmla="*/ 54 w 159"/>
              <a:gd name="T99" fmla="*/ 442 h 450"/>
              <a:gd name="T100" fmla="*/ 62 w 159"/>
              <a:gd name="T101" fmla="*/ 448 h 450"/>
              <a:gd name="T102" fmla="*/ 72 w 159"/>
              <a:gd name="T103" fmla="*/ 445 h 450"/>
              <a:gd name="T104" fmla="*/ 76 w 159"/>
              <a:gd name="T105" fmla="*/ 434 h 450"/>
              <a:gd name="T106" fmla="*/ 71 w 159"/>
              <a:gd name="T107" fmla="*/ 398 h 450"/>
              <a:gd name="T108" fmla="*/ 96 w 159"/>
              <a:gd name="T109" fmla="*/ 325 h 450"/>
              <a:gd name="T110" fmla="*/ 97 w 159"/>
              <a:gd name="T111" fmla="*/ 339 h 450"/>
              <a:gd name="T112" fmla="*/ 99 w 159"/>
              <a:gd name="T113" fmla="*/ 363 h 450"/>
              <a:gd name="T114" fmla="*/ 106 w 159"/>
              <a:gd name="T115" fmla="*/ 391 h 450"/>
              <a:gd name="T116" fmla="*/ 106 w 159"/>
              <a:gd name="T117" fmla="*/ 428 h 450"/>
              <a:gd name="T118" fmla="*/ 116 w 159"/>
              <a:gd name="T119" fmla="*/ 428 h 450"/>
              <a:gd name="T120" fmla="*/ 128 w 159"/>
              <a:gd name="T121" fmla="*/ 434 h 450"/>
              <a:gd name="T122" fmla="*/ 143 w 159"/>
              <a:gd name="T123" fmla="*/ 440 h 450"/>
              <a:gd name="T124" fmla="*/ 156 w 159"/>
              <a:gd name="T125" fmla="*/ 438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9" h="450">
                <a:moveTo>
                  <a:pt x="157" y="429"/>
                </a:moveTo>
                <a:lnTo>
                  <a:pt x="155" y="428"/>
                </a:lnTo>
                <a:lnTo>
                  <a:pt x="152" y="427"/>
                </a:lnTo>
                <a:lnTo>
                  <a:pt x="146" y="423"/>
                </a:lnTo>
                <a:lnTo>
                  <a:pt x="140" y="419"/>
                </a:lnTo>
                <a:lnTo>
                  <a:pt x="134" y="413"/>
                </a:lnTo>
                <a:lnTo>
                  <a:pt x="128" y="407"/>
                </a:lnTo>
                <a:lnTo>
                  <a:pt x="125" y="401"/>
                </a:lnTo>
                <a:lnTo>
                  <a:pt x="123" y="395"/>
                </a:lnTo>
                <a:lnTo>
                  <a:pt x="124" y="386"/>
                </a:lnTo>
                <a:lnTo>
                  <a:pt x="125" y="375"/>
                </a:lnTo>
                <a:lnTo>
                  <a:pt x="125" y="361"/>
                </a:lnTo>
                <a:lnTo>
                  <a:pt x="127" y="346"/>
                </a:lnTo>
                <a:lnTo>
                  <a:pt x="128" y="333"/>
                </a:lnTo>
                <a:lnTo>
                  <a:pt x="130" y="321"/>
                </a:lnTo>
                <a:lnTo>
                  <a:pt x="130" y="313"/>
                </a:lnTo>
                <a:lnTo>
                  <a:pt x="130" y="311"/>
                </a:lnTo>
                <a:lnTo>
                  <a:pt x="130" y="310"/>
                </a:lnTo>
                <a:lnTo>
                  <a:pt x="131" y="310"/>
                </a:lnTo>
                <a:lnTo>
                  <a:pt x="133" y="309"/>
                </a:lnTo>
                <a:lnTo>
                  <a:pt x="135" y="307"/>
                </a:lnTo>
                <a:lnTo>
                  <a:pt x="136" y="304"/>
                </a:lnTo>
                <a:lnTo>
                  <a:pt x="137" y="300"/>
                </a:lnTo>
                <a:lnTo>
                  <a:pt x="138" y="295"/>
                </a:lnTo>
                <a:lnTo>
                  <a:pt x="139" y="288"/>
                </a:lnTo>
                <a:lnTo>
                  <a:pt x="130" y="200"/>
                </a:lnTo>
                <a:lnTo>
                  <a:pt x="130" y="200"/>
                </a:lnTo>
                <a:lnTo>
                  <a:pt x="130" y="200"/>
                </a:lnTo>
                <a:lnTo>
                  <a:pt x="130" y="203"/>
                </a:lnTo>
                <a:lnTo>
                  <a:pt x="131" y="206"/>
                </a:lnTo>
                <a:lnTo>
                  <a:pt x="133" y="209"/>
                </a:lnTo>
                <a:lnTo>
                  <a:pt x="135" y="213"/>
                </a:lnTo>
                <a:lnTo>
                  <a:pt x="136" y="215"/>
                </a:lnTo>
                <a:lnTo>
                  <a:pt x="137" y="216"/>
                </a:lnTo>
                <a:lnTo>
                  <a:pt x="139" y="215"/>
                </a:lnTo>
                <a:lnTo>
                  <a:pt x="141" y="213"/>
                </a:lnTo>
                <a:lnTo>
                  <a:pt x="142" y="210"/>
                </a:lnTo>
                <a:lnTo>
                  <a:pt x="143" y="207"/>
                </a:lnTo>
                <a:lnTo>
                  <a:pt x="144" y="204"/>
                </a:lnTo>
                <a:lnTo>
                  <a:pt x="144" y="200"/>
                </a:lnTo>
                <a:lnTo>
                  <a:pt x="143" y="196"/>
                </a:lnTo>
                <a:lnTo>
                  <a:pt x="141" y="192"/>
                </a:lnTo>
                <a:lnTo>
                  <a:pt x="139" y="187"/>
                </a:lnTo>
                <a:lnTo>
                  <a:pt x="136" y="179"/>
                </a:lnTo>
                <a:lnTo>
                  <a:pt x="135" y="172"/>
                </a:lnTo>
                <a:lnTo>
                  <a:pt x="136" y="166"/>
                </a:lnTo>
                <a:lnTo>
                  <a:pt x="138" y="158"/>
                </a:lnTo>
                <a:lnTo>
                  <a:pt x="140" y="148"/>
                </a:lnTo>
                <a:lnTo>
                  <a:pt x="140" y="133"/>
                </a:lnTo>
                <a:lnTo>
                  <a:pt x="136" y="114"/>
                </a:lnTo>
                <a:lnTo>
                  <a:pt x="130" y="88"/>
                </a:lnTo>
                <a:lnTo>
                  <a:pt x="127" y="84"/>
                </a:lnTo>
                <a:lnTo>
                  <a:pt x="124" y="80"/>
                </a:lnTo>
                <a:lnTo>
                  <a:pt x="120" y="76"/>
                </a:lnTo>
                <a:lnTo>
                  <a:pt x="116" y="72"/>
                </a:lnTo>
                <a:lnTo>
                  <a:pt x="112" y="70"/>
                </a:lnTo>
                <a:lnTo>
                  <a:pt x="108" y="68"/>
                </a:lnTo>
                <a:lnTo>
                  <a:pt x="107" y="67"/>
                </a:lnTo>
                <a:lnTo>
                  <a:pt x="106" y="67"/>
                </a:lnTo>
                <a:lnTo>
                  <a:pt x="106" y="67"/>
                </a:lnTo>
                <a:lnTo>
                  <a:pt x="107" y="66"/>
                </a:lnTo>
                <a:lnTo>
                  <a:pt x="108" y="66"/>
                </a:lnTo>
                <a:lnTo>
                  <a:pt x="110" y="65"/>
                </a:lnTo>
                <a:lnTo>
                  <a:pt x="112" y="64"/>
                </a:lnTo>
                <a:lnTo>
                  <a:pt x="114" y="63"/>
                </a:lnTo>
                <a:lnTo>
                  <a:pt x="114" y="61"/>
                </a:lnTo>
                <a:lnTo>
                  <a:pt x="115" y="58"/>
                </a:lnTo>
                <a:lnTo>
                  <a:pt x="116" y="55"/>
                </a:lnTo>
                <a:lnTo>
                  <a:pt x="115" y="52"/>
                </a:lnTo>
                <a:lnTo>
                  <a:pt x="114" y="50"/>
                </a:lnTo>
                <a:lnTo>
                  <a:pt x="114" y="47"/>
                </a:lnTo>
                <a:lnTo>
                  <a:pt x="112" y="44"/>
                </a:lnTo>
                <a:lnTo>
                  <a:pt x="110" y="42"/>
                </a:lnTo>
                <a:lnTo>
                  <a:pt x="108" y="38"/>
                </a:lnTo>
                <a:lnTo>
                  <a:pt x="107" y="35"/>
                </a:lnTo>
                <a:lnTo>
                  <a:pt x="105" y="32"/>
                </a:lnTo>
                <a:lnTo>
                  <a:pt x="104" y="29"/>
                </a:lnTo>
                <a:lnTo>
                  <a:pt x="103" y="25"/>
                </a:lnTo>
                <a:lnTo>
                  <a:pt x="103" y="23"/>
                </a:lnTo>
                <a:lnTo>
                  <a:pt x="103" y="21"/>
                </a:lnTo>
                <a:lnTo>
                  <a:pt x="102" y="18"/>
                </a:lnTo>
                <a:lnTo>
                  <a:pt x="102" y="17"/>
                </a:lnTo>
                <a:lnTo>
                  <a:pt x="102" y="17"/>
                </a:lnTo>
                <a:lnTo>
                  <a:pt x="102" y="16"/>
                </a:lnTo>
                <a:lnTo>
                  <a:pt x="102" y="15"/>
                </a:lnTo>
                <a:lnTo>
                  <a:pt x="101" y="13"/>
                </a:lnTo>
                <a:lnTo>
                  <a:pt x="101" y="11"/>
                </a:lnTo>
                <a:lnTo>
                  <a:pt x="100" y="8"/>
                </a:lnTo>
                <a:lnTo>
                  <a:pt x="100" y="6"/>
                </a:lnTo>
                <a:lnTo>
                  <a:pt x="99" y="4"/>
                </a:lnTo>
                <a:lnTo>
                  <a:pt x="99" y="2"/>
                </a:lnTo>
                <a:lnTo>
                  <a:pt x="98" y="1"/>
                </a:lnTo>
                <a:lnTo>
                  <a:pt x="96" y="0"/>
                </a:lnTo>
                <a:lnTo>
                  <a:pt x="92" y="0"/>
                </a:lnTo>
                <a:lnTo>
                  <a:pt x="87" y="0"/>
                </a:lnTo>
                <a:lnTo>
                  <a:pt x="81" y="0"/>
                </a:lnTo>
                <a:lnTo>
                  <a:pt x="76" y="1"/>
                </a:lnTo>
                <a:lnTo>
                  <a:pt x="70" y="3"/>
                </a:lnTo>
                <a:lnTo>
                  <a:pt x="67" y="4"/>
                </a:lnTo>
                <a:lnTo>
                  <a:pt x="65" y="5"/>
                </a:lnTo>
                <a:lnTo>
                  <a:pt x="61" y="8"/>
                </a:lnTo>
                <a:lnTo>
                  <a:pt x="59" y="12"/>
                </a:lnTo>
                <a:lnTo>
                  <a:pt x="56" y="17"/>
                </a:lnTo>
                <a:lnTo>
                  <a:pt x="54" y="23"/>
                </a:lnTo>
                <a:lnTo>
                  <a:pt x="51" y="29"/>
                </a:lnTo>
                <a:lnTo>
                  <a:pt x="49" y="34"/>
                </a:lnTo>
                <a:lnTo>
                  <a:pt x="48" y="39"/>
                </a:lnTo>
                <a:lnTo>
                  <a:pt x="46" y="44"/>
                </a:lnTo>
                <a:lnTo>
                  <a:pt x="43" y="47"/>
                </a:lnTo>
                <a:lnTo>
                  <a:pt x="42" y="51"/>
                </a:lnTo>
                <a:lnTo>
                  <a:pt x="40" y="54"/>
                </a:lnTo>
                <a:lnTo>
                  <a:pt x="38" y="56"/>
                </a:lnTo>
                <a:lnTo>
                  <a:pt x="37" y="58"/>
                </a:lnTo>
                <a:lnTo>
                  <a:pt x="35" y="59"/>
                </a:lnTo>
                <a:lnTo>
                  <a:pt x="35" y="59"/>
                </a:lnTo>
                <a:lnTo>
                  <a:pt x="40" y="64"/>
                </a:lnTo>
                <a:lnTo>
                  <a:pt x="40" y="64"/>
                </a:lnTo>
                <a:lnTo>
                  <a:pt x="42" y="65"/>
                </a:lnTo>
                <a:lnTo>
                  <a:pt x="43" y="66"/>
                </a:lnTo>
                <a:lnTo>
                  <a:pt x="44" y="68"/>
                </a:lnTo>
                <a:lnTo>
                  <a:pt x="45" y="69"/>
                </a:lnTo>
                <a:lnTo>
                  <a:pt x="44" y="72"/>
                </a:lnTo>
                <a:lnTo>
                  <a:pt x="43" y="74"/>
                </a:lnTo>
                <a:lnTo>
                  <a:pt x="40" y="76"/>
                </a:lnTo>
                <a:lnTo>
                  <a:pt x="35" y="81"/>
                </a:lnTo>
                <a:lnTo>
                  <a:pt x="30" y="90"/>
                </a:lnTo>
                <a:lnTo>
                  <a:pt x="25" y="103"/>
                </a:lnTo>
                <a:lnTo>
                  <a:pt x="20" y="117"/>
                </a:lnTo>
                <a:lnTo>
                  <a:pt x="15" y="131"/>
                </a:lnTo>
                <a:lnTo>
                  <a:pt x="11" y="143"/>
                </a:lnTo>
                <a:lnTo>
                  <a:pt x="9" y="152"/>
                </a:lnTo>
                <a:lnTo>
                  <a:pt x="8" y="157"/>
                </a:lnTo>
                <a:lnTo>
                  <a:pt x="8" y="158"/>
                </a:lnTo>
                <a:lnTo>
                  <a:pt x="8" y="160"/>
                </a:lnTo>
                <a:lnTo>
                  <a:pt x="9" y="162"/>
                </a:lnTo>
                <a:lnTo>
                  <a:pt x="10" y="163"/>
                </a:lnTo>
                <a:lnTo>
                  <a:pt x="11" y="166"/>
                </a:lnTo>
                <a:lnTo>
                  <a:pt x="12" y="168"/>
                </a:lnTo>
                <a:lnTo>
                  <a:pt x="14" y="171"/>
                </a:lnTo>
                <a:lnTo>
                  <a:pt x="16" y="173"/>
                </a:lnTo>
                <a:lnTo>
                  <a:pt x="9" y="196"/>
                </a:lnTo>
                <a:lnTo>
                  <a:pt x="6" y="200"/>
                </a:lnTo>
                <a:lnTo>
                  <a:pt x="5" y="207"/>
                </a:lnTo>
                <a:lnTo>
                  <a:pt x="3" y="217"/>
                </a:lnTo>
                <a:lnTo>
                  <a:pt x="1" y="227"/>
                </a:lnTo>
                <a:lnTo>
                  <a:pt x="0" y="238"/>
                </a:lnTo>
                <a:lnTo>
                  <a:pt x="0" y="248"/>
                </a:lnTo>
                <a:lnTo>
                  <a:pt x="0" y="256"/>
                </a:lnTo>
                <a:lnTo>
                  <a:pt x="1" y="259"/>
                </a:lnTo>
                <a:lnTo>
                  <a:pt x="3" y="260"/>
                </a:lnTo>
                <a:lnTo>
                  <a:pt x="5" y="260"/>
                </a:lnTo>
                <a:lnTo>
                  <a:pt x="8" y="261"/>
                </a:lnTo>
                <a:lnTo>
                  <a:pt x="11" y="262"/>
                </a:lnTo>
                <a:lnTo>
                  <a:pt x="15" y="263"/>
                </a:lnTo>
                <a:lnTo>
                  <a:pt x="20" y="264"/>
                </a:lnTo>
                <a:lnTo>
                  <a:pt x="24" y="265"/>
                </a:lnTo>
                <a:lnTo>
                  <a:pt x="29" y="265"/>
                </a:lnTo>
                <a:lnTo>
                  <a:pt x="28" y="273"/>
                </a:lnTo>
                <a:lnTo>
                  <a:pt x="27" y="280"/>
                </a:lnTo>
                <a:lnTo>
                  <a:pt x="26" y="286"/>
                </a:lnTo>
                <a:lnTo>
                  <a:pt x="26" y="292"/>
                </a:lnTo>
                <a:lnTo>
                  <a:pt x="25" y="296"/>
                </a:lnTo>
                <a:lnTo>
                  <a:pt x="24" y="300"/>
                </a:lnTo>
                <a:lnTo>
                  <a:pt x="24" y="303"/>
                </a:lnTo>
                <a:lnTo>
                  <a:pt x="24" y="303"/>
                </a:lnTo>
                <a:lnTo>
                  <a:pt x="25" y="303"/>
                </a:lnTo>
                <a:lnTo>
                  <a:pt x="27" y="305"/>
                </a:lnTo>
                <a:lnTo>
                  <a:pt x="30" y="307"/>
                </a:lnTo>
                <a:lnTo>
                  <a:pt x="34" y="310"/>
                </a:lnTo>
                <a:lnTo>
                  <a:pt x="38" y="312"/>
                </a:lnTo>
                <a:lnTo>
                  <a:pt x="41" y="312"/>
                </a:lnTo>
                <a:lnTo>
                  <a:pt x="43" y="312"/>
                </a:lnTo>
                <a:lnTo>
                  <a:pt x="43" y="311"/>
                </a:lnTo>
                <a:lnTo>
                  <a:pt x="44" y="312"/>
                </a:lnTo>
                <a:lnTo>
                  <a:pt x="45" y="316"/>
                </a:lnTo>
                <a:lnTo>
                  <a:pt x="47" y="320"/>
                </a:lnTo>
                <a:lnTo>
                  <a:pt x="48" y="325"/>
                </a:lnTo>
                <a:lnTo>
                  <a:pt x="49" y="329"/>
                </a:lnTo>
                <a:lnTo>
                  <a:pt x="51" y="333"/>
                </a:lnTo>
                <a:lnTo>
                  <a:pt x="52" y="337"/>
                </a:lnTo>
                <a:lnTo>
                  <a:pt x="53" y="337"/>
                </a:lnTo>
                <a:lnTo>
                  <a:pt x="52" y="338"/>
                </a:lnTo>
                <a:lnTo>
                  <a:pt x="52" y="339"/>
                </a:lnTo>
                <a:lnTo>
                  <a:pt x="52" y="340"/>
                </a:lnTo>
                <a:lnTo>
                  <a:pt x="51" y="342"/>
                </a:lnTo>
                <a:lnTo>
                  <a:pt x="50" y="345"/>
                </a:lnTo>
                <a:lnTo>
                  <a:pt x="49" y="348"/>
                </a:lnTo>
                <a:lnTo>
                  <a:pt x="49" y="351"/>
                </a:lnTo>
                <a:lnTo>
                  <a:pt x="49" y="355"/>
                </a:lnTo>
                <a:lnTo>
                  <a:pt x="49" y="361"/>
                </a:lnTo>
                <a:lnTo>
                  <a:pt x="49" y="367"/>
                </a:lnTo>
                <a:lnTo>
                  <a:pt x="51" y="376"/>
                </a:lnTo>
                <a:lnTo>
                  <a:pt x="53" y="383"/>
                </a:lnTo>
                <a:lnTo>
                  <a:pt x="55" y="390"/>
                </a:lnTo>
                <a:lnTo>
                  <a:pt x="57" y="397"/>
                </a:lnTo>
                <a:lnTo>
                  <a:pt x="58" y="401"/>
                </a:lnTo>
                <a:lnTo>
                  <a:pt x="59" y="402"/>
                </a:lnTo>
                <a:lnTo>
                  <a:pt x="51" y="418"/>
                </a:lnTo>
                <a:lnTo>
                  <a:pt x="54" y="441"/>
                </a:lnTo>
                <a:lnTo>
                  <a:pt x="54" y="442"/>
                </a:lnTo>
                <a:lnTo>
                  <a:pt x="55" y="443"/>
                </a:lnTo>
                <a:lnTo>
                  <a:pt x="57" y="444"/>
                </a:lnTo>
                <a:lnTo>
                  <a:pt x="59" y="446"/>
                </a:lnTo>
                <a:lnTo>
                  <a:pt x="62" y="448"/>
                </a:lnTo>
                <a:lnTo>
                  <a:pt x="65" y="449"/>
                </a:lnTo>
                <a:lnTo>
                  <a:pt x="67" y="449"/>
                </a:lnTo>
                <a:lnTo>
                  <a:pt x="70" y="447"/>
                </a:lnTo>
                <a:lnTo>
                  <a:pt x="72" y="445"/>
                </a:lnTo>
                <a:lnTo>
                  <a:pt x="74" y="443"/>
                </a:lnTo>
                <a:lnTo>
                  <a:pt x="75" y="440"/>
                </a:lnTo>
                <a:lnTo>
                  <a:pt x="76" y="436"/>
                </a:lnTo>
                <a:lnTo>
                  <a:pt x="76" y="434"/>
                </a:lnTo>
                <a:lnTo>
                  <a:pt x="77" y="431"/>
                </a:lnTo>
                <a:lnTo>
                  <a:pt x="77" y="430"/>
                </a:lnTo>
                <a:lnTo>
                  <a:pt x="77" y="429"/>
                </a:lnTo>
                <a:lnTo>
                  <a:pt x="71" y="398"/>
                </a:lnTo>
                <a:lnTo>
                  <a:pt x="81" y="337"/>
                </a:lnTo>
                <a:lnTo>
                  <a:pt x="83" y="324"/>
                </a:lnTo>
                <a:lnTo>
                  <a:pt x="96" y="324"/>
                </a:lnTo>
                <a:lnTo>
                  <a:pt x="96" y="325"/>
                </a:lnTo>
                <a:lnTo>
                  <a:pt x="96" y="327"/>
                </a:lnTo>
                <a:lnTo>
                  <a:pt x="96" y="330"/>
                </a:lnTo>
                <a:lnTo>
                  <a:pt x="96" y="334"/>
                </a:lnTo>
                <a:lnTo>
                  <a:pt x="97" y="339"/>
                </a:lnTo>
                <a:lnTo>
                  <a:pt x="97" y="344"/>
                </a:lnTo>
                <a:lnTo>
                  <a:pt x="98" y="350"/>
                </a:lnTo>
                <a:lnTo>
                  <a:pt x="98" y="355"/>
                </a:lnTo>
                <a:lnTo>
                  <a:pt x="99" y="363"/>
                </a:lnTo>
                <a:lnTo>
                  <a:pt x="101" y="371"/>
                </a:lnTo>
                <a:lnTo>
                  <a:pt x="103" y="378"/>
                </a:lnTo>
                <a:lnTo>
                  <a:pt x="104" y="385"/>
                </a:lnTo>
                <a:lnTo>
                  <a:pt x="106" y="391"/>
                </a:lnTo>
                <a:lnTo>
                  <a:pt x="107" y="397"/>
                </a:lnTo>
                <a:lnTo>
                  <a:pt x="108" y="400"/>
                </a:lnTo>
                <a:lnTo>
                  <a:pt x="108" y="401"/>
                </a:lnTo>
                <a:lnTo>
                  <a:pt x="106" y="428"/>
                </a:lnTo>
                <a:lnTo>
                  <a:pt x="114" y="431"/>
                </a:lnTo>
                <a:lnTo>
                  <a:pt x="114" y="427"/>
                </a:lnTo>
                <a:lnTo>
                  <a:pt x="114" y="427"/>
                </a:lnTo>
                <a:lnTo>
                  <a:pt x="116" y="428"/>
                </a:lnTo>
                <a:lnTo>
                  <a:pt x="119" y="429"/>
                </a:lnTo>
                <a:lnTo>
                  <a:pt x="121" y="431"/>
                </a:lnTo>
                <a:lnTo>
                  <a:pt x="125" y="432"/>
                </a:lnTo>
                <a:lnTo>
                  <a:pt x="128" y="434"/>
                </a:lnTo>
                <a:lnTo>
                  <a:pt x="131" y="436"/>
                </a:lnTo>
                <a:lnTo>
                  <a:pt x="136" y="438"/>
                </a:lnTo>
                <a:lnTo>
                  <a:pt x="139" y="439"/>
                </a:lnTo>
                <a:lnTo>
                  <a:pt x="143" y="440"/>
                </a:lnTo>
                <a:lnTo>
                  <a:pt x="147" y="440"/>
                </a:lnTo>
                <a:lnTo>
                  <a:pt x="150" y="440"/>
                </a:lnTo>
                <a:lnTo>
                  <a:pt x="153" y="439"/>
                </a:lnTo>
                <a:lnTo>
                  <a:pt x="156" y="438"/>
                </a:lnTo>
                <a:lnTo>
                  <a:pt x="158" y="438"/>
                </a:lnTo>
                <a:lnTo>
                  <a:pt x="158" y="438"/>
                </a:lnTo>
                <a:lnTo>
                  <a:pt x="157" y="429"/>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7" name="Freeform 21">
            <a:extLst>
              <a:ext uri="{FF2B5EF4-FFF2-40B4-BE49-F238E27FC236}">
                <a16:creationId xmlns:a16="http://schemas.microsoft.com/office/drawing/2014/main" id="{596B8C4E-9E12-4ECC-AA9F-76A3578DB7F0}"/>
              </a:ext>
            </a:extLst>
          </p:cNvPr>
          <p:cNvSpPr>
            <a:spLocks/>
          </p:cNvSpPr>
          <p:nvPr/>
        </p:nvSpPr>
        <p:spPr bwMode="auto">
          <a:xfrm>
            <a:off x="1492250" y="3222625"/>
            <a:ext cx="254000" cy="712788"/>
          </a:xfrm>
          <a:custGeom>
            <a:avLst/>
            <a:gdLst>
              <a:gd name="T0" fmla="*/ 147 w 160"/>
              <a:gd name="T1" fmla="*/ 422 h 449"/>
              <a:gd name="T2" fmla="*/ 125 w 160"/>
              <a:gd name="T3" fmla="*/ 401 h 449"/>
              <a:gd name="T4" fmla="*/ 126 w 160"/>
              <a:gd name="T5" fmla="*/ 360 h 449"/>
              <a:gd name="T6" fmla="*/ 131 w 160"/>
              <a:gd name="T7" fmla="*/ 313 h 449"/>
              <a:gd name="T8" fmla="*/ 133 w 160"/>
              <a:gd name="T9" fmla="*/ 308 h 449"/>
              <a:gd name="T10" fmla="*/ 139 w 160"/>
              <a:gd name="T11" fmla="*/ 294 h 449"/>
              <a:gd name="T12" fmla="*/ 130 w 160"/>
              <a:gd name="T13" fmla="*/ 200 h 449"/>
              <a:gd name="T14" fmla="*/ 135 w 160"/>
              <a:gd name="T15" fmla="*/ 213 h 449"/>
              <a:gd name="T16" fmla="*/ 141 w 160"/>
              <a:gd name="T17" fmla="*/ 213 h 449"/>
              <a:gd name="T18" fmla="*/ 144 w 160"/>
              <a:gd name="T19" fmla="*/ 200 h 449"/>
              <a:gd name="T20" fmla="*/ 136 w 160"/>
              <a:gd name="T21" fmla="*/ 178 h 449"/>
              <a:gd name="T22" fmla="*/ 140 w 160"/>
              <a:gd name="T23" fmla="*/ 147 h 449"/>
              <a:gd name="T24" fmla="*/ 127 w 160"/>
              <a:gd name="T25" fmla="*/ 83 h 449"/>
              <a:gd name="T26" fmla="*/ 113 w 160"/>
              <a:gd name="T27" fmla="*/ 70 h 449"/>
              <a:gd name="T28" fmla="*/ 106 w 160"/>
              <a:gd name="T29" fmla="*/ 66 h 449"/>
              <a:gd name="T30" fmla="*/ 112 w 160"/>
              <a:gd name="T31" fmla="*/ 64 h 449"/>
              <a:gd name="T32" fmla="*/ 116 w 160"/>
              <a:gd name="T33" fmla="*/ 55 h 449"/>
              <a:gd name="T34" fmla="*/ 113 w 160"/>
              <a:gd name="T35" fmla="*/ 44 h 449"/>
              <a:gd name="T36" fmla="*/ 105 w 160"/>
              <a:gd name="T37" fmla="*/ 32 h 449"/>
              <a:gd name="T38" fmla="*/ 103 w 160"/>
              <a:gd name="T39" fmla="*/ 20 h 449"/>
              <a:gd name="T40" fmla="*/ 102 w 160"/>
              <a:gd name="T41" fmla="*/ 16 h 449"/>
              <a:gd name="T42" fmla="*/ 100 w 160"/>
              <a:gd name="T43" fmla="*/ 8 h 449"/>
              <a:gd name="T44" fmla="*/ 98 w 160"/>
              <a:gd name="T45" fmla="*/ 0 h 449"/>
              <a:gd name="T46" fmla="*/ 81 w 160"/>
              <a:gd name="T47" fmla="*/ 0 h 449"/>
              <a:gd name="T48" fmla="*/ 65 w 160"/>
              <a:gd name="T49" fmla="*/ 5 h 449"/>
              <a:gd name="T50" fmla="*/ 54 w 160"/>
              <a:gd name="T51" fmla="*/ 22 h 449"/>
              <a:gd name="T52" fmla="*/ 46 w 160"/>
              <a:gd name="T53" fmla="*/ 43 h 449"/>
              <a:gd name="T54" fmla="*/ 38 w 160"/>
              <a:gd name="T55" fmla="*/ 56 h 449"/>
              <a:gd name="T56" fmla="*/ 40 w 160"/>
              <a:gd name="T57" fmla="*/ 64 h 449"/>
              <a:gd name="T58" fmla="*/ 44 w 160"/>
              <a:gd name="T59" fmla="*/ 68 h 449"/>
              <a:gd name="T60" fmla="*/ 40 w 160"/>
              <a:gd name="T61" fmla="*/ 76 h 449"/>
              <a:gd name="T62" fmla="*/ 20 w 160"/>
              <a:gd name="T63" fmla="*/ 116 h 449"/>
              <a:gd name="T64" fmla="*/ 8 w 160"/>
              <a:gd name="T65" fmla="*/ 157 h 449"/>
              <a:gd name="T66" fmla="*/ 10 w 160"/>
              <a:gd name="T67" fmla="*/ 163 h 449"/>
              <a:gd name="T68" fmla="*/ 16 w 160"/>
              <a:gd name="T69" fmla="*/ 173 h 449"/>
              <a:gd name="T70" fmla="*/ 3 w 160"/>
              <a:gd name="T71" fmla="*/ 216 h 449"/>
              <a:gd name="T72" fmla="*/ 0 w 160"/>
              <a:gd name="T73" fmla="*/ 255 h 449"/>
              <a:gd name="T74" fmla="*/ 8 w 160"/>
              <a:gd name="T75" fmla="*/ 261 h 449"/>
              <a:gd name="T76" fmla="*/ 24 w 160"/>
              <a:gd name="T77" fmla="*/ 264 h 449"/>
              <a:gd name="T78" fmla="*/ 27 w 160"/>
              <a:gd name="T79" fmla="*/ 285 h 449"/>
              <a:gd name="T80" fmla="*/ 24 w 160"/>
              <a:gd name="T81" fmla="*/ 302 h 449"/>
              <a:gd name="T82" fmla="*/ 30 w 160"/>
              <a:gd name="T83" fmla="*/ 307 h 449"/>
              <a:gd name="T84" fmla="*/ 43 w 160"/>
              <a:gd name="T85" fmla="*/ 312 h 449"/>
              <a:gd name="T86" fmla="*/ 47 w 160"/>
              <a:gd name="T87" fmla="*/ 320 h 449"/>
              <a:gd name="T88" fmla="*/ 52 w 160"/>
              <a:gd name="T89" fmla="*/ 337 h 449"/>
              <a:gd name="T90" fmla="*/ 52 w 160"/>
              <a:gd name="T91" fmla="*/ 340 h 449"/>
              <a:gd name="T92" fmla="*/ 49 w 160"/>
              <a:gd name="T93" fmla="*/ 351 h 449"/>
              <a:gd name="T94" fmla="*/ 51 w 160"/>
              <a:gd name="T95" fmla="*/ 375 h 449"/>
              <a:gd name="T96" fmla="*/ 59 w 160"/>
              <a:gd name="T97" fmla="*/ 400 h 449"/>
              <a:gd name="T98" fmla="*/ 54 w 160"/>
              <a:gd name="T99" fmla="*/ 441 h 449"/>
              <a:gd name="T100" fmla="*/ 62 w 160"/>
              <a:gd name="T101" fmla="*/ 447 h 449"/>
              <a:gd name="T102" fmla="*/ 72 w 160"/>
              <a:gd name="T103" fmla="*/ 444 h 449"/>
              <a:gd name="T104" fmla="*/ 76 w 160"/>
              <a:gd name="T105" fmla="*/ 433 h 449"/>
              <a:gd name="T106" fmla="*/ 71 w 160"/>
              <a:gd name="T107" fmla="*/ 398 h 449"/>
              <a:gd name="T108" fmla="*/ 96 w 160"/>
              <a:gd name="T109" fmla="*/ 325 h 449"/>
              <a:gd name="T110" fmla="*/ 97 w 160"/>
              <a:gd name="T111" fmla="*/ 339 h 449"/>
              <a:gd name="T112" fmla="*/ 100 w 160"/>
              <a:gd name="T113" fmla="*/ 362 h 449"/>
              <a:gd name="T114" fmla="*/ 106 w 160"/>
              <a:gd name="T115" fmla="*/ 391 h 449"/>
              <a:gd name="T116" fmla="*/ 106 w 160"/>
              <a:gd name="T117" fmla="*/ 428 h 449"/>
              <a:gd name="T118" fmla="*/ 116 w 160"/>
              <a:gd name="T119" fmla="*/ 427 h 449"/>
              <a:gd name="T120" fmla="*/ 128 w 160"/>
              <a:gd name="T121" fmla="*/ 434 h 449"/>
              <a:gd name="T122" fmla="*/ 143 w 160"/>
              <a:gd name="T123" fmla="*/ 439 h 449"/>
              <a:gd name="T124" fmla="*/ 156 w 160"/>
              <a:gd name="T125" fmla="*/ 438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0" h="449">
                <a:moveTo>
                  <a:pt x="157" y="429"/>
                </a:moveTo>
                <a:lnTo>
                  <a:pt x="155" y="428"/>
                </a:lnTo>
                <a:lnTo>
                  <a:pt x="152" y="426"/>
                </a:lnTo>
                <a:lnTo>
                  <a:pt x="147" y="422"/>
                </a:lnTo>
                <a:lnTo>
                  <a:pt x="140" y="418"/>
                </a:lnTo>
                <a:lnTo>
                  <a:pt x="134" y="413"/>
                </a:lnTo>
                <a:lnTo>
                  <a:pt x="129" y="407"/>
                </a:lnTo>
                <a:lnTo>
                  <a:pt x="125" y="401"/>
                </a:lnTo>
                <a:lnTo>
                  <a:pt x="124" y="394"/>
                </a:lnTo>
                <a:lnTo>
                  <a:pt x="124" y="386"/>
                </a:lnTo>
                <a:lnTo>
                  <a:pt x="125" y="374"/>
                </a:lnTo>
                <a:lnTo>
                  <a:pt x="126" y="360"/>
                </a:lnTo>
                <a:lnTo>
                  <a:pt x="127" y="346"/>
                </a:lnTo>
                <a:lnTo>
                  <a:pt x="128" y="332"/>
                </a:lnTo>
                <a:lnTo>
                  <a:pt x="130" y="321"/>
                </a:lnTo>
                <a:lnTo>
                  <a:pt x="131" y="313"/>
                </a:lnTo>
                <a:lnTo>
                  <a:pt x="131" y="310"/>
                </a:lnTo>
                <a:lnTo>
                  <a:pt x="131" y="310"/>
                </a:lnTo>
                <a:lnTo>
                  <a:pt x="132" y="310"/>
                </a:lnTo>
                <a:lnTo>
                  <a:pt x="133" y="308"/>
                </a:lnTo>
                <a:lnTo>
                  <a:pt x="135" y="307"/>
                </a:lnTo>
                <a:lnTo>
                  <a:pt x="137" y="304"/>
                </a:lnTo>
                <a:lnTo>
                  <a:pt x="137" y="300"/>
                </a:lnTo>
                <a:lnTo>
                  <a:pt x="139" y="294"/>
                </a:lnTo>
                <a:lnTo>
                  <a:pt x="140" y="287"/>
                </a:lnTo>
                <a:lnTo>
                  <a:pt x="130" y="200"/>
                </a:lnTo>
                <a:lnTo>
                  <a:pt x="130" y="200"/>
                </a:lnTo>
                <a:lnTo>
                  <a:pt x="130" y="200"/>
                </a:lnTo>
                <a:lnTo>
                  <a:pt x="131" y="203"/>
                </a:lnTo>
                <a:lnTo>
                  <a:pt x="131" y="206"/>
                </a:lnTo>
                <a:lnTo>
                  <a:pt x="133" y="209"/>
                </a:lnTo>
                <a:lnTo>
                  <a:pt x="135" y="213"/>
                </a:lnTo>
                <a:lnTo>
                  <a:pt x="137" y="215"/>
                </a:lnTo>
                <a:lnTo>
                  <a:pt x="138" y="216"/>
                </a:lnTo>
                <a:lnTo>
                  <a:pt x="140" y="215"/>
                </a:lnTo>
                <a:lnTo>
                  <a:pt x="141" y="213"/>
                </a:lnTo>
                <a:lnTo>
                  <a:pt x="142" y="210"/>
                </a:lnTo>
                <a:lnTo>
                  <a:pt x="143" y="207"/>
                </a:lnTo>
                <a:lnTo>
                  <a:pt x="144" y="204"/>
                </a:lnTo>
                <a:lnTo>
                  <a:pt x="144" y="200"/>
                </a:lnTo>
                <a:lnTo>
                  <a:pt x="143" y="196"/>
                </a:lnTo>
                <a:lnTo>
                  <a:pt x="142" y="192"/>
                </a:lnTo>
                <a:lnTo>
                  <a:pt x="140" y="186"/>
                </a:lnTo>
                <a:lnTo>
                  <a:pt x="136" y="178"/>
                </a:lnTo>
                <a:lnTo>
                  <a:pt x="136" y="171"/>
                </a:lnTo>
                <a:lnTo>
                  <a:pt x="137" y="165"/>
                </a:lnTo>
                <a:lnTo>
                  <a:pt x="139" y="157"/>
                </a:lnTo>
                <a:lnTo>
                  <a:pt x="140" y="147"/>
                </a:lnTo>
                <a:lnTo>
                  <a:pt x="140" y="133"/>
                </a:lnTo>
                <a:lnTo>
                  <a:pt x="137" y="114"/>
                </a:lnTo>
                <a:lnTo>
                  <a:pt x="130" y="88"/>
                </a:lnTo>
                <a:lnTo>
                  <a:pt x="127" y="83"/>
                </a:lnTo>
                <a:lnTo>
                  <a:pt x="125" y="80"/>
                </a:lnTo>
                <a:lnTo>
                  <a:pt x="120" y="76"/>
                </a:lnTo>
                <a:lnTo>
                  <a:pt x="116" y="72"/>
                </a:lnTo>
                <a:lnTo>
                  <a:pt x="113" y="70"/>
                </a:lnTo>
                <a:lnTo>
                  <a:pt x="109" y="68"/>
                </a:lnTo>
                <a:lnTo>
                  <a:pt x="107" y="67"/>
                </a:lnTo>
                <a:lnTo>
                  <a:pt x="106" y="66"/>
                </a:lnTo>
                <a:lnTo>
                  <a:pt x="106" y="66"/>
                </a:lnTo>
                <a:lnTo>
                  <a:pt x="108" y="66"/>
                </a:lnTo>
                <a:lnTo>
                  <a:pt x="109" y="66"/>
                </a:lnTo>
                <a:lnTo>
                  <a:pt x="110" y="65"/>
                </a:lnTo>
                <a:lnTo>
                  <a:pt x="112" y="64"/>
                </a:lnTo>
                <a:lnTo>
                  <a:pt x="114" y="63"/>
                </a:lnTo>
                <a:lnTo>
                  <a:pt x="115" y="60"/>
                </a:lnTo>
                <a:lnTo>
                  <a:pt x="116" y="58"/>
                </a:lnTo>
                <a:lnTo>
                  <a:pt x="116" y="55"/>
                </a:lnTo>
                <a:lnTo>
                  <a:pt x="116" y="52"/>
                </a:lnTo>
                <a:lnTo>
                  <a:pt x="115" y="49"/>
                </a:lnTo>
                <a:lnTo>
                  <a:pt x="114" y="46"/>
                </a:lnTo>
                <a:lnTo>
                  <a:pt x="113" y="44"/>
                </a:lnTo>
                <a:lnTo>
                  <a:pt x="111" y="41"/>
                </a:lnTo>
                <a:lnTo>
                  <a:pt x="109" y="38"/>
                </a:lnTo>
                <a:lnTo>
                  <a:pt x="107" y="35"/>
                </a:lnTo>
                <a:lnTo>
                  <a:pt x="105" y="32"/>
                </a:lnTo>
                <a:lnTo>
                  <a:pt x="104" y="29"/>
                </a:lnTo>
                <a:lnTo>
                  <a:pt x="104" y="25"/>
                </a:lnTo>
                <a:lnTo>
                  <a:pt x="103" y="22"/>
                </a:lnTo>
                <a:lnTo>
                  <a:pt x="103" y="20"/>
                </a:lnTo>
                <a:lnTo>
                  <a:pt x="103" y="18"/>
                </a:lnTo>
                <a:lnTo>
                  <a:pt x="103" y="17"/>
                </a:lnTo>
                <a:lnTo>
                  <a:pt x="103" y="17"/>
                </a:lnTo>
                <a:lnTo>
                  <a:pt x="102" y="16"/>
                </a:lnTo>
                <a:lnTo>
                  <a:pt x="102" y="15"/>
                </a:lnTo>
                <a:lnTo>
                  <a:pt x="102" y="13"/>
                </a:lnTo>
                <a:lnTo>
                  <a:pt x="101" y="11"/>
                </a:lnTo>
                <a:lnTo>
                  <a:pt x="100" y="8"/>
                </a:lnTo>
                <a:lnTo>
                  <a:pt x="100" y="6"/>
                </a:lnTo>
                <a:lnTo>
                  <a:pt x="100" y="4"/>
                </a:lnTo>
                <a:lnTo>
                  <a:pt x="100" y="2"/>
                </a:lnTo>
                <a:lnTo>
                  <a:pt x="98" y="0"/>
                </a:lnTo>
                <a:lnTo>
                  <a:pt x="96" y="0"/>
                </a:lnTo>
                <a:lnTo>
                  <a:pt x="92" y="0"/>
                </a:lnTo>
                <a:lnTo>
                  <a:pt x="87" y="0"/>
                </a:lnTo>
                <a:lnTo>
                  <a:pt x="81" y="0"/>
                </a:lnTo>
                <a:lnTo>
                  <a:pt x="76" y="1"/>
                </a:lnTo>
                <a:lnTo>
                  <a:pt x="71" y="2"/>
                </a:lnTo>
                <a:lnTo>
                  <a:pt x="67" y="3"/>
                </a:lnTo>
                <a:lnTo>
                  <a:pt x="65" y="5"/>
                </a:lnTo>
                <a:lnTo>
                  <a:pt x="62" y="8"/>
                </a:lnTo>
                <a:lnTo>
                  <a:pt x="59" y="12"/>
                </a:lnTo>
                <a:lnTo>
                  <a:pt x="56" y="17"/>
                </a:lnTo>
                <a:lnTo>
                  <a:pt x="54" y="22"/>
                </a:lnTo>
                <a:lnTo>
                  <a:pt x="51" y="28"/>
                </a:lnTo>
                <a:lnTo>
                  <a:pt x="49" y="34"/>
                </a:lnTo>
                <a:lnTo>
                  <a:pt x="48" y="38"/>
                </a:lnTo>
                <a:lnTo>
                  <a:pt x="46" y="43"/>
                </a:lnTo>
                <a:lnTo>
                  <a:pt x="44" y="47"/>
                </a:lnTo>
                <a:lnTo>
                  <a:pt x="42" y="51"/>
                </a:lnTo>
                <a:lnTo>
                  <a:pt x="40" y="54"/>
                </a:lnTo>
                <a:lnTo>
                  <a:pt x="38" y="56"/>
                </a:lnTo>
                <a:lnTo>
                  <a:pt x="37" y="58"/>
                </a:lnTo>
                <a:lnTo>
                  <a:pt x="36" y="59"/>
                </a:lnTo>
                <a:lnTo>
                  <a:pt x="35" y="59"/>
                </a:lnTo>
                <a:lnTo>
                  <a:pt x="40" y="64"/>
                </a:lnTo>
                <a:lnTo>
                  <a:pt x="41" y="64"/>
                </a:lnTo>
                <a:lnTo>
                  <a:pt x="42" y="65"/>
                </a:lnTo>
                <a:lnTo>
                  <a:pt x="43" y="66"/>
                </a:lnTo>
                <a:lnTo>
                  <a:pt x="44" y="68"/>
                </a:lnTo>
                <a:lnTo>
                  <a:pt x="45" y="69"/>
                </a:lnTo>
                <a:lnTo>
                  <a:pt x="45" y="72"/>
                </a:lnTo>
                <a:lnTo>
                  <a:pt x="43" y="73"/>
                </a:lnTo>
                <a:lnTo>
                  <a:pt x="40" y="76"/>
                </a:lnTo>
                <a:lnTo>
                  <a:pt x="36" y="81"/>
                </a:lnTo>
                <a:lnTo>
                  <a:pt x="31" y="90"/>
                </a:lnTo>
                <a:lnTo>
                  <a:pt x="25" y="102"/>
                </a:lnTo>
                <a:lnTo>
                  <a:pt x="20" y="116"/>
                </a:lnTo>
                <a:lnTo>
                  <a:pt x="16" y="131"/>
                </a:lnTo>
                <a:lnTo>
                  <a:pt x="11" y="143"/>
                </a:lnTo>
                <a:lnTo>
                  <a:pt x="9" y="152"/>
                </a:lnTo>
                <a:lnTo>
                  <a:pt x="8" y="157"/>
                </a:lnTo>
                <a:lnTo>
                  <a:pt x="8" y="157"/>
                </a:lnTo>
                <a:lnTo>
                  <a:pt x="9" y="159"/>
                </a:lnTo>
                <a:lnTo>
                  <a:pt x="10" y="162"/>
                </a:lnTo>
                <a:lnTo>
                  <a:pt x="10" y="163"/>
                </a:lnTo>
                <a:lnTo>
                  <a:pt x="11" y="166"/>
                </a:lnTo>
                <a:lnTo>
                  <a:pt x="13" y="168"/>
                </a:lnTo>
                <a:lnTo>
                  <a:pt x="14" y="170"/>
                </a:lnTo>
                <a:lnTo>
                  <a:pt x="16" y="173"/>
                </a:lnTo>
                <a:lnTo>
                  <a:pt x="9" y="196"/>
                </a:lnTo>
                <a:lnTo>
                  <a:pt x="7" y="200"/>
                </a:lnTo>
                <a:lnTo>
                  <a:pt x="5" y="206"/>
                </a:lnTo>
                <a:lnTo>
                  <a:pt x="3" y="216"/>
                </a:lnTo>
                <a:lnTo>
                  <a:pt x="1" y="227"/>
                </a:lnTo>
                <a:lnTo>
                  <a:pt x="0" y="238"/>
                </a:lnTo>
                <a:lnTo>
                  <a:pt x="0" y="247"/>
                </a:lnTo>
                <a:lnTo>
                  <a:pt x="0" y="255"/>
                </a:lnTo>
                <a:lnTo>
                  <a:pt x="2" y="259"/>
                </a:lnTo>
                <a:lnTo>
                  <a:pt x="3" y="260"/>
                </a:lnTo>
                <a:lnTo>
                  <a:pt x="5" y="260"/>
                </a:lnTo>
                <a:lnTo>
                  <a:pt x="8" y="261"/>
                </a:lnTo>
                <a:lnTo>
                  <a:pt x="11" y="262"/>
                </a:lnTo>
                <a:lnTo>
                  <a:pt x="16" y="263"/>
                </a:lnTo>
                <a:lnTo>
                  <a:pt x="20" y="264"/>
                </a:lnTo>
                <a:lnTo>
                  <a:pt x="24" y="264"/>
                </a:lnTo>
                <a:lnTo>
                  <a:pt x="29" y="264"/>
                </a:lnTo>
                <a:lnTo>
                  <a:pt x="28" y="272"/>
                </a:lnTo>
                <a:lnTo>
                  <a:pt x="27" y="279"/>
                </a:lnTo>
                <a:lnTo>
                  <a:pt x="27" y="285"/>
                </a:lnTo>
                <a:lnTo>
                  <a:pt x="26" y="291"/>
                </a:lnTo>
                <a:lnTo>
                  <a:pt x="25" y="296"/>
                </a:lnTo>
                <a:lnTo>
                  <a:pt x="24" y="300"/>
                </a:lnTo>
                <a:lnTo>
                  <a:pt x="24" y="302"/>
                </a:lnTo>
                <a:lnTo>
                  <a:pt x="24" y="302"/>
                </a:lnTo>
                <a:lnTo>
                  <a:pt x="25" y="303"/>
                </a:lnTo>
                <a:lnTo>
                  <a:pt x="27" y="305"/>
                </a:lnTo>
                <a:lnTo>
                  <a:pt x="30" y="307"/>
                </a:lnTo>
                <a:lnTo>
                  <a:pt x="34" y="309"/>
                </a:lnTo>
                <a:lnTo>
                  <a:pt x="38" y="311"/>
                </a:lnTo>
                <a:lnTo>
                  <a:pt x="41" y="312"/>
                </a:lnTo>
                <a:lnTo>
                  <a:pt x="43" y="312"/>
                </a:lnTo>
                <a:lnTo>
                  <a:pt x="44" y="310"/>
                </a:lnTo>
                <a:lnTo>
                  <a:pt x="44" y="312"/>
                </a:lnTo>
                <a:lnTo>
                  <a:pt x="45" y="315"/>
                </a:lnTo>
                <a:lnTo>
                  <a:pt x="47" y="320"/>
                </a:lnTo>
                <a:lnTo>
                  <a:pt x="49" y="324"/>
                </a:lnTo>
                <a:lnTo>
                  <a:pt x="50" y="329"/>
                </a:lnTo>
                <a:lnTo>
                  <a:pt x="51" y="333"/>
                </a:lnTo>
                <a:lnTo>
                  <a:pt x="52" y="337"/>
                </a:lnTo>
                <a:lnTo>
                  <a:pt x="53" y="337"/>
                </a:lnTo>
                <a:lnTo>
                  <a:pt x="53" y="337"/>
                </a:lnTo>
                <a:lnTo>
                  <a:pt x="52" y="338"/>
                </a:lnTo>
                <a:lnTo>
                  <a:pt x="52" y="340"/>
                </a:lnTo>
                <a:lnTo>
                  <a:pt x="51" y="341"/>
                </a:lnTo>
                <a:lnTo>
                  <a:pt x="50" y="345"/>
                </a:lnTo>
                <a:lnTo>
                  <a:pt x="50" y="347"/>
                </a:lnTo>
                <a:lnTo>
                  <a:pt x="49" y="351"/>
                </a:lnTo>
                <a:lnTo>
                  <a:pt x="49" y="355"/>
                </a:lnTo>
                <a:lnTo>
                  <a:pt x="49" y="361"/>
                </a:lnTo>
                <a:lnTo>
                  <a:pt x="50" y="367"/>
                </a:lnTo>
                <a:lnTo>
                  <a:pt x="51" y="375"/>
                </a:lnTo>
                <a:lnTo>
                  <a:pt x="54" y="383"/>
                </a:lnTo>
                <a:lnTo>
                  <a:pt x="55" y="390"/>
                </a:lnTo>
                <a:lnTo>
                  <a:pt x="57" y="396"/>
                </a:lnTo>
                <a:lnTo>
                  <a:pt x="59" y="400"/>
                </a:lnTo>
                <a:lnTo>
                  <a:pt x="59" y="401"/>
                </a:lnTo>
                <a:lnTo>
                  <a:pt x="51" y="417"/>
                </a:lnTo>
                <a:lnTo>
                  <a:pt x="54" y="441"/>
                </a:lnTo>
                <a:lnTo>
                  <a:pt x="54" y="441"/>
                </a:lnTo>
                <a:lnTo>
                  <a:pt x="55" y="443"/>
                </a:lnTo>
                <a:lnTo>
                  <a:pt x="57" y="444"/>
                </a:lnTo>
                <a:lnTo>
                  <a:pt x="60" y="446"/>
                </a:lnTo>
                <a:lnTo>
                  <a:pt x="62" y="447"/>
                </a:lnTo>
                <a:lnTo>
                  <a:pt x="65" y="448"/>
                </a:lnTo>
                <a:lnTo>
                  <a:pt x="67" y="448"/>
                </a:lnTo>
                <a:lnTo>
                  <a:pt x="70" y="447"/>
                </a:lnTo>
                <a:lnTo>
                  <a:pt x="72" y="444"/>
                </a:lnTo>
                <a:lnTo>
                  <a:pt x="74" y="442"/>
                </a:lnTo>
                <a:lnTo>
                  <a:pt x="75" y="439"/>
                </a:lnTo>
                <a:lnTo>
                  <a:pt x="76" y="436"/>
                </a:lnTo>
                <a:lnTo>
                  <a:pt x="76" y="433"/>
                </a:lnTo>
                <a:lnTo>
                  <a:pt x="77" y="431"/>
                </a:lnTo>
                <a:lnTo>
                  <a:pt x="77" y="430"/>
                </a:lnTo>
                <a:lnTo>
                  <a:pt x="77" y="429"/>
                </a:lnTo>
                <a:lnTo>
                  <a:pt x="71" y="398"/>
                </a:lnTo>
                <a:lnTo>
                  <a:pt x="82" y="337"/>
                </a:lnTo>
                <a:lnTo>
                  <a:pt x="84" y="324"/>
                </a:lnTo>
                <a:lnTo>
                  <a:pt x="96" y="324"/>
                </a:lnTo>
                <a:lnTo>
                  <a:pt x="96" y="325"/>
                </a:lnTo>
                <a:lnTo>
                  <a:pt x="96" y="327"/>
                </a:lnTo>
                <a:lnTo>
                  <a:pt x="96" y="330"/>
                </a:lnTo>
                <a:lnTo>
                  <a:pt x="97" y="334"/>
                </a:lnTo>
                <a:lnTo>
                  <a:pt x="97" y="339"/>
                </a:lnTo>
                <a:lnTo>
                  <a:pt x="97" y="344"/>
                </a:lnTo>
                <a:lnTo>
                  <a:pt x="98" y="349"/>
                </a:lnTo>
                <a:lnTo>
                  <a:pt x="98" y="355"/>
                </a:lnTo>
                <a:lnTo>
                  <a:pt x="100" y="362"/>
                </a:lnTo>
                <a:lnTo>
                  <a:pt x="101" y="370"/>
                </a:lnTo>
                <a:lnTo>
                  <a:pt x="103" y="378"/>
                </a:lnTo>
                <a:lnTo>
                  <a:pt x="104" y="384"/>
                </a:lnTo>
                <a:lnTo>
                  <a:pt x="106" y="391"/>
                </a:lnTo>
                <a:lnTo>
                  <a:pt x="108" y="396"/>
                </a:lnTo>
                <a:lnTo>
                  <a:pt x="108" y="399"/>
                </a:lnTo>
                <a:lnTo>
                  <a:pt x="109" y="401"/>
                </a:lnTo>
                <a:lnTo>
                  <a:pt x="106" y="428"/>
                </a:lnTo>
                <a:lnTo>
                  <a:pt x="115" y="430"/>
                </a:lnTo>
                <a:lnTo>
                  <a:pt x="115" y="426"/>
                </a:lnTo>
                <a:lnTo>
                  <a:pt x="115" y="426"/>
                </a:lnTo>
                <a:lnTo>
                  <a:pt x="116" y="427"/>
                </a:lnTo>
                <a:lnTo>
                  <a:pt x="119" y="429"/>
                </a:lnTo>
                <a:lnTo>
                  <a:pt x="121" y="430"/>
                </a:lnTo>
                <a:lnTo>
                  <a:pt x="125" y="432"/>
                </a:lnTo>
                <a:lnTo>
                  <a:pt x="128" y="434"/>
                </a:lnTo>
                <a:lnTo>
                  <a:pt x="132" y="435"/>
                </a:lnTo>
                <a:lnTo>
                  <a:pt x="136" y="437"/>
                </a:lnTo>
                <a:lnTo>
                  <a:pt x="140" y="439"/>
                </a:lnTo>
                <a:lnTo>
                  <a:pt x="143" y="439"/>
                </a:lnTo>
                <a:lnTo>
                  <a:pt x="148" y="439"/>
                </a:lnTo>
                <a:lnTo>
                  <a:pt x="151" y="439"/>
                </a:lnTo>
                <a:lnTo>
                  <a:pt x="153" y="439"/>
                </a:lnTo>
                <a:lnTo>
                  <a:pt x="156" y="438"/>
                </a:lnTo>
                <a:lnTo>
                  <a:pt x="158" y="438"/>
                </a:lnTo>
                <a:lnTo>
                  <a:pt x="159" y="437"/>
                </a:lnTo>
                <a:lnTo>
                  <a:pt x="157" y="429"/>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8" name="Rectangle 22">
            <a:extLst>
              <a:ext uri="{FF2B5EF4-FFF2-40B4-BE49-F238E27FC236}">
                <a16:creationId xmlns:a16="http://schemas.microsoft.com/office/drawing/2014/main" id="{8B6635ED-A56E-4575-95BF-63FACE25D329}"/>
              </a:ext>
            </a:extLst>
          </p:cNvPr>
          <p:cNvSpPr>
            <a:spLocks noChangeArrowheads="1"/>
          </p:cNvSpPr>
          <p:nvPr/>
        </p:nvSpPr>
        <p:spPr bwMode="auto">
          <a:xfrm>
            <a:off x="1428750" y="3268663"/>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altLang="en-US" sz="2400">
                <a:solidFill>
                  <a:schemeClr val="tx1"/>
                </a:solidFill>
                <a:effectLst>
                  <a:outerShdw blurRad="38100" dist="38100" dir="2700000" algn="tl">
                    <a:srgbClr val="000000"/>
                  </a:outerShdw>
                </a:effectLst>
                <a:latin typeface="Arial" panose="020B0604020202020204" pitchFamily="34" charset="0"/>
              </a:rPr>
              <a:t>?</a:t>
            </a:r>
          </a:p>
        </p:txBody>
      </p:sp>
      <p:sp>
        <p:nvSpPr>
          <p:cNvPr id="9239" name="Rectangle 23">
            <a:extLst>
              <a:ext uri="{FF2B5EF4-FFF2-40B4-BE49-F238E27FC236}">
                <a16:creationId xmlns:a16="http://schemas.microsoft.com/office/drawing/2014/main" id="{35E7B93D-6C0E-427E-A4CB-797547BEA44A}"/>
              </a:ext>
            </a:extLst>
          </p:cNvPr>
          <p:cNvSpPr>
            <a:spLocks noChangeArrowheads="1"/>
          </p:cNvSpPr>
          <p:nvPr/>
        </p:nvSpPr>
        <p:spPr bwMode="auto">
          <a:xfrm>
            <a:off x="2244725" y="4059238"/>
            <a:ext cx="5965825" cy="1770062"/>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40" name="Rectangle 24">
            <a:extLst>
              <a:ext uri="{FF2B5EF4-FFF2-40B4-BE49-F238E27FC236}">
                <a16:creationId xmlns:a16="http://schemas.microsoft.com/office/drawing/2014/main" id="{B2BAEED1-DD4B-4838-B518-4EFA33DF3214}"/>
              </a:ext>
            </a:extLst>
          </p:cNvPr>
          <p:cNvSpPr>
            <a:spLocks noChangeArrowheads="1"/>
          </p:cNvSpPr>
          <p:nvPr/>
        </p:nvSpPr>
        <p:spPr bwMode="auto">
          <a:xfrm>
            <a:off x="3652838" y="4784725"/>
            <a:ext cx="4002087"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0"/>
              </a:spcBef>
            </a:pPr>
            <a:r>
              <a:rPr lang="en-US" altLang="en-US" sz="2200">
                <a:solidFill>
                  <a:srgbClr val="000000"/>
                </a:solidFill>
                <a:latin typeface="Arial" panose="020B0604020202020204" pitchFamily="34" charset="0"/>
              </a:rPr>
              <a:t>“What is Jones’ salary?”</a:t>
            </a:r>
          </a:p>
        </p:txBody>
      </p:sp>
      <p:sp>
        <p:nvSpPr>
          <p:cNvPr id="9241" name="Oval 25">
            <a:extLst>
              <a:ext uri="{FF2B5EF4-FFF2-40B4-BE49-F238E27FC236}">
                <a16:creationId xmlns:a16="http://schemas.microsoft.com/office/drawing/2014/main" id="{B3AC7C42-685B-401E-8A0A-3A9DD3735811}"/>
              </a:ext>
            </a:extLst>
          </p:cNvPr>
          <p:cNvSpPr>
            <a:spLocks noChangeArrowheads="1"/>
          </p:cNvSpPr>
          <p:nvPr/>
        </p:nvSpPr>
        <p:spPr bwMode="auto">
          <a:xfrm>
            <a:off x="2422525" y="4484688"/>
            <a:ext cx="1117600" cy="1106487"/>
          </a:xfrm>
          <a:prstGeom prst="ellipse">
            <a:avLst/>
          </a:prstGeom>
          <a:solidFill>
            <a:srgbClr val="FF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272" name="Group 56">
            <a:extLst>
              <a:ext uri="{FF2B5EF4-FFF2-40B4-BE49-F238E27FC236}">
                <a16:creationId xmlns:a16="http://schemas.microsoft.com/office/drawing/2014/main" id="{26ECD316-1475-41A4-92CC-6F4135919D5C}"/>
              </a:ext>
            </a:extLst>
          </p:cNvPr>
          <p:cNvGrpSpPr>
            <a:grpSpLocks/>
          </p:cNvGrpSpPr>
          <p:nvPr/>
        </p:nvGrpSpPr>
        <p:grpSpPr bwMode="auto">
          <a:xfrm>
            <a:off x="2695575" y="4648200"/>
            <a:ext cx="612775" cy="776288"/>
            <a:chOff x="1698" y="2928"/>
            <a:chExt cx="386" cy="489"/>
          </a:xfrm>
        </p:grpSpPr>
        <p:grpSp>
          <p:nvGrpSpPr>
            <p:cNvPr id="9251" name="Group 35">
              <a:extLst>
                <a:ext uri="{FF2B5EF4-FFF2-40B4-BE49-F238E27FC236}">
                  <a16:creationId xmlns:a16="http://schemas.microsoft.com/office/drawing/2014/main" id="{7E693336-ED6B-4A8E-90DF-26BF299AAF55}"/>
                </a:ext>
              </a:extLst>
            </p:cNvPr>
            <p:cNvGrpSpPr>
              <a:grpSpLocks/>
            </p:cNvGrpSpPr>
            <p:nvPr/>
          </p:nvGrpSpPr>
          <p:grpSpPr bwMode="auto">
            <a:xfrm>
              <a:off x="1781" y="3018"/>
              <a:ext cx="303" cy="399"/>
              <a:chOff x="1781" y="3018"/>
              <a:chExt cx="303" cy="399"/>
            </a:xfrm>
          </p:grpSpPr>
          <p:sp>
            <p:nvSpPr>
              <p:cNvPr id="9242" name="Freeform 26">
                <a:extLst>
                  <a:ext uri="{FF2B5EF4-FFF2-40B4-BE49-F238E27FC236}">
                    <a16:creationId xmlns:a16="http://schemas.microsoft.com/office/drawing/2014/main" id="{8D3B3D70-C3BB-4324-8DD0-7946BD611957}"/>
                  </a:ext>
                </a:extLst>
              </p:cNvPr>
              <p:cNvSpPr>
                <a:spLocks/>
              </p:cNvSpPr>
              <p:nvPr/>
            </p:nvSpPr>
            <p:spPr bwMode="auto">
              <a:xfrm>
                <a:off x="1788" y="3044"/>
                <a:ext cx="296" cy="373"/>
              </a:xfrm>
              <a:custGeom>
                <a:avLst/>
                <a:gdLst>
                  <a:gd name="T0" fmla="*/ 2 w 296"/>
                  <a:gd name="T1" fmla="*/ 353 h 373"/>
                  <a:gd name="T2" fmla="*/ 1 w 296"/>
                  <a:gd name="T3" fmla="*/ 348 h 373"/>
                  <a:gd name="T4" fmla="*/ 0 w 296"/>
                  <a:gd name="T5" fmla="*/ 334 h 373"/>
                  <a:gd name="T6" fmla="*/ 0 w 296"/>
                  <a:gd name="T7" fmla="*/ 315 h 373"/>
                  <a:gd name="T8" fmla="*/ 0 w 296"/>
                  <a:gd name="T9" fmla="*/ 290 h 373"/>
                  <a:gd name="T10" fmla="*/ 2 w 296"/>
                  <a:gd name="T11" fmla="*/ 262 h 373"/>
                  <a:gd name="T12" fmla="*/ 6 w 296"/>
                  <a:gd name="T13" fmla="*/ 234 h 373"/>
                  <a:gd name="T14" fmla="*/ 15 w 296"/>
                  <a:gd name="T15" fmla="*/ 209 h 373"/>
                  <a:gd name="T16" fmla="*/ 26 w 296"/>
                  <a:gd name="T17" fmla="*/ 186 h 373"/>
                  <a:gd name="T18" fmla="*/ 40 w 296"/>
                  <a:gd name="T19" fmla="*/ 170 h 373"/>
                  <a:gd name="T20" fmla="*/ 54 w 296"/>
                  <a:gd name="T21" fmla="*/ 161 h 373"/>
                  <a:gd name="T22" fmla="*/ 68 w 296"/>
                  <a:gd name="T23" fmla="*/ 155 h 373"/>
                  <a:gd name="T24" fmla="*/ 80 w 296"/>
                  <a:gd name="T25" fmla="*/ 151 h 373"/>
                  <a:gd name="T26" fmla="*/ 94 w 296"/>
                  <a:gd name="T27" fmla="*/ 146 h 373"/>
                  <a:gd name="T28" fmla="*/ 107 w 296"/>
                  <a:gd name="T29" fmla="*/ 139 h 373"/>
                  <a:gd name="T30" fmla="*/ 121 w 296"/>
                  <a:gd name="T31" fmla="*/ 127 h 373"/>
                  <a:gd name="T32" fmla="*/ 134 w 296"/>
                  <a:gd name="T33" fmla="*/ 108 h 373"/>
                  <a:gd name="T34" fmla="*/ 146 w 296"/>
                  <a:gd name="T35" fmla="*/ 85 h 373"/>
                  <a:gd name="T36" fmla="*/ 154 w 296"/>
                  <a:gd name="T37" fmla="*/ 63 h 373"/>
                  <a:gd name="T38" fmla="*/ 160 w 296"/>
                  <a:gd name="T39" fmla="*/ 45 h 373"/>
                  <a:gd name="T40" fmla="*/ 164 w 296"/>
                  <a:gd name="T41" fmla="*/ 29 h 373"/>
                  <a:gd name="T42" fmla="*/ 167 w 296"/>
                  <a:gd name="T43" fmla="*/ 17 h 373"/>
                  <a:gd name="T44" fmla="*/ 168 w 296"/>
                  <a:gd name="T45" fmla="*/ 7 h 373"/>
                  <a:gd name="T46" fmla="*/ 168 w 296"/>
                  <a:gd name="T47" fmla="*/ 1 h 373"/>
                  <a:gd name="T48" fmla="*/ 168 w 296"/>
                  <a:gd name="T49" fmla="*/ 0 h 373"/>
                  <a:gd name="T50" fmla="*/ 295 w 296"/>
                  <a:gd name="T51" fmla="*/ 19 h 373"/>
                  <a:gd name="T52" fmla="*/ 294 w 296"/>
                  <a:gd name="T53" fmla="*/ 25 h 373"/>
                  <a:gd name="T54" fmla="*/ 292 w 296"/>
                  <a:gd name="T55" fmla="*/ 39 h 373"/>
                  <a:gd name="T56" fmla="*/ 287 w 296"/>
                  <a:gd name="T57" fmla="*/ 60 h 373"/>
                  <a:gd name="T58" fmla="*/ 281 w 296"/>
                  <a:gd name="T59" fmla="*/ 85 h 373"/>
                  <a:gd name="T60" fmla="*/ 273 w 296"/>
                  <a:gd name="T61" fmla="*/ 112 h 373"/>
                  <a:gd name="T62" fmla="*/ 264 w 296"/>
                  <a:gd name="T63" fmla="*/ 136 h 373"/>
                  <a:gd name="T64" fmla="*/ 253 w 296"/>
                  <a:gd name="T65" fmla="*/ 158 h 373"/>
                  <a:gd name="T66" fmla="*/ 242 w 296"/>
                  <a:gd name="T67" fmla="*/ 171 h 373"/>
                  <a:gd name="T68" fmla="*/ 228 w 296"/>
                  <a:gd name="T69" fmla="*/ 180 h 373"/>
                  <a:gd name="T70" fmla="*/ 212 w 296"/>
                  <a:gd name="T71" fmla="*/ 186 h 373"/>
                  <a:gd name="T72" fmla="*/ 194 w 296"/>
                  <a:gd name="T73" fmla="*/ 191 h 373"/>
                  <a:gd name="T74" fmla="*/ 176 w 296"/>
                  <a:gd name="T75" fmla="*/ 195 h 373"/>
                  <a:gd name="T76" fmla="*/ 159 w 296"/>
                  <a:gd name="T77" fmla="*/ 202 h 373"/>
                  <a:gd name="T78" fmla="*/ 145 w 296"/>
                  <a:gd name="T79" fmla="*/ 211 h 373"/>
                  <a:gd name="T80" fmla="*/ 132 w 296"/>
                  <a:gd name="T81" fmla="*/ 224 h 373"/>
                  <a:gd name="T82" fmla="*/ 124 w 296"/>
                  <a:gd name="T83" fmla="*/ 242 h 373"/>
                  <a:gd name="T84" fmla="*/ 121 w 296"/>
                  <a:gd name="T85" fmla="*/ 263 h 373"/>
                  <a:gd name="T86" fmla="*/ 118 w 296"/>
                  <a:gd name="T87" fmla="*/ 286 h 373"/>
                  <a:gd name="T88" fmla="*/ 117 w 296"/>
                  <a:gd name="T89" fmla="*/ 308 h 373"/>
                  <a:gd name="T90" fmla="*/ 117 w 296"/>
                  <a:gd name="T91" fmla="*/ 327 h 373"/>
                  <a:gd name="T92" fmla="*/ 118 w 296"/>
                  <a:gd name="T93" fmla="*/ 345 h 373"/>
                  <a:gd name="T94" fmla="*/ 119 w 296"/>
                  <a:gd name="T95" fmla="*/ 359 h 373"/>
                  <a:gd name="T96" fmla="*/ 120 w 296"/>
                  <a:gd name="T97" fmla="*/ 368 h 373"/>
                  <a:gd name="T98" fmla="*/ 121 w 296"/>
                  <a:gd name="T99" fmla="*/ 372 h 373"/>
                  <a:gd name="T100" fmla="*/ 2 w 296"/>
                  <a:gd name="T101" fmla="*/ 35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6" h="373">
                    <a:moveTo>
                      <a:pt x="2" y="353"/>
                    </a:moveTo>
                    <a:lnTo>
                      <a:pt x="1" y="348"/>
                    </a:lnTo>
                    <a:lnTo>
                      <a:pt x="0" y="334"/>
                    </a:lnTo>
                    <a:lnTo>
                      <a:pt x="0" y="315"/>
                    </a:lnTo>
                    <a:lnTo>
                      <a:pt x="0" y="290"/>
                    </a:lnTo>
                    <a:lnTo>
                      <a:pt x="2" y="262"/>
                    </a:lnTo>
                    <a:lnTo>
                      <a:pt x="6" y="234"/>
                    </a:lnTo>
                    <a:lnTo>
                      <a:pt x="15" y="209"/>
                    </a:lnTo>
                    <a:lnTo>
                      <a:pt x="26" y="186"/>
                    </a:lnTo>
                    <a:lnTo>
                      <a:pt x="40" y="170"/>
                    </a:lnTo>
                    <a:lnTo>
                      <a:pt x="54" y="161"/>
                    </a:lnTo>
                    <a:lnTo>
                      <a:pt x="68" y="155"/>
                    </a:lnTo>
                    <a:lnTo>
                      <a:pt x="80" y="151"/>
                    </a:lnTo>
                    <a:lnTo>
                      <a:pt x="94" y="146"/>
                    </a:lnTo>
                    <a:lnTo>
                      <a:pt x="107" y="139"/>
                    </a:lnTo>
                    <a:lnTo>
                      <a:pt x="121" y="127"/>
                    </a:lnTo>
                    <a:lnTo>
                      <a:pt x="134" y="108"/>
                    </a:lnTo>
                    <a:lnTo>
                      <a:pt x="146" y="85"/>
                    </a:lnTo>
                    <a:lnTo>
                      <a:pt x="154" y="63"/>
                    </a:lnTo>
                    <a:lnTo>
                      <a:pt x="160" y="45"/>
                    </a:lnTo>
                    <a:lnTo>
                      <a:pt x="164" y="29"/>
                    </a:lnTo>
                    <a:lnTo>
                      <a:pt x="167" y="17"/>
                    </a:lnTo>
                    <a:lnTo>
                      <a:pt x="168" y="7"/>
                    </a:lnTo>
                    <a:lnTo>
                      <a:pt x="168" y="1"/>
                    </a:lnTo>
                    <a:lnTo>
                      <a:pt x="168" y="0"/>
                    </a:lnTo>
                    <a:lnTo>
                      <a:pt x="295" y="19"/>
                    </a:lnTo>
                    <a:lnTo>
                      <a:pt x="294" y="25"/>
                    </a:lnTo>
                    <a:lnTo>
                      <a:pt x="292" y="39"/>
                    </a:lnTo>
                    <a:lnTo>
                      <a:pt x="287" y="60"/>
                    </a:lnTo>
                    <a:lnTo>
                      <a:pt x="281" y="85"/>
                    </a:lnTo>
                    <a:lnTo>
                      <a:pt x="273" y="112"/>
                    </a:lnTo>
                    <a:lnTo>
                      <a:pt x="264" y="136"/>
                    </a:lnTo>
                    <a:lnTo>
                      <a:pt x="253" y="158"/>
                    </a:lnTo>
                    <a:lnTo>
                      <a:pt x="242" y="171"/>
                    </a:lnTo>
                    <a:lnTo>
                      <a:pt x="228" y="180"/>
                    </a:lnTo>
                    <a:lnTo>
                      <a:pt x="212" y="186"/>
                    </a:lnTo>
                    <a:lnTo>
                      <a:pt x="194" y="191"/>
                    </a:lnTo>
                    <a:lnTo>
                      <a:pt x="176" y="195"/>
                    </a:lnTo>
                    <a:lnTo>
                      <a:pt x="159" y="202"/>
                    </a:lnTo>
                    <a:lnTo>
                      <a:pt x="145" y="211"/>
                    </a:lnTo>
                    <a:lnTo>
                      <a:pt x="132" y="224"/>
                    </a:lnTo>
                    <a:lnTo>
                      <a:pt x="124" y="242"/>
                    </a:lnTo>
                    <a:lnTo>
                      <a:pt x="121" y="263"/>
                    </a:lnTo>
                    <a:lnTo>
                      <a:pt x="118" y="286"/>
                    </a:lnTo>
                    <a:lnTo>
                      <a:pt x="117" y="308"/>
                    </a:lnTo>
                    <a:lnTo>
                      <a:pt x="117" y="327"/>
                    </a:lnTo>
                    <a:lnTo>
                      <a:pt x="118" y="345"/>
                    </a:lnTo>
                    <a:lnTo>
                      <a:pt x="119" y="359"/>
                    </a:lnTo>
                    <a:lnTo>
                      <a:pt x="120" y="368"/>
                    </a:lnTo>
                    <a:lnTo>
                      <a:pt x="121" y="372"/>
                    </a:lnTo>
                    <a:lnTo>
                      <a:pt x="2" y="353"/>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3" name="Freeform 27">
                <a:extLst>
                  <a:ext uri="{FF2B5EF4-FFF2-40B4-BE49-F238E27FC236}">
                    <a16:creationId xmlns:a16="http://schemas.microsoft.com/office/drawing/2014/main" id="{4AFE8164-F519-40EF-BF98-90517C9E7FFD}"/>
                  </a:ext>
                </a:extLst>
              </p:cNvPr>
              <p:cNvSpPr>
                <a:spLocks/>
              </p:cNvSpPr>
              <p:nvPr/>
            </p:nvSpPr>
            <p:spPr bwMode="auto">
              <a:xfrm>
                <a:off x="1781" y="3018"/>
                <a:ext cx="298" cy="374"/>
              </a:xfrm>
              <a:custGeom>
                <a:avLst/>
                <a:gdLst>
                  <a:gd name="T0" fmla="*/ 2 w 298"/>
                  <a:gd name="T1" fmla="*/ 354 h 374"/>
                  <a:gd name="T2" fmla="*/ 1 w 298"/>
                  <a:gd name="T3" fmla="*/ 350 h 374"/>
                  <a:gd name="T4" fmla="*/ 0 w 298"/>
                  <a:gd name="T5" fmla="*/ 336 h 374"/>
                  <a:gd name="T6" fmla="*/ 0 w 298"/>
                  <a:gd name="T7" fmla="*/ 315 h 374"/>
                  <a:gd name="T8" fmla="*/ 0 w 298"/>
                  <a:gd name="T9" fmla="*/ 290 h 374"/>
                  <a:gd name="T10" fmla="*/ 2 w 298"/>
                  <a:gd name="T11" fmla="*/ 263 h 374"/>
                  <a:gd name="T12" fmla="*/ 7 w 298"/>
                  <a:gd name="T13" fmla="*/ 236 h 374"/>
                  <a:gd name="T14" fmla="*/ 15 w 298"/>
                  <a:gd name="T15" fmla="*/ 209 h 374"/>
                  <a:gd name="T16" fmla="*/ 27 w 298"/>
                  <a:gd name="T17" fmla="*/ 187 h 374"/>
                  <a:gd name="T18" fmla="*/ 41 w 298"/>
                  <a:gd name="T19" fmla="*/ 172 h 374"/>
                  <a:gd name="T20" fmla="*/ 54 w 298"/>
                  <a:gd name="T21" fmla="*/ 161 h 374"/>
                  <a:gd name="T22" fmla="*/ 68 w 298"/>
                  <a:gd name="T23" fmla="*/ 156 h 374"/>
                  <a:gd name="T24" fmla="*/ 81 w 298"/>
                  <a:gd name="T25" fmla="*/ 152 h 374"/>
                  <a:gd name="T26" fmla="*/ 94 w 298"/>
                  <a:gd name="T27" fmla="*/ 148 h 374"/>
                  <a:gd name="T28" fmla="*/ 108 w 298"/>
                  <a:gd name="T29" fmla="*/ 141 h 374"/>
                  <a:gd name="T30" fmla="*/ 121 w 298"/>
                  <a:gd name="T31" fmla="*/ 128 h 374"/>
                  <a:gd name="T32" fmla="*/ 135 w 298"/>
                  <a:gd name="T33" fmla="*/ 109 h 374"/>
                  <a:gd name="T34" fmla="*/ 146 w 298"/>
                  <a:gd name="T35" fmla="*/ 85 h 374"/>
                  <a:gd name="T36" fmla="*/ 155 w 298"/>
                  <a:gd name="T37" fmla="*/ 65 h 374"/>
                  <a:gd name="T38" fmla="*/ 162 w 298"/>
                  <a:gd name="T39" fmla="*/ 46 h 374"/>
                  <a:gd name="T40" fmla="*/ 165 w 298"/>
                  <a:gd name="T41" fmla="*/ 30 h 374"/>
                  <a:gd name="T42" fmla="*/ 167 w 298"/>
                  <a:gd name="T43" fmla="*/ 18 h 374"/>
                  <a:gd name="T44" fmla="*/ 168 w 298"/>
                  <a:gd name="T45" fmla="*/ 7 h 374"/>
                  <a:gd name="T46" fmla="*/ 168 w 298"/>
                  <a:gd name="T47" fmla="*/ 2 h 374"/>
                  <a:gd name="T48" fmla="*/ 168 w 298"/>
                  <a:gd name="T49" fmla="*/ 0 h 374"/>
                  <a:gd name="T50" fmla="*/ 297 w 298"/>
                  <a:gd name="T51" fmla="*/ 20 h 374"/>
                  <a:gd name="T52" fmla="*/ 296 w 298"/>
                  <a:gd name="T53" fmla="*/ 25 h 374"/>
                  <a:gd name="T54" fmla="*/ 293 w 298"/>
                  <a:gd name="T55" fmla="*/ 39 h 374"/>
                  <a:gd name="T56" fmla="*/ 288 w 298"/>
                  <a:gd name="T57" fmla="*/ 61 h 374"/>
                  <a:gd name="T58" fmla="*/ 282 w 298"/>
                  <a:gd name="T59" fmla="*/ 86 h 374"/>
                  <a:gd name="T60" fmla="*/ 274 w 298"/>
                  <a:gd name="T61" fmla="*/ 112 h 374"/>
                  <a:gd name="T62" fmla="*/ 265 w 298"/>
                  <a:gd name="T63" fmla="*/ 138 h 374"/>
                  <a:gd name="T64" fmla="*/ 254 w 298"/>
                  <a:gd name="T65" fmla="*/ 158 h 374"/>
                  <a:gd name="T66" fmla="*/ 243 w 298"/>
                  <a:gd name="T67" fmla="*/ 173 h 374"/>
                  <a:gd name="T68" fmla="*/ 229 w 298"/>
                  <a:gd name="T69" fmla="*/ 181 h 374"/>
                  <a:gd name="T70" fmla="*/ 213 w 298"/>
                  <a:gd name="T71" fmla="*/ 187 h 374"/>
                  <a:gd name="T72" fmla="*/ 194 w 298"/>
                  <a:gd name="T73" fmla="*/ 191 h 374"/>
                  <a:gd name="T74" fmla="*/ 177 w 298"/>
                  <a:gd name="T75" fmla="*/ 197 h 374"/>
                  <a:gd name="T76" fmla="*/ 160 w 298"/>
                  <a:gd name="T77" fmla="*/ 203 h 374"/>
                  <a:gd name="T78" fmla="*/ 145 w 298"/>
                  <a:gd name="T79" fmla="*/ 212 h 374"/>
                  <a:gd name="T80" fmla="*/ 133 w 298"/>
                  <a:gd name="T81" fmla="*/ 224 h 374"/>
                  <a:gd name="T82" fmla="*/ 125 w 298"/>
                  <a:gd name="T83" fmla="*/ 242 h 374"/>
                  <a:gd name="T84" fmla="*/ 121 w 298"/>
                  <a:gd name="T85" fmla="*/ 265 h 374"/>
                  <a:gd name="T86" fmla="*/ 118 w 298"/>
                  <a:gd name="T87" fmla="*/ 287 h 374"/>
                  <a:gd name="T88" fmla="*/ 117 w 298"/>
                  <a:gd name="T89" fmla="*/ 309 h 374"/>
                  <a:gd name="T90" fmla="*/ 117 w 298"/>
                  <a:gd name="T91" fmla="*/ 329 h 374"/>
                  <a:gd name="T92" fmla="*/ 118 w 298"/>
                  <a:gd name="T93" fmla="*/ 346 h 374"/>
                  <a:gd name="T94" fmla="*/ 119 w 298"/>
                  <a:gd name="T95" fmla="*/ 360 h 374"/>
                  <a:gd name="T96" fmla="*/ 120 w 298"/>
                  <a:gd name="T97" fmla="*/ 369 h 374"/>
                  <a:gd name="T98" fmla="*/ 121 w 298"/>
                  <a:gd name="T99" fmla="*/ 373 h 374"/>
                  <a:gd name="T100" fmla="*/ 2 w 298"/>
                  <a:gd name="T101" fmla="*/ 35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8" h="374">
                    <a:moveTo>
                      <a:pt x="2" y="354"/>
                    </a:moveTo>
                    <a:lnTo>
                      <a:pt x="1" y="350"/>
                    </a:lnTo>
                    <a:lnTo>
                      <a:pt x="0" y="336"/>
                    </a:lnTo>
                    <a:lnTo>
                      <a:pt x="0" y="315"/>
                    </a:lnTo>
                    <a:lnTo>
                      <a:pt x="0" y="290"/>
                    </a:lnTo>
                    <a:lnTo>
                      <a:pt x="2" y="263"/>
                    </a:lnTo>
                    <a:lnTo>
                      <a:pt x="7" y="236"/>
                    </a:lnTo>
                    <a:lnTo>
                      <a:pt x="15" y="209"/>
                    </a:lnTo>
                    <a:lnTo>
                      <a:pt x="27" y="187"/>
                    </a:lnTo>
                    <a:lnTo>
                      <a:pt x="41" y="172"/>
                    </a:lnTo>
                    <a:lnTo>
                      <a:pt x="54" y="161"/>
                    </a:lnTo>
                    <a:lnTo>
                      <a:pt x="68" y="156"/>
                    </a:lnTo>
                    <a:lnTo>
                      <a:pt x="81" y="152"/>
                    </a:lnTo>
                    <a:lnTo>
                      <a:pt x="94" y="148"/>
                    </a:lnTo>
                    <a:lnTo>
                      <a:pt x="108" y="141"/>
                    </a:lnTo>
                    <a:lnTo>
                      <a:pt x="121" y="128"/>
                    </a:lnTo>
                    <a:lnTo>
                      <a:pt x="135" y="109"/>
                    </a:lnTo>
                    <a:lnTo>
                      <a:pt x="146" y="85"/>
                    </a:lnTo>
                    <a:lnTo>
                      <a:pt x="155" y="65"/>
                    </a:lnTo>
                    <a:lnTo>
                      <a:pt x="162" y="46"/>
                    </a:lnTo>
                    <a:lnTo>
                      <a:pt x="165" y="30"/>
                    </a:lnTo>
                    <a:lnTo>
                      <a:pt x="167" y="18"/>
                    </a:lnTo>
                    <a:lnTo>
                      <a:pt x="168" y="7"/>
                    </a:lnTo>
                    <a:lnTo>
                      <a:pt x="168" y="2"/>
                    </a:lnTo>
                    <a:lnTo>
                      <a:pt x="168" y="0"/>
                    </a:lnTo>
                    <a:lnTo>
                      <a:pt x="297" y="20"/>
                    </a:lnTo>
                    <a:lnTo>
                      <a:pt x="296" y="25"/>
                    </a:lnTo>
                    <a:lnTo>
                      <a:pt x="293" y="39"/>
                    </a:lnTo>
                    <a:lnTo>
                      <a:pt x="288" y="61"/>
                    </a:lnTo>
                    <a:lnTo>
                      <a:pt x="282" y="86"/>
                    </a:lnTo>
                    <a:lnTo>
                      <a:pt x="274" y="112"/>
                    </a:lnTo>
                    <a:lnTo>
                      <a:pt x="265" y="138"/>
                    </a:lnTo>
                    <a:lnTo>
                      <a:pt x="254" y="158"/>
                    </a:lnTo>
                    <a:lnTo>
                      <a:pt x="243" y="173"/>
                    </a:lnTo>
                    <a:lnTo>
                      <a:pt x="229" y="181"/>
                    </a:lnTo>
                    <a:lnTo>
                      <a:pt x="213" y="187"/>
                    </a:lnTo>
                    <a:lnTo>
                      <a:pt x="194" y="191"/>
                    </a:lnTo>
                    <a:lnTo>
                      <a:pt x="177" y="197"/>
                    </a:lnTo>
                    <a:lnTo>
                      <a:pt x="160" y="203"/>
                    </a:lnTo>
                    <a:lnTo>
                      <a:pt x="145" y="212"/>
                    </a:lnTo>
                    <a:lnTo>
                      <a:pt x="133" y="224"/>
                    </a:lnTo>
                    <a:lnTo>
                      <a:pt x="125" y="242"/>
                    </a:lnTo>
                    <a:lnTo>
                      <a:pt x="121" y="265"/>
                    </a:lnTo>
                    <a:lnTo>
                      <a:pt x="118" y="287"/>
                    </a:lnTo>
                    <a:lnTo>
                      <a:pt x="117" y="309"/>
                    </a:lnTo>
                    <a:lnTo>
                      <a:pt x="117" y="329"/>
                    </a:lnTo>
                    <a:lnTo>
                      <a:pt x="118" y="346"/>
                    </a:lnTo>
                    <a:lnTo>
                      <a:pt x="119" y="360"/>
                    </a:lnTo>
                    <a:lnTo>
                      <a:pt x="120" y="369"/>
                    </a:lnTo>
                    <a:lnTo>
                      <a:pt x="121" y="373"/>
                    </a:lnTo>
                    <a:lnTo>
                      <a:pt x="2" y="354"/>
                    </a:lnTo>
                  </a:path>
                </a:pathLst>
              </a:custGeom>
              <a:solidFill>
                <a:srgbClr val="00CC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4" name="Freeform 28">
                <a:extLst>
                  <a:ext uri="{FF2B5EF4-FFF2-40B4-BE49-F238E27FC236}">
                    <a16:creationId xmlns:a16="http://schemas.microsoft.com/office/drawing/2014/main" id="{A7DE19E9-2554-42BF-B149-07E49E07A45C}"/>
                  </a:ext>
                </a:extLst>
              </p:cNvPr>
              <p:cNvSpPr>
                <a:spLocks/>
              </p:cNvSpPr>
              <p:nvPr/>
            </p:nvSpPr>
            <p:spPr bwMode="auto">
              <a:xfrm>
                <a:off x="1798" y="3048"/>
                <a:ext cx="259" cy="319"/>
              </a:xfrm>
              <a:custGeom>
                <a:avLst/>
                <a:gdLst>
                  <a:gd name="T0" fmla="*/ 1 w 259"/>
                  <a:gd name="T1" fmla="*/ 303 h 319"/>
                  <a:gd name="T2" fmla="*/ 1 w 259"/>
                  <a:gd name="T3" fmla="*/ 299 h 319"/>
                  <a:gd name="T4" fmla="*/ 0 w 259"/>
                  <a:gd name="T5" fmla="*/ 287 h 319"/>
                  <a:gd name="T6" fmla="*/ 0 w 259"/>
                  <a:gd name="T7" fmla="*/ 270 h 319"/>
                  <a:gd name="T8" fmla="*/ 0 w 259"/>
                  <a:gd name="T9" fmla="*/ 248 h 319"/>
                  <a:gd name="T10" fmla="*/ 0 w 259"/>
                  <a:gd name="T11" fmla="*/ 226 h 319"/>
                  <a:gd name="T12" fmla="*/ 4 w 259"/>
                  <a:gd name="T13" fmla="*/ 203 h 319"/>
                  <a:gd name="T14" fmla="*/ 11 w 259"/>
                  <a:gd name="T15" fmla="*/ 181 h 319"/>
                  <a:gd name="T16" fmla="*/ 22 w 259"/>
                  <a:gd name="T17" fmla="*/ 164 h 319"/>
                  <a:gd name="T18" fmla="*/ 35 w 259"/>
                  <a:gd name="T19" fmla="*/ 152 h 319"/>
                  <a:gd name="T20" fmla="*/ 50 w 259"/>
                  <a:gd name="T21" fmla="*/ 143 h 319"/>
                  <a:gd name="T22" fmla="*/ 66 w 259"/>
                  <a:gd name="T23" fmla="*/ 135 h 319"/>
                  <a:gd name="T24" fmla="*/ 83 w 259"/>
                  <a:gd name="T25" fmla="*/ 128 h 319"/>
                  <a:gd name="T26" fmla="*/ 99 w 259"/>
                  <a:gd name="T27" fmla="*/ 120 h 319"/>
                  <a:gd name="T28" fmla="*/ 114 w 259"/>
                  <a:gd name="T29" fmla="*/ 107 h 319"/>
                  <a:gd name="T30" fmla="*/ 127 w 259"/>
                  <a:gd name="T31" fmla="*/ 91 h 319"/>
                  <a:gd name="T32" fmla="*/ 139 w 259"/>
                  <a:gd name="T33" fmla="*/ 68 h 319"/>
                  <a:gd name="T34" fmla="*/ 145 w 259"/>
                  <a:gd name="T35" fmla="*/ 48 h 319"/>
                  <a:gd name="T36" fmla="*/ 151 w 259"/>
                  <a:gd name="T37" fmla="*/ 34 h 319"/>
                  <a:gd name="T38" fmla="*/ 155 w 259"/>
                  <a:gd name="T39" fmla="*/ 21 h 319"/>
                  <a:gd name="T40" fmla="*/ 159 w 259"/>
                  <a:gd name="T41" fmla="*/ 12 h 319"/>
                  <a:gd name="T42" fmla="*/ 161 w 259"/>
                  <a:gd name="T43" fmla="*/ 6 h 319"/>
                  <a:gd name="T44" fmla="*/ 162 w 259"/>
                  <a:gd name="T45" fmla="*/ 2 h 319"/>
                  <a:gd name="T46" fmla="*/ 163 w 259"/>
                  <a:gd name="T47" fmla="*/ 0 h 319"/>
                  <a:gd name="T48" fmla="*/ 163 w 259"/>
                  <a:gd name="T49" fmla="*/ 0 h 319"/>
                  <a:gd name="T50" fmla="*/ 258 w 259"/>
                  <a:gd name="T51" fmla="*/ 17 h 319"/>
                  <a:gd name="T52" fmla="*/ 257 w 259"/>
                  <a:gd name="T53" fmla="*/ 21 h 319"/>
                  <a:gd name="T54" fmla="*/ 254 w 259"/>
                  <a:gd name="T55" fmla="*/ 32 h 319"/>
                  <a:gd name="T56" fmla="*/ 250 w 259"/>
                  <a:gd name="T57" fmla="*/ 48 h 319"/>
                  <a:gd name="T58" fmla="*/ 245 w 259"/>
                  <a:gd name="T59" fmla="*/ 68 h 319"/>
                  <a:gd name="T60" fmla="*/ 238 w 259"/>
                  <a:gd name="T61" fmla="*/ 88 h 319"/>
                  <a:gd name="T62" fmla="*/ 230 w 259"/>
                  <a:gd name="T63" fmla="*/ 107 h 319"/>
                  <a:gd name="T64" fmla="*/ 222 w 259"/>
                  <a:gd name="T65" fmla="*/ 123 h 319"/>
                  <a:gd name="T66" fmla="*/ 212 w 259"/>
                  <a:gd name="T67" fmla="*/ 134 h 319"/>
                  <a:gd name="T68" fmla="*/ 200 w 259"/>
                  <a:gd name="T69" fmla="*/ 140 h 319"/>
                  <a:gd name="T70" fmla="*/ 184 w 259"/>
                  <a:gd name="T71" fmla="*/ 146 h 319"/>
                  <a:gd name="T72" fmla="*/ 167 w 259"/>
                  <a:gd name="T73" fmla="*/ 152 h 319"/>
                  <a:gd name="T74" fmla="*/ 148 w 259"/>
                  <a:gd name="T75" fmla="*/ 157 h 319"/>
                  <a:gd name="T76" fmla="*/ 130 w 259"/>
                  <a:gd name="T77" fmla="*/ 165 h 319"/>
                  <a:gd name="T78" fmla="*/ 114 w 259"/>
                  <a:gd name="T79" fmla="*/ 176 h 319"/>
                  <a:gd name="T80" fmla="*/ 100 w 259"/>
                  <a:gd name="T81" fmla="*/ 189 h 319"/>
                  <a:gd name="T82" fmla="*/ 90 w 259"/>
                  <a:gd name="T83" fmla="*/ 206 h 319"/>
                  <a:gd name="T84" fmla="*/ 86 w 259"/>
                  <a:gd name="T85" fmla="*/ 223 h 319"/>
                  <a:gd name="T86" fmla="*/ 83 w 259"/>
                  <a:gd name="T87" fmla="*/ 241 h 319"/>
                  <a:gd name="T88" fmla="*/ 83 w 259"/>
                  <a:gd name="T89" fmla="*/ 260 h 319"/>
                  <a:gd name="T90" fmla="*/ 83 w 259"/>
                  <a:gd name="T91" fmla="*/ 278 h 319"/>
                  <a:gd name="T92" fmla="*/ 85 w 259"/>
                  <a:gd name="T93" fmla="*/ 293 h 319"/>
                  <a:gd name="T94" fmla="*/ 86 w 259"/>
                  <a:gd name="T95" fmla="*/ 305 h 319"/>
                  <a:gd name="T96" fmla="*/ 88 w 259"/>
                  <a:gd name="T97" fmla="*/ 314 h 319"/>
                  <a:gd name="T98" fmla="*/ 88 w 259"/>
                  <a:gd name="T99" fmla="*/ 318 h 319"/>
                  <a:gd name="T100" fmla="*/ 1 w 259"/>
                  <a:gd name="T101" fmla="*/ 303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59" h="319">
                    <a:moveTo>
                      <a:pt x="1" y="303"/>
                    </a:moveTo>
                    <a:lnTo>
                      <a:pt x="1" y="299"/>
                    </a:lnTo>
                    <a:lnTo>
                      <a:pt x="0" y="287"/>
                    </a:lnTo>
                    <a:lnTo>
                      <a:pt x="0" y="270"/>
                    </a:lnTo>
                    <a:lnTo>
                      <a:pt x="0" y="248"/>
                    </a:lnTo>
                    <a:lnTo>
                      <a:pt x="0" y="226"/>
                    </a:lnTo>
                    <a:lnTo>
                      <a:pt x="4" y="203"/>
                    </a:lnTo>
                    <a:lnTo>
                      <a:pt x="11" y="181"/>
                    </a:lnTo>
                    <a:lnTo>
                      <a:pt x="22" y="164"/>
                    </a:lnTo>
                    <a:lnTo>
                      <a:pt x="35" y="152"/>
                    </a:lnTo>
                    <a:lnTo>
                      <a:pt x="50" y="143"/>
                    </a:lnTo>
                    <a:lnTo>
                      <a:pt x="66" y="135"/>
                    </a:lnTo>
                    <a:lnTo>
                      <a:pt x="83" y="128"/>
                    </a:lnTo>
                    <a:lnTo>
                      <a:pt x="99" y="120"/>
                    </a:lnTo>
                    <a:lnTo>
                      <a:pt x="114" y="107"/>
                    </a:lnTo>
                    <a:lnTo>
                      <a:pt x="127" y="91"/>
                    </a:lnTo>
                    <a:lnTo>
                      <a:pt x="139" y="68"/>
                    </a:lnTo>
                    <a:lnTo>
                      <a:pt x="145" y="48"/>
                    </a:lnTo>
                    <a:lnTo>
                      <a:pt x="151" y="34"/>
                    </a:lnTo>
                    <a:lnTo>
                      <a:pt x="155" y="21"/>
                    </a:lnTo>
                    <a:lnTo>
                      <a:pt x="159" y="12"/>
                    </a:lnTo>
                    <a:lnTo>
                      <a:pt x="161" y="6"/>
                    </a:lnTo>
                    <a:lnTo>
                      <a:pt x="162" y="2"/>
                    </a:lnTo>
                    <a:lnTo>
                      <a:pt x="163" y="0"/>
                    </a:lnTo>
                    <a:lnTo>
                      <a:pt x="163" y="0"/>
                    </a:lnTo>
                    <a:lnTo>
                      <a:pt x="258" y="17"/>
                    </a:lnTo>
                    <a:lnTo>
                      <a:pt x="257" y="21"/>
                    </a:lnTo>
                    <a:lnTo>
                      <a:pt x="254" y="32"/>
                    </a:lnTo>
                    <a:lnTo>
                      <a:pt x="250" y="48"/>
                    </a:lnTo>
                    <a:lnTo>
                      <a:pt x="245" y="68"/>
                    </a:lnTo>
                    <a:lnTo>
                      <a:pt x="238" y="88"/>
                    </a:lnTo>
                    <a:lnTo>
                      <a:pt x="230" y="107"/>
                    </a:lnTo>
                    <a:lnTo>
                      <a:pt x="222" y="123"/>
                    </a:lnTo>
                    <a:lnTo>
                      <a:pt x="212" y="134"/>
                    </a:lnTo>
                    <a:lnTo>
                      <a:pt x="200" y="140"/>
                    </a:lnTo>
                    <a:lnTo>
                      <a:pt x="184" y="146"/>
                    </a:lnTo>
                    <a:lnTo>
                      <a:pt x="167" y="152"/>
                    </a:lnTo>
                    <a:lnTo>
                      <a:pt x="148" y="157"/>
                    </a:lnTo>
                    <a:lnTo>
                      <a:pt x="130" y="165"/>
                    </a:lnTo>
                    <a:lnTo>
                      <a:pt x="114" y="176"/>
                    </a:lnTo>
                    <a:lnTo>
                      <a:pt x="100" y="189"/>
                    </a:lnTo>
                    <a:lnTo>
                      <a:pt x="90" y="206"/>
                    </a:lnTo>
                    <a:lnTo>
                      <a:pt x="86" y="223"/>
                    </a:lnTo>
                    <a:lnTo>
                      <a:pt x="83" y="241"/>
                    </a:lnTo>
                    <a:lnTo>
                      <a:pt x="83" y="260"/>
                    </a:lnTo>
                    <a:lnTo>
                      <a:pt x="83" y="278"/>
                    </a:lnTo>
                    <a:lnTo>
                      <a:pt x="85" y="293"/>
                    </a:lnTo>
                    <a:lnTo>
                      <a:pt x="86" y="305"/>
                    </a:lnTo>
                    <a:lnTo>
                      <a:pt x="88" y="314"/>
                    </a:lnTo>
                    <a:lnTo>
                      <a:pt x="88" y="318"/>
                    </a:lnTo>
                    <a:lnTo>
                      <a:pt x="1" y="303"/>
                    </a:lnTo>
                  </a:path>
                </a:pathLst>
              </a:custGeom>
              <a:solidFill>
                <a:srgbClr val="CCFFC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5" name="Freeform 29">
                <a:extLst>
                  <a:ext uri="{FF2B5EF4-FFF2-40B4-BE49-F238E27FC236}">
                    <a16:creationId xmlns:a16="http://schemas.microsoft.com/office/drawing/2014/main" id="{04F44565-D814-4CC1-A030-DA57DB08B829}"/>
                  </a:ext>
                </a:extLst>
              </p:cNvPr>
              <p:cNvSpPr>
                <a:spLocks/>
              </p:cNvSpPr>
              <p:nvPr/>
            </p:nvSpPr>
            <p:spPr bwMode="auto">
              <a:xfrm>
                <a:off x="1850" y="3166"/>
                <a:ext cx="123" cy="56"/>
              </a:xfrm>
              <a:custGeom>
                <a:avLst/>
                <a:gdLst>
                  <a:gd name="T0" fmla="*/ 64 w 123"/>
                  <a:gd name="T1" fmla="*/ 52 h 56"/>
                  <a:gd name="T2" fmla="*/ 76 w 123"/>
                  <a:gd name="T3" fmla="*/ 49 h 56"/>
                  <a:gd name="T4" fmla="*/ 88 w 123"/>
                  <a:gd name="T5" fmla="*/ 45 h 56"/>
                  <a:gd name="T6" fmla="*/ 97 w 123"/>
                  <a:gd name="T7" fmla="*/ 41 h 56"/>
                  <a:gd name="T8" fmla="*/ 106 w 123"/>
                  <a:gd name="T9" fmla="*/ 36 h 56"/>
                  <a:gd name="T10" fmla="*/ 113 w 123"/>
                  <a:gd name="T11" fmla="*/ 30 h 56"/>
                  <a:gd name="T12" fmla="*/ 118 w 123"/>
                  <a:gd name="T13" fmla="*/ 26 h 56"/>
                  <a:gd name="T14" fmla="*/ 121 w 123"/>
                  <a:gd name="T15" fmla="*/ 20 h 56"/>
                  <a:gd name="T16" fmla="*/ 122 w 123"/>
                  <a:gd name="T17" fmla="*/ 14 h 56"/>
                  <a:gd name="T18" fmla="*/ 120 w 123"/>
                  <a:gd name="T19" fmla="*/ 10 h 56"/>
                  <a:gd name="T20" fmla="*/ 116 w 123"/>
                  <a:gd name="T21" fmla="*/ 6 h 56"/>
                  <a:gd name="T22" fmla="*/ 109 w 123"/>
                  <a:gd name="T23" fmla="*/ 3 h 56"/>
                  <a:gd name="T24" fmla="*/ 101 w 123"/>
                  <a:gd name="T25" fmla="*/ 1 h 56"/>
                  <a:gd name="T26" fmla="*/ 91 w 123"/>
                  <a:gd name="T27" fmla="*/ 0 h 56"/>
                  <a:gd name="T28" fmla="*/ 81 w 123"/>
                  <a:gd name="T29" fmla="*/ 0 h 56"/>
                  <a:gd name="T30" fmla="*/ 69 w 123"/>
                  <a:gd name="T31" fmla="*/ 0 h 56"/>
                  <a:gd name="T32" fmla="*/ 57 w 123"/>
                  <a:gd name="T33" fmla="*/ 2 h 56"/>
                  <a:gd name="T34" fmla="*/ 45 w 123"/>
                  <a:gd name="T35" fmla="*/ 5 h 56"/>
                  <a:gd name="T36" fmla="*/ 33 w 123"/>
                  <a:gd name="T37" fmla="*/ 9 h 56"/>
                  <a:gd name="T38" fmla="*/ 24 w 123"/>
                  <a:gd name="T39" fmla="*/ 13 h 56"/>
                  <a:gd name="T40" fmla="*/ 15 w 123"/>
                  <a:gd name="T41" fmla="*/ 18 h 56"/>
                  <a:gd name="T42" fmla="*/ 8 w 123"/>
                  <a:gd name="T43" fmla="*/ 22 h 56"/>
                  <a:gd name="T44" fmla="*/ 3 w 123"/>
                  <a:gd name="T45" fmla="*/ 28 h 56"/>
                  <a:gd name="T46" fmla="*/ 0 w 123"/>
                  <a:gd name="T47" fmla="*/ 34 h 56"/>
                  <a:gd name="T48" fmla="*/ 0 w 123"/>
                  <a:gd name="T49" fmla="*/ 38 h 56"/>
                  <a:gd name="T50" fmla="*/ 1 w 123"/>
                  <a:gd name="T51" fmla="*/ 44 h 56"/>
                  <a:gd name="T52" fmla="*/ 5 w 123"/>
                  <a:gd name="T53" fmla="*/ 48 h 56"/>
                  <a:gd name="T54" fmla="*/ 12 w 123"/>
                  <a:gd name="T55" fmla="*/ 51 h 56"/>
                  <a:gd name="T56" fmla="*/ 20 w 123"/>
                  <a:gd name="T57" fmla="*/ 53 h 56"/>
                  <a:gd name="T58" fmla="*/ 30 w 123"/>
                  <a:gd name="T59" fmla="*/ 55 h 56"/>
                  <a:gd name="T60" fmla="*/ 40 w 123"/>
                  <a:gd name="T61" fmla="*/ 55 h 56"/>
                  <a:gd name="T62" fmla="*/ 52 w 123"/>
                  <a:gd name="T63" fmla="*/ 53 h 56"/>
                  <a:gd name="T64" fmla="*/ 64 w 123"/>
                  <a:gd name="T65" fmla="*/ 5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3" h="56">
                    <a:moveTo>
                      <a:pt x="64" y="52"/>
                    </a:moveTo>
                    <a:lnTo>
                      <a:pt x="76" y="49"/>
                    </a:lnTo>
                    <a:lnTo>
                      <a:pt x="88" y="45"/>
                    </a:lnTo>
                    <a:lnTo>
                      <a:pt x="97" y="41"/>
                    </a:lnTo>
                    <a:lnTo>
                      <a:pt x="106" y="36"/>
                    </a:lnTo>
                    <a:lnTo>
                      <a:pt x="113" y="30"/>
                    </a:lnTo>
                    <a:lnTo>
                      <a:pt x="118" y="26"/>
                    </a:lnTo>
                    <a:lnTo>
                      <a:pt x="121" y="20"/>
                    </a:lnTo>
                    <a:lnTo>
                      <a:pt x="122" y="14"/>
                    </a:lnTo>
                    <a:lnTo>
                      <a:pt x="120" y="10"/>
                    </a:lnTo>
                    <a:lnTo>
                      <a:pt x="116" y="6"/>
                    </a:lnTo>
                    <a:lnTo>
                      <a:pt x="109" y="3"/>
                    </a:lnTo>
                    <a:lnTo>
                      <a:pt x="101" y="1"/>
                    </a:lnTo>
                    <a:lnTo>
                      <a:pt x="91" y="0"/>
                    </a:lnTo>
                    <a:lnTo>
                      <a:pt x="81" y="0"/>
                    </a:lnTo>
                    <a:lnTo>
                      <a:pt x="69" y="0"/>
                    </a:lnTo>
                    <a:lnTo>
                      <a:pt x="57" y="2"/>
                    </a:lnTo>
                    <a:lnTo>
                      <a:pt x="45" y="5"/>
                    </a:lnTo>
                    <a:lnTo>
                      <a:pt x="33" y="9"/>
                    </a:lnTo>
                    <a:lnTo>
                      <a:pt x="24" y="13"/>
                    </a:lnTo>
                    <a:lnTo>
                      <a:pt x="15" y="18"/>
                    </a:lnTo>
                    <a:lnTo>
                      <a:pt x="8" y="22"/>
                    </a:lnTo>
                    <a:lnTo>
                      <a:pt x="3" y="28"/>
                    </a:lnTo>
                    <a:lnTo>
                      <a:pt x="0" y="34"/>
                    </a:lnTo>
                    <a:lnTo>
                      <a:pt x="0" y="38"/>
                    </a:lnTo>
                    <a:lnTo>
                      <a:pt x="1" y="44"/>
                    </a:lnTo>
                    <a:lnTo>
                      <a:pt x="5" y="48"/>
                    </a:lnTo>
                    <a:lnTo>
                      <a:pt x="12" y="51"/>
                    </a:lnTo>
                    <a:lnTo>
                      <a:pt x="20" y="53"/>
                    </a:lnTo>
                    <a:lnTo>
                      <a:pt x="30" y="55"/>
                    </a:lnTo>
                    <a:lnTo>
                      <a:pt x="40" y="55"/>
                    </a:lnTo>
                    <a:lnTo>
                      <a:pt x="52" y="53"/>
                    </a:lnTo>
                    <a:lnTo>
                      <a:pt x="64" y="52"/>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6" name="Freeform 30">
                <a:extLst>
                  <a:ext uri="{FF2B5EF4-FFF2-40B4-BE49-F238E27FC236}">
                    <a16:creationId xmlns:a16="http://schemas.microsoft.com/office/drawing/2014/main" id="{D252572D-014C-4EF8-8A35-8AF7C241AB1F}"/>
                  </a:ext>
                </a:extLst>
              </p:cNvPr>
              <p:cNvSpPr>
                <a:spLocks/>
              </p:cNvSpPr>
              <p:nvPr/>
            </p:nvSpPr>
            <p:spPr bwMode="auto">
              <a:xfrm>
                <a:off x="1860" y="3170"/>
                <a:ext cx="103" cy="47"/>
              </a:xfrm>
              <a:custGeom>
                <a:avLst/>
                <a:gdLst>
                  <a:gd name="T0" fmla="*/ 53 w 103"/>
                  <a:gd name="T1" fmla="*/ 43 h 47"/>
                  <a:gd name="T2" fmla="*/ 64 w 103"/>
                  <a:gd name="T3" fmla="*/ 41 h 47"/>
                  <a:gd name="T4" fmla="*/ 73 w 103"/>
                  <a:gd name="T5" fmla="*/ 37 h 47"/>
                  <a:gd name="T6" fmla="*/ 81 w 103"/>
                  <a:gd name="T7" fmla="*/ 34 h 47"/>
                  <a:gd name="T8" fmla="*/ 88 w 103"/>
                  <a:gd name="T9" fmla="*/ 29 h 47"/>
                  <a:gd name="T10" fmla="*/ 94 w 103"/>
                  <a:gd name="T11" fmla="*/ 26 h 47"/>
                  <a:gd name="T12" fmla="*/ 99 w 103"/>
                  <a:gd name="T13" fmla="*/ 21 h 47"/>
                  <a:gd name="T14" fmla="*/ 101 w 103"/>
                  <a:gd name="T15" fmla="*/ 17 h 47"/>
                  <a:gd name="T16" fmla="*/ 102 w 103"/>
                  <a:gd name="T17" fmla="*/ 12 h 47"/>
                  <a:gd name="T18" fmla="*/ 100 w 103"/>
                  <a:gd name="T19" fmla="*/ 9 h 47"/>
                  <a:gd name="T20" fmla="*/ 96 w 103"/>
                  <a:gd name="T21" fmla="*/ 5 h 47"/>
                  <a:gd name="T22" fmla="*/ 91 w 103"/>
                  <a:gd name="T23" fmla="*/ 2 h 47"/>
                  <a:gd name="T24" fmla="*/ 84 w 103"/>
                  <a:gd name="T25" fmla="*/ 1 h 47"/>
                  <a:gd name="T26" fmla="*/ 76 w 103"/>
                  <a:gd name="T27" fmla="*/ 0 h 47"/>
                  <a:gd name="T28" fmla="*/ 68 w 103"/>
                  <a:gd name="T29" fmla="*/ 0 h 47"/>
                  <a:gd name="T30" fmla="*/ 58 w 103"/>
                  <a:gd name="T31" fmla="*/ 0 h 47"/>
                  <a:gd name="T32" fmla="*/ 48 w 103"/>
                  <a:gd name="T33" fmla="*/ 2 h 47"/>
                  <a:gd name="T34" fmla="*/ 37 w 103"/>
                  <a:gd name="T35" fmla="*/ 4 h 47"/>
                  <a:gd name="T36" fmla="*/ 28 w 103"/>
                  <a:gd name="T37" fmla="*/ 6 h 47"/>
                  <a:gd name="T38" fmla="*/ 20 w 103"/>
                  <a:gd name="T39" fmla="*/ 11 h 47"/>
                  <a:gd name="T40" fmla="*/ 13 w 103"/>
                  <a:gd name="T41" fmla="*/ 14 h 47"/>
                  <a:gd name="T42" fmla="*/ 7 w 103"/>
                  <a:gd name="T43" fmla="*/ 19 h 47"/>
                  <a:gd name="T44" fmla="*/ 2 w 103"/>
                  <a:gd name="T45" fmla="*/ 24 h 47"/>
                  <a:gd name="T46" fmla="*/ 0 w 103"/>
                  <a:gd name="T47" fmla="*/ 28 h 47"/>
                  <a:gd name="T48" fmla="*/ 0 w 103"/>
                  <a:gd name="T49" fmla="*/ 33 h 47"/>
                  <a:gd name="T50" fmla="*/ 1 w 103"/>
                  <a:gd name="T51" fmla="*/ 36 h 47"/>
                  <a:gd name="T52" fmla="*/ 5 w 103"/>
                  <a:gd name="T53" fmla="*/ 40 h 47"/>
                  <a:gd name="T54" fmla="*/ 10 w 103"/>
                  <a:gd name="T55" fmla="*/ 42 h 47"/>
                  <a:gd name="T56" fmla="*/ 17 w 103"/>
                  <a:gd name="T57" fmla="*/ 44 h 47"/>
                  <a:gd name="T58" fmla="*/ 25 w 103"/>
                  <a:gd name="T59" fmla="*/ 46 h 47"/>
                  <a:gd name="T60" fmla="*/ 33 w 103"/>
                  <a:gd name="T61" fmla="*/ 46 h 47"/>
                  <a:gd name="T62" fmla="*/ 43 w 103"/>
                  <a:gd name="T63" fmla="*/ 44 h 47"/>
                  <a:gd name="T64" fmla="*/ 53 w 103"/>
                  <a:gd name="T65" fmla="*/ 4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3" h="47">
                    <a:moveTo>
                      <a:pt x="53" y="43"/>
                    </a:moveTo>
                    <a:lnTo>
                      <a:pt x="64" y="41"/>
                    </a:lnTo>
                    <a:lnTo>
                      <a:pt x="73" y="37"/>
                    </a:lnTo>
                    <a:lnTo>
                      <a:pt x="81" y="34"/>
                    </a:lnTo>
                    <a:lnTo>
                      <a:pt x="88" y="29"/>
                    </a:lnTo>
                    <a:lnTo>
                      <a:pt x="94" y="26"/>
                    </a:lnTo>
                    <a:lnTo>
                      <a:pt x="99" y="21"/>
                    </a:lnTo>
                    <a:lnTo>
                      <a:pt x="101" y="17"/>
                    </a:lnTo>
                    <a:lnTo>
                      <a:pt x="102" y="12"/>
                    </a:lnTo>
                    <a:lnTo>
                      <a:pt x="100" y="9"/>
                    </a:lnTo>
                    <a:lnTo>
                      <a:pt x="96" y="5"/>
                    </a:lnTo>
                    <a:lnTo>
                      <a:pt x="91" y="2"/>
                    </a:lnTo>
                    <a:lnTo>
                      <a:pt x="84" y="1"/>
                    </a:lnTo>
                    <a:lnTo>
                      <a:pt x="76" y="0"/>
                    </a:lnTo>
                    <a:lnTo>
                      <a:pt x="68" y="0"/>
                    </a:lnTo>
                    <a:lnTo>
                      <a:pt x="58" y="0"/>
                    </a:lnTo>
                    <a:lnTo>
                      <a:pt x="48" y="2"/>
                    </a:lnTo>
                    <a:lnTo>
                      <a:pt x="37" y="4"/>
                    </a:lnTo>
                    <a:lnTo>
                      <a:pt x="28" y="6"/>
                    </a:lnTo>
                    <a:lnTo>
                      <a:pt x="20" y="11"/>
                    </a:lnTo>
                    <a:lnTo>
                      <a:pt x="13" y="14"/>
                    </a:lnTo>
                    <a:lnTo>
                      <a:pt x="7" y="19"/>
                    </a:lnTo>
                    <a:lnTo>
                      <a:pt x="2" y="24"/>
                    </a:lnTo>
                    <a:lnTo>
                      <a:pt x="0" y="28"/>
                    </a:lnTo>
                    <a:lnTo>
                      <a:pt x="0" y="33"/>
                    </a:lnTo>
                    <a:lnTo>
                      <a:pt x="1" y="36"/>
                    </a:lnTo>
                    <a:lnTo>
                      <a:pt x="5" y="40"/>
                    </a:lnTo>
                    <a:lnTo>
                      <a:pt x="10" y="42"/>
                    </a:lnTo>
                    <a:lnTo>
                      <a:pt x="17" y="44"/>
                    </a:lnTo>
                    <a:lnTo>
                      <a:pt x="25" y="46"/>
                    </a:lnTo>
                    <a:lnTo>
                      <a:pt x="33" y="46"/>
                    </a:lnTo>
                    <a:lnTo>
                      <a:pt x="43" y="44"/>
                    </a:lnTo>
                    <a:lnTo>
                      <a:pt x="53" y="43"/>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7" name="Freeform 31">
                <a:extLst>
                  <a:ext uri="{FF2B5EF4-FFF2-40B4-BE49-F238E27FC236}">
                    <a16:creationId xmlns:a16="http://schemas.microsoft.com/office/drawing/2014/main" id="{CF0B7AA4-F589-439B-81D4-67F20FBE3EAB}"/>
                  </a:ext>
                </a:extLst>
              </p:cNvPr>
              <p:cNvSpPr>
                <a:spLocks/>
              </p:cNvSpPr>
              <p:nvPr/>
            </p:nvSpPr>
            <p:spPr bwMode="auto">
              <a:xfrm>
                <a:off x="1953" y="3034"/>
                <a:ext cx="26" cy="40"/>
              </a:xfrm>
              <a:custGeom>
                <a:avLst/>
                <a:gdLst>
                  <a:gd name="T0" fmla="*/ 2 w 26"/>
                  <a:gd name="T1" fmla="*/ 14 h 40"/>
                  <a:gd name="T2" fmla="*/ 0 w 26"/>
                  <a:gd name="T3" fmla="*/ 17 h 40"/>
                  <a:gd name="T4" fmla="*/ 0 w 26"/>
                  <a:gd name="T5" fmla="*/ 21 h 40"/>
                  <a:gd name="T6" fmla="*/ 0 w 26"/>
                  <a:gd name="T7" fmla="*/ 25 h 40"/>
                  <a:gd name="T8" fmla="*/ 0 w 26"/>
                  <a:gd name="T9" fmla="*/ 28 h 40"/>
                  <a:gd name="T10" fmla="*/ 0 w 26"/>
                  <a:gd name="T11" fmla="*/ 31 h 40"/>
                  <a:gd name="T12" fmla="*/ 1 w 26"/>
                  <a:gd name="T13" fmla="*/ 34 h 40"/>
                  <a:gd name="T14" fmla="*/ 2 w 26"/>
                  <a:gd name="T15" fmla="*/ 36 h 40"/>
                  <a:gd name="T16" fmla="*/ 4 w 26"/>
                  <a:gd name="T17" fmla="*/ 37 h 40"/>
                  <a:gd name="T18" fmla="*/ 6 w 26"/>
                  <a:gd name="T19" fmla="*/ 39 h 40"/>
                  <a:gd name="T20" fmla="*/ 8 w 26"/>
                  <a:gd name="T21" fmla="*/ 39 h 40"/>
                  <a:gd name="T22" fmla="*/ 11 w 26"/>
                  <a:gd name="T23" fmla="*/ 37 h 40"/>
                  <a:gd name="T24" fmla="*/ 13 w 26"/>
                  <a:gd name="T25" fmla="*/ 36 h 40"/>
                  <a:gd name="T26" fmla="*/ 16 w 26"/>
                  <a:gd name="T27" fmla="*/ 34 h 40"/>
                  <a:gd name="T28" fmla="*/ 18 w 26"/>
                  <a:gd name="T29" fmla="*/ 31 h 40"/>
                  <a:gd name="T30" fmla="*/ 20 w 26"/>
                  <a:gd name="T31" fmla="*/ 27 h 40"/>
                  <a:gd name="T32" fmla="*/ 22 w 26"/>
                  <a:gd name="T33" fmla="*/ 24 h 40"/>
                  <a:gd name="T34" fmla="*/ 23 w 26"/>
                  <a:gd name="T35" fmla="*/ 21 h 40"/>
                  <a:gd name="T36" fmla="*/ 24 w 26"/>
                  <a:gd name="T37" fmla="*/ 16 h 40"/>
                  <a:gd name="T38" fmla="*/ 25 w 26"/>
                  <a:gd name="T39" fmla="*/ 13 h 40"/>
                  <a:gd name="T40" fmla="*/ 24 w 26"/>
                  <a:gd name="T41" fmla="*/ 10 h 40"/>
                  <a:gd name="T42" fmla="*/ 24 w 26"/>
                  <a:gd name="T43" fmla="*/ 6 h 40"/>
                  <a:gd name="T44" fmla="*/ 23 w 26"/>
                  <a:gd name="T45" fmla="*/ 4 h 40"/>
                  <a:gd name="T46" fmla="*/ 22 w 26"/>
                  <a:gd name="T47" fmla="*/ 2 h 40"/>
                  <a:gd name="T48" fmla="*/ 20 w 26"/>
                  <a:gd name="T49" fmla="*/ 1 h 40"/>
                  <a:gd name="T50" fmla="*/ 18 w 26"/>
                  <a:gd name="T51" fmla="*/ 0 h 40"/>
                  <a:gd name="T52" fmla="*/ 15 w 26"/>
                  <a:gd name="T53" fmla="*/ 0 h 40"/>
                  <a:gd name="T54" fmla="*/ 13 w 26"/>
                  <a:gd name="T55" fmla="*/ 1 h 40"/>
                  <a:gd name="T56" fmla="*/ 10 w 26"/>
                  <a:gd name="T57" fmla="*/ 2 h 40"/>
                  <a:gd name="T58" fmla="*/ 8 w 26"/>
                  <a:gd name="T59" fmla="*/ 4 h 40"/>
                  <a:gd name="T60" fmla="*/ 6 w 26"/>
                  <a:gd name="T61" fmla="*/ 7 h 40"/>
                  <a:gd name="T62" fmla="*/ 4 w 26"/>
                  <a:gd name="T63" fmla="*/ 10 h 40"/>
                  <a:gd name="T64" fmla="*/ 2 w 26"/>
                  <a:gd name="T65" fmla="*/ 1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 h="40">
                    <a:moveTo>
                      <a:pt x="2" y="14"/>
                    </a:moveTo>
                    <a:lnTo>
                      <a:pt x="0" y="17"/>
                    </a:lnTo>
                    <a:lnTo>
                      <a:pt x="0" y="21"/>
                    </a:lnTo>
                    <a:lnTo>
                      <a:pt x="0" y="25"/>
                    </a:lnTo>
                    <a:lnTo>
                      <a:pt x="0" y="28"/>
                    </a:lnTo>
                    <a:lnTo>
                      <a:pt x="0" y="31"/>
                    </a:lnTo>
                    <a:lnTo>
                      <a:pt x="1" y="34"/>
                    </a:lnTo>
                    <a:lnTo>
                      <a:pt x="2" y="36"/>
                    </a:lnTo>
                    <a:lnTo>
                      <a:pt x="4" y="37"/>
                    </a:lnTo>
                    <a:lnTo>
                      <a:pt x="6" y="39"/>
                    </a:lnTo>
                    <a:lnTo>
                      <a:pt x="8" y="39"/>
                    </a:lnTo>
                    <a:lnTo>
                      <a:pt x="11" y="37"/>
                    </a:lnTo>
                    <a:lnTo>
                      <a:pt x="13" y="36"/>
                    </a:lnTo>
                    <a:lnTo>
                      <a:pt x="16" y="34"/>
                    </a:lnTo>
                    <a:lnTo>
                      <a:pt x="18" y="31"/>
                    </a:lnTo>
                    <a:lnTo>
                      <a:pt x="20" y="27"/>
                    </a:lnTo>
                    <a:lnTo>
                      <a:pt x="22" y="24"/>
                    </a:lnTo>
                    <a:lnTo>
                      <a:pt x="23" y="21"/>
                    </a:lnTo>
                    <a:lnTo>
                      <a:pt x="24" y="16"/>
                    </a:lnTo>
                    <a:lnTo>
                      <a:pt x="25" y="13"/>
                    </a:lnTo>
                    <a:lnTo>
                      <a:pt x="24" y="10"/>
                    </a:lnTo>
                    <a:lnTo>
                      <a:pt x="24" y="6"/>
                    </a:lnTo>
                    <a:lnTo>
                      <a:pt x="23" y="4"/>
                    </a:lnTo>
                    <a:lnTo>
                      <a:pt x="22" y="2"/>
                    </a:lnTo>
                    <a:lnTo>
                      <a:pt x="20" y="1"/>
                    </a:lnTo>
                    <a:lnTo>
                      <a:pt x="18" y="0"/>
                    </a:lnTo>
                    <a:lnTo>
                      <a:pt x="15" y="0"/>
                    </a:lnTo>
                    <a:lnTo>
                      <a:pt x="13" y="1"/>
                    </a:lnTo>
                    <a:lnTo>
                      <a:pt x="10" y="2"/>
                    </a:lnTo>
                    <a:lnTo>
                      <a:pt x="8" y="4"/>
                    </a:lnTo>
                    <a:lnTo>
                      <a:pt x="6" y="7"/>
                    </a:lnTo>
                    <a:lnTo>
                      <a:pt x="4" y="10"/>
                    </a:lnTo>
                    <a:lnTo>
                      <a:pt x="2" y="14"/>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8" name="Freeform 32">
                <a:extLst>
                  <a:ext uri="{FF2B5EF4-FFF2-40B4-BE49-F238E27FC236}">
                    <a16:creationId xmlns:a16="http://schemas.microsoft.com/office/drawing/2014/main" id="{0669E4D6-5A24-47DC-954A-B8DA93B1256D}"/>
                  </a:ext>
                </a:extLst>
              </p:cNvPr>
              <p:cNvSpPr>
                <a:spLocks/>
              </p:cNvSpPr>
              <p:nvPr/>
            </p:nvSpPr>
            <p:spPr bwMode="auto">
              <a:xfrm>
                <a:off x="2033" y="3046"/>
                <a:ext cx="26" cy="40"/>
              </a:xfrm>
              <a:custGeom>
                <a:avLst/>
                <a:gdLst>
                  <a:gd name="T0" fmla="*/ 2 w 26"/>
                  <a:gd name="T1" fmla="*/ 13 h 40"/>
                  <a:gd name="T2" fmla="*/ 1 w 26"/>
                  <a:gd name="T3" fmla="*/ 18 h 40"/>
                  <a:gd name="T4" fmla="*/ 0 w 26"/>
                  <a:gd name="T5" fmla="*/ 21 h 40"/>
                  <a:gd name="T6" fmla="*/ 0 w 26"/>
                  <a:gd name="T7" fmla="*/ 26 h 40"/>
                  <a:gd name="T8" fmla="*/ 0 w 26"/>
                  <a:gd name="T9" fmla="*/ 29 h 40"/>
                  <a:gd name="T10" fmla="*/ 0 w 26"/>
                  <a:gd name="T11" fmla="*/ 32 h 40"/>
                  <a:gd name="T12" fmla="*/ 1 w 26"/>
                  <a:gd name="T13" fmla="*/ 35 h 40"/>
                  <a:gd name="T14" fmla="*/ 2 w 26"/>
                  <a:gd name="T15" fmla="*/ 36 h 40"/>
                  <a:gd name="T16" fmla="*/ 4 w 26"/>
                  <a:gd name="T17" fmla="*/ 39 h 40"/>
                  <a:gd name="T18" fmla="*/ 6 w 26"/>
                  <a:gd name="T19" fmla="*/ 39 h 40"/>
                  <a:gd name="T20" fmla="*/ 8 w 26"/>
                  <a:gd name="T21" fmla="*/ 39 h 40"/>
                  <a:gd name="T22" fmla="*/ 11 w 26"/>
                  <a:gd name="T23" fmla="*/ 39 h 40"/>
                  <a:gd name="T24" fmla="*/ 13 w 26"/>
                  <a:gd name="T25" fmla="*/ 36 h 40"/>
                  <a:gd name="T26" fmla="*/ 16 w 26"/>
                  <a:gd name="T27" fmla="*/ 34 h 40"/>
                  <a:gd name="T28" fmla="*/ 18 w 26"/>
                  <a:gd name="T29" fmla="*/ 32 h 40"/>
                  <a:gd name="T30" fmla="*/ 20 w 26"/>
                  <a:gd name="T31" fmla="*/ 28 h 40"/>
                  <a:gd name="T32" fmla="*/ 22 w 26"/>
                  <a:gd name="T33" fmla="*/ 25 h 40"/>
                  <a:gd name="T34" fmla="*/ 23 w 26"/>
                  <a:gd name="T35" fmla="*/ 21 h 40"/>
                  <a:gd name="T36" fmla="*/ 24 w 26"/>
                  <a:gd name="T37" fmla="*/ 17 h 40"/>
                  <a:gd name="T38" fmla="*/ 25 w 26"/>
                  <a:gd name="T39" fmla="*/ 13 h 40"/>
                  <a:gd name="T40" fmla="*/ 25 w 26"/>
                  <a:gd name="T41" fmla="*/ 10 h 40"/>
                  <a:gd name="T42" fmla="*/ 24 w 26"/>
                  <a:gd name="T43" fmla="*/ 6 h 40"/>
                  <a:gd name="T44" fmla="*/ 23 w 26"/>
                  <a:gd name="T45" fmla="*/ 4 h 40"/>
                  <a:gd name="T46" fmla="*/ 22 w 26"/>
                  <a:gd name="T47" fmla="*/ 2 h 40"/>
                  <a:gd name="T48" fmla="*/ 20 w 26"/>
                  <a:gd name="T49" fmla="*/ 1 h 40"/>
                  <a:gd name="T50" fmla="*/ 18 w 26"/>
                  <a:gd name="T51" fmla="*/ 0 h 40"/>
                  <a:gd name="T52" fmla="*/ 15 w 26"/>
                  <a:gd name="T53" fmla="*/ 0 h 40"/>
                  <a:gd name="T54" fmla="*/ 13 w 26"/>
                  <a:gd name="T55" fmla="*/ 1 h 40"/>
                  <a:gd name="T56" fmla="*/ 11 w 26"/>
                  <a:gd name="T57" fmla="*/ 2 h 40"/>
                  <a:gd name="T58" fmla="*/ 8 w 26"/>
                  <a:gd name="T59" fmla="*/ 4 h 40"/>
                  <a:gd name="T60" fmla="*/ 6 w 26"/>
                  <a:gd name="T61" fmla="*/ 6 h 40"/>
                  <a:gd name="T62" fmla="*/ 4 w 26"/>
                  <a:gd name="T63" fmla="*/ 10 h 40"/>
                  <a:gd name="T64" fmla="*/ 2 w 26"/>
                  <a:gd name="T65" fmla="*/ 1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 h="40">
                    <a:moveTo>
                      <a:pt x="2" y="13"/>
                    </a:moveTo>
                    <a:lnTo>
                      <a:pt x="1" y="18"/>
                    </a:lnTo>
                    <a:lnTo>
                      <a:pt x="0" y="21"/>
                    </a:lnTo>
                    <a:lnTo>
                      <a:pt x="0" y="26"/>
                    </a:lnTo>
                    <a:lnTo>
                      <a:pt x="0" y="29"/>
                    </a:lnTo>
                    <a:lnTo>
                      <a:pt x="0" y="32"/>
                    </a:lnTo>
                    <a:lnTo>
                      <a:pt x="1" y="35"/>
                    </a:lnTo>
                    <a:lnTo>
                      <a:pt x="2" y="36"/>
                    </a:lnTo>
                    <a:lnTo>
                      <a:pt x="4" y="39"/>
                    </a:lnTo>
                    <a:lnTo>
                      <a:pt x="6" y="39"/>
                    </a:lnTo>
                    <a:lnTo>
                      <a:pt x="8" y="39"/>
                    </a:lnTo>
                    <a:lnTo>
                      <a:pt x="11" y="39"/>
                    </a:lnTo>
                    <a:lnTo>
                      <a:pt x="13" y="36"/>
                    </a:lnTo>
                    <a:lnTo>
                      <a:pt x="16" y="34"/>
                    </a:lnTo>
                    <a:lnTo>
                      <a:pt x="18" y="32"/>
                    </a:lnTo>
                    <a:lnTo>
                      <a:pt x="20" y="28"/>
                    </a:lnTo>
                    <a:lnTo>
                      <a:pt x="22" y="25"/>
                    </a:lnTo>
                    <a:lnTo>
                      <a:pt x="23" y="21"/>
                    </a:lnTo>
                    <a:lnTo>
                      <a:pt x="24" y="17"/>
                    </a:lnTo>
                    <a:lnTo>
                      <a:pt x="25" y="13"/>
                    </a:lnTo>
                    <a:lnTo>
                      <a:pt x="25" y="10"/>
                    </a:lnTo>
                    <a:lnTo>
                      <a:pt x="24" y="6"/>
                    </a:lnTo>
                    <a:lnTo>
                      <a:pt x="23" y="4"/>
                    </a:lnTo>
                    <a:lnTo>
                      <a:pt x="22" y="2"/>
                    </a:lnTo>
                    <a:lnTo>
                      <a:pt x="20" y="1"/>
                    </a:lnTo>
                    <a:lnTo>
                      <a:pt x="18" y="0"/>
                    </a:lnTo>
                    <a:lnTo>
                      <a:pt x="15" y="0"/>
                    </a:lnTo>
                    <a:lnTo>
                      <a:pt x="13" y="1"/>
                    </a:lnTo>
                    <a:lnTo>
                      <a:pt x="11" y="2"/>
                    </a:lnTo>
                    <a:lnTo>
                      <a:pt x="8" y="4"/>
                    </a:lnTo>
                    <a:lnTo>
                      <a:pt x="6" y="6"/>
                    </a:lnTo>
                    <a:lnTo>
                      <a:pt x="4" y="10"/>
                    </a:lnTo>
                    <a:lnTo>
                      <a:pt x="2" y="13"/>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9" name="Freeform 33">
                <a:extLst>
                  <a:ext uri="{FF2B5EF4-FFF2-40B4-BE49-F238E27FC236}">
                    <a16:creationId xmlns:a16="http://schemas.microsoft.com/office/drawing/2014/main" id="{C16DED9C-11C5-4C8B-866B-AC36D685978D}"/>
                  </a:ext>
                </a:extLst>
              </p:cNvPr>
              <p:cNvSpPr>
                <a:spLocks/>
              </p:cNvSpPr>
              <p:nvPr/>
            </p:nvSpPr>
            <p:spPr bwMode="auto">
              <a:xfrm>
                <a:off x="1871" y="3338"/>
                <a:ext cx="23" cy="43"/>
              </a:xfrm>
              <a:custGeom>
                <a:avLst/>
                <a:gdLst>
                  <a:gd name="T0" fmla="*/ 0 w 23"/>
                  <a:gd name="T1" fmla="*/ 20 h 43"/>
                  <a:gd name="T2" fmla="*/ 0 w 23"/>
                  <a:gd name="T3" fmla="*/ 23 h 43"/>
                  <a:gd name="T4" fmla="*/ 0 w 23"/>
                  <a:gd name="T5" fmla="*/ 28 h 43"/>
                  <a:gd name="T6" fmla="*/ 1 w 23"/>
                  <a:gd name="T7" fmla="*/ 31 h 43"/>
                  <a:gd name="T8" fmla="*/ 2 w 23"/>
                  <a:gd name="T9" fmla="*/ 35 h 43"/>
                  <a:gd name="T10" fmla="*/ 3 w 23"/>
                  <a:gd name="T11" fmla="*/ 37 h 43"/>
                  <a:gd name="T12" fmla="*/ 5 w 23"/>
                  <a:gd name="T13" fmla="*/ 39 h 43"/>
                  <a:gd name="T14" fmla="*/ 7 w 23"/>
                  <a:gd name="T15" fmla="*/ 40 h 43"/>
                  <a:gd name="T16" fmla="*/ 9 w 23"/>
                  <a:gd name="T17" fmla="*/ 42 h 43"/>
                  <a:gd name="T18" fmla="*/ 12 w 23"/>
                  <a:gd name="T19" fmla="*/ 42 h 43"/>
                  <a:gd name="T20" fmla="*/ 14 w 23"/>
                  <a:gd name="T21" fmla="*/ 40 h 43"/>
                  <a:gd name="T22" fmla="*/ 16 w 23"/>
                  <a:gd name="T23" fmla="*/ 38 h 43"/>
                  <a:gd name="T24" fmla="*/ 18 w 23"/>
                  <a:gd name="T25" fmla="*/ 36 h 43"/>
                  <a:gd name="T26" fmla="*/ 19 w 23"/>
                  <a:gd name="T27" fmla="*/ 32 h 43"/>
                  <a:gd name="T28" fmla="*/ 20 w 23"/>
                  <a:gd name="T29" fmla="*/ 29 h 43"/>
                  <a:gd name="T30" fmla="*/ 21 w 23"/>
                  <a:gd name="T31" fmla="*/ 26 h 43"/>
                  <a:gd name="T32" fmla="*/ 22 w 23"/>
                  <a:gd name="T33" fmla="*/ 21 h 43"/>
                  <a:gd name="T34" fmla="*/ 21 w 23"/>
                  <a:gd name="T35" fmla="*/ 17 h 43"/>
                  <a:gd name="T36" fmla="*/ 21 w 23"/>
                  <a:gd name="T37" fmla="*/ 13 h 43"/>
                  <a:gd name="T38" fmla="*/ 20 w 23"/>
                  <a:gd name="T39" fmla="*/ 10 h 43"/>
                  <a:gd name="T40" fmla="*/ 19 w 23"/>
                  <a:gd name="T41" fmla="*/ 6 h 43"/>
                  <a:gd name="T42" fmla="*/ 18 w 23"/>
                  <a:gd name="T43" fmla="*/ 4 h 43"/>
                  <a:gd name="T44" fmla="*/ 16 w 23"/>
                  <a:gd name="T45" fmla="*/ 2 h 43"/>
                  <a:gd name="T46" fmla="*/ 14 w 23"/>
                  <a:gd name="T47" fmla="*/ 1 h 43"/>
                  <a:gd name="T48" fmla="*/ 12 w 23"/>
                  <a:gd name="T49" fmla="*/ 0 h 43"/>
                  <a:gd name="T50" fmla="*/ 9 w 23"/>
                  <a:gd name="T51" fmla="*/ 0 h 43"/>
                  <a:gd name="T52" fmla="*/ 7 w 23"/>
                  <a:gd name="T53" fmla="*/ 1 h 43"/>
                  <a:gd name="T54" fmla="*/ 5 w 23"/>
                  <a:gd name="T55" fmla="*/ 3 h 43"/>
                  <a:gd name="T56" fmla="*/ 3 w 23"/>
                  <a:gd name="T57" fmla="*/ 5 h 43"/>
                  <a:gd name="T58" fmla="*/ 2 w 23"/>
                  <a:gd name="T59" fmla="*/ 9 h 43"/>
                  <a:gd name="T60" fmla="*/ 1 w 23"/>
                  <a:gd name="T61" fmla="*/ 12 h 43"/>
                  <a:gd name="T62" fmla="*/ 0 w 23"/>
                  <a:gd name="T63" fmla="*/ 15 h 43"/>
                  <a:gd name="T64" fmla="*/ 0 w 23"/>
                  <a:gd name="T65" fmla="*/ 2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 h="43">
                    <a:moveTo>
                      <a:pt x="0" y="20"/>
                    </a:moveTo>
                    <a:lnTo>
                      <a:pt x="0" y="23"/>
                    </a:lnTo>
                    <a:lnTo>
                      <a:pt x="0" y="28"/>
                    </a:lnTo>
                    <a:lnTo>
                      <a:pt x="1" y="31"/>
                    </a:lnTo>
                    <a:lnTo>
                      <a:pt x="2" y="35"/>
                    </a:lnTo>
                    <a:lnTo>
                      <a:pt x="3" y="37"/>
                    </a:lnTo>
                    <a:lnTo>
                      <a:pt x="5" y="39"/>
                    </a:lnTo>
                    <a:lnTo>
                      <a:pt x="7" y="40"/>
                    </a:lnTo>
                    <a:lnTo>
                      <a:pt x="9" y="42"/>
                    </a:lnTo>
                    <a:lnTo>
                      <a:pt x="12" y="42"/>
                    </a:lnTo>
                    <a:lnTo>
                      <a:pt x="14" y="40"/>
                    </a:lnTo>
                    <a:lnTo>
                      <a:pt x="16" y="38"/>
                    </a:lnTo>
                    <a:lnTo>
                      <a:pt x="18" y="36"/>
                    </a:lnTo>
                    <a:lnTo>
                      <a:pt x="19" y="32"/>
                    </a:lnTo>
                    <a:lnTo>
                      <a:pt x="20" y="29"/>
                    </a:lnTo>
                    <a:lnTo>
                      <a:pt x="21" y="26"/>
                    </a:lnTo>
                    <a:lnTo>
                      <a:pt x="22" y="21"/>
                    </a:lnTo>
                    <a:lnTo>
                      <a:pt x="21" y="17"/>
                    </a:lnTo>
                    <a:lnTo>
                      <a:pt x="21" y="13"/>
                    </a:lnTo>
                    <a:lnTo>
                      <a:pt x="20" y="10"/>
                    </a:lnTo>
                    <a:lnTo>
                      <a:pt x="19" y="6"/>
                    </a:lnTo>
                    <a:lnTo>
                      <a:pt x="18" y="4"/>
                    </a:lnTo>
                    <a:lnTo>
                      <a:pt x="16" y="2"/>
                    </a:lnTo>
                    <a:lnTo>
                      <a:pt x="14" y="1"/>
                    </a:lnTo>
                    <a:lnTo>
                      <a:pt x="12" y="0"/>
                    </a:lnTo>
                    <a:lnTo>
                      <a:pt x="9" y="0"/>
                    </a:lnTo>
                    <a:lnTo>
                      <a:pt x="7" y="1"/>
                    </a:lnTo>
                    <a:lnTo>
                      <a:pt x="5" y="3"/>
                    </a:lnTo>
                    <a:lnTo>
                      <a:pt x="3" y="5"/>
                    </a:lnTo>
                    <a:lnTo>
                      <a:pt x="2" y="9"/>
                    </a:lnTo>
                    <a:lnTo>
                      <a:pt x="1" y="12"/>
                    </a:lnTo>
                    <a:lnTo>
                      <a:pt x="0" y="15"/>
                    </a:lnTo>
                    <a:lnTo>
                      <a:pt x="0" y="20"/>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0" name="Freeform 34">
                <a:extLst>
                  <a:ext uri="{FF2B5EF4-FFF2-40B4-BE49-F238E27FC236}">
                    <a16:creationId xmlns:a16="http://schemas.microsoft.com/office/drawing/2014/main" id="{CCED73B3-3C01-4938-ABE9-2569AE77F7F3}"/>
                  </a:ext>
                </a:extLst>
              </p:cNvPr>
              <p:cNvSpPr>
                <a:spLocks/>
              </p:cNvSpPr>
              <p:nvPr/>
            </p:nvSpPr>
            <p:spPr bwMode="auto">
              <a:xfrm>
                <a:off x="1791" y="3324"/>
                <a:ext cx="23" cy="43"/>
              </a:xfrm>
              <a:custGeom>
                <a:avLst/>
                <a:gdLst>
                  <a:gd name="T0" fmla="*/ 0 w 23"/>
                  <a:gd name="T1" fmla="*/ 20 h 43"/>
                  <a:gd name="T2" fmla="*/ 0 w 23"/>
                  <a:gd name="T3" fmla="*/ 24 h 43"/>
                  <a:gd name="T4" fmla="*/ 0 w 23"/>
                  <a:gd name="T5" fmla="*/ 28 h 43"/>
                  <a:gd name="T6" fmla="*/ 1 w 23"/>
                  <a:gd name="T7" fmla="*/ 31 h 43"/>
                  <a:gd name="T8" fmla="*/ 2 w 23"/>
                  <a:gd name="T9" fmla="*/ 35 h 43"/>
                  <a:gd name="T10" fmla="*/ 4 w 23"/>
                  <a:gd name="T11" fmla="*/ 37 h 43"/>
                  <a:gd name="T12" fmla="*/ 6 w 23"/>
                  <a:gd name="T13" fmla="*/ 39 h 43"/>
                  <a:gd name="T14" fmla="*/ 8 w 23"/>
                  <a:gd name="T15" fmla="*/ 40 h 43"/>
                  <a:gd name="T16" fmla="*/ 10 w 23"/>
                  <a:gd name="T17" fmla="*/ 42 h 43"/>
                  <a:gd name="T18" fmla="*/ 12 w 23"/>
                  <a:gd name="T19" fmla="*/ 40 h 43"/>
                  <a:gd name="T20" fmla="*/ 14 w 23"/>
                  <a:gd name="T21" fmla="*/ 39 h 43"/>
                  <a:gd name="T22" fmla="*/ 16 w 23"/>
                  <a:gd name="T23" fmla="*/ 38 h 43"/>
                  <a:gd name="T24" fmla="*/ 18 w 23"/>
                  <a:gd name="T25" fmla="*/ 35 h 43"/>
                  <a:gd name="T26" fmla="*/ 19 w 23"/>
                  <a:gd name="T27" fmla="*/ 32 h 43"/>
                  <a:gd name="T28" fmla="*/ 20 w 23"/>
                  <a:gd name="T29" fmla="*/ 29 h 43"/>
                  <a:gd name="T30" fmla="*/ 21 w 23"/>
                  <a:gd name="T31" fmla="*/ 24 h 43"/>
                  <a:gd name="T32" fmla="*/ 22 w 23"/>
                  <a:gd name="T33" fmla="*/ 21 h 43"/>
                  <a:gd name="T34" fmla="*/ 21 w 23"/>
                  <a:gd name="T35" fmla="*/ 17 h 43"/>
                  <a:gd name="T36" fmla="*/ 21 w 23"/>
                  <a:gd name="T37" fmla="*/ 13 h 43"/>
                  <a:gd name="T38" fmla="*/ 20 w 23"/>
                  <a:gd name="T39" fmla="*/ 9 h 43"/>
                  <a:gd name="T40" fmla="*/ 19 w 23"/>
                  <a:gd name="T41" fmla="*/ 6 h 43"/>
                  <a:gd name="T42" fmla="*/ 17 w 23"/>
                  <a:gd name="T43" fmla="*/ 3 h 43"/>
                  <a:gd name="T44" fmla="*/ 15 w 23"/>
                  <a:gd name="T45" fmla="*/ 2 h 43"/>
                  <a:gd name="T46" fmla="*/ 13 w 23"/>
                  <a:gd name="T47" fmla="*/ 0 h 43"/>
                  <a:gd name="T48" fmla="*/ 11 w 23"/>
                  <a:gd name="T49" fmla="*/ 0 h 43"/>
                  <a:gd name="T50" fmla="*/ 9 w 23"/>
                  <a:gd name="T51" fmla="*/ 0 h 43"/>
                  <a:gd name="T52" fmla="*/ 7 w 23"/>
                  <a:gd name="T53" fmla="*/ 1 h 43"/>
                  <a:gd name="T54" fmla="*/ 5 w 23"/>
                  <a:gd name="T55" fmla="*/ 3 h 43"/>
                  <a:gd name="T56" fmla="*/ 3 w 23"/>
                  <a:gd name="T57" fmla="*/ 5 h 43"/>
                  <a:gd name="T58" fmla="*/ 2 w 23"/>
                  <a:gd name="T59" fmla="*/ 9 h 43"/>
                  <a:gd name="T60" fmla="*/ 1 w 23"/>
                  <a:gd name="T61" fmla="*/ 12 h 43"/>
                  <a:gd name="T62" fmla="*/ 0 w 23"/>
                  <a:gd name="T63" fmla="*/ 15 h 43"/>
                  <a:gd name="T64" fmla="*/ 0 w 23"/>
                  <a:gd name="T65" fmla="*/ 2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 h="43">
                    <a:moveTo>
                      <a:pt x="0" y="20"/>
                    </a:moveTo>
                    <a:lnTo>
                      <a:pt x="0" y="24"/>
                    </a:lnTo>
                    <a:lnTo>
                      <a:pt x="0" y="28"/>
                    </a:lnTo>
                    <a:lnTo>
                      <a:pt x="1" y="31"/>
                    </a:lnTo>
                    <a:lnTo>
                      <a:pt x="2" y="35"/>
                    </a:lnTo>
                    <a:lnTo>
                      <a:pt x="4" y="37"/>
                    </a:lnTo>
                    <a:lnTo>
                      <a:pt x="6" y="39"/>
                    </a:lnTo>
                    <a:lnTo>
                      <a:pt x="8" y="40"/>
                    </a:lnTo>
                    <a:lnTo>
                      <a:pt x="10" y="42"/>
                    </a:lnTo>
                    <a:lnTo>
                      <a:pt x="12" y="40"/>
                    </a:lnTo>
                    <a:lnTo>
                      <a:pt x="14" y="39"/>
                    </a:lnTo>
                    <a:lnTo>
                      <a:pt x="16" y="38"/>
                    </a:lnTo>
                    <a:lnTo>
                      <a:pt x="18" y="35"/>
                    </a:lnTo>
                    <a:lnTo>
                      <a:pt x="19" y="32"/>
                    </a:lnTo>
                    <a:lnTo>
                      <a:pt x="20" y="29"/>
                    </a:lnTo>
                    <a:lnTo>
                      <a:pt x="21" y="24"/>
                    </a:lnTo>
                    <a:lnTo>
                      <a:pt x="22" y="21"/>
                    </a:lnTo>
                    <a:lnTo>
                      <a:pt x="21" y="17"/>
                    </a:lnTo>
                    <a:lnTo>
                      <a:pt x="21" y="13"/>
                    </a:lnTo>
                    <a:lnTo>
                      <a:pt x="20" y="9"/>
                    </a:lnTo>
                    <a:lnTo>
                      <a:pt x="19" y="6"/>
                    </a:lnTo>
                    <a:lnTo>
                      <a:pt x="17" y="3"/>
                    </a:lnTo>
                    <a:lnTo>
                      <a:pt x="15" y="2"/>
                    </a:lnTo>
                    <a:lnTo>
                      <a:pt x="13" y="0"/>
                    </a:lnTo>
                    <a:lnTo>
                      <a:pt x="11" y="0"/>
                    </a:lnTo>
                    <a:lnTo>
                      <a:pt x="9" y="0"/>
                    </a:lnTo>
                    <a:lnTo>
                      <a:pt x="7" y="1"/>
                    </a:lnTo>
                    <a:lnTo>
                      <a:pt x="5" y="3"/>
                    </a:lnTo>
                    <a:lnTo>
                      <a:pt x="3" y="5"/>
                    </a:lnTo>
                    <a:lnTo>
                      <a:pt x="2" y="9"/>
                    </a:lnTo>
                    <a:lnTo>
                      <a:pt x="1" y="12"/>
                    </a:lnTo>
                    <a:lnTo>
                      <a:pt x="0" y="15"/>
                    </a:lnTo>
                    <a:lnTo>
                      <a:pt x="0" y="20"/>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261" name="Group 45">
              <a:extLst>
                <a:ext uri="{FF2B5EF4-FFF2-40B4-BE49-F238E27FC236}">
                  <a16:creationId xmlns:a16="http://schemas.microsoft.com/office/drawing/2014/main" id="{7046AA77-53E5-45C8-BF06-A88C1191F339}"/>
                </a:ext>
              </a:extLst>
            </p:cNvPr>
            <p:cNvGrpSpPr>
              <a:grpSpLocks/>
            </p:cNvGrpSpPr>
            <p:nvPr/>
          </p:nvGrpSpPr>
          <p:grpSpPr bwMode="auto">
            <a:xfrm>
              <a:off x="1740" y="2985"/>
              <a:ext cx="303" cy="399"/>
              <a:chOff x="1740" y="2985"/>
              <a:chExt cx="303" cy="399"/>
            </a:xfrm>
          </p:grpSpPr>
          <p:sp>
            <p:nvSpPr>
              <p:cNvPr id="9252" name="Freeform 36">
                <a:extLst>
                  <a:ext uri="{FF2B5EF4-FFF2-40B4-BE49-F238E27FC236}">
                    <a16:creationId xmlns:a16="http://schemas.microsoft.com/office/drawing/2014/main" id="{368313FA-6796-43D5-B71C-C1B40B57E9F4}"/>
                  </a:ext>
                </a:extLst>
              </p:cNvPr>
              <p:cNvSpPr>
                <a:spLocks/>
              </p:cNvSpPr>
              <p:nvPr/>
            </p:nvSpPr>
            <p:spPr bwMode="auto">
              <a:xfrm>
                <a:off x="1746" y="3012"/>
                <a:ext cx="297" cy="372"/>
              </a:xfrm>
              <a:custGeom>
                <a:avLst/>
                <a:gdLst>
                  <a:gd name="T0" fmla="*/ 2 w 297"/>
                  <a:gd name="T1" fmla="*/ 352 h 372"/>
                  <a:gd name="T2" fmla="*/ 1 w 297"/>
                  <a:gd name="T3" fmla="*/ 347 h 372"/>
                  <a:gd name="T4" fmla="*/ 0 w 297"/>
                  <a:gd name="T5" fmla="*/ 333 h 372"/>
                  <a:gd name="T6" fmla="*/ 0 w 297"/>
                  <a:gd name="T7" fmla="*/ 314 h 372"/>
                  <a:gd name="T8" fmla="*/ 0 w 297"/>
                  <a:gd name="T9" fmla="*/ 289 h 372"/>
                  <a:gd name="T10" fmla="*/ 2 w 297"/>
                  <a:gd name="T11" fmla="*/ 262 h 372"/>
                  <a:gd name="T12" fmla="*/ 6 w 297"/>
                  <a:gd name="T13" fmla="*/ 233 h 372"/>
                  <a:gd name="T14" fmla="*/ 15 w 297"/>
                  <a:gd name="T15" fmla="*/ 208 h 372"/>
                  <a:gd name="T16" fmla="*/ 26 w 297"/>
                  <a:gd name="T17" fmla="*/ 186 h 372"/>
                  <a:gd name="T18" fmla="*/ 40 w 297"/>
                  <a:gd name="T19" fmla="*/ 170 h 372"/>
                  <a:gd name="T20" fmla="*/ 54 w 297"/>
                  <a:gd name="T21" fmla="*/ 161 h 372"/>
                  <a:gd name="T22" fmla="*/ 68 w 297"/>
                  <a:gd name="T23" fmla="*/ 155 h 372"/>
                  <a:gd name="T24" fmla="*/ 80 w 297"/>
                  <a:gd name="T25" fmla="*/ 150 h 372"/>
                  <a:gd name="T26" fmla="*/ 94 w 297"/>
                  <a:gd name="T27" fmla="*/ 146 h 372"/>
                  <a:gd name="T28" fmla="*/ 107 w 297"/>
                  <a:gd name="T29" fmla="*/ 139 h 372"/>
                  <a:gd name="T30" fmla="*/ 121 w 297"/>
                  <a:gd name="T31" fmla="*/ 127 h 372"/>
                  <a:gd name="T32" fmla="*/ 134 w 297"/>
                  <a:gd name="T33" fmla="*/ 107 h 372"/>
                  <a:gd name="T34" fmla="*/ 146 w 297"/>
                  <a:gd name="T35" fmla="*/ 85 h 372"/>
                  <a:gd name="T36" fmla="*/ 155 w 297"/>
                  <a:gd name="T37" fmla="*/ 63 h 372"/>
                  <a:gd name="T38" fmla="*/ 161 w 297"/>
                  <a:gd name="T39" fmla="*/ 45 h 372"/>
                  <a:gd name="T40" fmla="*/ 164 w 297"/>
                  <a:gd name="T41" fmla="*/ 29 h 372"/>
                  <a:gd name="T42" fmla="*/ 167 w 297"/>
                  <a:gd name="T43" fmla="*/ 17 h 372"/>
                  <a:gd name="T44" fmla="*/ 168 w 297"/>
                  <a:gd name="T45" fmla="*/ 7 h 372"/>
                  <a:gd name="T46" fmla="*/ 168 w 297"/>
                  <a:gd name="T47" fmla="*/ 1 h 372"/>
                  <a:gd name="T48" fmla="*/ 168 w 297"/>
                  <a:gd name="T49" fmla="*/ 0 h 372"/>
                  <a:gd name="T50" fmla="*/ 296 w 297"/>
                  <a:gd name="T51" fmla="*/ 19 h 372"/>
                  <a:gd name="T52" fmla="*/ 295 w 297"/>
                  <a:gd name="T53" fmla="*/ 24 h 372"/>
                  <a:gd name="T54" fmla="*/ 293 w 297"/>
                  <a:gd name="T55" fmla="*/ 39 h 372"/>
                  <a:gd name="T56" fmla="*/ 288 w 297"/>
                  <a:gd name="T57" fmla="*/ 60 h 372"/>
                  <a:gd name="T58" fmla="*/ 282 w 297"/>
                  <a:gd name="T59" fmla="*/ 85 h 372"/>
                  <a:gd name="T60" fmla="*/ 274 w 297"/>
                  <a:gd name="T61" fmla="*/ 112 h 372"/>
                  <a:gd name="T62" fmla="*/ 265 w 297"/>
                  <a:gd name="T63" fmla="*/ 136 h 372"/>
                  <a:gd name="T64" fmla="*/ 254 w 297"/>
                  <a:gd name="T65" fmla="*/ 157 h 372"/>
                  <a:gd name="T66" fmla="*/ 242 w 297"/>
                  <a:gd name="T67" fmla="*/ 171 h 372"/>
                  <a:gd name="T68" fmla="*/ 229 w 297"/>
                  <a:gd name="T69" fmla="*/ 180 h 372"/>
                  <a:gd name="T70" fmla="*/ 213 w 297"/>
                  <a:gd name="T71" fmla="*/ 186 h 372"/>
                  <a:gd name="T72" fmla="*/ 194 w 297"/>
                  <a:gd name="T73" fmla="*/ 190 h 372"/>
                  <a:gd name="T74" fmla="*/ 177 w 297"/>
                  <a:gd name="T75" fmla="*/ 195 h 372"/>
                  <a:gd name="T76" fmla="*/ 160 w 297"/>
                  <a:gd name="T77" fmla="*/ 201 h 372"/>
                  <a:gd name="T78" fmla="*/ 145 w 297"/>
                  <a:gd name="T79" fmla="*/ 211 h 372"/>
                  <a:gd name="T80" fmla="*/ 133 w 297"/>
                  <a:gd name="T81" fmla="*/ 223 h 372"/>
                  <a:gd name="T82" fmla="*/ 125 w 297"/>
                  <a:gd name="T83" fmla="*/ 241 h 372"/>
                  <a:gd name="T84" fmla="*/ 121 w 297"/>
                  <a:gd name="T85" fmla="*/ 263 h 372"/>
                  <a:gd name="T86" fmla="*/ 118 w 297"/>
                  <a:gd name="T87" fmla="*/ 285 h 372"/>
                  <a:gd name="T88" fmla="*/ 117 w 297"/>
                  <a:gd name="T89" fmla="*/ 307 h 372"/>
                  <a:gd name="T90" fmla="*/ 117 w 297"/>
                  <a:gd name="T91" fmla="*/ 326 h 372"/>
                  <a:gd name="T92" fmla="*/ 118 w 297"/>
                  <a:gd name="T93" fmla="*/ 344 h 372"/>
                  <a:gd name="T94" fmla="*/ 119 w 297"/>
                  <a:gd name="T95" fmla="*/ 358 h 372"/>
                  <a:gd name="T96" fmla="*/ 120 w 297"/>
                  <a:gd name="T97" fmla="*/ 367 h 372"/>
                  <a:gd name="T98" fmla="*/ 121 w 297"/>
                  <a:gd name="T99" fmla="*/ 371 h 372"/>
                  <a:gd name="T100" fmla="*/ 2 w 297"/>
                  <a:gd name="T101" fmla="*/ 352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7" h="372">
                    <a:moveTo>
                      <a:pt x="2" y="352"/>
                    </a:moveTo>
                    <a:lnTo>
                      <a:pt x="1" y="347"/>
                    </a:lnTo>
                    <a:lnTo>
                      <a:pt x="0" y="333"/>
                    </a:lnTo>
                    <a:lnTo>
                      <a:pt x="0" y="314"/>
                    </a:lnTo>
                    <a:lnTo>
                      <a:pt x="0" y="289"/>
                    </a:lnTo>
                    <a:lnTo>
                      <a:pt x="2" y="262"/>
                    </a:lnTo>
                    <a:lnTo>
                      <a:pt x="6" y="233"/>
                    </a:lnTo>
                    <a:lnTo>
                      <a:pt x="15" y="208"/>
                    </a:lnTo>
                    <a:lnTo>
                      <a:pt x="26" y="186"/>
                    </a:lnTo>
                    <a:lnTo>
                      <a:pt x="40" y="170"/>
                    </a:lnTo>
                    <a:lnTo>
                      <a:pt x="54" y="161"/>
                    </a:lnTo>
                    <a:lnTo>
                      <a:pt x="68" y="155"/>
                    </a:lnTo>
                    <a:lnTo>
                      <a:pt x="80" y="150"/>
                    </a:lnTo>
                    <a:lnTo>
                      <a:pt x="94" y="146"/>
                    </a:lnTo>
                    <a:lnTo>
                      <a:pt x="107" y="139"/>
                    </a:lnTo>
                    <a:lnTo>
                      <a:pt x="121" y="127"/>
                    </a:lnTo>
                    <a:lnTo>
                      <a:pt x="134" y="107"/>
                    </a:lnTo>
                    <a:lnTo>
                      <a:pt x="146" y="85"/>
                    </a:lnTo>
                    <a:lnTo>
                      <a:pt x="155" y="63"/>
                    </a:lnTo>
                    <a:lnTo>
                      <a:pt x="161" y="45"/>
                    </a:lnTo>
                    <a:lnTo>
                      <a:pt x="164" y="29"/>
                    </a:lnTo>
                    <a:lnTo>
                      <a:pt x="167" y="17"/>
                    </a:lnTo>
                    <a:lnTo>
                      <a:pt x="168" y="7"/>
                    </a:lnTo>
                    <a:lnTo>
                      <a:pt x="168" y="1"/>
                    </a:lnTo>
                    <a:lnTo>
                      <a:pt x="168" y="0"/>
                    </a:lnTo>
                    <a:lnTo>
                      <a:pt x="296" y="19"/>
                    </a:lnTo>
                    <a:lnTo>
                      <a:pt x="295" y="24"/>
                    </a:lnTo>
                    <a:lnTo>
                      <a:pt x="293" y="39"/>
                    </a:lnTo>
                    <a:lnTo>
                      <a:pt x="288" y="60"/>
                    </a:lnTo>
                    <a:lnTo>
                      <a:pt x="282" y="85"/>
                    </a:lnTo>
                    <a:lnTo>
                      <a:pt x="274" y="112"/>
                    </a:lnTo>
                    <a:lnTo>
                      <a:pt x="265" y="136"/>
                    </a:lnTo>
                    <a:lnTo>
                      <a:pt x="254" y="157"/>
                    </a:lnTo>
                    <a:lnTo>
                      <a:pt x="242" y="171"/>
                    </a:lnTo>
                    <a:lnTo>
                      <a:pt x="229" y="180"/>
                    </a:lnTo>
                    <a:lnTo>
                      <a:pt x="213" y="186"/>
                    </a:lnTo>
                    <a:lnTo>
                      <a:pt x="194" y="190"/>
                    </a:lnTo>
                    <a:lnTo>
                      <a:pt x="177" y="195"/>
                    </a:lnTo>
                    <a:lnTo>
                      <a:pt x="160" y="201"/>
                    </a:lnTo>
                    <a:lnTo>
                      <a:pt x="145" y="211"/>
                    </a:lnTo>
                    <a:lnTo>
                      <a:pt x="133" y="223"/>
                    </a:lnTo>
                    <a:lnTo>
                      <a:pt x="125" y="241"/>
                    </a:lnTo>
                    <a:lnTo>
                      <a:pt x="121" y="263"/>
                    </a:lnTo>
                    <a:lnTo>
                      <a:pt x="118" y="285"/>
                    </a:lnTo>
                    <a:lnTo>
                      <a:pt x="117" y="307"/>
                    </a:lnTo>
                    <a:lnTo>
                      <a:pt x="117" y="326"/>
                    </a:lnTo>
                    <a:lnTo>
                      <a:pt x="118" y="344"/>
                    </a:lnTo>
                    <a:lnTo>
                      <a:pt x="119" y="358"/>
                    </a:lnTo>
                    <a:lnTo>
                      <a:pt x="120" y="367"/>
                    </a:lnTo>
                    <a:lnTo>
                      <a:pt x="121" y="371"/>
                    </a:lnTo>
                    <a:lnTo>
                      <a:pt x="2" y="35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3" name="Freeform 37">
                <a:extLst>
                  <a:ext uri="{FF2B5EF4-FFF2-40B4-BE49-F238E27FC236}">
                    <a16:creationId xmlns:a16="http://schemas.microsoft.com/office/drawing/2014/main" id="{A2A42846-056A-42B3-A46A-1C8C2335C31E}"/>
                  </a:ext>
                </a:extLst>
              </p:cNvPr>
              <p:cNvSpPr>
                <a:spLocks/>
              </p:cNvSpPr>
              <p:nvPr/>
            </p:nvSpPr>
            <p:spPr bwMode="auto">
              <a:xfrm>
                <a:off x="1740" y="2985"/>
                <a:ext cx="297" cy="374"/>
              </a:xfrm>
              <a:custGeom>
                <a:avLst/>
                <a:gdLst>
                  <a:gd name="T0" fmla="*/ 2 w 297"/>
                  <a:gd name="T1" fmla="*/ 354 h 374"/>
                  <a:gd name="T2" fmla="*/ 1 w 297"/>
                  <a:gd name="T3" fmla="*/ 350 h 374"/>
                  <a:gd name="T4" fmla="*/ 0 w 297"/>
                  <a:gd name="T5" fmla="*/ 336 h 374"/>
                  <a:gd name="T6" fmla="*/ 0 w 297"/>
                  <a:gd name="T7" fmla="*/ 315 h 374"/>
                  <a:gd name="T8" fmla="*/ 0 w 297"/>
                  <a:gd name="T9" fmla="*/ 290 h 374"/>
                  <a:gd name="T10" fmla="*/ 2 w 297"/>
                  <a:gd name="T11" fmla="*/ 263 h 374"/>
                  <a:gd name="T12" fmla="*/ 7 w 297"/>
                  <a:gd name="T13" fmla="*/ 236 h 374"/>
                  <a:gd name="T14" fmla="*/ 15 w 297"/>
                  <a:gd name="T15" fmla="*/ 209 h 374"/>
                  <a:gd name="T16" fmla="*/ 26 w 297"/>
                  <a:gd name="T17" fmla="*/ 187 h 374"/>
                  <a:gd name="T18" fmla="*/ 41 w 297"/>
                  <a:gd name="T19" fmla="*/ 172 h 374"/>
                  <a:gd name="T20" fmla="*/ 54 w 297"/>
                  <a:gd name="T21" fmla="*/ 161 h 374"/>
                  <a:gd name="T22" fmla="*/ 68 w 297"/>
                  <a:gd name="T23" fmla="*/ 156 h 374"/>
                  <a:gd name="T24" fmla="*/ 81 w 297"/>
                  <a:gd name="T25" fmla="*/ 152 h 374"/>
                  <a:gd name="T26" fmla="*/ 94 w 297"/>
                  <a:gd name="T27" fmla="*/ 148 h 374"/>
                  <a:gd name="T28" fmla="*/ 107 w 297"/>
                  <a:gd name="T29" fmla="*/ 141 h 374"/>
                  <a:gd name="T30" fmla="*/ 121 w 297"/>
                  <a:gd name="T31" fmla="*/ 128 h 374"/>
                  <a:gd name="T32" fmla="*/ 134 w 297"/>
                  <a:gd name="T33" fmla="*/ 109 h 374"/>
                  <a:gd name="T34" fmla="*/ 146 w 297"/>
                  <a:gd name="T35" fmla="*/ 85 h 374"/>
                  <a:gd name="T36" fmla="*/ 154 w 297"/>
                  <a:gd name="T37" fmla="*/ 65 h 374"/>
                  <a:gd name="T38" fmla="*/ 161 w 297"/>
                  <a:gd name="T39" fmla="*/ 46 h 374"/>
                  <a:gd name="T40" fmla="*/ 165 w 297"/>
                  <a:gd name="T41" fmla="*/ 30 h 374"/>
                  <a:gd name="T42" fmla="*/ 167 w 297"/>
                  <a:gd name="T43" fmla="*/ 18 h 374"/>
                  <a:gd name="T44" fmla="*/ 168 w 297"/>
                  <a:gd name="T45" fmla="*/ 7 h 374"/>
                  <a:gd name="T46" fmla="*/ 168 w 297"/>
                  <a:gd name="T47" fmla="*/ 2 h 374"/>
                  <a:gd name="T48" fmla="*/ 168 w 297"/>
                  <a:gd name="T49" fmla="*/ 0 h 374"/>
                  <a:gd name="T50" fmla="*/ 296 w 297"/>
                  <a:gd name="T51" fmla="*/ 20 h 374"/>
                  <a:gd name="T52" fmla="*/ 295 w 297"/>
                  <a:gd name="T53" fmla="*/ 25 h 374"/>
                  <a:gd name="T54" fmla="*/ 292 w 297"/>
                  <a:gd name="T55" fmla="*/ 39 h 374"/>
                  <a:gd name="T56" fmla="*/ 287 w 297"/>
                  <a:gd name="T57" fmla="*/ 61 h 374"/>
                  <a:gd name="T58" fmla="*/ 281 w 297"/>
                  <a:gd name="T59" fmla="*/ 86 h 374"/>
                  <a:gd name="T60" fmla="*/ 273 w 297"/>
                  <a:gd name="T61" fmla="*/ 112 h 374"/>
                  <a:gd name="T62" fmla="*/ 264 w 297"/>
                  <a:gd name="T63" fmla="*/ 138 h 374"/>
                  <a:gd name="T64" fmla="*/ 253 w 297"/>
                  <a:gd name="T65" fmla="*/ 158 h 374"/>
                  <a:gd name="T66" fmla="*/ 242 w 297"/>
                  <a:gd name="T67" fmla="*/ 173 h 374"/>
                  <a:gd name="T68" fmla="*/ 228 w 297"/>
                  <a:gd name="T69" fmla="*/ 181 h 374"/>
                  <a:gd name="T70" fmla="*/ 212 w 297"/>
                  <a:gd name="T71" fmla="*/ 187 h 374"/>
                  <a:gd name="T72" fmla="*/ 194 w 297"/>
                  <a:gd name="T73" fmla="*/ 191 h 374"/>
                  <a:gd name="T74" fmla="*/ 176 w 297"/>
                  <a:gd name="T75" fmla="*/ 197 h 374"/>
                  <a:gd name="T76" fmla="*/ 159 w 297"/>
                  <a:gd name="T77" fmla="*/ 203 h 374"/>
                  <a:gd name="T78" fmla="*/ 145 w 297"/>
                  <a:gd name="T79" fmla="*/ 212 h 374"/>
                  <a:gd name="T80" fmla="*/ 132 w 297"/>
                  <a:gd name="T81" fmla="*/ 224 h 374"/>
                  <a:gd name="T82" fmla="*/ 124 w 297"/>
                  <a:gd name="T83" fmla="*/ 242 h 374"/>
                  <a:gd name="T84" fmla="*/ 121 w 297"/>
                  <a:gd name="T85" fmla="*/ 265 h 374"/>
                  <a:gd name="T86" fmla="*/ 118 w 297"/>
                  <a:gd name="T87" fmla="*/ 287 h 374"/>
                  <a:gd name="T88" fmla="*/ 117 w 297"/>
                  <a:gd name="T89" fmla="*/ 309 h 374"/>
                  <a:gd name="T90" fmla="*/ 117 w 297"/>
                  <a:gd name="T91" fmla="*/ 329 h 374"/>
                  <a:gd name="T92" fmla="*/ 118 w 297"/>
                  <a:gd name="T93" fmla="*/ 346 h 374"/>
                  <a:gd name="T94" fmla="*/ 119 w 297"/>
                  <a:gd name="T95" fmla="*/ 360 h 374"/>
                  <a:gd name="T96" fmla="*/ 120 w 297"/>
                  <a:gd name="T97" fmla="*/ 369 h 374"/>
                  <a:gd name="T98" fmla="*/ 121 w 297"/>
                  <a:gd name="T99" fmla="*/ 373 h 374"/>
                  <a:gd name="T100" fmla="*/ 2 w 297"/>
                  <a:gd name="T101" fmla="*/ 35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7" h="374">
                    <a:moveTo>
                      <a:pt x="2" y="354"/>
                    </a:moveTo>
                    <a:lnTo>
                      <a:pt x="1" y="350"/>
                    </a:lnTo>
                    <a:lnTo>
                      <a:pt x="0" y="336"/>
                    </a:lnTo>
                    <a:lnTo>
                      <a:pt x="0" y="315"/>
                    </a:lnTo>
                    <a:lnTo>
                      <a:pt x="0" y="290"/>
                    </a:lnTo>
                    <a:lnTo>
                      <a:pt x="2" y="263"/>
                    </a:lnTo>
                    <a:lnTo>
                      <a:pt x="7" y="236"/>
                    </a:lnTo>
                    <a:lnTo>
                      <a:pt x="15" y="209"/>
                    </a:lnTo>
                    <a:lnTo>
                      <a:pt x="26" y="187"/>
                    </a:lnTo>
                    <a:lnTo>
                      <a:pt x="41" y="172"/>
                    </a:lnTo>
                    <a:lnTo>
                      <a:pt x="54" y="161"/>
                    </a:lnTo>
                    <a:lnTo>
                      <a:pt x="68" y="156"/>
                    </a:lnTo>
                    <a:lnTo>
                      <a:pt x="81" y="152"/>
                    </a:lnTo>
                    <a:lnTo>
                      <a:pt x="94" y="148"/>
                    </a:lnTo>
                    <a:lnTo>
                      <a:pt x="107" y="141"/>
                    </a:lnTo>
                    <a:lnTo>
                      <a:pt x="121" y="128"/>
                    </a:lnTo>
                    <a:lnTo>
                      <a:pt x="134" y="109"/>
                    </a:lnTo>
                    <a:lnTo>
                      <a:pt x="146" y="85"/>
                    </a:lnTo>
                    <a:lnTo>
                      <a:pt x="154" y="65"/>
                    </a:lnTo>
                    <a:lnTo>
                      <a:pt x="161" y="46"/>
                    </a:lnTo>
                    <a:lnTo>
                      <a:pt x="165" y="30"/>
                    </a:lnTo>
                    <a:lnTo>
                      <a:pt x="167" y="18"/>
                    </a:lnTo>
                    <a:lnTo>
                      <a:pt x="168" y="7"/>
                    </a:lnTo>
                    <a:lnTo>
                      <a:pt x="168" y="2"/>
                    </a:lnTo>
                    <a:lnTo>
                      <a:pt x="168" y="0"/>
                    </a:lnTo>
                    <a:lnTo>
                      <a:pt x="296" y="20"/>
                    </a:lnTo>
                    <a:lnTo>
                      <a:pt x="295" y="25"/>
                    </a:lnTo>
                    <a:lnTo>
                      <a:pt x="292" y="39"/>
                    </a:lnTo>
                    <a:lnTo>
                      <a:pt x="287" y="61"/>
                    </a:lnTo>
                    <a:lnTo>
                      <a:pt x="281" y="86"/>
                    </a:lnTo>
                    <a:lnTo>
                      <a:pt x="273" y="112"/>
                    </a:lnTo>
                    <a:lnTo>
                      <a:pt x="264" y="138"/>
                    </a:lnTo>
                    <a:lnTo>
                      <a:pt x="253" y="158"/>
                    </a:lnTo>
                    <a:lnTo>
                      <a:pt x="242" y="173"/>
                    </a:lnTo>
                    <a:lnTo>
                      <a:pt x="228" y="181"/>
                    </a:lnTo>
                    <a:lnTo>
                      <a:pt x="212" y="187"/>
                    </a:lnTo>
                    <a:lnTo>
                      <a:pt x="194" y="191"/>
                    </a:lnTo>
                    <a:lnTo>
                      <a:pt x="176" y="197"/>
                    </a:lnTo>
                    <a:lnTo>
                      <a:pt x="159" y="203"/>
                    </a:lnTo>
                    <a:lnTo>
                      <a:pt x="145" y="212"/>
                    </a:lnTo>
                    <a:lnTo>
                      <a:pt x="132" y="224"/>
                    </a:lnTo>
                    <a:lnTo>
                      <a:pt x="124" y="242"/>
                    </a:lnTo>
                    <a:lnTo>
                      <a:pt x="121" y="265"/>
                    </a:lnTo>
                    <a:lnTo>
                      <a:pt x="118" y="287"/>
                    </a:lnTo>
                    <a:lnTo>
                      <a:pt x="117" y="309"/>
                    </a:lnTo>
                    <a:lnTo>
                      <a:pt x="117" y="329"/>
                    </a:lnTo>
                    <a:lnTo>
                      <a:pt x="118" y="346"/>
                    </a:lnTo>
                    <a:lnTo>
                      <a:pt x="119" y="360"/>
                    </a:lnTo>
                    <a:lnTo>
                      <a:pt x="120" y="369"/>
                    </a:lnTo>
                    <a:lnTo>
                      <a:pt x="121" y="373"/>
                    </a:lnTo>
                    <a:lnTo>
                      <a:pt x="2" y="354"/>
                    </a:lnTo>
                  </a:path>
                </a:pathLst>
              </a:custGeom>
              <a:solidFill>
                <a:srgbClr val="00CC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4" name="Freeform 38">
                <a:extLst>
                  <a:ext uri="{FF2B5EF4-FFF2-40B4-BE49-F238E27FC236}">
                    <a16:creationId xmlns:a16="http://schemas.microsoft.com/office/drawing/2014/main" id="{7D2251CF-C823-4139-B238-EBC5DF6A1FC5}"/>
                  </a:ext>
                </a:extLst>
              </p:cNvPr>
              <p:cNvSpPr>
                <a:spLocks/>
              </p:cNvSpPr>
              <p:nvPr/>
            </p:nvSpPr>
            <p:spPr bwMode="auto">
              <a:xfrm>
                <a:off x="1757" y="3015"/>
                <a:ext cx="258" cy="319"/>
              </a:xfrm>
              <a:custGeom>
                <a:avLst/>
                <a:gdLst>
                  <a:gd name="T0" fmla="*/ 1 w 258"/>
                  <a:gd name="T1" fmla="*/ 303 h 319"/>
                  <a:gd name="T2" fmla="*/ 1 w 258"/>
                  <a:gd name="T3" fmla="*/ 299 h 319"/>
                  <a:gd name="T4" fmla="*/ 0 w 258"/>
                  <a:gd name="T5" fmla="*/ 287 h 319"/>
                  <a:gd name="T6" fmla="*/ 0 w 258"/>
                  <a:gd name="T7" fmla="*/ 270 h 319"/>
                  <a:gd name="T8" fmla="*/ 0 w 258"/>
                  <a:gd name="T9" fmla="*/ 248 h 319"/>
                  <a:gd name="T10" fmla="*/ 0 w 258"/>
                  <a:gd name="T11" fmla="*/ 226 h 319"/>
                  <a:gd name="T12" fmla="*/ 4 w 258"/>
                  <a:gd name="T13" fmla="*/ 203 h 319"/>
                  <a:gd name="T14" fmla="*/ 11 w 258"/>
                  <a:gd name="T15" fmla="*/ 181 h 319"/>
                  <a:gd name="T16" fmla="*/ 22 w 258"/>
                  <a:gd name="T17" fmla="*/ 164 h 319"/>
                  <a:gd name="T18" fmla="*/ 35 w 258"/>
                  <a:gd name="T19" fmla="*/ 152 h 319"/>
                  <a:gd name="T20" fmla="*/ 50 w 258"/>
                  <a:gd name="T21" fmla="*/ 143 h 319"/>
                  <a:gd name="T22" fmla="*/ 66 w 258"/>
                  <a:gd name="T23" fmla="*/ 135 h 319"/>
                  <a:gd name="T24" fmla="*/ 82 w 258"/>
                  <a:gd name="T25" fmla="*/ 128 h 319"/>
                  <a:gd name="T26" fmla="*/ 99 w 258"/>
                  <a:gd name="T27" fmla="*/ 120 h 319"/>
                  <a:gd name="T28" fmla="*/ 113 w 258"/>
                  <a:gd name="T29" fmla="*/ 107 h 319"/>
                  <a:gd name="T30" fmla="*/ 127 w 258"/>
                  <a:gd name="T31" fmla="*/ 91 h 319"/>
                  <a:gd name="T32" fmla="*/ 138 w 258"/>
                  <a:gd name="T33" fmla="*/ 68 h 319"/>
                  <a:gd name="T34" fmla="*/ 145 w 258"/>
                  <a:gd name="T35" fmla="*/ 48 h 319"/>
                  <a:gd name="T36" fmla="*/ 151 w 258"/>
                  <a:gd name="T37" fmla="*/ 34 h 319"/>
                  <a:gd name="T38" fmla="*/ 154 w 258"/>
                  <a:gd name="T39" fmla="*/ 21 h 319"/>
                  <a:gd name="T40" fmla="*/ 158 w 258"/>
                  <a:gd name="T41" fmla="*/ 12 h 319"/>
                  <a:gd name="T42" fmla="*/ 160 w 258"/>
                  <a:gd name="T43" fmla="*/ 6 h 319"/>
                  <a:gd name="T44" fmla="*/ 161 w 258"/>
                  <a:gd name="T45" fmla="*/ 2 h 319"/>
                  <a:gd name="T46" fmla="*/ 162 w 258"/>
                  <a:gd name="T47" fmla="*/ 0 h 319"/>
                  <a:gd name="T48" fmla="*/ 162 w 258"/>
                  <a:gd name="T49" fmla="*/ 0 h 319"/>
                  <a:gd name="T50" fmla="*/ 257 w 258"/>
                  <a:gd name="T51" fmla="*/ 17 h 319"/>
                  <a:gd name="T52" fmla="*/ 256 w 258"/>
                  <a:gd name="T53" fmla="*/ 21 h 319"/>
                  <a:gd name="T54" fmla="*/ 253 w 258"/>
                  <a:gd name="T55" fmla="*/ 32 h 319"/>
                  <a:gd name="T56" fmla="*/ 249 w 258"/>
                  <a:gd name="T57" fmla="*/ 48 h 319"/>
                  <a:gd name="T58" fmla="*/ 244 w 258"/>
                  <a:gd name="T59" fmla="*/ 68 h 319"/>
                  <a:gd name="T60" fmla="*/ 237 w 258"/>
                  <a:gd name="T61" fmla="*/ 88 h 319"/>
                  <a:gd name="T62" fmla="*/ 230 w 258"/>
                  <a:gd name="T63" fmla="*/ 107 h 319"/>
                  <a:gd name="T64" fmla="*/ 221 w 258"/>
                  <a:gd name="T65" fmla="*/ 123 h 319"/>
                  <a:gd name="T66" fmla="*/ 211 w 258"/>
                  <a:gd name="T67" fmla="*/ 134 h 319"/>
                  <a:gd name="T68" fmla="*/ 199 w 258"/>
                  <a:gd name="T69" fmla="*/ 140 h 319"/>
                  <a:gd name="T70" fmla="*/ 183 w 258"/>
                  <a:gd name="T71" fmla="*/ 146 h 319"/>
                  <a:gd name="T72" fmla="*/ 166 w 258"/>
                  <a:gd name="T73" fmla="*/ 152 h 319"/>
                  <a:gd name="T74" fmla="*/ 148 w 258"/>
                  <a:gd name="T75" fmla="*/ 157 h 319"/>
                  <a:gd name="T76" fmla="*/ 129 w 258"/>
                  <a:gd name="T77" fmla="*/ 165 h 319"/>
                  <a:gd name="T78" fmla="*/ 113 w 258"/>
                  <a:gd name="T79" fmla="*/ 176 h 319"/>
                  <a:gd name="T80" fmla="*/ 100 w 258"/>
                  <a:gd name="T81" fmla="*/ 189 h 319"/>
                  <a:gd name="T82" fmla="*/ 90 w 258"/>
                  <a:gd name="T83" fmla="*/ 206 h 319"/>
                  <a:gd name="T84" fmla="*/ 85 w 258"/>
                  <a:gd name="T85" fmla="*/ 223 h 319"/>
                  <a:gd name="T86" fmla="*/ 82 w 258"/>
                  <a:gd name="T87" fmla="*/ 241 h 319"/>
                  <a:gd name="T88" fmla="*/ 82 w 258"/>
                  <a:gd name="T89" fmla="*/ 260 h 319"/>
                  <a:gd name="T90" fmla="*/ 82 w 258"/>
                  <a:gd name="T91" fmla="*/ 278 h 319"/>
                  <a:gd name="T92" fmla="*/ 84 w 258"/>
                  <a:gd name="T93" fmla="*/ 293 h 319"/>
                  <a:gd name="T94" fmla="*/ 86 w 258"/>
                  <a:gd name="T95" fmla="*/ 305 h 319"/>
                  <a:gd name="T96" fmla="*/ 88 w 258"/>
                  <a:gd name="T97" fmla="*/ 314 h 319"/>
                  <a:gd name="T98" fmla="*/ 88 w 258"/>
                  <a:gd name="T99" fmla="*/ 318 h 319"/>
                  <a:gd name="T100" fmla="*/ 1 w 258"/>
                  <a:gd name="T101" fmla="*/ 303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58" h="319">
                    <a:moveTo>
                      <a:pt x="1" y="303"/>
                    </a:moveTo>
                    <a:lnTo>
                      <a:pt x="1" y="299"/>
                    </a:lnTo>
                    <a:lnTo>
                      <a:pt x="0" y="287"/>
                    </a:lnTo>
                    <a:lnTo>
                      <a:pt x="0" y="270"/>
                    </a:lnTo>
                    <a:lnTo>
                      <a:pt x="0" y="248"/>
                    </a:lnTo>
                    <a:lnTo>
                      <a:pt x="0" y="226"/>
                    </a:lnTo>
                    <a:lnTo>
                      <a:pt x="4" y="203"/>
                    </a:lnTo>
                    <a:lnTo>
                      <a:pt x="11" y="181"/>
                    </a:lnTo>
                    <a:lnTo>
                      <a:pt x="22" y="164"/>
                    </a:lnTo>
                    <a:lnTo>
                      <a:pt x="35" y="152"/>
                    </a:lnTo>
                    <a:lnTo>
                      <a:pt x="50" y="143"/>
                    </a:lnTo>
                    <a:lnTo>
                      <a:pt x="66" y="135"/>
                    </a:lnTo>
                    <a:lnTo>
                      <a:pt x="82" y="128"/>
                    </a:lnTo>
                    <a:lnTo>
                      <a:pt x="99" y="120"/>
                    </a:lnTo>
                    <a:lnTo>
                      <a:pt x="113" y="107"/>
                    </a:lnTo>
                    <a:lnTo>
                      <a:pt x="127" y="91"/>
                    </a:lnTo>
                    <a:lnTo>
                      <a:pt x="138" y="68"/>
                    </a:lnTo>
                    <a:lnTo>
                      <a:pt x="145" y="48"/>
                    </a:lnTo>
                    <a:lnTo>
                      <a:pt x="151" y="34"/>
                    </a:lnTo>
                    <a:lnTo>
                      <a:pt x="154" y="21"/>
                    </a:lnTo>
                    <a:lnTo>
                      <a:pt x="158" y="12"/>
                    </a:lnTo>
                    <a:lnTo>
                      <a:pt x="160" y="6"/>
                    </a:lnTo>
                    <a:lnTo>
                      <a:pt x="161" y="2"/>
                    </a:lnTo>
                    <a:lnTo>
                      <a:pt x="162" y="0"/>
                    </a:lnTo>
                    <a:lnTo>
                      <a:pt x="162" y="0"/>
                    </a:lnTo>
                    <a:lnTo>
                      <a:pt x="257" y="17"/>
                    </a:lnTo>
                    <a:lnTo>
                      <a:pt x="256" y="21"/>
                    </a:lnTo>
                    <a:lnTo>
                      <a:pt x="253" y="32"/>
                    </a:lnTo>
                    <a:lnTo>
                      <a:pt x="249" y="48"/>
                    </a:lnTo>
                    <a:lnTo>
                      <a:pt x="244" y="68"/>
                    </a:lnTo>
                    <a:lnTo>
                      <a:pt x="237" y="88"/>
                    </a:lnTo>
                    <a:lnTo>
                      <a:pt x="230" y="107"/>
                    </a:lnTo>
                    <a:lnTo>
                      <a:pt x="221" y="123"/>
                    </a:lnTo>
                    <a:lnTo>
                      <a:pt x="211" y="134"/>
                    </a:lnTo>
                    <a:lnTo>
                      <a:pt x="199" y="140"/>
                    </a:lnTo>
                    <a:lnTo>
                      <a:pt x="183" y="146"/>
                    </a:lnTo>
                    <a:lnTo>
                      <a:pt x="166" y="152"/>
                    </a:lnTo>
                    <a:lnTo>
                      <a:pt x="148" y="157"/>
                    </a:lnTo>
                    <a:lnTo>
                      <a:pt x="129" y="165"/>
                    </a:lnTo>
                    <a:lnTo>
                      <a:pt x="113" y="176"/>
                    </a:lnTo>
                    <a:lnTo>
                      <a:pt x="100" y="189"/>
                    </a:lnTo>
                    <a:lnTo>
                      <a:pt x="90" y="206"/>
                    </a:lnTo>
                    <a:lnTo>
                      <a:pt x="85" y="223"/>
                    </a:lnTo>
                    <a:lnTo>
                      <a:pt x="82" y="241"/>
                    </a:lnTo>
                    <a:lnTo>
                      <a:pt x="82" y="260"/>
                    </a:lnTo>
                    <a:lnTo>
                      <a:pt x="82" y="278"/>
                    </a:lnTo>
                    <a:lnTo>
                      <a:pt x="84" y="293"/>
                    </a:lnTo>
                    <a:lnTo>
                      <a:pt x="86" y="305"/>
                    </a:lnTo>
                    <a:lnTo>
                      <a:pt x="88" y="314"/>
                    </a:lnTo>
                    <a:lnTo>
                      <a:pt x="88" y="318"/>
                    </a:lnTo>
                    <a:lnTo>
                      <a:pt x="1" y="303"/>
                    </a:lnTo>
                  </a:path>
                </a:pathLst>
              </a:custGeom>
              <a:solidFill>
                <a:srgbClr val="CCFFC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5" name="Freeform 39">
                <a:extLst>
                  <a:ext uri="{FF2B5EF4-FFF2-40B4-BE49-F238E27FC236}">
                    <a16:creationId xmlns:a16="http://schemas.microsoft.com/office/drawing/2014/main" id="{8A699CDD-A27D-45F5-B34D-2606583980D4}"/>
                  </a:ext>
                </a:extLst>
              </p:cNvPr>
              <p:cNvSpPr>
                <a:spLocks/>
              </p:cNvSpPr>
              <p:nvPr/>
            </p:nvSpPr>
            <p:spPr bwMode="auto">
              <a:xfrm>
                <a:off x="1809" y="3134"/>
                <a:ext cx="122" cy="55"/>
              </a:xfrm>
              <a:custGeom>
                <a:avLst/>
                <a:gdLst>
                  <a:gd name="T0" fmla="*/ 64 w 122"/>
                  <a:gd name="T1" fmla="*/ 51 h 55"/>
                  <a:gd name="T2" fmla="*/ 75 w 122"/>
                  <a:gd name="T3" fmla="*/ 48 h 55"/>
                  <a:gd name="T4" fmla="*/ 87 w 122"/>
                  <a:gd name="T5" fmla="*/ 45 h 55"/>
                  <a:gd name="T6" fmla="*/ 96 w 122"/>
                  <a:gd name="T7" fmla="*/ 40 h 55"/>
                  <a:gd name="T8" fmla="*/ 105 w 122"/>
                  <a:gd name="T9" fmla="*/ 36 h 55"/>
                  <a:gd name="T10" fmla="*/ 112 w 122"/>
                  <a:gd name="T11" fmla="*/ 30 h 55"/>
                  <a:gd name="T12" fmla="*/ 117 w 122"/>
                  <a:gd name="T13" fmla="*/ 25 h 55"/>
                  <a:gd name="T14" fmla="*/ 120 w 122"/>
                  <a:gd name="T15" fmla="*/ 20 h 55"/>
                  <a:gd name="T16" fmla="*/ 121 w 122"/>
                  <a:gd name="T17" fmla="*/ 14 h 55"/>
                  <a:gd name="T18" fmla="*/ 119 w 122"/>
                  <a:gd name="T19" fmla="*/ 10 h 55"/>
                  <a:gd name="T20" fmla="*/ 115 w 122"/>
                  <a:gd name="T21" fmla="*/ 6 h 55"/>
                  <a:gd name="T22" fmla="*/ 108 w 122"/>
                  <a:gd name="T23" fmla="*/ 3 h 55"/>
                  <a:gd name="T24" fmla="*/ 100 w 122"/>
                  <a:gd name="T25" fmla="*/ 1 h 55"/>
                  <a:gd name="T26" fmla="*/ 91 w 122"/>
                  <a:gd name="T27" fmla="*/ 0 h 55"/>
                  <a:gd name="T28" fmla="*/ 80 w 122"/>
                  <a:gd name="T29" fmla="*/ 0 h 55"/>
                  <a:gd name="T30" fmla="*/ 69 w 122"/>
                  <a:gd name="T31" fmla="*/ 0 h 55"/>
                  <a:gd name="T32" fmla="*/ 56 w 122"/>
                  <a:gd name="T33" fmla="*/ 2 h 55"/>
                  <a:gd name="T34" fmla="*/ 45 w 122"/>
                  <a:gd name="T35" fmla="*/ 5 h 55"/>
                  <a:gd name="T36" fmla="*/ 33 w 122"/>
                  <a:gd name="T37" fmla="*/ 9 h 55"/>
                  <a:gd name="T38" fmla="*/ 24 w 122"/>
                  <a:gd name="T39" fmla="*/ 13 h 55"/>
                  <a:gd name="T40" fmla="*/ 15 w 122"/>
                  <a:gd name="T41" fmla="*/ 18 h 55"/>
                  <a:gd name="T42" fmla="*/ 8 w 122"/>
                  <a:gd name="T43" fmla="*/ 22 h 55"/>
                  <a:gd name="T44" fmla="*/ 3 w 122"/>
                  <a:gd name="T45" fmla="*/ 28 h 55"/>
                  <a:gd name="T46" fmla="*/ 0 w 122"/>
                  <a:gd name="T47" fmla="*/ 33 h 55"/>
                  <a:gd name="T48" fmla="*/ 0 w 122"/>
                  <a:gd name="T49" fmla="*/ 38 h 55"/>
                  <a:gd name="T50" fmla="*/ 1 w 122"/>
                  <a:gd name="T51" fmla="*/ 43 h 55"/>
                  <a:gd name="T52" fmla="*/ 5 w 122"/>
                  <a:gd name="T53" fmla="*/ 47 h 55"/>
                  <a:gd name="T54" fmla="*/ 12 w 122"/>
                  <a:gd name="T55" fmla="*/ 50 h 55"/>
                  <a:gd name="T56" fmla="*/ 20 w 122"/>
                  <a:gd name="T57" fmla="*/ 52 h 55"/>
                  <a:gd name="T58" fmla="*/ 29 w 122"/>
                  <a:gd name="T59" fmla="*/ 54 h 55"/>
                  <a:gd name="T60" fmla="*/ 40 w 122"/>
                  <a:gd name="T61" fmla="*/ 54 h 55"/>
                  <a:gd name="T62" fmla="*/ 51 w 122"/>
                  <a:gd name="T63" fmla="*/ 52 h 55"/>
                  <a:gd name="T64" fmla="*/ 64 w 122"/>
                  <a:gd name="T65" fmla="*/ 51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2" h="55">
                    <a:moveTo>
                      <a:pt x="64" y="51"/>
                    </a:moveTo>
                    <a:lnTo>
                      <a:pt x="75" y="48"/>
                    </a:lnTo>
                    <a:lnTo>
                      <a:pt x="87" y="45"/>
                    </a:lnTo>
                    <a:lnTo>
                      <a:pt x="96" y="40"/>
                    </a:lnTo>
                    <a:lnTo>
                      <a:pt x="105" y="36"/>
                    </a:lnTo>
                    <a:lnTo>
                      <a:pt x="112" y="30"/>
                    </a:lnTo>
                    <a:lnTo>
                      <a:pt x="117" y="25"/>
                    </a:lnTo>
                    <a:lnTo>
                      <a:pt x="120" y="20"/>
                    </a:lnTo>
                    <a:lnTo>
                      <a:pt x="121" y="14"/>
                    </a:lnTo>
                    <a:lnTo>
                      <a:pt x="119" y="10"/>
                    </a:lnTo>
                    <a:lnTo>
                      <a:pt x="115" y="6"/>
                    </a:lnTo>
                    <a:lnTo>
                      <a:pt x="108" y="3"/>
                    </a:lnTo>
                    <a:lnTo>
                      <a:pt x="100" y="1"/>
                    </a:lnTo>
                    <a:lnTo>
                      <a:pt x="91" y="0"/>
                    </a:lnTo>
                    <a:lnTo>
                      <a:pt x="80" y="0"/>
                    </a:lnTo>
                    <a:lnTo>
                      <a:pt x="69" y="0"/>
                    </a:lnTo>
                    <a:lnTo>
                      <a:pt x="56" y="2"/>
                    </a:lnTo>
                    <a:lnTo>
                      <a:pt x="45" y="5"/>
                    </a:lnTo>
                    <a:lnTo>
                      <a:pt x="33" y="9"/>
                    </a:lnTo>
                    <a:lnTo>
                      <a:pt x="24" y="13"/>
                    </a:lnTo>
                    <a:lnTo>
                      <a:pt x="15" y="18"/>
                    </a:lnTo>
                    <a:lnTo>
                      <a:pt x="8" y="22"/>
                    </a:lnTo>
                    <a:lnTo>
                      <a:pt x="3" y="28"/>
                    </a:lnTo>
                    <a:lnTo>
                      <a:pt x="0" y="33"/>
                    </a:lnTo>
                    <a:lnTo>
                      <a:pt x="0" y="38"/>
                    </a:lnTo>
                    <a:lnTo>
                      <a:pt x="1" y="43"/>
                    </a:lnTo>
                    <a:lnTo>
                      <a:pt x="5" y="47"/>
                    </a:lnTo>
                    <a:lnTo>
                      <a:pt x="12" y="50"/>
                    </a:lnTo>
                    <a:lnTo>
                      <a:pt x="20" y="52"/>
                    </a:lnTo>
                    <a:lnTo>
                      <a:pt x="29" y="54"/>
                    </a:lnTo>
                    <a:lnTo>
                      <a:pt x="40" y="54"/>
                    </a:lnTo>
                    <a:lnTo>
                      <a:pt x="51" y="52"/>
                    </a:lnTo>
                    <a:lnTo>
                      <a:pt x="64" y="51"/>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6" name="Freeform 40">
                <a:extLst>
                  <a:ext uri="{FF2B5EF4-FFF2-40B4-BE49-F238E27FC236}">
                    <a16:creationId xmlns:a16="http://schemas.microsoft.com/office/drawing/2014/main" id="{1E25D397-1754-430E-8E3B-FCCCEB1CF777}"/>
                  </a:ext>
                </a:extLst>
              </p:cNvPr>
              <p:cNvSpPr>
                <a:spLocks/>
              </p:cNvSpPr>
              <p:nvPr/>
            </p:nvSpPr>
            <p:spPr bwMode="auto">
              <a:xfrm>
                <a:off x="1818" y="3138"/>
                <a:ext cx="103" cy="47"/>
              </a:xfrm>
              <a:custGeom>
                <a:avLst/>
                <a:gdLst>
                  <a:gd name="T0" fmla="*/ 53 w 103"/>
                  <a:gd name="T1" fmla="*/ 43 h 47"/>
                  <a:gd name="T2" fmla="*/ 64 w 103"/>
                  <a:gd name="T3" fmla="*/ 41 h 47"/>
                  <a:gd name="T4" fmla="*/ 73 w 103"/>
                  <a:gd name="T5" fmla="*/ 37 h 47"/>
                  <a:gd name="T6" fmla="*/ 81 w 103"/>
                  <a:gd name="T7" fmla="*/ 34 h 47"/>
                  <a:gd name="T8" fmla="*/ 88 w 103"/>
                  <a:gd name="T9" fmla="*/ 29 h 47"/>
                  <a:gd name="T10" fmla="*/ 94 w 103"/>
                  <a:gd name="T11" fmla="*/ 26 h 47"/>
                  <a:gd name="T12" fmla="*/ 99 w 103"/>
                  <a:gd name="T13" fmla="*/ 21 h 47"/>
                  <a:gd name="T14" fmla="*/ 101 w 103"/>
                  <a:gd name="T15" fmla="*/ 17 h 47"/>
                  <a:gd name="T16" fmla="*/ 102 w 103"/>
                  <a:gd name="T17" fmla="*/ 12 h 47"/>
                  <a:gd name="T18" fmla="*/ 100 w 103"/>
                  <a:gd name="T19" fmla="*/ 9 h 47"/>
                  <a:gd name="T20" fmla="*/ 96 w 103"/>
                  <a:gd name="T21" fmla="*/ 5 h 47"/>
                  <a:gd name="T22" fmla="*/ 91 w 103"/>
                  <a:gd name="T23" fmla="*/ 2 h 47"/>
                  <a:gd name="T24" fmla="*/ 84 w 103"/>
                  <a:gd name="T25" fmla="*/ 1 h 47"/>
                  <a:gd name="T26" fmla="*/ 76 w 103"/>
                  <a:gd name="T27" fmla="*/ 0 h 47"/>
                  <a:gd name="T28" fmla="*/ 68 w 103"/>
                  <a:gd name="T29" fmla="*/ 0 h 47"/>
                  <a:gd name="T30" fmla="*/ 58 w 103"/>
                  <a:gd name="T31" fmla="*/ 0 h 47"/>
                  <a:gd name="T32" fmla="*/ 48 w 103"/>
                  <a:gd name="T33" fmla="*/ 2 h 47"/>
                  <a:gd name="T34" fmla="*/ 37 w 103"/>
                  <a:gd name="T35" fmla="*/ 4 h 47"/>
                  <a:gd name="T36" fmla="*/ 28 w 103"/>
                  <a:gd name="T37" fmla="*/ 6 h 47"/>
                  <a:gd name="T38" fmla="*/ 20 w 103"/>
                  <a:gd name="T39" fmla="*/ 11 h 47"/>
                  <a:gd name="T40" fmla="*/ 13 w 103"/>
                  <a:gd name="T41" fmla="*/ 14 h 47"/>
                  <a:gd name="T42" fmla="*/ 7 w 103"/>
                  <a:gd name="T43" fmla="*/ 19 h 47"/>
                  <a:gd name="T44" fmla="*/ 2 w 103"/>
                  <a:gd name="T45" fmla="*/ 24 h 47"/>
                  <a:gd name="T46" fmla="*/ 0 w 103"/>
                  <a:gd name="T47" fmla="*/ 28 h 47"/>
                  <a:gd name="T48" fmla="*/ 0 w 103"/>
                  <a:gd name="T49" fmla="*/ 33 h 47"/>
                  <a:gd name="T50" fmla="*/ 1 w 103"/>
                  <a:gd name="T51" fmla="*/ 36 h 47"/>
                  <a:gd name="T52" fmla="*/ 5 w 103"/>
                  <a:gd name="T53" fmla="*/ 40 h 47"/>
                  <a:gd name="T54" fmla="*/ 10 w 103"/>
                  <a:gd name="T55" fmla="*/ 42 h 47"/>
                  <a:gd name="T56" fmla="*/ 17 w 103"/>
                  <a:gd name="T57" fmla="*/ 44 h 47"/>
                  <a:gd name="T58" fmla="*/ 25 w 103"/>
                  <a:gd name="T59" fmla="*/ 46 h 47"/>
                  <a:gd name="T60" fmla="*/ 33 w 103"/>
                  <a:gd name="T61" fmla="*/ 46 h 47"/>
                  <a:gd name="T62" fmla="*/ 43 w 103"/>
                  <a:gd name="T63" fmla="*/ 44 h 47"/>
                  <a:gd name="T64" fmla="*/ 53 w 103"/>
                  <a:gd name="T65" fmla="*/ 4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3" h="47">
                    <a:moveTo>
                      <a:pt x="53" y="43"/>
                    </a:moveTo>
                    <a:lnTo>
                      <a:pt x="64" y="41"/>
                    </a:lnTo>
                    <a:lnTo>
                      <a:pt x="73" y="37"/>
                    </a:lnTo>
                    <a:lnTo>
                      <a:pt x="81" y="34"/>
                    </a:lnTo>
                    <a:lnTo>
                      <a:pt x="88" y="29"/>
                    </a:lnTo>
                    <a:lnTo>
                      <a:pt x="94" y="26"/>
                    </a:lnTo>
                    <a:lnTo>
                      <a:pt x="99" y="21"/>
                    </a:lnTo>
                    <a:lnTo>
                      <a:pt x="101" y="17"/>
                    </a:lnTo>
                    <a:lnTo>
                      <a:pt x="102" y="12"/>
                    </a:lnTo>
                    <a:lnTo>
                      <a:pt x="100" y="9"/>
                    </a:lnTo>
                    <a:lnTo>
                      <a:pt x="96" y="5"/>
                    </a:lnTo>
                    <a:lnTo>
                      <a:pt x="91" y="2"/>
                    </a:lnTo>
                    <a:lnTo>
                      <a:pt x="84" y="1"/>
                    </a:lnTo>
                    <a:lnTo>
                      <a:pt x="76" y="0"/>
                    </a:lnTo>
                    <a:lnTo>
                      <a:pt x="68" y="0"/>
                    </a:lnTo>
                    <a:lnTo>
                      <a:pt x="58" y="0"/>
                    </a:lnTo>
                    <a:lnTo>
                      <a:pt x="48" y="2"/>
                    </a:lnTo>
                    <a:lnTo>
                      <a:pt x="37" y="4"/>
                    </a:lnTo>
                    <a:lnTo>
                      <a:pt x="28" y="6"/>
                    </a:lnTo>
                    <a:lnTo>
                      <a:pt x="20" y="11"/>
                    </a:lnTo>
                    <a:lnTo>
                      <a:pt x="13" y="14"/>
                    </a:lnTo>
                    <a:lnTo>
                      <a:pt x="7" y="19"/>
                    </a:lnTo>
                    <a:lnTo>
                      <a:pt x="2" y="24"/>
                    </a:lnTo>
                    <a:lnTo>
                      <a:pt x="0" y="28"/>
                    </a:lnTo>
                    <a:lnTo>
                      <a:pt x="0" y="33"/>
                    </a:lnTo>
                    <a:lnTo>
                      <a:pt x="1" y="36"/>
                    </a:lnTo>
                    <a:lnTo>
                      <a:pt x="5" y="40"/>
                    </a:lnTo>
                    <a:lnTo>
                      <a:pt x="10" y="42"/>
                    </a:lnTo>
                    <a:lnTo>
                      <a:pt x="17" y="44"/>
                    </a:lnTo>
                    <a:lnTo>
                      <a:pt x="25" y="46"/>
                    </a:lnTo>
                    <a:lnTo>
                      <a:pt x="33" y="46"/>
                    </a:lnTo>
                    <a:lnTo>
                      <a:pt x="43" y="44"/>
                    </a:lnTo>
                    <a:lnTo>
                      <a:pt x="53" y="43"/>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7" name="Freeform 41">
                <a:extLst>
                  <a:ext uri="{FF2B5EF4-FFF2-40B4-BE49-F238E27FC236}">
                    <a16:creationId xmlns:a16="http://schemas.microsoft.com/office/drawing/2014/main" id="{585D52FF-60B3-4B76-A48D-8447D40F6646}"/>
                  </a:ext>
                </a:extLst>
              </p:cNvPr>
              <p:cNvSpPr>
                <a:spLocks/>
              </p:cNvSpPr>
              <p:nvPr/>
            </p:nvSpPr>
            <p:spPr bwMode="auto">
              <a:xfrm>
                <a:off x="1911" y="3001"/>
                <a:ext cx="26" cy="40"/>
              </a:xfrm>
              <a:custGeom>
                <a:avLst/>
                <a:gdLst>
                  <a:gd name="T0" fmla="*/ 2 w 26"/>
                  <a:gd name="T1" fmla="*/ 14 h 40"/>
                  <a:gd name="T2" fmla="*/ 0 w 26"/>
                  <a:gd name="T3" fmla="*/ 17 h 40"/>
                  <a:gd name="T4" fmla="*/ 0 w 26"/>
                  <a:gd name="T5" fmla="*/ 21 h 40"/>
                  <a:gd name="T6" fmla="*/ 0 w 26"/>
                  <a:gd name="T7" fmla="*/ 25 h 40"/>
                  <a:gd name="T8" fmla="*/ 0 w 26"/>
                  <a:gd name="T9" fmla="*/ 28 h 40"/>
                  <a:gd name="T10" fmla="*/ 0 w 26"/>
                  <a:gd name="T11" fmla="*/ 31 h 40"/>
                  <a:gd name="T12" fmla="*/ 1 w 26"/>
                  <a:gd name="T13" fmla="*/ 34 h 40"/>
                  <a:gd name="T14" fmla="*/ 2 w 26"/>
                  <a:gd name="T15" fmla="*/ 36 h 40"/>
                  <a:gd name="T16" fmla="*/ 4 w 26"/>
                  <a:gd name="T17" fmla="*/ 37 h 40"/>
                  <a:gd name="T18" fmla="*/ 6 w 26"/>
                  <a:gd name="T19" fmla="*/ 39 h 40"/>
                  <a:gd name="T20" fmla="*/ 8 w 26"/>
                  <a:gd name="T21" fmla="*/ 39 h 40"/>
                  <a:gd name="T22" fmla="*/ 11 w 26"/>
                  <a:gd name="T23" fmla="*/ 37 h 40"/>
                  <a:gd name="T24" fmla="*/ 13 w 26"/>
                  <a:gd name="T25" fmla="*/ 36 h 40"/>
                  <a:gd name="T26" fmla="*/ 16 w 26"/>
                  <a:gd name="T27" fmla="*/ 34 h 40"/>
                  <a:gd name="T28" fmla="*/ 18 w 26"/>
                  <a:gd name="T29" fmla="*/ 31 h 40"/>
                  <a:gd name="T30" fmla="*/ 20 w 26"/>
                  <a:gd name="T31" fmla="*/ 27 h 40"/>
                  <a:gd name="T32" fmla="*/ 22 w 26"/>
                  <a:gd name="T33" fmla="*/ 24 h 40"/>
                  <a:gd name="T34" fmla="*/ 23 w 26"/>
                  <a:gd name="T35" fmla="*/ 21 h 40"/>
                  <a:gd name="T36" fmla="*/ 24 w 26"/>
                  <a:gd name="T37" fmla="*/ 16 h 40"/>
                  <a:gd name="T38" fmla="*/ 25 w 26"/>
                  <a:gd name="T39" fmla="*/ 13 h 40"/>
                  <a:gd name="T40" fmla="*/ 24 w 26"/>
                  <a:gd name="T41" fmla="*/ 10 h 40"/>
                  <a:gd name="T42" fmla="*/ 24 w 26"/>
                  <a:gd name="T43" fmla="*/ 6 h 40"/>
                  <a:gd name="T44" fmla="*/ 23 w 26"/>
                  <a:gd name="T45" fmla="*/ 4 h 40"/>
                  <a:gd name="T46" fmla="*/ 22 w 26"/>
                  <a:gd name="T47" fmla="*/ 2 h 40"/>
                  <a:gd name="T48" fmla="*/ 20 w 26"/>
                  <a:gd name="T49" fmla="*/ 1 h 40"/>
                  <a:gd name="T50" fmla="*/ 18 w 26"/>
                  <a:gd name="T51" fmla="*/ 0 h 40"/>
                  <a:gd name="T52" fmla="*/ 15 w 26"/>
                  <a:gd name="T53" fmla="*/ 0 h 40"/>
                  <a:gd name="T54" fmla="*/ 13 w 26"/>
                  <a:gd name="T55" fmla="*/ 1 h 40"/>
                  <a:gd name="T56" fmla="*/ 10 w 26"/>
                  <a:gd name="T57" fmla="*/ 2 h 40"/>
                  <a:gd name="T58" fmla="*/ 8 w 26"/>
                  <a:gd name="T59" fmla="*/ 4 h 40"/>
                  <a:gd name="T60" fmla="*/ 6 w 26"/>
                  <a:gd name="T61" fmla="*/ 7 h 40"/>
                  <a:gd name="T62" fmla="*/ 4 w 26"/>
                  <a:gd name="T63" fmla="*/ 10 h 40"/>
                  <a:gd name="T64" fmla="*/ 2 w 26"/>
                  <a:gd name="T65" fmla="*/ 1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 h="40">
                    <a:moveTo>
                      <a:pt x="2" y="14"/>
                    </a:moveTo>
                    <a:lnTo>
                      <a:pt x="0" y="17"/>
                    </a:lnTo>
                    <a:lnTo>
                      <a:pt x="0" y="21"/>
                    </a:lnTo>
                    <a:lnTo>
                      <a:pt x="0" y="25"/>
                    </a:lnTo>
                    <a:lnTo>
                      <a:pt x="0" y="28"/>
                    </a:lnTo>
                    <a:lnTo>
                      <a:pt x="0" y="31"/>
                    </a:lnTo>
                    <a:lnTo>
                      <a:pt x="1" y="34"/>
                    </a:lnTo>
                    <a:lnTo>
                      <a:pt x="2" y="36"/>
                    </a:lnTo>
                    <a:lnTo>
                      <a:pt x="4" y="37"/>
                    </a:lnTo>
                    <a:lnTo>
                      <a:pt x="6" y="39"/>
                    </a:lnTo>
                    <a:lnTo>
                      <a:pt x="8" y="39"/>
                    </a:lnTo>
                    <a:lnTo>
                      <a:pt x="11" y="37"/>
                    </a:lnTo>
                    <a:lnTo>
                      <a:pt x="13" y="36"/>
                    </a:lnTo>
                    <a:lnTo>
                      <a:pt x="16" y="34"/>
                    </a:lnTo>
                    <a:lnTo>
                      <a:pt x="18" y="31"/>
                    </a:lnTo>
                    <a:lnTo>
                      <a:pt x="20" y="27"/>
                    </a:lnTo>
                    <a:lnTo>
                      <a:pt x="22" y="24"/>
                    </a:lnTo>
                    <a:lnTo>
                      <a:pt x="23" y="21"/>
                    </a:lnTo>
                    <a:lnTo>
                      <a:pt x="24" y="16"/>
                    </a:lnTo>
                    <a:lnTo>
                      <a:pt x="25" y="13"/>
                    </a:lnTo>
                    <a:lnTo>
                      <a:pt x="24" y="10"/>
                    </a:lnTo>
                    <a:lnTo>
                      <a:pt x="24" y="6"/>
                    </a:lnTo>
                    <a:lnTo>
                      <a:pt x="23" y="4"/>
                    </a:lnTo>
                    <a:lnTo>
                      <a:pt x="22" y="2"/>
                    </a:lnTo>
                    <a:lnTo>
                      <a:pt x="20" y="1"/>
                    </a:lnTo>
                    <a:lnTo>
                      <a:pt x="18" y="0"/>
                    </a:lnTo>
                    <a:lnTo>
                      <a:pt x="15" y="0"/>
                    </a:lnTo>
                    <a:lnTo>
                      <a:pt x="13" y="1"/>
                    </a:lnTo>
                    <a:lnTo>
                      <a:pt x="10" y="2"/>
                    </a:lnTo>
                    <a:lnTo>
                      <a:pt x="8" y="4"/>
                    </a:lnTo>
                    <a:lnTo>
                      <a:pt x="6" y="7"/>
                    </a:lnTo>
                    <a:lnTo>
                      <a:pt x="4" y="10"/>
                    </a:lnTo>
                    <a:lnTo>
                      <a:pt x="2" y="14"/>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8" name="Freeform 42">
                <a:extLst>
                  <a:ext uri="{FF2B5EF4-FFF2-40B4-BE49-F238E27FC236}">
                    <a16:creationId xmlns:a16="http://schemas.microsoft.com/office/drawing/2014/main" id="{8CACB020-2DA1-46BC-A7DF-9AA2F7EAD5C9}"/>
                  </a:ext>
                </a:extLst>
              </p:cNvPr>
              <p:cNvSpPr>
                <a:spLocks/>
              </p:cNvSpPr>
              <p:nvPr/>
            </p:nvSpPr>
            <p:spPr bwMode="auto">
              <a:xfrm>
                <a:off x="1991" y="3014"/>
                <a:ext cx="27" cy="40"/>
              </a:xfrm>
              <a:custGeom>
                <a:avLst/>
                <a:gdLst>
                  <a:gd name="T0" fmla="*/ 3 w 27"/>
                  <a:gd name="T1" fmla="*/ 13 h 40"/>
                  <a:gd name="T2" fmla="*/ 2 w 27"/>
                  <a:gd name="T3" fmla="*/ 18 h 40"/>
                  <a:gd name="T4" fmla="*/ 1 w 27"/>
                  <a:gd name="T5" fmla="*/ 21 h 40"/>
                  <a:gd name="T6" fmla="*/ 0 w 27"/>
                  <a:gd name="T7" fmla="*/ 26 h 40"/>
                  <a:gd name="T8" fmla="*/ 0 w 27"/>
                  <a:gd name="T9" fmla="*/ 29 h 40"/>
                  <a:gd name="T10" fmla="*/ 1 w 27"/>
                  <a:gd name="T11" fmla="*/ 32 h 40"/>
                  <a:gd name="T12" fmla="*/ 2 w 27"/>
                  <a:gd name="T13" fmla="*/ 35 h 40"/>
                  <a:gd name="T14" fmla="*/ 3 w 27"/>
                  <a:gd name="T15" fmla="*/ 36 h 40"/>
                  <a:gd name="T16" fmla="*/ 5 w 27"/>
                  <a:gd name="T17" fmla="*/ 39 h 40"/>
                  <a:gd name="T18" fmla="*/ 7 w 27"/>
                  <a:gd name="T19" fmla="*/ 39 h 40"/>
                  <a:gd name="T20" fmla="*/ 9 w 27"/>
                  <a:gd name="T21" fmla="*/ 39 h 40"/>
                  <a:gd name="T22" fmla="*/ 12 w 27"/>
                  <a:gd name="T23" fmla="*/ 39 h 40"/>
                  <a:gd name="T24" fmla="*/ 14 w 27"/>
                  <a:gd name="T25" fmla="*/ 36 h 40"/>
                  <a:gd name="T26" fmla="*/ 17 w 27"/>
                  <a:gd name="T27" fmla="*/ 34 h 40"/>
                  <a:gd name="T28" fmla="*/ 19 w 27"/>
                  <a:gd name="T29" fmla="*/ 32 h 40"/>
                  <a:gd name="T30" fmla="*/ 21 w 27"/>
                  <a:gd name="T31" fmla="*/ 28 h 40"/>
                  <a:gd name="T32" fmla="*/ 23 w 27"/>
                  <a:gd name="T33" fmla="*/ 25 h 40"/>
                  <a:gd name="T34" fmla="*/ 24 w 27"/>
                  <a:gd name="T35" fmla="*/ 21 h 40"/>
                  <a:gd name="T36" fmla="*/ 25 w 27"/>
                  <a:gd name="T37" fmla="*/ 17 h 40"/>
                  <a:gd name="T38" fmla="*/ 26 w 27"/>
                  <a:gd name="T39" fmla="*/ 13 h 40"/>
                  <a:gd name="T40" fmla="*/ 26 w 27"/>
                  <a:gd name="T41" fmla="*/ 10 h 40"/>
                  <a:gd name="T42" fmla="*/ 25 w 27"/>
                  <a:gd name="T43" fmla="*/ 6 h 40"/>
                  <a:gd name="T44" fmla="*/ 24 w 27"/>
                  <a:gd name="T45" fmla="*/ 4 h 40"/>
                  <a:gd name="T46" fmla="*/ 23 w 27"/>
                  <a:gd name="T47" fmla="*/ 2 h 40"/>
                  <a:gd name="T48" fmla="*/ 21 w 27"/>
                  <a:gd name="T49" fmla="*/ 1 h 40"/>
                  <a:gd name="T50" fmla="*/ 19 w 27"/>
                  <a:gd name="T51" fmla="*/ 0 h 40"/>
                  <a:gd name="T52" fmla="*/ 16 w 27"/>
                  <a:gd name="T53" fmla="*/ 0 h 40"/>
                  <a:gd name="T54" fmla="*/ 14 w 27"/>
                  <a:gd name="T55" fmla="*/ 1 h 40"/>
                  <a:gd name="T56" fmla="*/ 12 w 27"/>
                  <a:gd name="T57" fmla="*/ 2 h 40"/>
                  <a:gd name="T58" fmla="*/ 9 w 27"/>
                  <a:gd name="T59" fmla="*/ 4 h 40"/>
                  <a:gd name="T60" fmla="*/ 7 w 27"/>
                  <a:gd name="T61" fmla="*/ 6 h 40"/>
                  <a:gd name="T62" fmla="*/ 5 w 27"/>
                  <a:gd name="T63" fmla="*/ 10 h 40"/>
                  <a:gd name="T64" fmla="*/ 3 w 27"/>
                  <a:gd name="T65" fmla="*/ 1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 h="40">
                    <a:moveTo>
                      <a:pt x="3" y="13"/>
                    </a:moveTo>
                    <a:lnTo>
                      <a:pt x="2" y="18"/>
                    </a:lnTo>
                    <a:lnTo>
                      <a:pt x="1" y="21"/>
                    </a:lnTo>
                    <a:lnTo>
                      <a:pt x="0" y="26"/>
                    </a:lnTo>
                    <a:lnTo>
                      <a:pt x="0" y="29"/>
                    </a:lnTo>
                    <a:lnTo>
                      <a:pt x="1" y="32"/>
                    </a:lnTo>
                    <a:lnTo>
                      <a:pt x="2" y="35"/>
                    </a:lnTo>
                    <a:lnTo>
                      <a:pt x="3" y="36"/>
                    </a:lnTo>
                    <a:lnTo>
                      <a:pt x="5" y="39"/>
                    </a:lnTo>
                    <a:lnTo>
                      <a:pt x="7" y="39"/>
                    </a:lnTo>
                    <a:lnTo>
                      <a:pt x="9" y="39"/>
                    </a:lnTo>
                    <a:lnTo>
                      <a:pt x="12" y="39"/>
                    </a:lnTo>
                    <a:lnTo>
                      <a:pt x="14" y="36"/>
                    </a:lnTo>
                    <a:lnTo>
                      <a:pt x="17" y="34"/>
                    </a:lnTo>
                    <a:lnTo>
                      <a:pt x="19" y="32"/>
                    </a:lnTo>
                    <a:lnTo>
                      <a:pt x="21" y="28"/>
                    </a:lnTo>
                    <a:lnTo>
                      <a:pt x="23" y="25"/>
                    </a:lnTo>
                    <a:lnTo>
                      <a:pt x="24" y="21"/>
                    </a:lnTo>
                    <a:lnTo>
                      <a:pt x="25" y="17"/>
                    </a:lnTo>
                    <a:lnTo>
                      <a:pt x="26" y="13"/>
                    </a:lnTo>
                    <a:lnTo>
                      <a:pt x="26" y="10"/>
                    </a:lnTo>
                    <a:lnTo>
                      <a:pt x="25" y="6"/>
                    </a:lnTo>
                    <a:lnTo>
                      <a:pt x="24" y="4"/>
                    </a:lnTo>
                    <a:lnTo>
                      <a:pt x="23" y="2"/>
                    </a:lnTo>
                    <a:lnTo>
                      <a:pt x="21" y="1"/>
                    </a:lnTo>
                    <a:lnTo>
                      <a:pt x="19" y="0"/>
                    </a:lnTo>
                    <a:lnTo>
                      <a:pt x="16" y="0"/>
                    </a:lnTo>
                    <a:lnTo>
                      <a:pt x="14" y="1"/>
                    </a:lnTo>
                    <a:lnTo>
                      <a:pt x="12" y="2"/>
                    </a:lnTo>
                    <a:lnTo>
                      <a:pt x="9" y="4"/>
                    </a:lnTo>
                    <a:lnTo>
                      <a:pt x="7" y="6"/>
                    </a:lnTo>
                    <a:lnTo>
                      <a:pt x="5" y="10"/>
                    </a:lnTo>
                    <a:lnTo>
                      <a:pt x="3" y="13"/>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9" name="Freeform 43">
                <a:extLst>
                  <a:ext uri="{FF2B5EF4-FFF2-40B4-BE49-F238E27FC236}">
                    <a16:creationId xmlns:a16="http://schemas.microsoft.com/office/drawing/2014/main" id="{FE26097A-7538-4BFB-9C79-0EBD8093422D}"/>
                  </a:ext>
                </a:extLst>
              </p:cNvPr>
              <p:cNvSpPr>
                <a:spLocks/>
              </p:cNvSpPr>
              <p:nvPr/>
            </p:nvSpPr>
            <p:spPr bwMode="auto">
              <a:xfrm>
                <a:off x="1830" y="3306"/>
                <a:ext cx="22" cy="43"/>
              </a:xfrm>
              <a:custGeom>
                <a:avLst/>
                <a:gdLst>
                  <a:gd name="T0" fmla="*/ 0 w 22"/>
                  <a:gd name="T1" fmla="*/ 20 h 43"/>
                  <a:gd name="T2" fmla="*/ 0 w 22"/>
                  <a:gd name="T3" fmla="*/ 23 h 43"/>
                  <a:gd name="T4" fmla="*/ 0 w 22"/>
                  <a:gd name="T5" fmla="*/ 28 h 43"/>
                  <a:gd name="T6" fmla="*/ 0 w 22"/>
                  <a:gd name="T7" fmla="*/ 31 h 43"/>
                  <a:gd name="T8" fmla="*/ 1 w 22"/>
                  <a:gd name="T9" fmla="*/ 35 h 43"/>
                  <a:gd name="T10" fmla="*/ 2 w 22"/>
                  <a:gd name="T11" fmla="*/ 37 h 43"/>
                  <a:gd name="T12" fmla="*/ 4 w 22"/>
                  <a:gd name="T13" fmla="*/ 39 h 43"/>
                  <a:gd name="T14" fmla="*/ 6 w 22"/>
                  <a:gd name="T15" fmla="*/ 40 h 43"/>
                  <a:gd name="T16" fmla="*/ 8 w 22"/>
                  <a:gd name="T17" fmla="*/ 42 h 43"/>
                  <a:gd name="T18" fmla="*/ 11 w 22"/>
                  <a:gd name="T19" fmla="*/ 42 h 43"/>
                  <a:gd name="T20" fmla="*/ 13 w 22"/>
                  <a:gd name="T21" fmla="*/ 40 h 43"/>
                  <a:gd name="T22" fmla="*/ 15 w 22"/>
                  <a:gd name="T23" fmla="*/ 38 h 43"/>
                  <a:gd name="T24" fmla="*/ 17 w 22"/>
                  <a:gd name="T25" fmla="*/ 36 h 43"/>
                  <a:gd name="T26" fmla="*/ 18 w 22"/>
                  <a:gd name="T27" fmla="*/ 32 h 43"/>
                  <a:gd name="T28" fmla="*/ 19 w 22"/>
                  <a:gd name="T29" fmla="*/ 29 h 43"/>
                  <a:gd name="T30" fmla="*/ 20 w 22"/>
                  <a:gd name="T31" fmla="*/ 26 h 43"/>
                  <a:gd name="T32" fmla="*/ 21 w 22"/>
                  <a:gd name="T33" fmla="*/ 21 h 43"/>
                  <a:gd name="T34" fmla="*/ 20 w 22"/>
                  <a:gd name="T35" fmla="*/ 17 h 43"/>
                  <a:gd name="T36" fmla="*/ 20 w 22"/>
                  <a:gd name="T37" fmla="*/ 13 h 43"/>
                  <a:gd name="T38" fmla="*/ 19 w 22"/>
                  <a:gd name="T39" fmla="*/ 10 h 43"/>
                  <a:gd name="T40" fmla="*/ 18 w 22"/>
                  <a:gd name="T41" fmla="*/ 6 h 43"/>
                  <a:gd name="T42" fmla="*/ 17 w 22"/>
                  <a:gd name="T43" fmla="*/ 4 h 43"/>
                  <a:gd name="T44" fmla="*/ 15 w 22"/>
                  <a:gd name="T45" fmla="*/ 2 h 43"/>
                  <a:gd name="T46" fmla="*/ 13 w 22"/>
                  <a:gd name="T47" fmla="*/ 1 h 43"/>
                  <a:gd name="T48" fmla="*/ 11 w 22"/>
                  <a:gd name="T49" fmla="*/ 0 h 43"/>
                  <a:gd name="T50" fmla="*/ 8 w 22"/>
                  <a:gd name="T51" fmla="*/ 0 h 43"/>
                  <a:gd name="T52" fmla="*/ 6 w 22"/>
                  <a:gd name="T53" fmla="*/ 1 h 43"/>
                  <a:gd name="T54" fmla="*/ 4 w 22"/>
                  <a:gd name="T55" fmla="*/ 3 h 43"/>
                  <a:gd name="T56" fmla="*/ 2 w 22"/>
                  <a:gd name="T57" fmla="*/ 5 h 43"/>
                  <a:gd name="T58" fmla="*/ 1 w 22"/>
                  <a:gd name="T59" fmla="*/ 9 h 43"/>
                  <a:gd name="T60" fmla="*/ 0 w 22"/>
                  <a:gd name="T61" fmla="*/ 12 h 43"/>
                  <a:gd name="T62" fmla="*/ 0 w 22"/>
                  <a:gd name="T63" fmla="*/ 15 h 43"/>
                  <a:gd name="T64" fmla="*/ 0 w 22"/>
                  <a:gd name="T65" fmla="*/ 2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 h="43">
                    <a:moveTo>
                      <a:pt x="0" y="20"/>
                    </a:moveTo>
                    <a:lnTo>
                      <a:pt x="0" y="23"/>
                    </a:lnTo>
                    <a:lnTo>
                      <a:pt x="0" y="28"/>
                    </a:lnTo>
                    <a:lnTo>
                      <a:pt x="0" y="31"/>
                    </a:lnTo>
                    <a:lnTo>
                      <a:pt x="1" y="35"/>
                    </a:lnTo>
                    <a:lnTo>
                      <a:pt x="2" y="37"/>
                    </a:lnTo>
                    <a:lnTo>
                      <a:pt x="4" y="39"/>
                    </a:lnTo>
                    <a:lnTo>
                      <a:pt x="6" y="40"/>
                    </a:lnTo>
                    <a:lnTo>
                      <a:pt x="8" y="42"/>
                    </a:lnTo>
                    <a:lnTo>
                      <a:pt x="11" y="42"/>
                    </a:lnTo>
                    <a:lnTo>
                      <a:pt x="13" y="40"/>
                    </a:lnTo>
                    <a:lnTo>
                      <a:pt x="15" y="38"/>
                    </a:lnTo>
                    <a:lnTo>
                      <a:pt x="17" y="36"/>
                    </a:lnTo>
                    <a:lnTo>
                      <a:pt x="18" y="32"/>
                    </a:lnTo>
                    <a:lnTo>
                      <a:pt x="19" y="29"/>
                    </a:lnTo>
                    <a:lnTo>
                      <a:pt x="20" y="26"/>
                    </a:lnTo>
                    <a:lnTo>
                      <a:pt x="21" y="21"/>
                    </a:lnTo>
                    <a:lnTo>
                      <a:pt x="20" y="17"/>
                    </a:lnTo>
                    <a:lnTo>
                      <a:pt x="20" y="13"/>
                    </a:lnTo>
                    <a:lnTo>
                      <a:pt x="19" y="10"/>
                    </a:lnTo>
                    <a:lnTo>
                      <a:pt x="18" y="6"/>
                    </a:lnTo>
                    <a:lnTo>
                      <a:pt x="17" y="4"/>
                    </a:lnTo>
                    <a:lnTo>
                      <a:pt x="15" y="2"/>
                    </a:lnTo>
                    <a:lnTo>
                      <a:pt x="13" y="1"/>
                    </a:lnTo>
                    <a:lnTo>
                      <a:pt x="11" y="0"/>
                    </a:lnTo>
                    <a:lnTo>
                      <a:pt x="8" y="0"/>
                    </a:lnTo>
                    <a:lnTo>
                      <a:pt x="6" y="1"/>
                    </a:lnTo>
                    <a:lnTo>
                      <a:pt x="4" y="3"/>
                    </a:lnTo>
                    <a:lnTo>
                      <a:pt x="2" y="5"/>
                    </a:lnTo>
                    <a:lnTo>
                      <a:pt x="1" y="9"/>
                    </a:lnTo>
                    <a:lnTo>
                      <a:pt x="0" y="12"/>
                    </a:lnTo>
                    <a:lnTo>
                      <a:pt x="0" y="15"/>
                    </a:lnTo>
                    <a:lnTo>
                      <a:pt x="0" y="20"/>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0" name="Freeform 44">
                <a:extLst>
                  <a:ext uri="{FF2B5EF4-FFF2-40B4-BE49-F238E27FC236}">
                    <a16:creationId xmlns:a16="http://schemas.microsoft.com/office/drawing/2014/main" id="{0ECD96E4-903A-4E41-8014-175DCACCF50D}"/>
                  </a:ext>
                </a:extLst>
              </p:cNvPr>
              <p:cNvSpPr>
                <a:spLocks/>
              </p:cNvSpPr>
              <p:nvPr/>
            </p:nvSpPr>
            <p:spPr bwMode="auto">
              <a:xfrm>
                <a:off x="1750" y="3291"/>
                <a:ext cx="23" cy="43"/>
              </a:xfrm>
              <a:custGeom>
                <a:avLst/>
                <a:gdLst>
                  <a:gd name="T0" fmla="*/ 0 w 23"/>
                  <a:gd name="T1" fmla="*/ 20 h 43"/>
                  <a:gd name="T2" fmla="*/ 0 w 23"/>
                  <a:gd name="T3" fmla="*/ 24 h 43"/>
                  <a:gd name="T4" fmla="*/ 0 w 23"/>
                  <a:gd name="T5" fmla="*/ 28 h 43"/>
                  <a:gd name="T6" fmla="*/ 1 w 23"/>
                  <a:gd name="T7" fmla="*/ 31 h 43"/>
                  <a:gd name="T8" fmla="*/ 2 w 23"/>
                  <a:gd name="T9" fmla="*/ 35 h 43"/>
                  <a:gd name="T10" fmla="*/ 4 w 23"/>
                  <a:gd name="T11" fmla="*/ 37 h 43"/>
                  <a:gd name="T12" fmla="*/ 6 w 23"/>
                  <a:gd name="T13" fmla="*/ 39 h 43"/>
                  <a:gd name="T14" fmla="*/ 8 w 23"/>
                  <a:gd name="T15" fmla="*/ 40 h 43"/>
                  <a:gd name="T16" fmla="*/ 10 w 23"/>
                  <a:gd name="T17" fmla="*/ 42 h 43"/>
                  <a:gd name="T18" fmla="*/ 12 w 23"/>
                  <a:gd name="T19" fmla="*/ 40 h 43"/>
                  <a:gd name="T20" fmla="*/ 14 w 23"/>
                  <a:gd name="T21" fmla="*/ 39 h 43"/>
                  <a:gd name="T22" fmla="*/ 16 w 23"/>
                  <a:gd name="T23" fmla="*/ 38 h 43"/>
                  <a:gd name="T24" fmla="*/ 18 w 23"/>
                  <a:gd name="T25" fmla="*/ 35 h 43"/>
                  <a:gd name="T26" fmla="*/ 19 w 23"/>
                  <a:gd name="T27" fmla="*/ 32 h 43"/>
                  <a:gd name="T28" fmla="*/ 20 w 23"/>
                  <a:gd name="T29" fmla="*/ 29 h 43"/>
                  <a:gd name="T30" fmla="*/ 21 w 23"/>
                  <a:gd name="T31" fmla="*/ 24 h 43"/>
                  <a:gd name="T32" fmla="*/ 22 w 23"/>
                  <a:gd name="T33" fmla="*/ 21 h 43"/>
                  <a:gd name="T34" fmla="*/ 21 w 23"/>
                  <a:gd name="T35" fmla="*/ 17 h 43"/>
                  <a:gd name="T36" fmla="*/ 21 w 23"/>
                  <a:gd name="T37" fmla="*/ 13 h 43"/>
                  <a:gd name="T38" fmla="*/ 20 w 23"/>
                  <a:gd name="T39" fmla="*/ 9 h 43"/>
                  <a:gd name="T40" fmla="*/ 19 w 23"/>
                  <a:gd name="T41" fmla="*/ 6 h 43"/>
                  <a:gd name="T42" fmla="*/ 17 w 23"/>
                  <a:gd name="T43" fmla="*/ 3 h 43"/>
                  <a:gd name="T44" fmla="*/ 15 w 23"/>
                  <a:gd name="T45" fmla="*/ 2 h 43"/>
                  <a:gd name="T46" fmla="*/ 13 w 23"/>
                  <a:gd name="T47" fmla="*/ 0 h 43"/>
                  <a:gd name="T48" fmla="*/ 11 w 23"/>
                  <a:gd name="T49" fmla="*/ 0 h 43"/>
                  <a:gd name="T50" fmla="*/ 9 w 23"/>
                  <a:gd name="T51" fmla="*/ 0 h 43"/>
                  <a:gd name="T52" fmla="*/ 7 w 23"/>
                  <a:gd name="T53" fmla="*/ 1 h 43"/>
                  <a:gd name="T54" fmla="*/ 5 w 23"/>
                  <a:gd name="T55" fmla="*/ 3 h 43"/>
                  <a:gd name="T56" fmla="*/ 3 w 23"/>
                  <a:gd name="T57" fmla="*/ 5 h 43"/>
                  <a:gd name="T58" fmla="*/ 2 w 23"/>
                  <a:gd name="T59" fmla="*/ 9 h 43"/>
                  <a:gd name="T60" fmla="*/ 1 w 23"/>
                  <a:gd name="T61" fmla="*/ 12 h 43"/>
                  <a:gd name="T62" fmla="*/ 0 w 23"/>
                  <a:gd name="T63" fmla="*/ 15 h 43"/>
                  <a:gd name="T64" fmla="*/ 0 w 23"/>
                  <a:gd name="T65" fmla="*/ 2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 h="43">
                    <a:moveTo>
                      <a:pt x="0" y="20"/>
                    </a:moveTo>
                    <a:lnTo>
                      <a:pt x="0" y="24"/>
                    </a:lnTo>
                    <a:lnTo>
                      <a:pt x="0" y="28"/>
                    </a:lnTo>
                    <a:lnTo>
                      <a:pt x="1" y="31"/>
                    </a:lnTo>
                    <a:lnTo>
                      <a:pt x="2" y="35"/>
                    </a:lnTo>
                    <a:lnTo>
                      <a:pt x="4" y="37"/>
                    </a:lnTo>
                    <a:lnTo>
                      <a:pt x="6" y="39"/>
                    </a:lnTo>
                    <a:lnTo>
                      <a:pt x="8" y="40"/>
                    </a:lnTo>
                    <a:lnTo>
                      <a:pt x="10" y="42"/>
                    </a:lnTo>
                    <a:lnTo>
                      <a:pt x="12" y="40"/>
                    </a:lnTo>
                    <a:lnTo>
                      <a:pt x="14" y="39"/>
                    </a:lnTo>
                    <a:lnTo>
                      <a:pt x="16" y="38"/>
                    </a:lnTo>
                    <a:lnTo>
                      <a:pt x="18" y="35"/>
                    </a:lnTo>
                    <a:lnTo>
                      <a:pt x="19" y="32"/>
                    </a:lnTo>
                    <a:lnTo>
                      <a:pt x="20" y="29"/>
                    </a:lnTo>
                    <a:lnTo>
                      <a:pt x="21" y="24"/>
                    </a:lnTo>
                    <a:lnTo>
                      <a:pt x="22" y="21"/>
                    </a:lnTo>
                    <a:lnTo>
                      <a:pt x="21" y="17"/>
                    </a:lnTo>
                    <a:lnTo>
                      <a:pt x="21" y="13"/>
                    </a:lnTo>
                    <a:lnTo>
                      <a:pt x="20" y="9"/>
                    </a:lnTo>
                    <a:lnTo>
                      <a:pt x="19" y="6"/>
                    </a:lnTo>
                    <a:lnTo>
                      <a:pt x="17" y="3"/>
                    </a:lnTo>
                    <a:lnTo>
                      <a:pt x="15" y="2"/>
                    </a:lnTo>
                    <a:lnTo>
                      <a:pt x="13" y="0"/>
                    </a:lnTo>
                    <a:lnTo>
                      <a:pt x="11" y="0"/>
                    </a:lnTo>
                    <a:lnTo>
                      <a:pt x="9" y="0"/>
                    </a:lnTo>
                    <a:lnTo>
                      <a:pt x="7" y="1"/>
                    </a:lnTo>
                    <a:lnTo>
                      <a:pt x="5" y="3"/>
                    </a:lnTo>
                    <a:lnTo>
                      <a:pt x="3" y="5"/>
                    </a:lnTo>
                    <a:lnTo>
                      <a:pt x="2" y="9"/>
                    </a:lnTo>
                    <a:lnTo>
                      <a:pt x="1" y="12"/>
                    </a:lnTo>
                    <a:lnTo>
                      <a:pt x="0" y="15"/>
                    </a:lnTo>
                    <a:lnTo>
                      <a:pt x="0" y="20"/>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271" name="Group 55">
              <a:extLst>
                <a:ext uri="{FF2B5EF4-FFF2-40B4-BE49-F238E27FC236}">
                  <a16:creationId xmlns:a16="http://schemas.microsoft.com/office/drawing/2014/main" id="{0F3B0C23-F0AC-488E-B512-6B4ADF8DADF3}"/>
                </a:ext>
              </a:extLst>
            </p:cNvPr>
            <p:cNvGrpSpPr>
              <a:grpSpLocks/>
            </p:cNvGrpSpPr>
            <p:nvPr/>
          </p:nvGrpSpPr>
          <p:grpSpPr bwMode="auto">
            <a:xfrm>
              <a:off x="1698" y="2928"/>
              <a:ext cx="303" cy="399"/>
              <a:chOff x="1698" y="2928"/>
              <a:chExt cx="303" cy="399"/>
            </a:xfrm>
          </p:grpSpPr>
          <p:sp>
            <p:nvSpPr>
              <p:cNvPr id="9262" name="Freeform 46">
                <a:extLst>
                  <a:ext uri="{FF2B5EF4-FFF2-40B4-BE49-F238E27FC236}">
                    <a16:creationId xmlns:a16="http://schemas.microsoft.com/office/drawing/2014/main" id="{D01A1628-FAA3-4C08-B497-573FFE81ABF8}"/>
                  </a:ext>
                </a:extLst>
              </p:cNvPr>
              <p:cNvSpPr>
                <a:spLocks/>
              </p:cNvSpPr>
              <p:nvPr/>
            </p:nvSpPr>
            <p:spPr bwMode="auto">
              <a:xfrm>
                <a:off x="1705" y="2954"/>
                <a:ext cx="296" cy="373"/>
              </a:xfrm>
              <a:custGeom>
                <a:avLst/>
                <a:gdLst>
                  <a:gd name="T0" fmla="*/ 2 w 296"/>
                  <a:gd name="T1" fmla="*/ 353 h 373"/>
                  <a:gd name="T2" fmla="*/ 1 w 296"/>
                  <a:gd name="T3" fmla="*/ 348 h 373"/>
                  <a:gd name="T4" fmla="*/ 0 w 296"/>
                  <a:gd name="T5" fmla="*/ 334 h 373"/>
                  <a:gd name="T6" fmla="*/ 0 w 296"/>
                  <a:gd name="T7" fmla="*/ 315 h 373"/>
                  <a:gd name="T8" fmla="*/ 0 w 296"/>
                  <a:gd name="T9" fmla="*/ 290 h 373"/>
                  <a:gd name="T10" fmla="*/ 2 w 296"/>
                  <a:gd name="T11" fmla="*/ 262 h 373"/>
                  <a:gd name="T12" fmla="*/ 6 w 296"/>
                  <a:gd name="T13" fmla="*/ 234 h 373"/>
                  <a:gd name="T14" fmla="*/ 15 w 296"/>
                  <a:gd name="T15" fmla="*/ 209 h 373"/>
                  <a:gd name="T16" fmla="*/ 26 w 296"/>
                  <a:gd name="T17" fmla="*/ 186 h 373"/>
                  <a:gd name="T18" fmla="*/ 40 w 296"/>
                  <a:gd name="T19" fmla="*/ 170 h 373"/>
                  <a:gd name="T20" fmla="*/ 54 w 296"/>
                  <a:gd name="T21" fmla="*/ 161 h 373"/>
                  <a:gd name="T22" fmla="*/ 68 w 296"/>
                  <a:gd name="T23" fmla="*/ 155 h 373"/>
                  <a:gd name="T24" fmla="*/ 80 w 296"/>
                  <a:gd name="T25" fmla="*/ 151 h 373"/>
                  <a:gd name="T26" fmla="*/ 94 w 296"/>
                  <a:gd name="T27" fmla="*/ 146 h 373"/>
                  <a:gd name="T28" fmla="*/ 107 w 296"/>
                  <a:gd name="T29" fmla="*/ 139 h 373"/>
                  <a:gd name="T30" fmla="*/ 121 w 296"/>
                  <a:gd name="T31" fmla="*/ 127 h 373"/>
                  <a:gd name="T32" fmla="*/ 134 w 296"/>
                  <a:gd name="T33" fmla="*/ 108 h 373"/>
                  <a:gd name="T34" fmla="*/ 146 w 296"/>
                  <a:gd name="T35" fmla="*/ 85 h 373"/>
                  <a:gd name="T36" fmla="*/ 154 w 296"/>
                  <a:gd name="T37" fmla="*/ 63 h 373"/>
                  <a:gd name="T38" fmla="*/ 160 w 296"/>
                  <a:gd name="T39" fmla="*/ 45 h 373"/>
                  <a:gd name="T40" fmla="*/ 164 w 296"/>
                  <a:gd name="T41" fmla="*/ 29 h 373"/>
                  <a:gd name="T42" fmla="*/ 167 w 296"/>
                  <a:gd name="T43" fmla="*/ 17 h 373"/>
                  <a:gd name="T44" fmla="*/ 168 w 296"/>
                  <a:gd name="T45" fmla="*/ 7 h 373"/>
                  <a:gd name="T46" fmla="*/ 168 w 296"/>
                  <a:gd name="T47" fmla="*/ 1 h 373"/>
                  <a:gd name="T48" fmla="*/ 168 w 296"/>
                  <a:gd name="T49" fmla="*/ 0 h 373"/>
                  <a:gd name="T50" fmla="*/ 295 w 296"/>
                  <a:gd name="T51" fmla="*/ 19 h 373"/>
                  <a:gd name="T52" fmla="*/ 294 w 296"/>
                  <a:gd name="T53" fmla="*/ 25 h 373"/>
                  <a:gd name="T54" fmla="*/ 292 w 296"/>
                  <a:gd name="T55" fmla="*/ 39 h 373"/>
                  <a:gd name="T56" fmla="*/ 287 w 296"/>
                  <a:gd name="T57" fmla="*/ 60 h 373"/>
                  <a:gd name="T58" fmla="*/ 281 w 296"/>
                  <a:gd name="T59" fmla="*/ 85 h 373"/>
                  <a:gd name="T60" fmla="*/ 273 w 296"/>
                  <a:gd name="T61" fmla="*/ 112 h 373"/>
                  <a:gd name="T62" fmla="*/ 264 w 296"/>
                  <a:gd name="T63" fmla="*/ 136 h 373"/>
                  <a:gd name="T64" fmla="*/ 253 w 296"/>
                  <a:gd name="T65" fmla="*/ 158 h 373"/>
                  <a:gd name="T66" fmla="*/ 242 w 296"/>
                  <a:gd name="T67" fmla="*/ 171 h 373"/>
                  <a:gd name="T68" fmla="*/ 228 w 296"/>
                  <a:gd name="T69" fmla="*/ 180 h 373"/>
                  <a:gd name="T70" fmla="*/ 212 w 296"/>
                  <a:gd name="T71" fmla="*/ 186 h 373"/>
                  <a:gd name="T72" fmla="*/ 194 w 296"/>
                  <a:gd name="T73" fmla="*/ 191 h 373"/>
                  <a:gd name="T74" fmla="*/ 176 w 296"/>
                  <a:gd name="T75" fmla="*/ 195 h 373"/>
                  <a:gd name="T76" fmla="*/ 159 w 296"/>
                  <a:gd name="T77" fmla="*/ 202 h 373"/>
                  <a:gd name="T78" fmla="*/ 145 w 296"/>
                  <a:gd name="T79" fmla="*/ 211 h 373"/>
                  <a:gd name="T80" fmla="*/ 132 w 296"/>
                  <a:gd name="T81" fmla="*/ 224 h 373"/>
                  <a:gd name="T82" fmla="*/ 124 w 296"/>
                  <a:gd name="T83" fmla="*/ 242 h 373"/>
                  <a:gd name="T84" fmla="*/ 121 w 296"/>
                  <a:gd name="T85" fmla="*/ 263 h 373"/>
                  <a:gd name="T86" fmla="*/ 118 w 296"/>
                  <a:gd name="T87" fmla="*/ 286 h 373"/>
                  <a:gd name="T88" fmla="*/ 117 w 296"/>
                  <a:gd name="T89" fmla="*/ 308 h 373"/>
                  <a:gd name="T90" fmla="*/ 117 w 296"/>
                  <a:gd name="T91" fmla="*/ 327 h 373"/>
                  <a:gd name="T92" fmla="*/ 118 w 296"/>
                  <a:gd name="T93" fmla="*/ 345 h 373"/>
                  <a:gd name="T94" fmla="*/ 119 w 296"/>
                  <a:gd name="T95" fmla="*/ 359 h 373"/>
                  <a:gd name="T96" fmla="*/ 120 w 296"/>
                  <a:gd name="T97" fmla="*/ 368 h 373"/>
                  <a:gd name="T98" fmla="*/ 121 w 296"/>
                  <a:gd name="T99" fmla="*/ 372 h 373"/>
                  <a:gd name="T100" fmla="*/ 2 w 296"/>
                  <a:gd name="T101" fmla="*/ 35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6" h="373">
                    <a:moveTo>
                      <a:pt x="2" y="353"/>
                    </a:moveTo>
                    <a:lnTo>
                      <a:pt x="1" y="348"/>
                    </a:lnTo>
                    <a:lnTo>
                      <a:pt x="0" y="334"/>
                    </a:lnTo>
                    <a:lnTo>
                      <a:pt x="0" y="315"/>
                    </a:lnTo>
                    <a:lnTo>
                      <a:pt x="0" y="290"/>
                    </a:lnTo>
                    <a:lnTo>
                      <a:pt x="2" y="262"/>
                    </a:lnTo>
                    <a:lnTo>
                      <a:pt x="6" y="234"/>
                    </a:lnTo>
                    <a:lnTo>
                      <a:pt x="15" y="209"/>
                    </a:lnTo>
                    <a:lnTo>
                      <a:pt x="26" y="186"/>
                    </a:lnTo>
                    <a:lnTo>
                      <a:pt x="40" y="170"/>
                    </a:lnTo>
                    <a:lnTo>
                      <a:pt x="54" y="161"/>
                    </a:lnTo>
                    <a:lnTo>
                      <a:pt x="68" y="155"/>
                    </a:lnTo>
                    <a:lnTo>
                      <a:pt x="80" y="151"/>
                    </a:lnTo>
                    <a:lnTo>
                      <a:pt x="94" y="146"/>
                    </a:lnTo>
                    <a:lnTo>
                      <a:pt x="107" y="139"/>
                    </a:lnTo>
                    <a:lnTo>
                      <a:pt x="121" y="127"/>
                    </a:lnTo>
                    <a:lnTo>
                      <a:pt x="134" y="108"/>
                    </a:lnTo>
                    <a:lnTo>
                      <a:pt x="146" y="85"/>
                    </a:lnTo>
                    <a:lnTo>
                      <a:pt x="154" y="63"/>
                    </a:lnTo>
                    <a:lnTo>
                      <a:pt x="160" y="45"/>
                    </a:lnTo>
                    <a:lnTo>
                      <a:pt x="164" y="29"/>
                    </a:lnTo>
                    <a:lnTo>
                      <a:pt x="167" y="17"/>
                    </a:lnTo>
                    <a:lnTo>
                      <a:pt x="168" y="7"/>
                    </a:lnTo>
                    <a:lnTo>
                      <a:pt x="168" y="1"/>
                    </a:lnTo>
                    <a:lnTo>
                      <a:pt x="168" y="0"/>
                    </a:lnTo>
                    <a:lnTo>
                      <a:pt x="295" y="19"/>
                    </a:lnTo>
                    <a:lnTo>
                      <a:pt x="294" y="25"/>
                    </a:lnTo>
                    <a:lnTo>
                      <a:pt x="292" y="39"/>
                    </a:lnTo>
                    <a:lnTo>
                      <a:pt x="287" y="60"/>
                    </a:lnTo>
                    <a:lnTo>
                      <a:pt x="281" y="85"/>
                    </a:lnTo>
                    <a:lnTo>
                      <a:pt x="273" y="112"/>
                    </a:lnTo>
                    <a:lnTo>
                      <a:pt x="264" y="136"/>
                    </a:lnTo>
                    <a:lnTo>
                      <a:pt x="253" y="158"/>
                    </a:lnTo>
                    <a:lnTo>
                      <a:pt x="242" y="171"/>
                    </a:lnTo>
                    <a:lnTo>
                      <a:pt x="228" y="180"/>
                    </a:lnTo>
                    <a:lnTo>
                      <a:pt x="212" y="186"/>
                    </a:lnTo>
                    <a:lnTo>
                      <a:pt x="194" y="191"/>
                    </a:lnTo>
                    <a:lnTo>
                      <a:pt x="176" y="195"/>
                    </a:lnTo>
                    <a:lnTo>
                      <a:pt x="159" y="202"/>
                    </a:lnTo>
                    <a:lnTo>
                      <a:pt x="145" y="211"/>
                    </a:lnTo>
                    <a:lnTo>
                      <a:pt x="132" y="224"/>
                    </a:lnTo>
                    <a:lnTo>
                      <a:pt x="124" y="242"/>
                    </a:lnTo>
                    <a:lnTo>
                      <a:pt x="121" y="263"/>
                    </a:lnTo>
                    <a:lnTo>
                      <a:pt x="118" y="286"/>
                    </a:lnTo>
                    <a:lnTo>
                      <a:pt x="117" y="308"/>
                    </a:lnTo>
                    <a:lnTo>
                      <a:pt x="117" y="327"/>
                    </a:lnTo>
                    <a:lnTo>
                      <a:pt x="118" y="345"/>
                    </a:lnTo>
                    <a:lnTo>
                      <a:pt x="119" y="359"/>
                    </a:lnTo>
                    <a:lnTo>
                      <a:pt x="120" y="368"/>
                    </a:lnTo>
                    <a:lnTo>
                      <a:pt x="121" y="372"/>
                    </a:lnTo>
                    <a:lnTo>
                      <a:pt x="2" y="353"/>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3" name="Freeform 47">
                <a:extLst>
                  <a:ext uri="{FF2B5EF4-FFF2-40B4-BE49-F238E27FC236}">
                    <a16:creationId xmlns:a16="http://schemas.microsoft.com/office/drawing/2014/main" id="{84D821D8-96EB-4BE6-AE0F-77B8FF809FE6}"/>
                  </a:ext>
                </a:extLst>
              </p:cNvPr>
              <p:cNvSpPr>
                <a:spLocks/>
              </p:cNvSpPr>
              <p:nvPr/>
            </p:nvSpPr>
            <p:spPr bwMode="auto">
              <a:xfrm>
                <a:off x="1698" y="2928"/>
                <a:ext cx="298" cy="373"/>
              </a:xfrm>
              <a:custGeom>
                <a:avLst/>
                <a:gdLst>
                  <a:gd name="T0" fmla="*/ 2 w 298"/>
                  <a:gd name="T1" fmla="*/ 353 h 373"/>
                  <a:gd name="T2" fmla="*/ 1 w 298"/>
                  <a:gd name="T3" fmla="*/ 349 h 373"/>
                  <a:gd name="T4" fmla="*/ 0 w 298"/>
                  <a:gd name="T5" fmla="*/ 335 h 373"/>
                  <a:gd name="T6" fmla="*/ 0 w 298"/>
                  <a:gd name="T7" fmla="*/ 315 h 373"/>
                  <a:gd name="T8" fmla="*/ 0 w 298"/>
                  <a:gd name="T9" fmla="*/ 290 h 373"/>
                  <a:gd name="T10" fmla="*/ 2 w 298"/>
                  <a:gd name="T11" fmla="*/ 262 h 373"/>
                  <a:gd name="T12" fmla="*/ 7 w 298"/>
                  <a:gd name="T13" fmla="*/ 235 h 373"/>
                  <a:gd name="T14" fmla="*/ 15 w 298"/>
                  <a:gd name="T15" fmla="*/ 209 h 373"/>
                  <a:gd name="T16" fmla="*/ 27 w 298"/>
                  <a:gd name="T17" fmla="*/ 186 h 373"/>
                  <a:gd name="T18" fmla="*/ 41 w 298"/>
                  <a:gd name="T19" fmla="*/ 171 h 373"/>
                  <a:gd name="T20" fmla="*/ 54 w 298"/>
                  <a:gd name="T21" fmla="*/ 161 h 373"/>
                  <a:gd name="T22" fmla="*/ 68 w 298"/>
                  <a:gd name="T23" fmla="*/ 155 h 373"/>
                  <a:gd name="T24" fmla="*/ 81 w 298"/>
                  <a:gd name="T25" fmla="*/ 152 h 373"/>
                  <a:gd name="T26" fmla="*/ 94 w 298"/>
                  <a:gd name="T27" fmla="*/ 147 h 373"/>
                  <a:gd name="T28" fmla="*/ 108 w 298"/>
                  <a:gd name="T29" fmla="*/ 141 h 373"/>
                  <a:gd name="T30" fmla="*/ 121 w 298"/>
                  <a:gd name="T31" fmla="*/ 128 h 373"/>
                  <a:gd name="T32" fmla="*/ 135 w 298"/>
                  <a:gd name="T33" fmla="*/ 109 h 373"/>
                  <a:gd name="T34" fmla="*/ 146 w 298"/>
                  <a:gd name="T35" fmla="*/ 85 h 373"/>
                  <a:gd name="T36" fmla="*/ 155 w 298"/>
                  <a:gd name="T37" fmla="*/ 64 h 373"/>
                  <a:gd name="T38" fmla="*/ 162 w 298"/>
                  <a:gd name="T39" fmla="*/ 46 h 373"/>
                  <a:gd name="T40" fmla="*/ 165 w 298"/>
                  <a:gd name="T41" fmla="*/ 30 h 373"/>
                  <a:gd name="T42" fmla="*/ 167 w 298"/>
                  <a:gd name="T43" fmla="*/ 18 h 373"/>
                  <a:gd name="T44" fmla="*/ 168 w 298"/>
                  <a:gd name="T45" fmla="*/ 7 h 373"/>
                  <a:gd name="T46" fmla="*/ 168 w 298"/>
                  <a:gd name="T47" fmla="*/ 2 h 373"/>
                  <a:gd name="T48" fmla="*/ 168 w 298"/>
                  <a:gd name="T49" fmla="*/ 0 h 373"/>
                  <a:gd name="T50" fmla="*/ 297 w 298"/>
                  <a:gd name="T51" fmla="*/ 20 h 373"/>
                  <a:gd name="T52" fmla="*/ 296 w 298"/>
                  <a:gd name="T53" fmla="*/ 25 h 373"/>
                  <a:gd name="T54" fmla="*/ 293 w 298"/>
                  <a:gd name="T55" fmla="*/ 39 h 373"/>
                  <a:gd name="T56" fmla="*/ 288 w 298"/>
                  <a:gd name="T57" fmla="*/ 61 h 373"/>
                  <a:gd name="T58" fmla="*/ 282 w 298"/>
                  <a:gd name="T59" fmla="*/ 86 h 373"/>
                  <a:gd name="T60" fmla="*/ 274 w 298"/>
                  <a:gd name="T61" fmla="*/ 112 h 373"/>
                  <a:gd name="T62" fmla="*/ 265 w 298"/>
                  <a:gd name="T63" fmla="*/ 137 h 373"/>
                  <a:gd name="T64" fmla="*/ 254 w 298"/>
                  <a:gd name="T65" fmla="*/ 158 h 373"/>
                  <a:gd name="T66" fmla="*/ 243 w 298"/>
                  <a:gd name="T67" fmla="*/ 172 h 373"/>
                  <a:gd name="T68" fmla="*/ 229 w 298"/>
                  <a:gd name="T69" fmla="*/ 180 h 373"/>
                  <a:gd name="T70" fmla="*/ 213 w 298"/>
                  <a:gd name="T71" fmla="*/ 186 h 373"/>
                  <a:gd name="T72" fmla="*/ 194 w 298"/>
                  <a:gd name="T73" fmla="*/ 191 h 373"/>
                  <a:gd name="T74" fmla="*/ 177 w 298"/>
                  <a:gd name="T75" fmla="*/ 196 h 373"/>
                  <a:gd name="T76" fmla="*/ 160 w 298"/>
                  <a:gd name="T77" fmla="*/ 202 h 373"/>
                  <a:gd name="T78" fmla="*/ 145 w 298"/>
                  <a:gd name="T79" fmla="*/ 211 h 373"/>
                  <a:gd name="T80" fmla="*/ 133 w 298"/>
                  <a:gd name="T81" fmla="*/ 224 h 373"/>
                  <a:gd name="T82" fmla="*/ 125 w 298"/>
                  <a:gd name="T83" fmla="*/ 242 h 373"/>
                  <a:gd name="T84" fmla="*/ 121 w 298"/>
                  <a:gd name="T85" fmla="*/ 265 h 373"/>
                  <a:gd name="T86" fmla="*/ 118 w 298"/>
                  <a:gd name="T87" fmla="*/ 286 h 373"/>
                  <a:gd name="T88" fmla="*/ 117 w 298"/>
                  <a:gd name="T89" fmla="*/ 308 h 373"/>
                  <a:gd name="T90" fmla="*/ 117 w 298"/>
                  <a:gd name="T91" fmla="*/ 328 h 373"/>
                  <a:gd name="T92" fmla="*/ 118 w 298"/>
                  <a:gd name="T93" fmla="*/ 345 h 373"/>
                  <a:gd name="T94" fmla="*/ 119 w 298"/>
                  <a:gd name="T95" fmla="*/ 359 h 373"/>
                  <a:gd name="T96" fmla="*/ 120 w 298"/>
                  <a:gd name="T97" fmla="*/ 368 h 373"/>
                  <a:gd name="T98" fmla="*/ 121 w 298"/>
                  <a:gd name="T99" fmla="*/ 372 h 373"/>
                  <a:gd name="T100" fmla="*/ 2 w 298"/>
                  <a:gd name="T101" fmla="*/ 35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8" h="373">
                    <a:moveTo>
                      <a:pt x="2" y="353"/>
                    </a:moveTo>
                    <a:lnTo>
                      <a:pt x="1" y="349"/>
                    </a:lnTo>
                    <a:lnTo>
                      <a:pt x="0" y="335"/>
                    </a:lnTo>
                    <a:lnTo>
                      <a:pt x="0" y="315"/>
                    </a:lnTo>
                    <a:lnTo>
                      <a:pt x="0" y="290"/>
                    </a:lnTo>
                    <a:lnTo>
                      <a:pt x="2" y="262"/>
                    </a:lnTo>
                    <a:lnTo>
                      <a:pt x="7" y="235"/>
                    </a:lnTo>
                    <a:lnTo>
                      <a:pt x="15" y="209"/>
                    </a:lnTo>
                    <a:lnTo>
                      <a:pt x="27" y="186"/>
                    </a:lnTo>
                    <a:lnTo>
                      <a:pt x="41" y="171"/>
                    </a:lnTo>
                    <a:lnTo>
                      <a:pt x="54" y="161"/>
                    </a:lnTo>
                    <a:lnTo>
                      <a:pt x="68" y="155"/>
                    </a:lnTo>
                    <a:lnTo>
                      <a:pt x="81" y="152"/>
                    </a:lnTo>
                    <a:lnTo>
                      <a:pt x="94" y="147"/>
                    </a:lnTo>
                    <a:lnTo>
                      <a:pt x="108" y="141"/>
                    </a:lnTo>
                    <a:lnTo>
                      <a:pt x="121" y="128"/>
                    </a:lnTo>
                    <a:lnTo>
                      <a:pt x="135" y="109"/>
                    </a:lnTo>
                    <a:lnTo>
                      <a:pt x="146" y="85"/>
                    </a:lnTo>
                    <a:lnTo>
                      <a:pt x="155" y="64"/>
                    </a:lnTo>
                    <a:lnTo>
                      <a:pt x="162" y="46"/>
                    </a:lnTo>
                    <a:lnTo>
                      <a:pt x="165" y="30"/>
                    </a:lnTo>
                    <a:lnTo>
                      <a:pt x="167" y="18"/>
                    </a:lnTo>
                    <a:lnTo>
                      <a:pt x="168" y="7"/>
                    </a:lnTo>
                    <a:lnTo>
                      <a:pt x="168" y="2"/>
                    </a:lnTo>
                    <a:lnTo>
                      <a:pt x="168" y="0"/>
                    </a:lnTo>
                    <a:lnTo>
                      <a:pt x="297" y="20"/>
                    </a:lnTo>
                    <a:lnTo>
                      <a:pt x="296" y="25"/>
                    </a:lnTo>
                    <a:lnTo>
                      <a:pt x="293" y="39"/>
                    </a:lnTo>
                    <a:lnTo>
                      <a:pt x="288" y="61"/>
                    </a:lnTo>
                    <a:lnTo>
                      <a:pt x="282" y="86"/>
                    </a:lnTo>
                    <a:lnTo>
                      <a:pt x="274" y="112"/>
                    </a:lnTo>
                    <a:lnTo>
                      <a:pt x="265" y="137"/>
                    </a:lnTo>
                    <a:lnTo>
                      <a:pt x="254" y="158"/>
                    </a:lnTo>
                    <a:lnTo>
                      <a:pt x="243" y="172"/>
                    </a:lnTo>
                    <a:lnTo>
                      <a:pt x="229" y="180"/>
                    </a:lnTo>
                    <a:lnTo>
                      <a:pt x="213" y="186"/>
                    </a:lnTo>
                    <a:lnTo>
                      <a:pt x="194" y="191"/>
                    </a:lnTo>
                    <a:lnTo>
                      <a:pt x="177" y="196"/>
                    </a:lnTo>
                    <a:lnTo>
                      <a:pt x="160" y="202"/>
                    </a:lnTo>
                    <a:lnTo>
                      <a:pt x="145" y="211"/>
                    </a:lnTo>
                    <a:lnTo>
                      <a:pt x="133" y="224"/>
                    </a:lnTo>
                    <a:lnTo>
                      <a:pt x="125" y="242"/>
                    </a:lnTo>
                    <a:lnTo>
                      <a:pt x="121" y="265"/>
                    </a:lnTo>
                    <a:lnTo>
                      <a:pt x="118" y="286"/>
                    </a:lnTo>
                    <a:lnTo>
                      <a:pt x="117" y="308"/>
                    </a:lnTo>
                    <a:lnTo>
                      <a:pt x="117" y="328"/>
                    </a:lnTo>
                    <a:lnTo>
                      <a:pt x="118" y="345"/>
                    </a:lnTo>
                    <a:lnTo>
                      <a:pt x="119" y="359"/>
                    </a:lnTo>
                    <a:lnTo>
                      <a:pt x="120" y="368"/>
                    </a:lnTo>
                    <a:lnTo>
                      <a:pt x="121" y="372"/>
                    </a:lnTo>
                    <a:lnTo>
                      <a:pt x="2" y="353"/>
                    </a:lnTo>
                  </a:path>
                </a:pathLst>
              </a:custGeom>
              <a:solidFill>
                <a:srgbClr val="00CC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4" name="Freeform 48">
                <a:extLst>
                  <a:ext uri="{FF2B5EF4-FFF2-40B4-BE49-F238E27FC236}">
                    <a16:creationId xmlns:a16="http://schemas.microsoft.com/office/drawing/2014/main" id="{B267D57E-7EC1-4DD9-B52D-B52179E5C474}"/>
                  </a:ext>
                </a:extLst>
              </p:cNvPr>
              <p:cNvSpPr>
                <a:spLocks/>
              </p:cNvSpPr>
              <p:nvPr/>
            </p:nvSpPr>
            <p:spPr bwMode="auto">
              <a:xfrm>
                <a:off x="1715" y="2957"/>
                <a:ext cx="258" cy="320"/>
              </a:xfrm>
              <a:custGeom>
                <a:avLst/>
                <a:gdLst>
                  <a:gd name="T0" fmla="*/ 1 w 258"/>
                  <a:gd name="T1" fmla="*/ 304 h 320"/>
                  <a:gd name="T2" fmla="*/ 1 w 258"/>
                  <a:gd name="T3" fmla="*/ 300 h 320"/>
                  <a:gd name="T4" fmla="*/ 0 w 258"/>
                  <a:gd name="T5" fmla="*/ 288 h 320"/>
                  <a:gd name="T6" fmla="*/ 0 w 258"/>
                  <a:gd name="T7" fmla="*/ 271 h 320"/>
                  <a:gd name="T8" fmla="*/ 0 w 258"/>
                  <a:gd name="T9" fmla="*/ 249 h 320"/>
                  <a:gd name="T10" fmla="*/ 0 w 258"/>
                  <a:gd name="T11" fmla="*/ 226 h 320"/>
                  <a:gd name="T12" fmla="*/ 4 w 258"/>
                  <a:gd name="T13" fmla="*/ 203 h 320"/>
                  <a:gd name="T14" fmla="*/ 11 w 258"/>
                  <a:gd name="T15" fmla="*/ 182 h 320"/>
                  <a:gd name="T16" fmla="*/ 22 w 258"/>
                  <a:gd name="T17" fmla="*/ 165 h 320"/>
                  <a:gd name="T18" fmla="*/ 35 w 258"/>
                  <a:gd name="T19" fmla="*/ 152 h 320"/>
                  <a:gd name="T20" fmla="*/ 50 w 258"/>
                  <a:gd name="T21" fmla="*/ 143 h 320"/>
                  <a:gd name="T22" fmla="*/ 66 w 258"/>
                  <a:gd name="T23" fmla="*/ 135 h 320"/>
                  <a:gd name="T24" fmla="*/ 82 w 258"/>
                  <a:gd name="T25" fmla="*/ 128 h 320"/>
                  <a:gd name="T26" fmla="*/ 99 w 258"/>
                  <a:gd name="T27" fmla="*/ 120 h 320"/>
                  <a:gd name="T28" fmla="*/ 113 w 258"/>
                  <a:gd name="T29" fmla="*/ 108 h 320"/>
                  <a:gd name="T30" fmla="*/ 127 w 258"/>
                  <a:gd name="T31" fmla="*/ 92 h 320"/>
                  <a:gd name="T32" fmla="*/ 138 w 258"/>
                  <a:gd name="T33" fmla="*/ 68 h 320"/>
                  <a:gd name="T34" fmla="*/ 145 w 258"/>
                  <a:gd name="T35" fmla="*/ 48 h 320"/>
                  <a:gd name="T36" fmla="*/ 151 w 258"/>
                  <a:gd name="T37" fmla="*/ 34 h 320"/>
                  <a:gd name="T38" fmla="*/ 154 w 258"/>
                  <a:gd name="T39" fmla="*/ 21 h 320"/>
                  <a:gd name="T40" fmla="*/ 158 w 258"/>
                  <a:gd name="T41" fmla="*/ 12 h 320"/>
                  <a:gd name="T42" fmla="*/ 160 w 258"/>
                  <a:gd name="T43" fmla="*/ 6 h 320"/>
                  <a:gd name="T44" fmla="*/ 161 w 258"/>
                  <a:gd name="T45" fmla="*/ 2 h 320"/>
                  <a:gd name="T46" fmla="*/ 162 w 258"/>
                  <a:gd name="T47" fmla="*/ 0 h 320"/>
                  <a:gd name="T48" fmla="*/ 162 w 258"/>
                  <a:gd name="T49" fmla="*/ 0 h 320"/>
                  <a:gd name="T50" fmla="*/ 257 w 258"/>
                  <a:gd name="T51" fmla="*/ 17 h 320"/>
                  <a:gd name="T52" fmla="*/ 256 w 258"/>
                  <a:gd name="T53" fmla="*/ 21 h 320"/>
                  <a:gd name="T54" fmla="*/ 253 w 258"/>
                  <a:gd name="T55" fmla="*/ 33 h 320"/>
                  <a:gd name="T56" fmla="*/ 249 w 258"/>
                  <a:gd name="T57" fmla="*/ 48 h 320"/>
                  <a:gd name="T58" fmla="*/ 244 w 258"/>
                  <a:gd name="T59" fmla="*/ 68 h 320"/>
                  <a:gd name="T60" fmla="*/ 237 w 258"/>
                  <a:gd name="T61" fmla="*/ 88 h 320"/>
                  <a:gd name="T62" fmla="*/ 230 w 258"/>
                  <a:gd name="T63" fmla="*/ 108 h 320"/>
                  <a:gd name="T64" fmla="*/ 221 w 258"/>
                  <a:gd name="T65" fmla="*/ 124 h 320"/>
                  <a:gd name="T66" fmla="*/ 211 w 258"/>
                  <a:gd name="T67" fmla="*/ 134 h 320"/>
                  <a:gd name="T68" fmla="*/ 199 w 258"/>
                  <a:gd name="T69" fmla="*/ 141 h 320"/>
                  <a:gd name="T70" fmla="*/ 183 w 258"/>
                  <a:gd name="T71" fmla="*/ 146 h 320"/>
                  <a:gd name="T72" fmla="*/ 166 w 258"/>
                  <a:gd name="T73" fmla="*/ 152 h 320"/>
                  <a:gd name="T74" fmla="*/ 148 w 258"/>
                  <a:gd name="T75" fmla="*/ 158 h 320"/>
                  <a:gd name="T76" fmla="*/ 129 w 258"/>
                  <a:gd name="T77" fmla="*/ 166 h 320"/>
                  <a:gd name="T78" fmla="*/ 113 w 258"/>
                  <a:gd name="T79" fmla="*/ 176 h 320"/>
                  <a:gd name="T80" fmla="*/ 100 w 258"/>
                  <a:gd name="T81" fmla="*/ 190 h 320"/>
                  <a:gd name="T82" fmla="*/ 90 w 258"/>
                  <a:gd name="T83" fmla="*/ 207 h 320"/>
                  <a:gd name="T84" fmla="*/ 85 w 258"/>
                  <a:gd name="T85" fmla="*/ 224 h 320"/>
                  <a:gd name="T86" fmla="*/ 82 w 258"/>
                  <a:gd name="T87" fmla="*/ 242 h 320"/>
                  <a:gd name="T88" fmla="*/ 82 w 258"/>
                  <a:gd name="T89" fmla="*/ 260 h 320"/>
                  <a:gd name="T90" fmla="*/ 82 w 258"/>
                  <a:gd name="T91" fmla="*/ 279 h 320"/>
                  <a:gd name="T92" fmla="*/ 84 w 258"/>
                  <a:gd name="T93" fmla="*/ 293 h 320"/>
                  <a:gd name="T94" fmla="*/ 86 w 258"/>
                  <a:gd name="T95" fmla="*/ 306 h 320"/>
                  <a:gd name="T96" fmla="*/ 88 w 258"/>
                  <a:gd name="T97" fmla="*/ 315 h 320"/>
                  <a:gd name="T98" fmla="*/ 88 w 258"/>
                  <a:gd name="T99" fmla="*/ 319 h 320"/>
                  <a:gd name="T100" fmla="*/ 1 w 258"/>
                  <a:gd name="T101" fmla="*/ 304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58" h="320">
                    <a:moveTo>
                      <a:pt x="1" y="304"/>
                    </a:moveTo>
                    <a:lnTo>
                      <a:pt x="1" y="300"/>
                    </a:lnTo>
                    <a:lnTo>
                      <a:pt x="0" y="288"/>
                    </a:lnTo>
                    <a:lnTo>
                      <a:pt x="0" y="271"/>
                    </a:lnTo>
                    <a:lnTo>
                      <a:pt x="0" y="249"/>
                    </a:lnTo>
                    <a:lnTo>
                      <a:pt x="0" y="226"/>
                    </a:lnTo>
                    <a:lnTo>
                      <a:pt x="4" y="203"/>
                    </a:lnTo>
                    <a:lnTo>
                      <a:pt x="11" y="182"/>
                    </a:lnTo>
                    <a:lnTo>
                      <a:pt x="22" y="165"/>
                    </a:lnTo>
                    <a:lnTo>
                      <a:pt x="35" y="152"/>
                    </a:lnTo>
                    <a:lnTo>
                      <a:pt x="50" y="143"/>
                    </a:lnTo>
                    <a:lnTo>
                      <a:pt x="66" y="135"/>
                    </a:lnTo>
                    <a:lnTo>
                      <a:pt x="82" y="128"/>
                    </a:lnTo>
                    <a:lnTo>
                      <a:pt x="99" y="120"/>
                    </a:lnTo>
                    <a:lnTo>
                      <a:pt x="113" y="108"/>
                    </a:lnTo>
                    <a:lnTo>
                      <a:pt x="127" y="92"/>
                    </a:lnTo>
                    <a:lnTo>
                      <a:pt x="138" y="68"/>
                    </a:lnTo>
                    <a:lnTo>
                      <a:pt x="145" y="48"/>
                    </a:lnTo>
                    <a:lnTo>
                      <a:pt x="151" y="34"/>
                    </a:lnTo>
                    <a:lnTo>
                      <a:pt x="154" y="21"/>
                    </a:lnTo>
                    <a:lnTo>
                      <a:pt x="158" y="12"/>
                    </a:lnTo>
                    <a:lnTo>
                      <a:pt x="160" y="6"/>
                    </a:lnTo>
                    <a:lnTo>
                      <a:pt x="161" y="2"/>
                    </a:lnTo>
                    <a:lnTo>
                      <a:pt x="162" y="0"/>
                    </a:lnTo>
                    <a:lnTo>
                      <a:pt x="162" y="0"/>
                    </a:lnTo>
                    <a:lnTo>
                      <a:pt x="257" y="17"/>
                    </a:lnTo>
                    <a:lnTo>
                      <a:pt x="256" y="21"/>
                    </a:lnTo>
                    <a:lnTo>
                      <a:pt x="253" y="33"/>
                    </a:lnTo>
                    <a:lnTo>
                      <a:pt x="249" y="48"/>
                    </a:lnTo>
                    <a:lnTo>
                      <a:pt x="244" y="68"/>
                    </a:lnTo>
                    <a:lnTo>
                      <a:pt x="237" y="88"/>
                    </a:lnTo>
                    <a:lnTo>
                      <a:pt x="230" y="108"/>
                    </a:lnTo>
                    <a:lnTo>
                      <a:pt x="221" y="124"/>
                    </a:lnTo>
                    <a:lnTo>
                      <a:pt x="211" y="134"/>
                    </a:lnTo>
                    <a:lnTo>
                      <a:pt x="199" y="141"/>
                    </a:lnTo>
                    <a:lnTo>
                      <a:pt x="183" y="146"/>
                    </a:lnTo>
                    <a:lnTo>
                      <a:pt x="166" y="152"/>
                    </a:lnTo>
                    <a:lnTo>
                      <a:pt x="148" y="158"/>
                    </a:lnTo>
                    <a:lnTo>
                      <a:pt x="129" y="166"/>
                    </a:lnTo>
                    <a:lnTo>
                      <a:pt x="113" y="176"/>
                    </a:lnTo>
                    <a:lnTo>
                      <a:pt x="100" y="190"/>
                    </a:lnTo>
                    <a:lnTo>
                      <a:pt x="90" y="207"/>
                    </a:lnTo>
                    <a:lnTo>
                      <a:pt x="85" y="224"/>
                    </a:lnTo>
                    <a:lnTo>
                      <a:pt x="82" y="242"/>
                    </a:lnTo>
                    <a:lnTo>
                      <a:pt x="82" y="260"/>
                    </a:lnTo>
                    <a:lnTo>
                      <a:pt x="82" y="279"/>
                    </a:lnTo>
                    <a:lnTo>
                      <a:pt x="84" y="293"/>
                    </a:lnTo>
                    <a:lnTo>
                      <a:pt x="86" y="306"/>
                    </a:lnTo>
                    <a:lnTo>
                      <a:pt x="88" y="315"/>
                    </a:lnTo>
                    <a:lnTo>
                      <a:pt x="88" y="319"/>
                    </a:lnTo>
                    <a:lnTo>
                      <a:pt x="1" y="304"/>
                    </a:lnTo>
                  </a:path>
                </a:pathLst>
              </a:custGeom>
              <a:solidFill>
                <a:srgbClr val="CCFFC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5" name="Freeform 49">
                <a:extLst>
                  <a:ext uri="{FF2B5EF4-FFF2-40B4-BE49-F238E27FC236}">
                    <a16:creationId xmlns:a16="http://schemas.microsoft.com/office/drawing/2014/main" id="{620AE0F0-CE3C-473B-B084-8D9354B920C2}"/>
                  </a:ext>
                </a:extLst>
              </p:cNvPr>
              <p:cNvSpPr>
                <a:spLocks/>
              </p:cNvSpPr>
              <p:nvPr/>
            </p:nvSpPr>
            <p:spPr bwMode="auto">
              <a:xfrm>
                <a:off x="1767" y="3076"/>
                <a:ext cx="122" cy="55"/>
              </a:xfrm>
              <a:custGeom>
                <a:avLst/>
                <a:gdLst>
                  <a:gd name="T0" fmla="*/ 64 w 122"/>
                  <a:gd name="T1" fmla="*/ 51 h 55"/>
                  <a:gd name="T2" fmla="*/ 75 w 122"/>
                  <a:gd name="T3" fmla="*/ 48 h 55"/>
                  <a:gd name="T4" fmla="*/ 87 w 122"/>
                  <a:gd name="T5" fmla="*/ 45 h 55"/>
                  <a:gd name="T6" fmla="*/ 96 w 122"/>
                  <a:gd name="T7" fmla="*/ 40 h 55"/>
                  <a:gd name="T8" fmla="*/ 105 w 122"/>
                  <a:gd name="T9" fmla="*/ 36 h 55"/>
                  <a:gd name="T10" fmla="*/ 112 w 122"/>
                  <a:gd name="T11" fmla="*/ 30 h 55"/>
                  <a:gd name="T12" fmla="*/ 117 w 122"/>
                  <a:gd name="T13" fmla="*/ 25 h 55"/>
                  <a:gd name="T14" fmla="*/ 120 w 122"/>
                  <a:gd name="T15" fmla="*/ 20 h 55"/>
                  <a:gd name="T16" fmla="*/ 121 w 122"/>
                  <a:gd name="T17" fmla="*/ 14 h 55"/>
                  <a:gd name="T18" fmla="*/ 119 w 122"/>
                  <a:gd name="T19" fmla="*/ 10 h 55"/>
                  <a:gd name="T20" fmla="*/ 115 w 122"/>
                  <a:gd name="T21" fmla="*/ 6 h 55"/>
                  <a:gd name="T22" fmla="*/ 108 w 122"/>
                  <a:gd name="T23" fmla="*/ 3 h 55"/>
                  <a:gd name="T24" fmla="*/ 100 w 122"/>
                  <a:gd name="T25" fmla="*/ 1 h 55"/>
                  <a:gd name="T26" fmla="*/ 91 w 122"/>
                  <a:gd name="T27" fmla="*/ 0 h 55"/>
                  <a:gd name="T28" fmla="*/ 80 w 122"/>
                  <a:gd name="T29" fmla="*/ 0 h 55"/>
                  <a:gd name="T30" fmla="*/ 69 w 122"/>
                  <a:gd name="T31" fmla="*/ 0 h 55"/>
                  <a:gd name="T32" fmla="*/ 56 w 122"/>
                  <a:gd name="T33" fmla="*/ 2 h 55"/>
                  <a:gd name="T34" fmla="*/ 45 w 122"/>
                  <a:gd name="T35" fmla="*/ 5 h 55"/>
                  <a:gd name="T36" fmla="*/ 33 w 122"/>
                  <a:gd name="T37" fmla="*/ 9 h 55"/>
                  <a:gd name="T38" fmla="*/ 24 w 122"/>
                  <a:gd name="T39" fmla="*/ 13 h 55"/>
                  <a:gd name="T40" fmla="*/ 15 w 122"/>
                  <a:gd name="T41" fmla="*/ 18 h 55"/>
                  <a:gd name="T42" fmla="*/ 8 w 122"/>
                  <a:gd name="T43" fmla="*/ 22 h 55"/>
                  <a:gd name="T44" fmla="*/ 3 w 122"/>
                  <a:gd name="T45" fmla="*/ 28 h 55"/>
                  <a:gd name="T46" fmla="*/ 0 w 122"/>
                  <a:gd name="T47" fmla="*/ 33 h 55"/>
                  <a:gd name="T48" fmla="*/ 0 w 122"/>
                  <a:gd name="T49" fmla="*/ 38 h 55"/>
                  <a:gd name="T50" fmla="*/ 1 w 122"/>
                  <a:gd name="T51" fmla="*/ 43 h 55"/>
                  <a:gd name="T52" fmla="*/ 5 w 122"/>
                  <a:gd name="T53" fmla="*/ 47 h 55"/>
                  <a:gd name="T54" fmla="*/ 12 w 122"/>
                  <a:gd name="T55" fmla="*/ 50 h 55"/>
                  <a:gd name="T56" fmla="*/ 20 w 122"/>
                  <a:gd name="T57" fmla="*/ 52 h 55"/>
                  <a:gd name="T58" fmla="*/ 29 w 122"/>
                  <a:gd name="T59" fmla="*/ 54 h 55"/>
                  <a:gd name="T60" fmla="*/ 40 w 122"/>
                  <a:gd name="T61" fmla="*/ 54 h 55"/>
                  <a:gd name="T62" fmla="*/ 51 w 122"/>
                  <a:gd name="T63" fmla="*/ 52 h 55"/>
                  <a:gd name="T64" fmla="*/ 64 w 122"/>
                  <a:gd name="T65" fmla="*/ 51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2" h="55">
                    <a:moveTo>
                      <a:pt x="64" y="51"/>
                    </a:moveTo>
                    <a:lnTo>
                      <a:pt x="75" y="48"/>
                    </a:lnTo>
                    <a:lnTo>
                      <a:pt x="87" y="45"/>
                    </a:lnTo>
                    <a:lnTo>
                      <a:pt x="96" y="40"/>
                    </a:lnTo>
                    <a:lnTo>
                      <a:pt x="105" y="36"/>
                    </a:lnTo>
                    <a:lnTo>
                      <a:pt x="112" y="30"/>
                    </a:lnTo>
                    <a:lnTo>
                      <a:pt x="117" y="25"/>
                    </a:lnTo>
                    <a:lnTo>
                      <a:pt x="120" y="20"/>
                    </a:lnTo>
                    <a:lnTo>
                      <a:pt x="121" y="14"/>
                    </a:lnTo>
                    <a:lnTo>
                      <a:pt x="119" y="10"/>
                    </a:lnTo>
                    <a:lnTo>
                      <a:pt x="115" y="6"/>
                    </a:lnTo>
                    <a:lnTo>
                      <a:pt x="108" y="3"/>
                    </a:lnTo>
                    <a:lnTo>
                      <a:pt x="100" y="1"/>
                    </a:lnTo>
                    <a:lnTo>
                      <a:pt x="91" y="0"/>
                    </a:lnTo>
                    <a:lnTo>
                      <a:pt x="80" y="0"/>
                    </a:lnTo>
                    <a:lnTo>
                      <a:pt x="69" y="0"/>
                    </a:lnTo>
                    <a:lnTo>
                      <a:pt x="56" y="2"/>
                    </a:lnTo>
                    <a:lnTo>
                      <a:pt x="45" y="5"/>
                    </a:lnTo>
                    <a:lnTo>
                      <a:pt x="33" y="9"/>
                    </a:lnTo>
                    <a:lnTo>
                      <a:pt x="24" y="13"/>
                    </a:lnTo>
                    <a:lnTo>
                      <a:pt x="15" y="18"/>
                    </a:lnTo>
                    <a:lnTo>
                      <a:pt x="8" y="22"/>
                    </a:lnTo>
                    <a:lnTo>
                      <a:pt x="3" y="28"/>
                    </a:lnTo>
                    <a:lnTo>
                      <a:pt x="0" y="33"/>
                    </a:lnTo>
                    <a:lnTo>
                      <a:pt x="0" y="38"/>
                    </a:lnTo>
                    <a:lnTo>
                      <a:pt x="1" y="43"/>
                    </a:lnTo>
                    <a:lnTo>
                      <a:pt x="5" y="47"/>
                    </a:lnTo>
                    <a:lnTo>
                      <a:pt x="12" y="50"/>
                    </a:lnTo>
                    <a:lnTo>
                      <a:pt x="20" y="52"/>
                    </a:lnTo>
                    <a:lnTo>
                      <a:pt x="29" y="54"/>
                    </a:lnTo>
                    <a:lnTo>
                      <a:pt x="40" y="54"/>
                    </a:lnTo>
                    <a:lnTo>
                      <a:pt x="51" y="52"/>
                    </a:lnTo>
                    <a:lnTo>
                      <a:pt x="64" y="51"/>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6" name="Freeform 50">
                <a:extLst>
                  <a:ext uri="{FF2B5EF4-FFF2-40B4-BE49-F238E27FC236}">
                    <a16:creationId xmlns:a16="http://schemas.microsoft.com/office/drawing/2014/main" id="{30AA1AA8-947E-4852-BBD5-2214755B33D1}"/>
                  </a:ext>
                </a:extLst>
              </p:cNvPr>
              <p:cNvSpPr>
                <a:spLocks/>
              </p:cNvSpPr>
              <p:nvPr/>
            </p:nvSpPr>
            <p:spPr bwMode="auto">
              <a:xfrm>
                <a:off x="1777" y="3080"/>
                <a:ext cx="103" cy="47"/>
              </a:xfrm>
              <a:custGeom>
                <a:avLst/>
                <a:gdLst>
                  <a:gd name="T0" fmla="*/ 53 w 103"/>
                  <a:gd name="T1" fmla="*/ 43 h 47"/>
                  <a:gd name="T2" fmla="*/ 64 w 103"/>
                  <a:gd name="T3" fmla="*/ 41 h 47"/>
                  <a:gd name="T4" fmla="*/ 73 w 103"/>
                  <a:gd name="T5" fmla="*/ 37 h 47"/>
                  <a:gd name="T6" fmla="*/ 81 w 103"/>
                  <a:gd name="T7" fmla="*/ 34 h 47"/>
                  <a:gd name="T8" fmla="*/ 88 w 103"/>
                  <a:gd name="T9" fmla="*/ 29 h 47"/>
                  <a:gd name="T10" fmla="*/ 94 w 103"/>
                  <a:gd name="T11" fmla="*/ 26 h 47"/>
                  <a:gd name="T12" fmla="*/ 99 w 103"/>
                  <a:gd name="T13" fmla="*/ 21 h 47"/>
                  <a:gd name="T14" fmla="*/ 101 w 103"/>
                  <a:gd name="T15" fmla="*/ 17 h 47"/>
                  <a:gd name="T16" fmla="*/ 102 w 103"/>
                  <a:gd name="T17" fmla="*/ 12 h 47"/>
                  <a:gd name="T18" fmla="*/ 100 w 103"/>
                  <a:gd name="T19" fmla="*/ 9 h 47"/>
                  <a:gd name="T20" fmla="*/ 96 w 103"/>
                  <a:gd name="T21" fmla="*/ 5 h 47"/>
                  <a:gd name="T22" fmla="*/ 91 w 103"/>
                  <a:gd name="T23" fmla="*/ 2 h 47"/>
                  <a:gd name="T24" fmla="*/ 84 w 103"/>
                  <a:gd name="T25" fmla="*/ 1 h 47"/>
                  <a:gd name="T26" fmla="*/ 76 w 103"/>
                  <a:gd name="T27" fmla="*/ 0 h 47"/>
                  <a:gd name="T28" fmla="*/ 68 w 103"/>
                  <a:gd name="T29" fmla="*/ 0 h 47"/>
                  <a:gd name="T30" fmla="*/ 58 w 103"/>
                  <a:gd name="T31" fmla="*/ 0 h 47"/>
                  <a:gd name="T32" fmla="*/ 48 w 103"/>
                  <a:gd name="T33" fmla="*/ 2 h 47"/>
                  <a:gd name="T34" fmla="*/ 37 w 103"/>
                  <a:gd name="T35" fmla="*/ 4 h 47"/>
                  <a:gd name="T36" fmla="*/ 28 w 103"/>
                  <a:gd name="T37" fmla="*/ 6 h 47"/>
                  <a:gd name="T38" fmla="*/ 20 w 103"/>
                  <a:gd name="T39" fmla="*/ 11 h 47"/>
                  <a:gd name="T40" fmla="*/ 13 w 103"/>
                  <a:gd name="T41" fmla="*/ 14 h 47"/>
                  <a:gd name="T42" fmla="*/ 7 w 103"/>
                  <a:gd name="T43" fmla="*/ 19 h 47"/>
                  <a:gd name="T44" fmla="*/ 2 w 103"/>
                  <a:gd name="T45" fmla="*/ 24 h 47"/>
                  <a:gd name="T46" fmla="*/ 0 w 103"/>
                  <a:gd name="T47" fmla="*/ 28 h 47"/>
                  <a:gd name="T48" fmla="*/ 0 w 103"/>
                  <a:gd name="T49" fmla="*/ 33 h 47"/>
                  <a:gd name="T50" fmla="*/ 1 w 103"/>
                  <a:gd name="T51" fmla="*/ 36 h 47"/>
                  <a:gd name="T52" fmla="*/ 5 w 103"/>
                  <a:gd name="T53" fmla="*/ 40 h 47"/>
                  <a:gd name="T54" fmla="*/ 10 w 103"/>
                  <a:gd name="T55" fmla="*/ 42 h 47"/>
                  <a:gd name="T56" fmla="*/ 17 w 103"/>
                  <a:gd name="T57" fmla="*/ 44 h 47"/>
                  <a:gd name="T58" fmla="*/ 25 w 103"/>
                  <a:gd name="T59" fmla="*/ 46 h 47"/>
                  <a:gd name="T60" fmla="*/ 33 w 103"/>
                  <a:gd name="T61" fmla="*/ 46 h 47"/>
                  <a:gd name="T62" fmla="*/ 43 w 103"/>
                  <a:gd name="T63" fmla="*/ 44 h 47"/>
                  <a:gd name="T64" fmla="*/ 53 w 103"/>
                  <a:gd name="T65" fmla="*/ 4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3" h="47">
                    <a:moveTo>
                      <a:pt x="53" y="43"/>
                    </a:moveTo>
                    <a:lnTo>
                      <a:pt x="64" y="41"/>
                    </a:lnTo>
                    <a:lnTo>
                      <a:pt x="73" y="37"/>
                    </a:lnTo>
                    <a:lnTo>
                      <a:pt x="81" y="34"/>
                    </a:lnTo>
                    <a:lnTo>
                      <a:pt x="88" y="29"/>
                    </a:lnTo>
                    <a:lnTo>
                      <a:pt x="94" y="26"/>
                    </a:lnTo>
                    <a:lnTo>
                      <a:pt x="99" y="21"/>
                    </a:lnTo>
                    <a:lnTo>
                      <a:pt x="101" y="17"/>
                    </a:lnTo>
                    <a:lnTo>
                      <a:pt x="102" y="12"/>
                    </a:lnTo>
                    <a:lnTo>
                      <a:pt x="100" y="9"/>
                    </a:lnTo>
                    <a:lnTo>
                      <a:pt x="96" y="5"/>
                    </a:lnTo>
                    <a:lnTo>
                      <a:pt x="91" y="2"/>
                    </a:lnTo>
                    <a:lnTo>
                      <a:pt x="84" y="1"/>
                    </a:lnTo>
                    <a:lnTo>
                      <a:pt x="76" y="0"/>
                    </a:lnTo>
                    <a:lnTo>
                      <a:pt x="68" y="0"/>
                    </a:lnTo>
                    <a:lnTo>
                      <a:pt x="58" y="0"/>
                    </a:lnTo>
                    <a:lnTo>
                      <a:pt x="48" y="2"/>
                    </a:lnTo>
                    <a:lnTo>
                      <a:pt x="37" y="4"/>
                    </a:lnTo>
                    <a:lnTo>
                      <a:pt x="28" y="6"/>
                    </a:lnTo>
                    <a:lnTo>
                      <a:pt x="20" y="11"/>
                    </a:lnTo>
                    <a:lnTo>
                      <a:pt x="13" y="14"/>
                    </a:lnTo>
                    <a:lnTo>
                      <a:pt x="7" y="19"/>
                    </a:lnTo>
                    <a:lnTo>
                      <a:pt x="2" y="24"/>
                    </a:lnTo>
                    <a:lnTo>
                      <a:pt x="0" y="28"/>
                    </a:lnTo>
                    <a:lnTo>
                      <a:pt x="0" y="33"/>
                    </a:lnTo>
                    <a:lnTo>
                      <a:pt x="1" y="36"/>
                    </a:lnTo>
                    <a:lnTo>
                      <a:pt x="5" y="40"/>
                    </a:lnTo>
                    <a:lnTo>
                      <a:pt x="10" y="42"/>
                    </a:lnTo>
                    <a:lnTo>
                      <a:pt x="17" y="44"/>
                    </a:lnTo>
                    <a:lnTo>
                      <a:pt x="25" y="46"/>
                    </a:lnTo>
                    <a:lnTo>
                      <a:pt x="33" y="46"/>
                    </a:lnTo>
                    <a:lnTo>
                      <a:pt x="43" y="44"/>
                    </a:lnTo>
                    <a:lnTo>
                      <a:pt x="53" y="43"/>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7" name="Freeform 51">
                <a:extLst>
                  <a:ext uri="{FF2B5EF4-FFF2-40B4-BE49-F238E27FC236}">
                    <a16:creationId xmlns:a16="http://schemas.microsoft.com/office/drawing/2014/main" id="{5386470B-EA7C-4F6C-B5E2-E8101B78F6E0}"/>
                  </a:ext>
                </a:extLst>
              </p:cNvPr>
              <p:cNvSpPr>
                <a:spLocks/>
              </p:cNvSpPr>
              <p:nvPr/>
            </p:nvSpPr>
            <p:spPr bwMode="auto">
              <a:xfrm>
                <a:off x="1869" y="2944"/>
                <a:ext cx="27" cy="40"/>
              </a:xfrm>
              <a:custGeom>
                <a:avLst/>
                <a:gdLst>
                  <a:gd name="T0" fmla="*/ 3 w 27"/>
                  <a:gd name="T1" fmla="*/ 14 h 40"/>
                  <a:gd name="T2" fmla="*/ 1 w 27"/>
                  <a:gd name="T3" fmla="*/ 17 h 40"/>
                  <a:gd name="T4" fmla="*/ 1 w 27"/>
                  <a:gd name="T5" fmla="*/ 21 h 40"/>
                  <a:gd name="T6" fmla="*/ 0 w 27"/>
                  <a:gd name="T7" fmla="*/ 25 h 40"/>
                  <a:gd name="T8" fmla="*/ 0 w 27"/>
                  <a:gd name="T9" fmla="*/ 28 h 40"/>
                  <a:gd name="T10" fmla="*/ 1 w 27"/>
                  <a:gd name="T11" fmla="*/ 31 h 40"/>
                  <a:gd name="T12" fmla="*/ 2 w 27"/>
                  <a:gd name="T13" fmla="*/ 34 h 40"/>
                  <a:gd name="T14" fmla="*/ 3 w 27"/>
                  <a:gd name="T15" fmla="*/ 36 h 40"/>
                  <a:gd name="T16" fmla="*/ 5 w 27"/>
                  <a:gd name="T17" fmla="*/ 37 h 40"/>
                  <a:gd name="T18" fmla="*/ 7 w 27"/>
                  <a:gd name="T19" fmla="*/ 39 h 40"/>
                  <a:gd name="T20" fmla="*/ 9 w 27"/>
                  <a:gd name="T21" fmla="*/ 39 h 40"/>
                  <a:gd name="T22" fmla="*/ 12 w 27"/>
                  <a:gd name="T23" fmla="*/ 37 h 40"/>
                  <a:gd name="T24" fmla="*/ 14 w 27"/>
                  <a:gd name="T25" fmla="*/ 36 h 40"/>
                  <a:gd name="T26" fmla="*/ 17 w 27"/>
                  <a:gd name="T27" fmla="*/ 34 h 40"/>
                  <a:gd name="T28" fmla="*/ 19 w 27"/>
                  <a:gd name="T29" fmla="*/ 31 h 40"/>
                  <a:gd name="T30" fmla="*/ 21 w 27"/>
                  <a:gd name="T31" fmla="*/ 27 h 40"/>
                  <a:gd name="T32" fmla="*/ 23 w 27"/>
                  <a:gd name="T33" fmla="*/ 24 h 40"/>
                  <a:gd name="T34" fmla="*/ 24 w 27"/>
                  <a:gd name="T35" fmla="*/ 21 h 40"/>
                  <a:gd name="T36" fmla="*/ 25 w 27"/>
                  <a:gd name="T37" fmla="*/ 16 h 40"/>
                  <a:gd name="T38" fmla="*/ 26 w 27"/>
                  <a:gd name="T39" fmla="*/ 13 h 40"/>
                  <a:gd name="T40" fmla="*/ 25 w 27"/>
                  <a:gd name="T41" fmla="*/ 10 h 40"/>
                  <a:gd name="T42" fmla="*/ 25 w 27"/>
                  <a:gd name="T43" fmla="*/ 6 h 40"/>
                  <a:gd name="T44" fmla="*/ 24 w 27"/>
                  <a:gd name="T45" fmla="*/ 4 h 40"/>
                  <a:gd name="T46" fmla="*/ 23 w 27"/>
                  <a:gd name="T47" fmla="*/ 2 h 40"/>
                  <a:gd name="T48" fmla="*/ 21 w 27"/>
                  <a:gd name="T49" fmla="*/ 1 h 40"/>
                  <a:gd name="T50" fmla="*/ 19 w 27"/>
                  <a:gd name="T51" fmla="*/ 0 h 40"/>
                  <a:gd name="T52" fmla="*/ 16 w 27"/>
                  <a:gd name="T53" fmla="*/ 0 h 40"/>
                  <a:gd name="T54" fmla="*/ 14 w 27"/>
                  <a:gd name="T55" fmla="*/ 1 h 40"/>
                  <a:gd name="T56" fmla="*/ 11 w 27"/>
                  <a:gd name="T57" fmla="*/ 2 h 40"/>
                  <a:gd name="T58" fmla="*/ 9 w 27"/>
                  <a:gd name="T59" fmla="*/ 4 h 40"/>
                  <a:gd name="T60" fmla="*/ 7 w 27"/>
                  <a:gd name="T61" fmla="*/ 7 h 40"/>
                  <a:gd name="T62" fmla="*/ 5 w 27"/>
                  <a:gd name="T63" fmla="*/ 10 h 40"/>
                  <a:gd name="T64" fmla="*/ 3 w 27"/>
                  <a:gd name="T65" fmla="*/ 1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 h="40">
                    <a:moveTo>
                      <a:pt x="3" y="14"/>
                    </a:moveTo>
                    <a:lnTo>
                      <a:pt x="1" y="17"/>
                    </a:lnTo>
                    <a:lnTo>
                      <a:pt x="1" y="21"/>
                    </a:lnTo>
                    <a:lnTo>
                      <a:pt x="0" y="25"/>
                    </a:lnTo>
                    <a:lnTo>
                      <a:pt x="0" y="28"/>
                    </a:lnTo>
                    <a:lnTo>
                      <a:pt x="1" y="31"/>
                    </a:lnTo>
                    <a:lnTo>
                      <a:pt x="2" y="34"/>
                    </a:lnTo>
                    <a:lnTo>
                      <a:pt x="3" y="36"/>
                    </a:lnTo>
                    <a:lnTo>
                      <a:pt x="5" y="37"/>
                    </a:lnTo>
                    <a:lnTo>
                      <a:pt x="7" y="39"/>
                    </a:lnTo>
                    <a:lnTo>
                      <a:pt x="9" y="39"/>
                    </a:lnTo>
                    <a:lnTo>
                      <a:pt x="12" y="37"/>
                    </a:lnTo>
                    <a:lnTo>
                      <a:pt x="14" y="36"/>
                    </a:lnTo>
                    <a:lnTo>
                      <a:pt x="17" y="34"/>
                    </a:lnTo>
                    <a:lnTo>
                      <a:pt x="19" y="31"/>
                    </a:lnTo>
                    <a:lnTo>
                      <a:pt x="21" y="27"/>
                    </a:lnTo>
                    <a:lnTo>
                      <a:pt x="23" y="24"/>
                    </a:lnTo>
                    <a:lnTo>
                      <a:pt x="24" y="21"/>
                    </a:lnTo>
                    <a:lnTo>
                      <a:pt x="25" y="16"/>
                    </a:lnTo>
                    <a:lnTo>
                      <a:pt x="26" y="13"/>
                    </a:lnTo>
                    <a:lnTo>
                      <a:pt x="25" y="10"/>
                    </a:lnTo>
                    <a:lnTo>
                      <a:pt x="25" y="6"/>
                    </a:lnTo>
                    <a:lnTo>
                      <a:pt x="24" y="4"/>
                    </a:lnTo>
                    <a:lnTo>
                      <a:pt x="23" y="2"/>
                    </a:lnTo>
                    <a:lnTo>
                      <a:pt x="21" y="1"/>
                    </a:lnTo>
                    <a:lnTo>
                      <a:pt x="19" y="0"/>
                    </a:lnTo>
                    <a:lnTo>
                      <a:pt x="16" y="0"/>
                    </a:lnTo>
                    <a:lnTo>
                      <a:pt x="14" y="1"/>
                    </a:lnTo>
                    <a:lnTo>
                      <a:pt x="11" y="2"/>
                    </a:lnTo>
                    <a:lnTo>
                      <a:pt x="9" y="4"/>
                    </a:lnTo>
                    <a:lnTo>
                      <a:pt x="7" y="7"/>
                    </a:lnTo>
                    <a:lnTo>
                      <a:pt x="5" y="10"/>
                    </a:lnTo>
                    <a:lnTo>
                      <a:pt x="3" y="14"/>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8" name="Freeform 52">
                <a:extLst>
                  <a:ext uri="{FF2B5EF4-FFF2-40B4-BE49-F238E27FC236}">
                    <a16:creationId xmlns:a16="http://schemas.microsoft.com/office/drawing/2014/main" id="{FFF6A8FD-A7F8-4954-8242-9CD36163B71B}"/>
                  </a:ext>
                </a:extLst>
              </p:cNvPr>
              <p:cNvSpPr>
                <a:spLocks/>
              </p:cNvSpPr>
              <p:nvPr/>
            </p:nvSpPr>
            <p:spPr bwMode="auto">
              <a:xfrm>
                <a:off x="1950" y="2956"/>
                <a:ext cx="26" cy="40"/>
              </a:xfrm>
              <a:custGeom>
                <a:avLst/>
                <a:gdLst>
                  <a:gd name="T0" fmla="*/ 2 w 26"/>
                  <a:gd name="T1" fmla="*/ 13 h 40"/>
                  <a:gd name="T2" fmla="*/ 1 w 26"/>
                  <a:gd name="T3" fmla="*/ 18 h 40"/>
                  <a:gd name="T4" fmla="*/ 0 w 26"/>
                  <a:gd name="T5" fmla="*/ 21 h 40"/>
                  <a:gd name="T6" fmla="*/ 0 w 26"/>
                  <a:gd name="T7" fmla="*/ 26 h 40"/>
                  <a:gd name="T8" fmla="*/ 0 w 26"/>
                  <a:gd name="T9" fmla="*/ 29 h 40"/>
                  <a:gd name="T10" fmla="*/ 0 w 26"/>
                  <a:gd name="T11" fmla="*/ 32 h 40"/>
                  <a:gd name="T12" fmla="*/ 1 w 26"/>
                  <a:gd name="T13" fmla="*/ 35 h 40"/>
                  <a:gd name="T14" fmla="*/ 2 w 26"/>
                  <a:gd name="T15" fmla="*/ 36 h 40"/>
                  <a:gd name="T16" fmla="*/ 4 w 26"/>
                  <a:gd name="T17" fmla="*/ 39 h 40"/>
                  <a:gd name="T18" fmla="*/ 6 w 26"/>
                  <a:gd name="T19" fmla="*/ 39 h 40"/>
                  <a:gd name="T20" fmla="*/ 8 w 26"/>
                  <a:gd name="T21" fmla="*/ 39 h 40"/>
                  <a:gd name="T22" fmla="*/ 11 w 26"/>
                  <a:gd name="T23" fmla="*/ 39 h 40"/>
                  <a:gd name="T24" fmla="*/ 13 w 26"/>
                  <a:gd name="T25" fmla="*/ 36 h 40"/>
                  <a:gd name="T26" fmla="*/ 16 w 26"/>
                  <a:gd name="T27" fmla="*/ 34 h 40"/>
                  <a:gd name="T28" fmla="*/ 18 w 26"/>
                  <a:gd name="T29" fmla="*/ 32 h 40"/>
                  <a:gd name="T30" fmla="*/ 20 w 26"/>
                  <a:gd name="T31" fmla="*/ 28 h 40"/>
                  <a:gd name="T32" fmla="*/ 22 w 26"/>
                  <a:gd name="T33" fmla="*/ 25 h 40"/>
                  <a:gd name="T34" fmla="*/ 23 w 26"/>
                  <a:gd name="T35" fmla="*/ 21 h 40"/>
                  <a:gd name="T36" fmla="*/ 24 w 26"/>
                  <a:gd name="T37" fmla="*/ 17 h 40"/>
                  <a:gd name="T38" fmla="*/ 25 w 26"/>
                  <a:gd name="T39" fmla="*/ 13 h 40"/>
                  <a:gd name="T40" fmla="*/ 25 w 26"/>
                  <a:gd name="T41" fmla="*/ 10 h 40"/>
                  <a:gd name="T42" fmla="*/ 24 w 26"/>
                  <a:gd name="T43" fmla="*/ 6 h 40"/>
                  <a:gd name="T44" fmla="*/ 23 w 26"/>
                  <a:gd name="T45" fmla="*/ 4 h 40"/>
                  <a:gd name="T46" fmla="*/ 22 w 26"/>
                  <a:gd name="T47" fmla="*/ 2 h 40"/>
                  <a:gd name="T48" fmla="*/ 20 w 26"/>
                  <a:gd name="T49" fmla="*/ 1 h 40"/>
                  <a:gd name="T50" fmla="*/ 18 w 26"/>
                  <a:gd name="T51" fmla="*/ 0 h 40"/>
                  <a:gd name="T52" fmla="*/ 15 w 26"/>
                  <a:gd name="T53" fmla="*/ 0 h 40"/>
                  <a:gd name="T54" fmla="*/ 13 w 26"/>
                  <a:gd name="T55" fmla="*/ 1 h 40"/>
                  <a:gd name="T56" fmla="*/ 11 w 26"/>
                  <a:gd name="T57" fmla="*/ 2 h 40"/>
                  <a:gd name="T58" fmla="*/ 8 w 26"/>
                  <a:gd name="T59" fmla="*/ 4 h 40"/>
                  <a:gd name="T60" fmla="*/ 6 w 26"/>
                  <a:gd name="T61" fmla="*/ 6 h 40"/>
                  <a:gd name="T62" fmla="*/ 4 w 26"/>
                  <a:gd name="T63" fmla="*/ 10 h 40"/>
                  <a:gd name="T64" fmla="*/ 2 w 26"/>
                  <a:gd name="T65" fmla="*/ 1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 h="40">
                    <a:moveTo>
                      <a:pt x="2" y="13"/>
                    </a:moveTo>
                    <a:lnTo>
                      <a:pt x="1" y="18"/>
                    </a:lnTo>
                    <a:lnTo>
                      <a:pt x="0" y="21"/>
                    </a:lnTo>
                    <a:lnTo>
                      <a:pt x="0" y="26"/>
                    </a:lnTo>
                    <a:lnTo>
                      <a:pt x="0" y="29"/>
                    </a:lnTo>
                    <a:lnTo>
                      <a:pt x="0" y="32"/>
                    </a:lnTo>
                    <a:lnTo>
                      <a:pt x="1" y="35"/>
                    </a:lnTo>
                    <a:lnTo>
                      <a:pt x="2" y="36"/>
                    </a:lnTo>
                    <a:lnTo>
                      <a:pt x="4" y="39"/>
                    </a:lnTo>
                    <a:lnTo>
                      <a:pt x="6" y="39"/>
                    </a:lnTo>
                    <a:lnTo>
                      <a:pt x="8" y="39"/>
                    </a:lnTo>
                    <a:lnTo>
                      <a:pt x="11" y="39"/>
                    </a:lnTo>
                    <a:lnTo>
                      <a:pt x="13" y="36"/>
                    </a:lnTo>
                    <a:lnTo>
                      <a:pt x="16" y="34"/>
                    </a:lnTo>
                    <a:lnTo>
                      <a:pt x="18" y="32"/>
                    </a:lnTo>
                    <a:lnTo>
                      <a:pt x="20" y="28"/>
                    </a:lnTo>
                    <a:lnTo>
                      <a:pt x="22" y="25"/>
                    </a:lnTo>
                    <a:lnTo>
                      <a:pt x="23" y="21"/>
                    </a:lnTo>
                    <a:lnTo>
                      <a:pt x="24" y="17"/>
                    </a:lnTo>
                    <a:lnTo>
                      <a:pt x="25" y="13"/>
                    </a:lnTo>
                    <a:lnTo>
                      <a:pt x="25" y="10"/>
                    </a:lnTo>
                    <a:lnTo>
                      <a:pt x="24" y="6"/>
                    </a:lnTo>
                    <a:lnTo>
                      <a:pt x="23" y="4"/>
                    </a:lnTo>
                    <a:lnTo>
                      <a:pt x="22" y="2"/>
                    </a:lnTo>
                    <a:lnTo>
                      <a:pt x="20" y="1"/>
                    </a:lnTo>
                    <a:lnTo>
                      <a:pt x="18" y="0"/>
                    </a:lnTo>
                    <a:lnTo>
                      <a:pt x="15" y="0"/>
                    </a:lnTo>
                    <a:lnTo>
                      <a:pt x="13" y="1"/>
                    </a:lnTo>
                    <a:lnTo>
                      <a:pt x="11" y="2"/>
                    </a:lnTo>
                    <a:lnTo>
                      <a:pt x="8" y="4"/>
                    </a:lnTo>
                    <a:lnTo>
                      <a:pt x="6" y="6"/>
                    </a:lnTo>
                    <a:lnTo>
                      <a:pt x="4" y="10"/>
                    </a:lnTo>
                    <a:lnTo>
                      <a:pt x="2" y="13"/>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9" name="Freeform 53">
                <a:extLst>
                  <a:ext uri="{FF2B5EF4-FFF2-40B4-BE49-F238E27FC236}">
                    <a16:creationId xmlns:a16="http://schemas.microsoft.com/office/drawing/2014/main" id="{6E716E4C-C387-4EA8-8EE2-5B2A5594B915}"/>
                  </a:ext>
                </a:extLst>
              </p:cNvPr>
              <p:cNvSpPr>
                <a:spLocks/>
              </p:cNvSpPr>
              <p:nvPr/>
            </p:nvSpPr>
            <p:spPr bwMode="auto">
              <a:xfrm>
                <a:off x="1788" y="3248"/>
                <a:ext cx="23" cy="43"/>
              </a:xfrm>
              <a:custGeom>
                <a:avLst/>
                <a:gdLst>
                  <a:gd name="T0" fmla="*/ 0 w 23"/>
                  <a:gd name="T1" fmla="*/ 20 h 43"/>
                  <a:gd name="T2" fmla="*/ 0 w 23"/>
                  <a:gd name="T3" fmla="*/ 23 h 43"/>
                  <a:gd name="T4" fmla="*/ 0 w 23"/>
                  <a:gd name="T5" fmla="*/ 28 h 43"/>
                  <a:gd name="T6" fmla="*/ 1 w 23"/>
                  <a:gd name="T7" fmla="*/ 31 h 43"/>
                  <a:gd name="T8" fmla="*/ 2 w 23"/>
                  <a:gd name="T9" fmla="*/ 35 h 43"/>
                  <a:gd name="T10" fmla="*/ 3 w 23"/>
                  <a:gd name="T11" fmla="*/ 37 h 43"/>
                  <a:gd name="T12" fmla="*/ 5 w 23"/>
                  <a:gd name="T13" fmla="*/ 39 h 43"/>
                  <a:gd name="T14" fmla="*/ 7 w 23"/>
                  <a:gd name="T15" fmla="*/ 40 h 43"/>
                  <a:gd name="T16" fmla="*/ 9 w 23"/>
                  <a:gd name="T17" fmla="*/ 42 h 43"/>
                  <a:gd name="T18" fmla="*/ 12 w 23"/>
                  <a:gd name="T19" fmla="*/ 42 h 43"/>
                  <a:gd name="T20" fmla="*/ 14 w 23"/>
                  <a:gd name="T21" fmla="*/ 40 h 43"/>
                  <a:gd name="T22" fmla="*/ 16 w 23"/>
                  <a:gd name="T23" fmla="*/ 38 h 43"/>
                  <a:gd name="T24" fmla="*/ 18 w 23"/>
                  <a:gd name="T25" fmla="*/ 36 h 43"/>
                  <a:gd name="T26" fmla="*/ 19 w 23"/>
                  <a:gd name="T27" fmla="*/ 32 h 43"/>
                  <a:gd name="T28" fmla="*/ 20 w 23"/>
                  <a:gd name="T29" fmla="*/ 29 h 43"/>
                  <a:gd name="T30" fmla="*/ 21 w 23"/>
                  <a:gd name="T31" fmla="*/ 26 h 43"/>
                  <a:gd name="T32" fmla="*/ 22 w 23"/>
                  <a:gd name="T33" fmla="*/ 21 h 43"/>
                  <a:gd name="T34" fmla="*/ 21 w 23"/>
                  <a:gd name="T35" fmla="*/ 17 h 43"/>
                  <a:gd name="T36" fmla="*/ 21 w 23"/>
                  <a:gd name="T37" fmla="*/ 13 h 43"/>
                  <a:gd name="T38" fmla="*/ 20 w 23"/>
                  <a:gd name="T39" fmla="*/ 10 h 43"/>
                  <a:gd name="T40" fmla="*/ 19 w 23"/>
                  <a:gd name="T41" fmla="*/ 6 h 43"/>
                  <a:gd name="T42" fmla="*/ 18 w 23"/>
                  <a:gd name="T43" fmla="*/ 4 h 43"/>
                  <a:gd name="T44" fmla="*/ 16 w 23"/>
                  <a:gd name="T45" fmla="*/ 2 h 43"/>
                  <a:gd name="T46" fmla="*/ 14 w 23"/>
                  <a:gd name="T47" fmla="*/ 1 h 43"/>
                  <a:gd name="T48" fmla="*/ 12 w 23"/>
                  <a:gd name="T49" fmla="*/ 0 h 43"/>
                  <a:gd name="T50" fmla="*/ 9 w 23"/>
                  <a:gd name="T51" fmla="*/ 0 h 43"/>
                  <a:gd name="T52" fmla="*/ 7 w 23"/>
                  <a:gd name="T53" fmla="*/ 1 h 43"/>
                  <a:gd name="T54" fmla="*/ 5 w 23"/>
                  <a:gd name="T55" fmla="*/ 3 h 43"/>
                  <a:gd name="T56" fmla="*/ 3 w 23"/>
                  <a:gd name="T57" fmla="*/ 5 h 43"/>
                  <a:gd name="T58" fmla="*/ 2 w 23"/>
                  <a:gd name="T59" fmla="*/ 9 h 43"/>
                  <a:gd name="T60" fmla="*/ 1 w 23"/>
                  <a:gd name="T61" fmla="*/ 12 h 43"/>
                  <a:gd name="T62" fmla="*/ 0 w 23"/>
                  <a:gd name="T63" fmla="*/ 15 h 43"/>
                  <a:gd name="T64" fmla="*/ 0 w 23"/>
                  <a:gd name="T65" fmla="*/ 2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 h="43">
                    <a:moveTo>
                      <a:pt x="0" y="20"/>
                    </a:moveTo>
                    <a:lnTo>
                      <a:pt x="0" y="23"/>
                    </a:lnTo>
                    <a:lnTo>
                      <a:pt x="0" y="28"/>
                    </a:lnTo>
                    <a:lnTo>
                      <a:pt x="1" y="31"/>
                    </a:lnTo>
                    <a:lnTo>
                      <a:pt x="2" y="35"/>
                    </a:lnTo>
                    <a:lnTo>
                      <a:pt x="3" y="37"/>
                    </a:lnTo>
                    <a:lnTo>
                      <a:pt x="5" y="39"/>
                    </a:lnTo>
                    <a:lnTo>
                      <a:pt x="7" y="40"/>
                    </a:lnTo>
                    <a:lnTo>
                      <a:pt x="9" y="42"/>
                    </a:lnTo>
                    <a:lnTo>
                      <a:pt x="12" y="42"/>
                    </a:lnTo>
                    <a:lnTo>
                      <a:pt x="14" y="40"/>
                    </a:lnTo>
                    <a:lnTo>
                      <a:pt x="16" y="38"/>
                    </a:lnTo>
                    <a:lnTo>
                      <a:pt x="18" y="36"/>
                    </a:lnTo>
                    <a:lnTo>
                      <a:pt x="19" y="32"/>
                    </a:lnTo>
                    <a:lnTo>
                      <a:pt x="20" y="29"/>
                    </a:lnTo>
                    <a:lnTo>
                      <a:pt x="21" y="26"/>
                    </a:lnTo>
                    <a:lnTo>
                      <a:pt x="22" y="21"/>
                    </a:lnTo>
                    <a:lnTo>
                      <a:pt x="21" y="17"/>
                    </a:lnTo>
                    <a:lnTo>
                      <a:pt x="21" y="13"/>
                    </a:lnTo>
                    <a:lnTo>
                      <a:pt x="20" y="10"/>
                    </a:lnTo>
                    <a:lnTo>
                      <a:pt x="19" y="6"/>
                    </a:lnTo>
                    <a:lnTo>
                      <a:pt x="18" y="4"/>
                    </a:lnTo>
                    <a:lnTo>
                      <a:pt x="16" y="2"/>
                    </a:lnTo>
                    <a:lnTo>
                      <a:pt x="14" y="1"/>
                    </a:lnTo>
                    <a:lnTo>
                      <a:pt x="12" y="0"/>
                    </a:lnTo>
                    <a:lnTo>
                      <a:pt x="9" y="0"/>
                    </a:lnTo>
                    <a:lnTo>
                      <a:pt x="7" y="1"/>
                    </a:lnTo>
                    <a:lnTo>
                      <a:pt x="5" y="3"/>
                    </a:lnTo>
                    <a:lnTo>
                      <a:pt x="3" y="5"/>
                    </a:lnTo>
                    <a:lnTo>
                      <a:pt x="2" y="9"/>
                    </a:lnTo>
                    <a:lnTo>
                      <a:pt x="1" y="12"/>
                    </a:lnTo>
                    <a:lnTo>
                      <a:pt x="0" y="15"/>
                    </a:lnTo>
                    <a:lnTo>
                      <a:pt x="0" y="20"/>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70" name="Freeform 54">
                <a:extLst>
                  <a:ext uri="{FF2B5EF4-FFF2-40B4-BE49-F238E27FC236}">
                    <a16:creationId xmlns:a16="http://schemas.microsoft.com/office/drawing/2014/main" id="{0FEA6785-C151-4694-9EA0-0D5693238838}"/>
                  </a:ext>
                </a:extLst>
              </p:cNvPr>
              <p:cNvSpPr>
                <a:spLocks/>
              </p:cNvSpPr>
              <p:nvPr/>
            </p:nvSpPr>
            <p:spPr bwMode="auto">
              <a:xfrm>
                <a:off x="1708" y="3234"/>
                <a:ext cx="23" cy="43"/>
              </a:xfrm>
              <a:custGeom>
                <a:avLst/>
                <a:gdLst>
                  <a:gd name="T0" fmla="*/ 0 w 23"/>
                  <a:gd name="T1" fmla="*/ 20 h 43"/>
                  <a:gd name="T2" fmla="*/ 0 w 23"/>
                  <a:gd name="T3" fmla="*/ 24 h 43"/>
                  <a:gd name="T4" fmla="*/ 0 w 23"/>
                  <a:gd name="T5" fmla="*/ 28 h 43"/>
                  <a:gd name="T6" fmla="*/ 1 w 23"/>
                  <a:gd name="T7" fmla="*/ 31 h 43"/>
                  <a:gd name="T8" fmla="*/ 2 w 23"/>
                  <a:gd name="T9" fmla="*/ 35 h 43"/>
                  <a:gd name="T10" fmla="*/ 4 w 23"/>
                  <a:gd name="T11" fmla="*/ 37 h 43"/>
                  <a:gd name="T12" fmla="*/ 6 w 23"/>
                  <a:gd name="T13" fmla="*/ 39 h 43"/>
                  <a:gd name="T14" fmla="*/ 8 w 23"/>
                  <a:gd name="T15" fmla="*/ 40 h 43"/>
                  <a:gd name="T16" fmla="*/ 10 w 23"/>
                  <a:gd name="T17" fmla="*/ 42 h 43"/>
                  <a:gd name="T18" fmla="*/ 12 w 23"/>
                  <a:gd name="T19" fmla="*/ 40 h 43"/>
                  <a:gd name="T20" fmla="*/ 14 w 23"/>
                  <a:gd name="T21" fmla="*/ 39 h 43"/>
                  <a:gd name="T22" fmla="*/ 16 w 23"/>
                  <a:gd name="T23" fmla="*/ 38 h 43"/>
                  <a:gd name="T24" fmla="*/ 18 w 23"/>
                  <a:gd name="T25" fmla="*/ 35 h 43"/>
                  <a:gd name="T26" fmla="*/ 19 w 23"/>
                  <a:gd name="T27" fmla="*/ 32 h 43"/>
                  <a:gd name="T28" fmla="*/ 20 w 23"/>
                  <a:gd name="T29" fmla="*/ 29 h 43"/>
                  <a:gd name="T30" fmla="*/ 21 w 23"/>
                  <a:gd name="T31" fmla="*/ 24 h 43"/>
                  <a:gd name="T32" fmla="*/ 22 w 23"/>
                  <a:gd name="T33" fmla="*/ 21 h 43"/>
                  <a:gd name="T34" fmla="*/ 21 w 23"/>
                  <a:gd name="T35" fmla="*/ 17 h 43"/>
                  <a:gd name="T36" fmla="*/ 21 w 23"/>
                  <a:gd name="T37" fmla="*/ 13 h 43"/>
                  <a:gd name="T38" fmla="*/ 20 w 23"/>
                  <a:gd name="T39" fmla="*/ 9 h 43"/>
                  <a:gd name="T40" fmla="*/ 19 w 23"/>
                  <a:gd name="T41" fmla="*/ 6 h 43"/>
                  <a:gd name="T42" fmla="*/ 17 w 23"/>
                  <a:gd name="T43" fmla="*/ 3 h 43"/>
                  <a:gd name="T44" fmla="*/ 15 w 23"/>
                  <a:gd name="T45" fmla="*/ 2 h 43"/>
                  <a:gd name="T46" fmla="*/ 13 w 23"/>
                  <a:gd name="T47" fmla="*/ 0 h 43"/>
                  <a:gd name="T48" fmla="*/ 11 w 23"/>
                  <a:gd name="T49" fmla="*/ 0 h 43"/>
                  <a:gd name="T50" fmla="*/ 9 w 23"/>
                  <a:gd name="T51" fmla="*/ 0 h 43"/>
                  <a:gd name="T52" fmla="*/ 7 w 23"/>
                  <a:gd name="T53" fmla="*/ 1 h 43"/>
                  <a:gd name="T54" fmla="*/ 5 w 23"/>
                  <a:gd name="T55" fmla="*/ 3 h 43"/>
                  <a:gd name="T56" fmla="*/ 3 w 23"/>
                  <a:gd name="T57" fmla="*/ 5 h 43"/>
                  <a:gd name="T58" fmla="*/ 2 w 23"/>
                  <a:gd name="T59" fmla="*/ 9 h 43"/>
                  <a:gd name="T60" fmla="*/ 1 w 23"/>
                  <a:gd name="T61" fmla="*/ 12 h 43"/>
                  <a:gd name="T62" fmla="*/ 0 w 23"/>
                  <a:gd name="T63" fmla="*/ 15 h 43"/>
                  <a:gd name="T64" fmla="*/ 0 w 23"/>
                  <a:gd name="T65" fmla="*/ 2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 h="43">
                    <a:moveTo>
                      <a:pt x="0" y="20"/>
                    </a:moveTo>
                    <a:lnTo>
                      <a:pt x="0" y="24"/>
                    </a:lnTo>
                    <a:lnTo>
                      <a:pt x="0" y="28"/>
                    </a:lnTo>
                    <a:lnTo>
                      <a:pt x="1" y="31"/>
                    </a:lnTo>
                    <a:lnTo>
                      <a:pt x="2" y="35"/>
                    </a:lnTo>
                    <a:lnTo>
                      <a:pt x="4" y="37"/>
                    </a:lnTo>
                    <a:lnTo>
                      <a:pt x="6" y="39"/>
                    </a:lnTo>
                    <a:lnTo>
                      <a:pt x="8" y="40"/>
                    </a:lnTo>
                    <a:lnTo>
                      <a:pt x="10" y="42"/>
                    </a:lnTo>
                    <a:lnTo>
                      <a:pt x="12" y="40"/>
                    </a:lnTo>
                    <a:lnTo>
                      <a:pt x="14" y="39"/>
                    </a:lnTo>
                    <a:lnTo>
                      <a:pt x="16" y="38"/>
                    </a:lnTo>
                    <a:lnTo>
                      <a:pt x="18" y="35"/>
                    </a:lnTo>
                    <a:lnTo>
                      <a:pt x="19" y="32"/>
                    </a:lnTo>
                    <a:lnTo>
                      <a:pt x="20" y="29"/>
                    </a:lnTo>
                    <a:lnTo>
                      <a:pt x="21" y="24"/>
                    </a:lnTo>
                    <a:lnTo>
                      <a:pt x="22" y="21"/>
                    </a:lnTo>
                    <a:lnTo>
                      <a:pt x="21" y="17"/>
                    </a:lnTo>
                    <a:lnTo>
                      <a:pt x="21" y="13"/>
                    </a:lnTo>
                    <a:lnTo>
                      <a:pt x="20" y="9"/>
                    </a:lnTo>
                    <a:lnTo>
                      <a:pt x="19" y="6"/>
                    </a:lnTo>
                    <a:lnTo>
                      <a:pt x="17" y="3"/>
                    </a:lnTo>
                    <a:lnTo>
                      <a:pt x="15" y="2"/>
                    </a:lnTo>
                    <a:lnTo>
                      <a:pt x="13" y="0"/>
                    </a:lnTo>
                    <a:lnTo>
                      <a:pt x="11" y="0"/>
                    </a:lnTo>
                    <a:lnTo>
                      <a:pt x="9" y="0"/>
                    </a:lnTo>
                    <a:lnTo>
                      <a:pt x="7" y="1"/>
                    </a:lnTo>
                    <a:lnTo>
                      <a:pt x="5" y="3"/>
                    </a:lnTo>
                    <a:lnTo>
                      <a:pt x="3" y="5"/>
                    </a:lnTo>
                    <a:lnTo>
                      <a:pt x="2" y="9"/>
                    </a:lnTo>
                    <a:lnTo>
                      <a:pt x="1" y="12"/>
                    </a:lnTo>
                    <a:lnTo>
                      <a:pt x="0" y="15"/>
                    </a:lnTo>
                    <a:lnTo>
                      <a:pt x="0" y="20"/>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9273" name="Rectangle 57">
            <a:extLst>
              <a:ext uri="{FF2B5EF4-FFF2-40B4-BE49-F238E27FC236}">
                <a16:creationId xmlns:a16="http://schemas.microsoft.com/office/drawing/2014/main" id="{58313816-DA47-4F95-BF34-A0EEC48D462E}"/>
              </a:ext>
            </a:extLst>
          </p:cNvPr>
          <p:cNvSpPr>
            <a:spLocks noChangeArrowheads="1"/>
          </p:cNvSpPr>
          <p:nvPr/>
        </p:nvSpPr>
        <p:spPr bwMode="auto">
          <a:xfrm>
            <a:off x="2546350" y="4538663"/>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altLang="en-US" sz="2400">
                <a:solidFill>
                  <a:srgbClr val="000000"/>
                </a:solidFill>
                <a:effectLst>
                  <a:outerShdw blurRad="38100" dist="38100" dir="2700000" algn="tl">
                    <a:srgbClr val="FFFFFF"/>
                  </a:outerShdw>
                </a:effectLst>
                <a:latin typeface="Arial" panose="020B0604020202020204" pitchFamily="34" charset="0"/>
              </a:rPr>
              <a:t>?</a:t>
            </a:r>
          </a:p>
        </p:txBody>
      </p:sp>
      <p:sp>
        <p:nvSpPr>
          <p:cNvPr id="9274" name="Rectangle 58">
            <a:extLst>
              <a:ext uri="{FF2B5EF4-FFF2-40B4-BE49-F238E27FC236}">
                <a16:creationId xmlns:a16="http://schemas.microsoft.com/office/drawing/2014/main" id="{68DB0788-45EE-47FC-87C4-6F29EBEFD285}"/>
              </a:ext>
            </a:extLst>
          </p:cNvPr>
          <p:cNvSpPr>
            <a:spLocks noChangeArrowheads="1"/>
          </p:cNvSpPr>
          <p:nvPr/>
        </p:nvSpPr>
        <p:spPr bwMode="auto">
          <a:xfrm>
            <a:off x="2343150" y="4098925"/>
            <a:ext cx="1238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altLang="en-US" sz="1800">
                <a:solidFill>
                  <a:srgbClr val="000000"/>
                </a:solidFill>
                <a:latin typeface="Arial" panose="020B0604020202020204" pitchFamily="34" charset="0"/>
              </a:rPr>
              <a:t>Subquery</a:t>
            </a:r>
          </a:p>
        </p:txBody>
      </p:sp>
      <p:sp>
        <p:nvSpPr>
          <p:cNvPr id="9275" name="Arc 59">
            <a:extLst>
              <a:ext uri="{FF2B5EF4-FFF2-40B4-BE49-F238E27FC236}">
                <a16:creationId xmlns:a16="http://schemas.microsoft.com/office/drawing/2014/main" id="{0151A28F-587A-4D5D-890B-E19CC1DB03EA}"/>
              </a:ext>
            </a:extLst>
          </p:cNvPr>
          <p:cNvSpPr>
            <a:spLocks/>
          </p:cNvSpPr>
          <p:nvPr/>
        </p:nvSpPr>
        <p:spPr bwMode="auto">
          <a:xfrm rot="19620000">
            <a:off x="6019800" y="3638550"/>
            <a:ext cx="381000" cy="80010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close/>
              </a:path>
            </a:pathLst>
          </a:custGeom>
          <a:noFill/>
          <a:ln w="50800" cap="rnd">
            <a:solidFill>
              <a:srgbClr val="FF5050"/>
            </a:solidFill>
            <a:round/>
            <a:headEnd type="stealth" w="med" len="lg"/>
            <a:tailEnd type="none" w="sm" len="sm"/>
          </a:ln>
          <a:effectLst>
            <a:outerShdw dist="53882" dir="2700000" algn="ctr" rotWithShape="0">
              <a:srgbClr val="000000"/>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9275"/>
                                        </p:tgtEl>
                                        <p:attrNameLst>
                                          <p:attrName>style.visibility</p:attrName>
                                        </p:attrNameLst>
                                      </p:cBhvr>
                                      <p:to>
                                        <p:strVal val="visible"/>
                                      </p:to>
                                    </p:set>
                                    <p:animEffect transition="in" filter="wipe(down)">
                                      <p:cBhvr>
                                        <p:cTn id="7" dur="500"/>
                                        <p:tgtEl>
                                          <p:spTgt spid="9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683A8320-365F-47C2-B33D-F95DD00C13D0}"/>
              </a:ext>
            </a:extLst>
          </p:cNvPr>
          <p:cNvSpPr>
            <a:spLocks noChangeArrowheads="1"/>
          </p:cNvSpPr>
          <p:nvPr/>
        </p:nvSpPr>
        <p:spPr bwMode="blackWhite">
          <a:xfrm>
            <a:off x="939800" y="1573213"/>
            <a:ext cx="7480300" cy="146526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a:lnSpc>
                <a:spcPct val="100000"/>
              </a:lnSpc>
            </a:pPr>
            <a:endParaRPr lang="en-US" altLang="en-US" sz="1800">
              <a:solidFill>
                <a:srgbClr val="000000"/>
              </a:solidFill>
              <a:latin typeface="Courier New" panose="02070309020205020404" pitchFamily="49" charset="0"/>
            </a:endParaRPr>
          </a:p>
          <a:p>
            <a:pPr>
              <a:lnSpc>
                <a:spcPct val="100000"/>
              </a:lnSpc>
            </a:pPr>
            <a:endParaRPr lang="en-US" altLang="en-US" sz="1800">
              <a:solidFill>
                <a:srgbClr val="000000"/>
              </a:solidFill>
              <a:latin typeface="Courier New" panose="02070309020205020404" pitchFamily="49" charset="0"/>
            </a:endParaRPr>
          </a:p>
        </p:txBody>
      </p:sp>
      <p:sp>
        <p:nvSpPr>
          <p:cNvPr id="11267" name="Rectangle 3">
            <a:extLst>
              <a:ext uri="{FF2B5EF4-FFF2-40B4-BE49-F238E27FC236}">
                <a16:creationId xmlns:a16="http://schemas.microsoft.com/office/drawing/2014/main" id="{D7F34E0A-45DF-4E44-9884-0D8E44C6DE27}"/>
              </a:ext>
            </a:extLst>
          </p:cNvPr>
          <p:cNvSpPr>
            <a:spLocks noGrp="1" noChangeArrowheads="1"/>
          </p:cNvSpPr>
          <p:nvPr>
            <p:ph type="title"/>
          </p:nvPr>
        </p:nvSpPr>
        <p:spPr>
          <a:noFill/>
          <a:ln/>
        </p:spPr>
        <p:txBody>
          <a:bodyPr/>
          <a:lstStyle/>
          <a:p>
            <a:r>
              <a:rPr lang="en-US" altLang="en-US"/>
              <a:t>Subqueries</a:t>
            </a:r>
          </a:p>
        </p:txBody>
      </p:sp>
      <p:sp>
        <p:nvSpPr>
          <p:cNvPr id="11268" name="Rectangle 4">
            <a:extLst>
              <a:ext uri="{FF2B5EF4-FFF2-40B4-BE49-F238E27FC236}">
                <a16:creationId xmlns:a16="http://schemas.microsoft.com/office/drawing/2014/main" id="{3BEEDA2F-4462-423C-895A-1D9FA8CE8F01}"/>
              </a:ext>
            </a:extLst>
          </p:cNvPr>
          <p:cNvSpPr>
            <a:spLocks noGrp="1" noChangeArrowheads="1"/>
          </p:cNvSpPr>
          <p:nvPr>
            <p:ph type="body" idx="1"/>
          </p:nvPr>
        </p:nvSpPr>
        <p:spPr>
          <a:xfrm>
            <a:off x="860425" y="3559175"/>
            <a:ext cx="7385050" cy="1066800"/>
          </a:xfrm>
          <a:noFill/>
          <a:ln/>
        </p:spPr>
        <p:txBody>
          <a:bodyPr/>
          <a:lstStyle/>
          <a:p>
            <a:pPr lvl="1"/>
            <a:r>
              <a:rPr lang="en-US" altLang="en-US"/>
              <a:t>The subquery (inner query) executes once before the main query.</a:t>
            </a:r>
          </a:p>
          <a:p>
            <a:pPr lvl="1"/>
            <a:r>
              <a:rPr lang="en-US" altLang="en-US"/>
              <a:t>The result of the subquery is used by the main query (outer query).</a:t>
            </a:r>
          </a:p>
        </p:txBody>
      </p:sp>
      <p:sp>
        <p:nvSpPr>
          <p:cNvPr id="11269" name="Rectangle 5">
            <a:extLst>
              <a:ext uri="{FF2B5EF4-FFF2-40B4-BE49-F238E27FC236}">
                <a16:creationId xmlns:a16="http://schemas.microsoft.com/office/drawing/2014/main" id="{72AA5697-68BF-45F9-93C4-078699DA743C}"/>
              </a:ext>
            </a:extLst>
          </p:cNvPr>
          <p:cNvSpPr>
            <a:spLocks noChangeArrowheads="1"/>
          </p:cNvSpPr>
          <p:nvPr/>
        </p:nvSpPr>
        <p:spPr bwMode="ltGray">
          <a:xfrm>
            <a:off x="3678238" y="2419350"/>
            <a:ext cx="4189412" cy="552450"/>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0" name="Rectangle 6">
            <a:extLst>
              <a:ext uri="{FF2B5EF4-FFF2-40B4-BE49-F238E27FC236}">
                <a16:creationId xmlns:a16="http://schemas.microsoft.com/office/drawing/2014/main" id="{B4809D56-CEDB-4B77-9E75-C2E088843FD0}"/>
              </a:ext>
            </a:extLst>
          </p:cNvPr>
          <p:cNvSpPr>
            <a:spLocks noChangeArrowheads="1"/>
          </p:cNvSpPr>
          <p:nvPr/>
        </p:nvSpPr>
        <p:spPr bwMode="blackWhite">
          <a:xfrm>
            <a:off x="1062038" y="1560513"/>
            <a:ext cx="7694612" cy="149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a:lnSpc>
                <a:spcPct val="100000"/>
              </a:lnSpc>
            </a:pPr>
            <a:r>
              <a:rPr lang="en-US" altLang="en-US" sz="1800">
                <a:solidFill>
                  <a:srgbClr val="000000"/>
                </a:solidFill>
                <a:latin typeface="Courier New" panose="02070309020205020404" pitchFamily="49" charset="0"/>
              </a:rPr>
              <a:t>SELECT	</a:t>
            </a:r>
            <a:r>
              <a:rPr lang="en-US" altLang="en-US" sz="1800" i="1">
                <a:solidFill>
                  <a:srgbClr val="000000"/>
                </a:solidFill>
                <a:latin typeface="Courier New" panose="02070309020205020404" pitchFamily="49" charset="0"/>
              </a:rPr>
              <a:t>select_list</a:t>
            </a:r>
            <a:endParaRPr lang="en-US" altLang="en-US" sz="1800">
              <a:solidFill>
                <a:srgbClr val="000000"/>
              </a:solidFill>
              <a:latin typeface="Courier New" panose="02070309020205020404" pitchFamily="49" charset="0"/>
            </a:endParaRPr>
          </a:p>
          <a:p>
            <a:pPr>
              <a:lnSpc>
                <a:spcPct val="100000"/>
              </a:lnSpc>
            </a:pPr>
            <a:r>
              <a:rPr lang="en-US" altLang="en-US" sz="1800">
                <a:solidFill>
                  <a:srgbClr val="000000"/>
                </a:solidFill>
                <a:latin typeface="Courier New" panose="02070309020205020404" pitchFamily="49" charset="0"/>
              </a:rPr>
              <a:t>FROM	</a:t>
            </a:r>
            <a:r>
              <a:rPr lang="en-US" altLang="en-US" sz="1800" i="1">
                <a:solidFill>
                  <a:srgbClr val="000000"/>
                </a:solidFill>
                <a:latin typeface="Courier New" panose="02070309020205020404" pitchFamily="49" charset="0"/>
              </a:rPr>
              <a:t>table</a:t>
            </a:r>
            <a:endParaRPr lang="en-US" altLang="en-US" sz="1800">
              <a:solidFill>
                <a:srgbClr val="000000"/>
              </a:solidFill>
              <a:latin typeface="Courier New" panose="02070309020205020404" pitchFamily="49" charset="0"/>
            </a:endParaRPr>
          </a:p>
          <a:p>
            <a:pPr>
              <a:lnSpc>
                <a:spcPct val="100000"/>
              </a:lnSpc>
            </a:pPr>
            <a:r>
              <a:rPr lang="en-US" altLang="en-US" sz="1800">
                <a:solidFill>
                  <a:srgbClr val="000000"/>
                </a:solidFill>
                <a:latin typeface="Courier New" panose="02070309020205020404" pitchFamily="49" charset="0"/>
              </a:rPr>
              <a:t>WHERE	</a:t>
            </a:r>
            <a:r>
              <a:rPr lang="en-US" altLang="en-US" sz="1800" i="1">
                <a:solidFill>
                  <a:srgbClr val="000000"/>
                </a:solidFill>
                <a:latin typeface="Courier New" panose="02070309020205020404" pitchFamily="49" charset="0"/>
              </a:rPr>
              <a:t>expr operator</a:t>
            </a:r>
          </a:p>
          <a:p>
            <a:pPr>
              <a:lnSpc>
                <a:spcPct val="100000"/>
              </a:lnSpc>
            </a:pPr>
            <a:r>
              <a:rPr lang="en-US" altLang="en-US" sz="1800">
                <a:solidFill>
                  <a:srgbClr val="000000"/>
                </a:solidFill>
                <a:latin typeface="Courier New" panose="02070309020205020404" pitchFamily="49" charset="0"/>
              </a:rPr>
              <a:t>		 	(SELECT	</a:t>
            </a:r>
            <a:r>
              <a:rPr lang="en-US" altLang="en-US" sz="1800" i="1">
                <a:solidFill>
                  <a:srgbClr val="000000"/>
                </a:solidFill>
                <a:latin typeface="Courier New" panose="02070309020205020404" pitchFamily="49" charset="0"/>
              </a:rPr>
              <a:t>select_list</a:t>
            </a:r>
          </a:p>
          <a:p>
            <a:pPr>
              <a:lnSpc>
                <a:spcPct val="100000"/>
              </a:lnSpc>
            </a:pPr>
            <a:r>
              <a:rPr lang="en-US" altLang="en-US" sz="1800">
                <a:solidFill>
                  <a:srgbClr val="000000"/>
                </a:solidFill>
                <a:latin typeface="Courier New" panose="02070309020205020404" pitchFamily="49" charset="0"/>
              </a:rPr>
              <a:t>		       FROM		</a:t>
            </a:r>
            <a:r>
              <a:rPr lang="en-US" altLang="en-US" sz="1800" i="1">
                <a:solidFill>
                  <a:srgbClr val="000000"/>
                </a:solidFill>
                <a:latin typeface="Courier New" panose="02070309020205020404" pitchFamily="49" charset="0"/>
              </a:rPr>
              <a:t>table</a:t>
            </a:r>
            <a:r>
              <a:rPr lang="en-US" altLang="en-US" sz="1800">
                <a:solidFill>
                  <a:srgbClr val="000000"/>
                </a:solidFill>
                <a:latin typeface="Courier New" panose="02070309020205020404" pitchFamily="49" charset="0"/>
              </a:rPr>
              <a:t>);</a:t>
            </a: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8AD1D088-9692-46A2-93B3-CFF595624330}"/>
              </a:ext>
            </a:extLst>
          </p:cNvPr>
          <p:cNvSpPr>
            <a:spLocks noChangeArrowheads="1"/>
          </p:cNvSpPr>
          <p:nvPr/>
        </p:nvSpPr>
        <p:spPr bwMode="blackWhite">
          <a:xfrm>
            <a:off x="949325" y="1384300"/>
            <a:ext cx="7470775" cy="17621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p>
        </p:txBody>
      </p:sp>
      <p:grpSp>
        <p:nvGrpSpPr>
          <p:cNvPr id="13318" name="Group 6">
            <a:extLst>
              <a:ext uri="{FF2B5EF4-FFF2-40B4-BE49-F238E27FC236}">
                <a16:creationId xmlns:a16="http://schemas.microsoft.com/office/drawing/2014/main" id="{A622CE5C-B9A6-44C9-8FB1-F5EA97C5FAB9}"/>
              </a:ext>
            </a:extLst>
          </p:cNvPr>
          <p:cNvGrpSpPr>
            <a:grpSpLocks/>
          </p:cNvGrpSpPr>
          <p:nvPr/>
        </p:nvGrpSpPr>
        <p:grpSpPr bwMode="auto">
          <a:xfrm>
            <a:off x="3335338" y="1708150"/>
            <a:ext cx="4811712" cy="1379538"/>
            <a:chOff x="2101" y="1076"/>
            <a:chExt cx="3031" cy="869"/>
          </a:xfrm>
        </p:grpSpPr>
        <p:sp>
          <p:nvSpPr>
            <p:cNvPr id="13315" name="Rectangle 3">
              <a:extLst>
                <a:ext uri="{FF2B5EF4-FFF2-40B4-BE49-F238E27FC236}">
                  <a16:creationId xmlns:a16="http://schemas.microsoft.com/office/drawing/2014/main" id="{A122ED51-1518-4416-AD4E-F2F607E0E463}"/>
                </a:ext>
              </a:extLst>
            </p:cNvPr>
            <p:cNvSpPr>
              <a:spLocks noChangeArrowheads="1"/>
            </p:cNvSpPr>
            <p:nvPr/>
          </p:nvSpPr>
          <p:spPr bwMode="ltGray">
            <a:xfrm>
              <a:off x="2101" y="1413"/>
              <a:ext cx="3031" cy="532"/>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6" name="Arc 4">
              <a:extLst>
                <a:ext uri="{FF2B5EF4-FFF2-40B4-BE49-F238E27FC236}">
                  <a16:creationId xmlns:a16="http://schemas.microsoft.com/office/drawing/2014/main" id="{D1A47D7B-FE29-423E-BBF7-5A4643461095}"/>
                </a:ext>
              </a:extLst>
            </p:cNvPr>
            <p:cNvSpPr>
              <a:spLocks/>
            </p:cNvSpPr>
            <p:nvPr/>
          </p:nvSpPr>
          <p:spPr bwMode="auto">
            <a:xfrm rot="10800000">
              <a:off x="2317" y="1290"/>
              <a:ext cx="1084" cy="248"/>
            </a:xfrm>
            <a:custGeom>
              <a:avLst/>
              <a:gdLst>
                <a:gd name="G0" fmla="+- 21600 0 0"/>
                <a:gd name="G1" fmla="+- 0 0 0"/>
                <a:gd name="G2" fmla="+- 21600 0 0"/>
                <a:gd name="T0" fmla="*/ 27008 w 27008"/>
                <a:gd name="T1" fmla="*/ 20912 h 21600"/>
                <a:gd name="T2" fmla="*/ 0 w 27008"/>
                <a:gd name="T3" fmla="*/ 0 h 21600"/>
                <a:gd name="T4" fmla="*/ 21600 w 27008"/>
                <a:gd name="T5" fmla="*/ 0 h 21600"/>
              </a:gdLst>
              <a:ahLst/>
              <a:cxnLst>
                <a:cxn ang="0">
                  <a:pos x="T0" y="T1"/>
                </a:cxn>
                <a:cxn ang="0">
                  <a:pos x="T2" y="T3"/>
                </a:cxn>
                <a:cxn ang="0">
                  <a:pos x="T4" y="T5"/>
                </a:cxn>
              </a:cxnLst>
              <a:rect l="0" t="0" r="r" b="b"/>
              <a:pathLst>
                <a:path w="27008" h="21600" fill="none" extrusionOk="0">
                  <a:moveTo>
                    <a:pt x="27008" y="20912"/>
                  </a:moveTo>
                  <a:cubicBezTo>
                    <a:pt x="25241" y="21368"/>
                    <a:pt x="23424" y="21599"/>
                    <a:pt x="21600" y="21599"/>
                  </a:cubicBezTo>
                  <a:cubicBezTo>
                    <a:pt x="9670" y="21599"/>
                    <a:pt x="0" y="11929"/>
                    <a:pt x="0" y="0"/>
                  </a:cubicBezTo>
                </a:path>
                <a:path w="27008" h="21600" stroke="0" extrusionOk="0">
                  <a:moveTo>
                    <a:pt x="27008" y="20912"/>
                  </a:moveTo>
                  <a:cubicBezTo>
                    <a:pt x="25241" y="21368"/>
                    <a:pt x="23424" y="21599"/>
                    <a:pt x="21600" y="21599"/>
                  </a:cubicBezTo>
                  <a:cubicBezTo>
                    <a:pt x="9670" y="21599"/>
                    <a:pt x="0" y="11929"/>
                    <a:pt x="0" y="0"/>
                  </a:cubicBezTo>
                  <a:lnTo>
                    <a:pt x="21600" y="0"/>
                  </a:lnTo>
                  <a:close/>
                </a:path>
              </a:pathLst>
            </a:custGeom>
            <a:noFill/>
            <a:ln w="25400" cap="rnd">
              <a:solidFill>
                <a:srgbClr val="FF5050"/>
              </a:solidFill>
              <a:round/>
              <a:headEnd type="stealth" w="med" len="lg"/>
              <a:tailEnd type="none" w="sm" len="sm"/>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13317" name="Rectangle 5">
              <a:extLst>
                <a:ext uri="{FF2B5EF4-FFF2-40B4-BE49-F238E27FC236}">
                  <a16:creationId xmlns:a16="http://schemas.microsoft.com/office/drawing/2014/main" id="{0A841D23-2206-4D57-8418-9BDFD854C471}"/>
                </a:ext>
              </a:extLst>
            </p:cNvPr>
            <p:cNvSpPr>
              <a:spLocks noChangeArrowheads="1"/>
            </p:cNvSpPr>
            <p:nvPr/>
          </p:nvSpPr>
          <p:spPr bwMode="auto">
            <a:xfrm>
              <a:off x="2379" y="1076"/>
              <a:ext cx="401"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1600">
                  <a:solidFill>
                    <a:srgbClr val="FF5050"/>
                  </a:solidFill>
                  <a:latin typeface="Arial" panose="020B0604020202020204" pitchFamily="34" charset="0"/>
                </a:rPr>
                <a:t>2975</a:t>
              </a:r>
            </a:p>
          </p:txBody>
        </p:sp>
      </p:grpSp>
      <p:sp>
        <p:nvSpPr>
          <p:cNvPr id="13319" name="Rectangle 7">
            <a:extLst>
              <a:ext uri="{FF2B5EF4-FFF2-40B4-BE49-F238E27FC236}">
                <a16:creationId xmlns:a16="http://schemas.microsoft.com/office/drawing/2014/main" id="{DD721B9E-C866-4DD0-AB3B-B2CFE89B6BCE}"/>
              </a:ext>
            </a:extLst>
          </p:cNvPr>
          <p:cNvSpPr>
            <a:spLocks noChangeArrowheads="1"/>
          </p:cNvSpPr>
          <p:nvPr/>
        </p:nvSpPr>
        <p:spPr bwMode="auto">
          <a:xfrm>
            <a:off x="1079500" y="1379538"/>
            <a:ext cx="5672138"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0"/>
              </a:spcBef>
            </a:pPr>
            <a:r>
              <a:rPr lang="en-US" altLang="en-US" sz="1800">
                <a:solidFill>
                  <a:srgbClr val="000000"/>
                </a:solidFill>
                <a:latin typeface="Courier New" panose="02070309020205020404" pitchFamily="49" charset="0"/>
              </a:rPr>
              <a:t>SQL&gt; SELECT ename</a:t>
            </a:r>
          </a:p>
          <a:p>
            <a:pPr algn="l">
              <a:lnSpc>
                <a:spcPct val="100000"/>
              </a:lnSpc>
              <a:spcBef>
                <a:spcPct val="0"/>
              </a:spcBef>
            </a:pPr>
            <a:r>
              <a:rPr lang="en-US" altLang="en-US" sz="1800">
                <a:solidFill>
                  <a:srgbClr val="000000"/>
                </a:solidFill>
                <a:latin typeface="Courier New" panose="02070309020205020404" pitchFamily="49" charset="0"/>
              </a:rPr>
              <a:t>  2  FROM   emp</a:t>
            </a:r>
          </a:p>
          <a:p>
            <a:pPr algn="l">
              <a:lnSpc>
                <a:spcPct val="100000"/>
              </a:lnSpc>
              <a:spcBef>
                <a:spcPct val="0"/>
              </a:spcBef>
            </a:pPr>
            <a:r>
              <a:rPr lang="en-US" altLang="en-US" sz="1800">
                <a:solidFill>
                  <a:srgbClr val="000000"/>
                </a:solidFill>
                <a:latin typeface="Courier New" panose="02070309020205020404" pitchFamily="49" charset="0"/>
              </a:rPr>
              <a:t>  3  WHERE  sal &gt; </a:t>
            </a:r>
          </a:p>
          <a:p>
            <a:pPr algn="l">
              <a:lnSpc>
                <a:spcPct val="100000"/>
              </a:lnSpc>
              <a:spcBef>
                <a:spcPct val="0"/>
              </a:spcBef>
            </a:pPr>
            <a:r>
              <a:rPr lang="en-US" altLang="en-US" sz="1800">
                <a:solidFill>
                  <a:srgbClr val="000000"/>
                </a:solidFill>
                <a:latin typeface="Courier New" panose="02070309020205020404" pitchFamily="49" charset="0"/>
              </a:rPr>
              <a:t>  4		    (SELECT sal</a:t>
            </a:r>
          </a:p>
          <a:p>
            <a:pPr algn="l">
              <a:lnSpc>
                <a:spcPct val="100000"/>
              </a:lnSpc>
              <a:spcBef>
                <a:spcPct val="0"/>
              </a:spcBef>
            </a:pPr>
            <a:r>
              <a:rPr lang="en-US" altLang="en-US" sz="1800">
                <a:solidFill>
                  <a:srgbClr val="000000"/>
                </a:solidFill>
                <a:latin typeface="Courier New" panose="02070309020205020404" pitchFamily="49" charset="0"/>
              </a:rPr>
              <a:t>  5               FROM   emp</a:t>
            </a:r>
          </a:p>
          <a:p>
            <a:pPr algn="l">
              <a:lnSpc>
                <a:spcPct val="100000"/>
              </a:lnSpc>
              <a:spcBef>
                <a:spcPct val="0"/>
              </a:spcBef>
            </a:pPr>
            <a:r>
              <a:rPr lang="en-US" altLang="en-US" sz="1800">
                <a:solidFill>
                  <a:srgbClr val="000000"/>
                </a:solidFill>
                <a:latin typeface="Courier New" panose="02070309020205020404" pitchFamily="49" charset="0"/>
              </a:rPr>
              <a:t>  6               WHERE  empno=7566);</a:t>
            </a:r>
          </a:p>
        </p:txBody>
      </p:sp>
      <p:sp>
        <p:nvSpPr>
          <p:cNvPr id="13320" name="Rectangle 8">
            <a:extLst>
              <a:ext uri="{FF2B5EF4-FFF2-40B4-BE49-F238E27FC236}">
                <a16:creationId xmlns:a16="http://schemas.microsoft.com/office/drawing/2014/main" id="{FB8021E7-F85F-455E-A61D-53195496345C}"/>
              </a:ext>
            </a:extLst>
          </p:cNvPr>
          <p:cNvSpPr>
            <a:spLocks noChangeArrowheads="1"/>
          </p:cNvSpPr>
          <p:nvPr/>
        </p:nvSpPr>
        <p:spPr bwMode="auto">
          <a:xfrm>
            <a:off x="950913" y="1431925"/>
            <a:ext cx="7315200" cy="180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defTabSz="400050">
              <a:spcBef>
                <a:spcPct val="0"/>
              </a:spcBef>
              <a:tabLst>
                <a:tab pos="400050" algn="r"/>
                <a:tab pos="685800" algn="l"/>
              </a:tabLst>
              <a:defRPr sz="2400">
                <a:solidFill>
                  <a:schemeClr val="tx1"/>
                </a:solidFill>
                <a:latin typeface="Times New Roman" panose="02020603050405020304" pitchFamily="18" charset="0"/>
              </a:defRPr>
            </a:lvl1pPr>
            <a:lvl2pPr algn="l" defTabSz="400050">
              <a:spcBef>
                <a:spcPct val="0"/>
              </a:spcBef>
              <a:tabLst>
                <a:tab pos="400050" algn="r"/>
                <a:tab pos="685800" algn="l"/>
              </a:tabLst>
              <a:defRPr sz="2400">
                <a:solidFill>
                  <a:schemeClr val="tx1"/>
                </a:solidFill>
                <a:latin typeface="Times New Roman" panose="02020603050405020304" pitchFamily="18" charset="0"/>
              </a:defRPr>
            </a:lvl2pPr>
            <a:lvl3pPr algn="l" defTabSz="400050">
              <a:spcBef>
                <a:spcPct val="0"/>
              </a:spcBef>
              <a:tabLst>
                <a:tab pos="400050" algn="r"/>
                <a:tab pos="685800" algn="l"/>
              </a:tabLst>
              <a:defRPr sz="2400">
                <a:solidFill>
                  <a:schemeClr val="tx1"/>
                </a:solidFill>
                <a:latin typeface="Times New Roman" panose="02020603050405020304" pitchFamily="18" charset="0"/>
              </a:defRPr>
            </a:lvl3pPr>
            <a:lvl4pPr algn="l" defTabSz="400050">
              <a:spcBef>
                <a:spcPct val="0"/>
              </a:spcBef>
              <a:tabLst>
                <a:tab pos="400050" algn="r"/>
                <a:tab pos="685800" algn="l"/>
              </a:tabLst>
              <a:defRPr sz="2400">
                <a:solidFill>
                  <a:schemeClr val="tx1"/>
                </a:solidFill>
                <a:latin typeface="Times New Roman" panose="02020603050405020304" pitchFamily="18" charset="0"/>
              </a:defRPr>
            </a:lvl4pPr>
            <a:lvl5pPr algn="l" defTabSz="400050">
              <a:spcBef>
                <a:spcPct val="0"/>
              </a:spcBef>
              <a:tabLst>
                <a:tab pos="400050" algn="r"/>
                <a:tab pos="685800" algn="l"/>
              </a:tabLst>
              <a:defRPr sz="2400">
                <a:solidFill>
                  <a:schemeClr val="tx1"/>
                </a:solidFill>
                <a:latin typeface="Times New Roman" panose="02020603050405020304" pitchFamily="18" charset="0"/>
              </a:defRPr>
            </a:lvl5pPr>
            <a:lvl6pPr defTabSz="400050" fontAlgn="base">
              <a:spcBef>
                <a:spcPct val="0"/>
              </a:spcBef>
              <a:spcAft>
                <a:spcPct val="0"/>
              </a:spcAft>
              <a:tabLst>
                <a:tab pos="400050" algn="r"/>
                <a:tab pos="685800" algn="l"/>
              </a:tabLst>
              <a:defRPr sz="2400">
                <a:solidFill>
                  <a:schemeClr val="tx1"/>
                </a:solidFill>
                <a:latin typeface="Times New Roman" panose="02020603050405020304" pitchFamily="18" charset="0"/>
              </a:defRPr>
            </a:lvl6pPr>
            <a:lvl7pPr defTabSz="400050" fontAlgn="base">
              <a:spcBef>
                <a:spcPct val="0"/>
              </a:spcBef>
              <a:spcAft>
                <a:spcPct val="0"/>
              </a:spcAft>
              <a:tabLst>
                <a:tab pos="400050" algn="r"/>
                <a:tab pos="685800" algn="l"/>
              </a:tabLst>
              <a:defRPr sz="2400">
                <a:solidFill>
                  <a:schemeClr val="tx1"/>
                </a:solidFill>
                <a:latin typeface="Times New Roman" panose="02020603050405020304" pitchFamily="18" charset="0"/>
              </a:defRPr>
            </a:lvl7pPr>
            <a:lvl8pPr defTabSz="400050" fontAlgn="base">
              <a:spcBef>
                <a:spcPct val="0"/>
              </a:spcBef>
              <a:spcAft>
                <a:spcPct val="0"/>
              </a:spcAft>
              <a:tabLst>
                <a:tab pos="400050" algn="r"/>
                <a:tab pos="685800" algn="l"/>
              </a:tabLst>
              <a:defRPr sz="2400">
                <a:solidFill>
                  <a:schemeClr val="tx1"/>
                </a:solidFill>
                <a:latin typeface="Times New Roman" panose="02020603050405020304" pitchFamily="18" charset="0"/>
              </a:defRPr>
            </a:lvl8pPr>
            <a:lvl9pPr defTabSz="400050" fontAlgn="base">
              <a:spcBef>
                <a:spcPct val="0"/>
              </a:spcBef>
              <a:spcAft>
                <a:spcPct val="0"/>
              </a:spcAft>
              <a:tabLst>
                <a:tab pos="400050" algn="r"/>
                <a:tab pos="685800" algn="l"/>
              </a:tabLst>
              <a:defRPr sz="2400">
                <a:solidFill>
                  <a:schemeClr val="tx1"/>
                </a:solidFill>
                <a:latin typeface="Times New Roman" panose="02020603050405020304" pitchFamily="18" charset="0"/>
              </a:defRPr>
            </a:lvl9pPr>
          </a:lstStyle>
          <a:p>
            <a:pPr>
              <a:lnSpc>
                <a:spcPct val="125000"/>
              </a:lnSpc>
            </a:pPr>
            <a:endParaRPr lang="en-US" altLang="en-US" sz="1800">
              <a:solidFill>
                <a:srgbClr val="000000"/>
              </a:solidFill>
              <a:latin typeface="Courier New" panose="02070309020205020404" pitchFamily="49" charset="0"/>
            </a:endParaRPr>
          </a:p>
          <a:p>
            <a:pPr>
              <a:lnSpc>
                <a:spcPct val="125000"/>
              </a:lnSpc>
            </a:pPr>
            <a:endParaRPr lang="en-US" altLang="en-US" sz="1800">
              <a:solidFill>
                <a:srgbClr val="000000"/>
              </a:solidFill>
              <a:latin typeface="Courier New" panose="02070309020205020404" pitchFamily="49" charset="0"/>
            </a:endParaRPr>
          </a:p>
          <a:p>
            <a:pPr>
              <a:lnSpc>
                <a:spcPct val="125000"/>
              </a:lnSpc>
            </a:pPr>
            <a:endParaRPr lang="en-US" altLang="en-US" sz="1800">
              <a:solidFill>
                <a:srgbClr val="000000"/>
              </a:solidFill>
              <a:latin typeface="Courier New" panose="02070309020205020404" pitchFamily="49" charset="0"/>
            </a:endParaRPr>
          </a:p>
          <a:p>
            <a:pPr>
              <a:lnSpc>
                <a:spcPct val="125000"/>
              </a:lnSpc>
            </a:pPr>
            <a:endParaRPr lang="en-US" altLang="en-US" sz="1800">
              <a:solidFill>
                <a:srgbClr val="000000"/>
              </a:solidFill>
              <a:latin typeface="Courier New" panose="02070309020205020404" pitchFamily="49" charset="0"/>
            </a:endParaRPr>
          </a:p>
          <a:p>
            <a:pPr>
              <a:lnSpc>
                <a:spcPct val="125000"/>
              </a:lnSpc>
            </a:pPr>
            <a:endParaRPr lang="en-US" altLang="en-US" sz="1800">
              <a:solidFill>
                <a:srgbClr val="000000"/>
              </a:solidFill>
              <a:latin typeface="Courier New" panose="02070309020205020404" pitchFamily="49" charset="0"/>
            </a:endParaRPr>
          </a:p>
        </p:txBody>
      </p:sp>
      <p:sp>
        <p:nvSpPr>
          <p:cNvPr id="13321" name="Rectangle 9">
            <a:extLst>
              <a:ext uri="{FF2B5EF4-FFF2-40B4-BE49-F238E27FC236}">
                <a16:creationId xmlns:a16="http://schemas.microsoft.com/office/drawing/2014/main" id="{E14B746C-EE86-41CC-9373-B5040C709993}"/>
              </a:ext>
            </a:extLst>
          </p:cNvPr>
          <p:cNvSpPr>
            <a:spLocks noGrp="1" noChangeArrowheads="1"/>
          </p:cNvSpPr>
          <p:nvPr>
            <p:ph type="title"/>
          </p:nvPr>
        </p:nvSpPr>
        <p:spPr>
          <a:noFill/>
          <a:ln/>
        </p:spPr>
        <p:txBody>
          <a:bodyPr/>
          <a:lstStyle/>
          <a:p>
            <a:r>
              <a:rPr lang="en-US" altLang="en-US"/>
              <a:t>Using a Subquery</a:t>
            </a:r>
          </a:p>
        </p:txBody>
      </p:sp>
      <p:sp>
        <p:nvSpPr>
          <p:cNvPr id="13322" name="Rectangle 10">
            <a:extLst>
              <a:ext uri="{FF2B5EF4-FFF2-40B4-BE49-F238E27FC236}">
                <a16:creationId xmlns:a16="http://schemas.microsoft.com/office/drawing/2014/main" id="{2D7FBC3E-A13F-4D35-A368-937B9DF5B817}"/>
              </a:ext>
            </a:extLst>
          </p:cNvPr>
          <p:cNvSpPr>
            <a:spLocks noChangeArrowheads="1"/>
          </p:cNvSpPr>
          <p:nvPr/>
        </p:nvSpPr>
        <p:spPr bwMode="blackWhite">
          <a:xfrm>
            <a:off x="920750" y="3543300"/>
            <a:ext cx="7499350" cy="1465263"/>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a:lnSpc>
                <a:spcPct val="100000"/>
              </a:lnSpc>
            </a:pPr>
            <a:r>
              <a:rPr lang="en-US" altLang="en-US" sz="1800">
                <a:solidFill>
                  <a:srgbClr val="000000"/>
                </a:solidFill>
                <a:latin typeface="Courier New" panose="02070309020205020404" pitchFamily="49" charset="0"/>
              </a:rPr>
              <a:t>ENAME</a:t>
            </a:r>
          </a:p>
          <a:p>
            <a:pPr>
              <a:lnSpc>
                <a:spcPct val="100000"/>
              </a:lnSpc>
            </a:pPr>
            <a:r>
              <a:rPr lang="en-US" altLang="en-US" sz="1800">
                <a:solidFill>
                  <a:srgbClr val="000000"/>
                </a:solidFill>
                <a:latin typeface="Courier New" panose="02070309020205020404" pitchFamily="49" charset="0"/>
              </a:rPr>
              <a:t>----------</a:t>
            </a:r>
          </a:p>
          <a:p>
            <a:pPr>
              <a:lnSpc>
                <a:spcPct val="100000"/>
              </a:lnSpc>
            </a:pPr>
            <a:r>
              <a:rPr lang="en-US" altLang="en-US" sz="1800">
                <a:solidFill>
                  <a:srgbClr val="000000"/>
                </a:solidFill>
                <a:latin typeface="Courier New" panose="02070309020205020404" pitchFamily="49" charset="0"/>
              </a:rPr>
              <a:t>KING</a:t>
            </a:r>
          </a:p>
          <a:p>
            <a:pPr>
              <a:lnSpc>
                <a:spcPct val="100000"/>
              </a:lnSpc>
            </a:pPr>
            <a:r>
              <a:rPr lang="en-US" altLang="en-US" sz="1800">
                <a:solidFill>
                  <a:srgbClr val="000000"/>
                </a:solidFill>
                <a:latin typeface="Courier New" panose="02070309020205020404" pitchFamily="49" charset="0"/>
              </a:rPr>
              <a:t>FORD</a:t>
            </a:r>
          </a:p>
          <a:p>
            <a:pPr>
              <a:lnSpc>
                <a:spcPct val="100000"/>
              </a:lnSpc>
            </a:pPr>
            <a:r>
              <a:rPr lang="en-US" altLang="en-US" sz="1800">
                <a:solidFill>
                  <a:srgbClr val="000000"/>
                </a:solidFill>
                <a:latin typeface="Courier New" panose="02070309020205020404" pitchFamily="49" charset="0"/>
              </a:rPr>
              <a:t>SCOTT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3318"/>
                                        </p:tgtEl>
                                        <p:attrNameLst>
                                          <p:attrName>style.visibility</p:attrName>
                                        </p:attrNameLst>
                                      </p:cBhvr>
                                      <p:to>
                                        <p:strVal val="visible"/>
                                      </p:to>
                                    </p:set>
                                    <p:animEffect transition="in" filter="wipe(up)">
                                      <p:cBhvr>
                                        <p:cTn id="7" dur="500"/>
                                        <p:tgtEl>
                                          <p:spTgt spid="133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3322"/>
                                        </p:tgtEl>
                                        <p:attrNameLst>
                                          <p:attrName>style.visibility</p:attrName>
                                        </p:attrNameLst>
                                      </p:cBhvr>
                                      <p:to>
                                        <p:strVal val="visible"/>
                                      </p:to>
                                    </p:set>
                                    <p:animEffect transition="in" filter="wipe(up)">
                                      <p:cBhvr>
                                        <p:cTn id="12" dur="500"/>
                                        <p:tgtEl>
                                          <p:spTgt spid="13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2"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4ED8CD13-2524-4064-B72B-F3F47776570A}"/>
              </a:ext>
            </a:extLst>
          </p:cNvPr>
          <p:cNvSpPr>
            <a:spLocks noGrp="1" noChangeArrowheads="1"/>
          </p:cNvSpPr>
          <p:nvPr>
            <p:ph type="title"/>
          </p:nvPr>
        </p:nvSpPr>
        <p:spPr>
          <a:noFill/>
          <a:ln/>
        </p:spPr>
        <p:txBody>
          <a:bodyPr/>
          <a:lstStyle/>
          <a:p>
            <a:r>
              <a:rPr lang="en-US" altLang="en-US"/>
              <a:t>Guidelines for Using Subqueries</a:t>
            </a:r>
          </a:p>
        </p:txBody>
      </p:sp>
      <p:sp>
        <p:nvSpPr>
          <p:cNvPr id="15363" name="Rectangle 3">
            <a:extLst>
              <a:ext uri="{FF2B5EF4-FFF2-40B4-BE49-F238E27FC236}">
                <a16:creationId xmlns:a16="http://schemas.microsoft.com/office/drawing/2014/main" id="{5B692695-F59D-47BA-BD70-5E66CC90750B}"/>
              </a:ext>
            </a:extLst>
          </p:cNvPr>
          <p:cNvSpPr>
            <a:spLocks noGrp="1" noChangeArrowheads="1"/>
          </p:cNvSpPr>
          <p:nvPr>
            <p:ph type="body" idx="1"/>
          </p:nvPr>
        </p:nvSpPr>
        <p:spPr>
          <a:xfrm>
            <a:off x="860425" y="1516063"/>
            <a:ext cx="7385050" cy="4346575"/>
          </a:xfrm>
          <a:noFill/>
          <a:ln/>
        </p:spPr>
        <p:txBody>
          <a:bodyPr/>
          <a:lstStyle/>
          <a:p>
            <a:pPr lvl="1"/>
            <a:r>
              <a:rPr lang="en-US" altLang="en-US"/>
              <a:t>Enclose subqueries in parentheses. </a:t>
            </a:r>
          </a:p>
          <a:p>
            <a:pPr lvl="1"/>
            <a:r>
              <a:rPr lang="en-US" altLang="en-US"/>
              <a:t>Place subqueries on the right side of the comparison operator.</a:t>
            </a:r>
          </a:p>
          <a:p>
            <a:pPr lvl="1"/>
            <a:r>
              <a:rPr lang="en-US" altLang="en-US"/>
              <a:t>Do not add an ORDER BY clause to a subquery.</a:t>
            </a:r>
          </a:p>
          <a:p>
            <a:pPr lvl="1"/>
            <a:r>
              <a:rPr lang="en-US" altLang="en-US"/>
              <a:t>Use single-row operators with single-row subqueries.</a:t>
            </a:r>
          </a:p>
          <a:p>
            <a:pPr lvl="1"/>
            <a:r>
              <a:rPr lang="en-US" altLang="en-US"/>
              <a:t>Use multiple-row operators with multiple-row subqueries.</a:t>
            </a: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EBBB864D-0B11-4175-B8B2-A503A7570A5F}"/>
              </a:ext>
            </a:extLst>
          </p:cNvPr>
          <p:cNvSpPr>
            <a:spLocks noGrp="1" noChangeArrowheads="1"/>
          </p:cNvSpPr>
          <p:nvPr>
            <p:ph type="title"/>
          </p:nvPr>
        </p:nvSpPr>
        <p:spPr>
          <a:xfrm>
            <a:off x="922338" y="358775"/>
            <a:ext cx="7299325" cy="881063"/>
          </a:xfrm>
          <a:noFill/>
          <a:ln/>
        </p:spPr>
        <p:txBody>
          <a:bodyPr/>
          <a:lstStyle/>
          <a:p>
            <a:r>
              <a:rPr lang="en-US" altLang="en-US"/>
              <a:t>Types of Subqueries</a:t>
            </a:r>
          </a:p>
        </p:txBody>
      </p:sp>
      <p:sp>
        <p:nvSpPr>
          <p:cNvPr id="17411" name="Rectangle 3">
            <a:extLst>
              <a:ext uri="{FF2B5EF4-FFF2-40B4-BE49-F238E27FC236}">
                <a16:creationId xmlns:a16="http://schemas.microsoft.com/office/drawing/2014/main" id="{1B0DD5C7-7BAB-4DD9-BACD-12625E46C7BD}"/>
              </a:ext>
            </a:extLst>
          </p:cNvPr>
          <p:cNvSpPr>
            <a:spLocks noGrp="1" noChangeArrowheads="1"/>
          </p:cNvSpPr>
          <p:nvPr>
            <p:ph type="body" idx="1"/>
          </p:nvPr>
        </p:nvSpPr>
        <p:spPr>
          <a:xfrm>
            <a:off x="860425" y="998538"/>
            <a:ext cx="7385050" cy="439737"/>
          </a:xfrm>
          <a:noFill/>
          <a:ln/>
        </p:spPr>
        <p:txBody>
          <a:bodyPr/>
          <a:lstStyle/>
          <a:p>
            <a:pPr lvl="1"/>
            <a:r>
              <a:rPr lang="en-US" altLang="en-US" sz="2400"/>
              <a:t>Single-row subquery</a:t>
            </a:r>
          </a:p>
        </p:txBody>
      </p:sp>
      <p:grpSp>
        <p:nvGrpSpPr>
          <p:cNvPr id="17419" name="Group 11">
            <a:extLst>
              <a:ext uri="{FF2B5EF4-FFF2-40B4-BE49-F238E27FC236}">
                <a16:creationId xmlns:a16="http://schemas.microsoft.com/office/drawing/2014/main" id="{E63EDCCF-20FA-4809-BC3B-0890CC68BE7F}"/>
              </a:ext>
            </a:extLst>
          </p:cNvPr>
          <p:cNvGrpSpPr>
            <a:grpSpLocks/>
          </p:cNvGrpSpPr>
          <p:nvPr/>
        </p:nvGrpSpPr>
        <p:grpSpPr bwMode="auto">
          <a:xfrm>
            <a:off x="1881188" y="1489075"/>
            <a:ext cx="3967162" cy="1038225"/>
            <a:chOff x="1185" y="938"/>
            <a:chExt cx="2499" cy="654"/>
          </a:xfrm>
        </p:grpSpPr>
        <p:sp>
          <p:nvSpPr>
            <p:cNvPr id="17412" name="Rectangle 4">
              <a:extLst>
                <a:ext uri="{FF2B5EF4-FFF2-40B4-BE49-F238E27FC236}">
                  <a16:creationId xmlns:a16="http://schemas.microsoft.com/office/drawing/2014/main" id="{C3707BCB-5C35-4097-B94E-B0D5365C6D0C}"/>
                </a:ext>
              </a:extLst>
            </p:cNvPr>
            <p:cNvSpPr>
              <a:spLocks noChangeArrowheads="1"/>
            </p:cNvSpPr>
            <p:nvPr/>
          </p:nvSpPr>
          <p:spPr bwMode="blackWhite">
            <a:xfrm>
              <a:off x="1200" y="939"/>
              <a:ext cx="1231" cy="65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p>
          </p:txBody>
        </p:sp>
        <p:sp>
          <p:nvSpPr>
            <p:cNvPr id="17413" name="Rectangle 5">
              <a:extLst>
                <a:ext uri="{FF2B5EF4-FFF2-40B4-BE49-F238E27FC236}">
                  <a16:creationId xmlns:a16="http://schemas.microsoft.com/office/drawing/2014/main" id="{D895F074-44F7-49F6-94D6-06E0DB0DEE8C}"/>
                </a:ext>
              </a:extLst>
            </p:cNvPr>
            <p:cNvSpPr>
              <a:spLocks noChangeArrowheads="1"/>
            </p:cNvSpPr>
            <p:nvPr/>
          </p:nvSpPr>
          <p:spPr bwMode="auto">
            <a:xfrm>
              <a:off x="1185" y="938"/>
              <a:ext cx="8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altLang="en-US" sz="1800">
                  <a:solidFill>
                    <a:srgbClr val="000000"/>
                  </a:solidFill>
                  <a:latin typeface="Arial" panose="020B0604020202020204" pitchFamily="34" charset="0"/>
                </a:rPr>
                <a:t>Main query</a:t>
              </a:r>
            </a:p>
          </p:txBody>
        </p:sp>
        <p:sp>
          <p:nvSpPr>
            <p:cNvPr id="17414" name="Rectangle 6">
              <a:extLst>
                <a:ext uri="{FF2B5EF4-FFF2-40B4-BE49-F238E27FC236}">
                  <a16:creationId xmlns:a16="http://schemas.microsoft.com/office/drawing/2014/main" id="{61B5E3A2-E5B6-45C2-B631-1F9FE5674F8A}"/>
                </a:ext>
              </a:extLst>
            </p:cNvPr>
            <p:cNvSpPr>
              <a:spLocks noChangeArrowheads="1"/>
            </p:cNvSpPr>
            <p:nvPr/>
          </p:nvSpPr>
          <p:spPr bwMode="ltGray">
            <a:xfrm>
              <a:off x="1458" y="1236"/>
              <a:ext cx="967" cy="347"/>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5" name="Rectangle 7">
              <a:extLst>
                <a:ext uri="{FF2B5EF4-FFF2-40B4-BE49-F238E27FC236}">
                  <a16:creationId xmlns:a16="http://schemas.microsoft.com/office/drawing/2014/main" id="{6993362F-6658-41F3-AE80-238F5D8D8D12}"/>
                </a:ext>
              </a:extLst>
            </p:cNvPr>
            <p:cNvSpPr>
              <a:spLocks noChangeArrowheads="1"/>
            </p:cNvSpPr>
            <p:nvPr/>
          </p:nvSpPr>
          <p:spPr bwMode="auto">
            <a:xfrm>
              <a:off x="1551" y="1305"/>
              <a:ext cx="7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altLang="en-US" sz="1800">
                  <a:solidFill>
                    <a:srgbClr val="000000"/>
                  </a:solidFill>
                  <a:latin typeface="Arial" panose="020B0604020202020204" pitchFamily="34" charset="0"/>
                </a:rPr>
                <a:t>Subquery</a:t>
              </a:r>
            </a:p>
          </p:txBody>
        </p:sp>
        <p:sp>
          <p:nvSpPr>
            <p:cNvPr id="17416" name="Rectangle 8">
              <a:extLst>
                <a:ext uri="{FF2B5EF4-FFF2-40B4-BE49-F238E27FC236}">
                  <a16:creationId xmlns:a16="http://schemas.microsoft.com/office/drawing/2014/main" id="{C1B19ADA-4AE5-4EAE-A7A2-BAE9E855C084}"/>
                </a:ext>
              </a:extLst>
            </p:cNvPr>
            <p:cNvSpPr>
              <a:spLocks noChangeArrowheads="1"/>
            </p:cNvSpPr>
            <p:nvPr/>
          </p:nvSpPr>
          <p:spPr bwMode="auto">
            <a:xfrm>
              <a:off x="3388" y="1254"/>
              <a:ext cx="1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nSpc>
                  <a:spcPct val="100000"/>
                </a:lnSpc>
                <a:spcBef>
                  <a:spcPct val="50000"/>
                </a:spcBef>
              </a:pPr>
              <a:r>
                <a:rPr lang="en-US" altLang="en-US" sz="2800">
                  <a:solidFill>
                    <a:srgbClr val="D3EAF8"/>
                  </a:solidFill>
                  <a:effectLst>
                    <a:outerShdw blurRad="38100" dist="38100" dir="2700000" algn="tl">
                      <a:srgbClr val="000000"/>
                    </a:outerShdw>
                  </a:effectLst>
                  <a:latin typeface="Arial" panose="020B0604020202020204" pitchFamily="34" charset="0"/>
                </a:rPr>
                <a:t> </a:t>
              </a:r>
            </a:p>
          </p:txBody>
        </p:sp>
        <p:sp>
          <p:nvSpPr>
            <p:cNvPr id="17417" name="Line 9">
              <a:extLst>
                <a:ext uri="{FF2B5EF4-FFF2-40B4-BE49-F238E27FC236}">
                  <a16:creationId xmlns:a16="http://schemas.microsoft.com/office/drawing/2014/main" id="{5E88714F-A3F0-47AC-93DD-B118EB8BD867}"/>
                </a:ext>
              </a:extLst>
            </p:cNvPr>
            <p:cNvSpPr>
              <a:spLocks noChangeShapeType="1"/>
            </p:cNvSpPr>
            <p:nvPr/>
          </p:nvSpPr>
          <p:spPr bwMode="auto">
            <a:xfrm>
              <a:off x="2336" y="1415"/>
              <a:ext cx="1348" cy="0"/>
            </a:xfrm>
            <a:prstGeom prst="line">
              <a:avLst/>
            </a:prstGeom>
            <a:noFill/>
            <a:ln w="50800">
              <a:solidFill>
                <a:srgbClr val="FFCC00"/>
              </a:solidFill>
              <a:round/>
              <a:headEnd type="none" w="sm" len="sm"/>
              <a:tailEnd type="stealth" w="med" len="lg"/>
            </a:ln>
            <a:effectLst>
              <a:outerShdw dist="53882" dir="2700000" algn="ctr" rotWithShape="0">
                <a:srgbClr val="000000"/>
              </a:outerShdw>
            </a:effectLst>
            <a:extLst>
              <a:ext uri="{909E8E84-426E-40DD-AFC4-6F175D3DCCD1}">
                <a14:hiddenFill xmlns:a14="http://schemas.microsoft.com/office/drawing/2010/main">
                  <a:noFill/>
                </a14:hiddenFill>
              </a:ext>
            </a:extLst>
          </p:spPr>
          <p:txBody>
            <a:bodyPr/>
            <a:lstStyle/>
            <a:p>
              <a:endParaRPr lang="en-US"/>
            </a:p>
          </p:txBody>
        </p:sp>
        <p:sp>
          <p:nvSpPr>
            <p:cNvPr id="17418" name="Rectangle 10">
              <a:extLst>
                <a:ext uri="{FF2B5EF4-FFF2-40B4-BE49-F238E27FC236}">
                  <a16:creationId xmlns:a16="http://schemas.microsoft.com/office/drawing/2014/main" id="{BC62D872-91A7-45C0-B1F8-6BA9EFBB5FA2}"/>
                </a:ext>
              </a:extLst>
            </p:cNvPr>
            <p:cNvSpPr>
              <a:spLocks noChangeArrowheads="1"/>
            </p:cNvSpPr>
            <p:nvPr/>
          </p:nvSpPr>
          <p:spPr bwMode="auto">
            <a:xfrm>
              <a:off x="2664" y="1169"/>
              <a:ext cx="6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nSpc>
                  <a:spcPct val="100000"/>
                </a:lnSpc>
                <a:spcBef>
                  <a:spcPct val="50000"/>
                </a:spcBef>
              </a:pPr>
              <a:r>
                <a:rPr lang="en-US" altLang="en-US" sz="1800">
                  <a:solidFill>
                    <a:srgbClr val="FFFFCC"/>
                  </a:solidFill>
                  <a:effectLst>
                    <a:outerShdw blurRad="38100" dist="38100" dir="2700000" algn="tl">
                      <a:srgbClr val="000000"/>
                    </a:outerShdw>
                  </a:effectLst>
                  <a:latin typeface="Arial" panose="020B0604020202020204" pitchFamily="34" charset="0"/>
                </a:rPr>
                <a:t>returns</a:t>
              </a:r>
            </a:p>
          </p:txBody>
        </p:sp>
      </p:grpSp>
      <p:sp>
        <p:nvSpPr>
          <p:cNvPr id="17420" name="Rectangle 12">
            <a:extLst>
              <a:ext uri="{FF2B5EF4-FFF2-40B4-BE49-F238E27FC236}">
                <a16:creationId xmlns:a16="http://schemas.microsoft.com/office/drawing/2014/main" id="{58A4C79D-6477-41F9-9047-0BD7378C3320}"/>
              </a:ext>
            </a:extLst>
          </p:cNvPr>
          <p:cNvSpPr>
            <a:spLocks noChangeArrowheads="1"/>
          </p:cNvSpPr>
          <p:nvPr/>
        </p:nvSpPr>
        <p:spPr bwMode="auto">
          <a:xfrm>
            <a:off x="5972175" y="2014538"/>
            <a:ext cx="1233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nSpc>
                <a:spcPct val="100000"/>
              </a:lnSpc>
              <a:spcBef>
                <a:spcPct val="50000"/>
              </a:spcBef>
            </a:pPr>
            <a:r>
              <a:rPr lang="en-US" altLang="en-US">
                <a:solidFill>
                  <a:srgbClr val="FFFFCC"/>
                </a:solidFill>
                <a:effectLst>
                  <a:outerShdw blurRad="38100" dist="38100" dir="2700000" algn="tl">
                    <a:srgbClr val="000000"/>
                  </a:outerShdw>
                </a:effectLst>
                <a:latin typeface="Arial" panose="020B0604020202020204" pitchFamily="34" charset="0"/>
              </a:rPr>
              <a:t>CLERK</a:t>
            </a:r>
          </a:p>
        </p:txBody>
      </p:sp>
      <p:grpSp>
        <p:nvGrpSpPr>
          <p:cNvPr id="17431" name="Group 23">
            <a:extLst>
              <a:ext uri="{FF2B5EF4-FFF2-40B4-BE49-F238E27FC236}">
                <a16:creationId xmlns:a16="http://schemas.microsoft.com/office/drawing/2014/main" id="{BBCF3771-BE7C-4629-BBBE-ECC1D3F3EDCF}"/>
              </a:ext>
            </a:extLst>
          </p:cNvPr>
          <p:cNvGrpSpPr>
            <a:grpSpLocks/>
          </p:cNvGrpSpPr>
          <p:nvPr/>
        </p:nvGrpSpPr>
        <p:grpSpPr bwMode="auto">
          <a:xfrm>
            <a:off x="860425" y="2746375"/>
            <a:ext cx="7324725" cy="1676400"/>
            <a:chOff x="542" y="1730"/>
            <a:chExt cx="4614" cy="1056"/>
          </a:xfrm>
        </p:grpSpPr>
        <p:sp>
          <p:nvSpPr>
            <p:cNvPr id="17421" name="Rectangle 13">
              <a:extLst>
                <a:ext uri="{FF2B5EF4-FFF2-40B4-BE49-F238E27FC236}">
                  <a16:creationId xmlns:a16="http://schemas.microsoft.com/office/drawing/2014/main" id="{817CC76A-0C05-4A79-859B-29242A7ECB4F}"/>
                </a:ext>
              </a:extLst>
            </p:cNvPr>
            <p:cNvSpPr>
              <a:spLocks noChangeArrowheads="1"/>
            </p:cNvSpPr>
            <p:nvPr/>
          </p:nvSpPr>
          <p:spPr bwMode="auto">
            <a:xfrm>
              <a:off x="542" y="1730"/>
              <a:ext cx="4614" cy="284"/>
            </a:xfrm>
            <a:prstGeom prst="rect">
              <a:avLst/>
            </a:prstGeom>
            <a:noFill/>
            <a:ln>
              <a:noFill/>
            </a:ln>
            <a:effectLst>
              <a:outerShdw dist="53882"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lstStyle>
              <a:lvl1pPr algn="l" defTabSz="346075">
                <a:spcBef>
                  <a:spcPct val="0"/>
                </a:spcBef>
                <a:tabLst>
                  <a:tab pos="571500" algn="l"/>
                </a:tabLst>
                <a:defRPr sz="2400">
                  <a:solidFill>
                    <a:schemeClr val="tx1"/>
                  </a:solidFill>
                  <a:latin typeface="Times New Roman" panose="02020603050405020304" pitchFamily="18" charset="0"/>
                </a:defRPr>
              </a:lvl1pPr>
              <a:lvl2pPr marL="341313" indent="-227013" algn="l" defTabSz="346075">
                <a:spcBef>
                  <a:spcPct val="0"/>
                </a:spcBef>
                <a:tabLst>
                  <a:tab pos="571500" algn="l"/>
                </a:tabLst>
                <a:defRPr sz="2400">
                  <a:solidFill>
                    <a:schemeClr val="tx1"/>
                  </a:solidFill>
                  <a:latin typeface="Times New Roman" panose="02020603050405020304" pitchFamily="18" charset="0"/>
                </a:defRPr>
              </a:lvl2pPr>
              <a:lvl3pPr marL="741363" indent="-285750" algn="l" defTabSz="346075">
                <a:spcBef>
                  <a:spcPct val="0"/>
                </a:spcBef>
                <a:tabLst>
                  <a:tab pos="571500" algn="l"/>
                </a:tabLst>
                <a:defRPr sz="2400">
                  <a:solidFill>
                    <a:schemeClr val="tx1"/>
                  </a:solidFill>
                  <a:latin typeface="Times New Roman" panose="02020603050405020304" pitchFamily="18" charset="0"/>
                </a:defRPr>
              </a:lvl3pPr>
              <a:lvl4pPr marL="1600200" indent="-228600" algn="l" defTabSz="346075">
                <a:spcBef>
                  <a:spcPct val="0"/>
                </a:spcBef>
                <a:tabLst>
                  <a:tab pos="571500" algn="l"/>
                </a:tabLst>
                <a:defRPr sz="2400">
                  <a:solidFill>
                    <a:schemeClr val="tx1"/>
                  </a:solidFill>
                  <a:latin typeface="Times New Roman" panose="02020603050405020304" pitchFamily="18" charset="0"/>
                </a:defRPr>
              </a:lvl4pPr>
              <a:lvl5pPr marL="2057400" indent="-228600" algn="l" defTabSz="346075">
                <a:spcBef>
                  <a:spcPct val="0"/>
                </a:spcBef>
                <a:tabLst>
                  <a:tab pos="571500" algn="l"/>
                </a:tabLst>
                <a:defRPr sz="2400">
                  <a:solidFill>
                    <a:schemeClr val="tx1"/>
                  </a:solidFill>
                  <a:latin typeface="Times New Roman" panose="02020603050405020304" pitchFamily="18" charset="0"/>
                </a:defRPr>
              </a:lvl5pPr>
              <a:lvl6pPr marL="2514600"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6pPr>
              <a:lvl7pPr marL="2971800"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7pPr>
              <a:lvl8pPr marL="3429000"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8pPr>
              <a:lvl9pPr marL="3886200"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9pPr>
            </a:lstStyle>
            <a:p>
              <a:pPr lvl="1">
                <a:lnSpc>
                  <a:spcPct val="95000"/>
                </a:lnSpc>
                <a:spcBef>
                  <a:spcPct val="35000"/>
                </a:spcBef>
                <a:buClr>
                  <a:srgbClr val="FFCC66"/>
                </a:buClr>
                <a:buSzPct val="100000"/>
                <a:buFontTx/>
                <a:buChar char="•"/>
              </a:pPr>
              <a:r>
                <a:rPr lang="en-US" altLang="en-US">
                  <a:solidFill>
                    <a:srgbClr val="F8F8D3"/>
                  </a:solidFill>
                  <a:latin typeface="Arial" panose="020B0604020202020204" pitchFamily="34" charset="0"/>
                </a:rPr>
                <a:t>Multiple-row subquery</a:t>
              </a:r>
            </a:p>
          </p:txBody>
        </p:sp>
        <p:sp>
          <p:nvSpPr>
            <p:cNvPr id="17422" name="Rectangle 14">
              <a:extLst>
                <a:ext uri="{FF2B5EF4-FFF2-40B4-BE49-F238E27FC236}">
                  <a16:creationId xmlns:a16="http://schemas.microsoft.com/office/drawing/2014/main" id="{3BD11639-2755-4FD9-82E4-8A06826EEE2E}"/>
                </a:ext>
              </a:extLst>
            </p:cNvPr>
            <p:cNvSpPr>
              <a:spLocks noChangeArrowheads="1"/>
            </p:cNvSpPr>
            <p:nvPr/>
          </p:nvSpPr>
          <p:spPr bwMode="auto">
            <a:xfrm>
              <a:off x="3762" y="2268"/>
              <a:ext cx="110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nSpc>
                  <a:spcPct val="100000"/>
                </a:lnSpc>
              </a:pPr>
              <a:r>
                <a:rPr lang="en-US" altLang="en-US">
                  <a:solidFill>
                    <a:srgbClr val="FFFFCC"/>
                  </a:solidFill>
                  <a:effectLst>
                    <a:outerShdw blurRad="38100" dist="38100" dir="2700000" algn="tl">
                      <a:srgbClr val="000000"/>
                    </a:outerShdw>
                  </a:effectLst>
                  <a:latin typeface="Arial" panose="020B0604020202020204" pitchFamily="34" charset="0"/>
                </a:rPr>
                <a:t>CLERK</a:t>
              </a:r>
            </a:p>
            <a:p>
              <a:pPr>
                <a:lnSpc>
                  <a:spcPct val="100000"/>
                </a:lnSpc>
              </a:pPr>
              <a:r>
                <a:rPr lang="en-US" altLang="en-US">
                  <a:solidFill>
                    <a:srgbClr val="FFFFCC"/>
                  </a:solidFill>
                  <a:effectLst>
                    <a:outerShdw blurRad="38100" dist="38100" dir="2700000" algn="tl">
                      <a:srgbClr val="000000"/>
                    </a:outerShdw>
                  </a:effectLst>
                  <a:latin typeface="Arial" panose="020B0604020202020204" pitchFamily="34" charset="0"/>
                </a:rPr>
                <a:t>MANAGER</a:t>
              </a:r>
            </a:p>
          </p:txBody>
        </p:sp>
        <p:grpSp>
          <p:nvGrpSpPr>
            <p:cNvPr id="17430" name="Group 22">
              <a:extLst>
                <a:ext uri="{FF2B5EF4-FFF2-40B4-BE49-F238E27FC236}">
                  <a16:creationId xmlns:a16="http://schemas.microsoft.com/office/drawing/2014/main" id="{9EDCBCB9-1C89-4558-8AED-A08CF040B347}"/>
                </a:ext>
              </a:extLst>
            </p:cNvPr>
            <p:cNvGrpSpPr>
              <a:grpSpLocks/>
            </p:cNvGrpSpPr>
            <p:nvPr/>
          </p:nvGrpSpPr>
          <p:grpSpPr bwMode="auto">
            <a:xfrm>
              <a:off x="1185" y="2042"/>
              <a:ext cx="2499" cy="654"/>
              <a:chOff x="1185" y="2042"/>
              <a:chExt cx="2499" cy="654"/>
            </a:xfrm>
          </p:grpSpPr>
          <p:sp>
            <p:nvSpPr>
              <p:cNvPr id="17423" name="Rectangle 15">
                <a:extLst>
                  <a:ext uri="{FF2B5EF4-FFF2-40B4-BE49-F238E27FC236}">
                    <a16:creationId xmlns:a16="http://schemas.microsoft.com/office/drawing/2014/main" id="{2C6900A6-1131-4AED-BC89-DE9A41388203}"/>
                  </a:ext>
                </a:extLst>
              </p:cNvPr>
              <p:cNvSpPr>
                <a:spLocks noChangeArrowheads="1"/>
              </p:cNvSpPr>
              <p:nvPr/>
            </p:nvSpPr>
            <p:spPr bwMode="blackWhite">
              <a:xfrm>
                <a:off x="1200" y="2043"/>
                <a:ext cx="1231" cy="65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p>
            </p:txBody>
          </p:sp>
          <p:sp>
            <p:nvSpPr>
              <p:cNvPr id="17424" name="Rectangle 16">
                <a:extLst>
                  <a:ext uri="{FF2B5EF4-FFF2-40B4-BE49-F238E27FC236}">
                    <a16:creationId xmlns:a16="http://schemas.microsoft.com/office/drawing/2014/main" id="{B2D6D583-BE83-4958-8007-FE7D871E9AE3}"/>
                  </a:ext>
                </a:extLst>
              </p:cNvPr>
              <p:cNvSpPr>
                <a:spLocks noChangeArrowheads="1"/>
              </p:cNvSpPr>
              <p:nvPr/>
            </p:nvSpPr>
            <p:spPr bwMode="auto">
              <a:xfrm>
                <a:off x="1185" y="2042"/>
                <a:ext cx="8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altLang="en-US" sz="1800">
                    <a:solidFill>
                      <a:srgbClr val="000000"/>
                    </a:solidFill>
                    <a:latin typeface="Arial" panose="020B0604020202020204" pitchFamily="34" charset="0"/>
                  </a:rPr>
                  <a:t>Main query</a:t>
                </a:r>
              </a:p>
            </p:txBody>
          </p:sp>
          <p:sp>
            <p:nvSpPr>
              <p:cNvPr id="17425" name="Rectangle 17">
                <a:extLst>
                  <a:ext uri="{FF2B5EF4-FFF2-40B4-BE49-F238E27FC236}">
                    <a16:creationId xmlns:a16="http://schemas.microsoft.com/office/drawing/2014/main" id="{D3893447-C537-445A-B98D-90C366521315}"/>
                  </a:ext>
                </a:extLst>
              </p:cNvPr>
              <p:cNvSpPr>
                <a:spLocks noChangeArrowheads="1"/>
              </p:cNvSpPr>
              <p:nvPr/>
            </p:nvSpPr>
            <p:spPr bwMode="ltGray">
              <a:xfrm>
                <a:off x="1458" y="2340"/>
                <a:ext cx="967" cy="347"/>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6" name="Rectangle 18">
                <a:extLst>
                  <a:ext uri="{FF2B5EF4-FFF2-40B4-BE49-F238E27FC236}">
                    <a16:creationId xmlns:a16="http://schemas.microsoft.com/office/drawing/2014/main" id="{52FC4906-B861-476C-85E8-EE851DDABB49}"/>
                  </a:ext>
                </a:extLst>
              </p:cNvPr>
              <p:cNvSpPr>
                <a:spLocks noChangeArrowheads="1"/>
              </p:cNvSpPr>
              <p:nvPr/>
            </p:nvSpPr>
            <p:spPr bwMode="auto">
              <a:xfrm>
                <a:off x="1551" y="2409"/>
                <a:ext cx="7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altLang="en-US" sz="1800">
                    <a:solidFill>
                      <a:srgbClr val="000000"/>
                    </a:solidFill>
                    <a:latin typeface="Arial" panose="020B0604020202020204" pitchFamily="34" charset="0"/>
                  </a:rPr>
                  <a:t>Subquery</a:t>
                </a:r>
              </a:p>
            </p:txBody>
          </p:sp>
          <p:sp>
            <p:nvSpPr>
              <p:cNvPr id="17427" name="Rectangle 19">
                <a:extLst>
                  <a:ext uri="{FF2B5EF4-FFF2-40B4-BE49-F238E27FC236}">
                    <a16:creationId xmlns:a16="http://schemas.microsoft.com/office/drawing/2014/main" id="{73954F48-44A1-4EAC-9927-1A78BCF85ECE}"/>
                  </a:ext>
                </a:extLst>
              </p:cNvPr>
              <p:cNvSpPr>
                <a:spLocks noChangeArrowheads="1"/>
              </p:cNvSpPr>
              <p:nvPr/>
            </p:nvSpPr>
            <p:spPr bwMode="auto">
              <a:xfrm>
                <a:off x="3388" y="2358"/>
                <a:ext cx="1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nSpc>
                    <a:spcPct val="100000"/>
                  </a:lnSpc>
                  <a:spcBef>
                    <a:spcPct val="50000"/>
                  </a:spcBef>
                </a:pPr>
                <a:r>
                  <a:rPr lang="en-US" altLang="en-US" sz="2800">
                    <a:solidFill>
                      <a:srgbClr val="D3EAF8"/>
                    </a:solidFill>
                    <a:effectLst>
                      <a:outerShdw blurRad="38100" dist="38100" dir="2700000" algn="tl">
                        <a:srgbClr val="000000"/>
                      </a:outerShdw>
                    </a:effectLst>
                    <a:latin typeface="Arial" panose="020B0604020202020204" pitchFamily="34" charset="0"/>
                  </a:rPr>
                  <a:t> </a:t>
                </a:r>
              </a:p>
            </p:txBody>
          </p:sp>
          <p:sp>
            <p:nvSpPr>
              <p:cNvPr id="17428" name="Line 20">
                <a:extLst>
                  <a:ext uri="{FF2B5EF4-FFF2-40B4-BE49-F238E27FC236}">
                    <a16:creationId xmlns:a16="http://schemas.microsoft.com/office/drawing/2014/main" id="{9788432F-2CE7-4323-97D4-9D78E6D6568C}"/>
                  </a:ext>
                </a:extLst>
              </p:cNvPr>
              <p:cNvSpPr>
                <a:spLocks noChangeShapeType="1"/>
              </p:cNvSpPr>
              <p:nvPr/>
            </p:nvSpPr>
            <p:spPr bwMode="auto">
              <a:xfrm>
                <a:off x="2336" y="2519"/>
                <a:ext cx="1348" cy="0"/>
              </a:xfrm>
              <a:prstGeom prst="line">
                <a:avLst/>
              </a:prstGeom>
              <a:noFill/>
              <a:ln w="50800">
                <a:solidFill>
                  <a:srgbClr val="FFCC00"/>
                </a:solidFill>
                <a:round/>
                <a:headEnd type="none" w="sm" len="sm"/>
                <a:tailEnd type="stealth" w="med" len="lg"/>
              </a:ln>
              <a:effectLst>
                <a:outerShdw dist="53882" dir="2700000" algn="ctr" rotWithShape="0">
                  <a:srgbClr val="000000"/>
                </a:outerShdw>
              </a:effectLst>
              <a:extLst>
                <a:ext uri="{909E8E84-426E-40DD-AFC4-6F175D3DCCD1}">
                  <a14:hiddenFill xmlns:a14="http://schemas.microsoft.com/office/drawing/2010/main">
                    <a:noFill/>
                  </a14:hiddenFill>
                </a:ext>
              </a:extLst>
            </p:spPr>
            <p:txBody>
              <a:bodyPr/>
              <a:lstStyle/>
              <a:p>
                <a:endParaRPr lang="en-US"/>
              </a:p>
            </p:txBody>
          </p:sp>
          <p:sp>
            <p:nvSpPr>
              <p:cNvPr id="17429" name="Rectangle 21">
                <a:extLst>
                  <a:ext uri="{FF2B5EF4-FFF2-40B4-BE49-F238E27FC236}">
                    <a16:creationId xmlns:a16="http://schemas.microsoft.com/office/drawing/2014/main" id="{C0FB1527-93E1-4124-90F7-D1C330DED4FD}"/>
                  </a:ext>
                </a:extLst>
              </p:cNvPr>
              <p:cNvSpPr>
                <a:spLocks noChangeArrowheads="1"/>
              </p:cNvSpPr>
              <p:nvPr/>
            </p:nvSpPr>
            <p:spPr bwMode="auto">
              <a:xfrm>
                <a:off x="2664" y="2273"/>
                <a:ext cx="6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nSpc>
                    <a:spcPct val="100000"/>
                  </a:lnSpc>
                  <a:spcBef>
                    <a:spcPct val="50000"/>
                  </a:spcBef>
                </a:pPr>
                <a:r>
                  <a:rPr lang="en-US" altLang="en-US" sz="1800">
                    <a:solidFill>
                      <a:srgbClr val="FFFFCC"/>
                    </a:solidFill>
                    <a:effectLst>
                      <a:outerShdw blurRad="38100" dist="38100" dir="2700000" algn="tl">
                        <a:srgbClr val="000000"/>
                      </a:outerShdw>
                    </a:effectLst>
                    <a:latin typeface="Arial" panose="020B0604020202020204" pitchFamily="34" charset="0"/>
                  </a:rPr>
                  <a:t>returns</a:t>
                </a:r>
              </a:p>
            </p:txBody>
          </p:sp>
        </p:grpSp>
      </p:grpSp>
      <p:grpSp>
        <p:nvGrpSpPr>
          <p:cNvPr id="17443" name="Group 35">
            <a:extLst>
              <a:ext uri="{FF2B5EF4-FFF2-40B4-BE49-F238E27FC236}">
                <a16:creationId xmlns:a16="http://schemas.microsoft.com/office/drawing/2014/main" id="{39C7DAF7-A665-4309-91FA-8F8F0E314425}"/>
              </a:ext>
            </a:extLst>
          </p:cNvPr>
          <p:cNvGrpSpPr>
            <a:grpSpLocks/>
          </p:cNvGrpSpPr>
          <p:nvPr/>
        </p:nvGrpSpPr>
        <p:grpSpPr bwMode="auto">
          <a:xfrm>
            <a:off x="841375" y="4457700"/>
            <a:ext cx="7718425" cy="1889125"/>
            <a:chOff x="530" y="2808"/>
            <a:chExt cx="4862" cy="1190"/>
          </a:xfrm>
        </p:grpSpPr>
        <p:sp>
          <p:nvSpPr>
            <p:cNvPr id="17432" name="Rectangle 24">
              <a:extLst>
                <a:ext uri="{FF2B5EF4-FFF2-40B4-BE49-F238E27FC236}">
                  <a16:creationId xmlns:a16="http://schemas.microsoft.com/office/drawing/2014/main" id="{C678F34A-C51B-4297-AAFE-729E765EA946}"/>
                </a:ext>
              </a:extLst>
            </p:cNvPr>
            <p:cNvSpPr>
              <a:spLocks noChangeArrowheads="1"/>
            </p:cNvSpPr>
            <p:nvPr/>
          </p:nvSpPr>
          <p:spPr bwMode="auto">
            <a:xfrm>
              <a:off x="2267" y="2808"/>
              <a:ext cx="252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33" name="Rectangle 25">
              <a:extLst>
                <a:ext uri="{FF2B5EF4-FFF2-40B4-BE49-F238E27FC236}">
                  <a16:creationId xmlns:a16="http://schemas.microsoft.com/office/drawing/2014/main" id="{1CD33429-87C6-49AC-9AC1-6C14115E8097}"/>
                </a:ext>
              </a:extLst>
            </p:cNvPr>
            <p:cNvSpPr>
              <a:spLocks noChangeArrowheads="1"/>
            </p:cNvSpPr>
            <p:nvPr/>
          </p:nvSpPr>
          <p:spPr bwMode="auto">
            <a:xfrm>
              <a:off x="530" y="2844"/>
              <a:ext cx="4614" cy="284"/>
            </a:xfrm>
            <a:prstGeom prst="rect">
              <a:avLst/>
            </a:prstGeom>
            <a:noFill/>
            <a:ln>
              <a:noFill/>
            </a:ln>
            <a:effectLst>
              <a:outerShdw dist="53882"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lstStyle>
              <a:lvl1pPr algn="l" defTabSz="346075">
                <a:spcBef>
                  <a:spcPct val="0"/>
                </a:spcBef>
                <a:tabLst>
                  <a:tab pos="571500" algn="l"/>
                </a:tabLst>
                <a:defRPr sz="2400">
                  <a:solidFill>
                    <a:schemeClr val="tx1"/>
                  </a:solidFill>
                  <a:latin typeface="Times New Roman" panose="02020603050405020304" pitchFamily="18" charset="0"/>
                </a:defRPr>
              </a:lvl1pPr>
              <a:lvl2pPr marL="341313" indent="-227013" algn="l" defTabSz="346075">
                <a:spcBef>
                  <a:spcPct val="0"/>
                </a:spcBef>
                <a:tabLst>
                  <a:tab pos="571500" algn="l"/>
                </a:tabLst>
                <a:defRPr sz="2400">
                  <a:solidFill>
                    <a:schemeClr val="tx1"/>
                  </a:solidFill>
                  <a:latin typeface="Times New Roman" panose="02020603050405020304" pitchFamily="18" charset="0"/>
                </a:defRPr>
              </a:lvl2pPr>
              <a:lvl3pPr marL="741363" indent="-285750" algn="l" defTabSz="346075">
                <a:spcBef>
                  <a:spcPct val="0"/>
                </a:spcBef>
                <a:tabLst>
                  <a:tab pos="571500" algn="l"/>
                </a:tabLst>
                <a:defRPr sz="2400">
                  <a:solidFill>
                    <a:schemeClr val="tx1"/>
                  </a:solidFill>
                  <a:latin typeface="Times New Roman" panose="02020603050405020304" pitchFamily="18" charset="0"/>
                </a:defRPr>
              </a:lvl3pPr>
              <a:lvl4pPr marL="1600200" indent="-228600" algn="l" defTabSz="346075">
                <a:spcBef>
                  <a:spcPct val="0"/>
                </a:spcBef>
                <a:tabLst>
                  <a:tab pos="571500" algn="l"/>
                </a:tabLst>
                <a:defRPr sz="2400">
                  <a:solidFill>
                    <a:schemeClr val="tx1"/>
                  </a:solidFill>
                  <a:latin typeface="Times New Roman" panose="02020603050405020304" pitchFamily="18" charset="0"/>
                </a:defRPr>
              </a:lvl4pPr>
              <a:lvl5pPr marL="2057400" indent="-228600" algn="l" defTabSz="346075">
                <a:spcBef>
                  <a:spcPct val="0"/>
                </a:spcBef>
                <a:tabLst>
                  <a:tab pos="571500" algn="l"/>
                </a:tabLst>
                <a:defRPr sz="2400">
                  <a:solidFill>
                    <a:schemeClr val="tx1"/>
                  </a:solidFill>
                  <a:latin typeface="Times New Roman" panose="02020603050405020304" pitchFamily="18" charset="0"/>
                </a:defRPr>
              </a:lvl5pPr>
              <a:lvl6pPr marL="2514600"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6pPr>
              <a:lvl7pPr marL="2971800"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7pPr>
              <a:lvl8pPr marL="3429000"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8pPr>
              <a:lvl9pPr marL="3886200"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9pPr>
            </a:lstStyle>
            <a:p>
              <a:pPr lvl="1">
                <a:lnSpc>
                  <a:spcPct val="95000"/>
                </a:lnSpc>
                <a:spcBef>
                  <a:spcPct val="35000"/>
                </a:spcBef>
                <a:buClr>
                  <a:srgbClr val="FFCC66"/>
                </a:buClr>
                <a:buSzPct val="100000"/>
                <a:buFontTx/>
                <a:buChar char="•"/>
              </a:pPr>
              <a:r>
                <a:rPr lang="en-US" altLang="en-US">
                  <a:solidFill>
                    <a:srgbClr val="F8F8D3"/>
                  </a:solidFill>
                  <a:latin typeface="Arial" panose="020B0604020202020204" pitchFamily="34" charset="0"/>
                </a:rPr>
                <a:t>Multiple-column subquery</a:t>
              </a:r>
            </a:p>
          </p:txBody>
        </p:sp>
        <p:sp>
          <p:nvSpPr>
            <p:cNvPr id="17434" name="Rectangle 26">
              <a:extLst>
                <a:ext uri="{FF2B5EF4-FFF2-40B4-BE49-F238E27FC236}">
                  <a16:creationId xmlns:a16="http://schemas.microsoft.com/office/drawing/2014/main" id="{661371A1-E604-46BE-909C-A7A64EB573AB}"/>
                </a:ext>
              </a:extLst>
            </p:cNvPr>
            <p:cNvSpPr>
              <a:spLocks noChangeArrowheads="1"/>
            </p:cNvSpPr>
            <p:nvPr/>
          </p:nvSpPr>
          <p:spPr bwMode="auto">
            <a:xfrm>
              <a:off x="3750" y="3480"/>
              <a:ext cx="1642"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nSpc>
                  <a:spcPct val="100000"/>
                </a:lnSpc>
                <a:spcBef>
                  <a:spcPct val="50000"/>
                </a:spcBef>
              </a:pPr>
              <a:r>
                <a:rPr lang="en-US" altLang="en-US">
                  <a:solidFill>
                    <a:srgbClr val="FFFFCC"/>
                  </a:solidFill>
                  <a:effectLst>
                    <a:outerShdw blurRad="38100" dist="38100" dir="2700000" algn="tl">
                      <a:srgbClr val="000000"/>
                    </a:outerShdw>
                  </a:effectLst>
                  <a:latin typeface="Arial" panose="020B0604020202020204" pitchFamily="34" charset="0"/>
                </a:rPr>
                <a:t>CLERK        7900</a:t>
              </a:r>
              <a:br>
                <a:rPr lang="en-US" altLang="en-US">
                  <a:solidFill>
                    <a:srgbClr val="FFFFCC"/>
                  </a:solidFill>
                  <a:effectLst>
                    <a:outerShdw blurRad="38100" dist="38100" dir="2700000" algn="tl">
                      <a:srgbClr val="000000"/>
                    </a:outerShdw>
                  </a:effectLst>
                  <a:latin typeface="Arial" panose="020B0604020202020204" pitchFamily="34" charset="0"/>
                </a:rPr>
              </a:br>
              <a:r>
                <a:rPr lang="en-US" altLang="en-US">
                  <a:solidFill>
                    <a:srgbClr val="FFFFCC"/>
                  </a:solidFill>
                  <a:effectLst>
                    <a:outerShdw blurRad="38100" dist="38100" dir="2700000" algn="tl">
                      <a:srgbClr val="000000"/>
                    </a:outerShdw>
                  </a:effectLst>
                  <a:latin typeface="Arial" panose="020B0604020202020204" pitchFamily="34" charset="0"/>
                </a:rPr>
                <a:t>MANAGER  7698</a:t>
              </a:r>
            </a:p>
          </p:txBody>
        </p:sp>
        <p:grpSp>
          <p:nvGrpSpPr>
            <p:cNvPr id="17442" name="Group 34">
              <a:extLst>
                <a:ext uri="{FF2B5EF4-FFF2-40B4-BE49-F238E27FC236}">
                  <a16:creationId xmlns:a16="http://schemas.microsoft.com/office/drawing/2014/main" id="{1D224ADA-9C3F-41EB-B77F-69BE2A038781}"/>
                </a:ext>
              </a:extLst>
            </p:cNvPr>
            <p:cNvGrpSpPr>
              <a:grpSpLocks/>
            </p:cNvGrpSpPr>
            <p:nvPr/>
          </p:nvGrpSpPr>
          <p:grpSpPr bwMode="auto">
            <a:xfrm>
              <a:off x="1173" y="3146"/>
              <a:ext cx="2499" cy="654"/>
              <a:chOff x="1173" y="3146"/>
              <a:chExt cx="2499" cy="654"/>
            </a:xfrm>
          </p:grpSpPr>
          <p:sp>
            <p:nvSpPr>
              <p:cNvPr id="17435" name="Rectangle 27">
                <a:extLst>
                  <a:ext uri="{FF2B5EF4-FFF2-40B4-BE49-F238E27FC236}">
                    <a16:creationId xmlns:a16="http://schemas.microsoft.com/office/drawing/2014/main" id="{CE31470C-48C5-4C4D-A9A6-81BD503B6ACC}"/>
                  </a:ext>
                </a:extLst>
              </p:cNvPr>
              <p:cNvSpPr>
                <a:spLocks noChangeArrowheads="1"/>
              </p:cNvSpPr>
              <p:nvPr/>
            </p:nvSpPr>
            <p:spPr bwMode="blackWhite">
              <a:xfrm>
                <a:off x="1188" y="3147"/>
                <a:ext cx="1231" cy="65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p>
            </p:txBody>
          </p:sp>
          <p:sp>
            <p:nvSpPr>
              <p:cNvPr id="17436" name="Rectangle 28">
                <a:extLst>
                  <a:ext uri="{FF2B5EF4-FFF2-40B4-BE49-F238E27FC236}">
                    <a16:creationId xmlns:a16="http://schemas.microsoft.com/office/drawing/2014/main" id="{2618A710-FF61-4E09-9420-CECB330386B1}"/>
                  </a:ext>
                </a:extLst>
              </p:cNvPr>
              <p:cNvSpPr>
                <a:spLocks noChangeArrowheads="1"/>
              </p:cNvSpPr>
              <p:nvPr/>
            </p:nvSpPr>
            <p:spPr bwMode="auto">
              <a:xfrm>
                <a:off x="1173" y="3146"/>
                <a:ext cx="8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altLang="en-US" sz="1800">
                    <a:solidFill>
                      <a:srgbClr val="000000"/>
                    </a:solidFill>
                    <a:latin typeface="Arial" panose="020B0604020202020204" pitchFamily="34" charset="0"/>
                  </a:rPr>
                  <a:t>Main query</a:t>
                </a:r>
              </a:p>
            </p:txBody>
          </p:sp>
          <p:sp>
            <p:nvSpPr>
              <p:cNvPr id="17437" name="Rectangle 29">
                <a:extLst>
                  <a:ext uri="{FF2B5EF4-FFF2-40B4-BE49-F238E27FC236}">
                    <a16:creationId xmlns:a16="http://schemas.microsoft.com/office/drawing/2014/main" id="{F909391E-665D-48A6-B4A7-53B632C3B41E}"/>
                  </a:ext>
                </a:extLst>
              </p:cNvPr>
              <p:cNvSpPr>
                <a:spLocks noChangeArrowheads="1"/>
              </p:cNvSpPr>
              <p:nvPr/>
            </p:nvSpPr>
            <p:spPr bwMode="ltGray">
              <a:xfrm>
                <a:off x="1446" y="3444"/>
                <a:ext cx="967" cy="347"/>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38" name="Rectangle 30">
                <a:extLst>
                  <a:ext uri="{FF2B5EF4-FFF2-40B4-BE49-F238E27FC236}">
                    <a16:creationId xmlns:a16="http://schemas.microsoft.com/office/drawing/2014/main" id="{C8CCF1AD-F1E8-4126-8971-194752C9E1A3}"/>
                  </a:ext>
                </a:extLst>
              </p:cNvPr>
              <p:cNvSpPr>
                <a:spLocks noChangeArrowheads="1"/>
              </p:cNvSpPr>
              <p:nvPr/>
            </p:nvSpPr>
            <p:spPr bwMode="auto">
              <a:xfrm>
                <a:off x="1539" y="3513"/>
                <a:ext cx="7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altLang="en-US" sz="1800">
                    <a:solidFill>
                      <a:srgbClr val="000000"/>
                    </a:solidFill>
                    <a:latin typeface="Arial" panose="020B0604020202020204" pitchFamily="34" charset="0"/>
                  </a:rPr>
                  <a:t>Subquery</a:t>
                </a:r>
              </a:p>
            </p:txBody>
          </p:sp>
          <p:sp>
            <p:nvSpPr>
              <p:cNvPr id="17439" name="Rectangle 31">
                <a:extLst>
                  <a:ext uri="{FF2B5EF4-FFF2-40B4-BE49-F238E27FC236}">
                    <a16:creationId xmlns:a16="http://schemas.microsoft.com/office/drawing/2014/main" id="{C66D6715-7E17-4B76-A0B9-5BF5266AD17A}"/>
                  </a:ext>
                </a:extLst>
              </p:cNvPr>
              <p:cNvSpPr>
                <a:spLocks noChangeArrowheads="1"/>
              </p:cNvSpPr>
              <p:nvPr/>
            </p:nvSpPr>
            <p:spPr bwMode="auto">
              <a:xfrm>
                <a:off x="3376" y="3462"/>
                <a:ext cx="1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nSpc>
                    <a:spcPct val="100000"/>
                  </a:lnSpc>
                  <a:spcBef>
                    <a:spcPct val="50000"/>
                  </a:spcBef>
                </a:pPr>
                <a:r>
                  <a:rPr lang="en-US" altLang="en-US" sz="2800">
                    <a:solidFill>
                      <a:srgbClr val="D3EAF8"/>
                    </a:solidFill>
                    <a:effectLst>
                      <a:outerShdw blurRad="38100" dist="38100" dir="2700000" algn="tl">
                        <a:srgbClr val="000000"/>
                      </a:outerShdw>
                    </a:effectLst>
                    <a:latin typeface="Arial" panose="020B0604020202020204" pitchFamily="34" charset="0"/>
                  </a:rPr>
                  <a:t> </a:t>
                </a:r>
              </a:p>
            </p:txBody>
          </p:sp>
          <p:sp>
            <p:nvSpPr>
              <p:cNvPr id="17440" name="Line 32">
                <a:extLst>
                  <a:ext uri="{FF2B5EF4-FFF2-40B4-BE49-F238E27FC236}">
                    <a16:creationId xmlns:a16="http://schemas.microsoft.com/office/drawing/2014/main" id="{92D04520-BA7E-4978-A80B-2F4745C0D988}"/>
                  </a:ext>
                </a:extLst>
              </p:cNvPr>
              <p:cNvSpPr>
                <a:spLocks noChangeShapeType="1"/>
              </p:cNvSpPr>
              <p:nvPr/>
            </p:nvSpPr>
            <p:spPr bwMode="auto">
              <a:xfrm>
                <a:off x="2324" y="3623"/>
                <a:ext cx="1348" cy="0"/>
              </a:xfrm>
              <a:prstGeom prst="line">
                <a:avLst/>
              </a:prstGeom>
              <a:noFill/>
              <a:ln w="50800">
                <a:solidFill>
                  <a:srgbClr val="FFCC00"/>
                </a:solidFill>
                <a:round/>
                <a:headEnd type="none" w="sm" len="sm"/>
                <a:tailEnd type="stealth" w="med" len="lg"/>
              </a:ln>
              <a:effectLst>
                <a:outerShdw dist="53882" dir="2700000" algn="ctr" rotWithShape="0">
                  <a:srgbClr val="000000"/>
                </a:outerShdw>
              </a:effectLst>
              <a:extLst>
                <a:ext uri="{909E8E84-426E-40DD-AFC4-6F175D3DCCD1}">
                  <a14:hiddenFill xmlns:a14="http://schemas.microsoft.com/office/drawing/2010/main">
                    <a:noFill/>
                  </a14:hiddenFill>
                </a:ext>
              </a:extLst>
            </p:spPr>
            <p:txBody>
              <a:bodyPr/>
              <a:lstStyle/>
              <a:p>
                <a:endParaRPr lang="en-US"/>
              </a:p>
            </p:txBody>
          </p:sp>
          <p:sp>
            <p:nvSpPr>
              <p:cNvPr id="17441" name="Rectangle 33">
                <a:extLst>
                  <a:ext uri="{FF2B5EF4-FFF2-40B4-BE49-F238E27FC236}">
                    <a16:creationId xmlns:a16="http://schemas.microsoft.com/office/drawing/2014/main" id="{6198BE92-4E74-44E2-8BCD-9BC407226420}"/>
                  </a:ext>
                </a:extLst>
              </p:cNvPr>
              <p:cNvSpPr>
                <a:spLocks noChangeArrowheads="1"/>
              </p:cNvSpPr>
              <p:nvPr/>
            </p:nvSpPr>
            <p:spPr bwMode="auto">
              <a:xfrm>
                <a:off x="2652" y="3377"/>
                <a:ext cx="6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nSpc>
                    <a:spcPct val="100000"/>
                  </a:lnSpc>
                  <a:spcBef>
                    <a:spcPct val="50000"/>
                  </a:spcBef>
                </a:pPr>
                <a:r>
                  <a:rPr lang="en-US" altLang="en-US" sz="1800">
                    <a:solidFill>
                      <a:srgbClr val="FFFFCC"/>
                    </a:solidFill>
                    <a:effectLst>
                      <a:outerShdw blurRad="38100" dist="38100" dir="2700000" algn="tl">
                        <a:srgbClr val="000000"/>
                      </a:outerShdw>
                    </a:effectLst>
                    <a:latin typeface="Arial" panose="020B0604020202020204" pitchFamily="34" charset="0"/>
                  </a:rPr>
                  <a:t>returns</a:t>
                </a:r>
              </a:p>
            </p:txBody>
          </p:sp>
        </p:gr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7431"/>
                                        </p:tgtEl>
                                        <p:attrNameLst>
                                          <p:attrName>style.visibility</p:attrName>
                                        </p:attrNameLst>
                                      </p:cBhvr>
                                      <p:to>
                                        <p:strVal val="visible"/>
                                      </p:to>
                                    </p:set>
                                    <p:animEffect transition="in" filter="wipe(left)">
                                      <p:cBhvr>
                                        <p:cTn id="7" dur="500"/>
                                        <p:tgtEl>
                                          <p:spTgt spid="174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7443"/>
                                        </p:tgtEl>
                                        <p:attrNameLst>
                                          <p:attrName>style.visibility</p:attrName>
                                        </p:attrNameLst>
                                      </p:cBhvr>
                                      <p:to>
                                        <p:strVal val="visible"/>
                                      </p:to>
                                    </p:set>
                                    <p:animEffect transition="in" filter="wipe(left)">
                                      <p:cBhvr>
                                        <p:cTn id="12" dur="500"/>
                                        <p:tgtEl>
                                          <p:spTgt spid="174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2EC96C6E-355F-4D81-89AD-80FDEAC31CB5}"/>
              </a:ext>
            </a:extLst>
          </p:cNvPr>
          <p:cNvSpPr>
            <a:spLocks noGrp="1" noChangeArrowheads="1"/>
          </p:cNvSpPr>
          <p:nvPr>
            <p:ph type="title"/>
          </p:nvPr>
        </p:nvSpPr>
        <p:spPr>
          <a:noFill/>
          <a:ln/>
        </p:spPr>
        <p:txBody>
          <a:bodyPr/>
          <a:lstStyle/>
          <a:p>
            <a:r>
              <a:rPr lang="en-US" altLang="en-US"/>
              <a:t>Single-Row Subqueries</a:t>
            </a:r>
          </a:p>
        </p:txBody>
      </p:sp>
      <p:sp>
        <p:nvSpPr>
          <p:cNvPr id="19459" name="Rectangle 3">
            <a:extLst>
              <a:ext uri="{FF2B5EF4-FFF2-40B4-BE49-F238E27FC236}">
                <a16:creationId xmlns:a16="http://schemas.microsoft.com/office/drawing/2014/main" id="{B34F9035-30EC-4BAD-AEF5-CB215E59D6EA}"/>
              </a:ext>
            </a:extLst>
          </p:cNvPr>
          <p:cNvSpPr>
            <a:spLocks noGrp="1" noChangeArrowheads="1"/>
          </p:cNvSpPr>
          <p:nvPr>
            <p:ph type="body" idx="1"/>
          </p:nvPr>
        </p:nvSpPr>
        <p:spPr>
          <a:xfrm>
            <a:off x="825500" y="1293813"/>
            <a:ext cx="7385050" cy="1054100"/>
          </a:xfrm>
          <a:noFill/>
          <a:ln/>
        </p:spPr>
        <p:txBody>
          <a:bodyPr/>
          <a:lstStyle/>
          <a:p>
            <a:pPr lvl="1"/>
            <a:r>
              <a:rPr lang="en-US" altLang="en-US"/>
              <a:t>Return only one row</a:t>
            </a:r>
          </a:p>
          <a:p>
            <a:pPr lvl="1"/>
            <a:r>
              <a:rPr lang="en-US" altLang="en-US"/>
              <a:t>Use single-row comparison operators</a:t>
            </a:r>
          </a:p>
        </p:txBody>
      </p:sp>
      <p:sp>
        <p:nvSpPr>
          <p:cNvPr id="19460" name="Rectangle 4">
            <a:extLst>
              <a:ext uri="{FF2B5EF4-FFF2-40B4-BE49-F238E27FC236}">
                <a16:creationId xmlns:a16="http://schemas.microsoft.com/office/drawing/2014/main" id="{5DFA00E1-698A-4050-8786-5A6DCA053324}"/>
              </a:ext>
            </a:extLst>
          </p:cNvPr>
          <p:cNvSpPr>
            <a:spLocks noChangeArrowheads="1"/>
          </p:cNvSpPr>
          <p:nvPr/>
        </p:nvSpPr>
        <p:spPr bwMode="auto">
          <a:xfrm>
            <a:off x="2441575" y="2554288"/>
            <a:ext cx="1293813" cy="3419475"/>
          </a:xfrm>
          <a:prstGeom prst="rect">
            <a:avLst/>
          </a:prstGeom>
          <a:solidFill>
            <a:srgbClr val="FF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r>
              <a:rPr lang="en-US" altLang="en-US" sz="1800">
                <a:solidFill>
                  <a:srgbClr val="000000"/>
                </a:solidFill>
                <a:latin typeface="Arial" panose="020B0604020202020204" pitchFamily="34" charset="0"/>
              </a:rPr>
              <a:t>Operator</a:t>
            </a:r>
          </a:p>
          <a:p>
            <a:r>
              <a:rPr lang="en-US" altLang="en-US" sz="1800">
                <a:solidFill>
                  <a:srgbClr val="000000"/>
                </a:solidFill>
                <a:latin typeface="Arial" panose="020B0604020202020204" pitchFamily="34" charset="0"/>
              </a:rPr>
              <a:t>=</a:t>
            </a:r>
          </a:p>
          <a:p>
            <a:r>
              <a:rPr lang="en-US" altLang="en-US" sz="1800">
                <a:solidFill>
                  <a:srgbClr val="000000"/>
                </a:solidFill>
                <a:latin typeface="Arial" panose="020B0604020202020204" pitchFamily="34" charset="0"/>
              </a:rPr>
              <a:t>&gt;</a:t>
            </a:r>
          </a:p>
          <a:p>
            <a:r>
              <a:rPr lang="en-US" altLang="en-US" sz="1800">
                <a:solidFill>
                  <a:srgbClr val="000000"/>
                </a:solidFill>
                <a:latin typeface="Arial" panose="020B0604020202020204" pitchFamily="34" charset="0"/>
              </a:rPr>
              <a:t>      &gt;=	</a:t>
            </a:r>
          </a:p>
          <a:p>
            <a:r>
              <a:rPr lang="en-US" altLang="en-US" sz="1800">
                <a:solidFill>
                  <a:srgbClr val="000000"/>
                </a:solidFill>
                <a:latin typeface="Arial" panose="020B0604020202020204" pitchFamily="34" charset="0"/>
              </a:rPr>
              <a:t>&lt;</a:t>
            </a:r>
          </a:p>
          <a:p>
            <a:r>
              <a:rPr lang="en-US" altLang="en-US" sz="1800">
                <a:solidFill>
                  <a:srgbClr val="000000"/>
                </a:solidFill>
                <a:latin typeface="Arial" panose="020B0604020202020204" pitchFamily="34" charset="0"/>
              </a:rPr>
              <a:t>      &lt;=	</a:t>
            </a:r>
          </a:p>
          <a:p>
            <a:r>
              <a:rPr lang="en-US" altLang="en-US" sz="1800">
                <a:solidFill>
                  <a:srgbClr val="000000"/>
                </a:solidFill>
                <a:latin typeface="Arial" panose="020B0604020202020204" pitchFamily="34" charset="0"/>
              </a:rPr>
              <a:t>&lt;&gt;</a:t>
            </a:r>
          </a:p>
        </p:txBody>
      </p:sp>
      <p:sp>
        <p:nvSpPr>
          <p:cNvPr id="19461" name="Rectangle 5">
            <a:extLst>
              <a:ext uri="{FF2B5EF4-FFF2-40B4-BE49-F238E27FC236}">
                <a16:creationId xmlns:a16="http://schemas.microsoft.com/office/drawing/2014/main" id="{AF6DE650-7FD1-400C-B362-8862364774FA}"/>
              </a:ext>
            </a:extLst>
          </p:cNvPr>
          <p:cNvSpPr>
            <a:spLocks noChangeArrowheads="1"/>
          </p:cNvSpPr>
          <p:nvPr/>
        </p:nvSpPr>
        <p:spPr bwMode="auto">
          <a:xfrm>
            <a:off x="3727450" y="2554288"/>
            <a:ext cx="3178175" cy="3419475"/>
          </a:xfrm>
          <a:prstGeom prst="rect">
            <a:avLst/>
          </a:prstGeom>
          <a:solidFill>
            <a:srgbClr val="FF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r>
              <a:rPr lang="en-US" altLang="en-US" sz="1800">
                <a:solidFill>
                  <a:srgbClr val="000000"/>
                </a:solidFill>
                <a:latin typeface="Arial" panose="020B0604020202020204" pitchFamily="34" charset="0"/>
              </a:rPr>
              <a:t>Meaning</a:t>
            </a:r>
          </a:p>
          <a:p>
            <a:pPr algn="l"/>
            <a:r>
              <a:rPr lang="en-US" altLang="en-US" sz="1800">
                <a:solidFill>
                  <a:srgbClr val="000000"/>
                </a:solidFill>
                <a:latin typeface="Arial" panose="020B0604020202020204" pitchFamily="34" charset="0"/>
              </a:rPr>
              <a:t>Equal to</a:t>
            </a:r>
          </a:p>
          <a:p>
            <a:pPr algn="l"/>
            <a:r>
              <a:rPr lang="en-US" altLang="en-US" sz="1800">
                <a:solidFill>
                  <a:srgbClr val="000000"/>
                </a:solidFill>
                <a:latin typeface="Arial" panose="020B0604020202020204" pitchFamily="34" charset="0"/>
              </a:rPr>
              <a:t>Greater than </a:t>
            </a:r>
          </a:p>
          <a:p>
            <a:pPr algn="l"/>
            <a:r>
              <a:rPr lang="en-US" altLang="en-US" sz="1800">
                <a:solidFill>
                  <a:srgbClr val="000000"/>
                </a:solidFill>
                <a:latin typeface="Arial" panose="020B0604020202020204" pitchFamily="34" charset="0"/>
              </a:rPr>
              <a:t>Greater than or equal to </a:t>
            </a:r>
          </a:p>
          <a:p>
            <a:pPr algn="l"/>
            <a:r>
              <a:rPr lang="en-US" altLang="en-US" sz="1800">
                <a:solidFill>
                  <a:srgbClr val="000000"/>
                </a:solidFill>
                <a:latin typeface="Arial" panose="020B0604020202020204" pitchFamily="34" charset="0"/>
              </a:rPr>
              <a:t>Less than </a:t>
            </a:r>
          </a:p>
          <a:p>
            <a:pPr algn="l"/>
            <a:r>
              <a:rPr lang="en-US" altLang="en-US" sz="1800">
                <a:solidFill>
                  <a:srgbClr val="000000"/>
                </a:solidFill>
                <a:latin typeface="Arial" panose="020B0604020202020204" pitchFamily="34" charset="0"/>
              </a:rPr>
              <a:t>Less than or equal to</a:t>
            </a:r>
          </a:p>
          <a:p>
            <a:pPr algn="l"/>
            <a:r>
              <a:rPr lang="en-US" altLang="en-US" sz="1800">
                <a:solidFill>
                  <a:srgbClr val="000000"/>
                </a:solidFill>
                <a:latin typeface="Arial" panose="020B0604020202020204" pitchFamily="34" charset="0"/>
              </a:rPr>
              <a:t>Not equal to</a:t>
            </a:r>
          </a:p>
        </p:txBody>
      </p:sp>
      <p:sp>
        <p:nvSpPr>
          <p:cNvPr id="19462" name="Line 6">
            <a:extLst>
              <a:ext uri="{FF2B5EF4-FFF2-40B4-BE49-F238E27FC236}">
                <a16:creationId xmlns:a16="http://schemas.microsoft.com/office/drawing/2014/main" id="{B04D8F36-4BA4-4DF4-B7BE-476AB1E2227D}"/>
              </a:ext>
            </a:extLst>
          </p:cNvPr>
          <p:cNvSpPr>
            <a:spLocks noChangeShapeType="1"/>
          </p:cNvSpPr>
          <p:nvPr/>
        </p:nvSpPr>
        <p:spPr bwMode="auto">
          <a:xfrm flipV="1">
            <a:off x="2439988" y="2971800"/>
            <a:ext cx="4475162" cy="1588"/>
          </a:xfrm>
          <a:prstGeom prst="line">
            <a:avLst/>
          </a:prstGeom>
          <a:noFill/>
          <a:ln w="508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3" name="Line 7">
            <a:extLst>
              <a:ext uri="{FF2B5EF4-FFF2-40B4-BE49-F238E27FC236}">
                <a16:creationId xmlns:a16="http://schemas.microsoft.com/office/drawing/2014/main" id="{AFDEEECC-5196-4CD5-BE06-066C6F1D52F2}"/>
              </a:ext>
            </a:extLst>
          </p:cNvPr>
          <p:cNvSpPr>
            <a:spLocks noChangeShapeType="1"/>
          </p:cNvSpPr>
          <p:nvPr/>
        </p:nvSpPr>
        <p:spPr bwMode="auto">
          <a:xfrm>
            <a:off x="2454275" y="3968750"/>
            <a:ext cx="4448175"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4" name="Line 8">
            <a:extLst>
              <a:ext uri="{FF2B5EF4-FFF2-40B4-BE49-F238E27FC236}">
                <a16:creationId xmlns:a16="http://schemas.microsoft.com/office/drawing/2014/main" id="{53DDB941-D4DA-4B7C-B1E0-5055C51638C4}"/>
              </a:ext>
            </a:extLst>
          </p:cNvPr>
          <p:cNvSpPr>
            <a:spLocks noChangeShapeType="1"/>
          </p:cNvSpPr>
          <p:nvPr/>
        </p:nvSpPr>
        <p:spPr bwMode="auto">
          <a:xfrm>
            <a:off x="2439988" y="3463925"/>
            <a:ext cx="4462462"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5" name="Line 9">
            <a:extLst>
              <a:ext uri="{FF2B5EF4-FFF2-40B4-BE49-F238E27FC236}">
                <a16:creationId xmlns:a16="http://schemas.microsoft.com/office/drawing/2014/main" id="{CB23BFD4-E7D8-446C-8A41-F16E266185BC}"/>
              </a:ext>
            </a:extLst>
          </p:cNvPr>
          <p:cNvSpPr>
            <a:spLocks noChangeShapeType="1"/>
          </p:cNvSpPr>
          <p:nvPr/>
        </p:nvSpPr>
        <p:spPr bwMode="auto">
          <a:xfrm>
            <a:off x="2454275" y="4506913"/>
            <a:ext cx="4448175"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6" name="Line 10">
            <a:extLst>
              <a:ext uri="{FF2B5EF4-FFF2-40B4-BE49-F238E27FC236}">
                <a16:creationId xmlns:a16="http://schemas.microsoft.com/office/drawing/2014/main" id="{E18E24DE-7934-4C2D-8DC9-66EB3E332FB1}"/>
              </a:ext>
            </a:extLst>
          </p:cNvPr>
          <p:cNvSpPr>
            <a:spLocks noChangeShapeType="1"/>
          </p:cNvSpPr>
          <p:nvPr/>
        </p:nvSpPr>
        <p:spPr bwMode="auto">
          <a:xfrm>
            <a:off x="2425700" y="5019675"/>
            <a:ext cx="44831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7" name="Line 11">
            <a:extLst>
              <a:ext uri="{FF2B5EF4-FFF2-40B4-BE49-F238E27FC236}">
                <a16:creationId xmlns:a16="http://schemas.microsoft.com/office/drawing/2014/main" id="{EBBA84E6-4D4F-45E8-B65A-C6D2CFA61CA0}"/>
              </a:ext>
            </a:extLst>
          </p:cNvPr>
          <p:cNvSpPr>
            <a:spLocks noChangeShapeType="1"/>
          </p:cNvSpPr>
          <p:nvPr/>
        </p:nvSpPr>
        <p:spPr bwMode="auto">
          <a:xfrm>
            <a:off x="2444750" y="5534025"/>
            <a:ext cx="44704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A11AE9A8-DE4A-4F0E-A4A2-D18BC5BA5358}"/>
              </a:ext>
            </a:extLst>
          </p:cNvPr>
          <p:cNvSpPr>
            <a:spLocks noChangeArrowheads="1"/>
          </p:cNvSpPr>
          <p:nvPr/>
        </p:nvSpPr>
        <p:spPr bwMode="blackWhite">
          <a:xfrm>
            <a:off x="939800" y="1473200"/>
            <a:ext cx="7480300" cy="28384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 pos="2857500" algn="l"/>
                <a:tab pos="4572000" algn="l"/>
              </a:tabLst>
              <a:defRPr sz="2400">
                <a:solidFill>
                  <a:schemeClr val="tx1"/>
                </a:solidFill>
                <a:latin typeface="Times New Roman" panose="02020603050405020304" pitchFamily="18" charset="0"/>
              </a:defRPr>
            </a:lvl1pPr>
            <a:lvl2pPr algn="l">
              <a:spcBef>
                <a:spcPct val="0"/>
              </a:spcBef>
              <a:tabLst>
                <a:tab pos="1200150" algn="l"/>
                <a:tab pos="2857500" algn="l"/>
                <a:tab pos="4572000" algn="l"/>
              </a:tabLst>
              <a:defRPr sz="2400">
                <a:solidFill>
                  <a:schemeClr val="tx1"/>
                </a:solidFill>
                <a:latin typeface="Times New Roman" panose="02020603050405020304" pitchFamily="18" charset="0"/>
              </a:defRPr>
            </a:lvl2pPr>
            <a:lvl3pPr algn="l">
              <a:spcBef>
                <a:spcPct val="0"/>
              </a:spcBef>
              <a:tabLst>
                <a:tab pos="1200150" algn="l"/>
                <a:tab pos="2857500" algn="l"/>
                <a:tab pos="4572000" algn="l"/>
              </a:tabLst>
              <a:defRPr sz="2400">
                <a:solidFill>
                  <a:schemeClr val="tx1"/>
                </a:solidFill>
                <a:latin typeface="Times New Roman" panose="02020603050405020304" pitchFamily="18" charset="0"/>
              </a:defRPr>
            </a:lvl3pPr>
            <a:lvl4pPr algn="l">
              <a:spcBef>
                <a:spcPct val="0"/>
              </a:spcBef>
              <a:tabLst>
                <a:tab pos="1200150" algn="l"/>
                <a:tab pos="2857500" algn="l"/>
                <a:tab pos="4572000" algn="l"/>
              </a:tabLst>
              <a:defRPr sz="2400">
                <a:solidFill>
                  <a:schemeClr val="tx1"/>
                </a:solidFill>
                <a:latin typeface="Times New Roman" panose="02020603050405020304" pitchFamily="18" charset="0"/>
              </a:defRPr>
            </a:lvl4pPr>
            <a:lvl5pPr algn="l">
              <a:spcBef>
                <a:spcPct val="0"/>
              </a:spcBef>
              <a:tabLst>
                <a:tab pos="1200150" algn="l"/>
                <a:tab pos="2857500" algn="l"/>
                <a:tab pos="457200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 pos="2857500" algn="l"/>
                <a:tab pos="457200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 pos="2857500" algn="l"/>
                <a:tab pos="457200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 pos="2857500" algn="l"/>
                <a:tab pos="457200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 pos="2857500" algn="l"/>
                <a:tab pos="4572000" algn="l"/>
              </a:tabLst>
              <a:defRPr sz="2400">
                <a:solidFill>
                  <a:schemeClr val="tx1"/>
                </a:solidFill>
                <a:latin typeface="Times New Roman" panose="02020603050405020304" pitchFamily="18" charset="0"/>
              </a:defRPr>
            </a:lvl9pPr>
          </a:lstStyle>
          <a:p>
            <a:pPr>
              <a:lnSpc>
                <a:spcPct val="100000"/>
              </a:lnSpc>
            </a:pPr>
            <a:endParaRPr lang="en-US" altLang="en-US" sz="1800">
              <a:solidFill>
                <a:srgbClr val="000000"/>
              </a:solidFill>
              <a:latin typeface="Courier New" panose="02070309020205020404" pitchFamily="49" charset="0"/>
            </a:endParaRPr>
          </a:p>
          <a:p>
            <a:pPr>
              <a:lnSpc>
                <a:spcPct val="100000"/>
              </a:lnSpc>
            </a:pPr>
            <a:r>
              <a:rPr lang="en-US" altLang="en-US" sz="1800">
                <a:solidFill>
                  <a:srgbClr val="000000"/>
                </a:solidFill>
                <a:latin typeface="Courier New" panose="02070309020205020404" pitchFamily="49" charset="0"/>
              </a:rPr>
              <a:t> </a:t>
            </a:r>
          </a:p>
        </p:txBody>
      </p:sp>
      <p:sp>
        <p:nvSpPr>
          <p:cNvPr id="21507" name="Rectangle 3">
            <a:extLst>
              <a:ext uri="{FF2B5EF4-FFF2-40B4-BE49-F238E27FC236}">
                <a16:creationId xmlns:a16="http://schemas.microsoft.com/office/drawing/2014/main" id="{A165A4A4-2356-4469-BDB2-D184088446CA}"/>
              </a:ext>
            </a:extLst>
          </p:cNvPr>
          <p:cNvSpPr>
            <a:spLocks noGrp="1" noChangeArrowheads="1"/>
          </p:cNvSpPr>
          <p:nvPr>
            <p:ph type="title"/>
          </p:nvPr>
        </p:nvSpPr>
        <p:spPr>
          <a:xfrm>
            <a:off x="742950" y="530225"/>
            <a:ext cx="7677150" cy="881063"/>
          </a:xfrm>
          <a:noFill/>
          <a:ln/>
        </p:spPr>
        <p:txBody>
          <a:bodyPr/>
          <a:lstStyle/>
          <a:p>
            <a:r>
              <a:rPr lang="en-US" altLang="en-US"/>
              <a:t>Executing Single-Row Subqueries</a:t>
            </a:r>
          </a:p>
        </p:txBody>
      </p:sp>
      <p:grpSp>
        <p:nvGrpSpPr>
          <p:cNvPr id="21511" name="Group 7">
            <a:extLst>
              <a:ext uri="{FF2B5EF4-FFF2-40B4-BE49-F238E27FC236}">
                <a16:creationId xmlns:a16="http://schemas.microsoft.com/office/drawing/2014/main" id="{ECEA593C-CC83-4D23-BFA0-3347B2D3FA4B}"/>
              </a:ext>
            </a:extLst>
          </p:cNvPr>
          <p:cNvGrpSpPr>
            <a:grpSpLocks/>
          </p:cNvGrpSpPr>
          <p:nvPr/>
        </p:nvGrpSpPr>
        <p:grpSpPr bwMode="auto">
          <a:xfrm>
            <a:off x="3754438" y="1993900"/>
            <a:ext cx="4335462" cy="1189038"/>
            <a:chOff x="2365" y="1256"/>
            <a:chExt cx="2731" cy="749"/>
          </a:xfrm>
        </p:grpSpPr>
        <p:sp>
          <p:nvSpPr>
            <p:cNvPr id="21508" name="Rectangle 4">
              <a:extLst>
                <a:ext uri="{FF2B5EF4-FFF2-40B4-BE49-F238E27FC236}">
                  <a16:creationId xmlns:a16="http://schemas.microsoft.com/office/drawing/2014/main" id="{87495506-AD6F-4224-9C4F-FCD1D2297C45}"/>
                </a:ext>
              </a:extLst>
            </p:cNvPr>
            <p:cNvSpPr>
              <a:spLocks noChangeArrowheads="1"/>
            </p:cNvSpPr>
            <p:nvPr/>
          </p:nvSpPr>
          <p:spPr bwMode="ltGray">
            <a:xfrm>
              <a:off x="2365" y="1473"/>
              <a:ext cx="2731" cy="532"/>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9" name="Arc 5">
              <a:extLst>
                <a:ext uri="{FF2B5EF4-FFF2-40B4-BE49-F238E27FC236}">
                  <a16:creationId xmlns:a16="http://schemas.microsoft.com/office/drawing/2014/main" id="{1B20BAB9-DB2A-418B-B4B5-9B8D6515ABD7}"/>
                </a:ext>
              </a:extLst>
            </p:cNvPr>
            <p:cNvSpPr>
              <a:spLocks/>
            </p:cNvSpPr>
            <p:nvPr/>
          </p:nvSpPr>
          <p:spPr bwMode="auto">
            <a:xfrm rot="10800000">
              <a:off x="2629" y="1338"/>
              <a:ext cx="1777" cy="383"/>
            </a:xfrm>
            <a:custGeom>
              <a:avLst/>
              <a:gdLst>
                <a:gd name="G0" fmla="+- 21600 0 0"/>
                <a:gd name="G1" fmla="+- 2587 0 0"/>
                <a:gd name="G2" fmla="+- 21600 0 0"/>
                <a:gd name="T0" fmla="*/ 27031 w 27031"/>
                <a:gd name="T1" fmla="*/ 23493 h 24187"/>
                <a:gd name="T2" fmla="*/ 156 w 27031"/>
                <a:gd name="T3" fmla="*/ 0 h 24187"/>
                <a:gd name="T4" fmla="*/ 21600 w 27031"/>
                <a:gd name="T5" fmla="*/ 2587 h 24187"/>
              </a:gdLst>
              <a:ahLst/>
              <a:cxnLst>
                <a:cxn ang="0">
                  <a:pos x="T0" y="T1"/>
                </a:cxn>
                <a:cxn ang="0">
                  <a:pos x="T2" y="T3"/>
                </a:cxn>
                <a:cxn ang="0">
                  <a:pos x="T4" y="T5"/>
                </a:cxn>
              </a:cxnLst>
              <a:rect l="0" t="0" r="r" b="b"/>
              <a:pathLst>
                <a:path w="27031" h="24187" fill="none" extrusionOk="0">
                  <a:moveTo>
                    <a:pt x="27031" y="23493"/>
                  </a:moveTo>
                  <a:cubicBezTo>
                    <a:pt x="25257" y="23953"/>
                    <a:pt x="23432" y="24186"/>
                    <a:pt x="21600" y="24186"/>
                  </a:cubicBezTo>
                  <a:cubicBezTo>
                    <a:pt x="9670" y="24187"/>
                    <a:pt x="0" y="14516"/>
                    <a:pt x="0" y="2587"/>
                  </a:cubicBezTo>
                  <a:cubicBezTo>
                    <a:pt x="0" y="1722"/>
                    <a:pt x="51" y="858"/>
                    <a:pt x="155" y="-1"/>
                  </a:cubicBezTo>
                </a:path>
                <a:path w="27031" h="24187" stroke="0" extrusionOk="0">
                  <a:moveTo>
                    <a:pt x="27031" y="23493"/>
                  </a:moveTo>
                  <a:cubicBezTo>
                    <a:pt x="25257" y="23953"/>
                    <a:pt x="23432" y="24186"/>
                    <a:pt x="21600" y="24186"/>
                  </a:cubicBezTo>
                  <a:cubicBezTo>
                    <a:pt x="9670" y="24187"/>
                    <a:pt x="0" y="14516"/>
                    <a:pt x="0" y="2587"/>
                  </a:cubicBezTo>
                  <a:cubicBezTo>
                    <a:pt x="0" y="1722"/>
                    <a:pt x="51" y="858"/>
                    <a:pt x="155" y="-1"/>
                  </a:cubicBezTo>
                  <a:lnTo>
                    <a:pt x="21600" y="2587"/>
                  </a:lnTo>
                  <a:close/>
                </a:path>
              </a:pathLst>
            </a:custGeom>
            <a:noFill/>
            <a:ln w="25400" cap="rnd">
              <a:solidFill>
                <a:srgbClr val="FF5050"/>
              </a:solidFill>
              <a:round/>
              <a:headEnd type="stealth" w="med" len="lg"/>
              <a:tailEnd type="none" w="sm" len="sm"/>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21510" name="Rectangle 6">
              <a:extLst>
                <a:ext uri="{FF2B5EF4-FFF2-40B4-BE49-F238E27FC236}">
                  <a16:creationId xmlns:a16="http://schemas.microsoft.com/office/drawing/2014/main" id="{8F4BAA5B-DDFD-4A77-8EB2-E998372368C4}"/>
                </a:ext>
              </a:extLst>
            </p:cNvPr>
            <p:cNvSpPr>
              <a:spLocks noChangeArrowheads="1"/>
            </p:cNvSpPr>
            <p:nvPr/>
          </p:nvSpPr>
          <p:spPr bwMode="auto">
            <a:xfrm>
              <a:off x="3898" y="1256"/>
              <a:ext cx="557"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1600">
                  <a:solidFill>
                    <a:srgbClr val="FF5050"/>
                  </a:solidFill>
                  <a:latin typeface="Arial" panose="020B0604020202020204" pitchFamily="34" charset="0"/>
                </a:rPr>
                <a:t>CLERK</a:t>
              </a:r>
            </a:p>
          </p:txBody>
        </p:sp>
      </p:grpSp>
      <p:grpSp>
        <p:nvGrpSpPr>
          <p:cNvPr id="21515" name="Group 11">
            <a:extLst>
              <a:ext uri="{FF2B5EF4-FFF2-40B4-BE49-F238E27FC236}">
                <a16:creationId xmlns:a16="http://schemas.microsoft.com/office/drawing/2014/main" id="{03FF1FBB-5E65-4789-8D36-CA4E21BB7EF8}"/>
              </a:ext>
            </a:extLst>
          </p:cNvPr>
          <p:cNvGrpSpPr>
            <a:grpSpLocks/>
          </p:cNvGrpSpPr>
          <p:nvPr/>
        </p:nvGrpSpPr>
        <p:grpSpPr bwMode="auto">
          <a:xfrm>
            <a:off x="3754438" y="3098800"/>
            <a:ext cx="4335462" cy="1150938"/>
            <a:chOff x="2365" y="1952"/>
            <a:chExt cx="2731" cy="725"/>
          </a:xfrm>
        </p:grpSpPr>
        <p:sp>
          <p:nvSpPr>
            <p:cNvPr id="21512" name="Rectangle 8">
              <a:extLst>
                <a:ext uri="{FF2B5EF4-FFF2-40B4-BE49-F238E27FC236}">
                  <a16:creationId xmlns:a16="http://schemas.microsoft.com/office/drawing/2014/main" id="{ABB5F71E-8147-4576-9850-B88A29BBB80E}"/>
                </a:ext>
              </a:extLst>
            </p:cNvPr>
            <p:cNvSpPr>
              <a:spLocks noChangeArrowheads="1"/>
            </p:cNvSpPr>
            <p:nvPr/>
          </p:nvSpPr>
          <p:spPr bwMode="ltGray">
            <a:xfrm>
              <a:off x="2365" y="2145"/>
              <a:ext cx="2731" cy="532"/>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3" name="Arc 9">
              <a:extLst>
                <a:ext uri="{FF2B5EF4-FFF2-40B4-BE49-F238E27FC236}">
                  <a16:creationId xmlns:a16="http://schemas.microsoft.com/office/drawing/2014/main" id="{C67BCFA7-2463-43EB-99CB-BE82BA802B59}"/>
                </a:ext>
              </a:extLst>
            </p:cNvPr>
            <p:cNvSpPr>
              <a:spLocks/>
            </p:cNvSpPr>
            <p:nvPr/>
          </p:nvSpPr>
          <p:spPr bwMode="auto">
            <a:xfrm rot="10800000">
              <a:off x="2629" y="2046"/>
              <a:ext cx="1777" cy="383"/>
            </a:xfrm>
            <a:custGeom>
              <a:avLst/>
              <a:gdLst>
                <a:gd name="G0" fmla="+- 21600 0 0"/>
                <a:gd name="G1" fmla="+- 2587 0 0"/>
                <a:gd name="G2" fmla="+- 21600 0 0"/>
                <a:gd name="T0" fmla="*/ 27031 w 27031"/>
                <a:gd name="T1" fmla="*/ 23493 h 24187"/>
                <a:gd name="T2" fmla="*/ 156 w 27031"/>
                <a:gd name="T3" fmla="*/ 0 h 24187"/>
                <a:gd name="T4" fmla="*/ 21600 w 27031"/>
                <a:gd name="T5" fmla="*/ 2587 h 24187"/>
              </a:gdLst>
              <a:ahLst/>
              <a:cxnLst>
                <a:cxn ang="0">
                  <a:pos x="T0" y="T1"/>
                </a:cxn>
                <a:cxn ang="0">
                  <a:pos x="T2" y="T3"/>
                </a:cxn>
                <a:cxn ang="0">
                  <a:pos x="T4" y="T5"/>
                </a:cxn>
              </a:cxnLst>
              <a:rect l="0" t="0" r="r" b="b"/>
              <a:pathLst>
                <a:path w="27031" h="24187" fill="none" extrusionOk="0">
                  <a:moveTo>
                    <a:pt x="27031" y="23493"/>
                  </a:moveTo>
                  <a:cubicBezTo>
                    <a:pt x="25257" y="23953"/>
                    <a:pt x="23432" y="24186"/>
                    <a:pt x="21600" y="24186"/>
                  </a:cubicBezTo>
                  <a:cubicBezTo>
                    <a:pt x="9670" y="24187"/>
                    <a:pt x="0" y="14516"/>
                    <a:pt x="0" y="2587"/>
                  </a:cubicBezTo>
                  <a:cubicBezTo>
                    <a:pt x="0" y="1722"/>
                    <a:pt x="51" y="858"/>
                    <a:pt x="155" y="-1"/>
                  </a:cubicBezTo>
                </a:path>
                <a:path w="27031" h="24187" stroke="0" extrusionOk="0">
                  <a:moveTo>
                    <a:pt x="27031" y="23493"/>
                  </a:moveTo>
                  <a:cubicBezTo>
                    <a:pt x="25257" y="23953"/>
                    <a:pt x="23432" y="24186"/>
                    <a:pt x="21600" y="24186"/>
                  </a:cubicBezTo>
                  <a:cubicBezTo>
                    <a:pt x="9670" y="24187"/>
                    <a:pt x="0" y="14516"/>
                    <a:pt x="0" y="2587"/>
                  </a:cubicBezTo>
                  <a:cubicBezTo>
                    <a:pt x="0" y="1722"/>
                    <a:pt x="51" y="858"/>
                    <a:pt x="155" y="-1"/>
                  </a:cubicBezTo>
                  <a:lnTo>
                    <a:pt x="21600" y="2587"/>
                  </a:lnTo>
                  <a:close/>
                </a:path>
              </a:pathLst>
            </a:custGeom>
            <a:noFill/>
            <a:ln w="25400" cap="rnd">
              <a:solidFill>
                <a:srgbClr val="FF5050"/>
              </a:solidFill>
              <a:round/>
              <a:headEnd type="stealth" w="med" len="lg"/>
              <a:tailEnd type="none" w="sm" len="sm"/>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21514" name="Rectangle 10">
              <a:extLst>
                <a:ext uri="{FF2B5EF4-FFF2-40B4-BE49-F238E27FC236}">
                  <a16:creationId xmlns:a16="http://schemas.microsoft.com/office/drawing/2014/main" id="{DDE8C7F0-7F11-4FD5-B0F1-0B3656E16CE0}"/>
                </a:ext>
              </a:extLst>
            </p:cNvPr>
            <p:cNvSpPr>
              <a:spLocks noChangeArrowheads="1"/>
            </p:cNvSpPr>
            <p:nvPr/>
          </p:nvSpPr>
          <p:spPr bwMode="auto">
            <a:xfrm>
              <a:off x="3920" y="1952"/>
              <a:ext cx="401"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1600">
                  <a:solidFill>
                    <a:srgbClr val="FF5050"/>
                  </a:solidFill>
                  <a:latin typeface="Arial" panose="020B0604020202020204" pitchFamily="34" charset="0"/>
                </a:rPr>
                <a:t>1100</a:t>
              </a:r>
            </a:p>
          </p:txBody>
        </p:sp>
      </p:grpSp>
      <p:sp>
        <p:nvSpPr>
          <p:cNvPr id="21516" name="Rectangle 12">
            <a:extLst>
              <a:ext uri="{FF2B5EF4-FFF2-40B4-BE49-F238E27FC236}">
                <a16:creationId xmlns:a16="http://schemas.microsoft.com/office/drawing/2014/main" id="{B1FDFE56-6D3A-4412-A972-9510F4B5B3DE}"/>
              </a:ext>
            </a:extLst>
          </p:cNvPr>
          <p:cNvSpPr>
            <a:spLocks noChangeArrowheads="1"/>
          </p:cNvSpPr>
          <p:nvPr/>
        </p:nvSpPr>
        <p:spPr bwMode="blackWhite">
          <a:xfrm>
            <a:off x="941388" y="4733925"/>
            <a:ext cx="7478712" cy="915988"/>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a:lnSpc>
                <a:spcPct val="100000"/>
              </a:lnSpc>
            </a:pPr>
            <a:r>
              <a:rPr lang="en-US" altLang="en-US" sz="1800">
                <a:solidFill>
                  <a:srgbClr val="000000"/>
                </a:solidFill>
                <a:latin typeface="Courier New" panose="02070309020205020404" pitchFamily="49" charset="0"/>
              </a:rPr>
              <a:t>ENAME      JOB</a:t>
            </a:r>
          </a:p>
          <a:p>
            <a:pPr>
              <a:lnSpc>
                <a:spcPct val="100000"/>
              </a:lnSpc>
            </a:pPr>
            <a:r>
              <a:rPr lang="en-US" altLang="en-US" sz="1800">
                <a:solidFill>
                  <a:srgbClr val="000000"/>
                </a:solidFill>
                <a:latin typeface="Courier New" panose="02070309020205020404" pitchFamily="49" charset="0"/>
              </a:rPr>
              <a:t>---------- ---------</a:t>
            </a:r>
          </a:p>
          <a:p>
            <a:pPr>
              <a:lnSpc>
                <a:spcPct val="100000"/>
              </a:lnSpc>
            </a:pPr>
            <a:r>
              <a:rPr lang="en-US" altLang="en-US" sz="1800">
                <a:solidFill>
                  <a:srgbClr val="000000"/>
                </a:solidFill>
                <a:latin typeface="Courier New" panose="02070309020205020404" pitchFamily="49" charset="0"/>
              </a:rPr>
              <a:t>MILLER     CLERK</a:t>
            </a:r>
          </a:p>
        </p:txBody>
      </p:sp>
      <p:sp>
        <p:nvSpPr>
          <p:cNvPr id="21517" name="Rectangle 13">
            <a:extLst>
              <a:ext uri="{FF2B5EF4-FFF2-40B4-BE49-F238E27FC236}">
                <a16:creationId xmlns:a16="http://schemas.microsoft.com/office/drawing/2014/main" id="{BE6A1F16-47EC-44A7-AEBD-358B9550F682}"/>
              </a:ext>
            </a:extLst>
          </p:cNvPr>
          <p:cNvSpPr>
            <a:spLocks noChangeArrowheads="1"/>
          </p:cNvSpPr>
          <p:nvPr/>
        </p:nvSpPr>
        <p:spPr bwMode="blackWhite">
          <a:xfrm>
            <a:off x="928688" y="1460500"/>
            <a:ext cx="7229475" cy="286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 pos="2857500" algn="l"/>
                <a:tab pos="4572000" algn="l"/>
              </a:tabLst>
              <a:defRPr sz="2400">
                <a:solidFill>
                  <a:schemeClr val="tx1"/>
                </a:solidFill>
                <a:latin typeface="Times New Roman" panose="02020603050405020304" pitchFamily="18" charset="0"/>
              </a:defRPr>
            </a:lvl1pPr>
            <a:lvl2pPr algn="l">
              <a:spcBef>
                <a:spcPct val="0"/>
              </a:spcBef>
              <a:tabLst>
                <a:tab pos="1200150" algn="l"/>
                <a:tab pos="2857500" algn="l"/>
                <a:tab pos="4572000" algn="l"/>
              </a:tabLst>
              <a:defRPr sz="2400">
                <a:solidFill>
                  <a:schemeClr val="tx1"/>
                </a:solidFill>
                <a:latin typeface="Times New Roman" panose="02020603050405020304" pitchFamily="18" charset="0"/>
              </a:defRPr>
            </a:lvl2pPr>
            <a:lvl3pPr algn="l">
              <a:spcBef>
                <a:spcPct val="0"/>
              </a:spcBef>
              <a:tabLst>
                <a:tab pos="1200150" algn="l"/>
                <a:tab pos="2857500" algn="l"/>
                <a:tab pos="4572000" algn="l"/>
              </a:tabLst>
              <a:defRPr sz="2400">
                <a:solidFill>
                  <a:schemeClr val="tx1"/>
                </a:solidFill>
                <a:latin typeface="Times New Roman" panose="02020603050405020304" pitchFamily="18" charset="0"/>
              </a:defRPr>
            </a:lvl3pPr>
            <a:lvl4pPr algn="l">
              <a:spcBef>
                <a:spcPct val="0"/>
              </a:spcBef>
              <a:tabLst>
                <a:tab pos="1200150" algn="l"/>
                <a:tab pos="2857500" algn="l"/>
                <a:tab pos="4572000" algn="l"/>
              </a:tabLst>
              <a:defRPr sz="2400">
                <a:solidFill>
                  <a:schemeClr val="tx1"/>
                </a:solidFill>
                <a:latin typeface="Times New Roman" panose="02020603050405020304" pitchFamily="18" charset="0"/>
              </a:defRPr>
            </a:lvl4pPr>
            <a:lvl5pPr algn="l">
              <a:spcBef>
                <a:spcPct val="0"/>
              </a:spcBef>
              <a:tabLst>
                <a:tab pos="1200150" algn="l"/>
                <a:tab pos="2857500" algn="l"/>
                <a:tab pos="457200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 pos="2857500" algn="l"/>
                <a:tab pos="457200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 pos="2857500" algn="l"/>
                <a:tab pos="457200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 pos="2857500" algn="l"/>
                <a:tab pos="457200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 pos="2857500" algn="l"/>
                <a:tab pos="4572000" algn="l"/>
              </a:tabLst>
              <a:defRPr sz="2400">
                <a:solidFill>
                  <a:schemeClr val="tx1"/>
                </a:solidFill>
                <a:latin typeface="Times New Roman" panose="02020603050405020304" pitchFamily="18" charset="0"/>
              </a:defRPr>
            </a:lvl9pPr>
          </a:lstStyle>
          <a:p>
            <a:pPr>
              <a:lnSpc>
                <a:spcPct val="100000"/>
              </a:lnSpc>
            </a:pPr>
            <a:r>
              <a:rPr lang="en-US" altLang="en-US" sz="1800">
                <a:solidFill>
                  <a:srgbClr val="000000"/>
                </a:solidFill>
                <a:latin typeface="Courier New" panose="02070309020205020404" pitchFamily="49" charset="0"/>
              </a:rPr>
              <a:t>SQL&gt; SELECT   ename, job</a:t>
            </a:r>
            <a:br>
              <a:rPr lang="en-US" altLang="en-US" sz="1800">
                <a:solidFill>
                  <a:srgbClr val="000000"/>
                </a:solidFill>
                <a:latin typeface="Courier New" panose="02070309020205020404" pitchFamily="49" charset="0"/>
              </a:rPr>
            </a:br>
            <a:r>
              <a:rPr lang="en-US" altLang="en-US" sz="1800">
                <a:solidFill>
                  <a:srgbClr val="000000"/>
                </a:solidFill>
                <a:latin typeface="Courier New" panose="02070309020205020404" pitchFamily="49" charset="0"/>
              </a:rPr>
              <a:t>  2  FROM     emp</a:t>
            </a:r>
          </a:p>
          <a:p>
            <a:pPr>
              <a:lnSpc>
                <a:spcPct val="100000"/>
              </a:lnSpc>
            </a:pPr>
            <a:r>
              <a:rPr lang="en-US" altLang="en-US" sz="1800">
                <a:solidFill>
                  <a:srgbClr val="000000"/>
                </a:solidFill>
                <a:latin typeface="Courier New" panose="02070309020205020404" pitchFamily="49" charset="0"/>
              </a:rPr>
              <a:t>  3  WHERE    job = </a:t>
            </a:r>
          </a:p>
          <a:p>
            <a:pPr>
              <a:lnSpc>
                <a:spcPct val="100000"/>
              </a:lnSpc>
            </a:pPr>
            <a:r>
              <a:rPr lang="en-US" altLang="en-US" sz="1800">
                <a:solidFill>
                  <a:srgbClr val="000000"/>
                </a:solidFill>
                <a:latin typeface="Courier New" panose="02070309020205020404" pitchFamily="49" charset="0"/>
              </a:rPr>
              <a:t>  4		(SELECT  	job</a:t>
            </a:r>
            <a:br>
              <a:rPr lang="en-US" altLang="en-US" sz="1800">
                <a:solidFill>
                  <a:srgbClr val="000000"/>
                </a:solidFill>
                <a:latin typeface="Courier New" panose="02070309020205020404" pitchFamily="49" charset="0"/>
              </a:rPr>
            </a:br>
            <a:r>
              <a:rPr lang="en-US" altLang="en-US" sz="1800">
                <a:solidFill>
                  <a:srgbClr val="000000"/>
                </a:solidFill>
                <a:latin typeface="Courier New" panose="02070309020205020404" pitchFamily="49" charset="0"/>
              </a:rPr>
              <a:t>  5	     	FROM     	emp</a:t>
            </a:r>
            <a:br>
              <a:rPr lang="en-US" altLang="en-US" sz="1800">
                <a:solidFill>
                  <a:srgbClr val="000000"/>
                </a:solidFill>
                <a:latin typeface="Courier New" panose="02070309020205020404" pitchFamily="49" charset="0"/>
              </a:rPr>
            </a:br>
            <a:r>
              <a:rPr lang="en-US" altLang="en-US" sz="1800">
                <a:solidFill>
                  <a:srgbClr val="000000"/>
                </a:solidFill>
                <a:latin typeface="Courier New" panose="02070309020205020404" pitchFamily="49" charset="0"/>
              </a:rPr>
              <a:t>  6	    	WHERE    	empno = 7369)</a:t>
            </a:r>
          </a:p>
          <a:p>
            <a:pPr>
              <a:lnSpc>
                <a:spcPct val="100000"/>
              </a:lnSpc>
            </a:pPr>
            <a:r>
              <a:rPr lang="en-US" altLang="en-US" sz="1800">
                <a:solidFill>
                  <a:srgbClr val="000000"/>
                </a:solidFill>
                <a:latin typeface="Courier New" panose="02070309020205020404" pitchFamily="49" charset="0"/>
              </a:rPr>
              <a:t>  7  AND      sal &gt; </a:t>
            </a:r>
          </a:p>
          <a:p>
            <a:pPr>
              <a:lnSpc>
                <a:spcPct val="100000"/>
              </a:lnSpc>
            </a:pPr>
            <a:r>
              <a:rPr lang="en-US" altLang="en-US" sz="1800">
                <a:solidFill>
                  <a:srgbClr val="000000"/>
                </a:solidFill>
                <a:latin typeface="Courier New" panose="02070309020205020404" pitchFamily="49" charset="0"/>
              </a:rPr>
              <a:t>  8		(SELECT  	sal</a:t>
            </a:r>
          </a:p>
          <a:p>
            <a:pPr>
              <a:lnSpc>
                <a:spcPct val="100000"/>
              </a:lnSpc>
            </a:pPr>
            <a:r>
              <a:rPr lang="en-US" altLang="en-US" sz="1800">
                <a:solidFill>
                  <a:srgbClr val="000000"/>
                </a:solidFill>
                <a:latin typeface="Courier New" panose="02070309020205020404" pitchFamily="49" charset="0"/>
              </a:rPr>
              <a:t>  9		FROM	emp</a:t>
            </a:r>
          </a:p>
          <a:p>
            <a:pPr>
              <a:lnSpc>
                <a:spcPct val="100000"/>
              </a:lnSpc>
            </a:pPr>
            <a:r>
              <a:rPr lang="en-US" altLang="en-US" sz="1800">
                <a:solidFill>
                  <a:srgbClr val="000000"/>
                </a:solidFill>
                <a:latin typeface="Courier New" panose="02070309020205020404" pitchFamily="49" charset="0"/>
              </a:rPr>
              <a:t>  10		WHERE	empno = 7876);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1511"/>
                                        </p:tgtEl>
                                        <p:attrNameLst>
                                          <p:attrName>style.visibility</p:attrName>
                                        </p:attrNameLst>
                                      </p:cBhvr>
                                      <p:to>
                                        <p:strVal val="visible"/>
                                      </p:to>
                                    </p:set>
                                    <p:animEffect transition="in" filter="wipe(up)">
                                      <p:cBhvr>
                                        <p:cTn id="7" dur="500"/>
                                        <p:tgtEl>
                                          <p:spTgt spid="21511"/>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21515"/>
                                        </p:tgtEl>
                                        <p:attrNameLst>
                                          <p:attrName>style.visibility</p:attrName>
                                        </p:attrNameLst>
                                      </p:cBhvr>
                                      <p:to>
                                        <p:strVal val="visible"/>
                                      </p:to>
                                    </p:set>
                                    <p:animEffect transition="in" filter="wipe(up)">
                                      <p:cBhvr>
                                        <p:cTn id="11" dur="500"/>
                                        <p:tgtEl>
                                          <p:spTgt spid="2151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1516"/>
                                        </p:tgtEl>
                                        <p:attrNameLst>
                                          <p:attrName>style.visibility</p:attrName>
                                        </p:attrNameLst>
                                      </p:cBhvr>
                                      <p:to>
                                        <p:strVal val="visible"/>
                                      </p:to>
                                    </p:set>
                                    <p:animEffect transition="in" filter="wipe(up)">
                                      <p:cBhvr>
                                        <p:cTn id="16" dur="500"/>
                                        <p:tgtEl>
                                          <p:spTgt spid="21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6" grpId="0" animBg="1" autoUpdateAnimBg="0"/>
    </p:bldLst>
  </p:timing>
</p:sld>
</file>

<file path=ppt/theme/theme1.xml><?xml version="1.0" encoding="utf-8"?>
<a:theme xmlns:a="http://schemas.openxmlformats.org/drawingml/2006/main" name="Les01">
  <a:themeElements>
    <a:clrScheme name="">
      <a:dk1>
        <a:srgbClr val="0E0E58"/>
      </a:dk1>
      <a:lt1>
        <a:srgbClr val="F8F8D3"/>
      </a:lt1>
      <a:dk2>
        <a:srgbClr val="2323DC"/>
      </a:dk2>
      <a:lt2>
        <a:srgbClr val="7BEAEA"/>
      </a:lt2>
      <a:accent1>
        <a:srgbClr val="DDDDDD"/>
      </a:accent1>
      <a:accent2>
        <a:srgbClr val="EAC67B"/>
      </a:accent2>
      <a:accent3>
        <a:srgbClr val="ACACEB"/>
      </a:accent3>
      <a:accent4>
        <a:srgbClr val="D4D4B4"/>
      </a:accent4>
      <a:accent5>
        <a:srgbClr val="EBEBEB"/>
      </a:accent5>
      <a:accent6>
        <a:srgbClr val="D4B36F"/>
      </a:accent6>
      <a:hlink>
        <a:srgbClr val="7BEAEA"/>
      </a:hlink>
      <a:folHlink>
        <a:srgbClr val="D3EAF8"/>
      </a:folHlink>
    </a:clrScheme>
    <a:fontScheme name="Les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rgbClr val="D3EAF8">
                <a:gamma/>
                <a:shade val="89804"/>
                <a:invGamma/>
              </a:srgbClr>
            </a:gs>
            <a:gs pos="50000">
              <a:srgbClr val="D3EAF8"/>
            </a:gs>
            <a:gs pos="100000">
              <a:srgbClr val="D3EAF8">
                <a:gamma/>
                <a:shade val="89804"/>
                <a:invGamma/>
              </a:srgbClr>
            </a:gs>
          </a:gsLst>
          <a:lin ang="18900000" scaled="1"/>
        </a:gradFill>
        <a:ln w="50800" cap="flat" cmpd="sng" algn="ctr">
          <a:solidFill>
            <a:schemeClr val="bg2"/>
          </a:solidFill>
          <a:prstDash val="solid"/>
          <a:round/>
          <a:headEnd type="none" w="sm" len="sm"/>
          <a:tailEnd type="none" w="sm" len="sm"/>
        </a:ln>
        <a:effectLst>
          <a:outerShdw dist="53882" dir="2700000" algn="ctr" rotWithShape="0">
            <a:srgbClr val="000000"/>
          </a:outerShdw>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20000"/>
          </a:lnSpc>
          <a:spcBef>
            <a:spcPct val="60000"/>
          </a:spcBef>
          <a:spcAft>
            <a:spcPct val="0"/>
          </a:spcAft>
          <a:buClrTx/>
          <a:buSzTx/>
          <a:buFontTx/>
          <a:buNone/>
          <a:tabLst/>
          <a:defRPr kumimoji="0" lang="en-US" altLang="en-US" sz="2800" b="1" i="0" u="none" strike="noStrike" cap="none" normalizeH="0" baseline="0" smtClean="0">
            <a:ln>
              <a:noFill/>
            </a:ln>
            <a:solidFill>
              <a:schemeClr val="bg2"/>
            </a:solidFill>
            <a:effectLst/>
            <a:latin typeface="Arial Narrow" panose="020B0606020202030204" pitchFamily="34" charset="0"/>
          </a:defRPr>
        </a:defPPr>
      </a:lstStyle>
    </a:spDef>
    <a:lnDef>
      <a:spPr bwMode="auto">
        <a:xfrm>
          <a:off x="0" y="0"/>
          <a:ext cx="1" cy="1"/>
        </a:xfrm>
        <a:custGeom>
          <a:avLst/>
          <a:gdLst/>
          <a:ahLst/>
          <a:cxnLst/>
          <a:rect l="0" t="0" r="0" b="0"/>
          <a:pathLst/>
        </a:custGeom>
        <a:gradFill rotWithShape="0">
          <a:gsLst>
            <a:gs pos="0">
              <a:srgbClr val="D3EAF8">
                <a:gamma/>
                <a:shade val="89804"/>
                <a:invGamma/>
              </a:srgbClr>
            </a:gs>
            <a:gs pos="50000">
              <a:srgbClr val="D3EAF8"/>
            </a:gs>
            <a:gs pos="100000">
              <a:srgbClr val="D3EAF8">
                <a:gamma/>
                <a:shade val="89804"/>
                <a:invGamma/>
              </a:srgbClr>
            </a:gs>
          </a:gsLst>
          <a:lin ang="18900000" scaled="1"/>
        </a:gradFill>
        <a:ln w="50800" cap="flat" cmpd="sng" algn="ctr">
          <a:solidFill>
            <a:schemeClr val="bg2"/>
          </a:solidFill>
          <a:prstDash val="solid"/>
          <a:round/>
          <a:headEnd type="none" w="sm" len="sm"/>
          <a:tailEnd type="none" w="sm" len="sm"/>
        </a:ln>
        <a:effectLst>
          <a:outerShdw dist="53882" dir="2700000" algn="ctr" rotWithShape="0">
            <a:srgbClr val="000000"/>
          </a:outerShdw>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20000"/>
          </a:lnSpc>
          <a:spcBef>
            <a:spcPct val="60000"/>
          </a:spcBef>
          <a:spcAft>
            <a:spcPct val="0"/>
          </a:spcAft>
          <a:buClrTx/>
          <a:buSzTx/>
          <a:buFontTx/>
          <a:buNone/>
          <a:tabLst/>
          <a:defRPr kumimoji="0" lang="en-US" altLang="en-US" sz="2800" b="1" i="0" u="none" strike="noStrike" cap="none" normalizeH="0" baseline="0" smtClean="0">
            <a:ln>
              <a:noFill/>
            </a:ln>
            <a:solidFill>
              <a:schemeClr val="bg2"/>
            </a:solidFill>
            <a:effectLst/>
            <a:latin typeface="Arial Narrow" panose="020B0606020202030204" pitchFamily="34" charset="0"/>
          </a:defRPr>
        </a:defPPr>
      </a:lstStyle>
    </a:lnDef>
  </a:objectDefaults>
  <a:extraClrSchemeLst>
    <a:extraClrScheme>
      <a:clrScheme name="Les01 1">
        <a:dk1>
          <a:srgbClr val="000066"/>
        </a:dk1>
        <a:lt1>
          <a:srgbClr val="FFFFFF"/>
        </a:lt1>
        <a:dk2>
          <a:srgbClr val="3366FF"/>
        </a:dk2>
        <a:lt2>
          <a:srgbClr val="66FFFF"/>
        </a:lt2>
        <a:accent1>
          <a:srgbClr val="DDDDDD"/>
        </a:accent1>
        <a:accent2>
          <a:srgbClr val="FFCC66"/>
        </a:accent2>
        <a:accent3>
          <a:srgbClr val="ADB8FF"/>
        </a:accent3>
        <a:accent4>
          <a:srgbClr val="DADADA"/>
        </a:accent4>
        <a:accent5>
          <a:srgbClr val="EBEBEB"/>
        </a:accent5>
        <a:accent6>
          <a:srgbClr val="E7B95C"/>
        </a:accent6>
        <a:hlink>
          <a:srgbClr val="FF0033"/>
        </a:hlink>
        <a:folHlink>
          <a:srgbClr val="99CCFF"/>
        </a:folHlink>
      </a:clrScheme>
      <a:clrMap bg1="dk2" tx1="lt1" bg2="dk1" tx2="lt2" accent1="accent1" accent2="accent2" accent3="accent3" accent4="accent4" accent5="accent5" accent6="accent6" hlink="hlink" folHlink="folHlink"/>
    </a:extraClrScheme>
    <a:extraClrScheme>
      <a:clrScheme name="Les01 2">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es01 3">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Les01 4">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es01 5">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es01 6">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es01 7">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Les01 8">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E0E58"/>
    </a:dk1>
    <a:lt1>
      <a:srgbClr val="F8F8D3"/>
    </a:lt1>
    <a:dk2>
      <a:srgbClr val="2323DC"/>
    </a:dk2>
    <a:lt2>
      <a:srgbClr val="7BEAEA"/>
    </a:lt2>
    <a:accent1>
      <a:srgbClr val="DDDDDD"/>
    </a:accent1>
    <a:accent2>
      <a:srgbClr val="EAC67B"/>
    </a:accent2>
    <a:accent3>
      <a:srgbClr val="ACACEB"/>
    </a:accent3>
    <a:accent4>
      <a:srgbClr val="D4D4B4"/>
    </a:accent4>
    <a:accent5>
      <a:srgbClr val="EBEBEB"/>
    </a:accent5>
    <a:accent6>
      <a:srgbClr val="D4B36F"/>
    </a:accent6>
    <a:hlink>
      <a:srgbClr val="7BEAEA"/>
    </a:hlink>
    <a:folHlink>
      <a:srgbClr val="D3EAF8"/>
    </a:folHlink>
  </a:clrScheme>
</a:themeOverride>
</file>

<file path=docProps/app.xml><?xml version="1.0" encoding="utf-8"?>
<Properties xmlns="http://schemas.openxmlformats.org/officeDocument/2006/extended-properties" xmlns:vt="http://schemas.openxmlformats.org/officeDocument/2006/docPropsVTypes">
  <Template>C:\Jobs\intro\newintro\SQL1\Les01.ppt</Template>
  <TotalTime>0</TotalTime>
  <Words>3474</Words>
  <Application>Microsoft Office PowerPoint</Application>
  <PresentationFormat>On-screen Show (4:3)</PresentationFormat>
  <Paragraphs>384</Paragraphs>
  <Slides>20</Slides>
  <Notes>20</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Times New Roman</vt:lpstr>
      <vt:lpstr>Arial</vt:lpstr>
      <vt:lpstr>Symbol</vt:lpstr>
      <vt:lpstr>Courier New</vt:lpstr>
      <vt:lpstr>Times</vt:lpstr>
      <vt:lpstr>Arial Narrow</vt:lpstr>
      <vt:lpstr>Les01</vt:lpstr>
      <vt:lpstr>Subqueries</vt:lpstr>
      <vt:lpstr>Objectives</vt:lpstr>
      <vt:lpstr>Using a Subquery  to Solve a Problem</vt:lpstr>
      <vt:lpstr>Subqueries</vt:lpstr>
      <vt:lpstr>Using a Subquery</vt:lpstr>
      <vt:lpstr>Guidelines for Using Subqueries</vt:lpstr>
      <vt:lpstr>Types of Subqueries</vt:lpstr>
      <vt:lpstr>Single-Row Subqueries</vt:lpstr>
      <vt:lpstr>Executing Single-Row Subqueries</vt:lpstr>
      <vt:lpstr>Using Group Functions  in a Subquery</vt:lpstr>
      <vt:lpstr>HAVING Clause with Subqueries</vt:lpstr>
      <vt:lpstr>What Is Wrong  with This Statement?</vt:lpstr>
      <vt:lpstr>Will This Statement Work?</vt:lpstr>
      <vt:lpstr>Multiple-Row Subqueries</vt:lpstr>
      <vt:lpstr>Using ANY Operator  in Multiple-Row Subqueries</vt:lpstr>
      <vt:lpstr>Using ALL Operator  in Multiple-Row Subqueries</vt:lpstr>
      <vt:lpstr>Summary</vt:lpstr>
      <vt:lpstr>Practice Overview</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&lt;Lesson Title&gt;</dc:title>
  <dc:creator>Julie Rose</dc:creator>
  <cp:lastModifiedBy>cloudconvert_12</cp:lastModifiedBy>
  <cp:revision>177</cp:revision>
  <cp:lastPrinted>1998-06-30T21:15:58Z</cp:lastPrinted>
  <dcterms:created xsi:type="dcterms:W3CDTF">1995-06-17T23:31:02Z</dcterms:created>
  <dcterms:modified xsi:type="dcterms:W3CDTF">2021-09-21T03:50:10Z</dcterms:modified>
</cp:coreProperties>
</file>