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314" r:id="rId4"/>
    <p:sldId id="258" r:id="rId5"/>
    <p:sldId id="259" r:id="rId6"/>
    <p:sldId id="261" r:id="rId7"/>
    <p:sldId id="260" r:id="rId8"/>
    <p:sldId id="262" r:id="rId9"/>
    <p:sldId id="310" r:id="rId10"/>
    <p:sldId id="283" r:id="rId11"/>
    <p:sldId id="282" r:id="rId12"/>
    <p:sldId id="297" r:id="rId13"/>
    <p:sldId id="296" r:id="rId14"/>
    <p:sldId id="301" r:id="rId15"/>
    <p:sldId id="302" r:id="rId16"/>
    <p:sldId id="303" r:id="rId17"/>
    <p:sldId id="264" r:id="rId18"/>
    <p:sldId id="286" r:id="rId19"/>
    <p:sldId id="313" r:id="rId20"/>
    <p:sldId id="384" r:id="rId21"/>
    <p:sldId id="383" r:id="rId22"/>
    <p:sldId id="385" r:id="rId23"/>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anose="020B0606020202030204" pitchFamily="34" charset="0"/>
        <a:ea typeface="+mn-ea"/>
        <a:cs typeface="+mn-cs"/>
      </a:defRPr>
    </a:lvl1pPr>
    <a:lvl2pPr marL="457200" algn="ctr" rtl="0" eaLnBrk="0" fontAlgn="base" hangingPunct="0">
      <a:lnSpc>
        <a:spcPct val="120000"/>
      </a:lnSpc>
      <a:spcBef>
        <a:spcPct val="60000"/>
      </a:spcBef>
      <a:spcAft>
        <a:spcPct val="0"/>
      </a:spcAft>
      <a:defRPr sz="2800" b="1" kern="1200">
        <a:solidFill>
          <a:schemeClr val="bg2"/>
        </a:solidFill>
        <a:latin typeface="Arial Narrow" panose="020B0606020202030204" pitchFamily="34" charset="0"/>
        <a:ea typeface="+mn-ea"/>
        <a:cs typeface="+mn-cs"/>
      </a:defRPr>
    </a:lvl2pPr>
    <a:lvl3pPr marL="914400" algn="ctr" rtl="0" eaLnBrk="0" fontAlgn="base" hangingPunct="0">
      <a:lnSpc>
        <a:spcPct val="120000"/>
      </a:lnSpc>
      <a:spcBef>
        <a:spcPct val="60000"/>
      </a:spcBef>
      <a:spcAft>
        <a:spcPct val="0"/>
      </a:spcAft>
      <a:defRPr sz="2800" b="1" kern="1200">
        <a:solidFill>
          <a:schemeClr val="bg2"/>
        </a:solidFill>
        <a:latin typeface="Arial Narrow" panose="020B0606020202030204" pitchFamily="34" charset="0"/>
        <a:ea typeface="+mn-ea"/>
        <a:cs typeface="+mn-cs"/>
      </a:defRPr>
    </a:lvl3pPr>
    <a:lvl4pPr marL="1371600" algn="ctr" rtl="0" eaLnBrk="0" fontAlgn="base" hangingPunct="0">
      <a:lnSpc>
        <a:spcPct val="120000"/>
      </a:lnSpc>
      <a:spcBef>
        <a:spcPct val="60000"/>
      </a:spcBef>
      <a:spcAft>
        <a:spcPct val="0"/>
      </a:spcAft>
      <a:defRPr sz="2800" b="1" kern="1200">
        <a:solidFill>
          <a:schemeClr val="bg2"/>
        </a:solidFill>
        <a:latin typeface="Arial Narrow" panose="020B0606020202030204" pitchFamily="34" charset="0"/>
        <a:ea typeface="+mn-ea"/>
        <a:cs typeface="+mn-cs"/>
      </a:defRPr>
    </a:lvl4pPr>
    <a:lvl5pPr marL="1828800" algn="ctr" rtl="0" eaLnBrk="0" fontAlgn="base" hangingPunct="0">
      <a:lnSpc>
        <a:spcPct val="120000"/>
      </a:lnSpc>
      <a:spcBef>
        <a:spcPct val="60000"/>
      </a:spcBef>
      <a:spcAft>
        <a:spcPct val="0"/>
      </a:spcAft>
      <a:defRPr sz="2800" b="1" kern="1200">
        <a:solidFill>
          <a:schemeClr val="bg2"/>
        </a:solidFill>
        <a:latin typeface="Arial Narrow" panose="020B0606020202030204" pitchFamily="34" charset="0"/>
        <a:ea typeface="+mn-ea"/>
        <a:cs typeface="+mn-cs"/>
      </a:defRPr>
    </a:lvl5pPr>
    <a:lvl6pPr marL="2286000" algn="l" defTabSz="914400" rtl="0" eaLnBrk="1" latinLnBrk="0" hangingPunct="1">
      <a:defRPr sz="2800" b="1" kern="1200">
        <a:solidFill>
          <a:schemeClr val="bg2"/>
        </a:solidFill>
        <a:latin typeface="Arial Narrow" panose="020B0606020202030204" pitchFamily="34" charset="0"/>
        <a:ea typeface="+mn-ea"/>
        <a:cs typeface="+mn-cs"/>
      </a:defRPr>
    </a:lvl6pPr>
    <a:lvl7pPr marL="2743200" algn="l" defTabSz="914400" rtl="0" eaLnBrk="1" latinLnBrk="0" hangingPunct="1">
      <a:defRPr sz="2800" b="1" kern="1200">
        <a:solidFill>
          <a:schemeClr val="bg2"/>
        </a:solidFill>
        <a:latin typeface="Arial Narrow" panose="020B0606020202030204" pitchFamily="34" charset="0"/>
        <a:ea typeface="+mn-ea"/>
        <a:cs typeface="+mn-cs"/>
      </a:defRPr>
    </a:lvl7pPr>
    <a:lvl8pPr marL="3200400" algn="l" defTabSz="914400" rtl="0" eaLnBrk="1" latinLnBrk="0" hangingPunct="1">
      <a:defRPr sz="2800" b="1" kern="1200">
        <a:solidFill>
          <a:schemeClr val="bg2"/>
        </a:solidFill>
        <a:latin typeface="Arial Narrow" panose="020B0606020202030204" pitchFamily="34" charset="0"/>
        <a:ea typeface="+mn-ea"/>
        <a:cs typeface="+mn-cs"/>
      </a:defRPr>
    </a:lvl8pPr>
    <a:lvl9pPr marL="3657600" algn="l" defTabSz="914400" rtl="0" eaLnBrk="1" latinLnBrk="0" hangingPunct="1">
      <a:defRPr sz="2800" b="1" kern="1200">
        <a:solidFill>
          <a:schemeClr val="bg2"/>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F6633"/>
    <a:srgbClr val="777777"/>
    <a:srgbClr val="D60093"/>
    <a:srgbClr val="669900"/>
    <a:srgbClr val="3366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41" d="100"/>
          <a:sy n="41" d="100"/>
        </p:scale>
        <p:origin x="312"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75" d="100"/>
          <a:sy n="75" d="100"/>
        </p:scale>
        <p:origin x="-454"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32637F7-0DA8-4175-B82A-07CF5B5DF5E3}"/>
              </a:ext>
            </a:extLst>
          </p:cNvPr>
          <p:cNvSpPr>
            <a:spLocks noChangeArrowheads="1"/>
          </p:cNvSpPr>
          <p:nvPr/>
        </p:nvSpPr>
        <p:spPr bwMode="auto">
          <a:xfrm>
            <a:off x="765175" y="8713788"/>
            <a:ext cx="52800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defTabSz="989013">
              <a:spcBef>
                <a:spcPct val="0"/>
              </a:spcBef>
              <a:defRPr sz="2400">
                <a:solidFill>
                  <a:schemeClr val="tx1"/>
                </a:solidFill>
                <a:latin typeface="Times New Roman" panose="02020603050405020304" pitchFamily="18" charset="0"/>
              </a:defRPr>
            </a:lvl1pPr>
            <a:lvl2pPr marL="474663" algn="l" defTabSz="989013">
              <a:spcBef>
                <a:spcPct val="0"/>
              </a:spcBef>
              <a:defRPr sz="2400">
                <a:solidFill>
                  <a:schemeClr val="tx1"/>
                </a:solidFill>
                <a:latin typeface="Times New Roman" panose="02020603050405020304" pitchFamily="18" charset="0"/>
              </a:defRPr>
            </a:lvl2pPr>
            <a:lvl3pPr marL="949325" algn="l" defTabSz="989013">
              <a:spcBef>
                <a:spcPct val="0"/>
              </a:spcBef>
              <a:defRPr sz="2400">
                <a:solidFill>
                  <a:schemeClr val="tx1"/>
                </a:solidFill>
                <a:latin typeface="Times New Roman" panose="02020603050405020304" pitchFamily="18" charset="0"/>
              </a:defRPr>
            </a:lvl3pPr>
            <a:lvl4pPr marL="1427163" algn="l" defTabSz="989013">
              <a:spcBef>
                <a:spcPct val="0"/>
              </a:spcBef>
              <a:defRPr sz="2400">
                <a:solidFill>
                  <a:schemeClr val="tx1"/>
                </a:solidFill>
                <a:latin typeface="Times New Roman" panose="02020603050405020304" pitchFamily="18" charset="0"/>
              </a:defRPr>
            </a:lvl4pPr>
            <a:lvl5pPr marL="1901825" algn="l" defTabSz="989013">
              <a:spcBef>
                <a:spcPct val="0"/>
              </a:spcBef>
              <a:defRPr sz="2400">
                <a:solidFill>
                  <a:schemeClr val="tx1"/>
                </a:solidFill>
                <a:latin typeface="Times New Roman" panose="02020603050405020304" pitchFamily="18" charset="0"/>
              </a:defRPr>
            </a:lvl5pPr>
            <a:lvl6pPr marL="2359025" defTabSz="989013" fontAlgn="base">
              <a:spcBef>
                <a:spcPct val="0"/>
              </a:spcBef>
              <a:spcAft>
                <a:spcPct val="0"/>
              </a:spcAft>
              <a:defRPr sz="2400">
                <a:solidFill>
                  <a:schemeClr val="tx1"/>
                </a:solidFill>
                <a:latin typeface="Times New Roman" panose="02020603050405020304" pitchFamily="18" charset="0"/>
              </a:defRPr>
            </a:lvl6pPr>
            <a:lvl7pPr marL="2816225" defTabSz="989013" fontAlgn="base">
              <a:spcBef>
                <a:spcPct val="0"/>
              </a:spcBef>
              <a:spcAft>
                <a:spcPct val="0"/>
              </a:spcAft>
              <a:defRPr sz="2400">
                <a:solidFill>
                  <a:schemeClr val="tx1"/>
                </a:solidFill>
                <a:latin typeface="Times New Roman" panose="02020603050405020304" pitchFamily="18" charset="0"/>
              </a:defRPr>
            </a:lvl7pPr>
            <a:lvl8pPr marL="3273425" defTabSz="989013" fontAlgn="base">
              <a:spcBef>
                <a:spcPct val="0"/>
              </a:spcBef>
              <a:spcAft>
                <a:spcPct val="0"/>
              </a:spcAft>
              <a:defRPr sz="2400">
                <a:solidFill>
                  <a:schemeClr val="tx1"/>
                </a:solidFill>
                <a:latin typeface="Times New Roman" panose="02020603050405020304" pitchFamily="18" charset="0"/>
              </a:defRPr>
            </a:lvl8pPr>
            <a:lvl9pPr marL="3730625" defTabSz="989013" fontAlgn="base">
              <a:spcBef>
                <a:spcPct val="0"/>
              </a:spcBef>
              <a:spcAft>
                <a:spcPct val="0"/>
              </a:spcAft>
              <a:defRPr sz="2400">
                <a:solidFill>
                  <a:schemeClr val="tx1"/>
                </a:solidFill>
                <a:latin typeface="Times New Roman" panose="02020603050405020304" pitchFamily="18" charset="0"/>
              </a:defRPr>
            </a:lvl9pPr>
          </a:lstStyle>
          <a:p>
            <a:pPr algn="ctr">
              <a:lnSpc>
                <a:spcPct val="100000"/>
              </a:lnSpc>
              <a:spcBef>
                <a:spcPct val="50000"/>
              </a:spcBef>
            </a:pPr>
            <a:r>
              <a:rPr lang="en-US" altLang="en-US" sz="1000">
                <a:latin typeface="Arial" panose="020B0604020202020204" pitchFamily="34" charset="0"/>
              </a:rPr>
              <a:t>&lt;Course name&gt; &lt;Lesson number&gt;</a:t>
            </a:r>
            <a:r>
              <a:rPr lang="en-US" altLang="en-US" sz="1000"/>
              <a:t>-</a:t>
            </a:r>
            <a:fld id="{EA99D188-A292-4A5A-A8C4-085CFFCAFFB9}" type="slidenum">
              <a:rPr lang="en-US" altLang="en-US" sz="1000">
                <a:latin typeface="Arial" panose="020B0604020202020204" pitchFamily="34" charset="0"/>
              </a:rPr>
              <a:pPr algn="ctr">
                <a:lnSpc>
                  <a:spcPct val="100000"/>
                </a:lnSpc>
                <a:spcBef>
                  <a:spcPct val="50000"/>
                </a:spcBef>
              </a:pPr>
              <a:t>‹#›</a:t>
            </a:fld>
            <a:endParaRPr lang="en-US" altLang="en-US" sz="1000">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5EBA0D7-1230-4737-BE9D-FA0B695266D5}"/>
              </a:ext>
            </a:extLst>
          </p:cNvPr>
          <p:cNvSpPr>
            <a:spLocks noChangeArrowheads="1" noTextEdit="1"/>
          </p:cNvSpPr>
          <p:nvPr>
            <p:ph type="sldImg" idx="2"/>
          </p:nvPr>
        </p:nvSpPr>
        <p:spPr bwMode="auto">
          <a:xfrm>
            <a:off x="468313" y="155575"/>
            <a:ext cx="5875337" cy="440372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a:extLst>
              <a:ext uri="{FF2B5EF4-FFF2-40B4-BE49-F238E27FC236}">
                <a16:creationId xmlns:a16="http://schemas.microsoft.com/office/drawing/2014/main" id="{4C86BBF3-1547-43C6-A255-37A759CE6651}"/>
              </a:ext>
            </a:extLst>
          </p:cNvPr>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Heading (Level 1) Arial 11pt Bold</a:t>
            </a:r>
          </a:p>
          <a:p>
            <a:pPr lvl="1"/>
            <a:r>
              <a:rPr lang="en-US" altLang="en-US"/>
              <a:t>Body Text (Level 2) Times New Roman 11pt</a:t>
            </a:r>
          </a:p>
          <a:p>
            <a:pPr lvl="2"/>
            <a:r>
              <a:rPr lang="en-US" altLang="en-US"/>
              <a:t>Bullet 1 (Level 3) Times New Roman 11pt</a:t>
            </a:r>
          </a:p>
          <a:p>
            <a:pPr lvl="3"/>
            <a:r>
              <a:rPr lang="en-US" altLang="en-US"/>
              <a:t>Bullet 2 (Level 4) Times New Roman 11pt</a:t>
            </a:r>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r>
              <a:rPr lang="en-US" altLang="en-US"/>
              <a:t>Technical Note (Level 1) Arial 11pt Bold (CHANGE TO BLUE)</a:t>
            </a:r>
          </a:p>
          <a:p>
            <a:pPr lvl="0"/>
            <a:r>
              <a:rPr lang="en-US" altLang="en-US"/>
              <a:t>Class Management Note (Level 1) Arial 11pt Bold (CHANGE TO BLUE)</a:t>
            </a:r>
          </a:p>
          <a:p>
            <a:pPr lvl="1"/>
            <a:r>
              <a:rPr lang="en-US" altLang="en-US"/>
              <a:t>Body Text (Level 2) Times New Roman 11pt  (CHANGE TO BLUE)</a:t>
            </a:r>
          </a:p>
          <a:p>
            <a:pPr lvl="2"/>
            <a:r>
              <a:rPr lang="en-US" altLang="en-US"/>
              <a:t>Bullet 1 (Level 3) Times New Roman 11pt  (CHANGE TO BLUE)</a:t>
            </a:r>
          </a:p>
        </p:txBody>
      </p:sp>
      <p:sp>
        <p:nvSpPr>
          <p:cNvPr id="2052" name="Rectangle 4">
            <a:extLst>
              <a:ext uri="{FF2B5EF4-FFF2-40B4-BE49-F238E27FC236}">
                <a16:creationId xmlns:a16="http://schemas.microsoft.com/office/drawing/2014/main" id="{F65C3B2B-E021-4DC2-BD69-85588EEE499A}"/>
              </a:ext>
            </a:extLst>
          </p:cNvPr>
          <p:cNvSpPr>
            <a:spLocks noChangeArrowheads="1"/>
          </p:cNvSpPr>
          <p:nvPr/>
        </p:nvSpPr>
        <p:spPr bwMode="auto">
          <a:xfrm>
            <a:off x="712788" y="8693150"/>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defTabSz="989013">
              <a:spcBef>
                <a:spcPct val="0"/>
              </a:spcBef>
              <a:defRPr sz="2400">
                <a:solidFill>
                  <a:schemeClr val="tx1"/>
                </a:solidFill>
                <a:latin typeface="Times New Roman" panose="02020603050405020304" pitchFamily="18" charset="0"/>
              </a:defRPr>
            </a:lvl1pPr>
            <a:lvl2pPr marL="474663" algn="l" defTabSz="989013">
              <a:spcBef>
                <a:spcPct val="0"/>
              </a:spcBef>
              <a:defRPr sz="2400">
                <a:solidFill>
                  <a:schemeClr val="tx1"/>
                </a:solidFill>
                <a:latin typeface="Times New Roman" panose="02020603050405020304" pitchFamily="18" charset="0"/>
              </a:defRPr>
            </a:lvl2pPr>
            <a:lvl3pPr marL="949325" algn="l" defTabSz="989013">
              <a:spcBef>
                <a:spcPct val="0"/>
              </a:spcBef>
              <a:defRPr sz="2400">
                <a:solidFill>
                  <a:schemeClr val="tx1"/>
                </a:solidFill>
                <a:latin typeface="Times New Roman" panose="02020603050405020304" pitchFamily="18" charset="0"/>
              </a:defRPr>
            </a:lvl3pPr>
            <a:lvl4pPr marL="1427163" algn="l" defTabSz="989013">
              <a:spcBef>
                <a:spcPct val="0"/>
              </a:spcBef>
              <a:defRPr sz="2400">
                <a:solidFill>
                  <a:schemeClr val="tx1"/>
                </a:solidFill>
                <a:latin typeface="Times New Roman" panose="02020603050405020304" pitchFamily="18" charset="0"/>
              </a:defRPr>
            </a:lvl4pPr>
            <a:lvl5pPr marL="1901825" algn="l" defTabSz="989013">
              <a:spcBef>
                <a:spcPct val="0"/>
              </a:spcBef>
              <a:defRPr sz="2400">
                <a:solidFill>
                  <a:schemeClr val="tx1"/>
                </a:solidFill>
                <a:latin typeface="Times New Roman" panose="02020603050405020304" pitchFamily="18" charset="0"/>
              </a:defRPr>
            </a:lvl5pPr>
            <a:lvl6pPr marL="2359025" defTabSz="989013" fontAlgn="base">
              <a:spcBef>
                <a:spcPct val="0"/>
              </a:spcBef>
              <a:spcAft>
                <a:spcPct val="0"/>
              </a:spcAft>
              <a:defRPr sz="2400">
                <a:solidFill>
                  <a:schemeClr val="tx1"/>
                </a:solidFill>
                <a:latin typeface="Times New Roman" panose="02020603050405020304" pitchFamily="18" charset="0"/>
              </a:defRPr>
            </a:lvl6pPr>
            <a:lvl7pPr marL="2816225" defTabSz="989013" fontAlgn="base">
              <a:spcBef>
                <a:spcPct val="0"/>
              </a:spcBef>
              <a:spcAft>
                <a:spcPct val="0"/>
              </a:spcAft>
              <a:defRPr sz="2400">
                <a:solidFill>
                  <a:schemeClr val="tx1"/>
                </a:solidFill>
                <a:latin typeface="Times New Roman" panose="02020603050405020304" pitchFamily="18" charset="0"/>
              </a:defRPr>
            </a:lvl7pPr>
            <a:lvl8pPr marL="3273425" defTabSz="989013" fontAlgn="base">
              <a:spcBef>
                <a:spcPct val="0"/>
              </a:spcBef>
              <a:spcAft>
                <a:spcPct val="0"/>
              </a:spcAft>
              <a:defRPr sz="2400">
                <a:solidFill>
                  <a:schemeClr val="tx1"/>
                </a:solidFill>
                <a:latin typeface="Times New Roman" panose="02020603050405020304" pitchFamily="18" charset="0"/>
              </a:defRPr>
            </a:lvl8pPr>
            <a:lvl9pPr marL="3730625" defTabSz="989013" fontAlgn="base">
              <a:spcBef>
                <a:spcPct val="0"/>
              </a:spcBef>
              <a:spcAft>
                <a:spcPct val="0"/>
              </a:spcAft>
              <a:defRPr sz="2400">
                <a:solidFill>
                  <a:schemeClr val="tx1"/>
                </a:solidFill>
                <a:latin typeface="Times New Roman" panose="02020603050405020304" pitchFamily="18" charset="0"/>
              </a:defRPr>
            </a:lvl9pPr>
          </a:lstStyle>
          <a:p>
            <a:pPr algn="ctr">
              <a:lnSpc>
                <a:spcPct val="100000"/>
              </a:lnSpc>
              <a:spcBef>
                <a:spcPct val="50000"/>
              </a:spcBef>
            </a:pPr>
            <a:r>
              <a:rPr lang="en-US" altLang="en-US" sz="1000">
                <a:latin typeface="Arial" panose="020B0604020202020204" pitchFamily="34" charset="0"/>
              </a:rPr>
              <a:t>Introduction to Oracle: SQL and PL/SQL  12</a:t>
            </a:r>
            <a:r>
              <a:rPr lang="en-US" altLang="en-US" sz="1000"/>
              <a:t>-</a:t>
            </a:r>
            <a:fld id="{7D607812-06BD-467D-8AA5-9720C02DF6A9}" type="slidenum">
              <a:rPr lang="en-US" altLang="en-US" sz="1000">
                <a:latin typeface="Arial" panose="020B0604020202020204" pitchFamily="34" charset="0"/>
              </a:rPr>
              <a:pPr algn="ctr">
                <a:lnSpc>
                  <a:spcPct val="100000"/>
                </a:lnSpc>
                <a:spcBef>
                  <a:spcPct val="50000"/>
                </a:spcBef>
              </a:pPr>
              <a:t>‹#›</a:t>
            </a:fld>
            <a:endParaRPr lang="en-US" altLang="en-US" sz="1000">
              <a:latin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defTabSz="401638" rtl="0" eaLnBrk="0" fontAlgn="base" hangingPunct="0">
      <a:spcBef>
        <a:spcPct val="30000"/>
      </a:spcBef>
      <a:spcAft>
        <a:spcPct val="0"/>
      </a:spcAft>
      <a:tabLst>
        <a:tab pos="457200" algn="l"/>
      </a:tabLst>
      <a:defRPr sz="1100" b="1" kern="1200">
        <a:solidFill>
          <a:schemeClr val="tx1"/>
        </a:solidFill>
        <a:latin typeface="Arial" panose="020B0604020202020204" pitchFamily="34" charset="0"/>
        <a:ea typeface="+mn-ea"/>
        <a:cs typeface="+mn-cs"/>
      </a:defRPr>
    </a:lvl1pPr>
    <a:lvl2pPr marL="114300" algn="l" defTabSz="401638" rtl="0" eaLnBrk="0" fontAlgn="base" hangingPunct="0">
      <a:spcBef>
        <a:spcPct val="30000"/>
      </a:spcBef>
      <a:spcAft>
        <a:spcPct val="0"/>
      </a:spcAft>
      <a:tabLst>
        <a:tab pos="457200" algn="l"/>
      </a:tabLst>
      <a:defRPr sz="1100" kern="1200">
        <a:solidFill>
          <a:schemeClr val="tx1"/>
        </a:solidFill>
        <a:latin typeface="Times New Roman" panose="02020603050405020304" pitchFamily="18" charset="0"/>
        <a:ea typeface="+mn-ea"/>
        <a:cs typeface="+mn-cs"/>
      </a:defRPr>
    </a:lvl2pPr>
    <a:lvl3pPr marL="450850"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anose="02020603050405020304" pitchFamily="18" charset="0"/>
        <a:ea typeface="+mn-ea"/>
        <a:cs typeface="+mn-cs"/>
      </a:defRPr>
    </a:lvl3pPr>
    <a:lvl4pPr marL="852488"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anose="02020603050405020304" pitchFamily="18" charset="0"/>
        <a:ea typeface="+mn-ea"/>
        <a:cs typeface="+mn-cs"/>
      </a:defRPr>
    </a:lvl4pPr>
    <a:lvl5pPr marL="5815013" algn="l" defTabSz="401638" rtl="0" eaLnBrk="0" fontAlgn="base" hangingPunct="0">
      <a:spcBef>
        <a:spcPct val="30000"/>
      </a:spcBef>
      <a:spcAft>
        <a:spcPct val="0"/>
      </a:spcAft>
      <a:tabLst>
        <a:tab pos="457200" algn="l"/>
      </a:tabLs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0F7CB73-D8A9-44E8-A44E-9824518D1B36}"/>
              </a:ext>
            </a:extLst>
          </p:cNvPr>
          <p:cNvSpPr>
            <a:spLocks noGrp="1" noChangeArrowheads="1"/>
          </p:cNvSpPr>
          <p:nvPr>
            <p:ph type="body" idx="1"/>
          </p:nvPr>
        </p:nvSpPr>
        <p:spPr>
          <a:noFill/>
          <a:ln/>
        </p:spPr>
        <p:txBody>
          <a:bodyPr/>
          <a:lstStyle/>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sz="1200">
              <a:solidFill>
                <a:schemeClr val="accent2"/>
              </a:solidFill>
            </a:endParaRPr>
          </a:p>
          <a:p>
            <a:pPr>
              <a:tabLst>
                <a:tab pos="1122363" algn="l"/>
                <a:tab pos="2246313" algn="l"/>
              </a:tabLst>
            </a:pPr>
            <a:r>
              <a:rPr lang="en-US" altLang="en-US" sz="1200">
                <a:solidFill>
                  <a:schemeClr val="accent2"/>
                </a:solidFill>
              </a:rPr>
              <a:t>Schedule:	Timing	Topic</a:t>
            </a:r>
          </a:p>
          <a:p>
            <a:pPr lvl="1">
              <a:tabLst>
                <a:tab pos="1122363" algn="l"/>
                <a:tab pos="2246313" algn="l"/>
              </a:tabLst>
            </a:pPr>
            <a:r>
              <a:rPr lang="en-US" altLang="en-US">
                <a:solidFill>
                  <a:schemeClr val="accent2"/>
                </a:solidFill>
              </a:rPr>
              <a:t>	20 minutes	Lecture</a:t>
            </a:r>
          </a:p>
          <a:p>
            <a:pPr lvl="1">
              <a:tabLst>
                <a:tab pos="1122363" algn="l"/>
                <a:tab pos="2246313" algn="l"/>
              </a:tabLst>
            </a:pPr>
            <a:r>
              <a:rPr lang="en-US" altLang="en-US">
                <a:solidFill>
                  <a:schemeClr val="accent2"/>
                </a:solidFill>
              </a:rPr>
              <a:t>	20 minutes	Practice</a:t>
            </a:r>
          </a:p>
          <a:p>
            <a:pPr lvl="1">
              <a:tabLst>
                <a:tab pos="1122363" algn="l"/>
                <a:tab pos="2246313" algn="l"/>
              </a:tabLst>
            </a:pPr>
            <a:r>
              <a:rPr lang="en-US" altLang="en-US">
                <a:solidFill>
                  <a:schemeClr val="accent2"/>
                </a:solidFill>
              </a:rPr>
              <a:t>	40 minutes	Total</a:t>
            </a:r>
          </a:p>
        </p:txBody>
      </p:sp>
      <p:sp>
        <p:nvSpPr>
          <p:cNvPr id="6147" name="Rectangle 3">
            <a:extLst>
              <a:ext uri="{FF2B5EF4-FFF2-40B4-BE49-F238E27FC236}">
                <a16:creationId xmlns:a16="http://schemas.microsoft.com/office/drawing/2014/main" id="{1740F6D5-40E3-4D2E-AEDF-8DD84CC501E2}"/>
              </a:ext>
            </a:extLst>
          </p:cNvPr>
          <p:cNvSpPr>
            <a:spLocks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519453F-8994-4BDD-9700-3DC5A75D3B5B}"/>
              </a:ext>
            </a:extLst>
          </p:cNvPr>
          <p:cNvSpPr>
            <a:spLocks noChangeArrowheads="1" noTextEdit="1"/>
          </p:cNvSpPr>
          <p:nvPr>
            <p:ph type="sldImg"/>
          </p:nvPr>
        </p:nvSpPr>
        <p:spPr>
          <a:ln cap="flat"/>
        </p:spPr>
      </p:sp>
      <p:sp>
        <p:nvSpPr>
          <p:cNvPr id="24579" name="Rectangle 3">
            <a:extLst>
              <a:ext uri="{FF2B5EF4-FFF2-40B4-BE49-F238E27FC236}">
                <a16:creationId xmlns:a16="http://schemas.microsoft.com/office/drawing/2014/main" id="{E4BDCEFF-4817-4DCA-BC72-CFF297DF1B7F}"/>
              </a:ext>
            </a:extLst>
          </p:cNvPr>
          <p:cNvSpPr>
            <a:spLocks noGrp="1" noChangeArrowheads="1"/>
          </p:cNvSpPr>
          <p:nvPr>
            <p:ph type="body" idx="1"/>
          </p:nvPr>
        </p:nvSpPr>
        <p:spPr>
          <a:noFill/>
          <a:ln/>
        </p:spPr>
        <p:txBody>
          <a:bodyPr/>
          <a:lstStyle/>
          <a:p>
            <a:r>
              <a:rPr lang="en-US" altLang="en-US"/>
              <a:t>Retrieving Data from a View</a:t>
            </a:r>
          </a:p>
          <a:p>
            <a:pPr lvl="1"/>
            <a:r>
              <a:rPr lang="en-US" altLang="en-US"/>
              <a:t>You can retrieve data from a view as you would from any table. You can either display the contents of the entire view or just view specific rows and columns.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915C03F-057D-4D1E-B3E8-5B172291224A}"/>
              </a:ext>
            </a:extLst>
          </p:cNvPr>
          <p:cNvSpPr>
            <a:spLocks noChangeArrowheads="1" noTextEdit="1"/>
          </p:cNvSpPr>
          <p:nvPr>
            <p:ph type="sldImg"/>
          </p:nvPr>
        </p:nvSpPr>
        <p:spPr>
          <a:ln cap="flat"/>
        </p:spPr>
      </p:sp>
      <p:sp>
        <p:nvSpPr>
          <p:cNvPr id="26627" name="Rectangle 3">
            <a:extLst>
              <a:ext uri="{FF2B5EF4-FFF2-40B4-BE49-F238E27FC236}">
                <a16:creationId xmlns:a16="http://schemas.microsoft.com/office/drawing/2014/main" id="{1FE96073-18A8-4E6C-8569-9068A9774CBC}"/>
              </a:ext>
            </a:extLst>
          </p:cNvPr>
          <p:cNvSpPr>
            <a:spLocks noChangeArrowheads="1"/>
          </p:cNvSpPr>
          <p:nvPr/>
        </p:nvSpPr>
        <p:spPr bwMode="auto">
          <a:xfrm>
            <a:off x="784225" y="4629150"/>
            <a:ext cx="18097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8" name="Rectangle 4">
            <a:extLst>
              <a:ext uri="{FF2B5EF4-FFF2-40B4-BE49-F238E27FC236}">
                <a16:creationId xmlns:a16="http://schemas.microsoft.com/office/drawing/2014/main" id="{BB1BC9AA-0906-4CE9-A55C-5D099F1FD7C4}"/>
              </a:ext>
            </a:extLst>
          </p:cNvPr>
          <p:cNvSpPr>
            <a:spLocks noChangeArrowheads="1"/>
          </p:cNvSpPr>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lgn="l" defTabSz="401638">
              <a:spcBef>
                <a:spcPct val="0"/>
              </a:spcBef>
              <a:tabLst>
                <a:tab pos="457200" algn="l"/>
              </a:tabLst>
              <a:defRPr sz="2400">
                <a:solidFill>
                  <a:schemeClr val="tx1"/>
                </a:solidFill>
                <a:latin typeface="Times New Roman" panose="02020603050405020304" pitchFamily="18" charset="0"/>
              </a:defRPr>
            </a:lvl1pPr>
            <a:lvl2pPr marL="114300" algn="l" defTabSz="401638">
              <a:spcBef>
                <a:spcPct val="0"/>
              </a:spcBef>
              <a:tabLst>
                <a:tab pos="457200" algn="l"/>
              </a:tabLst>
              <a:defRPr sz="2400">
                <a:solidFill>
                  <a:schemeClr val="tx1"/>
                </a:solidFill>
                <a:latin typeface="Times New Roman" panose="02020603050405020304" pitchFamily="18" charset="0"/>
              </a:defRPr>
            </a:lvl2pPr>
            <a:lvl3pPr marL="450850" indent="-217488" algn="l" defTabSz="401638">
              <a:spcBef>
                <a:spcPct val="0"/>
              </a:spcBef>
              <a:tabLst>
                <a:tab pos="457200" algn="l"/>
              </a:tabLst>
              <a:defRPr sz="2400">
                <a:solidFill>
                  <a:schemeClr val="tx1"/>
                </a:solidFill>
                <a:latin typeface="Times New Roman" panose="02020603050405020304" pitchFamily="18" charset="0"/>
              </a:defRPr>
            </a:lvl3pPr>
            <a:lvl4pPr marL="852488" indent="-217488" algn="l" defTabSz="401638">
              <a:spcBef>
                <a:spcPct val="0"/>
              </a:spcBef>
              <a:tabLst>
                <a:tab pos="457200" algn="l"/>
              </a:tabLst>
              <a:defRPr sz="2400">
                <a:solidFill>
                  <a:schemeClr val="tx1"/>
                </a:solidFill>
                <a:latin typeface="Times New Roman" panose="02020603050405020304" pitchFamily="18" charset="0"/>
              </a:defRPr>
            </a:lvl4pPr>
            <a:lvl5pPr marL="5815013" algn="l" defTabSz="401638">
              <a:spcBef>
                <a:spcPct val="0"/>
              </a:spcBef>
              <a:tabLst>
                <a:tab pos="457200" algn="l"/>
              </a:tabLst>
              <a:defRPr sz="2400">
                <a:solidFill>
                  <a:schemeClr val="tx1"/>
                </a:solidFill>
                <a:latin typeface="Times New Roman" panose="02020603050405020304" pitchFamily="18" charset="0"/>
              </a:defRPr>
            </a:lvl5pPr>
            <a:lvl6pPr marL="6272213" defTabSz="401638" fontAlgn="base">
              <a:spcBef>
                <a:spcPct val="0"/>
              </a:spcBef>
              <a:spcAft>
                <a:spcPct val="0"/>
              </a:spcAft>
              <a:tabLst>
                <a:tab pos="457200" algn="l"/>
              </a:tabLst>
              <a:defRPr sz="2400">
                <a:solidFill>
                  <a:schemeClr val="tx1"/>
                </a:solidFill>
                <a:latin typeface="Times New Roman" panose="02020603050405020304" pitchFamily="18" charset="0"/>
              </a:defRPr>
            </a:lvl6pPr>
            <a:lvl7pPr marL="6729413" defTabSz="401638" fontAlgn="base">
              <a:spcBef>
                <a:spcPct val="0"/>
              </a:spcBef>
              <a:spcAft>
                <a:spcPct val="0"/>
              </a:spcAft>
              <a:tabLst>
                <a:tab pos="457200" algn="l"/>
              </a:tabLst>
              <a:defRPr sz="2400">
                <a:solidFill>
                  <a:schemeClr val="tx1"/>
                </a:solidFill>
                <a:latin typeface="Times New Roman" panose="02020603050405020304" pitchFamily="18" charset="0"/>
              </a:defRPr>
            </a:lvl7pPr>
            <a:lvl8pPr marL="7186613" defTabSz="401638" fontAlgn="base">
              <a:spcBef>
                <a:spcPct val="0"/>
              </a:spcBef>
              <a:spcAft>
                <a:spcPct val="0"/>
              </a:spcAft>
              <a:tabLst>
                <a:tab pos="457200" algn="l"/>
              </a:tabLst>
              <a:defRPr sz="2400">
                <a:solidFill>
                  <a:schemeClr val="tx1"/>
                </a:solidFill>
                <a:latin typeface="Times New Roman" panose="02020603050405020304" pitchFamily="18" charset="0"/>
              </a:defRPr>
            </a:lvl8pPr>
            <a:lvl9pPr marL="7643813" defTabSz="401638"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a:lnSpc>
                <a:spcPct val="100000"/>
              </a:lnSpc>
              <a:spcBef>
                <a:spcPct val="30000"/>
              </a:spcBef>
            </a:pPr>
            <a:r>
              <a:rPr lang="en-US" altLang="en-US" sz="1100">
                <a:latin typeface="Arial" panose="020B0604020202020204" pitchFamily="34" charset="0"/>
              </a:rPr>
              <a:t>Views in the Data Dictionary</a:t>
            </a:r>
          </a:p>
          <a:p>
            <a:pPr lvl="1">
              <a:lnSpc>
                <a:spcPct val="100000"/>
              </a:lnSpc>
              <a:spcBef>
                <a:spcPct val="30000"/>
              </a:spcBef>
            </a:pPr>
            <a:r>
              <a:rPr lang="en-US" altLang="en-US" sz="1100" b="0"/>
              <a:t>Once your view has been created, you can query the data dictionary table called USER_VIEWS to see the name of the view and the view definition. The text of the SELECT statement that constitutes your view is stored in a LONG column.</a:t>
            </a:r>
          </a:p>
          <a:p>
            <a:pPr>
              <a:lnSpc>
                <a:spcPct val="100000"/>
              </a:lnSpc>
              <a:spcBef>
                <a:spcPct val="30000"/>
              </a:spcBef>
            </a:pPr>
            <a:r>
              <a:rPr lang="en-US" altLang="en-US" sz="1100">
                <a:latin typeface="Arial" panose="020B0604020202020204" pitchFamily="34" charset="0"/>
              </a:rPr>
              <a:t>Data Access Using Views</a:t>
            </a:r>
          </a:p>
          <a:p>
            <a:pPr lvl="1">
              <a:lnSpc>
                <a:spcPct val="100000"/>
              </a:lnSpc>
              <a:spcBef>
                <a:spcPct val="30000"/>
              </a:spcBef>
            </a:pPr>
            <a:r>
              <a:rPr lang="en-US" altLang="en-US" sz="1100" b="0"/>
              <a:t>When you access data, using a view, the Oracle Server performs the following operations:</a:t>
            </a:r>
          </a:p>
          <a:p>
            <a:pPr lvl="2">
              <a:lnSpc>
                <a:spcPct val="100000"/>
              </a:lnSpc>
              <a:spcBef>
                <a:spcPct val="30000"/>
              </a:spcBef>
            </a:pPr>
            <a:r>
              <a:rPr lang="en-US" altLang="en-US" sz="1100" b="0"/>
              <a:t>1.	Retrieves the view definition from the data dictionary table </a:t>
            </a:r>
            <a:r>
              <a:rPr lang="en-US" altLang="en-US" sz="1100" b="0">
                <a:solidFill>
                  <a:srgbClr val="FC0128"/>
                </a:solidFill>
              </a:rPr>
              <a:t>USER_VIEWS.</a:t>
            </a:r>
            <a:endParaRPr lang="en-US" altLang="en-US" sz="1100" b="0"/>
          </a:p>
          <a:p>
            <a:pPr lvl="2">
              <a:lnSpc>
                <a:spcPct val="100000"/>
              </a:lnSpc>
              <a:spcBef>
                <a:spcPct val="30000"/>
              </a:spcBef>
            </a:pPr>
            <a:r>
              <a:rPr lang="en-US" altLang="en-US" sz="1100" b="0"/>
              <a:t>2. 	Checks access privileges for the view base table.</a:t>
            </a:r>
          </a:p>
          <a:p>
            <a:pPr lvl="2">
              <a:lnSpc>
                <a:spcPct val="100000"/>
              </a:lnSpc>
              <a:spcBef>
                <a:spcPct val="30000"/>
              </a:spcBef>
            </a:pPr>
            <a:r>
              <a:rPr lang="en-US" altLang="en-US" sz="1100" b="0"/>
              <a:t>3. 	Converts the view query into an equivalent operation on the underlying base table or tables. In 	other words, data is retrieved from, or an update made to, the base table(s).  </a:t>
            </a:r>
          </a:p>
          <a:p>
            <a:pPr>
              <a:lnSpc>
                <a:spcPct val="100000"/>
              </a:lnSpc>
              <a:spcBef>
                <a:spcPct val="30000"/>
              </a:spcBef>
            </a:pPr>
            <a:endParaRPr lang="en-US" altLang="en-US" sz="1100">
              <a:latin typeface="Arial" panose="020B0604020202020204" pitchFamily="34" charset="0"/>
            </a:endParaRPr>
          </a:p>
          <a:p>
            <a:pPr>
              <a:lnSpc>
                <a:spcPct val="100000"/>
              </a:lnSpc>
              <a:spcBef>
                <a:spcPct val="30000"/>
              </a:spcBef>
            </a:pPr>
            <a:endParaRPr lang="en-US" altLang="en-US" sz="1100">
              <a:latin typeface="Arial" panose="020B0604020202020204" pitchFamily="34" charset="0"/>
            </a:endParaRPr>
          </a:p>
          <a:p>
            <a:pPr>
              <a:lnSpc>
                <a:spcPct val="100000"/>
              </a:lnSpc>
              <a:spcBef>
                <a:spcPct val="30000"/>
              </a:spcBef>
            </a:pPr>
            <a:endParaRPr lang="en-US" altLang="en-US" sz="1100">
              <a:latin typeface="Arial" panose="020B0604020202020204" pitchFamily="34" charset="0"/>
            </a:endParaRPr>
          </a:p>
          <a:p>
            <a:pPr>
              <a:lnSpc>
                <a:spcPct val="100000"/>
              </a:lnSpc>
              <a:spcBef>
                <a:spcPct val="30000"/>
              </a:spcBef>
            </a:pPr>
            <a:endParaRPr lang="en-US" altLang="en-US" sz="1100">
              <a:latin typeface="Arial" panose="020B0604020202020204" pitchFamily="34" charset="0"/>
            </a:endParaRPr>
          </a:p>
          <a:p>
            <a:pPr>
              <a:lnSpc>
                <a:spcPct val="100000"/>
              </a:lnSpc>
              <a:spcBef>
                <a:spcPct val="30000"/>
              </a:spcBef>
            </a:pPr>
            <a:r>
              <a:rPr lang="en-US" altLang="en-US" sz="1100">
                <a:solidFill>
                  <a:schemeClr val="accent2"/>
                </a:solidFill>
                <a:latin typeface="Arial" panose="020B0604020202020204" pitchFamily="34" charset="0"/>
              </a:rPr>
              <a:t>Class Management Note</a:t>
            </a:r>
          </a:p>
          <a:p>
            <a:pPr lvl="1">
              <a:lnSpc>
                <a:spcPct val="100000"/>
              </a:lnSpc>
              <a:spcBef>
                <a:spcPct val="30000"/>
              </a:spcBef>
            </a:pPr>
            <a:r>
              <a:rPr lang="en-US" altLang="en-US" sz="1100" b="0">
                <a:solidFill>
                  <a:schemeClr val="accent2"/>
                </a:solidFill>
              </a:rPr>
              <a:t>The view text is stored in a column of LONG data type. You may need to set ARRAYSIZE to a smaller value or increase the value of LONG to view the text.</a:t>
            </a:r>
            <a:r>
              <a:rPr lang="en-US" altLang="en-US" sz="1100" b="0"/>
              <a:t> </a:t>
            </a:r>
          </a:p>
        </p:txBody>
      </p:sp>
      <p:sp>
        <p:nvSpPr>
          <p:cNvPr id="26629" name="Rectangle 5">
            <a:extLst>
              <a:ext uri="{FF2B5EF4-FFF2-40B4-BE49-F238E27FC236}">
                <a16:creationId xmlns:a16="http://schemas.microsoft.com/office/drawing/2014/main" id="{BB7475A2-33FF-468D-9D0A-AA7A281C0719}"/>
              </a:ext>
            </a:extLst>
          </p:cNvPr>
          <p:cNvSpPr>
            <a:spLocks noGrp="1" noChangeArrowheads="1"/>
          </p:cNvSpPr>
          <p:nvPr>
            <p:ph type="body" idx="1"/>
          </p:nvPr>
        </p:nvSpPr>
        <p:spPr>
          <a:noFill/>
          <a:ln/>
        </p:spPr>
        <p:txBody>
          <a:bodyPr/>
          <a:lstStyle/>
          <a:p>
            <a:r>
              <a:rPr lang="en-US" altLang="en-US"/>
              <a:t>Views in the Data Dictionary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E238310-2BF2-480F-8D5B-11ABF6492C11}"/>
              </a:ext>
            </a:extLst>
          </p:cNvPr>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5" name="Rectangle 3">
            <a:extLst>
              <a:ext uri="{FF2B5EF4-FFF2-40B4-BE49-F238E27FC236}">
                <a16:creationId xmlns:a16="http://schemas.microsoft.com/office/drawing/2014/main" id="{A3ED3B35-BC75-4477-A687-0BC94DDA7F8C}"/>
              </a:ext>
            </a:extLst>
          </p:cNvPr>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6" name="Rectangle 4">
            <a:extLst>
              <a:ext uri="{FF2B5EF4-FFF2-40B4-BE49-F238E27FC236}">
                <a16:creationId xmlns:a16="http://schemas.microsoft.com/office/drawing/2014/main" id="{18783A10-E419-4F0F-9C14-70FE62B3B4C3}"/>
              </a:ext>
            </a:extLst>
          </p:cNvPr>
          <p:cNvSpPr>
            <a:spLocks noGrp="1" noChangeArrowheads="1"/>
          </p:cNvSpPr>
          <p:nvPr>
            <p:ph type="body" idx="1"/>
          </p:nvPr>
        </p:nvSpPr>
        <p:spPr>
          <a:noFill/>
          <a:ln/>
        </p:spPr>
        <p:txBody>
          <a:bodyPr/>
          <a:lstStyle/>
          <a:p>
            <a:pPr>
              <a:tabLst/>
            </a:pPr>
            <a:r>
              <a:rPr lang="en-US" altLang="en-US"/>
              <a:t>Modifying a View</a:t>
            </a:r>
          </a:p>
          <a:p>
            <a:pPr lvl="1">
              <a:tabLst/>
            </a:pPr>
            <a:r>
              <a:rPr lang="en-US" altLang="en-US"/>
              <a:t>The OR REPLACE option allows a view to be created even if one exists with this name already, thus replacing the old version of the view for its owner. This means that the view can be altered without dropping, re-creating, and regranting object privileges.</a:t>
            </a:r>
          </a:p>
          <a:p>
            <a:pPr lvl="1">
              <a:tabLst/>
            </a:pPr>
            <a:r>
              <a:rPr lang="en-US" altLang="en-US" b="1"/>
              <a:t>Note:</a:t>
            </a:r>
            <a:r>
              <a:rPr lang="en-US" altLang="en-US"/>
              <a:t> When assigning column aliases in the CREATE VIEW clause, remember that the aliases are listed in the same order as the columns in the subquery.</a:t>
            </a:r>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a:tabLst/>
            </a:pPr>
            <a:r>
              <a:rPr lang="en-US" altLang="en-US">
                <a:solidFill>
                  <a:schemeClr val="accent2"/>
                </a:solidFill>
              </a:rPr>
              <a:t>Class Management Note</a:t>
            </a:r>
          </a:p>
          <a:p>
            <a:pPr lvl="1">
              <a:tabLst/>
            </a:pPr>
            <a:r>
              <a:rPr lang="en-US" altLang="en-US">
                <a:solidFill>
                  <a:schemeClr val="accent2"/>
                </a:solidFill>
              </a:rPr>
              <a:t>The OR REPLACE option started with Oracle7. With earlier versions of Oracle, if the view needed to be changed, it had to be dropped and re-created.</a:t>
            </a:r>
          </a:p>
          <a:p>
            <a:pPr lvl="1">
              <a:tabLst/>
            </a:pPr>
            <a:r>
              <a:rPr lang="en-US" altLang="en-US">
                <a:solidFill>
                  <a:schemeClr val="accent2"/>
                </a:solidFill>
              </a:rPr>
              <a:t>Demo: </a:t>
            </a:r>
            <a:r>
              <a:rPr lang="en-US" altLang="en-US" i="1">
                <a:solidFill>
                  <a:schemeClr val="accent2"/>
                </a:solidFill>
              </a:rPr>
              <a:t>l12emp.sql</a:t>
            </a:r>
          </a:p>
          <a:p>
            <a:pPr lvl="1">
              <a:tabLst/>
            </a:pPr>
            <a:r>
              <a:rPr lang="en-US" altLang="en-US">
                <a:solidFill>
                  <a:schemeClr val="accent2"/>
                </a:solidFill>
              </a:rPr>
              <a:t>Purpose: To illustrate creating a view using aliases.</a:t>
            </a:r>
          </a:p>
          <a:p>
            <a:pPr>
              <a:tabLst/>
            </a:pPr>
            <a:endParaRPr lang="en-US" altLang="en-US" b="0">
              <a:solidFill>
                <a:schemeClr val="accent2"/>
              </a:solidFill>
              <a:latin typeface="Times New Roman" panose="02020603050405020304" pitchFamily="18" charset="0"/>
            </a:endParaRPr>
          </a:p>
        </p:txBody>
      </p:sp>
      <p:sp>
        <p:nvSpPr>
          <p:cNvPr id="28677" name="Rectangle 5">
            <a:extLst>
              <a:ext uri="{FF2B5EF4-FFF2-40B4-BE49-F238E27FC236}">
                <a16:creationId xmlns:a16="http://schemas.microsoft.com/office/drawing/2014/main" id="{EC0FB365-47FC-48B4-9591-FC839750E822}"/>
              </a:ext>
            </a:extLst>
          </p:cNvPr>
          <p:cNvSpPr>
            <a:spLocks noChangeArrowheads="1" noTextEdit="1"/>
          </p:cNvSpPr>
          <p:nvPr>
            <p:ph type="sldImg"/>
          </p:nvPr>
        </p:nvSpPr>
        <p:spPr>
          <a:xfrm>
            <a:off x="471488" y="157163"/>
            <a:ext cx="5870575" cy="4402137"/>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F3FB984-350D-4414-A29B-ECB02CA7ED45}"/>
              </a:ext>
            </a:extLst>
          </p:cNvPr>
          <p:cNvSpPr>
            <a:spLocks noChangeArrowheads="1" noTextEdit="1"/>
          </p:cNvSpPr>
          <p:nvPr>
            <p:ph type="sldImg"/>
          </p:nvPr>
        </p:nvSpPr>
        <p:spPr>
          <a:xfrm>
            <a:off x="469900" y="157163"/>
            <a:ext cx="5873750" cy="4402137"/>
          </a:xfrm>
          <a:ln cap="flat"/>
        </p:spPr>
      </p:sp>
      <p:sp>
        <p:nvSpPr>
          <p:cNvPr id="30723" name="Rectangle 3">
            <a:extLst>
              <a:ext uri="{FF2B5EF4-FFF2-40B4-BE49-F238E27FC236}">
                <a16:creationId xmlns:a16="http://schemas.microsoft.com/office/drawing/2014/main" id="{49DB4619-7BA1-415E-A4F7-1F39B567BF6E}"/>
              </a:ext>
            </a:extLst>
          </p:cNvPr>
          <p:cNvSpPr>
            <a:spLocks noGrp="1" noChangeArrowheads="1"/>
          </p:cNvSpPr>
          <p:nvPr>
            <p:ph type="body" idx="1"/>
          </p:nvPr>
        </p:nvSpPr>
        <p:spPr>
          <a:noFill/>
          <a:ln/>
        </p:spPr>
        <p:txBody>
          <a:bodyPr/>
          <a:lstStyle/>
          <a:p>
            <a:pPr>
              <a:tabLst/>
            </a:pPr>
            <a:r>
              <a:rPr lang="en-US" altLang="en-US"/>
              <a:t>Creating a Complex View</a:t>
            </a:r>
          </a:p>
          <a:p>
            <a:pPr lvl="1">
              <a:tabLst/>
            </a:pPr>
            <a:r>
              <a:rPr lang="en-US" altLang="en-US"/>
              <a:t>The example on the slide creates a complex view of the department names, minimum salary, maximum salary, and average salary by the department. Note that alternative names have been specified for the view. This is a requirement if any column of the view is derived from a function or an expression.</a:t>
            </a:r>
          </a:p>
          <a:p>
            <a:pPr lvl="1">
              <a:tabLst/>
            </a:pPr>
            <a:r>
              <a:rPr lang="en-US" altLang="en-US"/>
              <a:t>You can view the structure of the view by using the SQL*Plus DESCRIBE command. Display the contents of the view by issuing a SELECT statement.  </a:t>
            </a:r>
          </a:p>
        </p:txBody>
      </p:sp>
      <p:sp>
        <p:nvSpPr>
          <p:cNvPr id="30724" name="Rectangle 4">
            <a:extLst>
              <a:ext uri="{FF2B5EF4-FFF2-40B4-BE49-F238E27FC236}">
                <a16:creationId xmlns:a16="http://schemas.microsoft.com/office/drawing/2014/main" id="{C1A210F7-DB42-4739-B142-78988BAE24AC}"/>
              </a:ext>
            </a:extLst>
          </p:cNvPr>
          <p:cNvSpPr>
            <a:spLocks noChangeArrowheads="1"/>
          </p:cNvSpPr>
          <p:nvPr/>
        </p:nvSpPr>
        <p:spPr bwMode="auto">
          <a:xfrm>
            <a:off x="623888" y="6132513"/>
            <a:ext cx="5611812" cy="431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5" name="Rectangle 5">
            <a:extLst>
              <a:ext uri="{FF2B5EF4-FFF2-40B4-BE49-F238E27FC236}">
                <a16:creationId xmlns:a16="http://schemas.microsoft.com/office/drawing/2014/main" id="{B77124F2-4ACA-4E70-873B-1014623E81DF}"/>
              </a:ext>
            </a:extLst>
          </p:cNvPr>
          <p:cNvSpPr>
            <a:spLocks noChangeArrowheads="1"/>
          </p:cNvSpPr>
          <p:nvPr/>
        </p:nvSpPr>
        <p:spPr bwMode="auto">
          <a:xfrm>
            <a:off x="577850" y="6107113"/>
            <a:ext cx="22764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869950">
              <a:spcBef>
                <a:spcPct val="0"/>
              </a:spcBef>
              <a:defRPr sz="2400">
                <a:solidFill>
                  <a:schemeClr val="tx1"/>
                </a:solidFill>
                <a:latin typeface="Times New Roman" panose="02020603050405020304" pitchFamily="18" charset="0"/>
              </a:defRPr>
            </a:lvl1pPr>
            <a:lvl2pPr marL="446088" algn="l" defTabSz="869950">
              <a:spcBef>
                <a:spcPct val="0"/>
              </a:spcBef>
              <a:defRPr sz="2400">
                <a:solidFill>
                  <a:schemeClr val="tx1"/>
                </a:solidFill>
                <a:latin typeface="Times New Roman" panose="02020603050405020304" pitchFamily="18" charset="0"/>
              </a:defRPr>
            </a:lvl2pPr>
            <a:lvl3pPr marL="892175" algn="l" defTabSz="869950">
              <a:spcBef>
                <a:spcPct val="0"/>
              </a:spcBef>
              <a:defRPr sz="2400">
                <a:solidFill>
                  <a:schemeClr val="tx1"/>
                </a:solidFill>
                <a:latin typeface="Times New Roman" panose="02020603050405020304" pitchFamily="18" charset="0"/>
              </a:defRPr>
            </a:lvl3pPr>
            <a:lvl4pPr marL="1338263" algn="l" defTabSz="869950">
              <a:spcBef>
                <a:spcPct val="0"/>
              </a:spcBef>
              <a:defRPr sz="2400">
                <a:solidFill>
                  <a:schemeClr val="tx1"/>
                </a:solidFill>
                <a:latin typeface="Times New Roman" panose="02020603050405020304" pitchFamily="18" charset="0"/>
              </a:defRPr>
            </a:lvl4pPr>
            <a:lvl5pPr marL="1781175" algn="l" defTabSz="869950">
              <a:spcBef>
                <a:spcPct val="0"/>
              </a:spcBef>
              <a:defRPr sz="2400">
                <a:solidFill>
                  <a:schemeClr val="tx1"/>
                </a:solidFill>
                <a:latin typeface="Times New Roman" panose="02020603050405020304" pitchFamily="18" charset="0"/>
              </a:defRPr>
            </a:lvl5pPr>
            <a:lvl6pPr marL="2238375" defTabSz="869950" fontAlgn="base">
              <a:spcBef>
                <a:spcPct val="0"/>
              </a:spcBef>
              <a:spcAft>
                <a:spcPct val="0"/>
              </a:spcAft>
              <a:defRPr sz="2400">
                <a:solidFill>
                  <a:schemeClr val="tx1"/>
                </a:solidFill>
                <a:latin typeface="Times New Roman" panose="02020603050405020304" pitchFamily="18" charset="0"/>
              </a:defRPr>
            </a:lvl6pPr>
            <a:lvl7pPr marL="2695575" defTabSz="869950" fontAlgn="base">
              <a:spcBef>
                <a:spcPct val="0"/>
              </a:spcBef>
              <a:spcAft>
                <a:spcPct val="0"/>
              </a:spcAft>
              <a:defRPr sz="2400">
                <a:solidFill>
                  <a:schemeClr val="tx1"/>
                </a:solidFill>
                <a:latin typeface="Times New Roman" panose="02020603050405020304" pitchFamily="18" charset="0"/>
              </a:defRPr>
            </a:lvl7pPr>
            <a:lvl8pPr marL="3152775" defTabSz="869950" fontAlgn="base">
              <a:spcBef>
                <a:spcPct val="0"/>
              </a:spcBef>
              <a:spcAft>
                <a:spcPct val="0"/>
              </a:spcAft>
              <a:defRPr sz="2400">
                <a:solidFill>
                  <a:schemeClr val="tx1"/>
                </a:solidFill>
                <a:latin typeface="Times New Roman" panose="02020603050405020304" pitchFamily="18" charset="0"/>
              </a:defRPr>
            </a:lvl8pPr>
            <a:lvl9pPr marL="3609975" defTabSz="869950" fontAlgn="base">
              <a:spcBef>
                <a:spcPct val="0"/>
              </a:spcBef>
              <a:spcAft>
                <a:spcPct val="0"/>
              </a:spcAft>
              <a:defRPr sz="2400">
                <a:solidFill>
                  <a:schemeClr val="tx1"/>
                </a:solidFill>
                <a:latin typeface="Times New Roman" panose="02020603050405020304" pitchFamily="18" charset="0"/>
              </a:defRPr>
            </a:lvl9pPr>
          </a:lstStyle>
          <a:p>
            <a:pPr>
              <a:lnSpc>
                <a:spcPct val="100000"/>
              </a:lnSpc>
              <a:spcBef>
                <a:spcPct val="30000"/>
              </a:spcBef>
            </a:pPr>
            <a:r>
              <a:rPr lang="en-US" altLang="en-US" sz="1100">
                <a:latin typeface="Courier New" panose="02070309020205020404" pitchFamily="49" charset="0"/>
              </a:rPr>
              <a:t>SQL&gt; SELECT  * </a:t>
            </a:r>
          </a:p>
          <a:p>
            <a:pPr>
              <a:lnSpc>
                <a:spcPct val="100000"/>
              </a:lnSpc>
              <a:spcBef>
                <a:spcPct val="30000"/>
              </a:spcBef>
            </a:pPr>
            <a:r>
              <a:rPr lang="en-US" altLang="en-US" sz="1100">
                <a:latin typeface="Courier New" panose="02070309020205020404" pitchFamily="49" charset="0"/>
              </a:rPr>
              <a:t>  2  FROM    dept_sum_vu;</a:t>
            </a:r>
          </a:p>
        </p:txBody>
      </p:sp>
      <p:sp>
        <p:nvSpPr>
          <p:cNvPr id="30726" name="Rectangle 6">
            <a:extLst>
              <a:ext uri="{FF2B5EF4-FFF2-40B4-BE49-F238E27FC236}">
                <a16:creationId xmlns:a16="http://schemas.microsoft.com/office/drawing/2014/main" id="{9980E9CF-9C48-4848-A73F-81B1EE1F3436}"/>
              </a:ext>
            </a:extLst>
          </p:cNvPr>
          <p:cNvSpPr>
            <a:spLocks noChangeArrowheads="1"/>
          </p:cNvSpPr>
          <p:nvPr/>
        </p:nvSpPr>
        <p:spPr bwMode="auto">
          <a:xfrm>
            <a:off x="617538" y="6646863"/>
            <a:ext cx="5618162" cy="11620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7" name="Rectangle 7">
            <a:extLst>
              <a:ext uri="{FF2B5EF4-FFF2-40B4-BE49-F238E27FC236}">
                <a16:creationId xmlns:a16="http://schemas.microsoft.com/office/drawing/2014/main" id="{6F9C6AFC-A0F0-45E2-9559-B144321C7C69}"/>
              </a:ext>
            </a:extLst>
          </p:cNvPr>
          <p:cNvSpPr>
            <a:spLocks noChangeArrowheads="1"/>
          </p:cNvSpPr>
          <p:nvPr/>
        </p:nvSpPr>
        <p:spPr bwMode="auto">
          <a:xfrm>
            <a:off x="606425" y="6680200"/>
            <a:ext cx="38703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869950">
              <a:spcBef>
                <a:spcPct val="0"/>
              </a:spcBef>
              <a:defRPr sz="2400">
                <a:solidFill>
                  <a:schemeClr val="tx1"/>
                </a:solidFill>
                <a:latin typeface="Times New Roman" panose="02020603050405020304" pitchFamily="18" charset="0"/>
              </a:defRPr>
            </a:lvl1pPr>
            <a:lvl2pPr marL="446088" algn="l" defTabSz="869950">
              <a:spcBef>
                <a:spcPct val="0"/>
              </a:spcBef>
              <a:defRPr sz="2400">
                <a:solidFill>
                  <a:schemeClr val="tx1"/>
                </a:solidFill>
                <a:latin typeface="Times New Roman" panose="02020603050405020304" pitchFamily="18" charset="0"/>
              </a:defRPr>
            </a:lvl2pPr>
            <a:lvl3pPr marL="892175" algn="l" defTabSz="869950">
              <a:spcBef>
                <a:spcPct val="0"/>
              </a:spcBef>
              <a:defRPr sz="2400">
                <a:solidFill>
                  <a:schemeClr val="tx1"/>
                </a:solidFill>
                <a:latin typeface="Times New Roman" panose="02020603050405020304" pitchFamily="18" charset="0"/>
              </a:defRPr>
            </a:lvl3pPr>
            <a:lvl4pPr marL="1338263" algn="l" defTabSz="869950">
              <a:spcBef>
                <a:spcPct val="0"/>
              </a:spcBef>
              <a:defRPr sz="2400">
                <a:solidFill>
                  <a:schemeClr val="tx1"/>
                </a:solidFill>
                <a:latin typeface="Times New Roman" panose="02020603050405020304" pitchFamily="18" charset="0"/>
              </a:defRPr>
            </a:lvl4pPr>
            <a:lvl5pPr marL="1781175" algn="l" defTabSz="869950">
              <a:spcBef>
                <a:spcPct val="0"/>
              </a:spcBef>
              <a:defRPr sz="2400">
                <a:solidFill>
                  <a:schemeClr val="tx1"/>
                </a:solidFill>
                <a:latin typeface="Times New Roman" panose="02020603050405020304" pitchFamily="18" charset="0"/>
              </a:defRPr>
            </a:lvl5pPr>
            <a:lvl6pPr marL="2238375" defTabSz="869950" fontAlgn="base">
              <a:spcBef>
                <a:spcPct val="0"/>
              </a:spcBef>
              <a:spcAft>
                <a:spcPct val="0"/>
              </a:spcAft>
              <a:defRPr sz="2400">
                <a:solidFill>
                  <a:schemeClr val="tx1"/>
                </a:solidFill>
                <a:latin typeface="Times New Roman" panose="02020603050405020304" pitchFamily="18" charset="0"/>
              </a:defRPr>
            </a:lvl6pPr>
            <a:lvl7pPr marL="2695575" defTabSz="869950" fontAlgn="base">
              <a:spcBef>
                <a:spcPct val="0"/>
              </a:spcBef>
              <a:spcAft>
                <a:spcPct val="0"/>
              </a:spcAft>
              <a:defRPr sz="2400">
                <a:solidFill>
                  <a:schemeClr val="tx1"/>
                </a:solidFill>
                <a:latin typeface="Times New Roman" panose="02020603050405020304" pitchFamily="18" charset="0"/>
              </a:defRPr>
            </a:lvl7pPr>
            <a:lvl8pPr marL="3152775" defTabSz="869950" fontAlgn="base">
              <a:spcBef>
                <a:spcPct val="0"/>
              </a:spcBef>
              <a:spcAft>
                <a:spcPct val="0"/>
              </a:spcAft>
              <a:defRPr sz="2400">
                <a:solidFill>
                  <a:schemeClr val="tx1"/>
                </a:solidFill>
                <a:latin typeface="Times New Roman" panose="02020603050405020304" pitchFamily="18" charset="0"/>
              </a:defRPr>
            </a:lvl8pPr>
            <a:lvl9pPr marL="3609975" defTabSz="869950" fontAlgn="base">
              <a:spcBef>
                <a:spcPct val="0"/>
              </a:spcBef>
              <a:spcAft>
                <a:spcPct val="0"/>
              </a:spcAft>
              <a:defRPr sz="2400">
                <a:solidFill>
                  <a:schemeClr val="tx1"/>
                </a:solidFill>
                <a:latin typeface="Times New Roman" panose="02020603050405020304" pitchFamily="18" charset="0"/>
              </a:defRPr>
            </a:lvl9pPr>
          </a:lstStyle>
          <a:p>
            <a:pPr>
              <a:lnSpc>
                <a:spcPct val="100000"/>
              </a:lnSpc>
              <a:spcBef>
                <a:spcPct val="30000"/>
              </a:spcBef>
            </a:pPr>
            <a:r>
              <a:rPr lang="en-US" altLang="en-US" sz="1100" b="0">
                <a:latin typeface="Courier New" panose="02070309020205020404" pitchFamily="49" charset="0"/>
              </a:rPr>
              <a:t>NAME              MINSAL    MAXSAL    AVGSAL</a:t>
            </a:r>
          </a:p>
          <a:p>
            <a:pPr>
              <a:lnSpc>
                <a:spcPct val="100000"/>
              </a:lnSpc>
              <a:spcBef>
                <a:spcPct val="30000"/>
              </a:spcBef>
            </a:pPr>
            <a:r>
              <a:rPr lang="en-US" altLang="en-US" sz="1100" b="0">
                <a:latin typeface="Courier New" panose="02070309020205020404" pitchFamily="49" charset="0"/>
              </a:rPr>
              <a:t>-------------- --------- --------- ---------</a:t>
            </a:r>
          </a:p>
          <a:p>
            <a:pPr>
              <a:lnSpc>
                <a:spcPct val="100000"/>
              </a:lnSpc>
              <a:spcBef>
                <a:spcPct val="30000"/>
              </a:spcBef>
            </a:pPr>
            <a:r>
              <a:rPr lang="en-US" altLang="en-US" sz="1100" b="0">
                <a:latin typeface="Courier New" panose="02070309020205020404" pitchFamily="49" charset="0"/>
              </a:rPr>
              <a:t>ACCOUNTING          1300      5000 2916.6667</a:t>
            </a:r>
          </a:p>
          <a:p>
            <a:pPr>
              <a:lnSpc>
                <a:spcPct val="100000"/>
              </a:lnSpc>
              <a:spcBef>
                <a:spcPct val="30000"/>
              </a:spcBef>
            </a:pPr>
            <a:r>
              <a:rPr lang="en-US" altLang="en-US" sz="1100" b="0">
                <a:latin typeface="Courier New" panose="02070309020205020404" pitchFamily="49" charset="0"/>
              </a:rPr>
              <a:t>RESEARCH             800      3000      2175</a:t>
            </a:r>
          </a:p>
          <a:p>
            <a:pPr>
              <a:lnSpc>
                <a:spcPct val="100000"/>
              </a:lnSpc>
              <a:spcBef>
                <a:spcPct val="30000"/>
              </a:spcBef>
            </a:pPr>
            <a:r>
              <a:rPr lang="en-US" altLang="en-US" sz="1100" b="0">
                <a:latin typeface="Courier New" panose="02070309020205020404" pitchFamily="49" charset="0"/>
              </a:rPr>
              <a:t>SALES                950      2850 1566.6667</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701D327-CBB5-435F-AE68-0015E63C90AD}"/>
              </a:ext>
            </a:extLst>
          </p:cNvPr>
          <p:cNvSpPr>
            <a:spLocks noGrp="1" noChangeArrowheads="1"/>
          </p:cNvSpPr>
          <p:nvPr>
            <p:ph type="body" idx="1"/>
          </p:nvPr>
        </p:nvSpPr>
        <p:spPr>
          <a:noFill/>
          <a:ln/>
        </p:spPr>
        <p:txBody>
          <a:bodyPr/>
          <a:lstStyle/>
          <a:p>
            <a:pPr>
              <a:tabLst/>
            </a:pPr>
            <a:r>
              <a:rPr lang="en-US" altLang="en-US"/>
              <a:t>Performing DML Operations on a View</a:t>
            </a:r>
          </a:p>
          <a:p>
            <a:pPr lvl="1">
              <a:tabLst/>
            </a:pPr>
            <a:r>
              <a:rPr lang="en-US" altLang="en-US"/>
              <a:t>You can perform DML operations on data through a view if those operations follow certain rules.</a:t>
            </a:r>
          </a:p>
          <a:p>
            <a:pPr lvl="1">
              <a:tabLst/>
            </a:pPr>
            <a:r>
              <a:rPr lang="en-US" altLang="en-US"/>
              <a:t>You can remove a row from a view unless it contains any of the following:</a:t>
            </a:r>
          </a:p>
          <a:p>
            <a:pPr lvl="2">
              <a:tabLst/>
            </a:pPr>
            <a:r>
              <a:rPr lang="en-US" altLang="en-US"/>
              <a:t>Group functions</a:t>
            </a:r>
          </a:p>
          <a:p>
            <a:pPr lvl="2">
              <a:tabLst/>
            </a:pPr>
            <a:r>
              <a:rPr lang="en-US" altLang="en-US"/>
              <a:t>A GROUP BY clause</a:t>
            </a:r>
          </a:p>
          <a:p>
            <a:pPr lvl="2">
              <a:tabLst/>
            </a:pPr>
            <a:r>
              <a:rPr lang="en-US" altLang="en-US"/>
              <a:t>The DISTINCT keyword</a:t>
            </a:r>
          </a:p>
          <a:p>
            <a:pPr>
              <a:tabLst/>
            </a:pPr>
            <a:endParaRPr lang="en-US" altLang="en-US" b="0">
              <a:latin typeface="Times New Roman" panose="02020603050405020304" pitchFamily="18" charset="0"/>
            </a:endParaRPr>
          </a:p>
        </p:txBody>
      </p:sp>
      <p:sp>
        <p:nvSpPr>
          <p:cNvPr id="32771" name="Rectangle 3">
            <a:extLst>
              <a:ext uri="{FF2B5EF4-FFF2-40B4-BE49-F238E27FC236}">
                <a16:creationId xmlns:a16="http://schemas.microsoft.com/office/drawing/2014/main" id="{509FE0BF-F1F8-4CC4-8B2E-6ED3CB2F5C75}"/>
              </a:ext>
            </a:extLst>
          </p:cNvPr>
          <p:cNvSpPr>
            <a:spLocks noChangeArrowheads="1" noTextEdit="1"/>
          </p:cNvSpPr>
          <p:nvPr>
            <p:ph type="sldImg"/>
          </p:nvPr>
        </p:nvSpPr>
        <p:spPr>
          <a:xfrm>
            <a:off x="469900" y="157163"/>
            <a:ext cx="5873750" cy="4402137"/>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E7EE9CD-85E6-4E8F-A30D-4F8D9227504A}"/>
              </a:ext>
            </a:extLst>
          </p:cNvPr>
          <p:cNvSpPr>
            <a:spLocks noGrp="1" noChangeArrowheads="1"/>
          </p:cNvSpPr>
          <p:nvPr>
            <p:ph type="body" idx="1"/>
          </p:nvPr>
        </p:nvSpPr>
        <p:spPr>
          <a:xfrm>
            <a:off x="411163" y="4679950"/>
            <a:ext cx="6057900" cy="3924300"/>
          </a:xfrm>
          <a:noFill/>
          <a:ln/>
        </p:spPr>
        <p:txBody>
          <a:bodyPr/>
          <a:lstStyle/>
          <a:p>
            <a:pPr>
              <a:lnSpc>
                <a:spcPct val="90000"/>
              </a:lnSpc>
              <a:tabLst/>
            </a:pPr>
            <a:r>
              <a:rPr lang="en-US" altLang="en-US"/>
              <a:t>Performing DML Operations on a View (continued)</a:t>
            </a:r>
          </a:p>
          <a:p>
            <a:pPr lvl="1">
              <a:lnSpc>
                <a:spcPct val="90000"/>
              </a:lnSpc>
              <a:tabLst/>
            </a:pPr>
            <a:r>
              <a:rPr lang="en-US" altLang="en-US"/>
              <a:t>You can modify data in a view unless it contains any of the conditions mentioned in the previous slide and any of the following:</a:t>
            </a:r>
          </a:p>
          <a:p>
            <a:pPr lvl="2">
              <a:lnSpc>
                <a:spcPct val="90000"/>
              </a:lnSpc>
              <a:tabLst/>
            </a:pPr>
            <a:r>
              <a:rPr lang="en-US" altLang="en-US"/>
              <a:t>Columns defined by expressions—for example, SALARY * 12</a:t>
            </a:r>
          </a:p>
          <a:p>
            <a:pPr lvl="2">
              <a:lnSpc>
                <a:spcPct val="90000"/>
              </a:lnSpc>
              <a:tabLst/>
            </a:pPr>
            <a:r>
              <a:rPr lang="en-US" altLang="en-US"/>
              <a:t>The ROWNUM pseudocolumn</a:t>
            </a:r>
          </a:p>
          <a:p>
            <a:pPr lvl="1">
              <a:lnSpc>
                <a:spcPct val="90000"/>
              </a:lnSpc>
              <a:tabLst/>
            </a:pPr>
            <a:r>
              <a:rPr lang="en-US" altLang="en-US"/>
              <a:t>You can add data through a view unless it contains any of the above and there are NOT NULL columns, without a default value, in the base table that are not selected by the view. All required values must be </a:t>
            </a:r>
            <a:r>
              <a:rPr lang="en-US" altLang="en-US">
                <a:latin typeface="Times" panose="02020603050405020304" pitchFamily="18" charset="0"/>
              </a:rPr>
              <a:t>present in the view. Remember that you are adding values directly into the underlying table </a:t>
            </a:r>
            <a:r>
              <a:rPr lang="en-US" altLang="en-US" i="1">
                <a:latin typeface="Times" panose="02020603050405020304" pitchFamily="18" charset="0"/>
              </a:rPr>
              <a:t>through </a:t>
            </a:r>
            <a:r>
              <a:rPr lang="en-US" altLang="en-US">
                <a:latin typeface="Times" panose="02020603050405020304" pitchFamily="18" charset="0"/>
              </a:rPr>
              <a:t>the view.</a:t>
            </a:r>
          </a:p>
          <a:p>
            <a:pPr lvl="1">
              <a:lnSpc>
                <a:spcPct val="90000"/>
              </a:lnSpc>
              <a:tabLst/>
            </a:pPr>
            <a:r>
              <a:rPr lang="en-US" altLang="en-US"/>
              <a:t>For more information, see </a:t>
            </a:r>
            <a:br>
              <a:rPr lang="en-US" altLang="en-US"/>
            </a:br>
            <a:r>
              <a:rPr lang="en-US" altLang="en-US" i="1"/>
              <a:t>0racle8 Server SQL Reference, </a:t>
            </a:r>
            <a:r>
              <a:rPr lang="en-US" altLang="en-US"/>
              <a:t>Release 8</a:t>
            </a:r>
            <a:r>
              <a:rPr lang="en-US" altLang="en-US" i="1"/>
              <a:t>,</a:t>
            </a:r>
            <a:r>
              <a:rPr lang="en-US" altLang="en-US"/>
              <a:t> “CREATE VIEW.” </a:t>
            </a:r>
          </a:p>
          <a:p>
            <a:pPr>
              <a:lnSpc>
                <a:spcPct val="90000"/>
              </a:lnSpc>
              <a:spcBef>
                <a:spcPct val="20000"/>
              </a:spcBef>
              <a:tabLst/>
            </a:pPr>
            <a:r>
              <a:rPr lang="en-US" altLang="en-US">
                <a:solidFill>
                  <a:schemeClr val="accent2"/>
                </a:solidFill>
              </a:rPr>
              <a:t>Class Management Note</a:t>
            </a:r>
            <a:endParaRPr lang="en-US" altLang="en-US"/>
          </a:p>
          <a:p>
            <a:pPr lvl="1">
              <a:lnSpc>
                <a:spcPct val="90000"/>
              </a:lnSpc>
              <a:spcBef>
                <a:spcPct val="20000"/>
              </a:spcBef>
              <a:tabLst/>
            </a:pPr>
            <a:r>
              <a:rPr lang="en-US" altLang="en-US">
                <a:solidFill>
                  <a:schemeClr val="accent2"/>
                </a:solidFill>
              </a:rPr>
              <a:t>Oracle7.3 and Oracle8 allow you, with some restrictions, to modify views that involve joins. The restrictions for DML operations described above also apply to join views. Any UPDATE, INSERT, or DELETE statement on a join view can modify only one underlying base table. If at least one column in the subquery join has a unique index, then it may be possible to modify one base table in a join view. You can query USER_UPDATABLE_COLUMNS to see whether the columns in a join view are updatable.</a:t>
            </a:r>
            <a:endParaRPr lang="en-US" altLang="en-US">
              <a:latin typeface="Times" panose="02020603050405020304" pitchFamily="18" charset="0"/>
            </a:endParaRPr>
          </a:p>
          <a:p>
            <a:pPr lvl="1">
              <a:lnSpc>
                <a:spcPct val="90000"/>
              </a:lnSpc>
              <a:spcBef>
                <a:spcPct val="20000"/>
              </a:spcBef>
              <a:tabLst/>
            </a:pPr>
            <a:r>
              <a:rPr lang="en-US" altLang="en-US">
                <a:solidFill>
                  <a:schemeClr val="accent2"/>
                </a:solidFill>
              </a:rPr>
              <a:t>(For Page 12-16)</a:t>
            </a:r>
            <a:endParaRPr lang="en-US" altLang="en-US"/>
          </a:p>
          <a:p>
            <a:pPr lvl="1">
              <a:lnSpc>
                <a:spcPct val="90000"/>
              </a:lnSpc>
              <a:spcBef>
                <a:spcPct val="20000"/>
              </a:spcBef>
              <a:tabLst/>
            </a:pPr>
            <a:r>
              <a:rPr lang="en-US" altLang="en-US">
                <a:solidFill>
                  <a:schemeClr val="accent2"/>
                </a:solidFill>
              </a:rPr>
              <a:t>If the user does not supply a constraint name, the system assigns a name in the form SYS_C</a:t>
            </a:r>
            <a:r>
              <a:rPr lang="en-US" altLang="en-US" i="1">
                <a:solidFill>
                  <a:schemeClr val="accent2"/>
                </a:solidFill>
              </a:rPr>
              <a:t>n, </a:t>
            </a:r>
            <a:r>
              <a:rPr lang="en-US" altLang="en-US">
                <a:solidFill>
                  <a:schemeClr val="accent2"/>
                </a:solidFill>
              </a:rPr>
              <a:t>where </a:t>
            </a:r>
            <a:r>
              <a:rPr lang="en-US" altLang="en-US" i="1">
                <a:solidFill>
                  <a:schemeClr val="accent2"/>
                </a:solidFill>
              </a:rPr>
              <a:t>n</a:t>
            </a:r>
            <a:r>
              <a:rPr lang="en-US" altLang="en-US">
                <a:solidFill>
                  <a:schemeClr val="accent2"/>
                </a:solidFill>
              </a:rPr>
              <a:t> is an integer that makes the constraint name unique within the system.</a:t>
            </a:r>
          </a:p>
          <a:p>
            <a:pPr lvl="1">
              <a:lnSpc>
                <a:spcPct val="90000"/>
              </a:lnSpc>
              <a:spcBef>
                <a:spcPct val="20000"/>
              </a:spcBef>
              <a:tabLst/>
            </a:pPr>
            <a:r>
              <a:rPr lang="en-US" altLang="en-US">
                <a:solidFill>
                  <a:schemeClr val="accent2"/>
                </a:solidFill>
              </a:rPr>
              <a:t>Demo: </a:t>
            </a:r>
            <a:r>
              <a:rPr lang="en-US" altLang="en-US" i="1">
                <a:solidFill>
                  <a:schemeClr val="accent2"/>
                </a:solidFill>
              </a:rPr>
              <a:t>l12vu1.sql</a:t>
            </a:r>
            <a:r>
              <a:rPr lang="en-US" altLang="en-US">
                <a:solidFill>
                  <a:schemeClr val="accent2"/>
                </a:solidFill>
              </a:rPr>
              <a:t>, </a:t>
            </a:r>
            <a:r>
              <a:rPr lang="en-US" altLang="en-US" i="1">
                <a:solidFill>
                  <a:schemeClr val="accent2"/>
                </a:solidFill>
              </a:rPr>
              <a:t>l12vu2.sql</a:t>
            </a:r>
          </a:p>
          <a:p>
            <a:pPr lvl="1">
              <a:lnSpc>
                <a:spcPct val="90000"/>
              </a:lnSpc>
              <a:spcBef>
                <a:spcPct val="20000"/>
              </a:spcBef>
              <a:tabLst/>
            </a:pPr>
            <a:r>
              <a:rPr lang="en-US" altLang="en-US">
                <a:solidFill>
                  <a:schemeClr val="accent2"/>
                </a:solidFill>
              </a:rPr>
              <a:t>Purpose: To illustrate creating views with and without the CHECK OPTION.</a:t>
            </a:r>
          </a:p>
        </p:txBody>
      </p:sp>
      <p:sp>
        <p:nvSpPr>
          <p:cNvPr id="34819" name="Rectangle 3">
            <a:extLst>
              <a:ext uri="{FF2B5EF4-FFF2-40B4-BE49-F238E27FC236}">
                <a16:creationId xmlns:a16="http://schemas.microsoft.com/office/drawing/2014/main" id="{0E4CECAB-9287-485B-A440-C80EEFD2DFF1}"/>
              </a:ext>
            </a:extLst>
          </p:cNvPr>
          <p:cNvSpPr>
            <a:spLocks noChangeArrowheads="1" noTextEdit="1"/>
          </p:cNvSpPr>
          <p:nvPr>
            <p:ph type="sldImg"/>
          </p:nvPr>
        </p:nvSpPr>
        <p:spPr>
          <a:xfrm>
            <a:off x="471488" y="157163"/>
            <a:ext cx="5870575" cy="4402137"/>
          </a:xfrm>
          <a:ln cap="flat"/>
        </p:spPr>
      </p:sp>
      <p:grpSp>
        <p:nvGrpSpPr>
          <p:cNvPr id="34833" name="Group 17">
            <a:extLst>
              <a:ext uri="{FF2B5EF4-FFF2-40B4-BE49-F238E27FC236}">
                <a16:creationId xmlns:a16="http://schemas.microsoft.com/office/drawing/2014/main" id="{96D3BE8A-7800-431A-BB4D-792B3AD04962}"/>
              </a:ext>
            </a:extLst>
          </p:cNvPr>
          <p:cNvGrpSpPr>
            <a:grpSpLocks/>
          </p:cNvGrpSpPr>
          <p:nvPr/>
        </p:nvGrpSpPr>
        <p:grpSpPr bwMode="auto">
          <a:xfrm>
            <a:off x="171450" y="6359525"/>
            <a:ext cx="293688" cy="292100"/>
            <a:chOff x="108" y="4006"/>
            <a:chExt cx="185" cy="184"/>
          </a:xfrm>
        </p:grpSpPr>
        <p:sp>
          <p:nvSpPr>
            <p:cNvPr id="34820" name="Freeform 4">
              <a:extLst>
                <a:ext uri="{FF2B5EF4-FFF2-40B4-BE49-F238E27FC236}">
                  <a16:creationId xmlns:a16="http://schemas.microsoft.com/office/drawing/2014/main" id="{DDA46B39-F151-4F60-8FC7-DD4FB9F588FF}"/>
                </a:ext>
              </a:extLst>
            </p:cNvPr>
            <p:cNvSpPr>
              <a:spLocks/>
            </p:cNvSpPr>
            <p:nvPr/>
          </p:nvSpPr>
          <p:spPr bwMode="auto">
            <a:xfrm>
              <a:off x="108" y="4006"/>
              <a:ext cx="176" cy="177"/>
            </a:xfrm>
            <a:custGeom>
              <a:avLst/>
              <a:gdLst>
                <a:gd name="T0" fmla="*/ 175 w 176"/>
                <a:gd name="T1" fmla="*/ 176 h 177"/>
                <a:gd name="T2" fmla="*/ 175 w 176"/>
                <a:gd name="T3" fmla="*/ 0 h 177"/>
                <a:gd name="T4" fmla="*/ 0 w 176"/>
                <a:gd name="T5" fmla="*/ 0 h 177"/>
                <a:gd name="T6" fmla="*/ 0 w 176"/>
                <a:gd name="T7" fmla="*/ 176 h 177"/>
                <a:gd name="T8" fmla="*/ 175 w 176"/>
                <a:gd name="T9" fmla="*/ 176 h 177"/>
              </a:gdLst>
              <a:ahLst/>
              <a:cxnLst>
                <a:cxn ang="0">
                  <a:pos x="T0" y="T1"/>
                </a:cxn>
                <a:cxn ang="0">
                  <a:pos x="T2" y="T3"/>
                </a:cxn>
                <a:cxn ang="0">
                  <a:pos x="T4" y="T5"/>
                </a:cxn>
                <a:cxn ang="0">
                  <a:pos x="T6" y="T7"/>
                </a:cxn>
                <a:cxn ang="0">
                  <a:pos x="T8" y="T9"/>
                </a:cxn>
              </a:cxnLst>
              <a:rect l="0" t="0" r="r" b="b"/>
              <a:pathLst>
                <a:path w="176" h="177">
                  <a:moveTo>
                    <a:pt x="175" y="176"/>
                  </a:moveTo>
                  <a:lnTo>
                    <a:pt x="175" y="0"/>
                  </a:lnTo>
                  <a:lnTo>
                    <a:pt x="0" y="0"/>
                  </a:lnTo>
                  <a:lnTo>
                    <a:pt x="0" y="176"/>
                  </a:lnTo>
                  <a:lnTo>
                    <a:pt x="175"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1" name="Freeform 5">
              <a:extLst>
                <a:ext uri="{FF2B5EF4-FFF2-40B4-BE49-F238E27FC236}">
                  <a16:creationId xmlns:a16="http://schemas.microsoft.com/office/drawing/2014/main" id="{A11E45B0-F7B8-47AA-A409-5A6471FAA8E1}"/>
                </a:ext>
              </a:extLst>
            </p:cNvPr>
            <p:cNvSpPr>
              <a:spLocks/>
            </p:cNvSpPr>
            <p:nvPr/>
          </p:nvSpPr>
          <p:spPr bwMode="auto">
            <a:xfrm>
              <a:off x="168" y="4073"/>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2" name="Freeform 6">
              <a:extLst>
                <a:ext uri="{FF2B5EF4-FFF2-40B4-BE49-F238E27FC236}">
                  <a16:creationId xmlns:a16="http://schemas.microsoft.com/office/drawing/2014/main" id="{731FAF3B-B309-41D2-97E7-45FE10F63BC9}"/>
                </a:ext>
              </a:extLst>
            </p:cNvPr>
            <p:cNvSpPr>
              <a:spLocks/>
            </p:cNvSpPr>
            <p:nvPr/>
          </p:nvSpPr>
          <p:spPr bwMode="auto">
            <a:xfrm>
              <a:off x="177" y="4089"/>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Lst>
              <a:ahLst/>
              <a:cxnLst>
                <a:cxn ang="0">
                  <a:pos x="T0" y="T1"/>
                </a:cxn>
                <a:cxn ang="0">
                  <a:pos x="T2" y="T3"/>
                </a:cxn>
                <a:cxn ang="0">
                  <a:pos x="T4" y="T5"/>
                </a:cxn>
                <a:cxn ang="0">
                  <a:pos x="T6" y="T7"/>
                </a:cxn>
                <a:cxn ang="0">
                  <a:pos x="T8" y="T9"/>
                </a:cxn>
              </a:cxnLst>
              <a:rect l="0" t="0" r="r" b="b"/>
              <a:pathLst>
                <a:path w="69" h="36">
                  <a:moveTo>
                    <a:pt x="68" y="6"/>
                  </a:moveTo>
                  <a:lnTo>
                    <a:pt x="65" y="0"/>
                  </a:lnTo>
                  <a:lnTo>
                    <a:pt x="0" y="28"/>
                  </a:lnTo>
                  <a:lnTo>
                    <a:pt x="3" y="35"/>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3" name="Freeform 7">
              <a:extLst>
                <a:ext uri="{FF2B5EF4-FFF2-40B4-BE49-F238E27FC236}">
                  <a16:creationId xmlns:a16="http://schemas.microsoft.com/office/drawing/2014/main" id="{D0184966-B8B7-41B4-8434-42277C923151}"/>
                </a:ext>
              </a:extLst>
            </p:cNvPr>
            <p:cNvSpPr>
              <a:spLocks/>
            </p:cNvSpPr>
            <p:nvPr/>
          </p:nvSpPr>
          <p:spPr bwMode="auto">
            <a:xfrm>
              <a:off x="183" y="4105"/>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Lst>
              <a:ahLst/>
              <a:cxnLst>
                <a:cxn ang="0">
                  <a:pos x="T0" y="T1"/>
                </a:cxn>
                <a:cxn ang="0">
                  <a:pos x="T2" y="T3"/>
                </a:cxn>
                <a:cxn ang="0">
                  <a:pos x="T4" y="T5"/>
                </a:cxn>
                <a:cxn ang="0">
                  <a:pos x="T6" y="T7"/>
                </a:cxn>
                <a:cxn ang="0">
                  <a:pos x="T8" y="T9"/>
                </a:cxn>
              </a:cxnLst>
              <a:rect l="0" t="0" r="r" b="b"/>
              <a:pathLst>
                <a:path w="68" h="35">
                  <a:moveTo>
                    <a:pt x="67" y="6"/>
                  </a:moveTo>
                  <a:lnTo>
                    <a:pt x="64" y="0"/>
                  </a:lnTo>
                  <a:lnTo>
                    <a:pt x="0" y="27"/>
                  </a:lnTo>
                  <a:lnTo>
                    <a:pt x="2" y="34"/>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4" name="Freeform 8">
              <a:extLst>
                <a:ext uri="{FF2B5EF4-FFF2-40B4-BE49-F238E27FC236}">
                  <a16:creationId xmlns:a16="http://schemas.microsoft.com/office/drawing/2014/main" id="{343F6EC5-9641-47C3-AAA4-E0617A34459B}"/>
                </a:ext>
              </a:extLst>
            </p:cNvPr>
            <p:cNvSpPr>
              <a:spLocks/>
            </p:cNvSpPr>
            <p:nvPr/>
          </p:nvSpPr>
          <p:spPr bwMode="auto">
            <a:xfrm>
              <a:off x="191" y="4121"/>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5" name="Freeform 9">
              <a:extLst>
                <a:ext uri="{FF2B5EF4-FFF2-40B4-BE49-F238E27FC236}">
                  <a16:creationId xmlns:a16="http://schemas.microsoft.com/office/drawing/2014/main" id="{5E8D51E4-ABF3-4045-B2A8-297C54B355B2}"/>
                </a:ext>
              </a:extLst>
            </p:cNvPr>
            <p:cNvSpPr>
              <a:spLocks/>
            </p:cNvSpPr>
            <p:nvPr/>
          </p:nvSpPr>
          <p:spPr bwMode="auto">
            <a:xfrm>
              <a:off x="198" y="4137"/>
              <a:ext cx="70" cy="38"/>
            </a:xfrm>
            <a:custGeom>
              <a:avLst/>
              <a:gdLst>
                <a:gd name="T0" fmla="*/ 69 w 70"/>
                <a:gd name="T1" fmla="*/ 7 h 38"/>
                <a:gd name="T2" fmla="*/ 65 w 70"/>
                <a:gd name="T3" fmla="*/ 0 h 38"/>
                <a:gd name="T4" fmla="*/ 0 w 70"/>
                <a:gd name="T5" fmla="*/ 29 h 38"/>
                <a:gd name="T6" fmla="*/ 3 w 70"/>
                <a:gd name="T7" fmla="*/ 37 h 38"/>
                <a:gd name="T8" fmla="*/ 69 w 70"/>
                <a:gd name="T9" fmla="*/ 7 h 38"/>
              </a:gdLst>
              <a:ahLst/>
              <a:cxnLst>
                <a:cxn ang="0">
                  <a:pos x="T0" y="T1"/>
                </a:cxn>
                <a:cxn ang="0">
                  <a:pos x="T2" y="T3"/>
                </a:cxn>
                <a:cxn ang="0">
                  <a:pos x="T4" y="T5"/>
                </a:cxn>
                <a:cxn ang="0">
                  <a:pos x="T6" y="T7"/>
                </a:cxn>
                <a:cxn ang="0">
                  <a:pos x="T8" y="T9"/>
                </a:cxn>
              </a:cxnLst>
              <a:rect l="0" t="0" r="r" b="b"/>
              <a:pathLst>
                <a:path w="70" h="38">
                  <a:moveTo>
                    <a:pt x="69" y="7"/>
                  </a:moveTo>
                  <a:lnTo>
                    <a:pt x="65" y="0"/>
                  </a:lnTo>
                  <a:lnTo>
                    <a:pt x="0" y="29"/>
                  </a:lnTo>
                  <a:lnTo>
                    <a:pt x="3" y="37"/>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6" name="Freeform 10">
              <a:extLst>
                <a:ext uri="{FF2B5EF4-FFF2-40B4-BE49-F238E27FC236}">
                  <a16:creationId xmlns:a16="http://schemas.microsoft.com/office/drawing/2014/main" id="{011B4168-6141-4466-982D-8DF64E58E583}"/>
                </a:ext>
              </a:extLst>
            </p:cNvPr>
            <p:cNvSpPr>
              <a:spLocks/>
            </p:cNvSpPr>
            <p:nvPr/>
          </p:nvSpPr>
          <p:spPr bwMode="auto">
            <a:xfrm>
              <a:off x="128" y="4036"/>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Freeform 11">
              <a:extLst>
                <a:ext uri="{FF2B5EF4-FFF2-40B4-BE49-F238E27FC236}">
                  <a16:creationId xmlns:a16="http://schemas.microsoft.com/office/drawing/2014/main" id="{FFE531DE-A762-42AA-8802-A00FC4D06A42}"/>
                </a:ext>
              </a:extLst>
            </p:cNvPr>
            <p:cNvSpPr>
              <a:spLocks/>
            </p:cNvSpPr>
            <p:nvPr/>
          </p:nvSpPr>
          <p:spPr bwMode="auto">
            <a:xfrm>
              <a:off x="112" y="4024"/>
              <a:ext cx="122" cy="59"/>
            </a:xfrm>
            <a:custGeom>
              <a:avLst/>
              <a:gdLst>
                <a:gd name="T0" fmla="*/ 121 w 122"/>
                <a:gd name="T1" fmla="*/ 7 h 59"/>
                <a:gd name="T2" fmla="*/ 118 w 122"/>
                <a:gd name="T3" fmla="*/ 0 h 59"/>
                <a:gd name="T4" fmla="*/ 0 w 122"/>
                <a:gd name="T5" fmla="*/ 51 h 59"/>
                <a:gd name="T6" fmla="*/ 1 w 122"/>
                <a:gd name="T7" fmla="*/ 58 h 59"/>
                <a:gd name="T8" fmla="*/ 121 w 122"/>
                <a:gd name="T9" fmla="*/ 7 h 59"/>
              </a:gdLst>
              <a:ahLst/>
              <a:cxnLst>
                <a:cxn ang="0">
                  <a:pos x="T0" y="T1"/>
                </a:cxn>
                <a:cxn ang="0">
                  <a:pos x="T2" y="T3"/>
                </a:cxn>
                <a:cxn ang="0">
                  <a:pos x="T4" y="T5"/>
                </a:cxn>
                <a:cxn ang="0">
                  <a:pos x="T6" y="T7"/>
                </a:cxn>
                <a:cxn ang="0">
                  <a:pos x="T8" y="T9"/>
                </a:cxn>
              </a:cxnLst>
              <a:rect l="0" t="0" r="r" b="b"/>
              <a:pathLst>
                <a:path w="122" h="59">
                  <a:moveTo>
                    <a:pt x="121" y="7"/>
                  </a:moveTo>
                  <a:lnTo>
                    <a:pt x="118" y="0"/>
                  </a:lnTo>
                  <a:lnTo>
                    <a:pt x="0" y="51"/>
                  </a:lnTo>
                  <a:lnTo>
                    <a:pt x="1" y="58"/>
                  </a:lnTo>
                  <a:lnTo>
                    <a:pt x="121"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8" name="Freeform 12">
              <a:extLst>
                <a:ext uri="{FF2B5EF4-FFF2-40B4-BE49-F238E27FC236}">
                  <a16:creationId xmlns:a16="http://schemas.microsoft.com/office/drawing/2014/main" id="{CDE20FC7-6999-437F-B240-C1EB8C0326F5}"/>
                </a:ext>
              </a:extLst>
            </p:cNvPr>
            <p:cNvSpPr>
              <a:spLocks/>
            </p:cNvSpPr>
            <p:nvPr/>
          </p:nvSpPr>
          <p:spPr bwMode="auto">
            <a:xfrm>
              <a:off x="238" y="4038"/>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9" name="Freeform 13">
              <a:extLst>
                <a:ext uri="{FF2B5EF4-FFF2-40B4-BE49-F238E27FC236}">
                  <a16:creationId xmlns:a16="http://schemas.microsoft.com/office/drawing/2014/main" id="{48E2FBB4-72B9-4AA6-ADAD-C65991C09B93}"/>
                </a:ext>
              </a:extLst>
            </p:cNvPr>
            <p:cNvSpPr>
              <a:spLocks/>
            </p:cNvSpPr>
            <p:nvPr/>
          </p:nvSpPr>
          <p:spPr bwMode="auto">
            <a:xfrm>
              <a:off x="128" y="4083"/>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Lst>
              <a:ahLst/>
              <a:cxnLst>
                <a:cxn ang="0">
                  <a:pos x="T0" y="T1"/>
                </a:cxn>
                <a:cxn ang="0">
                  <a:pos x="T2" y="T3"/>
                </a:cxn>
                <a:cxn ang="0">
                  <a:pos x="T4" y="T5"/>
                </a:cxn>
                <a:cxn ang="0">
                  <a:pos x="T6" y="T7"/>
                </a:cxn>
                <a:cxn ang="0">
                  <a:pos x="T8" y="T9"/>
                </a:cxn>
              </a:cxnLst>
              <a:rect l="0" t="0" r="r" b="b"/>
              <a:pathLst>
                <a:path w="53" h="107">
                  <a:moveTo>
                    <a:pt x="45" y="106"/>
                  </a:moveTo>
                  <a:lnTo>
                    <a:pt x="52" y="102"/>
                  </a:lnTo>
                  <a:lnTo>
                    <a:pt x="6" y="0"/>
                  </a:lnTo>
                  <a:lnTo>
                    <a:pt x="0" y="4"/>
                  </a:lnTo>
                  <a:lnTo>
                    <a:pt x="45"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Freeform 14">
              <a:extLst>
                <a:ext uri="{FF2B5EF4-FFF2-40B4-BE49-F238E27FC236}">
                  <a16:creationId xmlns:a16="http://schemas.microsoft.com/office/drawing/2014/main" id="{4F9427E8-D638-49AD-B904-3DDD9D140A19}"/>
                </a:ext>
              </a:extLst>
            </p:cNvPr>
            <p:cNvSpPr>
              <a:spLocks/>
            </p:cNvSpPr>
            <p:nvPr/>
          </p:nvSpPr>
          <p:spPr bwMode="auto">
            <a:xfrm>
              <a:off x="108" y="4075"/>
              <a:ext cx="57" cy="115"/>
            </a:xfrm>
            <a:custGeom>
              <a:avLst/>
              <a:gdLst>
                <a:gd name="T0" fmla="*/ 49 w 57"/>
                <a:gd name="T1" fmla="*/ 114 h 115"/>
                <a:gd name="T2" fmla="*/ 56 w 57"/>
                <a:gd name="T3" fmla="*/ 111 h 115"/>
                <a:gd name="T4" fmla="*/ 5 w 57"/>
                <a:gd name="T5" fmla="*/ 0 h 115"/>
                <a:gd name="T6" fmla="*/ 0 w 57"/>
                <a:gd name="T7" fmla="*/ 2 h 115"/>
                <a:gd name="T8" fmla="*/ 49 w 57"/>
                <a:gd name="T9" fmla="*/ 114 h 115"/>
              </a:gdLst>
              <a:ahLst/>
              <a:cxnLst>
                <a:cxn ang="0">
                  <a:pos x="T0" y="T1"/>
                </a:cxn>
                <a:cxn ang="0">
                  <a:pos x="T2" y="T3"/>
                </a:cxn>
                <a:cxn ang="0">
                  <a:pos x="T4" y="T5"/>
                </a:cxn>
                <a:cxn ang="0">
                  <a:pos x="T6" y="T7"/>
                </a:cxn>
                <a:cxn ang="0">
                  <a:pos x="T8" y="T9"/>
                </a:cxn>
              </a:cxnLst>
              <a:rect l="0" t="0" r="r" b="b"/>
              <a:pathLst>
                <a:path w="57" h="115">
                  <a:moveTo>
                    <a:pt x="49" y="114"/>
                  </a:moveTo>
                  <a:lnTo>
                    <a:pt x="56" y="111"/>
                  </a:lnTo>
                  <a:lnTo>
                    <a:pt x="5" y="0"/>
                  </a:lnTo>
                  <a:lnTo>
                    <a:pt x="0" y="2"/>
                  </a:lnTo>
                  <a:lnTo>
                    <a:pt x="49"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1" name="Freeform 15">
              <a:extLst>
                <a:ext uri="{FF2B5EF4-FFF2-40B4-BE49-F238E27FC236}">
                  <a16:creationId xmlns:a16="http://schemas.microsoft.com/office/drawing/2014/main" id="{F227D2C1-1EB6-479C-A89E-7E620383D4B3}"/>
                </a:ext>
              </a:extLst>
            </p:cNvPr>
            <p:cNvSpPr>
              <a:spLocks/>
            </p:cNvSpPr>
            <p:nvPr/>
          </p:nvSpPr>
          <p:spPr bwMode="auto">
            <a:xfrm>
              <a:off x="111" y="4075"/>
              <a:ext cx="27" cy="18"/>
            </a:xfrm>
            <a:custGeom>
              <a:avLst/>
              <a:gdLst>
                <a:gd name="T0" fmla="*/ 22 w 27"/>
                <a:gd name="T1" fmla="*/ 17 h 18"/>
                <a:gd name="T2" fmla="*/ 26 w 27"/>
                <a:gd name="T3" fmla="*/ 10 h 18"/>
                <a:gd name="T4" fmla="*/ 4 w 27"/>
                <a:gd name="T5" fmla="*/ 0 h 18"/>
                <a:gd name="T6" fmla="*/ 0 w 27"/>
                <a:gd name="T7" fmla="*/ 6 h 18"/>
                <a:gd name="T8" fmla="*/ 22 w 27"/>
                <a:gd name="T9" fmla="*/ 17 h 18"/>
              </a:gdLst>
              <a:ahLst/>
              <a:cxnLst>
                <a:cxn ang="0">
                  <a:pos x="T0" y="T1"/>
                </a:cxn>
                <a:cxn ang="0">
                  <a:pos x="T2" y="T3"/>
                </a:cxn>
                <a:cxn ang="0">
                  <a:pos x="T4" y="T5"/>
                </a:cxn>
                <a:cxn ang="0">
                  <a:pos x="T6" y="T7"/>
                </a:cxn>
                <a:cxn ang="0">
                  <a:pos x="T8" y="T9"/>
                </a:cxn>
              </a:cxnLst>
              <a:rect l="0" t="0" r="r" b="b"/>
              <a:pathLst>
                <a:path w="27" h="18">
                  <a:moveTo>
                    <a:pt x="22" y="17"/>
                  </a:moveTo>
                  <a:lnTo>
                    <a:pt x="26" y="10"/>
                  </a:lnTo>
                  <a:lnTo>
                    <a:pt x="4" y="0"/>
                  </a:lnTo>
                  <a:lnTo>
                    <a:pt x="0" y="6"/>
                  </a:lnTo>
                  <a:lnTo>
                    <a:pt x="22"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2" name="Freeform 16">
              <a:extLst>
                <a:ext uri="{FF2B5EF4-FFF2-40B4-BE49-F238E27FC236}">
                  <a16:creationId xmlns:a16="http://schemas.microsoft.com/office/drawing/2014/main" id="{0A6A9704-2146-43E6-B943-37C1B4522A7E}"/>
                </a:ext>
              </a:extLst>
            </p:cNvPr>
            <p:cNvSpPr>
              <a:spLocks/>
            </p:cNvSpPr>
            <p:nvPr/>
          </p:nvSpPr>
          <p:spPr bwMode="auto">
            <a:xfrm>
              <a:off x="218" y="4031"/>
              <a:ext cx="28" cy="18"/>
            </a:xfrm>
            <a:custGeom>
              <a:avLst/>
              <a:gdLst>
                <a:gd name="T0" fmla="*/ 23 w 28"/>
                <a:gd name="T1" fmla="*/ 17 h 18"/>
                <a:gd name="T2" fmla="*/ 27 w 28"/>
                <a:gd name="T3" fmla="*/ 10 h 18"/>
                <a:gd name="T4" fmla="*/ 4 w 28"/>
                <a:gd name="T5" fmla="*/ 0 h 18"/>
                <a:gd name="T6" fmla="*/ 0 w 28"/>
                <a:gd name="T7" fmla="*/ 5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5"/>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7EDA6C1-D0D5-42DE-A0EC-AAA84D14F40D}"/>
              </a:ext>
            </a:extLst>
          </p:cNvPr>
          <p:cNvSpPr>
            <a:spLocks noChangeArrowheads="1" noTextEdit="1"/>
          </p:cNvSpPr>
          <p:nvPr>
            <p:ph type="sldImg"/>
          </p:nvPr>
        </p:nvSpPr>
        <p:spPr>
          <a:xfrm>
            <a:off x="469900" y="157163"/>
            <a:ext cx="5873750" cy="4402137"/>
          </a:xfrm>
          <a:ln cap="flat"/>
        </p:spPr>
      </p:sp>
      <p:sp>
        <p:nvSpPr>
          <p:cNvPr id="36867" name="Rectangle 3">
            <a:extLst>
              <a:ext uri="{FF2B5EF4-FFF2-40B4-BE49-F238E27FC236}">
                <a16:creationId xmlns:a16="http://schemas.microsoft.com/office/drawing/2014/main" id="{CB627835-D926-495C-BD79-2DD6CF076F87}"/>
              </a:ext>
            </a:extLst>
          </p:cNvPr>
          <p:cNvSpPr>
            <a:spLocks noGrp="1" noChangeArrowheads="1"/>
          </p:cNvSpPr>
          <p:nvPr>
            <p:ph type="body" idx="1"/>
          </p:nvPr>
        </p:nvSpPr>
        <p:spPr>
          <a:noFill/>
          <a:ln/>
        </p:spPr>
        <p:txBody>
          <a:bodyPr/>
          <a:lstStyle/>
          <a:p>
            <a:pPr>
              <a:tabLst/>
            </a:pPr>
            <a:r>
              <a:rPr lang="en-US" altLang="en-US"/>
              <a:t>Using the WITH CHECK OPTION Clause</a:t>
            </a:r>
          </a:p>
          <a:p>
            <a:pPr lvl="1">
              <a:tabLst/>
            </a:pPr>
            <a:r>
              <a:rPr lang="en-US" altLang="en-US"/>
              <a:t>It is possible to perform referential integrity checks through views. You can also enforce constraints at the database level. The view can be used to protect data integrity, but the use is very limited.</a:t>
            </a:r>
          </a:p>
          <a:p>
            <a:pPr lvl="1">
              <a:tabLst/>
            </a:pPr>
            <a:r>
              <a:rPr lang="en-US" altLang="en-US"/>
              <a:t>The </a:t>
            </a:r>
            <a:r>
              <a:rPr lang="en-US" altLang="en-US">
                <a:solidFill>
                  <a:srgbClr val="FC0128"/>
                </a:solidFill>
              </a:rPr>
              <a:t>WITH CHECK OPTION </a:t>
            </a:r>
            <a:r>
              <a:rPr lang="en-US" altLang="en-US"/>
              <a:t>clause specifies that INSERTS and UPDATES performed through the view are not allowed to create rows that the view cannot select, and therefore it allows integrity constraints and data validation checks to be enforced on data being inserted or updated.</a:t>
            </a:r>
          </a:p>
          <a:p>
            <a:pPr lvl="1">
              <a:tabLst/>
            </a:pPr>
            <a:r>
              <a:rPr lang="en-US" altLang="en-US"/>
              <a:t>If there is an attempt to perform DML operations on rows that the view has not selected, an error is displayed, with the constraint name if that has been specified.</a:t>
            </a:r>
          </a:p>
          <a:p>
            <a:pPr lvl="1">
              <a:spcBef>
                <a:spcPct val="65000"/>
              </a:spcBef>
              <a:tabLst/>
            </a:pPr>
            <a:r>
              <a:rPr lang="en-US" altLang="en-US" sz="400">
                <a:latin typeface="Courier New" panose="02070309020205020404" pitchFamily="49" charset="0"/>
              </a:rPr>
              <a:t> </a:t>
            </a:r>
          </a:p>
          <a:p>
            <a:pPr lvl="1">
              <a:tabLst/>
            </a:pPr>
            <a:r>
              <a:rPr lang="en-US" altLang="en-US" b="1">
                <a:latin typeface="Courier New" panose="02070309020205020404" pitchFamily="49" charset="0"/>
              </a:rPr>
              <a:t> SQL&gt; UPDATE empvu20</a:t>
            </a:r>
          </a:p>
          <a:p>
            <a:pPr lvl="1">
              <a:spcBef>
                <a:spcPct val="0"/>
              </a:spcBef>
              <a:tabLst/>
            </a:pPr>
            <a:r>
              <a:rPr lang="en-US" altLang="en-US" b="1">
                <a:latin typeface="Courier New" panose="02070309020205020404" pitchFamily="49" charset="0"/>
              </a:rPr>
              <a:t>   2  SET    deptno = 10</a:t>
            </a:r>
          </a:p>
          <a:p>
            <a:pPr lvl="1">
              <a:spcBef>
                <a:spcPct val="0"/>
              </a:spcBef>
              <a:tabLst/>
            </a:pPr>
            <a:r>
              <a:rPr lang="en-US" altLang="en-US" b="1">
                <a:latin typeface="Courier New" panose="02070309020205020404" pitchFamily="49" charset="0"/>
              </a:rPr>
              <a:t>   3  WHERE  empno = 7788;</a:t>
            </a:r>
            <a:endParaRPr lang="en-US" altLang="en-US">
              <a:latin typeface="Courier New" panose="02070309020205020404" pitchFamily="49" charset="0"/>
            </a:endParaRPr>
          </a:p>
          <a:p>
            <a:pPr lvl="1">
              <a:spcBef>
                <a:spcPct val="0"/>
              </a:spcBef>
              <a:tabLst/>
            </a:pPr>
            <a:r>
              <a:rPr lang="en-US" altLang="en-US">
                <a:latin typeface="Courier New" panose="02070309020205020404" pitchFamily="49" charset="0"/>
              </a:rPr>
              <a:t> update empvu20</a:t>
            </a:r>
          </a:p>
          <a:p>
            <a:pPr lvl="1">
              <a:spcBef>
                <a:spcPct val="0"/>
              </a:spcBef>
              <a:tabLst/>
            </a:pPr>
            <a:r>
              <a:rPr lang="en-US" altLang="en-US">
                <a:latin typeface="Courier New" panose="02070309020205020404" pitchFamily="49" charset="0"/>
              </a:rPr>
              <a:t>         *</a:t>
            </a:r>
          </a:p>
          <a:p>
            <a:pPr lvl="1">
              <a:spcBef>
                <a:spcPct val="0"/>
              </a:spcBef>
              <a:tabLst/>
            </a:pPr>
            <a:r>
              <a:rPr lang="en-US" altLang="en-US">
                <a:latin typeface="Courier New" panose="02070309020205020404" pitchFamily="49" charset="0"/>
              </a:rPr>
              <a:t> ERROR at line 1:</a:t>
            </a:r>
          </a:p>
          <a:p>
            <a:pPr lvl="1">
              <a:spcBef>
                <a:spcPct val="0"/>
              </a:spcBef>
              <a:tabLst/>
            </a:pPr>
            <a:r>
              <a:rPr lang="en-US" altLang="en-US">
                <a:latin typeface="Courier New" panose="02070309020205020404" pitchFamily="49" charset="0"/>
              </a:rPr>
              <a:t> ORA-01402: view WITH CHECK OPTION where-clause violation</a:t>
            </a:r>
          </a:p>
          <a:p>
            <a:pPr lvl="1">
              <a:spcBef>
                <a:spcPct val="65000"/>
              </a:spcBef>
              <a:tabLst/>
            </a:pPr>
            <a:r>
              <a:rPr lang="en-US" altLang="en-US" b="1"/>
              <a:t>Note:</a:t>
            </a:r>
            <a:r>
              <a:rPr lang="en-US" altLang="en-US"/>
              <a:t> No rows are updated because if the department number were to change to 10, the view would no longer be able to see that employee. Therefore, with the WITH CHECK OPTION clause, the view can see only department 20 employees and does not allow the department number for those employees to be changed through the view.</a:t>
            </a:r>
          </a:p>
        </p:txBody>
      </p:sp>
      <p:sp>
        <p:nvSpPr>
          <p:cNvPr id="36868" name="Rectangle 4">
            <a:extLst>
              <a:ext uri="{FF2B5EF4-FFF2-40B4-BE49-F238E27FC236}">
                <a16:creationId xmlns:a16="http://schemas.microsoft.com/office/drawing/2014/main" id="{69C240D7-1967-4FF5-A259-44DD84E99612}"/>
              </a:ext>
            </a:extLst>
          </p:cNvPr>
          <p:cNvSpPr>
            <a:spLocks noChangeArrowheads="1"/>
          </p:cNvSpPr>
          <p:nvPr/>
        </p:nvSpPr>
        <p:spPr bwMode="auto">
          <a:xfrm>
            <a:off x="617538" y="6386513"/>
            <a:ext cx="5618162" cy="1282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485B052-286C-4CC2-80F7-0EDD374D0AF3}"/>
              </a:ext>
            </a:extLst>
          </p:cNvPr>
          <p:cNvSpPr>
            <a:spLocks noChangeArrowheads="1"/>
          </p:cNvSpPr>
          <p:nvPr/>
        </p:nvSpPr>
        <p:spPr bwMode="auto">
          <a:xfrm>
            <a:off x="638175" y="5821363"/>
            <a:ext cx="5881688"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869950">
              <a:spcBef>
                <a:spcPct val="0"/>
              </a:spcBef>
              <a:defRPr sz="2400">
                <a:solidFill>
                  <a:schemeClr val="tx1"/>
                </a:solidFill>
                <a:latin typeface="Times New Roman" panose="02020603050405020304" pitchFamily="18" charset="0"/>
              </a:defRPr>
            </a:lvl1pPr>
            <a:lvl2pPr marL="446088" algn="l" defTabSz="869950">
              <a:spcBef>
                <a:spcPct val="0"/>
              </a:spcBef>
              <a:defRPr sz="2400">
                <a:solidFill>
                  <a:schemeClr val="tx1"/>
                </a:solidFill>
                <a:latin typeface="Times New Roman" panose="02020603050405020304" pitchFamily="18" charset="0"/>
              </a:defRPr>
            </a:lvl2pPr>
            <a:lvl3pPr marL="892175" algn="l" defTabSz="869950">
              <a:spcBef>
                <a:spcPct val="0"/>
              </a:spcBef>
              <a:defRPr sz="2400">
                <a:solidFill>
                  <a:schemeClr val="tx1"/>
                </a:solidFill>
                <a:latin typeface="Times New Roman" panose="02020603050405020304" pitchFamily="18" charset="0"/>
              </a:defRPr>
            </a:lvl3pPr>
            <a:lvl4pPr marL="1338263" algn="l" defTabSz="869950">
              <a:spcBef>
                <a:spcPct val="0"/>
              </a:spcBef>
              <a:defRPr sz="2400">
                <a:solidFill>
                  <a:schemeClr val="tx1"/>
                </a:solidFill>
                <a:latin typeface="Times New Roman" panose="02020603050405020304" pitchFamily="18" charset="0"/>
              </a:defRPr>
            </a:lvl4pPr>
            <a:lvl5pPr marL="1781175" algn="l" defTabSz="869950">
              <a:spcBef>
                <a:spcPct val="0"/>
              </a:spcBef>
              <a:defRPr sz="2400">
                <a:solidFill>
                  <a:schemeClr val="tx1"/>
                </a:solidFill>
                <a:latin typeface="Times New Roman" panose="02020603050405020304" pitchFamily="18" charset="0"/>
              </a:defRPr>
            </a:lvl5pPr>
            <a:lvl6pPr marL="2238375" defTabSz="869950" fontAlgn="base">
              <a:spcBef>
                <a:spcPct val="0"/>
              </a:spcBef>
              <a:spcAft>
                <a:spcPct val="0"/>
              </a:spcAft>
              <a:defRPr sz="2400">
                <a:solidFill>
                  <a:schemeClr val="tx1"/>
                </a:solidFill>
                <a:latin typeface="Times New Roman" panose="02020603050405020304" pitchFamily="18" charset="0"/>
              </a:defRPr>
            </a:lvl6pPr>
            <a:lvl7pPr marL="2695575" defTabSz="869950" fontAlgn="base">
              <a:spcBef>
                <a:spcPct val="0"/>
              </a:spcBef>
              <a:spcAft>
                <a:spcPct val="0"/>
              </a:spcAft>
              <a:defRPr sz="2400">
                <a:solidFill>
                  <a:schemeClr val="tx1"/>
                </a:solidFill>
                <a:latin typeface="Times New Roman" panose="02020603050405020304" pitchFamily="18" charset="0"/>
              </a:defRPr>
            </a:lvl7pPr>
            <a:lvl8pPr marL="3152775" defTabSz="869950" fontAlgn="base">
              <a:spcBef>
                <a:spcPct val="0"/>
              </a:spcBef>
              <a:spcAft>
                <a:spcPct val="0"/>
              </a:spcAft>
              <a:defRPr sz="2400">
                <a:solidFill>
                  <a:schemeClr val="tx1"/>
                </a:solidFill>
                <a:latin typeface="Times New Roman" panose="02020603050405020304" pitchFamily="18" charset="0"/>
              </a:defRPr>
            </a:lvl8pPr>
            <a:lvl9pPr marL="3609975" defTabSz="869950" fontAlgn="base">
              <a:spcBef>
                <a:spcPct val="0"/>
              </a:spcBef>
              <a:spcAft>
                <a:spcPct val="0"/>
              </a:spcAft>
              <a:defRPr sz="2400">
                <a:solidFill>
                  <a:schemeClr val="tx1"/>
                </a:solidFill>
                <a:latin typeface="Times New Roman" panose="02020603050405020304" pitchFamily="18" charset="0"/>
              </a:defRPr>
            </a:lvl9pPr>
          </a:lstStyle>
          <a:p>
            <a:pPr>
              <a:lnSpc>
                <a:spcPct val="100000"/>
              </a:lnSpc>
            </a:pPr>
            <a:r>
              <a:rPr lang="en-US" altLang="en-US" sz="1100">
                <a:latin typeface="Courier New" panose="02070309020205020404" pitchFamily="49" charset="0"/>
              </a:rPr>
              <a:t>SQL&gt; DELETE FROM  empvu10</a:t>
            </a:r>
          </a:p>
          <a:p>
            <a:pPr>
              <a:lnSpc>
                <a:spcPct val="100000"/>
              </a:lnSpc>
            </a:pPr>
            <a:r>
              <a:rPr lang="en-US" altLang="en-US" sz="1100">
                <a:latin typeface="Courier New" panose="02070309020205020404" pitchFamily="49" charset="0"/>
              </a:rPr>
              <a:t>  2  WHERE	       employee_number = 7782;</a:t>
            </a:r>
          </a:p>
          <a:p>
            <a:pPr>
              <a:lnSpc>
                <a:spcPct val="100000"/>
              </a:lnSpc>
            </a:pPr>
            <a:r>
              <a:rPr lang="en-US" altLang="en-US" sz="1100" b="0">
                <a:latin typeface="Courier New" panose="02070309020205020404" pitchFamily="49" charset="0"/>
              </a:rPr>
              <a:t>DELETE FROM empvu10</a:t>
            </a:r>
          </a:p>
          <a:p>
            <a:pPr>
              <a:lnSpc>
                <a:spcPct val="100000"/>
              </a:lnSpc>
            </a:pPr>
            <a:r>
              <a:rPr lang="en-US" altLang="en-US" sz="1100" b="0">
                <a:latin typeface="Courier New" panose="02070309020205020404" pitchFamily="49" charset="0"/>
              </a:rPr>
              <a:t>            *</a:t>
            </a:r>
          </a:p>
          <a:p>
            <a:pPr>
              <a:lnSpc>
                <a:spcPct val="100000"/>
              </a:lnSpc>
            </a:pPr>
            <a:r>
              <a:rPr lang="en-US" altLang="en-US" sz="1100" b="0">
                <a:latin typeface="Courier New" panose="02070309020205020404" pitchFamily="49" charset="0"/>
              </a:rPr>
              <a:t>ERROR at line 1:</a:t>
            </a:r>
          </a:p>
          <a:p>
            <a:pPr>
              <a:lnSpc>
                <a:spcPct val="100000"/>
              </a:lnSpc>
            </a:pPr>
            <a:r>
              <a:rPr lang="en-US" altLang="en-US" sz="1100" b="0">
                <a:latin typeface="Courier New" panose="02070309020205020404" pitchFamily="49" charset="0"/>
              </a:rPr>
              <a:t>ORA-01752:Cannot delete from view without exactly one key-preserved </a:t>
            </a:r>
          </a:p>
          <a:p>
            <a:pPr>
              <a:lnSpc>
                <a:spcPct val="100000"/>
              </a:lnSpc>
            </a:pPr>
            <a:r>
              <a:rPr lang="en-US" altLang="en-US" sz="1100" b="0">
                <a:latin typeface="Courier New" panose="02070309020205020404" pitchFamily="49" charset="0"/>
              </a:rPr>
              <a:t>table</a:t>
            </a:r>
            <a:r>
              <a:rPr lang="en-US" altLang="en-US" sz="1100">
                <a:latin typeface="Courier New" panose="02070309020205020404" pitchFamily="49" charset="0"/>
              </a:rPr>
              <a:t>	</a:t>
            </a:r>
          </a:p>
          <a:p>
            <a:pPr>
              <a:lnSpc>
                <a:spcPct val="100000"/>
              </a:lnSpc>
            </a:pPr>
            <a:endParaRPr lang="en-US" altLang="en-US" sz="1100">
              <a:latin typeface="Courier New" panose="02070309020205020404" pitchFamily="49" charset="0"/>
            </a:endParaRPr>
          </a:p>
          <a:p>
            <a:pPr>
              <a:lnSpc>
                <a:spcPct val="100000"/>
              </a:lnSpc>
            </a:pPr>
            <a:endParaRPr lang="en-US" altLang="en-US" sz="1100">
              <a:latin typeface="Courier New" panose="02070309020205020404" pitchFamily="49" charset="0"/>
            </a:endParaRPr>
          </a:p>
        </p:txBody>
      </p:sp>
      <p:sp>
        <p:nvSpPr>
          <p:cNvPr id="38915" name="Rectangle 3">
            <a:extLst>
              <a:ext uri="{FF2B5EF4-FFF2-40B4-BE49-F238E27FC236}">
                <a16:creationId xmlns:a16="http://schemas.microsoft.com/office/drawing/2014/main" id="{6F867532-3F2E-46EC-B4DF-93F940BF1BC7}"/>
              </a:ext>
            </a:extLst>
          </p:cNvPr>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 name="Rectangle 4">
            <a:extLst>
              <a:ext uri="{FF2B5EF4-FFF2-40B4-BE49-F238E27FC236}">
                <a16:creationId xmlns:a16="http://schemas.microsoft.com/office/drawing/2014/main" id="{4F4E11A8-CAF9-4E17-AAC0-02679F871501}"/>
              </a:ext>
            </a:extLst>
          </p:cNvPr>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Rectangle 5">
            <a:extLst>
              <a:ext uri="{FF2B5EF4-FFF2-40B4-BE49-F238E27FC236}">
                <a16:creationId xmlns:a16="http://schemas.microsoft.com/office/drawing/2014/main" id="{3D78B302-CB52-4718-9AC4-68F9ABC2421F}"/>
              </a:ext>
            </a:extLst>
          </p:cNvPr>
          <p:cNvSpPr>
            <a:spLocks noGrp="1" noChangeArrowheads="1"/>
          </p:cNvSpPr>
          <p:nvPr>
            <p:ph type="body" idx="1"/>
          </p:nvPr>
        </p:nvSpPr>
        <p:spPr>
          <a:xfrm>
            <a:off x="409575" y="4765675"/>
            <a:ext cx="6110288" cy="3749675"/>
          </a:xfrm>
          <a:noFill/>
          <a:ln/>
        </p:spPr>
        <p:txBody>
          <a:bodyPr/>
          <a:lstStyle/>
          <a:p>
            <a:pPr>
              <a:tabLst/>
            </a:pPr>
            <a:r>
              <a:rPr lang="en-US" altLang="en-US"/>
              <a:t>Denying DML Operations</a:t>
            </a:r>
          </a:p>
          <a:p>
            <a:pPr lvl="1">
              <a:tabLst/>
            </a:pPr>
            <a:r>
              <a:rPr lang="en-US" altLang="en-US"/>
              <a:t>You can ensure that no DML operations occur on your view by creating it with the </a:t>
            </a:r>
            <a:r>
              <a:rPr lang="en-US" altLang="en-US">
                <a:solidFill>
                  <a:srgbClr val="FC0128"/>
                </a:solidFill>
              </a:rPr>
              <a:t>WITH READ ONLY </a:t>
            </a:r>
            <a:r>
              <a:rPr lang="en-US" altLang="en-US"/>
              <a:t>option. The example on the slide modifies the EMPVU10 view to prevent any DML operations on the view. </a:t>
            </a:r>
          </a:p>
          <a:p>
            <a:pPr lvl="1">
              <a:tabLst/>
            </a:pPr>
            <a:r>
              <a:rPr lang="en-US" altLang="en-US"/>
              <a:t>Any attempts to remove a row from the view will result in an error. </a:t>
            </a:r>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r>
              <a:rPr lang="en-US" altLang="en-US"/>
              <a:t>Any attempts to insert a row or modify a row using the view will result in Oracle Server error -01733: virtual column not allowed here.</a:t>
            </a:r>
          </a:p>
        </p:txBody>
      </p:sp>
      <p:sp>
        <p:nvSpPr>
          <p:cNvPr id="38918" name="Rectangle 6">
            <a:extLst>
              <a:ext uri="{FF2B5EF4-FFF2-40B4-BE49-F238E27FC236}">
                <a16:creationId xmlns:a16="http://schemas.microsoft.com/office/drawing/2014/main" id="{97A9A4B5-DE01-40C1-BED6-4B93FC4D65A1}"/>
              </a:ext>
            </a:extLst>
          </p:cNvPr>
          <p:cNvSpPr>
            <a:spLocks noChangeArrowheads="1" noTextEdit="1"/>
          </p:cNvSpPr>
          <p:nvPr>
            <p:ph type="sldImg"/>
          </p:nvPr>
        </p:nvSpPr>
        <p:spPr>
          <a:xfrm>
            <a:off x="469900" y="157163"/>
            <a:ext cx="5873750" cy="4402137"/>
          </a:xfrm>
          <a:ln cap="flat"/>
        </p:spPr>
      </p:sp>
      <p:sp>
        <p:nvSpPr>
          <p:cNvPr id="38919" name="Rectangle 7">
            <a:extLst>
              <a:ext uri="{FF2B5EF4-FFF2-40B4-BE49-F238E27FC236}">
                <a16:creationId xmlns:a16="http://schemas.microsoft.com/office/drawing/2014/main" id="{89A5D363-4644-4940-8EC3-E042CB753687}"/>
              </a:ext>
            </a:extLst>
          </p:cNvPr>
          <p:cNvSpPr>
            <a:spLocks noChangeArrowheads="1"/>
          </p:cNvSpPr>
          <p:nvPr/>
        </p:nvSpPr>
        <p:spPr bwMode="auto">
          <a:xfrm>
            <a:off x="617538" y="5794375"/>
            <a:ext cx="5800725" cy="12684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4F6759B-D886-4432-9608-DFEE4BDF7B5A}"/>
              </a:ext>
            </a:extLst>
          </p:cNvPr>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3" name="Rectangle 3">
            <a:extLst>
              <a:ext uri="{FF2B5EF4-FFF2-40B4-BE49-F238E27FC236}">
                <a16:creationId xmlns:a16="http://schemas.microsoft.com/office/drawing/2014/main" id="{235742A6-83B9-4750-8E14-49FA18F7EADE}"/>
              </a:ext>
            </a:extLst>
          </p:cNvPr>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4" name="Rectangle 4">
            <a:extLst>
              <a:ext uri="{FF2B5EF4-FFF2-40B4-BE49-F238E27FC236}">
                <a16:creationId xmlns:a16="http://schemas.microsoft.com/office/drawing/2014/main" id="{6BDF2F0F-8136-4EBA-A9EF-3CD8C60E74CB}"/>
              </a:ext>
            </a:extLst>
          </p:cNvPr>
          <p:cNvSpPr>
            <a:spLocks noGrp="1" noChangeArrowheads="1"/>
          </p:cNvSpPr>
          <p:nvPr>
            <p:ph type="body" idx="1"/>
          </p:nvPr>
        </p:nvSpPr>
        <p:spPr>
          <a:noFill/>
          <a:ln/>
        </p:spPr>
        <p:txBody>
          <a:bodyPr/>
          <a:lstStyle/>
          <a:p>
            <a:pPr>
              <a:tabLst/>
            </a:pPr>
            <a:r>
              <a:rPr lang="en-US" altLang="en-US"/>
              <a:t>Removing a View</a:t>
            </a:r>
          </a:p>
          <a:p>
            <a:pPr lvl="1">
              <a:tabLst/>
            </a:pPr>
            <a:r>
              <a:rPr lang="en-US" altLang="en-US"/>
              <a:t>You use the </a:t>
            </a:r>
            <a:r>
              <a:rPr lang="en-US" altLang="en-US">
                <a:solidFill>
                  <a:srgbClr val="FC0128"/>
                </a:solidFill>
              </a:rPr>
              <a:t>DROP VIEW </a:t>
            </a:r>
            <a:r>
              <a:rPr lang="en-US" altLang="en-US"/>
              <a:t>statement to remove a view. The statement removes the view definition from the database. Dropping views has no effect on the tables on which the view was based. Views or other applications based on deleted views become invalid. Only the creator or a user with the DROP ANY VIEW privilege can remove a view.</a:t>
            </a:r>
          </a:p>
          <a:p>
            <a:pPr lvl="1">
              <a:tabLst/>
            </a:pPr>
            <a:r>
              <a:rPr lang="en-US" altLang="en-US"/>
              <a:t>In the syntax:</a:t>
            </a:r>
          </a:p>
          <a:p>
            <a:pPr lvl="1">
              <a:tabLst/>
            </a:pPr>
            <a:r>
              <a:rPr lang="en-US" altLang="en-US"/>
              <a:t>	</a:t>
            </a:r>
            <a:r>
              <a:rPr lang="en-US" altLang="en-US" i="1"/>
              <a:t>view		</a:t>
            </a:r>
            <a:r>
              <a:rPr lang="en-US" altLang="en-US"/>
              <a:t>is the name of the view</a:t>
            </a:r>
          </a:p>
          <a:p>
            <a:pPr>
              <a:tabLst/>
            </a:pPr>
            <a:endParaRPr lang="en-US" altLang="en-US" b="0">
              <a:latin typeface="Times New Roman" panose="02020603050405020304" pitchFamily="18" charset="0"/>
            </a:endParaRPr>
          </a:p>
        </p:txBody>
      </p:sp>
      <p:sp>
        <p:nvSpPr>
          <p:cNvPr id="40965" name="Rectangle 5">
            <a:extLst>
              <a:ext uri="{FF2B5EF4-FFF2-40B4-BE49-F238E27FC236}">
                <a16:creationId xmlns:a16="http://schemas.microsoft.com/office/drawing/2014/main" id="{DCA5AEA2-B138-4A8E-9496-35C02A33935B}"/>
              </a:ext>
            </a:extLst>
          </p:cNvPr>
          <p:cNvSpPr>
            <a:spLocks noChangeArrowheads="1" noTextEdit="1"/>
          </p:cNvSpPr>
          <p:nvPr>
            <p:ph type="sldImg"/>
          </p:nvPr>
        </p:nvSpPr>
        <p:spPr>
          <a:xfrm>
            <a:off x="469900" y="157163"/>
            <a:ext cx="5873750" cy="4402137"/>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BBAEBB8-9C13-4693-8F2D-CCDDAD47C6A4}"/>
              </a:ext>
            </a:extLst>
          </p:cNvPr>
          <p:cNvSpPr>
            <a:spLocks noChangeArrowheads="1" noTextEdit="1"/>
          </p:cNvSpPr>
          <p:nvPr>
            <p:ph type="sldImg"/>
          </p:nvPr>
        </p:nvSpPr>
        <p:spPr>
          <a:ln cap="flat"/>
        </p:spPr>
      </p:sp>
      <p:sp>
        <p:nvSpPr>
          <p:cNvPr id="43011" name="Rectangle 3">
            <a:extLst>
              <a:ext uri="{FF2B5EF4-FFF2-40B4-BE49-F238E27FC236}">
                <a16:creationId xmlns:a16="http://schemas.microsoft.com/office/drawing/2014/main" id="{5B705084-40B3-4B79-9B7B-C18FB0FB4FDE}"/>
              </a:ext>
            </a:extLst>
          </p:cNvPr>
          <p:cNvSpPr>
            <a:spLocks noGrp="1" noChangeArrowheads="1"/>
          </p:cNvSpPr>
          <p:nvPr>
            <p:ph type="body" idx="1"/>
          </p:nvPr>
        </p:nvSpPr>
        <p:spPr>
          <a:noFill/>
          <a:ln/>
        </p:spPr>
        <p:txBody>
          <a:bodyPr/>
          <a:lstStyle/>
          <a:p>
            <a:r>
              <a:rPr lang="en-US" altLang="en-US"/>
              <a:t>What Is a View?</a:t>
            </a:r>
          </a:p>
          <a:p>
            <a:pPr lvl="1"/>
            <a:r>
              <a:rPr lang="en-US" altLang="en-US"/>
              <a:t>A view is based on a table or another view and acts as a window through which data on tables can be viewed or changed. A view does not contain data. The definition of the view is stored in the data dictionary. You can see the definition of the view in the USER_VIEWS data dictionary table.</a:t>
            </a:r>
          </a:p>
          <a:p>
            <a:r>
              <a:rPr lang="en-US" altLang="en-US"/>
              <a:t>Advantages of Views</a:t>
            </a:r>
          </a:p>
          <a:p>
            <a:pPr lvl="2"/>
            <a:r>
              <a:rPr lang="en-US" altLang="en-US"/>
              <a:t>Restrict database access</a:t>
            </a:r>
          </a:p>
          <a:p>
            <a:pPr lvl="2"/>
            <a:r>
              <a:rPr lang="en-US" altLang="en-US"/>
              <a:t>Simplify queries</a:t>
            </a:r>
          </a:p>
          <a:p>
            <a:pPr lvl="2"/>
            <a:r>
              <a:rPr lang="en-US" altLang="en-US"/>
              <a:t>Provide data independence</a:t>
            </a:r>
          </a:p>
          <a:p>
            <a:pPr lvl="2"/>
            <a:r>
              <a:rPr lang="en-US" altLang="en-US"/>
              <a:t>Allow multiple views of the same data</a:t>
            </a:r>
          </a:p>
          <a:p>
            <a:pPr lvl="2"/>
            <a:r>
              <a:rPr lang="en-US" altLang="en-US"/>
              <a:t>Remove views without affecting the underlying data</a:t>
            </a:r>
          </a:p>
          <a:p>
            <a:r>
              <a:rPr lang="en-US" altLang="en-US"/>
              <a:t>View Options</a:t>
            </a:r>
          </a:p>
          <a:p>
            <a:pPr lvl="2"/>
            <a:r>
              <a:rPr lang="en-US" altLang="en-US"/>
              <a:t>Can be a simple view based on one table</a:t>
            </a:r>
          </a:p>
          <a:p>
            <a:pPr lvl="2"/>
            <a:r>
              <a:rPr lang="en-US" altLang="en-US"/>
              <a:t>Can be a complex view based on more than one table or can contain groups or functions</a:t>
            </a:r>
          </a:p>
          <a:p>
            <a:pPr lvl="2"/>
            <a:r>
              <a:rPr lang="en-US" altLang="en-US"/>
              <a:t>Can be replaced if one of the same name exists</a:t>
            </a:r>
          </a:p>
          <a:p>
            <a:pPr lvl="2"/>
            <a:r>
              <a:rPr lang="en-US" altLang="en-US"/>
              <a:t>Contain a check constraint</a:t>
            </a:r>
          </a:p>
          <a:p>
            <a:pPr lvl="2"/>
            <a:r>
              <a:rPr lang="en-US" altLang="en-US"/>
              <a:t>Can be read-only</a:t>
            </a:r>
          </a:p>
          <a:p>
            <a:endParaRPr lang="en-US" altLang="en-US" b="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B5F5451-8116-4D5F-884A-2BFBAD0C92DB}"/>
              </a:ext>
            </a:extLst>
          </p:cNvPr>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a:extLst>
              <a:ext uri="{FF2B5EF4-FFF2-40B4-BE49-F238E27FC236}">
                <a16:creationId xmlns:a16="http://schemas.microsoft.com/office/drawing/2014/main" id="{57E799B5-4D4C-4798-A6EC-985B89331BD8}"/>
              </a:ext>
            </a:extLst>
          </p:cNvPr>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a:extLst>
              <a:ext uri="{FF2B5EF4-FFF2-40B4-BE49-F238E27FC236}">
                <a16:creationId xmlns:a16="http://schemas.microsoft.com/office/drawing/2014/main" id="{B10971B9-6CBB-4B8C-9B66-E34637476D7E}"/>
              </a:ext>
            </a:extLst>
          </p:cNvPr>
          <p:cNvSpPr>
            <a:spLocks noGrp="1" noChangeArrowheads="1"/>
          </p:cNvSpPr>
          <p:nvPr>
            <p:ph type="body" idx="1"/>
          </p:nvPr>
        </p:nvSpPr>
        <p:spPr>
          <a:xfrm>
            <a:off x="422275" y="4765675"/>
            <a:ext cx="5995988" cy="3749675"/>
          </a:xfrm>
          <a:noFill/>
          <a:ln/>
        </p:spPr>
        <p:txBody>
          <a:bodyPr/>
          <a:lstStyle/>
          <a:p>
            <a:pPr>
              <a:tabLst/>
            </a:pPr>
            <a:r>
              <a:rPr lang="en-US" altLang="en-US"/>
              <a:t>Lesson Aim</a:t>
            </a:r>
          </a:p>
          <a:p>
            <a:pPr lvl="1">
              <a:tabLst/>
            </a:pPr>
            <a:r>
              <a:rPr lang="en-US" altLang="en-US"/>
              <a:t>In this lesson, you will learn to create and use views. You will also learn to query the relevant data dictionary object to retrieve information about views.</a:t>
            </a:r>
          </a:p>
        </p:txBody>
      </p:sp>
      <p:sp>
        <p:nvSpPr>
          <p:cNvPr id="8197" name="Rectangle 5">
            <a:extLst>
              <a:ext uri="{FF2B5EF4-FFF2-40B4-BE49-F238E27FC236}">
                <a16:creationId xmlns:a16="http://schemas.microsoft.com/office/drawing/2014/main" id="{AEBDD7CE-D7CD-4656-A2EC-EF087D18A17D}"/>
              </a:ext>
            </a:extLst>
          </p:cNvPr>
          <p:cNvSpPr>
            <a:spLocks noChangeArrowheads="1" noTextEdit="1"/>
          </p:cNvSpPr>
          <p:nvPr>
            <p:ph type="sldImg"/>
          </p:nvPr>
        </p:nvSpPr>
        <p:spPr>
          <a:xfrm>
            <a:off x="469900" y="157163"/>
            <a:ext cx="5873750" cy="4402137"/>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6EE3C45-2698-4564-BE75-3DAD6456C4AF}"/>
              </a:ext>
            </a:extLst>
          </p:cNvPr>
          <p:cNvSpPr>
            <a:spLocks noChangeArrowheads="1" noTextEdit="1"/>
          </p:cNvSpPr>
          <p:nvPr>
            <p:ph type="sldImg"/>
          </p:nvPr>
        </p:nvSpPr>
        <p:spPr>
          <a:xfrm>
            <a:off x="469900" y="195263"/>
            <a:ext cx="5899150" cy="4421187"/>
          </a:xfrm>
          <a:ln cap="flat"/>
        </p:spPr>
      </p:sp>
      <p:sp>
        <p:nvSpPr>
          <p:cNvPr id="45059" name="Rectangle 3">
            <a:extLst>
              <a:ext uri="{FF2B5EF4-FFF2-40B4-BE49-F238E27FC236}">
                <a16:creationId xmlns:a16="http://schemas.microsoft.com/office/drawing/2014/main" id="{A64BBFB1-0055-49D9-B21F-B793FC405358}"/>
              </a:ext>
            </a:extLst>
          </p:cNvPr>
          <p:cNvSpPr>
            <a:spLocks noGrp="1" noChangeArrowheads="1"/>
          </p:cNvSpPr>
          <p:nvPr>
            <p:ph type="body" idx="1"/>
          </p:nvPr>
        </p:nvSpPr>
        <p:spPr>
          <a:xfrm>
            <a:off x="419100" y="4822825"/>
            <a:ext cx="5932488" cy="3662363"/>
          </a:xfrm>
          <a:noFill/>
          <a:ln/>
        </p:spPr>
        <p:txBody>
          <a:bodyPr/>
          <a:lstStyle/>
          <a:p>
            <a:pPr defTabSz="406400">
              <a:tabLst>
                <a:tab pos="460375" algn="l"/>
              </a:tabLst>
            </a:pPr>
            <a:r>
              <a:rPr lang="en-US" altLang="en-US"/>
              <a:t>Practice Overview</a:t>
            </a:r>
          </a:p>
          <a:p>
            <a:pPr marL="115888" lvl="1" defTabSz="406400">
              <a:tabLst>
                <a:tab pos="460375" algn="l"/>
              </a:tabLst>
            </a:pPr>
            <a:r>
              <a:rPr lang="en-US" altLang="en-US"/>
              <a:t>In this practice, you will create simple and complex views and attempt to perform DML statements on the views.</a:t>
            </a:r>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marL="115888" lvl="1" defTabSz="406400">
              <a:tabLst>
                <a:tab pos="460375" algn="l"/>
              </a:tabLst>
            </a:pPr>
            <a:endParaRPr lang="en-US" altLang="en-US"/>
          </a:p>
          <a:p>
            <a:pPr defTabSz="406400">
              <a:tabLst>
                <a:tab pos="460375" algn="l"/>
              </a:tabLst>
            </a:pPr>
            <a:endParaRPr lang="en-US" altLang="en-US" b="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E642829-A9AB-488F-B289-AFA18918BFC3}"/>
              </a:ext>
            </a:extLst>
          </p:cNvPr>
          <p:cNvSpPr>
            <a:spLocks noGrp="1" noChangeArrowheads="1"/>
          </p:cNvSpPr>
          <p:nvPr>
            <p:ph type="body" idx="1"/>
          </p:nvPr>
        </p:nvSpPr>
        <p:spPr>
          <a:xfrm>
            <a:off x="368300" y="495300"/>
            <a:ext cx="6186488" cy="7769225"/>
          </a:xfrm>
          <a:noFill/>
          <a:ln/>
        </p:spPr>
        <p:txBody>
          <a:bodyPr/>
          <a:lstStyle/>
          <a:p>
            <a:pPr defTabSz="406400">
              <a:lnSpc>
                <a:spcPct val="112000"/>
              </a:lnSpc>
              <a:spcBef>
                <a:spcPct val="0"/>
              </a:spcBef>
              <a:spcAft>
                <a:spcPct val="24000"/>
              </a:spcAft>
              <a:tabLst>
                <a:tab pos="460375" algn="l"/>
                <a:tab pos="1892300" algn="l"/>
              </a:tabLst>
            </a:pPr>
            <a:r>
              <a:rPr lang="en-US" altLang="en-US"/>
              <a:t>Practice 12</a:t>
            </a:r>
            <a:endParaRPr lang="en-US" altLang="en-US" b="0">
              <a:latin typeface="Times" panose="02020603050405020304" pitchFamily="18" charset="0"/>
            </a:endParaRPr>
          </a:p>
          <a:p>
            <a:pPr marL="454025" lvl="2" indent="-219075" defTabSz="406400">
              <a:buFontTx/>
              <a:buNone/>
              <a:tabLst>
                <a:tab pos="460375" algn="l"/>
                <a:tab pos="1892300" algn="l"/>
              </a:tabLst>
            </a:pPr>
            <a:r>
              <a:rPr lang="en-US" altLang="en-US"/>
              <a:t>1.	Create a view called EMP_VU based on the employee number, employee name, and</a:t>
            </a:r>
            <a:br>
              <a:rPr lang="en-US" altLang="en-US"/>
            </a:br>
            <a:r>
              <a:rPr lang="en-US" altLang="en-US"/>
              <a:t>	department number from the EMP table. Change the heading for the employee name to</a:t>
            </a:r>
            <a:br>
              <a:rPr lang="en-US" altLang="en-US"/>
            </a:br>
            <a:r>
              <a:rPr lang="en-US" altLang="en-US"/>
              <a:t>	EMPLOYEE.</a:t>
            </a:r>
          </a:p>
          <a:p>
            <a:pPr marL="454025" lvl="2" indent="-219075" defTabSz="406400">
              <a:buFontTx/>
              <a:buNone/>
              <a:tabLst>
                <a:tab pos="460375" algn="l"/>
                <a:tab pos="1892300" algn="l"/>
              </a:tabLst>
            </a:pPr>
            <a:r>
              <a:rPr lang="en-US" altLang="en-US"/>
              <a:t>2.	Display the contents of the EMP_VU view.</a:t>
            </a:r>
            <a:br>
              <a:rPr lang="en-US" altLang="en-US"/>
            </a:br>
            <a:endParaRPr lang="en-US" altLang="en-US" sz="400"/>
          </a:p>
          <a:p>
            <a:pPr defTabSz="406400">
              <a:tabLst>
                <a:tab pos="460375" algn="l"/>
                <a:tab pos="1892300" algn="l"/>
              </a:tabLst>
            </a:pPr>
            <a:r>
              <a:rPr lang="en-US" altLang="en-US" b="0">
                <a:latin typeface="Courier New" panose="02070309020205020404" pitchFamily="49" charset="0"/>
              </a:rPr>
              <a:t>	  EMPNO EMPLOYEE DEPTNO</a:t>
            </a:r>
          </a:p>
          <a:p>
            <a:pPr defTabSz="406400">
              <a:tabLst>
                <a:tab pos="460375" algn="l"/>
                <a:tab pos="1892300" algn="l"/>
              </a:tabLst>
            </a:pPr>
            <a:r>
              <a:rPr lang="en-US" altLang="en-US" b="0">
                <a:latin typeface="Courier New" panose="02070309020205020404" pitchFamily="49" charset="0"/>
              </a:rPr>
              <a:t>	  ----- -------- 	------</a:t>
            </a:r>
          </a:p>
          <a:p>
            <a:pPr defTabSz="406400">
              <a:tabLst>
                <a:tab pos="460375" algn="l"/>
                <a:tab pos="1892300" algn="l"/>
              </a:tabLst>
            </a:pPr>
            <a:r>
              <a:rPr lang="en-US" altLang="en-US" b="0">
                <a:latin typeface="Courier New" panose="02070309020205020404" pitchFamily="49" charset="0"/>
              </a:rPr>
              <a:t>	   7839 KING	    10</a:t>
            </a:r>
            <a:br>
              <a:rPr lang="en-US" altLang="en-US" b="0">
                <a:latin typeface="Courier New" panose="02070309020205020404" pitchFamily="49" charset="0"/>
              </a:rPr>
            </a:br>
            <a:r>
              <a:rPr lang="en-US" altLang="en-US" b="0">
                <a:latin typeface="Courier New" panose="02070309020205020404" pitchFamily="49" charset="0"/>
              </a:rPr>
              <a:t>	   7698 BLAKE	    30</a:t>
            </a:r>
            <a:br>
              <a:rPr lang="en-US" altLang="en-US" b="0">
                <a:latin typeface="Courier New" panose="02070309020205020404" pitchFamily="49" charset="0"/>
              </a:rPr>
            </a:br>
            <a:r>
              <a:rPr lang="en-US" altLang="en-US" b="0">
                <a:latin typeface="Courier New" panose="02070309020205020404" pitchFamily="49" charset="0"/>
              </a:rPr>
              <a:t>	   7782 CLARK	    10</a:t>
            </a:r>
            <a:br>
              <a:rPr lang="en-US" altLang="en-US" b="0">
                <a:latin typeface="Courier New" panose="02070309020205020404" pitchFamily="49" charset="0"/>
              </a:rPr>
            </a:br>
            <a:r>
              <a:rPr lang="en-US" altLang="en-US" b="0">
                <a:latin typeface="Courier New" panose="02070309020205020404" pitchFamily="49" charset="0"/>
              </a:rPr>
              <a:t>	   7566 JONES	    20</a:t>
            </a:r>
            <a:br>
              <a:rPr lang="en-US" altLang="en-US" b="0">
                <a:latin typeface="Courier New" panose="02070309020205020404" pitchFamily="49" charset="0"/>
              </a:rPr>
            </a:br>
            <a:r>
              <a:rPr lang="en-US" altLang="en-US" b="0">
                <a:latin typeface="Courier New" panose="02070309020205020404" pitchFamily="49" charset="0"/>
              </a:rPr>
              <a:t>	   7654 MARTIN	    30</a:t>
            </a:r>
            <a:br>
              <a:rPr lang="en-US" altLang="en-US" b="0">
                <a:latin typeface="Courier New" panose="02070309020205020404" pitchFamily="49" charset="0"/>
              </a:rPr>
            </a:br>
            <a:r>
              <a:rPr lang="en-US" altLang="en-US" b="0">
                <a:latin typeface="Courier New" panose="02070309020205020404" pitchFamily="49" charset="0"/>
              </a:rPr>
              <a:t>	   7499 ALLEN	    30</a:t>
            </a:r>
            <a:br>
              <a:rPr lang="en-US" altLang="en-US" b="0">
                <a:latin typeface="Courier New" panose="02070309020205020404" pitchFamily="49" charset="0"/>
              </a:rPr>
            </a:br>
            <a:r>
              <a:rPr lang="en-US" altLang="en-US" b="0">
                <a:latin typeface="Courier New" panose="02070309020205020404" pitchFamily="49" charset="0"/>
              </a:rPr>
              <a:t>	   7844 TURNER	    30</a:t>
            </a:r>
            <a:br>
              <a:rPr lang="en-US" altLang="en-US" b="0">
                <a:latin typeface="Courier New" panose="02070309020205020404" pitchFamily="49" charset="0"/>
              </a:rPr>
            </a:br>
            <a:r>
              <a:rPr lang="en-US" altLang="en-US" b="0">
                <a:latin typeface="Courier New" panose="02070309020205020404" pitchFamily="49" charset="0"/>
              </a:rPr>
              <a:t>	   7900 JAMES	    30</a:t>
            </a:r>
            <a:br>
              <a:rPr lang="en-US" altLang="en-US" b="0">
                <a:latin typeface="Courier New" panose="02070309020205020404" pitchFamily="49" charset="0"/>
              </a:rPr>
            </a:br>
            <a:r>
              <a:rPr lang="en-US" altLang="en-US" b="0">
                <a:latin typeface="Courier New" panose="02070309020205020404" pitchFamily="49" charset="0"/>
              </a:rPr>
              <a:t>	   7521 WARD	    30</a:t>
            </a:r>
            <a:br>
              <a:rPr lang="en-US" altLang="en-US" b="0">
                <a:latin typeface="Courier New" panose="02070309020205020404" pitchFamily="49" charset="0"/>
              </a:rPr>
            </a:br>
            <a:r>
              <a:rPr lang="en-US" altLang="en-US" b="0">
                <a:latin typeface="Courier New" panose="02070309020205020404" pitchFamily="49" charset="0"/>
              </a:rPr>
              <a:t>	   7902 FORD         20</a:t>
            </a:r>
            <a:br>
              <a:rPr lang="en-US" altLang="en-US" b="0">
                <a:latin typeface="Courier New" panose="02070309020205020404" pitchFamily="49" charset="0"/>
              </a:rPr>
            </a:br>
            <a:r>
              <a:rPr lang="en-US" altLang="en-US" b="0">
                <a:latin typeface="Courier New" panose="02070309020205020404" pitchFamily="49" charset="0"/>
              </a:rPr>
              <a:t>	   7369 SMITH        20</a:t>
            </a:r>
            <a:br>
              <a:rPr lang="en-US" altLang="en-US" b="0">
                <a:latin typeface="Courier New" panose="02070309020205020404" pitchFamily="49" charset="0"/>
              </a:rPr>
            </a:br>
            <a:r>
              <a:rPr lang="en-US" altLang="en-US" b="0">
                <a:latin typeface="Courier New" panose="02070309020205020404" pitchFamily="49" charset="0"/>
              </a:rPr>
              <a:t>	   7788 SCOTT	    20</a:t>
            </a:r>
            <a:br>
              <a:rPr lang="en-US" altLang="en-US" b="0">
                <a:latin typeface="Courier New" panose="02070309020205020404" pitchFamily="49" charset="0"/>
              </a:rPr>
            </a:br>
            <a:r>
              <a:rPr lang="en-US" altLang="en-US" b="0">
                <a:latin typeface="Courier New" panose="02070309020205020404" pitchFamily="49" charset="0"/>
              </a:rPr>
              <a:t>	   7876 ADAMS	    20</a:t>
            </a:r>
            <a:br>
              <a:rPr lang="en-US" altLang="en-US" b="0">
                <a:latin typeface="Courier New" panose="02070309020205020404" pitchFamily="49" charset="0"/>
              </a:rPr>
            </a:br>
            <a:r>
              <a:rPr lang="en-US" altLang="en-US" b="0">
                <a:latin typeface="Courier New" panose="02070309020205020404" pitchFamily="49" charset="0"/>
              </a:rPr>
              <a:t>	   7934 MILLER	    10</a:t>
            </a:r>
            <a:br>
              <a:rPr lang="en-US" altLang="en-US" b="0">
                <a:latin typeface="Courier New" panose="02070309020205020404" pitchFamily="49" charset="0"/>
              </a:rPr>
            </a:br>
            <a:r>
              <a:rPr lang="en-US" altLang="en-US" b="0">
                <a:latin typeface="Courier New" panose="02070309020205020404" pitchFamily="49" charset="0"/>
              </a:rPr>
              <a:t>	  14 rows selected.</a:t>
            </a:r>
            <a:br>
              <a:rPr lang="en-US" altLang="en-US" b="0">
                <a:latin typeface="Courier New" panose="02070309020205020404" pitchFamily="49" charset="0"/>
              </a:rPr>
            </a:br>
            <a:endParaRPr lang="en-US" altLang="en-US" sz="400" b="0">
              <a:latin typeface="Times New Roman" panose="02020603050405020304" pitchFamily="18" charset="0"/>
            </a:endParaRPr>
          </a:p>
          <a:p>
            <a:pPr marL="454025" lvl="2" indent="-219075" defTabSz="406400">
              <a:buFontTx/>
              <a:buNone/>
              <a:tabLst>
                <a:tab pos="460375" algn="l"/>
                <a:tab pos="1892300" algn="l"/>
              </a:tabLst>
            </a:pPr>
            <a:r>
              <a:rPr lang="en-US" altLang="en-US"/>
              <a:t>3.	Select the view name and text from the data dictionary USER_VIEWS.</a:t>
            </a:r>
            <a:br>
              <a:rPr lang="en-US" altLang="en-US"/>
            </a:br>
            <a:endParaRPr lang="en-US" altLang="en-US"/>
          </a:p>
          <a:p>
            <a:pPr defTabSz="406400">
              <a:tabLst>
                <a:tab pos="460375" algn="l"/>
                <a:tab pos="1892300" algn="l"/>
              </a:tabLst>
            </a:pPr>
            <a:r>
              <a:rPr lang="en-US" altLang="en-US" b="0">
                <a:latin typeface="Courier New" panose="02070309020205020404" pitchFamily="49" charset="0"/>
              </a:rPr>
              <a:t>	  VIEW_NAME   TEXT</a:t>
            </a:r>
            <a:br>
              <a:rPr lang="en-US" altLang="en-US" b="0">
                <a:latin typeface="Courier New" panose="02070309020205020404" pitchFamily="49" charset="0"/>
              </a:rPr>
            </a:br>
            <a:r>
              <a:rPr lang="en-US" altLang="en-US" b="0">
                <a:latin typeface="Courier New" panose="02070309020205020404" pitchFamily="49" charset="0"/>
              </a:rPr>
              <a:t>	  ----------- ----------------------------------------</a:t>
            </a:r>
            <a:br>
              <a:rPr lang="en-US" altLang="en-US" b="0">
                <a:latin typeface="Courier New" panose="02070309020205020404" pitchFamily="49" charset="0"/>
              </a:rPr>
            </a:br>
            <a:r>
              <a:rPr lang="en-US" altLang="en-US" b="0">
                <a:latin typeface="Courier New" panose="02070309020205020404" pitchFamily="49" charset="0"/>
              </a:rPr>
              <a:t>	  EMP_VU      SELECT empno, ename employee, deptno</a:t>
            </a:r>
            <a:br>
              <a:rPr lang="en-US" altLang="en-US" b="0">
                <a:latin typeface="Courier New" panose="02070309020205020404" pitchFamily="49" charset="0"/>
              </a:rPr>
            </a:br>
            <a:r>
              <a:rPr lang="en-US" altLang="en-US" b="0">
                <a:latin typeface="Courier New" panose="02070309020205020404" pitchFamily="49" charset="0"/>
              </a:rPr>
              <a:t>	              FROM emp</a:t>
            </a:r>
          </a:p>
          <a:p>
            <a:pPr marL="115888" lvl="1" defTabSz="406400">
              <a:tabLst>
                <a:tab pos="460375" algn="l"/>
                <a:tab pos="1892300" algn="l"/>
              </a:tabLst>
            </a:pPr>
            <a:endParaRPr lang="en-US" altLang="en-US"/>
          </a:p>
          <a:p>
            <a:pPr marL="454025" lvl="2" indent="-219075" defTabSz="406400">
              <a:buFontTx/>
              <a:buNone/>
              <a:tabLst>
                <a:tab pos="460375" algn="l"/>
                <a:tab pos="1892300" algn="l"/>
              </a:tabLst>
            </a:pPr>
            <a:r>
              <a:rPr lang="en-US" altLang="en-US"/>
              <a:t>4.	Using your view EMP_VU, enter a query to display all employee names and department numbers.</a:t>
            </a:r>
          </a:p>
          <a:p>
            <a:pPr marL="454025" lvl="2" indent="-219075" defTabSz="406400">
              <a:buFontTx/>
              <a:buNone/>
              <a:tabLst>
                <a:tab pos="460375" algn="l"/>
                <a:tab pos="1892300" algn="l"/>
              </a:tabLst>
            </a:pPr>
            <a:endParaRPr lang="en-US" altLang="en-US" sz="400"/>
          </a:p>
          <a:p>
            <a:pPr marL="115888" lvl="1" defTabSz="406400">
              <a:tabLst>
                <a:tab pos="460375" algn="l"/>
                <a:tab pos="1892300" algn="l"/>
              </a:tabLst>
            </a:pPr>
            <a:r>
              <a:rPr lang="en-US" altLang="en-US">
                <a:latin typeface="Courier New" panose="02070309020205020404" pitchFamily="49" charset="0"/>
              </a:rPr>
              <a:t>	  EMPLOYEE      DEPTNO</a:t>
            </a:r>
          </a:p>
          <a:p>
            <a:pPr marL="115888" lvl="1" defTabSz="406400">
              <a:tabLst>
                <a:tab pos="460375" algn="l"/>
                <a:tab pos="1892300" algn="l"/>
              </a:tabLst>
            </a:pPr>
            <a:r>
              <a:rPr lang="en-US" altLang="en-US">
                <a:latin typeface="Courier New" panose="02070309020205020404" pitchFamily="49" charset="0"/>
              </a:rPr>
              <a:t>	  ---------- ---------</a:t>
            </a:r>
          </a:p>
          <a:p>
            <a:pPr marL="115888" lvl="1" defTabSz="406400">
              <a:tabLst>
                <a:tab pos="460375" algn="l"/>
                <a:tab pos="1892300" algn="l"/>
              </a:tabLst>
            </a:pPr>
            <a:r>
              <a:rPr lang="en-US" altLang="en-US">
                <a:latin typeface="Courier New" panose="02070309020205020404" pitchFamily="49" charset="0"/>
              </a:rPr>
              <a:t>	  KING              10</a:t>
            </a:r>
          </a:p>
          <a:p>
            <a:pPr marL="115888" lvl="1" defTabSz="406400">
              <a:tabLst>
                <a:tab pos="460375" algn="l"/>
                <a:tab pos="1892300" algn="l"/>
              </a:tabLst>
            </a:pPr>
            <a:r>
              <a:rPr lang="en-US" altLang="en-US">
                <a:latin typeface="Courier New" panose="02070309020205020404" pitchFamily="49" charset="0"/>
              </a:rPr>
              <a:t>	  BLAKE             30</a:t>
            </a:r>
          </a:p>
          <a:p>
            <a:pPr marL="115888" lvl="1" defTabSz="406400">
              <a:tabLst>
                <a:tab pos="460375" algn="l"/>
                <a:tab pos="1892300" algn="l"/>
              </a:tabLst>
            </a:pPr>
            <a:r>
              <a:rPr lang="en-US" altLang="en-US">
                <a:latin typeface="Courier New" panose="02070309020205020404" pitchFamily="49" charset="0"/>
              </a:rPr>
              <a:t>	  CLARK             10</a:t>
            </a:r>
          </a:p>
          <a:p>
            <a:pPr marL="115888" lvl="1" defTabSz="406400">
              <a:tabLst>
                <a:tab pos="460375" algn="l"/>
                <a:tab pos="1892300" algn="l"/>
              </a:tabLst>
            </a:pPr>
            <a:r>
              <a:rPr lang="en-US" altLang="en-US">
                <a:latin typeface="Courier New" panose="02070309020205020404" pitchFamily="49" charset="0"/>
              </a:rPr>
              <a:t>	  JONES             20</a:t>
            </a:r>
          </a:p>
          <a:p>
            <a:pPr marL="115888" lvl="1" defTabSz="406400">
              <a:tabLst>
                <a:tab pos="460375" algn="l"/>
                <a:tab pos="1892300" algn="l"/>
              </a:tabLst>
            </a:pPr>
            <a:r>
              <a:rPr lang="en-US" altLang="en-US">
                <a:latin typeface="Courier New" panose="02070309020205020404" pitchFamily="49" charset="0"/>
              </a:rPr>
              <a:t> 	  MARTIN            30</a:t>
            </a:r>
          </a:p>
          <a:p>
            <a:pPr marL="115888" lvl="1" defTabSz="406400">
              <a:tabLst>
                <a:tab pos="460375" algn="l"/>
                <a:tab pos="1892300" algn="l"/>
              </a:tabLst>
            </a:pPr>
            <a:r>
              <a:rPr lang="en-US" altLang="en-US">
                <a:latin typeface="Courier New" panose="02070309020205020404" pitchFamily="49" charset="0"/>
              </a:rPr>
              <a:t>	  ...</a:t>
            </a:r>
          </a:p>
          <a:p>
            <a:pPr marL="115888" lvl="1" defTabSz="406400">
              <a:tabLst>
                <a:tab pos="460375" algn="l"/>
                <a:tab pos="1892300" algn="l"/>
              </a:tabLst>
            </a:pPr>
            <a:r>
              <a:rPr lang="en-US" altLang="en-US">
                <a:latin typeface="Courier New" panose="02070309020205020404" pitchFamily="49" charset="0"/>
              </a:rPr>
              <a:t>	  14 rows selected.</a:t>
            </a:r>
          </a:p>
          <a:p>
            <a:pPr defTabSz="406400">
              <a:tabLst>
                <a:tab pos="460375" algn="l"/>
                <a:tab pos="1892300" algn="l"/>
              </a:tabLst>
            </a:pPr>
            <a:r>
              <a:rPr lang="en-US" altLang="en-US" b="0">
                <a:latin typeface="Courier New" panose="02070309020205020404" pitchFamily="49" charset="0"/>
              </a:rPr>
              <a:t>	  </a:t>
            </a:r>
            <a:br>
              <a:rPr lang="en-US" altLang="en-US" b="0">
                <a:latin typeface="Courier New" panose="02070309020205020404" pitchFamily="49" charset="0"/>
              </a:rPr>
            </a:br>
            <a:endParaRPr lang="en-US" altLang="en-US" b="0">
              <a:latin typeface="Courier New" panose="02070309020205020404" pitchFamily="49" charset="0"/>
            </a:endParaRPr>
          </a:p>
        </p:txBody>
      </p:sp>
      <p:sp>
        <p:nvSpPr>
          <p:cNvPr id="47107" name="Rectangle 3">
            <a:extLst>
              <a:ext uri="{FF2B5EF4-FFF2-40B4-BE49-F238E27FC236}">
                <a16:creationId xmlns:a16="http://schemas.microsoft.com/office/drawing/2014/main" id="{3606C9F2-2F3D-4C0D-8EB2-F817FD700F01}"/>
              </a:ext>
            </a:extLst>
          </p:cNvPr>
          <p:cNvSpPr>
            <a:spLocks noChangeArrowheads="1"/>
          </p:cNvSpPr>
          <p:nvPr/>
        </p:nvSpPr>
        <p:spPr bwMode="auto">
          <a:xfrm>
            <a:off x="922338" y="4960938"/>
            <a:ext cx="5313362" cy="9223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8" name="Rectangle 4">
            <a:extLst>
              <a:ext uri="{FF2B5EF4-FFF2-40B4-BE49-F238E27FC236}">
                <a16:creationId xmlns:a16="http://schemas.microsoft.com/office/drawing/2014/main" id="{5F7028E8-68D0-4AFD-9B22-F6EB804B42D1}"/>
              </a:ext>
            </a:extLst>
          </p:cNvPr>
          <p:cNvSpPr>
            <a:spLocks noChangeArrowheads="1"/>
          </p:cNvSpPr>
          <p:nvPr/>
        </p:nvSpPr>
        <p:spPr bwMode="auto">
          <a:xfrm>
            <a:off x="922338" y="6310313"/>
            <a:ext cx="5313362" cy="1993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 name="Rectangle 5">
            <a:extLst>
              <a:ext uri="{FF2B5EF4-FFF2-40B4-BE49-F238E27FC236}">
                <a16:creationId xmlns:a16="http://schemas.microsoft.com/office/drawing/2014/main" id="{76B8B54D-8C0A-43AC-94B4-FCCD2270BC28}"/>
              </a:ext>
            </a:extLst>
          </p:cNvPr>
          <p:cNvSpPr>
            <a:spLocks noChangeArrowheads="1"/>
          </p:cNvSpPr>
          <p:nvPr/>
        </p:nvSpPr>
        <p:spPr bwMode="auto">
          <a:xfrm>
            <a:off x="922338" y="1589088"/>
            <a:ext cx="5313362" cy="30702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CB74C03-2E82-4F41-B88B-051DF63B2B7D}"/>
              </a:ext>
            </a:extLst>
          </p:cNvPr>
          <p:cNvSpPr>
            <a:spLocks noGrp="1" noChangeArrowheads="1"/>
          </p:cNvSpPr>
          <p:nvPr>
            <p:ph type="body" idx="1"/>
          </p:nvPr>
        </p:nvSpPr>
        <p:spPr>
          <a:xfrm>
            <a:off x="368300" y="488950"/>
            <a:ext cx="5932488" cy="7954963"/>
          </a:xfrm>
          <a:noFill/>
          <a:ln/>
        </p:spPr>
        <p:txBody>
          <a:bodyPr/>
          <a:lstStyle/>
          <a:p>
            <a:pPr defTabSz="114300">
              <a:tabLst>
                <a:tab pos="460375" algn="l"/>
                <a:tab pos="3492500" algn="r"/>
              </a:tabLst>
            </a:pPr>
            <a:r>
              <a:rPr lang="en-US" altLang="en-US"/>
              <a:t>Practice 12 (continued)</a:t>
            </a:r>
          </a:p>
          <a:p>
            <a:pPr marL="454025" lvl="2" indent="-219075" defTabSz="114300">
              <a:buFontTx/>
              <a:buNone/>
              <a:tabLst>
                <a:tab pos="460375" algn="l"/>
                <a:tab pos="3492500" algn="r"/>
              </a:tabLst>
            </a:pPr>
            <a:r>
              <a:rPr lang="en-US" altLang="en-US"/>
              <a:t>5.	Create a view named DEPT20 that contains the employee number, employee name, and</a:t>
            </a:r>
            <a:br>
              <a:rPr lang="en-US" altLang="en-US"/>
            </a:br>
            <a:r>
              <a:rPr lang="en-US" altLang="en-US"/>
              <a:t>	department number for all employees in department 20. Label the view column</a:t>
            </a:r>
            <a:br>
              <a:rPr lang="en-US" altLang="en-US"/>
            </a:br>
            <a:r>
              <a:rPr lang="en-US" altLang="en-US"/>
              <a:t>	EMPLOYEE_ID, EMPLOYEE, and DEPARTMENT_ID. Do not allow an employee to be</a:t>
            </a:r>
            <a:br>
              <a:rPr lang="en-US" altLang="en-US"/>
            </a:br>
            <a:r>
              <a:rPr lang="en-US" altLang="en-US"/>
              <a:t>	 reassigned to another department through the view.</a:t>
            </a:r>
          </a:p>
          <a:p>
            <a:pPr marL="454025" lvl="2" indent="-219075" defTabSz="114300">
              <a:buFontTx/>
              <a:buNone/>
              <a:tabLst>
                <a:tab pos="460375" algn="l"/>
                <a:tab pos="3492500" algn="r"/>
              </a:tabLst>
            </a:pPr>
            <a:r>
              <a:rPr lang="en-US" altLang="en-US"/>
              <a:t>6.	Display the structure and contents of the DEPT20 view.</a:t>
            </a:r>
          </a:p>
          <a:p>
            <a:pPr marL="454025" lvl="2" indent="-219075" defTabSz="114300">
              <a:buFontTx/>
              <a:buNone/>
              <a:tabLst>
                <a:tab pos="460375" algn="l"/>
                <a:tab pos="3492500" algn="r"/>
              </a:tabLst>
            </a:pPr>
            <a:endParaRPr lang="en-US" altLang="en-US" sz="500"/>
          </a:p>
          <a:p>
            <a:pPr defTabSz="114300">
              <a:tabLst>
                <a:tab pos="460375" algn="l"/>
                <a:tab pos="3492500" algn="r"/>
              </a:tabLst>
            </a:pPr>
            <a:r>
              <a:rPr lang="en-US" altLang="en-US" b="0">
                <a:latin typeface="Courier New" panose="02070309020205020404" pitchFamily="49" charset="0"/>
              </a:rPr>
              <a:t>	  Name            Null?    Type</a:t>
            </a:r>
            <a:br>
              <a:rPr lang="en-US" altLang="en-US" b="0">
                <a:latin typeface="Courier New" panose="02070309020205020404" pitchFamily="49" charset="0"/>
              </a:rPr>
            </a:br>
            <a:r>
              <a:rPr lang="en-US" altLang="en-US" b="0">
                <a:latin typeface="Courier New" panose="02070309020205020404" pitchFamily="49" charset="0"/>
              </a:rPr>
              <a:t>	  --------------- -------- ------</a:t>
            </a:r>
            <a:br>
              <a:rPr lang="en-US" altLang="en-US" b="0">
                <a:latin typeface="Courier New" panose="02070309020205020404" pitchFamily="49" charset="0"/>
              </a:rPr>
            </a:br>
            <a:r>
              <a:rPr lang="en-US" altLang="en-US" b="0">
                <a:latin typeface="Courier New" panose="02070309020205020404" pitchFamily="49" charset="0"/>
              </a:rPr>
              <a:t>	  EMPLOYEE_ID     NOT NULL NUMBER(4)</a:t>
            </a:r>
            <a:br>
              <a:rPr lang="en-US" altLang="en-US" b="0">
                <a:latin typeface="Courier New" panose="02070309020205020404" pitchFamily="49" charset="0"/>
              </a:rPr>
            </a:br>
            <a:r>
              <a:rPr lang="en-US" altLang="en-US" b="0">
                <a:latin typeface="Courier New" panose="02070309020205020404" pitchFamily="49" charset="0"/>
              </a:rPr>
              <a:t>	  EMPLOYEE                 VARCHAR2(10)</a:t>
            </a:r>
            <a:br>
              <a:rPr lang="en-US" altLang="en-US" b="0">
                <a:latin typeface="Courier New" panose="02070309020205020404" pitchFamily="49" charset="0"/>
              </a:rPr>
            </a:br>
            <a:r>
              <a:rPr lang="en-US" altLang="en-US" b="0">
                <a:latin typeface="Courier New" panose="02070309020205020404" pitchFamily="49" charset="0"/>
              </a:rPr>
              <a:t>	  DEPARTMENT_ID   NOT NULL NUMBER(2)</a:t>
            </a:r>
            <a:br>
              <a:rPr lang="en-US" altLang="en-US" b="0">
                <a:latin typeface="Courier New" panose="02070309020205020404" pitchFamily="49" charset="0"/>
              </a:rPr>
            </a:br>
            <a:endParaRPr lang="en-US" altLang="en-US">
              <a:latin typeface="Courier New" panose="02070309020205020404" pitchFamily="49" charset="0"/>
            </a:endParaRPr>
          </a:p>
          <a:p>
            <a:pPr defTabSz="114300">
              <a:tabLst>
                <a:tab pos="460375" algn="l"/>
                <a:tab pos="3492500" algn="r"/>
              </a:tabLst>
            </a:pPr>
            <a:r>
              <a:rPr lang="en-US" altLang="en-US" b="0">
                <a:latin typeface="Courier New" panose="02070309020205020404" pitchFamily="49" charset="0"/>
              </a:rPr>
              <a:t>	  EMPLOYEE_ID EMPLOYEE DEPARTMENT_ID</a:t>
            </a:r>
            <a:br>
              <a:rPr lang="en-US" altLang="en-US" b="0">
                <a:latin typeface="Courier New" panose="02070309020205020404" pitchFamily="49" charset="0"/>
              </a:rPr>
            </a:br>
            <a:r>
              <a:rPr lang="en-US" altLang="en-US" b="0">
                <a:latin typeface="Courier New" panose="02070309020205020404" pitchFamily="49" charset="0"/>
              </a:rPr>
              <a:t>	  ----------- -------- -------------</a:t>
            </a:r>
            <a:br>
              <a:rPr lang="en-US" altLang="en-US" b="0">
                <a:latin typeface="Courier New" panose="02070309020205020404" pitchFamily="49" charset="0"/>
              </a:rPr>
            </a:br>
            <a:r>
              <a:rPr lang="en-US" altLang="en-US" b="0">
                <a:latin typeface="Courier New" panose="02070309020205020404" pitchFamily="49" charset="0"/>
              </a:rPr>
              <a:t>	         7566 JONES	20</a:t>
            </a:r>
            <a:br>
              <a:rPr lang="en-US" altLang="en-US" b="0">
                <a:latin typeface="Courier New" panose="02070309020205020404" pitchFamily="49" charset="0"/>
              </a:rPr>
            </a:br>
            <a:r>
              <a:rPr lang="en-US" altLang="en-US" b="0">
                <a:latin typeface="Courier New" panose="02070309020205020404" pitchFamily="49" charset="0"/>
              </a:rPr>
              <a:t>	         7902 FORD	20</a:t>
            </a:r>
            <a:br>
              <a:rPr lang="en-US" altLang="en-US" b="0">
                <a:latin typeface="Courier New" panose="02070309020205020404" pitchFamily="49" charset="0"/>
              </a:rPr>
            </a:br>
            <a:r>
              <a:rPr lang="en-US" altLang="en-US" b="0">
                <a:latin typeface="Courier New" panose="02070309020205020404" pitchFamily="49" charset="0"/>
              </a:rPr>
              <a:t>	         7369 SMITH	20</a:t>
            </a:r>
            <a:br>
              <a:rPr lang="en-US" altLang="en-US" b="0">
                <a:latin typeface="Courier New" panose="02070309020205020404" pitchFamily="49" charset="0"/>
              </a:rPr>
            </a:br>
            <a:r>
              <a:rPr lang="en-US" altLang="en-US" b="0">
                <a:latin typeface="Courier New" panose="02070309020205020404" pitchFamily="49" charset="0"/>
              </a:rPr>
              <a:t>	         7788 SCOTT	20</a:t>
            </a:r>
            <a:br>
              <a:rPr lang="en-US" altLang="en-US" b="0">
                <a:latin typeface="Courier New" panose="02070309020205020404" pitchFamily="49" charset="0"/>
              </a:rPr>
            </a:br>
            <a:r>
              <a:rPr lang="en-US" altLang="en-US" b="0">
                <a:latin typeface="Courier New" panose="02070309020205020404" pitchFamily="49" charset="0"/>
              </a:rPr>
              <a:t>	         7876 ADAMS	20</a:t>
            </a:r>
          </a:p>
          <a:p>
            <a:pPr marL="454025" lvl="2" indent="-219075" defTabSz="114300">
              <a:buFontTx/>
              <a:buNone/>
              <a:tabLst>
                <a:tab pos="460375" algn="l"/>
                <a:tab pos="3492500" algn="r"/>
              </a:tabLst>
            </a:pPr>
            <a:endParaRPr lang="en-US" altLang="en-US"/>
          </a:p>
          <a:p>
            <a:pPr marL="454025" lvl="2" indent="-219075" defTabSz="114300">
              <a:buFontTx/>
              <a:buNone/>
              <a:tabLst>
                <a:tab pos="460375" algn="l"/>
                <a:tab pos="3492500" algn="r"/>
              </a:tabLst>
            </a:pPr>
            <a:r>
              <a:rPr lang="en-US" altLang="en-US"/>
              <a:t>7.	Attempt to reassign Smith to department 30.</a:t>
            </a:r>
          </a:p>
          <a:p>
            <a:pPr marL="115888" lvl="1" defTabSz="114300">
              <a:tabLst>
                <a:tab pos="460375" algn="l"/>
                <a:tab pos="3492500" algn="r"/>
              </a:tabLst>
            </a:pPr>
            <a:r>
              <a:rPr lang="en-US" altLang="en-US"/>
              <a:t>If you have time, complete the following exercise:</a:t>
            </a:r>
          </a:p>
          <a:p>
            <a:pPr marL="454025" lvl="2" indent="-219075" defTabSz="114300">
              <a:buFontTx/>
              <a:buNone/>
              <a:tabLst>
                <a:tab pos="460375" algn="l"/>
                <a:tab pos="3492500" algn="r"/>
              </a:tabLst>
            </a:pPr>
            <a:r>
              <a:rPr lang="en-US" altLang="en-US"/>
              <a:t>8.	Create a view called SALARY_VU based on the employee name, department name, salary, 			and salary grade for all employees. Label the columns Employee, Department, Salary, and</a:t>
            </a:r>
            <a:br>
              <a:rPr lang="en-US" altLang="en-US"/>
            </a:br>
            <a:r>
              <a:rPr lang="en-US" altLang="en-US"/>
              <a:t>	Grade, respectively.</a:t>
            </a:r>
          </a:p>
        </p:txBody>
      </p:sp>
      <p:sp>
        <p:nvSpPr>
          <p:cNvPr id="49155" name="Rectangle 3">
            <a:extLst>
              <a:ext uri="{FF2B5EF4-FFF2-40B4-BE49-F238E27FC236}">
                <a16:creationId xmlns:a16="http://schemas.microsoft.com/office/drawing/2014/main" id="{425F90AC-6055-441C-9353-D4E9D587F114}"/>
              </a:ext>
            </a:extLst>
          </p:cNvPr>
          <p:cNvSpPr>
            <a:spLocks noChangeArrowheads="1"/>
          </p:cNvSpPr>
          <p:nvPr/>
        </p:nvSpPr>
        <p:spPr bwMode="auto">
          <a:xfrm>
            <a:off x="922338" y="2792413"/>
            <a:ext cx="5313362" cy="1384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6" name="Rectangle 4">
            <a:extLst>
              <a:ext uri="{FF2B5EF4-FFF2-40B4-BE49-F238E27FC236}">
                <a16:creationId xmlns:a16="http://schemas.microsoft.com/office/drawing/2014/main" id="{71F0B1E8-50BF-4346-A97A-E388FE7EB371}"/>
              </a:ext>
            </a:extLst>
          </p:cNvPr>
          <p:cNvSpPr>
            <a:spLocks noChangeArrowheads="1"/>
          </p:cNvSpPr>
          <p:nvPr/>
        </p:nvSpPr>
        <p:spPr bwMode="auto">
          <a:xfrm>
            <a:off x="922338" y="1662113"/>
            <a:ext cx="5313362" cy="1028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4E26B4B-021F-4E3C-82F9-5301046B9906}"/>
              </a:ext>
            </a:extLst>
          </p:cNvPr>
          <p:cNvSpPr>
            <a:spLocks noGrp="1" noChangeArrowheads="1"/>
          </p:cNvSpPr>
          <p:nvPr>
            <p:ph type="body" idx="1"/>
          </p:nvPr>
        </p:nvSpPr>
        <p:spPr>
          <a:ln/>
        </p:spPr>
        <p:txBody>
          <a:bodyPr/>
          <a:lstStyle/>
          <a:p>
            <a:pPr>
              <a:tabLst/>
            </a:pPr>
            <a:endParaRPr lang="en-US" altLang="en-US"/>
          </a:p>
        </p:txBody>
      </p:sp>
      <p:sp>
        <p:nvSpPr>
          <p:cNvPr id="10243" name="Rectangle 3">
            <a:extLst>
              <a:ext uri="{FF2B5EF4-FFF2-40B4-BE49-F238E27FC236}">
                <a16:creationId xmlns:a16="http://schemas.microsoft.com/office/drawing/2014/main" id="{1EBC74D6-2F64-4D39-97BE-C82CC6955745}"/>
              </a:ext>
            </a:extLst>
          </p:cNvPr>
          <p:cNvSpPr>
            <a:spLocks noChangeArrowheads="1" noTextEdit="1"/>
          </p:cNvSpPr>
          <p:nvPr>
            <p:ph type="sldImg"/>
          </p:nvPr>
        </p:nvSpPr>
        <p:spPr>
          <a:xfrm>
            <a:off x="469900" y="157163"/>
            <a:ext cx="5873750" cy="4402137"/>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888C6DF-AB6E-4233-B809-416BF2EC0011}"/>
              </a:ext>
            </a:extLst>
          </p:cNvPr>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a:extLst>
              <a:ext uri="{FF2B5EF4-FFF2-40B4-BE49-F238E27FC236}">
                <a16:creationId xmlns:a16="http://schemas.microsoft.com/office/drawing/2014/main" id="{555E355E-C813-42EB-8253-2CA427E2F82B}"/>
              </a:ext>
            </a:extLst>
          </p:cNvPr>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 name="Rectangle 4">
            <a:extLst>
              <a:ext uri="{FF2B5EF4-FFF2-40B4-BE49-F238E27FC236}">
                <a16:creationId xmlns:a16="http://schemas.microsoft.com/office/drawing/2014/main" id="{13A5177A-3C1E-4A70-8F09-7BB30C782EFD}"/>
              </a:ext>
            </a:extLst>
          </p:cNvPr>
          <p:cNvSpPr>
            <a:spLocks noGrp="1" noChangeArrowheads="1"/>
          </p:cNvSpPr>
          <p:nvPr>
            <p:ph type="body" idx="1"/>
          </p:nvPr>
        </p:nvSpPr>
        <p:spPr>
          <a:xfrm>
            <a:off x="422275" y="4765675"/>
            <a:ext cx="5995988" cy="3749675"/>
          </a:xfrm>
          <a:noFill/>
          <a:ln/>
        </p:spPr>
        <p:txBody>
          <a:bodyPr/>
          <a:lstStyle/>
          <a:p>
            <a:r>
              <a:rPr lang="en-US" altLang="en-US"/>
              <a:t>What Is a View?</a:t>
            </a:r>
          </a:p>
          <a:p>
            <a:pPr lvl="1"/>
            <a:r>
              <a:rPr lang="en-US" altLang="en-US"/>
              <a:t>You can present logical subsets or combinations of data by creating views of tables. </a:t>
            </a:r>
            <a:r>
              <a:rPr lang="en-US" altLang="en-US">
                <a:latin typeface="Times" panose="02020603050405020304" pitchFamily="18" charset="0"/>
              </a:rPr>
              <a:t>A </a:t>
            </a:r>
            <a:r>
              <a:rPr lang="en-US" altLang="en-US">
                <a:solidFill>
                  <a:srgbClr val="FC0128"/>
                </a:solidFill>
                <a:latin typeface="Times" panose="02020603050405020304" pitchFamily="18" charset="0"/>
              </a:rPr>
              <a:t>view </a:t>
            </a:r>
            <a:r>
              <a:rPr lang="en-US" altLang="en-US">
                <a:latin typeface="Times" panose="02020603050405020304" pitchFamily="18" charset="0"/>
              </a:rPr>
              <a:t>is a logical table based on a table or another view. A view contains no data of its own but is like a window through which data from tables can be viewed or changed. The tables on which a view is based are called </a:t>
            </a:r>
            <a:r>
              <a:rPr lang="en-US" altLang="en-US" i="1">
                <a:solidFill>
                  <a:srgbClr val="FC0128"/>
                </a:solidFill>
                <a:latin typeface="Times" panose="02020603050405020304" pitchFamily="18" charset="0"/>
              </a:rPr>
              <a:t>base tables</a:t>
            </a:r>
            <a:r>
              <a:rPr lang="en-US" altLang="en-US">
                <a:solidFill>
                  <a:srgbClr val="FC0128"/>
                </a:solidFill>
                <a:latin typeface="Times" panose="02020603050405020304" pitchFamily="18" charset="0"/>
              </a:rPr>
              <a:t>.</a:t>
            </a:r>
            <a:r>
              <a:rPr lang="en-US" altLang="en-US">
                <a:latin typeface="Times" panose="02020603050405020304" pitchFamily="18" charset="0"/>
              </a:rPr>
              <a:t> The view is stored as a SELECT statement in the data dictionary.</a:t>
            </a:r>
          </a:p>
          <a:p>
            <a:endParaRPr lang="en-US" altLang="en-US" b="0">
              <a:latin typeface="Times" panose="02020603050405020304" pitchFamily="18" charset="0"/>
            </a:endParaRPr>
          </a:p>
        </p:txBody>
      </p:sp>
      <p:sp>
        <p:nvSpPr>
          <p:cNvPr id="12293" name="Rectangle 5">
            <a:extLst>
              <a:ext uri="{FF2B5EF4-FFF2-40B4-BE49-F238E27FC236}">
                <a16:creationId xmlns:a16="http://schemas.microsoft.com/office/drawing/2014/main" id="{539D96E9-4462-433B-9EBE-202105970C32}"/>
              </a:ext>
            </a:extLst>
          </p:cNvPr>
          <p:cNvSpPr>
            <a:spLocks noChangeArrowheads="1" noTextEdit="1"/>
          </p:cNvSpPr>
          <p:nvPr>
            <p:ph type="sldImg"/>
          </p:nvPr>
        </p:nvSpPr>
        <p:spPr>
          <a:xfrm>
            <a:off x="469900" y="157163"/>
            <a:ext cx="5873750" cy="4402137"/>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51FA2BF-673D-4AA9-B11F-44B8D054CDBF}"/>
              </a:ext>
            </a:extLst>
          </p:cNvPr>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9" name="Rectangle 3">
            <a:extLst>
              <a:ext uri="{FF2B5EF4-FFF2-40B4-BE49-F238E27FC236}">
                <a16:creationId xmlns:a16="http://schemas.microsoft.com/office/drawing/2014/main" id="{0BB3B6C1-7830-49C1-B6F8-DC6900177DFF}"/>
              </a:ext>
            </a:extLst>
          </p:cNvPr>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 name="Rectangle 4">
            <a:extLst>
              <a:ext uri="{FF2B5EF4-FFF2-40B4-BE49-F238E27FC236}">
                <a16:creationId xmlns:a16="http://schemas.microsoft.com/office/drawing/2014/main" id="{270CDA80-28E8-4D63-A1B7-59E7A5B9DB9F}"/>
              </a:ext>
            </a:extLst>
          </p:cNvPr>
          <p:cNvSpPr>
            <a:spLocks noGrp="1" noChangeArrowheads="1"/>
          </p:cNvSpPr>
          <p:nvPr>
            <p:ph type="body" idx="1"/>
          </p:nvPr>
        </p:nvSpPr>
        <p:spPr>
          <a:noFill/>
          <a:ln/>
        </p:spPr>
        <p:txBody>
          <a:bodyPr/>
          <a:lstStyle/>
          <a:p>
            <a:r>
              <a:rPr lang="en-US" altLang="en-US"/>
              <a:t>Advantages of Views</a:t>
            </a:r>
          </a:p>
          <a:p>
            <a:pPr lvl="2"/>
            <a:r>
              <a:rPr lang="en-US" altLang="en-US"/>
              <a:t>Views restrict access to the database because the view can display a selective portion of the database.</a:t>
            </a:r>
          </a:p>
          <a:p>
            <a:pPr lvl="2"/>
            <a:r>
              <a:rPr lang="en-US" altLang="en-US"/>
              <a:t>Views allow users to make simple queries to retrieve the results from complicated queries. For example, views allow users to query information from multiple tables without knowing how to write a join statement.</a:t>
            </a:r>
          </a:p>
          <a:p>
            <a:pPr lvl="2"/>
            <a:r>
              <a:rPr lang="en-US" altLang="en-US"/>
              <a:t>Views provide data independence for ad hoc users and application programs. One view can be used to retrieve data from several tables.</a:t>
            </a:r>
          </a:p>
          <a:p>
            <a:pPr lvl="2"/>
            <a:r>
              <a:rPr lang="en-US" altLang="en-US"/>
              <a:t>Views provide groups of users access to data according to their particular criteria.</a:t>
            </a:r>
          </a:p>
          <a:p>
            <a:pPr lvl="1"/>
            <a:r>
              <a:rPr lang="en-US" altLang="en-US"/>
              <a:t>For more information, see</a:t>
            </a:r>
            <a:br>
              <a:rPr lang="en-US" altLang="en-US"/>
            </a:br>
            <a:r>
              <a:rPr lang="en-US" altLang="en-US" i="1"/>
              <a:t>Oracle Server SQL Reference, </a:t>
            </a:r>
            <a:r>
              <a:rPr lang="en-US" altLang="en-US"/>
              <a:t>Release 8, “CREATE VIEW.”</a:t>
            </a:r>
          </a:p>
          <a:p>
            <a:endParaRPr lang="en-US" altLang="en-US" b="0">
              <a:latin typeface="Times New Roman" panose="02020603050405020304" pitchFamily="18" charset="0"/>
            </a:endParaRPr>
          </a:p>
        </p:txBody>
      </p:sp>
      <p:sp>
        <p:nvSpPr>
          <p:cNvPr id="14341" name="Rectangle 5">
            <a:extLst>
              <a:ext uri="{FF2B5EF4-FFF2-40B4-BE49-F238E27FC236}">
                <a16:creationId xmlns:a16="http://schemas.microsoft.com/office/drawing/2014/main" id="{FF426C36-4310-4DD0-A8DE-B4D3D2030C92}"/>
              </a:ext>
            </a:extLst>
          </p:cNvPr>
          <p:cNvSpPr>
            <a:spLocks noChangeArrowheads="1" noTextEdit="1"/>
          </p:cNvSpPr>
          <p:nvPr>
            <p:ph type="sldImg"/>
          </p:nvPr>
        </p:nvSpPr>
        <p:spPr>
          <a:xfrm>
            <a:off x="469900" y="155575"/>
            <a:ext cx="5872163" cy="4403725"/>
          </a:xfrm>
          <a:ln cap="flat"/>
        </p:spPr>
      </p:sp>
      <p:grpSp>
        <p:nvGrpSpPr>
          <p:cNvPr id="14355" name="Group 19">
            <a:extLst>
              <a:ext uri="{FF2B5EF4-FFF2-40B4-BE49-F238E27FC236}">
                <a16:creationId xmlns:a16="http://schemas.microsoft.com/office/drawing/2014/main" id="{7D7AC453-470F-40E7-9947-21C7E0A41824}"/>
              </a:ext>
            </a:extLst>
          </p:cNvPr>
          <p:cNvGrpSpPr>
            <a:grpSpLocks/>
          </p:cNvGrpSpPr>
          <p:nvPr/>
        </p:nvGrpSpPr>
        <p:grpSpPr bwMode="auto">
          <a:xfrm>
            <a:off x="166688" y="6599238"/>
            <a:ext cx="293687" cy="290512"/>
            <a:chOff x="105" y="4157"/>
            <a:chExt cx="185" cy="183"/>
          </a:xfrm>
        </p:grpSpPr>
        <p:sp>
          <p:nvSpPr>
            <p:cNvPr id="14342" name="Freeform 6">
              <a:extLst>
                <a:ext uri="{FF2B5EF4-FFF2-40B4-BE49-F238E27FC236}">
                  <a16:creationId xmlns:a16="http://schemas.microsoft.com/office/drawing/2014/main" id="{B79CFFAB-107E-424C-AE71-4248E8218B05}"/>
                </a:ext>
              </a:extLst>
            </p:cNvPr>
            <p:cNvSpPr>
              <a:spLocks/>
            </p:cNvSpPr>
            <p:nvPr/>
          </p:nvSpPr>
          <p:spPr bwMode="auto">
            <a:xfrm>
              <a:off x="105" y="4157"/>
              <a:ext cx="176" cy="177"/>
            </a:xfrm>
            <a:custGeom>
              <a:avLst/>
              <a:gdLst>
                <a:gd name="T0" fmla="*/ 175 w 176"/>
                <a:gd name="T1" fmla="*/ 176 h 177"/>
                <a:gd name="T2" fmla="*/ 175 w 176"/>
                <a:gd name="T3" fmla="*/ 0 h 177"/>
                <a:gd name="T4" fmla="*/ 0 w 176"/>
                <a:gd name="T5" fmla="*/ 0 h 177"/>
                <a:gd name="T6" fmla="*/ 0 w 176"/>
                <a:gd name="T7" fmla="*/ 176 h 177"/>
                <a:gd name="T8" fmla="*/ 175 w 176"/>
                <a:gd name="T9" fmla="*/ 176 h 177"/>
              </a:gdLst>
              <a:ahLst/>
              <a:cxnLst>
                <a:cxn ang="0">
                  <a:pos x="T0" y="T1"/>
                </a:cxn>
                <a:cxn ang="0">
                  <a:pos x="T2" y="T3"/>
                </a:cxn>
                <a:cxn ang="0">
                  <a:pos x="T4" y="T5"/>
                </a:cxn>
                <a:cxn ang="0">
                  <a:pos x="T6" y="T7"/>
                </a:cxn>
                <a:cxn ang="0">
                  <a:pos x="T8" y="T9"/>
                </a:cxn>
              </a:cxnLst>
              <a:rect l="0" t="0" r="r" b="b"/>
              <a:pathLst>
                <a:path w="176" h="177">
                  <a:moveTo>
                    <a:pt x="175" y="176"/>
                  </a:moveTo>
                  <a:lnTo>
                    <a:pt x="175" y="0"/>
                  </a:lnTo>
                  <a:lnTo>
                    <a:pt x="0" y="0"/>
                  </a:lnTo>
                  <a:lnTo>
                    <a:pt x="0" y="176"/>
                  </a:lnTo>
                  <a:lnTo>
                    <a:pt x="175"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3" name="Freeform 7">
              <a:extLst>
                <a:ext uri="{FF2B5EF4-FFF2-40B4-BE49-F238E27FC236}">
                  <a16:creationId xmlns:a16="http://schemas.microsoft.com/office/drawing/2014/main" id="{21F04E83-7C85-4C2F-BCDF-2360F68264FA}"/>
                </a:ext>
              </a:extLst>
            </p:cNvPr>
            <p:cNvSpPr>
              <a:spLocks/>
            </p:cNvSpPr>
            <p:nvPr/>
          </p:nvSpPr>
          <p:spPr bwMode="auto">
            <a:xfrm>
              <a:off x="165" y="4223"/>
              <a:ext cx="71" cy="37"/>
            </a:xfrm>
            <a:custGeom>
              <a:avLst/>
              <a:gdLst>
                <a:gd name="T0" fmla="*/ 70 w 71"/>
                <a:gd name="T1" fmla="*/ 7 h 37"/>
                <a:gd name="T2" fmla="*/ 66 w 71"/>
                <a:gd name="T3" fmla="*/ 0 h 37"/>
                <a:gd name="T4" fmla="*/ 0 w 71"/>
                <a:gd name="T5" fmla="*/ 29 h 37"/>
                <a:gd name="T6" fmla="*/ 3 w 71"/>
                <a:gd name="T7" fmla="*/ 36 h 37"/>
                <a:gd name="T8" fmla="*/ 70 w 71"/>
                <a:gd name="T9" fmla="*/ 7 h 37"/>
              </a:gdLst>
              <a:ahLst/>
              <a:cxnLst>
                <a:cxn ang="0">
                  <a:pos x="T0" y="T1"/>
                </a:cxn>
                <a:cxn ang="0">
                  <a:pos x="T2" y="T3"/>
                </a:cxn>
                <a:cxn ang="0">
                  <a:pos x="T4" y="T5"/>
                </a:cxn>
                <a:cxn ang="0">
                  <a:pos x="T6" y="T7"/>
                </a:cxn>
                <a:cxn ang="0">
                  <a:pos x="T8" y="T9"/>
                </a:cxn>
              </a:cxnLst>
              <a:rect l="0" t="0" r="r" b="b"/>
              <a:pathLst>
                <a:path w="71" h="37">
                  <a:moveTo>
                    <a:pt x="70" y="7"/>
                  </a:moveTo>
                  <a:lnTo>
                    <a:pt x="66" y="0"/>
                  </a:lnTo>
                  <a:lnTo>
                    <a:pt x="0" y="29"/>
                  </a:lnTo>
                  <a:lnTo>
                    <a:pt x="3" y="36"/>
                  </a:lnTo>
                  <a:lnTo>
                    <a:pt x="7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4" name="Freeform 8">
              <a:extLst>
                <a:ext uri="{FF2B5EF4-FFF2-40B4-BE49-F238E27FC236}">
                  <a16:creationId xmlns:a16="http://schemas.microsoft.com/office/drawing/2014/main" id="{02319478-80D9-4413-A5BA-06088E68EAA3}"/>
                </a:ext>
              </a:extLst>
            </p:cNvPr>
            <p:cNvSpPr>
              <a:spLocks/>
            </p:cNvSpPr>
            <p:nvPr/>
          </p:nvSpPr>
          <p:spPr bwMode="auto">
            <a:xfrm>
              <a:off x="174" y="4239"/>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Lst>
              <a:ahLst/>
              <a:cxnLst>
                <a:cxn ang="0">
                  <a:pos x="T0" y="T1"/>
                </a:cxn>
                <a:cxn ang="0">
                  <a:pos x="T2" y="T3"/>
                </a:cxn>
                <a:cxn ang="0">
                  <a:pos x="T4" y="T5"/>
                </a:cxn>
                <a:cxn ang="0">
                  <a:pos x="T6" y="T7"/>
                </a:cxn>
                <a:cxn ang="0">
                  <a:pos x="T8" y="T9"/>
                </a:cxn>
              </a:cxnLst>
              <a:rect l="0" t="0" r="r" b="b"/>
              <a:pathLst>
                <a:path w="69" h="37">
                  <a:moveTo>
                    <a:pt x="68" y="7"/>
                  </a:moveTo>
                  <a:lnTo>
                    <a:pt x="65" y="0"/>
                  </a:lnTo>
                  <a:lnTo>
                    <a:pt x="0" y="29"/>
                  </a:lnTo>
                  <a:lnTo>
                    <a:pt x="3" y="36"/>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5" name="Freeform 9">
              <a:extLst>
                <a:ext uri="{FF2B5EF4-FFF2-40B4-BE49-F238E27FC236}">
                  <a16:creationId xmlns:a16="http://schemas.microsoft.com/office/drawing/2014/main" id="{A2F64715-A020-4698-B19E-FE0896BA4D70}"/>
                </a:ext>
              </a:extLst>
            </p:cNvPr>
            <p:cNvSpPr>
              <a:spLocks/>
            </p:cNvSpPr>
            <p:nvPr/>
          </p:nvSpPr>
          <p:spPr bwMode="auto">
            <a:xfrm>
              <a:off x="180" y="4255"/>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Lst>
              <a:ahLst/>
              <a:cxnLst>
                <a:cxn ang="0">
                  <a:pos x="T0" y="T1"/>
                </a:cxn>
                <a:cxn ang="0">
                  <a:pos x="T2" y="T3"/>
                </a:cxn>
                <a:cxn ang="0">
                  <a:pos x="T4" y="T5"/>
                </a:cxn>
                <a:cxn ang="0">
                  <a:pos x="T6" y="T7"/>
                </a:cxn>
                <a:cxn ang="0">
                  <a:pos x="T8" y="T9"/>
                </a:cxn>
              </a:cxnLst>
              <a:rect l="0" t="0" r="r" b="b"/>
              <a:pathLst>
                <a:path w="68" h="35">
                  <a:moveTo>
                    <a:pt x="67" y="6"/>
                  </a:moveTo>
                  <a:lnTo>
                    <a:pt x="64" y="0"/>
                  </a:lnTo>
                  <a:lnTo>
                    <a:pt x="0" y="27"/>
                  </a:lnTo>
                  <a:lnTo>
                    <a:pt x="2" y="34"/>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6" name="Freeform 10">
              <a:extLst>
                <a:ext uri="{FF2B5EF4-FFF2-40B4-BE49-F238E27FC236}">
                  <a16:creationId xmlns:a16="http://schemas.microsoft.com/office/drawing/2014/main" id="{09E84C5F-8AEB-493C-A15D-09185DE14CD9}"/>
                </a:ext>
              </a:extLst>
            </p:cNvPr>
            <p:cNvSpPr>
              <a:spLocks/>
            </p:cNvSpPr>
            <p:nvPr/>
          </p:nvSpPr>
          <p:spPr bwMode="auto">
            <a:xfrm>
              <a:off x="188" y="4272"/>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Lst>
              <a:ahLst/>
              <a:cxnLst>
                <a:cxn ang="0">
                  <a:pos x="T0" y="T1"/>
                </a:cxn>
                <a:cxn ang="0">
                  <a:pos x="T2" y="T3"/>
                </a:cxn>
                <a:cxn ang="0">
                  <a:pos x="T4" y="T5"/>
                </a:cxn>
                <a:cxn ang="0">
                  <a:pos x="T6" y="T7"/>
                </a:cxn>
                <a:cxn ang="0">
                  <a:pos x="T8" y="T9"/>
                </a:cxn>
              </a:cxnLst>
              <a:rect l="0" t="0" r="r" b="b"/>
              <a:pathLst>
                <a:path w="70" h="35">
                  <a:moveTo>
                    <a:pt x="69" y="6"/>
                  </a:moveTo>
                  <a:lnTo>
                    <a:pt x="65" y="0"/>
                  </a:lnTo>
                  <a:lnTo>
                    <a:pt x="0" y="27"/>
                  </a:lnTo>
                  <a:lnTo>
                    <a:pt x="3" y="34"/>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7" name="Freeform 11">
              <a:extLst>
                <a:ext uri="{FF2B5EF4-FFF2-40B4-BE49-F238E27FC236}">
                  <a16:creationId xmlns:a16="http://schemas.microsoft.com/office/drawing/2014/main" id="{4DB4DAE1-7E3C-480F-9B9F-63BB17E3CCBF}"/>
                </a:ext>
              </a:extLst>
            </p:cNvPr>
            <p:cNvSpPr>
              <a:spLocks/>
            </p:cNvSpPr>
            <p:nvPr/>
          </p:nvSpPr>
          <p:spPr bwMode="auto">
            <a:xfrm>
              <a:off x="196" y="4287"/>
              <a:ext cx="69" cy="38"/>
            </a:xfrm>
            <a:custGeom>
              <a:avLst/>
              <a:gdLst>
                <a:gd name="T0" fmla="*/ 68 w 69"/>
                <a:gd name="T1" fmla="*/ 7 h 38"/>
                <a:gd name="T2" fmla="*/ 65 w 69"/>
                <a:gd name="T3" fmla="*/ 0 h 38"/>
                <a:gd name="T4" fmla="*/ 0 w 69"/>
                <a:gd name="T5" fmla="*/ 29 h 38"/>
                <a:gd name="T6" fmla="*/ 3 w 69"/>
                <a:gd name="T7" fmla="*/ 37 h 38"/>
                <a:gd name="T8" fmla="*/ 68 w 69"/>
                <a:gd name="T9" fmla="*/ 7 h 38"/>
              </a:gdLst>
              <a:ahLst/>
              <a:cxnLst>
                <a:cxn ang="0">
                  <a:pos x="T0" y="T1"/>
                </a:cxn>
                <a:cxn ang="0">
                  <a:pos x="T2" y="T3"/>
                </a:cxn>
                <a:cxn ang="0">
                  <a:pos x="T4" y="T5"/>
                </a:cxn>
                <a:cxn ang="0">
                  <a:pos x="T6" y="T7"/>
                </a:cxn>
                <a:cxn ang="0">
                  <a:pos x="T8" y="T9"/>
                </a:cxn>
              </a:cxnLst>
              <a:rect l="0" t="0" r="r" b="b"/>
              <a:pathLst>
                <a:path w="69" h="38">
                  <a:moveTo>
                    <a:pt x="68" y="7"/>
                  </a:moveTo>
                  <a:lnTo>
                    <a:pt x="65" y="0"/>
                  </a:lnTo>
                  <a:lnTo>
                    <a:pt x="0" y="29"/>
                  </a:lnTo>
                  <a:lnTo>
                    <a:pt x="3" y="37"/>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8" name="Freeform 12">
              <a:extLst>
                <a:ext uri="{FF2B5EF4-FFF2-40B4-BE49-F238E27FC236}">
                  <a16:creationId xmlns:a16="http://schemas.microsoft.com/office/drawing/2014/main" id="{48C7A157-9BA9-4942-8C68-391AF3B544B8}"/>
                </a:ext>
              </a:extLst>
            </p:cNvPr>
            <p:cNvSpPr>
              <a:spLocks/>
            </p:cNvSpPr>
            <p:nvPr/>
          </p:nvSpPr>
          <p:spPr bwMode="auto">
            <a:xfrm>
              <a:off x="125" y="4186"/>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9" name="Freeform 13">
              <a:extLst>
                <a:ext uri="{FF2B5EF4-FFF2-40B4-BE49-F238E27FC236}">
                  <a16:creationId xmlns:a16="http://schemas.microsoft.com/office/drawing/2014/main" id="{90A399DC-6E18-4998-948F-F0DDCB7E2F6C}"/>
                </a:ext>
              </a:extLst>
            </p:cNvPr>
            <p:cNvSpPr>
              <a:spLocks/>
            </p:cNvSpPr>
            <p:nvPr/>
          </p:nvSpPr>
          <p:spPr bwMode="auto">
            <a:xfrm>
              <a:off x="109" y="4174"/>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0" name="Freeform 14">
              <a:extLst>
                <a:ext uri="{FF2B5EF4-FFF2-40B4-BE49-F238E27FC236}">
                  <a16:creationId xmlns:a16="http://schemas.microsoft.com/office/drawing/2014/main" id="{2D91BD56-C8C6-4D82-98E4-A7B56BBC7321}"/>
                </a:ext>
              </a:extLst>
            </p:cNvPr>
            <p:cNvSpPr>
              <a:spLocks/>
            </p:cNvSpPr>
            <p:nvPr/>
          </p:nvSpPr>
          <p:spPr bwMode="auto">
            <a:xfrm>
              <a:off x="236" y="4188"/>
              <a:ext cx="54" cy="104"/>
            </a:xfrm>
            <a:custGeom>
              <a:avLst/>
              <a:gdLst>
                <a:gd name="T0" fmla="*/ 46 w 54"/>
                <a:gd name="T1" fmla="*/ 103 h 104"/>
                <a:gd name="T2" fmla="*/ 53 w 54"/>
                <a:gd name="T3" fmla="*/ 100 h 104"/>
                <a:gd name="T4" fmla="*/ 7 w 54"/>
                <a:gd name="T5" fmla="*/ 0 h 104"/>
                <a:gd name="T6" fmla="*/ 0 w 54"/>
                <a:gd name="T7" fmla="*/ 2 h 104"/>
                <a:gd name="T8" fmla="*/ 46 w 54"/>
                <a:gd name="T9" fmla="*/ 103 h 104"/>
              </a:gdLst>
              <a:ahLst/>
              <a:cxnLst>
                <a:cxn ang="0">
                  <a:pos x="T0" y="T1"/>
                </a:cxn>
                <a:cxn ang="0">
                  <a:pos x="T2" y="T3"/>
                </a:cxn>
                <a:cxn ang="0">
                  <a:pos x="T4" y="T5"/>
                </a:cxn>
                <a:cxn ang="0">
                  <a:pos x="T6" y="T7"/>
                </a:cxn>
                <a:cxn ang="0">
                  <a:pos x="T8" y="T9"/>
                </a:cxn>
              </a:cxnLst>
              <a:rect l="0" t="0" r="r" b="b"/>
              <a:pathLst>
                <a:path w="54" h="104">
                  <a:moveTo>
                    <a:pt x="46" y="103"/>
                  </a:moveTo>
                  <a:lnTo>
                    <a:pt x="53"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1" name="Freeform 15">
              <a:extLst>
                <a:ext uri="{FF2B5EF4-FFF2-40B4-BE49-F238E27FC236}">
                  <a16:creationId xmlns:a16="http://schemas.microsoft.com/office/drawing/2014/main" id="{DEE8D9C6-A469-469E-A78A-B92B9B05E133}"/>
                </a:ext>
              </a:extLst>
            </p:cNvPr>
            <p:cNvSpPr>
              <a:spLocks/>
            </p:cNvSpPr>
            <p:nvPr/>
          </p:nvSpPr>
          <p:spPr bwMode="auto">
            <a:xfrm>
              <a:off x="125" y="4233"/>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Lst>
              <a:ahLst/>
              <a:cxnLst>
                <a:cxn ang="0">
                  <a:pos x="T0" y="T1"/>
                </a:cxn>
                <a:cxn ang="0">
                  <a:pos x="T2" y="T3"/>
                </a:cxn>
                <a:cxn ang="0">
                  <a:pos x="T4" y="T5"/>
                </a:cxn>
                <a:cxn ang="0">
                  <a:pos x="T6" y="T7"/>
                </a:cxn>
                <a:cxn ang="0">
                  <a:pos x="T8" y="T9"/>
                </a:cxn>
              </a:cxnLst>
              <a:rect l="0" t="0" r="r" b="b"/>
              <a:pathLst>
                <a:path w="53" h="107">
                  <a:moveTo>
                    <a:pt x="45" y="106"/>
                  </a:moveTo>
                  <a:lnTo>
                    <a:pt x="52" y="102"/>
                  </a:lnTo>
                  <a:lnTo>
                    <a:pt x="6" y="0"/>
                  </a:lnTo>
                  <a:lnTo>
                    <a:pt x="0" y="4"/>
                  </a:lnTo>
                  <a:lnTo>
                    <a:pt x="45"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Freeform 16">
              <a:extLst>
                <a:ext uri="{FF2B5EF4-FFF2-40B4-BE49-F238E27FC236}">
                  <a16:creationId xmlns:a16="http://schemas.microsoft.com/office/drawing/2014/main" id="{00401581-7781-4D57-850D-18C23328CD24}"/>
                </a:ext>
              </a:extLst>
            </p:cNvPr>
            <p:cNvSpPr>
              <a:spLocks/>
            </p:cNvSpPr>
            <p:nvPr/>
          </p:nvSpPr>
          <p:spPr bwMode="auto">
            <a:xfrm>
              <a:off x="105" y="4225"/>
              <a:ext cx="57" cy="115"/>
            </a:xfrm>
            <a:custGeom>
              <a:avLst/>
              <a:gdLst>
                <a:gd name="T0" fmla="*/ 49 w 57"/>
                <a:gd name="T1" fmla="*/ 114 h 115"/>
                <a:gd name="T2" fmla="*/ 56 w 57"/>
                <a:gd name="T3" fmla="*/ 111 h 115"/>
                <a:gd name="T4" fmla="*/ 5 w 57"/>
                <a:gd name="T5" fmla="*/ 0 h 115"/>
                <a:gd name="T6" fmla="*/ 0 w 57"/>
                <a:gd name="T7" fmla="*/ 2 h 115"/>
                <a:gd name="T8" fmla="*/ 49 w 57"/>
                <a:gd name="T9" fmla="*/ 114 h 115"/>
              </a:gdLst>
              <a:ahLst/>
              <a:cxnLst>
                <a:cxn ang="0">
                  <a:pos x="T0" y="T1"/>
                </a:cxn>
                <a:cxn ang="0">
                  <a:pos x="T2" y="T3"/>
                </a:cxn>
                <a:cxn ang="0">
                  <a:pos x="T4" y="T5"/>
                </a:cxn>
                <a:cxn ang="0">
                  <a:pos x="T6" y="T7"/>
                </a:cxn>
                <a:cxn ang="0">
                  <a:pos x="T8" y="T9"/>
                </a:cxn>
              </a:cxnLst>
              <a:rect l="0" t="0" r="r" b="b"/>
              <a:pathLst>
                <a:path w="57" h="115">
                  <a:moveTo>
                    <a:pt x="49" y="114"/>
                  </a:moveTo>
                  <a:lnTo>
                    <a:pt x="56" y="111"/>
                  </a:lnTo>
                  <a:lnTo>
                    <a:pt x="5" y="0"/>
                  </a:lnTo>
                  <a:lnTo>
                    <a:pt x="0" y="2"/>
                  </a:lnTo>
                  <a:lnTo>
                    <a:pt x="49"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Freeform 17">
              <a:extLst>
                <a:ext uri="{FF2B5EF4-FFF2-40B4-BE49-F238E27FC236}">
                  <a16:creationId xmlns:a16="http://schemas.microsoft.com/office/drawing/2014/main" id="{3322A3DD-C095-4F9F-8C8B-782D573377AC}"/>
                </a:ext>
              </a:extLst>
            </p:cNvPr>
            <p:cNvSpPr>
              <a:spLocks/>
            </p:cNvSpPr>
            <p:nvPr/>
          </p:nvSpPr>
          <p:spPr bwMode="auto">
            <a:xfrm>
              <a:off x="108" y="4225"/>
              <a:ext cx="27" cy="18"/>
            </a:xfrm>
            <a:custGeom>
              <a:avLst/>
              <a:gdLst>
                <a:gd name="T0" fmla="*/ 22 w 27"/>
                <a:gd name="T1" fmla="*/ 17 h 18"/>
                <a:gd name="T2" fmla="*/ 26 w 27"/>
                <a:gd name="T3" fmla="*/ 10 h 18"/>
                <a:gd name="T4" fmla="*/ 4 w 27"/>
                <a:gd name="T5" fmla="*/ 0 h 18"/>
                <a:gd name="T6" fmla="*/ 0 w 27"/>
                <a:gd name="T7" fmla="*/ 6 h 18"/>
                <a:gd name="T8" fmla="*/ 22 w 27"/>
                <a:gd name="T9" fmla="*/ 17 h 18"/>
              </a:gdLst>
              <a:ahLst/>
              <a:cxnLst>
                <a:cxn ang="0">
                  <a:pos x="T0" y="T1"/>
                </a:cxn>
                <a:cxn ang="0">
                  <a:pos x="T2" y="T3"/>
                </a:cxn>
                <a:cxn ang="0">
                  <a:pos x="T4" y="T5"/>
                </a:cxn>
                <a:cxn ang="0">
                  <a:pos x="T6" y="T7"/>
                </a:cxn>
                <a:cxn ang="0">
                  <a:pos x="T8" y="T9"/>
                </a:cxn>
              </a:cxnLst>
              <a:rect l="0" t="0" r="r" b="b"/>
              <a:pathLst>
                <a:path w="27" h="18">
                  <a:moveTo>
                    <a:pt x="22" y="17"/>
                  </a:moveTo>
                  <a:lnTo>
                    <a:pt x="26" y="10"/>
                  </a:lnTo>
                  <a:lnTo>
                    <a:pt x="4" y="0"/>
                  </a:lnTo>
                  <a:lnTo>
                    <a:pt x="0" y="6"/>
                  </a:lnTo>
                  <a:lnTo>
                    <a:pt x="22"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4" name="Freeform 18">
              <a:extLst>
                <a:ext uri="{FF2B5EF4-FFF2-40B4-BE49-F238E27FC236}">
                  <a16:creationId xmlns:a16="http://schemas.microsoft.com/office/drawing/2014/main" id="{A46D8146-AA30-47CC-94DE-5DE93624A9EF}"/>
                </a:ext>
              </a:extLst>
            </p:cNvPr>
            <p:cNvSpPr>
              <a:spLocks/>
            </p:cNvSpPr>
            <p:nvPr/>
          </p:nvSpPr>
          <p:spPr bwMode="auto">
            <a:xfrm>
              <a:off x="215" y="4181"/>
              <a:ext cx="28" cy="18"/>
            </a:xfrm>
            <a:custGeom>
              <a:avLst/>
              <a:gdLst>
                <a:gd name="T0" fmla="*/ 23 w 28"/>
                <a:gd name="T1" fmla="*/ 17 h 18"/>
                <a:gd name="T2" fmla="*/ 27 w 28"/>
                <a:gd name="T3" fmla="*/ 10 h 18"/>
                <a:gd name="T4" fmla="*/ 4 w 28"/>
                <a:gd name="T5" fmla="*/ 0 h 18"/>
                <a:gd name="T6" fmla="*/ 0 w 28"/>
                <a:gd name="T7" fmla="*/ 5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5"/>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CA2EC0D-9281-4359-A71B-E3DEC17D364C}"/>
              </a:ext>
            </a:extLst>
          </p:cNvPr>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a:extLst>
              <a:ext uri="{FF2B5EF4-FFF2-40B4-BE49-F238E27FC236}">
                <a16:creationId xmlns:a16="http://schemas.microsoft.com/office/drawing/2014/main" id="{961B24FE-81A5-41C7-850D-1C5456918F40}"/>
              </a:ext>
            </a:extLst>
          </p:cNvPr>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8" name="Rectangle 4">
            <a:extLst>
              <a:ext uri="{FF2B5EF4-FFF2-40B4-BE49-F238E27FC236}">
                <a16:creationId xmlns:a16="http://schemas.microsoft.com/office/drawing/2014/main" id="{2491EA21-FB34-4379-A34C-6A9C58D7EDB6}"/>
              </a:ext>
            </a:extLst>
          </p:cNvPr>
          <p:cNvSpPr>
            <a:spLocks noGrp="1" noChangeArrowheads="1"/>
          </p:cNvSpPr>
          <p:nvPr>
            <p:ph type="body" idx="1"/>
          </p:nvPr>
        </p:nvSpPr>
        <p:spPr>
          <a:noFill/>
          <a:ln/>
        </p:spPr>
        <p:txBody>
          <a:bodyPr/>
          <a:lstStyle/>
          <a:p>
            <a:r>
              <a:rPr lang="en-US" altLang="en-US"/>
              <a:t>Simple Views Versus Complex Views</a:t>
            </a:r>
          </a:p>
          <a:p>
            <a:pPr lvl="1"/>
            <a:r>
              <a:rPr lang="en-US" altLang="en-US"/>
              <a:t>There are two classifications for views: simple and complex. The basic difference is related to the DML (insert, update, and delete) operations. </a:t>
            </a:r>
          </a:p>
          <a:p>
            <a:pPr lvl="2"/>
            <a:r>
              <a:rPr lang="en-US" altLang="en-US"/>
              <a:t>A </a:t>
            </a:r>
            <a:r>
              <a:rPr lang="en-US" altLang="en-US" i="1">
                <a:solidFill>
                  <a:srgbClr val="FC0128"/>
                </a:solidFill>
              </a:rPr>
              <a:t>simple view</a:t>
            </a:r>
            <a:r>
              <a:rPr lang="en-US" altLang="en-US">
                <a:solidFill>
                  <a:srgbClr val="FC0128"/>
                </a:solidFill>
              </a:rPr>
              <a:t> </a:t>
            </a:r>
            <a:r>
              <a:rPr lang="en-US" altLang="en-US"/>
              <a:t>is one that:</a:t>
            </a:r>
          </a:p>
          <a:p>
            <a:pPr lvl="3"/>
            <a:r>
              <a:rPr lang="en-US" altLang="en-US"/>
              <a:t>Derives data from only one table</a:t>
            </a:r>
          </a:p>
          <a:p>
            <a:pPr lvl="3"/>
            <a:r>
              <a:rPr lang="en-US" altLang="en-US"/>
              <a:t>Contains no functions or groups of data</a:t>
            </a:r>
          </a:p>
          <a:p>
            <a:pPr lvl="3"/>
            <a:r>
              <a:rPr lang="en-US" altLang="en-US"/>
              <a:t>Can perform DML through the view</a:t>
            </a:r>
          </a:p>
          <a:p>
            <a:pPr lvl="2"/>
            <a:r>
              <a:rPr lang="en-US" altLang="en-US"/>
              <a:t>A </a:t>
            </a:r>
            <a:r>
              <a:rPr lang="en-US" altLang="en-US" i="1">
                <a:solidFill>
                  <a:srgbClr val="FC0128"/>
                </a:solidFill>
              </a:rPr>
              <a:t>complex view</a:t>
            </a:r>
            <a:r>
              <a:rPr lang="en-US" altLang="en-US">
                <a:solidFill>
                  <a:srgbClr val="FC0128"/>
                </a:solidFill>
              </a:rPr>
              <a:t> </a:t>
            </a:r>
            <a:r>
              <a:rPr lang="en-US" altLang="en-US"/>
              <a:t>is the one that: </a:t>
            </a:r>
          </a:p>
          <a:p>
            <a:pPr lvl="3"/>
            <a:r>
              <a:rPr lang="en-US" altLang="en-US"/>
              <a:t>Derives data from many tables</a:t>
            </a:r>
          </a:p>
          <a:p>
            <a:pPr lvl="3"/>
            <a:r>
              <a:rPr lang="en-US" altLang="en-US"/>
              <a:t>Contains functions or groups of data</a:t>
            </a:r>
          </a:p>
          <a:p>
            <a:pPr lvl="3"/>
            <a:r>
              <a:rPr lang="en-US" altLang="en-US"/>
              <a:t>Does not always allow DML through the view </a:t>
            </a:r>
          </a:p>
          <a:p>
            <a:endParaRPr lang="en-US" altLang="en-US" b="0">
              <a:latin typeface="Times New Roman" panose="02020603050405020304" pitchFamily="18" charset="0"/>
            </a:endParaRPr>
          </a:p>
        </p:txBody>
      </p:sp>
      <p:sp>
        <p:nvSpPr>
          <p:cNvPr id="16389" name="Rectangle 5">
            <a:extLst>
              <a:ext uri="{FF2B5EF4-FFF2-40B4-BE49-F238E27FC236}">
                <a16:creationId xmlns:a16="http://schemas.microsoft.com/office/drawing/2014/main" id="{C7B4B30D-A8C1-4148-8E7B-469ABC8A1699}"/>
              </a:ext>
            </a:extLst>
          </p:cNvPr>
          <p:cNvSpPr>
            <a:spLocks noChangeArrowheads="1" noTextEdit="1"/>
          </p:cNvSpPr>
          <p:nvPr>
            <p:ph type="sldImg"/>
          </p:nvPr>
        </p:nvSpPr>
        <p:spPr>
          <a:xfrm>
            <a:off x="469900" y="155575"/>
            <a:ext cx="5872163" cy="4403725"/>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B03E5F8-15FB-4676-8253-DEF0B60C3DCE}"/>
              </a:ext>
            </a:extLst>
          </p:cNvPr>
          <p:cNvSpPr>
            <a:spLocks noGrp="1" noChangeArrowheads="1"/>
          </p:cNvSpPr>
          <p:nvPr>
            <p:ph type="body" idx="1"/>
          </p:nvPr>
        </p:nvSpPr>
        <p:spPr>
          <a:xfrm>
            <a:off x="409575" y="4765675"/>
            <a:ext cx="6156325" cy="3749675"/>
          </a:xfrm>
          <a:noFill/>
          <a:ln/>
        </p:spPr>
        <p:txBody>
          <a:bodyPr/>
          <a:lstStyle/>
          <a:p>
            <a:r>
              <a:rPr lang="en-US" altLang="en-US"/>
              <a:t>Creating a View</a:t>
            </a:r>
          </a:p>
          <a:p>
            <a:pPr lvl="1"/>
            <a:r>
              <a:rPr lang="en-US" altLang="en-US"/>
              <a:t>You can create a view by embedding a subquery within the </a:t>
            </a:r>
            <a:r>
              <a:rPr lang="en-US" altLang="en-US">
                <a:solidFill>
                  <a:srgbClr val="FC0128"/>
                </a:solidFill>
              </a:rPr>
              <a:t>CREATE VIEW </a:t>
            </a:r>
            <a:r>
              <a:rPr lang="en-US" altLang="en-US"/>
              <a:t>statement. </a:t>
            </a:r>
          </a:p>
          <a:p>
            <a:pPr lvl="1"/>
            <a:r>
              <a:rPr lang="en-US" altLang="en-US"/>
              <a:t>In the syntax:</a:t>
            </a:r>
          </a:p>
          <a:p>
            <a:pPr lvl="1"/>
            <a:r>
              <a:rPr lang="en-US" altLang="en-US"/>
              <a:t>	OR REPLACE		re-creates the view if it already exists</a:t>
            </a:r>
          </a:p>
          <a:p>
            <a:pPr lvl="1"/>
            <a:r>
              <a:rPr lang="en-US" altLang="en-US"/>
              <a:t>	FORCE			creates the view regardless of whether or not the base tables exist</a:t>
            </a:r>
          </a:p>
          <a:p>
            <a:pPr lvl="1"/>
            <a:r>
              <a:rPr lang="en-US" altLang="en-US"/>
              <a:t>	NOFORCE			creates the view only if the base tables exist (This is the default.)</a:t>
            </a:r>
          </a:p>
          <a:p>
            <a:pPr lvl="1"/>
            <a:r>
              <a:rPr lang="en-US" altLang="en-US"/>
              <a:t>	</a:t>
            </a:r>
            <a:r>
              <a:rPr lang="en-US" altLang="en-US" i="1"/>
              <a:t>view</a:t>
            </a:r>
            <a:r>
              <a:rPr lang="en-US" altLang="en-US"/>
              <a:t>				is the name of the view</a:t>
            </a:r>
          </a:p>
          <a:p>
            <a:pPr lvl="1"/>
            <a:r>
              <a:rPr lang="en-US" altLang="en-US"/>
              <a:t>	</a:t>
            </a:r>
            <a:r>
              <a:rPr lang="en-US" altLang="en-US" i="1"/>
              <a:t>alias</a:t>
            </a:r>
            <a:r>
              <a:rPr lang="en-US" altLang="en-US"/>
              <a:t>				specifies names for the expressions selected by the view’s query (The 					number of aliases must match the number of expressions selected by 					the view.)</a:t>
            </a:r>
          </a:p>
          <a:p>
            <a:pPr lvl="1"/>
            <a:r>
              <a:rPr lang="en-US" altLang="en-US"/>
              <a:t>	</a:t>
            </a:r>
            <a:r>
              <a:rPr lang="en-US" altLang="en-US" i="1"/>
              <a:t>subquery</a:t>
            </a:r>
            <a:r>
              <a:rPr lang="en-US" altLang="en-US"/>
              <a:t>			is a complete SELECT statement (You can use aliases for the columns 					in the SELECT list.)</a:t>
            </a:r>
          </a:p>
          <a:p>
            <a:pPr lvl="1"/>
            <a:r>
              <a:rPr lang="en-US" altLang="en-US"/>
              <a:t>	WITH CHECK OPTION	specifies that only rows accessible to the view can be inserted or 					updated</a:t>
            </a:r>
          </a:p>
          <a:p>
            <a:pPr lvl="1"/>
            <a:r>
              <a:rPr lang="en-US" altLang="en-US"/>
              <a:t>	</a:t>
            </a:r>
            <a:r>
              <a:rPr lang="en-US" altLang="en-US" i="1"/>
              <a:t>constraint			</a:t>
            </a:r>
            <a:r>
              <a:rPr lang="en-US" altLang="en-US"/>
              <a:t>is the name assigned to the CHECK OPTION constraint</a:t>
            </a:r>
          </a:p>
          <a:p>
            <a:pPr lvl="1"/>
            <a:r>
              <a:rPr lang="en-US" altLang="en-US"/>
              <a:t>	WITH READ ONLY	ensures that no DML operations can be performed on this view</a:t>
            </a:r>
          </a:p>
          <a:p>
            <a:endParaRPr lang="en-US" altLang="en-US" b="0">
              <a:latin typeface="Times New Roman" panose="02020603050405020304" pitchFamily="18" charset="0"/>
            </a:endParaRPr>
          </a:p>
        </p:txBody>
      </p:sp>
      <p:sp>
        <p:nvSpPr>
          <p:cNvPr id="18435" name="Rectangle 3">
            <a:extLst>
              <a:ext uri="{FF2B5EF4-FFF2-40B4-BE49-F238E27FC236}">
                <a16:creationId xmlns:a16="http://schemas.microsoft.com/office/drawing/2014/main" id="{F85CD3A4-58A2-4602-B63D-A747C6743824}"/>
              </a:ext>
            </a:extLst>
          </p:cNvPr>
          <p:cNvSpPr>
            <a:spLocks noChangeArrowheads="1" noTextEdit="1"/>
          </p:cNvSpPr>
          <p:nvPr>
            <p:ph type="sldImg"/>
          </p:nvPr>
        </p:nvSpPr>
        <p:spPr>
          <a:xfrm>
            <a:off x="469900" y="155575"/>
            <a:ext cx="5872163" cy="4403725"/>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3FF02D1-F0FB-4F1B-88E9-6F3F6BE0CD3A}"/>
              </a:ext>
            </a:extLst>
          </p:cNvPr>
          <p:cNvSpPr>
            <a:spLocks noChangeArrowheads="1" noTextEdit="1"/>
          </p:cNvSpPr>
          <p:nvPr>
            <p:ph type="sldImg"/>
          </p:nvPr>
        </p:nvSpPr>
        <p:spPr>
          <a:xfrm>
            <a:off x="469900" y="157163"/>
            <a:ext cx="5873750" cy="4402137"/>
          </a:xfrm>
          <a:ln cap="flat"/>
        </p:spPr>
      </p:sp>
      <p:sp>
        <p:nvSpPr>
          <p:cNvPr id="20483" name="Rectangle 3">
            <a:extLst>
              <a:ext uri="{FF2B5EF4-FFF2-40B4-BE49-F238E27FC236}">
                <a16:creationId xmlns:a16="http://schemas.microsoft.com/office/drawing/2014/main" id="{C1967BC5-E4F1-4F1D-A2EB-A30B894280C6}"/>
              </a:ext>
            </a:extLst>
          </p:cNvPr>
          <p:cNvSpPr>
            <a:spLocks noGrp="1" noChangeArrowheads="1"/>
          </p:cNvSpPr>
          <p:nvPr>
            <p:ph type="body" idx="1"/>
          </p:nvPr>
        </p:nvSpPr>
        <p:spPr>
          <a:noFill/>
          <a:ln/>
        </p:spPr>
        <p:txBody>
          <a:bodyPr/>
          <a:lstStyle/>
          <a:p>
            <a:pPr>
              <a:tabLst/>
            </a:pPr>
            <a:r>
              <a:rPr lang="en-US" altLang="en-US"/>
              <a:t>Creating a View (continued)</a:t>
            </a:r>
          </a:p>
          <a:p>
            <a:pPr lvl="1">
              <a:tabLst/>
            </a:pPr>
            <a:r>
              <a:rPr lang="en-US" altLang="en-US"/>
              <a:t>The example on the slide creates a view that contains the employee number, name, and job title for all the employees in department 10. </a:t>
            </a:r>
          </a:p>
          <a:p>
            <a:pPr lvl="1">
              <a:tabLst/>
            </a:pPr>
            <a:r>
              <a:rPr lang="en-US" altLang="en-US"/>
              <a:t>You can display the structure of the view by using the SQL*Plus DESCRIBE command.</a:t>
            </a:r>
          </a:p>
          <a:p>
            <a:pPr lvl="1">
              <a:spcBef>
                <a:spcPct val="65000"/>
              </a:spcBef>
              <a:tabLst/>
            </a:pPr>
            <a:r>
              <a:rPr lang="en-US" altLang="en-US"/>
              <a:t>   </a:t>
            </a:r>
            <a:r>
              <a:rPr lang="en-US" altLang="en-US">
                <a:latin typeface="Courier New" panose="02070309020205020404" pitchFamily="49" charset="0"/>
              </a:rPr>
              <a:t>Name                            Null?    Type</a:t>
            </a:r>
            <a:endParaRPr lang="en-US" altLang="en-US" b="1">
              <a:latin typeface="Courier New" panose="02070309020205020404" pitchFamily="49" charset="0"/>
            </a:endParaRPr>
          </a:p>
          <a:p>
            <a:pPr lvl="1">
              <a:spcBef>
                <a:spcPct val="0"/>
              </a:spcBef>
              <a:tabLst/>
            </a:pPr>
            <a:r>
              <a:rPr lang="en-US" altLang="en-US">
                <a:latin typeface="Courier New" panose="02070309020205020404" pitchFamily="49" charset="0"/>
              </a:rPr>
              <a:t> ------------------------------- -------- ------------</a:t>
            </a:r>
          </a:p>
          <a:p>
            <a:pPr lvl="1">
              <a:spcBef>
                <a:spcPct val="0"/>
              </a:spcBef>
              <a:tabLst/>
            </a:pPr>
            <a:r>
              <a:rPr lang="en-US" altLang="en-US">
                <a:latin typeface="Courier New" panose="02070309020205020404" pitchFamily="49" charset="0"/>
              </a:rPr>
              <a:t> EMPNO                           NOT NULL NUMBER(4)</a:t>
            </a:r>
          </a:p>
          <a:p>
            <a:pPr lvl="1">
              <a:spcBef>
                <a:spcPct val="0"/>
              </a:spcBef>
              <a:tabLst/>
            </a:pPr>
            <a:r>
              <a:rPr lang="en-US" altLang="en-US">
                <a:latin typeface="Courier New" panose="02070309020205020404" pitchFamily="49" charset="0"/>
              </a:rPr>
              <a:t> ENAME                                    VARCHAR2(10)</a:t>
            </a:r>
          </a:p>
          <a:p>
            <a:pPr lvl="1">
              <a:spcBef>
                <a:spcPct val="0"/>
              </a:spcBef>
              <a:tabLst/>
            </a:pPr>
            <a:r>
              <a:rPr lang="en-US" altLang="en-US">
                <a:latin typeface="Courier New" panose="02070309020205020404" pitchFamily="49" charset="0"/>
              </a:rPr>
              <a:t> JOB                                      VARCHAR2(9)</a:t>
            </a:r>
            <a:endParaRPr lang="en-US" altLang="en-US"/>
          </a:p>
          <a:p>
            <a:pPr lvl="1">
              <a:tabLst/>
            </a:pPr>
            <a:endParaRPr lang="en-US" altLang="en-US" sz="400"/>
          </a:p>
          <a:p>
            <a:pPr lvl="1">
              <a:tabLst/>
            </a:pPr>
            <a:r>
              <a:rPr lang="en-US" altLang="en-US"/>
              <a:t>Guidelines for creating a view:</a:t>
            </a:r>
          </a:p>
          <a:p>
            <a:pPr lvl="2">
              <a:tabLst/>
            </a:pPr>
            <a:r>
              <a:rPr lang="en-US" altLang="en-US"/>
              <a:t>The subquery that defines a view can contain complex SELECT syntax, including joins, groups, and subqueries.</a:t>
            </a:r>
          </a:p>
          <a:p>
            <a:pPr lvl="2">
              <a:tabLst/>
            </a:pPr>
            <a:r>
              <a:rPr lang="en-US" altLang="en-US"/>
              <a:t>The subquery that defines the view cannot contain an ORDER BY clause. The ORDER BY clause is specified when you retrieve data from the view.</a:t>
            </a:r>
          </a:p>
          <a:p>
            <a:pPr lvl="2">
              <a:tabLst/>
            </a:pPr>
            <a:r>
              <a:rPr lang="en-US" altLang="en-US"/>
              <a:t>If you do not specify a constraint name for a view created with the CHECK OPTION, the system will assign a default name in the format SYS_C</a:t>
            </a:r>
            <a:r>
              <a:rPr lang="en-US" altLang="en-US" i="1"/>
              <a:t>n</a:t>
            </a:r>
            <a:r>
              <a:rPr lang="en-US" altLang="en-US"/>
              <a:t>.</a:t>
            </a:r>
          </a:p>
          <a:p>
            <a:pPr lvl="2">
              <a:tabLst/>
            </a:pPr>
            <a:r>
              <a:rPr lang="en-US" altLang="en-US"/>
              <a:t>You can use the OR REPLACE option to change the definition of the view without dropping and re-creating it or regranting object privileges previously granted on it.  </a:t>
            </a:r>
          </a:p>
        </p:txBody>
      </p:sp>
      <p:sp>
        <p:nvSpPr>
          <p:cNvPr id="20484" name="Rectangle 4">
            <a:extLst>
              <a:ext uri="{FF2B5EF4-FFF2-40B4-BE49-F238E27FC236}">
                <a16:creationId xmlns:a16="http://schemas.microsoft.com/office/drawing/2014/main" id="{92065278-3693-4495-A792-D2A18764B184}"/>
              </a:ext>
            </a:extLst>
          </p:cNvPr>
          <p:cNvSpPr>
            <a:spLocks noChangeArrowheads="1"/>
          </p:cNvSpPr>
          <p:nvPr/>
        </p:nvSpPr>
        <p:spPr bwMode="auto">
          <a:xfrm>
            <a:off x="615950" y="5649913"/>
            <a:ext cx="5619750" cy="9509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DDBCDA1-EDEF-44C4-A8AB-4B53FE3AB7B1}"/>
              </a:ext>
            </a:extLst>
          </p:cNvPr>
          <p:cNvSpPr>
            <a:spLocks noChangeArrowheads="1" noTextEdit="1"/>
          </p:cNvSpPr>
          <p:nvPr>
            <p:ph type="sldImg"/>
          </p:nvPr>
        </p:nvSpPr>
        <p:spPr>
          <a:xfrm>
            <a:off x="469900" y="155575"/>
            <a:ext cx="5872163" cy="4403725"/>
          </a:xfrm>
          <a:ln cap="flat"/>
        </p:spPr>
      </p:sp>
      <p:sp>
        <p:nvSpPr>
          <p:cNvPr id="22531" name="Rectangle 3">
            <a:extLst>
              <a:ext uri="{FF2B5EF4-FFF2-40B4-BE49-F238E27FC236}">
                <a16:creationId xmlns:a16="http://schemas.microsoft.com/office/drawing/2014/main" id="{547F0D90-F2EF-4F21-87F8-2B40FC2DA6B2}"/>
              </a:ext>
            </a:extLst>
          </p:cNvPr>
          <p:cNvSpPr>
            <a:spLocks noGrp="1" noChangeArrowheads="1"/>
          </p:cNvSpPr>
          <p:nvPr>
            <p:ph type="body" idx="1"/>
          </p:nvPr>
        </p:nvSpPr>
        <p:spPr>
          <a:noFill/>
          <a:ln/>
        </p:spPr>
        <p:txBody>
          <a:bodyPr/>
          <a:lstStyle/>
          <a:p>
            <a:r>
              <a:rPr lang="en-US" altLang="en-US"/>
              <a:t>Creating a View (continued)</a:t>
            </a:r>
          </a:p>
          <a:p>
            <a:pPr lvl="1"/>
            <a:r>
              <a:rPr lang="en-US" altLang="en-US"/>
              <a:t>You can control the column names by including column aliases within the subquery. </a:t>
            </a:r>
          </a:p>
          <a:p>
            <a:pPr lvl="1"/>
            <a:r>
              <a:rPr lang="en-US" altLang="en-US"/>
              <a:t>The example on the slide c</a:t>
            </a:r>
            <a:r>
              <a:rPr lang="en-US" altLang="en-US">
                <a:latin typeface="Times" panose="02020603050405020304" pitchFamily="18" charset="0"/>
              </a:rPr>
              <a:t>reates a view containing the employee number (empno) with the alias EMPLOYEE_NUMBER, name (ename) with the alias NAME, and salary (sal) with the alias SALARY for department 30. </a:t>
            </a:r>
          </a:p>
          <a:p>
            <a:pPr lvl="1"/>
            <a:r>
              <a:rPr lang="en-US" altLang="en-US">
                <a:latin typeface="Times" panose="02020603050405020304" pitchFamily="18" charset="0"/>
              </a:rPr>
              <a:t>Alternatively, you can control the column names by including column aliases in the CREATE VIEW clause.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DE04247-0D9C-4F89-A902-E583EDA21404}"/>
              </a:ext>
            </a:extLst>
          </p:cNvPr>
          <p:cNvSpPr>
            <a:spLocks noChangeArrowheads="1"/>
          </p:cNvSpPr>
          <p:nvPr/>
        </p:nvSpPr>
        <p:spPr bwMode="hidden">
          <a:xfrm>
            <a:off x="0" y="0"/>
            <a:ext cx="8648700" cy="6038850"/>
          </a:xfrm>
          <a:prstGeom prst="rect">
            <a:avLst/>
          </a:prstGeom>
          <a:gradFill rotWithShape="0">
            <a:gsLst>
              <a:gs pos="0">
                <a:srgbClr val="000066"/>
              </a:gs>
              <a:gs pos="100000">
                <a:srgbClr val="660033"/>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075" name="Picture 3">
            <a:extLst>
              <a:ext uri="{FF2B5EF4-FFF2-40B4-BE49-F238E27FC236}">
                <a16:creationId xmlns:a16="http://schemas.microsoft.com/office/drawing/2014/main" id="{2F78930D-6FF0-4FBA-B463-CE6243465EE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4163" y="6335713"/>
            <a:ext cx="1604962"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6" name="Rectangle 4">
            <a:extLst>
              <a:ext uri="{FF2B5EF4-FFF2-40B4-BE49-F238E27FC236}">
                <a16:creationId xmlns:a16="http://schemas.microsoft.com/office/drawing/2014/main" id="{BDAA3645-86B2-4D62-8F2A-DFBA9C16A638}"/>
              </a:ext>
            </a:extLst>
          </p:cNvPr>
          <p:cNvSpPr>
            <a:spLocks noChangeArrowheads="1"/>
          </p:cNvSpPr>
          <p:nvPr/>
        </p:nvSpPr>
        <p:spPr bwMode="auto">
          <a:xfrm>
            <a:off x="2420938" y="6311900"/>
            <a:ext cx="4102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1200" b="0">
                <a:solidFill>
                  <a:srgbClr val="0066FF"/>
                </a:solidFill>
                <a:latin typeface="Arial" panose="020B0604020202020204" pitchFamily="34" charset="0"/>
              </a:rPr>
              <a:t>Copyright </a:t>
            </a:r>
            <a:r>
              <a:rPr lang="en-US" altLang="en-US" sz="1200" b="0">
                <a:solidFill>
                  <a:srgbClr val="0066FF"/>
                </a:solidFill>
                <a:latin typeface="Symbol" panose="05050102010706020507" pitchFamily="18" charset="2"/>
              </a:rPr>
              <a:t>Ó</a:t>
            </a:r>
            <a:r>
              <a:rPr lang="en-US" altLang="en-US" sz="1200" b="0">
                <a:solidFill>
                  <a:srgbClr val="0066FF"/>
                </a:solidFill>
                <a:latin typeface="Arial" panose="020B0604020202020204" pitchFamily="34" charset="0"/>
              </a:rPr>
              <a:t> Oracle Corporation, 1998. All rights reserved.</a:t>
            </a:r>
          </a:p>
        </p:txBody>
      </p:sp>
      <p:sp>
        <p:nvSpPr>
          <p:cNvPr id="3077" name="Rectangle 5">
            <a:extLst>
              <a:ext uri="{FF2B5EF4-FFF2-40B4-BE49-F238E27FC236}">
                <a16:creationId xmlns:a16="http://schemas.microsoft.com/office/drawing/2014/main" id="{D782E62B-3DC2-4EE4-AE37-1A7487622C04}"/>
              </a:ext>
            </a:extLst>
          </p:cNvPr>
          <p:cNvSpPr>
            <a:spLocks noGrp="1" noChangeArrowheads="1"/>
          </p:cNvSpPr>
          <p:nvPr>
            <p:ph type="ctrTitle" sz="quarter"/>
          </p:nvPr>
        </p:nvSpPr>
        <p:spPr>
          <a:xfrm>
            <a:off x="927100" y="2667000"/>
            <a:ext cx="7302500" cy="1181100"/>
          </a:xfrm>
        </p:spPr>
        <p:txBody>
          <a:bodyPr/>
          <a:lstStyle>
            <a:lvl1pPr>
              <a:defRPr/>
            </a:lvl1pPr>
          </a:lstStyle>
          <a:p>
            <a:pPr lvl="0"/>
            <a:r>
              <a:rPr lang="en-US" altLang="en-US" noProof="0"/>
              <a:t>Click to edit Master title style</a:t>
            </a:r>
          </a:p>
        </p:txBody>
      </p:sp>
      <p:sp>
        <p:nvSpPr>
          <p:cNvPr id="3078" name="Rectangle 6">
            <a:extLst>
              <a:ext uri="{FF2B5EF4-FFF2-40B4-BE49-F238E27FC236}">
                <a16:creationId xmlns:a16="http://schemas.microsoft.com/office/drawing/2014/main" id="{9B72F79B-1CE4-44DA-8F3F-614417F44C3E}"/>
              </a:ext>
            </a:extLst>
          </p:cNvPr>
          <p:cNvSpPr>
            <a:spLocks noGrp="1" noChangeArrowheads="1"/>
          </p:cNvSpPr>
          <p:nvPr>
            <p:ph type="subTitle" sz="quarter" idx="1"/>
          </p:nvPr>
        </p:nvSpPr>
        <p:spPr>
          <a:xfrm>
            <a:off x="914400" y="3886200"/>
            <a:ext cx="7327900" cy="641350"/>
          </a:xfrm>
        </p:spPr>
        <p:txBody>
          <a:bodyPr/>
          <a:lstStyle>
            <a:lvl1pPr algn="ctr" defTabSz="914400">
              <a:tabLst/>
              <a:defRPr/>
            </a:lvl1pPr>
          </a:lstStyle>
          <a:p>
            <a:pPr lvl="0"/>
            <a:r>
              <a:rPr lang="en-US" altLang="en-US" noProof="0"/>
              <a:t>Click to edit Master subtitle style</a:t>
            </a:r>
          </a:p>
        </p:txBody>
      </p:sp>
      <p:sp>
        <p:nvSpPr>
          <p:cNvPr id="3079" name="Rectangle 7">
            <a:extLst>
              <a:ext uri="{FF2B5EF4-FFF2-40B4-BE49-F238E27FC236}">
                <a16:creationId xmlns:a16="http://schemas.microsoft.com/office/drawing/2014/main" id="{EA208EC6-0787-40EB-9635-065CA8B151C9}"/>
              </a:ext>
            </a:extLst>
          </p:cNvPr>
          <p:cNvSpPr>
            <a:spLocks noChangeArrowheads="1"/>
          </p:cNvSpPr>
          <p:nvPr/>
        </p:nvSpPr>
        <p:spPr bwMode="hidden">
          <a:xfrm>
            <a:off x="4064000" y="1104900"/>
            <a:ext cx="1028700" cy="1028700"/>
          </a:xfrm>
          <a:prstGeom prst="rect">
            <a:avLst/>
          </a:prstGeom>
          <a:gradFill rotWithShape="0">
            <a:gsLst>
              <a:gs pos="0">
                <a:srgbClr val="660033">
                  <a:gamma/>
                  <a:shade val="69804"/>
                  <a:invGamma/>
                </a:srgbClr>
              </a:gs>
              <a:gs pos="100000">
                <a:srgbClr val="660033"/>
              </a:gs>
            </a:gsLst>
            <a:lin ang="2700000" scaled="1"/>
          </a:gra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3080" name="Rectangle 8">
            <a:extLst>
              <a:ext uri="{FF2B5EF4-FFF2-40B4-BE49-F238E27FC236}">
                <a16:creationId xmlns:a16="http://schemas.microsoft.com/office/drawing/2014/main" id="{AD1BEC1A-47BA-4D38-B9B5-105E041DDC92}"/>
              </a:ext>
            </a:extLst>
          </p:cNvPr>
          <p:cNvSpPr>
            <a:spLocks noChangeArrowheads="1"/>
          </p:cNvSpPr>
          <p:nvPr/>
        </p:nvSpPr>
        <p:spPr bwMode="gray">
          <a:xfrm>
            <a:off x="4057650" y="1154113"/>
            <a:ext cx="10318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6000">
                <a:solidFill>
                  <a:srgbClr val="FFCC66"/>
                </a:solidFill>
                <a:effectLst>
                  <a:outerShdw blurRad="38100" dist="38100" dir="2700000" algn="tl">
                    <a:srgbClr val="000000"/>
                  </a:outerShdw>
                </a:effectLst>
                <a:latin typeface="Arial" panose="020B0604020202020204" pitchFamily="34" charset="0"/>
              </a:rPr>
              <a:t>12</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3B73-4338-4BA8-852F-DD7049DD70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1F88FD-894E-4474-AEDA-04D70D2C8B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686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D6A80F-9E4B-46D3-9A6F-411458051596}"/>
              </a:ext>
            </a:extLst>
          </p:cNvPr>
          <p:cNvSpPr>
            <a:spLocks noGrp="1"/>
          </p:cNvSpPr>
          <p:nvPr>
            <p:ph type="title" orient="vert"/>
          </p:nvPr>
        </p:nvSpPr>
        <p:spPr>
          <a:xfrm>
            <a:off x="6399213" y="511175"/>
            <a:ext cx="1846262" cy="34496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0EE9F-A349-4FBE-A0A2-1F792E67D38D}"/>
              </a:ext>
            </a:extLst>
          </p:cNvPr>
          <p:cNvSpPr>
            <a:spLocks noGrp="1"/>
          </p:cNvSpPr>
          <p:nvPr>
            <p:ph type="body" orient="vert" idx="1"/>
          </p:nvPr>
        </p:nvSpPr>
        <p:spPr>
          <a:xfrm>
            <a:off x="860425" y="511175"/>
            <a:ext cx="5386388" cy="3449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169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9F486-E931-4891-9FFA-C0E537A555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1FC43-EFC1-4267-A9B4-0096E4F956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0315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02DD-3F68-48E9-8EF0-8FB15ADA079A}"/>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11573C-6148-40BF-A7EF-C250059062A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217681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3D6DB-8582-45A1-9022-5C72B8E8AA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6033F-CBC4-4F31-824C-32521C02D9B3}"/>
              </a:ext>
            </a:extLst>
          </p:cNvPr>
          <p:cNvSpPr>
            <a:spLocks noGrp="1"/>
          </p:cNvSpPr>
          <p:nvPr>
            <p:ph sz="half" idx="1"/>
          </p:nvPr>
        </p:nvSpPr>
        <p:spPr>
          <a:xfrm>
            <a:off x="860425" y="1795463"/>
            <a:ext cx="3616325" cy="2165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39D0F7-7DF8-496D-9737-78767D1E0DE1}"/>
              </a:ext>
            </a:extLst>
          </p:cNvPr>
          <p:cNvSpPr>
            <a:spLocks noGrp="1"/>
          </p:cNvSpPr>
          <p:nvPr>
            <p:ph sz="half" idx="2"/>
          </p:nvPr>
        </p:nvSpPr>
        <p:spPr>
          <a:xfrm>
            <a:off x="4629150" y="1795463"/>
            <a:ext cx="3616325" cy="2165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153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BE5C1-EA68-4F14-8C97-C4BF2E831FA7}"/>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FE4678-BC86-4490-AED7-15DD81C262B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0A5AA6-B375-44CB-955A-19E63B1D692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03AAD5-C60B-4C4C-9BD1-1B21EE9932A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D7B60-C7EB-4020-9BA7-9ABB94C3BBA0}"/>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4190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1182-7A55-4D08-A6AD-99CC04AD4D6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25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606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6004-9752-45AC-9F3D-D73009C223F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738D92-20FD-4EE3-BC3D-581BDB49B3E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3EA86B-F09B-4FBC-98D3-6F49CB9A56D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592276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2E4A-D78B-4689-84A9-15C143BC71E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442916-EA0B-451A-871E-A49BE15AE18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623238-70F4-4436-BF55-CC53ADCBFE8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2863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000080">
                <a:gamma/>
                <a:shade val="49804"/>
                <a:invGamma/>
              </a:srgbClr>
            </a:gs>
          </a:gsLst>
          <a:lin ang="27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EC46F30-9B98-4B7A-B124-AD1E8179C465}"/>
              </a:ext>
            </a:extLst>
          </p:cNvPr>
          <p:cNvSpPr>
            <a:spLocks noChangeArrowheads="1"/>
          </p:cNvSpPr>
          <p:nvPr/>
        </p:nvSpPr>
        <p:spPr bwMode="hidden">
          <a:xfrm>
            <a:off x="0" y="0"/>
            <a:ext cx="8648700" cy="6038850"/>
          </a:xfrm>
          <a:prstGeom prst="rect">
            <a:avLst/>
          </a:prstGeom>
          <a:gradFill rotWithShape="0">
            <a:gsLst>
              <a:gs pos="0">
                <a:srgbClr val="000066"/>
              </a:gs>
              <a:gs pos="100000">
                <a:srgbClr val="660033"/>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a:extLst>
              <a:ext uri="{FF2B5EF4-FFF2-40B4-BE49-F238E27FC236}">
                <a16:creationId xmlns:a16="http://schemas.microsoft.com/office/drawing/2014/main" id="{3F8C5116-2F5E-41AE-B67F-F207F0593999}"/>
              </a:ext>
            </a:extLst>
          </p:cNvPr>
          <p:cNvSpPr>
            <a:spLocks noGrp="1" noChangeArrowheads="1"/>
          </p:cNvSpPr>
          <p:nvPr>
            <p:ph type="title"/>
          </p:nvPr>
        </p:nvSpPr>
        <p:spPr bwMode="auto">
          <a:xfrm>
            <a:off x="922338" y="511175"/>
            <a:ext cx="7299325" cy="881063"/>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C4656ADC-382B-419D-A789-96988360C556}"/>
              </a:ext>
            </a:extLst>
          </p:cNvPr>
          <p:cNvSpPr>
            <a:spLocks noGrp="1" noChangeArrowheads="1"/>
          </p:cNvSpPr>
          <p:nvPr>
            <p:ph type="body" idx="1"/>
          </p:nvPr>
        </p:nvSpPr>
        <p:spPr bwMode="auto">
          <a:xfrm>
            <a:off x="860425" y="1795463"/>
            <a:ext cx="7385050" cy="2165350"/>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spAutoFit/>
          </a:bodyPr>
          <a:lstStyle/>
          <a:p>
            <a:pPr lvl="0"/>
            <a:endParaRPr lang="en-US" altLang="en-US"/>
          </a:p>
          <a:p>
            <a:pPr lvl="1"/>
            <a:r>
              <a:rPr lang="en-US" altLang="en-US"/>
              <a:t>First Level</a:t>
            </a:r>
          </a:p>
          <a:p>
            <a:pPr lvl="2"/>
            <a:r>
              <a:rPr lang="en-US" altLang="en-US"/>
              <a:t>Second Level</a:t>
            </a:r>
          </a:p>
          <a:p>
            <a:pPr lvl="0"/>
            <a:r>
              <a:rPr lang="en-US" altLang="en-US"/>
              <a:t>	</a:t>
            </a:r>
          </a:p>
        </p:txBody>
      </p:sp>
      <p:sp>
        <p:nvSpPr>
          <p:cNvPr id="1029" name="Rectangle 5">
            <a:extLst>
              <a:ext uri="{FF2B5EF4-FFF2-40B4-BE49-F238E27FC236}">
                <a16:creationId xmlns:a16="http://schemas.microsoft.com/office/drawing/2014/main" id="{E77E555E-EFEC-41D4-A4A6-E36A63E4DCEB}"/>
              </a:ext>
            </a:extLst>
          </p:cNvPr>
          <p:cNvSpPr>
            <a:spLocks noChangeArrowheads="1"/>
          </p:cNvSpPr>
          <p:nvPr/>
        </p:nvSpPr>
        <p:spPr bwMode="auto">
          <a:xfrm>
            <a:off x="815975" y="6294438"/>
            <a:ext cx="5905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1200" b="0">
                <a:solidFill>
                  <a:srgbClr val="0066FF"/>
                </a:solidFill>
                <a:latin typeface="Arial" panose="020B0604020202020204" pitchFamily="34" charset="0"/>
              </a:rPr>
              <a:t>12-</a:t>
            </a:r>
            <a:fld id="{372C6416-D48B-4073-8C35-3D69FB78AF28}" type="slidenum">
              <a:rPr lang="en-US" altLang="en-US" sz="1200" b="0">
                <a:solidFill>
                  <a:srgbClr val="0066FF"/>
                </a:solidFill>
                <a:latin typeface="Arial" panose="020B0604020202020204" pitchFamily="34" charset="0"/>
              </a:rPr>
              <a:pPr algn="l">
                <a:lnSpc>
                  <a:spcPct val="100000"/>
                </a:lnSpc>
                <a:spcBef>
                  <a:spcPct val="0"/>
                </a:spcBef>
              </a:pPr>
              <a:t>‹#›</a:t>
            </a:fld>
            <a:endParaRPr lang="en-US" altLang="en-US" sz="1200" b="0">
              <a:solidFill>
                <a:srgbClr val="0066FF"/>
              </a:solidFill>
              <a:latin typeface="Arial" panose="020B0604020202020204" pitchFamily="34" charset="0"/>
            </a:endParaRPr>
          </a:p>
        </p:txBody>
      </p:sp>
      <p:pic>
        <p:nvPicPr>
          <p:cNvPr id="1030" name="Picture 6">
            <a:extLst>
              <a:ext uri="{FF2B5EF4-FFF2-40B4-BE49-F238E27FC236}">
                <a16:creationId xmlns:a16="http://schemas.microsoft.com/office/drawing/2014/main" id="{2F0E9776-1F0C-4A0E-A4BB-3F269DCD14DE}"/>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34163" y="6335713"/>
            <a:ext cx="1604962"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1" name="Rectangle 7">
            <a:extLst>
              <a:ext uri="{FF2B5EF4-FFF2-40B4-BE49-F238E27FC236}">
                <a16:creationId xmlns:a16="http://schemas.microsoft.com/office/drawing/2014/main" id="{21FCBAE7-2081-4232-8416-B5FB06A6865C}"/>
              </a:ext>
            </a:extLst>
          </p:cNvPr>
          <p:cNvSpPr>
            <a:spLocks noChangeArrowheads="1"/>
          </p:cNvSpPr>
          <p:nvPr/>
        </p:nvSpPr>
        <p:spPr bwMode="auto">
          <a:xfrm>
            <a:off x="2420938" y="6311900"/>
            <a:ext cx="4102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1200" b="0">
                <a:solidFill>
                  <a:srgbClr val="0066FF"/>
                </a:solidFill>
                <a:latin typeface="Arial" panose="020B0604020202020204" pitchFamily="34" charset="0"/>
              </a:rPr>
              <a:t>Copyright </a:t>
            </a:r>
            <a:r>
              <a:rPr lang="en-US" altLang="en-US" sz="1200" b="0">
                <a:solidFill>
                  <a:srgbClr val="0066FF"/>
                </a:solidFill>
                <a:latin typeface="Symbol" panose="05050102010706020507" pitchFamily="18" charset="2"/>
              </a:rPr>
              <a:t>Ó</a:t>
            </a:r>
            <a:r>
              <a:rPr lang="en-US" altLang="en-US" sz="1200" b="0">
                <a:solidFill>
                  <a:srgbClr val="0066FF"/>
                </a:solidFill>
                <a:latin typeface="Arial" panose="020B0604020202020204" pitchFamily="34" charset="0"/>
              </a:rPr>
              <a:t> Oracle Corporation, 1998. All rights reserved.</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kern="1200">
          <a:solidFill>
            <a:srgbClr val="FFCC66"/>
          </a:solidFill>
          <a:latin typeface="+mj-lt"/>
          <a:ea typeface="+mj-ea"/>
          <a:cs typeface="+mj-cs"/>
        </a:defRPr>
      </a:lvl1pPr>
      <a:lvl2pPr algn="ctr" rtl="0" eaLnBrk="0" fontAlgn="base" hangingPunct="0">
        <a:spcBef>
          <a:spcPct val="0"/>
        </a:spcBef>
        <a:spcAft>
          <a:spcPct val="0"/>
        </a:spcAft>
        <a:defRPr sz="3600" b="1">
          <a:solidFill>
            <a:srgbClr val="FFCC66"/>
          </a:solidFill>
          <a:latin typeface="Arial" panose="020B0604020202020204" pitchFamily="34" charset="0"/>
        </a:defRPr>
      </a:lvl2pPr>
      <a:lvl3pPr algn="ctr" rtl="0" eaLnBrk="0" fontAlgn="base" hangingPunct="0">
        <a:spcBef>
          <a:spcPct val="0"/>
        </a:spcBef>
        <a:spcAft>
          <a:spcPct val="0"/>
        </a:spcAft>
        <a:defRPr sz="3600" b="1">
          <a:solidFill>
            <a:srgbClr val="FFCC66"/>
          </a:solidFill>
          <a:latin typeface="Arial" panose="020B0604020202020204" pitchFamily="34" charset="0"/>
        </a:defRPr>
      </a:lvl3pPr>
      <a:lvl4pPr algn="ctr" rtl="0" eaLnBrk="0" fontAlgn="base" hangingPunct="0">
        <a:spcBef>
          <a:spcPct val="0"/>
        </a:spcBef>
        <a:spcAft>
          <a:spcPct val="0"/>
        </a:spcAft>
        <a:defRPr sz="3600" b="1">
          <a:solidFill>
            <a:srgbClr val="FFCC66"/>
          </a:solidFill>
          <a:latin typeface="Arial" panose="020B0604020202020204" pitchFamily="34" charset="0"/>
        </a:defRPr>
      </a:lvl4pPr>
      <a:lvl5pPr algn="ctr" rtl="0" eaLnBrk="0" fontAlgn="base" hangingPunct="0">
        <a:spcBef>
          <a:spcPct val="0"/>
        </a:spcBef>
        <a:spcAft>
          <a:spcPct val="0"/>
        </a:spcAft>
        <a:defRPr sz="3600" b="1">
          <a:solidFill>
            <a:srgbClr val="FFCC66"/>
          </a:solidFill>
          <a:latin typeface="Arial" panose="020B0604020202020204" pitchFamily="34" charset="0"/>
        </a:defRPr>
      </a:lvl5pPr>
      <a:lvl6pPr marL="457200" algn="ctr" rtl="0" eaLnBrk="0" fontAlgn="base" hangingPunct="0">
        <a:spcBef>
          <a:spcPct val="0"/>
        </a:spcBef>
        <a:spcAft>
          <a:spcPct val="0"/>
        </a:spcAft>
        <a:defRPr sz="3600" b="1">
          <a:solidFill>
            <a:srgbClr val="FFCC66"/>
          </a:solidFill>
          <a:latin typeface="Arial" panose="020B0604020202020204" pitchFamily="34" charset="0"/>
        </a:defRPr>
      </a:lvl6pPr>
      <a:lvl7pPr marL="914400" algn="ctr" rtl="0" eaLnBrk="0" fontAlgn="base" hangingPunct="0">
        <a:spcBef>
          <a:spcPct val="0"/>
        </a:spcBef>
        <a:spcAft>
          <a:spcPct val="0"/>
        </a:spcAft>
        <a:defRPr sz="3600" b="1">
          <a:solidFill>
            <a:srgbClr val="FFCC66"/>
          </a:solidFill>
          <a:latin typeface="Arial" panose="020B0604020202020204" pitchFamily="34" charset="0"/>
        </a:defRPr>
      </a:lvl7pPr>
      <a:lvl8pPr marL="1371600" algn="ctr" rtl="0" eaLnBrk="0" fontAlgn="base" hangingPunct="0">
        <a:spcBef>
          <a:spcPct val="0"/>
        </a:spcBef>
        <a:spcAft>
          <a:spcPct val="0"/>
        </a:spcAft>
        <a:defRPr sz="3600" b="1">
          <a:solidFill>
            <a:srgbClr val="FFCC66"/>
          </a:solidFill>
          <a:latin typeface="Arial" panose="020B0604020202020204" pitchFamily="34" charset="0"/>
        </a:defRPr>
      </a:lvl8pPr>
      <a:lvl9pPr marL="1828800" algn="ctr" rtl="0" eaLnBrk="0" fontAlgn="base" hangingPunct="0">
        <a:spcBef>
          <a:spcPct val="0"/>
        </a:spcBef>
        <a:spcAft>
          <a:spcPct val="0"/>
        </a:spcAft>
        <a:defRPr sz="3600" b="1">
          <a:solidFill>
            <a:srgbClr val="FFCC66"/>
          </a:solidFill>
          <a:latin typeface="Arial" panose="020B0604020202020204" pitchFamily="34" charset="0"/>
        </a:defRPr>
      </a:lvl9pPr>
    </p:titleStyle>
    <p:bodyStyle>
      <a:lvl1pPr algn="l" defTabSz="346075" rtl="0" eaLnBrk="0" fontAlgn="base" hangingPunct="0">
        <a:lnSpc>
          <a:spcPct val="95000"/>
        </a:lnSpc>
        <a:spcBef>
          <a:spcPct val="35000"/>
        </a:spcBef>
        <a:spcAft>
          <a:spcPct val="0"/>
        </a:spcAft>
        <a:tabLst>
          <a:tab pos="571500" algn="l"/>
        </a:tabLst>
        <a:defRPr sz="2800" b="1" kern="1200">
          <a:solidFill>
            <a:srgbClr val="FFFFCC"/>
          </a:solidFill>
          <a:effectLst>
            <a:outerShdw blurRad="38100" dist="38100" dir="2700000" algn="tl">
              <a:srgbClr val="000000"/>
            </a:outerShdw>
          </a:effectLst>
          <a:latin typeface="+mn-lt"/>
          <a:ea typeface="+mn-ea"/>
          <a:cs typeface="+mn-cs"/>
        </a:defRPr>
      </a:lvl1pPr>
      <a:lvl2pPr marL="341313" indent="-227013" algn="l" defTabSz="346075" rtl="0" eaLnBrk="0" fontAlgn="base" hangingPunct="0">
        <a:lnSpc>
          <a:spcPct val="95000"/>
        </a:lnSpc>
        <a:spcBef>
          <a:spcPct val="35000"/>
        </a:spcBef>
        <a:spcAft>
          <a:spcPct val="0"/>
        </a:spcAft>
        <a:buClr>
          <a:srgbClr val="FFCC66"/>
        </a:buClr>
        <a:buSzPct val="100000"/>
        <a:buChar char="•"/>
        <a:tabLst>
          <a:tab pos="571500" algn="l"/>
        </a:tabLst>
        <a:defRPr sz="2800" b="1" kern="1200">
          <a:solidFill>
            <a:srgbClr val="F8F8D3"/>
          </a:solidFill>
          <a:latin typeface="+mn-lt"/>
          <a:ea typeface="+mn-ea"/>
          <a:cs typeface="+mn-cs"/>
        </a:defRPr>
      </a:lvl2pPr>
      <a:lvl3pPr marL="741363" indent="-285750" algn="l" defTabSz="346075" rtl="0" eaLnBrk="0" fontAlgn="base" hangingPunct="0">
        <a:lnSpc>
          <a:spcPct val="95000"/>
        </a:lnSpc>
        <a:spcBef>
          <a:spcPct val="35000"/>
        </a:spcBef>
        <a:spcAft>
          <a:spcPct val="0"/>
        </a:spcAft>
        <a:buClr>
          <a:srgbClr val="FFCC66"/>
        </a:buClr>
        <a:buSzPct val="90000"/>
        <a:buChar char="–"/>
        <a:tabLst>
          <a:tab pos="571500" algn="l"/>
        </a:tabLst>
        <a:defRPr sz="2800" b="1" kern="1200">
          <a:solidFill>
            <a:srgbClr val="F8F8D3"/>
          </a:solidFill>
          <a:latin typeface="+mn-lt"/>
          <a:ea typeface="+mn-ea"/>
          <a:cs typeface="+mn-cs"/>
        </a:defRPr>
      </a:lvl3pPr>
      <a:lvl4pPr marL="1600200" indent="-228600" algn="l" defTabSz="346075" rtl="0" eaLnBrk="0" fontAlgn="base" hangingPunct="0">
        <a:spcBef>
          <a:spcPct val="20000"/>
        </a:spcBef>
        <a:spcAft>
          <a:spcPct val="0"/>
        </a:spcAft>
        <a:buChar char="–"/>
        <a:tabLst>
          <a:tab pos="571500" algn="l"/>
        </a:tabLst>
        <a:defRPr sz="2000" kern="1200">
          <a:solidFill>
            <a:schemeClr val="tx1"/>
          </a:solidFill>
          <a:latin typeface="Times New Roman" panose="02020603050405020304" pitchFamily="18" charset="0"/>
          <a:ea typeface="+mn-ea"/>
          <a:cs typeface="+mn-cs"/>
        </a:defRPr>
      </a:lvl4pPr>
      <a:lvl5pPr marL="2057400" indent="-228600" algn="l" defTabSz="346075" rtl="0" eaLnBrk="0" fontAlgn="base" hangingPunct="0">
        <a:spcBef>
          <a:spcPct val="20000"/>
        </a:spcBef>
        <a:spcAft>
          <a:spcPct val="0"/>
        </a:spcAft>
        <a:buChar char="•"/>
        <a:tabLst>
          <a:tab pos="571500" algn="l"/>
        </a:tabLst>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6F6793C-CB53-4D6E-9F77-528F2B5F0603}"/>
              </a:ext>
            </a:extLst>
          </p:cNvPr>
          <p:cNvSpPr>
            <a:spLocks noGrp="1" noChangeArrowheads="1"/>
          </p:cNvSpPr>
          <p:nvPr>
            <p:ph type="ctrTitle"/>
          </p:nvPr>
        </p:nvSpPr>
        <p:spPr>
          <a:noFill/>
          <a:ln/>
        </p:spPr>
        <p:txBody>
          <a:bodyPr/>
          <a:lstStyle/>
          <a:p>
            <a:r>
              <a:rPr lang="en-US" altLang="en-US" sz="4000"/>
              <a:t>Creating Views</a:t>
            </a:r>
          </a:p>
        </p:txBody>
      </p:sp>
      <p:sp>
        <p:nvSpPr>
          <p:cNvPr id="5123" name="Rectangle 3">
            <a:extLst>
              <a:ext uri="{FF2B5EF4-FFF2-40B4-BE49-F238E27FC236}">
                <a16:creationId xmlns:a16="http://schemas.microsoft.com/office/drawing/2014/main" id="{0105E368-8F60-40FD-9DD5-6547ED623D0C}"/>
              </a:ext>
            </a:extLst>
          </p:cNvPr>
          <p:cNvSpPr>
            <a:spLocks noGrp="1" noChangeArrowheads="1"/>
          </p:cNvSpPr>
          <p:nvPr>
            <p:ph type="subTitle" idx="1"/>
          </p:nvPr>
        </p:nvSpPr>
        <p:spPr>
          <a:noFill/>
          <a:ln/>
        </p:spPr>
        <p:txBody>
          <a:bodyPr/>
          <a:lstStyle/>
          <a:p>
            <a:pPr>
              <a:lnSpc>
                <a:spcPct val="100000"/>
              </a:lnSpc>
              <a:spcBef>
                <a:spcPct val="0"/>
              </a:spcBef>
            </a:pPr>
            <a:r>
              <a:rPr lang="en-US" altLang="en-US" sz="3600">
                <a:solidFill>
                  <a:srgbClr val="FFCC66"/>
                </a:solidFill>
                <a:effectLst/>
              </a:rPr>
              <a:t> </a:t>
            </a:r>
          </a:p>
        </p:txBody>
      </p:sp>
    </p:spTree>
  </p:cSld>
  <p:clrMapOvr>
    <a:overrideClrMapping bg1="dk2" tx1="lt1" bg2="dk1" tx2="lt2" accent1="accent1" accent2="accent2" accent3="accent3" accent4="accent4" accent5="accent5" accent6="accent6" hlink="hlink" folHlink="folHlink"/>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343E8B0-4BFF-499F-9FF0-E1F32E01495A}"/>
              </a:ext>
            </a:extLst>
          </p:cNvPr>
          <p:cNvSpPr>
            <a:spLocks noChangeArrowheads="1"/>
          </p:cNvSpPr>
          <p:nvPr/>
        </p:nvSpPr>
        <p:spPr bwMode="blackWhite">
          <a:xfrm>
            <a:off x="935038" y="1704975"/>
            <a:ext cx="7497762"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808038" algn="l"/>
              </a:tabLst>
              <a:defRPr sz="2400">
                <a:solidFill>
                  <a:schemeClr val="tx1"/>
                </a:solidFill>
                <a:latin typeface="Times New Roman" panose="02020603050405020304" pitchFamily="18" charset="0"/>
              </a:defRPr>
            </a:lvl1pPr>
            <a:lvl2pPr algn="l">
              <a:spcBef>
                <a:spcPct val="0"/>
              </a:spcBef>
              <a:tabLst>
                <a:tab pos="808038" algn="l"/>
              </a:tabLst>
              <a:defRPr sz="2400">
                <a:solidFill>
                  <a:schemeClr val="tx1"/>
                </a:solidFill>
                <a:latin typeface="Times New Roman" panose="02020603050405020304" pitchFamily="18" charset="0"/>
              </a:defRPr>
            </a:lvl2pPr>
            <a:lvl3pPr algn="l">
              <a:spcBef>
                <a:spcPct val="0"/>
              </a:spcBef>
              <a:tabLst>
                <a:tab pos="808038" algn="l"/>
              </a:tabLst>
              <a:defRPr sz="2400">
                <a:solidFill>
                  <a:schemeClr val="tx1"/>
                </a:solidFill>
                <a:latin typeface="Times New Roman" panose="02020603050405020304" pitchFamily="18" charset="0"/>
              </a:defRPr>
            </a:lvl3pPr>
            <a:lvl4pPr algn="l">
              <a:spcBef>
                <a:spcPct val="0"/>
              </a:spcBef>
              <a:tabLst>
                <a:tab pos="808038" algn="l"/>
              </a:tabLst>
              <a:defRPr sz="2400">
                <a:solidFill>
                  <a:schemeClr val="tx1"/>
                </a:solidFill>
                <a:latin typeface="Times New Roman" panose="02020603050405020304" pitchFamily="18" charset="0"/>
              </a:defRPr>
            </a:lvl4pPr>
            <a:lvl5pPr algn="l">
              <a:spcBef>
                <a:spcPct val="0"/>
              </a:spcBef>
              <a:tabLst>
                <a:tab pos="808038" algn="l"/>
              </a:tabLst>
              <a:defRPr sz="2400">
                <a:solidFill>
                  <a:schemeClr val="tx1"/>
                </a:solidFill>
                <a:latin typeface="Times New Roman" panose="02020603050405020304" pitchFamily="18" charset="0"/>
              </a:defRPr>
            </a:lvl5pPr>
            <a:lvl6pPr fontAlgn="base">
              <a:spcBef>
                <a:spcPct val="0"/>
              </a:spcBef>
              <a:spcAft>
                <a:spcPct val="0"/>
              </a:spcAft>
              <a:tabLst>
                <a:tab pos="808038" algn="l"/>
              </a:tabLst>
              <a:defRPr sz="2400">
                <a:solidFill>
                  <a:schemeClr val="tx1"/>
                </a:solidFill>
                <a:latin typeface="Times New Roman" panose="02020603050405020304" pitchFamily="18" charset="0"/>
              </a:defRPr>
            </a:lvl6pPr>
            <a:lvl7pPr fontAlgn="base">
              <a:spcBef>
                <a:spcPct val="0"/>
              </a:spcBef>
              <a:spcAft>
                <a:spcPct val="0"/>
              </a:spcAft>
              <a:tabLst>
                <a:tab pos="808038" algn="l"/>
              </a:tabLst>
              <a:defRPr sz="2400">
                <a:solidFill>
                  <a:schemeClr val="tx1"/>
                </a:solidFill>
                <a:latin typeface="Times New Roman" panose="02020603050405020304" pitchFamily="18" charset="0"/>
              </a:defRPr>
            </a:lvl7pPr>
            <a:lvl8pPr fontAlgn="base">
              <a:spcBef>
                <a:spcPct val="0"/>
              </a:spcBef>
              <a:spcAft>
                <a:spcPct val="0"/>
              </a:spcAft>
              <a:tabLst>
                <a:tab pos="808038" algn="l"/>
              </a:tabLst>
              <a:defRPr sz="2400">
                <a:solidFill>
                  <a:schemeClr val="tx1"/>
                </a:solidFill>
                <a:latin typeface="Times New Roman" panose="02020603050405020304" pitchFamily="18" charset="0"/>
              </a:defRPr>
            </a:lvl8pPr>
            <a:lvl9pPr fontAlgn="base">
              <a:spcBef>
                <a:spcPct val="0"/>
              </a:spcBef>
              <a:spcAft>
                <a:spcPct val="0"/>
              </a:spcAft>
              <a:tabLst>
                <a:tab pos="808038" algn="l"/>
              </a:tabLst>
              <a:defRPr sz="2400">
                <a:solidFill>
                  <a:schemeClr val="tx1"/>
                </a:solidFill>
                <a:latin typeface="Times New Roman" panose="02020603050405020304" pitchFamily="18"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23555" name="Rectangle 3">
            <a:extLst>
              <a:ext uri="{FF2B5EF4-FFF2-40B4-BE49-F238E27FC236}">
                <a16:creationId xmlns:a16="http://schemas.microsoft.com/office/drawing/2014/main" id="{DC9ECA45-0666-41CA-A36A-9494A544F13F}"/>
              </a:ext>
            </a:extLst>
          </p:cNvPr>
          <p:cNvSpPr>
            <a:spLocks noGrp="1" noChangeArrowheads="1"/>
          </p:cNvSpPr>
          <p:nvPr>
            <p:ph type="title"/>
          </p:nvPr>
        </p:nvSpPr>
        <p:spPr>
          <a:noFill/>
          <a:ln/>
        </p:spPr>
        <p:txBody>
          <a:bodyPr/>
          <a:lstStyle/>
          <a:p>
            <a:r>
              <a:rPr lang="en-US" altLang="en-US"/>
              <a:t>Retrieving Data from a View</a:t>
            </a:r>
          </a:p>
        </p:txBody>
      </p:sp>
      <p:sp>
        <p:nvSpPr>
          <p:cNvPr id="23556" name="Rectangle 4">
            <a:extLst>
              <a:ext uri="{FF2B5EF4-FFF2-40B4-BE49-F238E27FC236}">
                <a16:creationId xmlns:a16="http://schemas.microsoft.com/office/drawing/2014/main" id="{F809C8AB-8BE2-4659-B919-1694E3EF3E13}"/>
              </a:ext>
            </a:extLst>
          </p:cNvPr>
          <p:cNvSpPr>
            <a:spLocks noChangeArrowheads="1"/>
          </p:cNvSpPr>
          <p:nvPr/>
        </p:nvSpPr>
        <p:spPr bwMode="blackWhite">
          <a:xfrm>
            <a:off x="923925" y="2565400"/>
            <a:ext cx="7497763"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EMPLOYEE_NUMBER NAME          SALARY</a:t>
            </a:r>
          </a:p>
          <a:p>
            <a:pPr>
              <a:lnSpc>
                <a:spcPct val="100000"/>
              </a:lnSpc>
            </a:pPr>
            <a:r>
              <a:rPr lang="en-US" altLang="en-US" sz="1800">
                <a:solidFill>
                  <a:srgbClr val="000000"/>
                </a:solidFill>
                <a:latin typeface="Courier New" panose="02070309020205020404" pitchFamily="49" charset="0"/>
              </a:rPr>
              <a:t>--------------- ---------- ---------</a:t>
            </a:r>
          </a:p>
          <a:p>
            <a:pPr>
              <a:lnSpc>
                <a:spcPct val="100000"/>
              </a:lnSpc>
            </a:pPr>
            <a:r>
              <a:rPr lang="en-US" altLang="en-US" sz="1800">
                <a:solidFill>
                  <a:srgbClr val="000000"/>
                </a:solidFill>
                <a:latin typeface="Courier New" panose="02070309020205020404" pitchFamily="49" charset="0"/>
              </a:rPr>
              <a:t>           7698 BLAKE           2850</a:t>
            </a:r>
          </a:p>
          <a:p>
            <a:pPr>
              <a:lnSpc>
                <a:spcPct val="100000"/>
              </a:lnSpc>
            </a:pPr>
            <a:r>
              <a:rPr lang="en-US" altLang="en-US" sz="1800">
                <a:solidFill>
                  <a:srgbClr val="000000"/>
                </a:solidFill>
                <a:latin typeface="Courier New" panose="02070309020205020404" pitchFamily="49" charset="0"/>
              </a:rPr>
              <a:t>           7654 MARTIN          1250</a:t>
            </a:r>
          </a:p>
          <a:p>
            <a:pPr>
              <a:lnSpc>
                <a:spcPct val="100000"/>
              </a:lnSpc>
            </a:pPr>
            <a:r>
              <a:rPr lang="en-US" altLang="en-US" sz="1800">
                <a:solidFill>
                  <a:srgbClr val="000000"/>
                </a:solidFill>
                <a:latin typeface="Courier New" panose="02070309020205020404" pitchFamily="49" charset="0"/>
              </a:rPr>
              <a:t>           7499 ALLEN           1600</a:t>
            </a:r>
          </a:p>
          <a:p>
            <a:pPr>
              <a:lnSpc>
                <a:spcPct val="100000"/>
              </a:lnSpc>
            </a:pPr>
            <a:r>
              <a:rPr lang="en-US" altLang="en-US" sz="1800">
                <a:solidFill>
                  <a:srgbClr val="000000"/>
                </a:solidFill>
                <a:latin typeface="Courier New" panose="02070309020205020404" pitchFamily="49" charset="0"/>
              </a:rPr>
              <a:t>           7844 TURNER          1500</a:t>
            </a:r>
          </a:p>
          <a:p>
            <a:pPr>
              <a:lnSpc>
                <a:spcPct val="100000"/>
              </a:lnSpc>
            </a:pPr>
            <a:r>
              <a:rPr lang="en-US" altLang="en-US" sz="1800">
                <a:solidFill>
                  <a:srgbClr val="000000"/>
                </a:solidFill>
                <a:latin typeface="Courier New" panose="02070309020205020404" pitchFamily="49" charset="0"/>
              </a:rPr>
              <a:t>           7900 JAMES            950</a:t>
            </a:r>
          </a:p>
          <a:p>
            <a:pPr>
              <a:lnSpc>
                <a:spcPct val="100000"/>
              </a:lnSpc>
            </a:pPr>
            <a:r>
              <a:rPr lang="en-US" altLang="en-US" sz="1800">
                <a:solidFill>
                  <a:srgbClr val="000000"/>
                </a:solidFill>
                <a:latin typeface="Courier New" panose="02070309020205020404" pitchFamily="49" charset="0"/>
              </a:rPr>
              <a:t>           7521 WARD            1250</a:t>
            </a:r>
          </a:p>
          <a:p>
            <a:pPr>
              <a:lnSpc>
                <a:spcPct val="100000"/>
              </a:lnSpc>
            </a:pPr>
            <a:endParaRPr lang="en-US" altLang="en-US" sz="1800">
              <a:solidFill>
                <a:srgbClr val="000000"/>
              </a:solidFill>
              <a:latin typeface="Courier New" panose="02070309020205020404" pitchFamily="49" charset="0"/>
            </a:endParaRPr>
          </a:p>
          <a:p>
            <a:pPr>
              <a:lnSpc>
                <a:spcPct val="100000"/>
              </a:lnSpc>
            </a:pPr>
            <a:r>
              <a:rPr lang="en-US" altLang="en-US" sz="1800">
                <a:solidFill>
                  <a:srgbClr val="000000"/>
                </a:solidFill>
                <a:latin typeface="Courier New" panose="02070309020205020404" pitchFamily="49" charset="0"/>
              </a:rPr>
              <a:t>6 rows selected.</a:t>
            </a:r>
          </a:p>
        </p:txBody>
      </p:sp>
      <p:sp>
        <p:nvSpPr>
          <p:cNvPr id="23557" name="Rectangle 5">
            <a:extLst>
              <a:ext uri="{FF2B5EF4-FFF2-40B4-BE49-F238E27FC236}">
                <a16:creationId xmlns:a16="http://schemas.microsoft.com/office/drawing/2014/main" id="{46043A25-82D1-43F5-A05A-97475FFBBC22}"/>
              </a:ext>
            </a:extLst>
          </p:cNvPr>
          <p:cNvSpPr>
            <a:spLocks noChangeArrowheads="1"/>
          </p:cNvSpPr>
          <p:nvPr/>
        </p:nvSpPr>
        <p:spPr bwMode="ltGray">
          <a:xfrm>
            <a:off x="2747963" y="1981200"/>
            <a:ext cx="1228725" cy="34290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Rectangle 6">
            <a:extLst>
              <a:ext uri="{FF2B5EF4-FFF2-40B4-BE49-F238E27FC236}">
                <a16:creationId xmlns:a16="http://schemas.microsoft.com/office/drawing/2014/main" id="{5355CDF5-2075-4DFD-822D-1AC082B068D8}"/>
              </a:ext>
            </a:extLst>
          </p:cNvPr>
          <p:cNvSpPr>
            <a:spLocks noChangeArrowheads="1"/>
          </p:cNvSpPr>
          <p:nvPr/>
        </p:nvSpPr>
        <p:spPr bwMode="blackWhite">
          <a:xfrm>
            <a:off x="892175" y="1692275"/>
            <a:ext cx="7523163"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808038" algn="l"/>
              </a:tabLst>
              <a:defRPr sz="2400">
                <a:solidFill>
                  <a:schemeClr val="tx1"/>
                </a:solidFill>
                <a:latin typeface="Times New Roman" panose="02020603050405020304" pitchFamily="18" charset="0"/>
              </a:defRPr>
            </a:lvl1pPr>
            <a:lvl2pPr algn="l">
              <a:spcBef>
                <a:spcPct val="0"/>
              </a:spcBef>
              <a:tabLst>
                <a:tab pos="808038" algn="l"/>
              </a:tabLst>
              <a:defRPr sz="2400">
                <a:solidFill>
                  <a:schemeClr val="tx1"/>
                </a:solidFill>
                <a:latin typeface="Times New Roman" panose="02020603050405020304" pitchFamily="18" charset="0"/>
              </a:defRPr>
            </a:lvl2pPr>
            <a:lvl3pPr algn="l">
              <a:spcBef>
                <a:spcPct val="0"/>
              </a:spcBef>
              <a:tabLst>
                <a:tab pos="808038" algn="l"/>
              </a:tabLst>
              <a:defRPr sz="2400">
                <a:solidFill>
                  <a:schemeClr val="tx1"/>
                </a:solidFill>
                <a:latin typeface="Times New Roman" panose="02020603050405020304" pitchFamily="18" charset="0"/>
              </a:defRPr>
            </a:lvl3pPr>
            <a:lvl4pPr algn="l">
              <a:spcBef>
                <a:spcPct val="0"/>
              </a:spcBef>
              <a:tabLst>
                <a:tab pos="808038" algn="l"/>
              </a:tabLst>
              <a:defRPr sz="2400">
                <a:solidFill>
                  <a:schemeClr val="tx1"/>
                </a:solidFill>
                <a:latin typeface="Times New Roman" panose="02020603050405020304" pitchFamily="18" charset="0"/>
              </a:defRPr>
            </a:lvl4pPr>
            <a:lvl5pPr algn="l">
              <a:spcBef>
                <a:spcPct val="0"/>
              </a:spcBef>
              <a:tabLst>
                <a:tab pos="808038" algn="l"/>
              </a:tabLst>
              <a:defRPr sz="2400">
                <a:solidFill>
                  <a:schemeClr val="tx1"/>
                </a:solidFill>
                <a:latin typeface="Times New Roman" panose="02020603050405020304" pitchFamily="18" charset="0"/>
              </a:defRPr>
            </a:lvl5pPr>
            <a:lvl6pPr fontAlgn="base">
              <a:spcBef>
                <a:spcPct val="0"/>
              </a:spcBef>
              <a:spcAft>
                <a:spcPct val="0"/>
              </a:spcAft>
              <a:tabLst>
                <a:tab pos="808038" algn="l"/>
              </a:tabLst>
              <a:defRPr sz="2400">
                <a:solidFill>
                  <a:schemeClr val="tx1"/>
                </a:solidFill>
                <a:latin typeface="Times New Roman" panose="02020603050405020304" pitchFamily="18" charset="0"/>
              </a:defRPr>
            </a:lvl6pPr>
            <a:lvl7pPr fontAlgn="base">
              <a:spcBef>
                <a:spcPct val="0"/>
              </a:spcBef>
              <a:spcAft>
                <a:spcPct val="0"/>
              </a:spcAft>
              <a:tabLst>
                <a:tab pos="808038" algn="l"/>
              </a:tabLst>
              <a:defRPr sz="2400">
                <a:solidFill>
                  <a:schemeClr val="tx1"/>
                </a:solidFill>
                <a:latin typeface="Times New Roman" panose="02020603050405020304" pitchFamily="18" charset="0"/>
              </a:defRPr>
            </a:lvl7pPr>
            <a:lvl8pPr fontAlgn="base">
              <a:spcBef>
                <a:spcPct val="0"/>
              </a:spcBef>
              <a:spcAft>
                <a:spcPct val="0"/>
              </a:spcAft>
              <a:tabLst>
                <a:tab pos="808038" algn="l"/>
              </a:tabLst>
              <a:defRPr sz="2400">
                <a:solidFill>
                  <a:schemeClr val="tx1"/>
                </a:solidFill>
                <a:latin typeface="Times New Roman" panose="02020603050405020304" pitchFamily="18" charset="0"/>
              </a:defRPr>
            </a:lvl8pPr>
            <a:lvl9pPr fontAlgn="base">
              <a:spcBef>
                <a:spcPct val="0"/>
              </a:spcBef>
              <a:spcAft>
                <a:spcPct val="0"/>
              </a:spcAft>
              <a:tabLst>
                <a:tab pos="808038"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SQL&gt; 	SELECT *</a:t>
            </a:r>
          </a:p>
          <a:p>
            <a:pPr>
              <a:lnSpc>
                <a:spcPct val="100000"/>
              </a:lnSpc>
            </a:pPr>
            <a:r>
              <a:rPr lang="en-US" altLang="en-US" sz="1800">
                <a:solidFill>
                  <a:srgbClr val="000000"/>
                </a:solidFill>
                <a:latin typeface="Courier New" panose="02070309020205020404" pitchFamily="49" charset="0"/>
              </a:rPr>
              <a:t>  2 	FROM	salvu30;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wipe(up)">
                                      <p:cBhvr>
                                        <p:cTn id="7"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F95C6C4-1985-4601-839D-C8FA349FC185}"/>
              </a:ext>
            </a:extLst>
          </p:cNvPr>
          <p:cNvSpPr>
            <a:spLocks noGrp="1" noChangeArrowheads="1"/>
          </p:cNvSpPr>
          <p:nvPr>
            <p:ph type="title"/>
          </p:nvPr>
        </p:nvSpPr>
        <p:spPr>
          <a:noFill/>
          <a:ln/>
        </p:spPr>
        <p:txBody>
          <a:bodyPr/>
          <a:lstStyle/>
          <a:p>
            <a:r>
              <a:rPr lang="en-US" altLang="en-US"/>
              <a:t>Querying a View</a:t>
            </a:r>
          </a:p>
        </p:txBody>
      </p:sp>
      <p:sp>
        <p:nvSpPr>
          <p:cNvPr id="25603" name="AutoShape 3">
            <a:extLst>
              <a:ext uri="{FF2B5EF4-FFF2-40B4-BE49-F238E27FC236}">
                <a16:creationId xmlns:a16="http://schemas.microsoft.com/office/drawing/2014/main" id="{7C5C52D1-4CB9-4844-8F2F-A1931F79E2F7}"/>
              </a:ext>
            </a:extLst>
          </p:cNvPr>
          <p:cNvSpPr>
            <a:spLocks noChangeArrowheads="1"/>
          </p:cNvSpPr>
          <p:nvPr/>
        </p:nvSpPr>
        <p:spPr bwMode="blackWhite">
          <a:xfrm>
            <a:off x="765175" y="3001963"/>
            <a:ext cx="3533775" cy="2859087"/>
          </a:xfrm>
          <a:prstGeom prst="roundRect">
            <a:avLst>
              <a:gd name="adj" fmla="val 12495"/>
            </a:avLst>
          </a:prstGeom>
          <a:gradFill rotWithShape="0">
            <a:gsLst>
              <a:gs pos="0">
                <a:srgbClr val="FF9966">
                  <a:gamma/>
                  <a:shade val="89804"/>
                  <a:invGamma/>
                </a:srgbClr>
              </a:gs>
              <a:gs pos="50000">
                <a:srgbClr val="FF9966"/>
              </a:gs>
              <a:gs pos="100000">
                <a:srgbClr val="FF9966">
                  <a:gamma/>
                  <a:shade val="89804"/>
                  <a:invGamma/>
                </a:srgbClr>
              </a:gs>
            </a:gsLst>
            <a:lin ang="2700000" scaled="1"/>
          </a:gradFill>
          <a:ln w="12700">
            <a:solidFill>
              <a:srgbClr val="000000"/>
            </a:solidFill>
            <a:round/>
            <a:headEnd/>
            <a:tailEnd/>
          </a:ln>
          <a:effectLst>
            <a:outerShdw dist="53882" dir="2700000" algn="ctr" rotWithShape="0">
              <a:srgbClr val="000000"/>
            </a:outerShdw>
          </a:effectLst>
        </p:spPr>
        <p:txBody>
          <a:bodyPr wrap="none" anchor="ctr"/>
          <a:lstStyle/>
          <a:p>
            <a:endParaRPr lang="en-US"/>
          </a:p>
        </p:txBody>
      </p:sp>
      <p:grpSp>
        <p:nvGrpSpPr>
          <p:cNvPr id="25610" name="Group 10">
            <a:extLst>
              <a:ext uri="{FF2B5EF4-FFF2-40B4-BE49-F238E27FC236}">
                <a16:creationId xmlns:a16="http://schemas.microsoft.com/office/drawing/2014/main" id="{FD63F263-CBA3-4A4D-99C7-C4B715F24F46}"/>
              </a:ext>
            </a:extLst>
          </p:cNvPr>
          <p:cNvGrpSpPr>
            <a:grpSpLocks/>
          </p:cNvGrpSpPr>
          <p:nvPr/>
        </p:nvGrpSpPr>
        <p:grpSpPr bwMode="auto">
          <a:xfrm>
            <a:off x="3325813" y="1790700"/>
            <a:ext cx="5303837" cy="4114800"/>
            <a:chOff x="2095" y="1128"/>
            <a:chExt cx="3341" cy="2592"/>
          </a:xfrm>
        </p:grpSpPr>
        <p:grpSp>
          <p:nvGrpSpPr>
            <p:cNvPr id="25607" name="Group 7">
              <a:extLst>
                <a:ext uri="{FF2B5EF4-FFF2-40B4-BE49-F238E27FC236}">
                  <a16:creationId xmlns:a16="http://schemas.microsoft.com/office/drawing/2014/main" id="{1FBE4D9B-59D0-46AD-8AA7-183542DEC807}"/>
                </a:ext>
              </a:extLst>
            </p:cNvPr>
            <p:cNvGrpSpPr>
              <a:grpSpLocks/>
            </p:cNvGrpSpPr>
            <p:nvPr/>
          </p:nvGrpSpPr>
          <p:grpSpPr bwMode="auto">
            <a:xfrm>
              <a:off x="3336" y="1128"/>
              <a:ext cx="2100" cy="2592"/>
              <a:chOff x="3336" y="1128"/>
              <a:chExt cx="2100" cy="2592"/>
            </a:xfrm>
          </p:grpSpPr>
          <p:sp>
            <p:nvSpPr>
              <p:cNvPr id="25604" name="Rectangle 4">
                <a:extLst>
                  <a:ext uri="{FF2B5EF4-FFF2-40B4-BE49-F238E27FC236}">
                    <a16:creationId xmlns:a16="http://schemas.microsoft.com/office/drawing/2014/main" id="{EF531E04-9947-43A3-B74D-01B181F93A95}"/>
                  </a:ext>
                </a:extLst>
              </p:cNvPr>
              <p:cNvSpPr>
                <a:spLocks noChangeArrowheads="1"/>
              </p:cNvSpPr>
              <p:nvPr/>
            </p:nvSpPr>
            <p:spPr bwMode="ltGray">
              <a:xfrm>
                <a:off x="3336" y="1654"/>
                <a:ext cx="2100" cy="1553"/>
              </a:xfrm>
              <a:prstGeom prst="rect">
                <a:avLst/>
              </a:prstGeom>
              <a:gradFill rotWithShape="0">
                <a:gsLst>
                  <a:gs pos="0">
                    <a:srgbClr val="B2B2B2">
                      <a:gamma/>
                      <a:shade val="80000"/>
                      <a:invGamma/>
                    </a:srgbClr>
                  </a:gs>
                  <a:gs pos="50000">
                    <a:srgbClr val="B2B2B2"/>
                  </a:gs>
                  <a:gs pos="100000">
                    <a:srgbClr val="B2B2B2">
                      <a:gamma/>
                      <a:shade val="80000"/>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5" name="Oval 5">
                <a:extLst>
                  <a:ext uri="{FF2B5EF4-FFF2-40B4-BE49-F238E27FC236}">
                    <a16:creationId xmlns:a16="http://schemas.microsoft.com/office/drawing/2014/main" id="{A6FF839C-5B0A-4F19-BA33-1D3248608AE3}"/>
                  </a:ext>
                </a:extLst>
              </p:cNvPr>
              <p:cNvSpPr>
                <a:spLocks noChangeArrowheads="1"/>
              </p:cNvSpPr>
              <p:nvPr/>
            </p:nvSpPr>
            <p:spPr bwMode="ltGray">
              <a:xfrm>
                <a:off x="3336" y="1128"/>
                <a:ext cx="2100" cy="995"/>
              </a:xfrm>
              <a:prstGeom prst="ellipse">
                <a:avLst/>
              </a:prstGeom>
              <a:gradFill rotWithShape="0">
                <a:gsLst>
                  <a:gs pos="0">
                    <a:srgbClr val="B2B2B2">
                      <a:gamma/>
                      <a:shade val="89804"/>
                      <a:invGamma/>
                    </a:srgbClr>
                  </a:gs>
                  <a:gs pos="100000">
                    <a:srgbClr val="B2B2B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Oval 6">
                <a:extLst>
                  <a:ext uri="{FF2B5EF4-FFF2-40B4-BE49-F238E27FC236}">
                    <a16:creationId xmlns:a16="http://schemas.microsoft.com/office/drawing/2014/main" id="{2664F640-2BA6-4421-938B-CDAD3081EFE5}"/>
                  </a:ext>
                </a:extLst>
              </p:cNvPr>
              <p:cNvSpPr>
                <a:spLocks noChangeArrowheads="1"/>
              </p:cNvSpPr>
              <p:nvPr/>
            </p:nvSpPr>
            <p:spPr bwMode="ltGray">
              <a:xfrm>
                <a:off x="3336" y="2725"/>
                <a:ext cx="2100" cy="995"/>
              </a:xfrm>
              <a:prstGeom prst="ellipse">
                <a:avLst/>
              </a:prstGeom>
              <a:gradFill rotWithShape="0">
                <a:gsLst>
                  <a:gs pos="0">
                    <a:srgbClr val="B2B2B2">
                      <a:gamma/>
                      <a:shade val="80000"/>
                      <a:invGamma/>
                    </a:srgbClr>
                  </a:gs>
                  <a:gs pos="50000">
                    <a:srgbClr val="B2B2B2"/>
                  </a:gs>
                  <a:gs pos="100000">
                    <a:srgbClr val="B2B2B2">
                      <a:gamma/>
                      <a:shade val="80000"/>
                      <a:invGamma/>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08" name="Line 8">
              <a:extLst>
                <a:ext uri="{FF2B5EF4-FFF2-40B4-BE49-F238E27FC236}">
                  <a16:creationId xmlns:a16="http://schemas.microsoft.com/office/drawing/2014/main" id="{C5233DF4-481B-43BD-AAA9-E49096D1FC89}"/>
                </a:ext>
              </a:extLst>
            </p:cNvPr>
            <p:cNvSpPr>
              <a:spLocks noChangeShapeType="1"/>
            </p:cNvSpPr>
            <p:nvPr/>
          </p:nvSpPr>
          <p:spPr bwMode="auto">
            <a:xfrm>
              <a:off x="2095" y="2493"/>
              <a:ext cx="1325"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25609" name="AutoShape 9">
              <a:extLst>
                <a:ext uri="{FF2B5EF4-FFF2-40B4-BE49-F238E27FC236}">
                  <a16:creationId xmlns:a16="http://schemas.microsoft.com/office/drawing/2014/main" id="{45F60038-F423-4F71-BEE4-0F2180F32B84}"/>
                </a:ext>
              </a:extLst>
            </p:cNvPr>
            <p:cNvSpPr>
              <a:spLocks noChangeArrowheads="1"/>
            </p:cNvSpPr>
            <p:nvPr/>
          </p:nvSpPr>
          <p:spPr bwMode="blackWhite">
            <a:xfrm>
              <a:off x="3436" y="2124"/>
              <a:ext cx="1928" cy="972"/>
            </a:xfrm>
            <a:prstGeom prst="roundRect">
              <a:avLst>
                <a:gd name="adj" fmla="val 0"/>
              </a:avLst>
            </a:prstGeom>
            <a:gradFill rotWithShape="0">
              <a:gsLst>
                <a:gs pos="0">
                  <a:srgbClr val="00CC66">
                    <a:gamma/>
                    <a:shade val="89804"/>
                    <a:invGamma/>
                  </a:srgbClr>
                </a:gs>
                <a:gs pos="50000">
                  <a:srgbClr val="00CC66"/>
                </a:gs>
                <a:gs pos="100000">
                  <a:srgbClr val="00CC66">
                    <a:gamma/>
                    <a:shade val="89804"/>
                    <a:invGamma/>
                  </a:srgbClr>
                </a:gs>
              </a:gsLst>
              <a:lin ang="2700000" scaled="1"/>
            </a:gra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round/>
                  <a:headEnd/>
                  <a:tailEnd/>
                </a14:hiddenLine>
              </a:ext>
            </a:extLst>
          </p:spPr>
          <p:txBody>
            <a:bodyPr wrap="none" lIns="92075" tIns="46038" rIns="92075" bIns="46038" anchor="ctr"/>
            <a:lstStyle>
              <a:lvl1pPr algn="l">
                <a:spcBef>
                  <a:spcPct val="0"/>
                </a:spcBef>
                <a:tabLst>
                  <a:tab pos="1077913" algn="l"/>
                  <a:tab pos="1779588" algn="l"/>
                </a:tabLst>
                <a:defRPr sz="2400">
                  <a:solidFill>
                    <a:schemeClr val="tx1"/>
                  </a:solidFill>
                  <a:latin typeface="Times New Roman" panose="02020603050405020304" pitchFamily="18" charset="0"/>
                </a:defRPr>
              </a:lvl1pPr>
              <a:lvl2pPr algn="l">
                <a:spcBef>
                  <a:spcPct val="0"/>
                </a:spcBef>
                <a:tabLst>
                  <a:tab pos="1077913" algn="l"/>
                  <a:tab pos="1779588" algn="l"/>
                </a:tabLst>
                <a:defRPr sz="2400">
                  <a:solidFill>
                    <a:schemeClr val="tx1"/>
                  </a:solidFill>
                  <a:latin typeface="Times New Roman" panose="02020603050405020304" pitchFamily="18" charset="0"/>
                </a:defRPr>
              </a:lvl2pPr>
              <a:lvl3pPr algn="l">
                <a:spcBef>
                  <a:spcPct val="0"/>
                </a:spcBef>
                <a:tabLst>
                  <a:tab pos="1077913" algn="l"/>
                  <a:tab pos="1779588" algn="l"/>
                </a:tabLst>
                <a:defRPr sz="2400">
                  <a:solidFill>
                    <a:schemeClr val="tx1"/>
                  </a:solidFill>
                  <a:latin typeface="Times New Roman" panose="02020603050405020304" pitchFamily="18" charset="0"/>
                </a:defRPr>
              </a:lvl3pPr>
              <a:lvl4pPr algn="l">
                <a:spcBef>
                  <a:spcPct val="0"/>
                </a:spcBef>
                <a:tabLst>
                  <a:tab pos="1077913" algn="l"/>
                  <a:tab pos="1779588" algn="l"/>
                </a:tabLst>
                <a:defRPr sz="2400">
                  <a:solidFill>
                    <a:schemeClr val="tx1"/>
                  </a:solidFill>
                  <a:latin typeface="Times New Roman" panose="02020603050405020304" pitchFamily="18" charset="0"/>
                </a:defRPr>
              </a:lvl4pPr>
              <a:lvl5pPr algn="l">
                <a:spcBef>
                  <a:spcPct val="0"/>
                </a:spcBef>
                <a:tabLst>
                  <a:tab pos="1077913" algn="l"/>
                  <a:tab pos="1779588" algn="l"/>
                </a:tabLst>
                <a:defRPr sz="2400">
                  <a:solidFill>
                    <a:schemeClr val="tx1"/>
                  </a:solidFill>
                  <a:latin typeface="Times New Roman" panose="02020603050405020304" pitchFamily="18" charset="0"/>
                </a:defRPr>
              </a:lvl5pPr>
              <a:lvl6pPr fontAlgn="base">
                <a:spcBef>
                  <a:spcPct val="0"/>
                </a:spcBef>
                <a:spcAft>
                  <a:spcPct val="0"/>
                </a:spcAft>
                <a:tabLst>
                  <a:tab pos="1077913" algn="l"/>
                  <a:tab pos="1779588" algn="l"/>
                </a:tabLst>
                <a:defRPr sz="2400">
                  <a:solidFill>
                    <a:schemeClr val="tx1"/>
                  </a:solidFill>
                  <a:latin typeface="Times New Roman" panose="02020603050405020304" pitchFamily="18" charset="0"/>
                </a:defRPr>
              </a:lvl6pPr>
              <a:lvl7pPr fontAlgn="base">
                <a:spcBef>
                  <a:spcPct val="0"/>
                </a:spcBef>
                <a:spcAft>
                  <a:spcPct val="0"/>
                </a:spcAft>
                <a:tabLst>
                  <a:tab pos="1077913" algn="l"/>
                  <a:tab pos="1779588" algn="l"/>
                </a:tabLst>
                <a:defRPr sz="2400">
                  <a:solidFill>
                    <a:schemeClr val="tx1"/>
                  </a:solidFill>
                  <a:latin typeface="Times New Roman" panose="02020603050405020304" pitchFamily="18" charset="0"/>
                </a:defRPr>
              </a:lvl7pPr>
              <a:lvl8pPr fontAlgn="base">
                <a:spcBef>
                  <a:spcPct val="0"/>
                </a:spcBef>
                <a:spcAft>
                  <a:spcPct val="0"/>
                </a:spcAft>
                <a:tabLst>
                  <a:tab pos="1077913" algn="l"/>
                  <a:tab pos="1779588" algn="l"/>
                </a:tabLst>
                <a:defRPr sz="2400">
                  <a:solidFill>
                    <a:schemeClr val="tx1"/>
                  </a:solidFill>
                  <a:latin typeface="Times New Roman" panose="02020603050405020304" pitchFamily="18" charset="0"/>
                </a:defRPr>
              </a:lvl8pPr>
              <a:lvl9pPr fontAlgn="base">
                <a:spcBef>
                  <a:spcPct val="0"/>
                </a:spcBef>
                <a:spcAft>
                  <a:spcPct val="0"/>
                </a:spcAft>
                <a:tabLst>
                  <a:tab pos="1077913" algn="l"/>
                  <a:tab pos="1779588" algn="l"/>
                </a:tabLst>
                <a:defRPr sz="2400">
                  <a:solidFill>
                    <a:schemeClr val="tx1"/>
                  </a:solidFill>
                  <a:latin typeface="Times New Roman" panose="02020603050405020304" pitchFamily="18" charset="0"/>
                </a:defRPr>
              </a:lvl9pPr>
            </a:lstStyle>
            <a:p>
              <a:pPr>
                <a:lnSpc>
                  <a:spcPct val="70000"/>
                </a:lnSpc>
              </a:pPr>
              <a:r>
                <a:rPr lang="en-US" altLang="en-US" sz="1600">
                  <a:solidFill>
                    <a:srgbClr val="000000"/>
                  </a:solidFill>
                  <a:latin typeface="Arial" panose="020B0604020202020204" pitchFamily="34" charset="0"/>
                </a:rPr>
                <a:t>  </a:t>
              </a:r>
              <a:r>
                <a:rPr lang="en-US" altLang="en-US" sz="1600">
                  <a:solidFill>
                    <a:srgbClr val="000000"/>
                  </a:solidFill>
                  <a:effectLst>
                    <a:outerShdw blurRad="38100" dist="38100" dir="2700000" algn="tl">
                      <a:srgbClr val="FFFFFF"/>
                    </a:outerShdw>
                  </a:effectLst>
                  <a:latin typeface="Arial" panose="020B0604020202020204" pitchFamily="34" charset="0"/>
                </a:rPr>
                <a:t>             </a:t>
              </a:r>
              <a:r>
                <a:rPr lang="en-US" altLang="en-US" sz="2200">
                  <a:solidFill>
                    <a:srgbClr val="FFFFCC"/>
                  </a:solidFill>
                  <a:effectLst>
                    <a:outerShdw blurRad="38100" dist="38100" dir="2700000" algn="tl">
                      <a:srgbClr val="000000"/>
                    </a:outerShdw>
                  </a:effectLst>
                  <a:latin typeface="Arial" panose="020B0604020202020204" pitchFamily="34" charset="0"/>
                </a:rPr>
                <a:t>USER_VIEWS</a:t>
              </a:r>
              <a:r>
                <a:rPr lang="en-US" altLang="en-US" sz="1600">
                  <a:solidFill>
                    <a:srgbClr val="000000"/>
                  </a:solidFill>
                  <a:latin typeface="Arial" panose="020B0604020202020204" pitchFamily="34" charset="0"/>
                </a:rPr>
                <a:t>     </a:t>
              </a:r>
            </a:p>
            <a:p>
              <a:pPr>
                <a:lnSpc>
                  <a:spcPct val="70000"/>
                </a:lnSpc>
              </a:pPr>
              <a:r>
                <a:rPr lang="en-US" altLang="en-US" sz="1600">
                  <a:solidFill>
                    <a:srgbClr val="000000"/>
                  </a:solidFill>
                  <a:latin typeface="Arial" panose="020B0604020202020204" pitchFamily="34" charset="0"/>
                </a:rPr>
                <a:t>                 </a:t>
              </a:r>
            </a:p>
            <a:p>
              <a:pPr>
                <a:lnSpc>
                  <a:spcPct val="70000"/>
                </a:lnSpc>
              </a:pPr>
              <a:r>
                <a:rPr lang="en-US" altLang="en-US" sz="1600">
                  <a:solidFill>
                    <a:srgbClr val="000000"/>
                  </a:solidFill>
                  <a:latin typeface="Arial" panose="020B0604020202020204" pitchFamily="34" charset="0"/>
                </a:rPr>
                <a:t>                  </a:t>
              </a:r>
              <a:r>
                <a:rPr lang="en-US" altLang="en-US" sz="1800">
                  <a:solidFill>
                    <a:srgbClr val="DDDDDD"/>
                  </a:solidFill>
                  <a:effectLst>
                    <a:outerShdw blurRad="38100" dist="38100" dir="2700000" algn="tl">
                      <a:srgbClr val="000000"/>
                    </a:outerShdw>
                  </a:effectLst>
                  <a:latin typeface="Arial" panose="020B0604020202020204" pitchFamily="34" charset="0"/>
                </a:rPr>
                <a:t>EMPVU10</a:t>
              </a:r>
              <a:endParaRPr lang="en-US" altLang="en-US" sz="1800">
                <a:solidFill>
                  <a:srgbClr val="000000"/>
                </a:solidFill>
                <a:latin typeface="Arial" panose="020B0604020202020204" pitchFamily="34" charset="0"/>
              </a:endParaRPr>
            </a:p>
            <a:p>
              <a:pPr>
                <a:lnSpc>
                  <a:spcPct val="100000"/>
                </a:lnSpc>
              </a:pPr>
              <a:r>
                <a:rPr lang="en-US" altLang="en-US" sz="1600">
                  <a:solidFill>
                    <a:srgbClr val="000000"/>
                  </a:solidFill>
                  <a:latin typeface="Arial" panose="020B0604020202020204" pitchFamily="34" charset="0"/>
                </a:rPr>
                <a:t>SELECT	empno, ename, job</a:t>
              </a:r>
            </a:p>
            <a:p>
              <a:pPr>
                <a:lnSpc>
                  <a:spcPct val="100000"/>
                </a:lnSpc>
              </a:pPr>
              <a:r>
                <a:rPr lang="en-US" altLang="en-US" sz="1600">
                  <a:solidFill>
                    <a:srgbClr val="000000"/>
                  </a:solidFill>
                  <a:latin typeface="Arial" panose="020B0604020202020204" pitchFamily="34" charset="0"/>
                </a:rPr>
                <a:t>FROM	emp</a:t>
              </a:r>
            </a:p>
            <a:p>
              <a:pPr>
                <a:lnSpc>
                  <a:spcPct val="100000"/>
                </a:lnSpc>
              </a:pPr>
              <a:r>
                <a:rPr lang="en-US" altLang="en-US" sz="1600">
                  <a:solidFill>
                    <a:srgbClr val="000000"/>
                  </a:solidFill>
                  <a:latin typeface="Arial" panose="020B0604020202020204" pitchFamily="34" charset="0"/>
                </a:rPr>
                <a:t>WHERE	deptno = 10;</a:t>
              </a:r>
            </a:p>
          </p:txBody>
        </p:sp>
      </p:grpSp>
      <p:sp>
        <p:nvSpPr>
          <p:cNvPr id="25611" name="AutoShape 11">
            <a:extLst>
              <a:ext uri="{FF2B5EF4-FFF2-40B4-BE49-F238E27FC236}">
                <a16:creationId xmlns:a16="http://schemas.microsoft.com/office/drawing/2014/main" id="{A9CE8E8D-CBA8-4227-AA28-E77268EDDDE1}"/>
              </a:ext>
            </a:extLst>
          </p:cNvPr>
          <p:cNvSpPr>
            <a:spLocks noChangeArrowheads="1"/>
          </p:cNvSpPr>
          <p:nvPr/>
        </p:nvSpPr>
        <p:spPr bwMode="blackWhite">
          <a:xfrm>
            <a:off x="758825" y="2195513"/>
            <a:ext cx="3546475" cy="2871787"/>
          </a:xfrm>
          <a:prstGeom prst="roundRect">
            <a:avLst>
              <a:gd name="adj" fmla="val 1249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682625" algn="l"/>
                <a:tab pos="1779588" algn="l"/>
              </a:tabLst>
              <a:defRPr sz="2400">
                <a:solidFill>
                  <a:schemeClr val="tx1"/>
                </a:solidFill>
                <a:latin typeface="Times New Roman" panose="02020603050405020304" pitchFamily="18" charset="0"/>
              </a:defRPr>
            </a:lvl1pPr>
            <a:lvl2pPr algn="l">
              <a:spcBef>
                <a:spcPct val="0"/>
              </a:spcBef>
              <a:tabLst>
                <a:tab pos="682625" algn="l"/>
                <a:tab pos="1779588" algn="l"/>
              </a:tabLst>
              <a:defRPr sz="2400">
                <a:solidFill>
                  <a:schemeClr val="tx1"/>
                </a:solidFill>
                <a:latin typeface="Times New Roman" panose="02020603050405020304" pitchFamily="18" charset="0"/>
              </a:defRPr>
            </a:lvl2pPr>
            <a:lvl3pPr algn="l">
              <a:spcBef>
                <a:spcPct val="0"/>
              </a:spcBef>
              <a:tabLst>
                <a:tab pos="682625" algn="l"/>
                <a:tab pos="1779588" algn="l"/>
              </a:tabLst>
              <a:defRPr sz="2400">
                <a:solidFill>
                  <a:schemeClr val="tx1"/>
                </a:solidFill>
                <a:latin typeface="Times New Roman" panose="02020603050405020304" pitchFamily="18" charset="0"/>
              </a:defRPr>
            </a:lvl3pPr>
            <a:lvl4pPr algn="l">
              <a:spcBef>
                <a:spcPct val="0"/>
              </a:spcBef>
              <a:tabLst>
                <a:tab pos="682625" algn="l"/>
                <a:tab pos="1779588" algn="l"/>
              </a:tabLst>
              <a:defRPr sz="2400">
                <a:solidFill>
                  <a:schemeClr val="tx1"/>
                </a:solidFill>
                <a:latin typeface="Times New Roman" panose="02020603050405020304" pitchFamily="18" charset="0"/>
              </a:defRPr>
            </a:lvl4pPr>
            <a:lvl5pPr algn="l">
              <a:spcBef>
                <a:spcPct val="0"/>
              </a:spcBef>
              <a:tabLst>
                <a:tab pos="682625" algn="l"/>
                <a:tab pos="1779588"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779588"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779588"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779588"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779588" algn="l"/>
              </a:tabLst>
              <a:defRPr sz="2400">
                <a:solidFill>
                  <a:schemeClr val="tx1"/>
                </a:solidFill>
                <a:latin typeface="Times New Roman" panose="02020603050405020304" pitchFamily="18" charset="0"/>
              </a:defRPr>
            </a:lvl9pPr>
          </a:lstStyle>
          <a:p>
            <a:pPr>
              <a:lnSpc>
                <a:spcPct val="100000"/>
              </a:lnSpc>
            </a:pPr>
            <a:r>
              <a:rPr lang="en-US" altLang="en-US" sz="2200">
                <a:solidFill>
                  <a:srgbClr val="DDDDDD"/>
                </a:solidFill>
                <a:latin typeface="Arial" panose="020B0604020202020204" pitchFamily="34" charset="0"/>
              </a:rPr>
              <a:t>          </a:t>
            </a:r>
            <a:r>
              <a:rPr lang="en-US" altLang="en-US" sz="2200">
                <a:solidFill>
                  <a:srgbClr val="FFFFCC"/>
                </a:solidFill>
                <a:effectLst>
                  <a:outerShdw blurRad="38100" dist="38100" dir="2700000" algn="tl">
                    <a:srgbClr val="000000"/>
                  </a:outerShdw>
                </a:effectLst>
                <a:latin typeface="Arial" panose="020B0604020202020204" pitchFamily="34" charset="0"/>
              </a:rPr>
              <a:t>SQL*Plus</a:t>
            </a:r>
            <a:endParaRPr lang="en-US" altLang="en-US" sz="1800">
              <a:solidFill>
                <a:srgbClr val="DDDDDD"/>
              </a:solidFill>
              <a:latin typeface="Arial" panose="020B0604020202020204" pitchFamily="34" charset="0"/>
            </a:endParaRPr>
          </a:p>
          <a:p>
            <a:pPr>
              <a:lnSpc>
                <a:spcPct val="100000"/>
              </a:lnSpc>
            </a:pPr>
            <a:endParaRPr lang="en-US" altLang="en-US" sz="1800">
              <a:solidFill>
                <a:srgbClr val="000000"/>
              </a:solidFill>
              <a:latin typeface="Arial" panose="020B0604020202020204" pitchFamily="34" charset="0"/>
            </a:endParaRPr>
          </a:p>
          <a:p>
            <a:pPr>
              <a:lnSpc>
                <a:spcPct val="100000"/>
              </a:lnSpc>
            </a:pPr>
            <a:r>
              <a:rPr lang="en-US" altLang="en-US" sz="1800">
                <a:solidFill>
                  <a:srgbClr val="000000"/>
                </a:solidFill>
                <a:latin typeface="Arial" panose="020B0604020202020204" pitchFamily="34" charset="0"/>
              </a:rPr>
              <a:t>SELECT   *</a:t>
            </a:r>
          </a:p>
          <a:p>
            <a:pPr>
              <a:lnSpc>
                <a:spcPct val="100000"/>
              </a:lnSpc>
            </a:pPr>
            <a:r>
              <a:rPr lang="en-US" altLang="en-US" sz="1800">
                <a:solidFill>
                  <a:srgbClr val="000000"/>
                </a:solidFill>
                <a:latin typeface="Arial" panose="020B0604020202020204" pitchFamily="34" charset="0"/>
              </a:rPr>
              <a:t>FROM       empvu10;</a:t>
            </a:r>
          </a:p>
        </p:txBody>
      </p:sp>
      <p:grpSp>
        <p:nvGrpSpPr>
          <p:cNvPr id="25618" name="Group 18">
            <a:extLst>
              <a:ext uri="{FF2B5EF4-FFF2-40B4-BE49-F238E27FC236}">
                <a16:creationId xmlns:a16="http://schemas.microsoft.com/office/drawing/2014/main" id="{55757051-6D8F-42AF-9F90-09C0702034E8}"/>
              </a:ext>
            </a:extLst>
          </p:cNvPr>
          <p:cNvGrpSpPr>
            <a:grpSpLocks/>
          </p:cNvGrpSpPr>
          <p:nvPr/>
        </p:nvGrpSpPr>
        <p:grpSpPr bwMode="auto">
          <a:xfrm>
            <a:off x="854075" y="4262438"/>
            <a:ext cx="6975475" cy="1465262"/>
            <a:chOff x="538" y="2685"/>
            <a:chExt cx="4394" cy="923"/>
          </a:xfrm>
        </p:grpSpPr>
        <p:grpSp>
          <p:nvGrpSpPr>
            <p:cNvPr id="25616" name="Group 16">
              <a:extLst>
                <a:ext uri="{FF2B5EF4-FFF2-40B4-BE49-F238E27FC236}">
                  <a16:creationId xmlns:a16="http://schemas.microsoft.com/office/drawing/2014/main" id="{544A6830-B20D-4344-8CDF-73DF9ED0C397}"/>
                </a:ext>
              </a:extLst>
            </p:cNvPr>
            <p:cNvGrpSpPr>
              <a:grpSpLocks/>
            </p:cNvGrpSpPr>
            <p:nvPr/>
          </p:nvGrpSpPr>
          <p:grpSpPr bwMode="auto">
            <a:xfrm>
              <a:off x="538" y="2685"/>
              <a:ext cx="4394" cy="923"/>
              <a:chOff x="538" y="2685"/>
              <a:chExt cx="4394" cy="923"/>
            </a:xfrm>
          </p:grpSpPr>
          <p:sp>
            <p:nvSpPr>
              <p:cNvPr id="25612" name="Line 12">
                <a:extLst>
                  <a:ext uri="{FF2B5EF4-FFF2-40B4-BE49-F238E27FC236}">
                    <a16:creationId xmlns:a16="http://schemas.microsoft.com/office/drawing/2014/main" id="{32497EB8-A41B-4DE5-A98C-629B0423DE54}"/>
                  </a:ext>
                </a:extLst>
              </p:cNvPr>
              <p:cNvSpPr>
                <a:spLocks noChangeShapeType="1"/>
              </p:cNvSpPr>
              <p:nvPr/>
            </p:nvSpPr>
            <p:spPr bwMode="auto">
              <a:xfrm>
                <a:off x="2509" y="3327"/>
                <a:ext cx="1401" cy="0"/>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25613" name="Rectangle 13">
                <a:extLst>
                  <a:ext uri="{FF2B5EF4-FFF2-40B4-BE49-F238E27FC236}">
                    <a16:creationId xmlns:a16="http://schemas.microsoft.com/office/drawing/2014/main" id="{2AA6FF18-F592-4101-BFE3-E5E41315558F}"/>
                  </a:ext>
                </a:extLst>
              </p:cNvPr>
              <p:cNvSpPr>
                <a:spLocks noChangeArrowheads="1"/>
              </p:cNvSpPr>
              <p:nvPr/>
            </p:nvSpPr>
            <p:spPr bwMode="blackWhite">
              <a:xfrm>
                <a:off x="3786" y="3216"/>
                <a:ext cx="1146" cy="232"/>
              </a:xfrm>
              <a:prstGeom prst="rect">
                <a:avLst/>
              </a:prstGeom>
              <a:gradFill rotWithShape="0">
                <a:gsLst>
                  <a:gs pos="0">
                    <a:srgbClr val="6666FF">
                      <a:gamma/>
                      <a:shade val="89804"/>
                      <a:invGamma/>
                    </a:srgbClr>
                  </a:gs>
                  <a:gs pos="50000">
                    <a:srgbClr val="6666FF"/>
                  </a:gs>
                  <a:gs pos="100000">
                    <a:srgbClr val="6666FF">
                      <a:gamma/>
                      <a:shade val="89804"/>
                      <a:invGamma/>
                    </a:srgbClr>
                  </a:gs>
                </a:gsLst>
                <a:lin ang="2700000" scaled="1"/>
              </a:gra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5614" name="Rectangle 14">
                <a:extLst>
                  <a:ext uri="{FF2B5EF4-FFF2-40B4-BE49-F238E27FC236}">
                    <a16:creationId xmlns:a16="http://schemas.microsoft.com/office/drawing/2014/main" id="{83A7623B-F6A3-48AC-B2AC-02CFEE40CA20}"/>
                  </a:ext>
                </a:extLst>
              </p:cNvPr>
              <p:cNvSpPr>
                <a:spLocks noChangeArrowheads="1"/>
              </p:cNvSpPr>
              <p:nvPr/>
            </p:nvSpPr>
            <p:spPr bwMode="auto">
              <a:xfrm>
                <a:off x="4098" y="3208"/>
                <a:ext cx="428"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a:solidFill>
                      <a:srgbClr val="000000"/>
                    </a:solidFill>
                    <a:latin typeface="Arial" panose="020B0604020202020204" pitchFamily="34" charset="0"/>
                  </a:rPr>
                  <a:t>EMP</a:t>
                </a:r>
              </a:p>
            </p:txBody>
          </p:sp>
          <p:sp>
            <p:nvSpPr>
              <p:cNvPr id="25615" name="Rectangle 15">
                <a:extLst>
                  <a:ext uri="{FF2B5EF4-FFF2-40B4-BE49-F238E27FC236}">
                    <a16:creationId xmlns:a16="http://schemas.microsoft.com/office/drawing/2014/main" id="{DD09ACB6-666A-4A49-9831-406D073ADFFC}"/>
                  </a:ext>
                </a:extLst>
              </p:cNvPr>
              <p:cNvSpPr>
                <a:spLocks noChangeArrowheads="1"/>
              </p:cNvSpPr>
              <p:nvPr/>
            </p:nvSpPr>
            <p:spPr bwMode="auto">
              <a:xfrm>
                <a:off x="538" y="2685"/>
                <a:ext cx="2092"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endParaRPr lang="en-US" altLang="en-US" sz="1800">
                  <a:solidFill>
                    <a:srgbClr val="000000"/>
                  </a:solidFill>
                  <a:latin typeface="Arial" panose="020B0604020202020204" pitchFamily="34" charset="0"/>
                </a:endParaRPr>
              </a:p>
              <a:p>
                <a:pPr algn="l">
                  <a:lnSpc>
                    <a:spcPct val="100000"/>
                  </a:lnSpc>
                  <a:spcBef>
                    <a:spcPct val="0"/>
                  </a:spcBef>
                </a:pPr>
                <a:endParaRPr lang="en-US" altLang="en-US" sz="1800">
                  <a:solidFill>
                    <a:srgbClr val="000000"/>
                  </a:solidFill>
                  <a:latin typeface="Arial" panose="020B0604020202020204" pitchFamily="34" charset="0"/>
                </a:endParaRPr>
              </a:p>
              <a:p>
                <a:pPr algn="l">
                  <a:lnSpc>
                    <a:spcPct val="100000"/>
                  </a:lnSpc>
                  <a:spcBef>
                    <a:spcPct val="0"/>
                  </a:spcBef>
                </a:pPr>
                <a:r>
                  <a:rPr lang="en-US" altLang="en-US" sz="1800">
                    <a:solidFill>
                      <a:srgbClr val="000000"/>
                    </a:solidFill>
                    <a:latin typeface="Arial" panose="020B0604020202020204" pitchFamily="34" charset="0"/>
                  </a:rPr>
                  <a:t>7839	KING	PRESIDENT</a:t>
                </a:r>
              </a:p>
              <a:p>
                <a:pPr algn="l">
                  <a:lnSpc>
                    <a:spcPct val="100000"/>
                  </a:lnSpc>
                  <a:spcBef>
                    <a:spcPct val="0"/>
                  </a:spcBef>
                </a:pPr>
                <a:r>
                  <a:rPr lang="en-US" altLang="en-US" sz="1800">
                    <a:solidFill>
                      <a:srgbClr val="000000"/>
                    </a:solidFill>
                    <a:latin typeface="Arial" panose="020B0604020202020204" pitchFamily="34" charset="0"/>
                  </a:rPr>
                  <a:t>7782	CLARK	MANAGER</a:t>
                </a:r>
              </a:p>
              <a:p>
                <a:pPr algn="l">
                  <a:lnSpc>
                    <a:spcPct val="100000"/>
                  </a:lnSpc>
                  <a:spcBef>
                    <a:spcPct val="0"/>
                  </a:spcBef>
                </a:pPr>
                <a:r>
                  <a:rPr lang="en-US" altLang="en-US" sz="1800">
                    <a:solidFill>
                      <a:srgbClr val="000000"/>
                    </a:solidFill>
                    <a:latin typeface="Arial" panose="020B0604020202020204" pitchFamily="34" charset="0"/>
                  </a:rPr>
                  <a:t>7934	MILLER	CLERK</a:t>
                </a:r>
              </a:p>
            </p:txBody>
          </p:sp>
        </p:grpSp>
        <p:sp>
          <p:nvSpPr>
            <p:cNvPr id="25617" name="Line 17">
              <a:extLst>
                <a:ext uri="{FF2B5EF4-FFF2-40B4-BE49-F238E27FC236}">
                  <a16:creationId xmlns:a16="http://schemas.microsoft.com/office/drawing/2014/main" id="{CD102175-9780-4CCD-BFAE-2BA64B9AACAD}"/>
                </a:ext>
              </a:extLst>
            </p:cNvPr>
            <p:cNvSpPr>
              <a:spLocks noChangeShapeType="1"/>
            </p:cNvSpPr>
            <p:nvPr/>
          </p:nvSpPr>
          <p:spPr bwMode="auto">
            <a:xfrm flipV="1">
              <a:off x="4304" y="3060"/>
              <a:ext cx="0" cy="211"/>
            </a:xfrm>
            <a:prstGeom prst="line">
              <a:avLst/>
            </a:prstGeom>
            <a:noFill/>
            <a:ln w="25400">
              <a:solidFill>
                <a:srgbClr val="FFCC00"/>
              </a:solidFill>
              <a:round/>
              <a:headEnd type="stealth" w="med" len="lg"/>
              <a:tailEnd type="none" w="sm" len="sm"/>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610"/>
                                        </p:tgtEl>
                                        <p:attrNameLst>
                                          <p:attrName>style.visibility</p:attrName>
                                        </p:attrNameLst>
                                      </p:cBhvr>
                                      <p:to>
                                        <p:strVal val="visible"/>
                                      </p:to>
                                    </p:set>
                                    <p:animEffect transition="in" filter="wipe(left)">
                                      <p:cBhvr>
                                        <p:cTn id="7" dur="500"/>
                                        <p:tgtEl>
                                          <p:spTgt spid="25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5618"/>
                                        </p:tgtEl>
                                        <p:attrNameLst>
                                          <p:attrName>style.visibility</p:attrName>
                                        </p:attrNameLst>
                                      </p:cBhvr>
                                      <p:to>
                                        <p:strVal val="visible"/>
                                      </p:to>
                                    </p:set>
                                    <p:animEffect transition="in" filter="wipe(right)">
                                      <p:cBhvr>
                                        <p:cTn id="12" dur="500"/>
                                        <p:tgtEl>
                                          <p:spTgt spid="25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68E256E-8AD5-4D45-87BF-FE663496056F}"/>
              </a:ext>
            </a:extLst>
          </p:cNvPr>
          <p:cNvSpPr>
            <a:spLocks noChangeArrowheads="1"/>
          </p:cNvSpPr>
          <p:nvPr/>
        </p:nvSpPr>
        <p:spPr bwMode="blackWhite">
          <a:xfrm>
            <a:off x="933450" y="2573338"/>
            <a:ext cx="7645400" cy="18557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 pos="2120900" algn="l"/>
              </a:tabLst>
              <a:defRPr sz="2400">
                <a:solidFill>
                  <a:schemeClr val="tx1"/>
                </a:solidFill>
                <a:latin typeface="Times New Roman" panose="02020603050405020304" pitchFamily="18" charset="0"/>
              </a:defRPr>
            </a:lvl1pPr>
            <a:lvl2pPr algn="l">
              <a:spcBef>
                <a:spcPct val="0"/>
              </a:spcBef>
              <a:tabLst>
                <a:tab pos="1200150" algn="l"/>
                <a:tab pos="2120900" algn="l"/>
              </a:tabLst>
              <a:defRPr sz="2400">
                <a:solidFill>
                  <a:schemeClr val="tx1"/>
                </a:solidFill>
                <a:latin typeface="Times New Roman" panose="02020603050405020304" pitchFamily="18" charset="0"/>
              </a:defRPr>
            </a:lvl2pPr>
            <a:lvl3pPr algn="l">
              <a:spcBef>
                <a:spcPct val="0"/>
              </a:spcBef>
              <a:tabLst>
                <a:tab pos="1200150" algn="l"/>
                <a:tab pos="2120900" algn="l"/>
              </a:tabLst>
              <a:defRPr sz="2400">
                <a:solidFill>
                  <a:schemeClr val="tx1"/>
                </a:solidFill>
                <a:latin typeface="Times New Roman" panose="02020603050405020304" pitchFamily="18" charset="0"/>
              </a:defRPr>
            </a:lvl3pPr>
            <a:lvl4pPr algn="l">
              <a:spcBef>
                <a:spcPct val="0"/>
              </a:spcBef>
              <a:tabLst>
                <a:tab pos="1200150" algn="l"/>
                <a:tab pos="2120900" algn="l"/>
              </a:tabLst>
              <a:defRPr sz="2400">
                <a:solidFill>
                  <a:schemeClr val="tx1"/>
                </a:solidFill>
                <a:latin typeface="Times New Roman" panose="02020603050405020304" pitchFamily="18" charset="0"/>
              </a:defRPr>
            </a:lvl4pPr>
            <a:lvl5pPr algn="l">
              <a:spcBef>
                <a:spcPct val="0"/>
              </a:spcBef>
              <a:tabLst>
                <a:tab pos="1200150" algn="l"/>
                <a:tab pos="212090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212090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212090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212090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2120900" algn="l"/>
              </a:tabLst>
              <a:defRPr sz="2400">
                <a:solidFill>
                  <a:schemeClr val="tx1"/>
                </a:solidFill>
                <a:latin typeface="Times New Roman" panose="02020603050405020304" pitchFamily="18"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27651" name="Rectangle 3">
            <a:extLst>
              <a:ext uri="{FF2B5EF4-FFF2-40B4-BE49-F238E27FC236}">
                <a16:creationId xmlns:a16="http://schemas.microsoft.com/office/drawing/2014/main" id="{26E5FC6D-E9ED-42D8-88C7-5AA4569431A7}"/>
              </a:ext>
            </a:extLst>
          </p:cNvPr>
          <p:cNvSpPr>
            <a:spLocks noGrp="1" noChangeArrowheads="1"/>
          </p:cNvSpPr>
          <p:nvPr>
            <p:ph type="title"/>
          </p:nvPr>
        </p:nvSpPr>
        <p:spPr>
          <a:noFill/>
          <a:ln/>
        </p:spPr>
        <p:txBody>
          <a:bodyPr/>
          <a:lstStyle/>
          <a:p>
            <a:r>
              <a:rPr lang="en-US" altLang="en-US"/>
              <a:t>Modifying a View</a:t>
            </a:r>
          </a:p>
        </p:txBody>
      </p:sp>
      <p:sp>
        <p:nvSpPr>
          <p:cNvPr id="27652" name="Rectangle 4">
            <a:extLst>
              <a:ext uri="{FF2B5EF4-FFF2-40B4-BE49-F238E27FC236}">
                <a16:creationId xmlns:a16="http://schemas.microsoft.com/office/drawing/2014/main" id="{F133495A-B280-427D-A0F1-24CF78016233}"/>
              </a:ext>
            </a:extLst>
          </p:cNvPr>
          <p:cNvSpPr>
            <a:spLocks noGrp="1" noChangeArrowheads="1"/>
          </p:cNvSpPr>
          <p:nvPr>
            <p:ph type="body" idx="1"/>
          </p:nvPr>
        </p:nvSpPr>
        <p:spPr>
          <a:xfrm>
            <a:off x="828675" y="1336675"/>
            <a:ext cx="7550150" cy="4473575"/>
          </a:xfrm>
          <a:noFill/>
          <a:ln/>
        </p:spPr>
        <p:txBody>
          <a:bodyPr/>
          <a:lstStyle/>
          <a:p>
            <a:pPr lvl="1">
              <a:lnSpc>
                <a:spcPct val="85000"/>
              </a:lnSpc>
            </a:pPr>
            <a:r>
              <a:rPr lang="en-US" altLang="en-US"/>
              <a:t>Modify the EMPVU10 view by using CREATE OR REPLACE VIEW clause. Add an alias for each column name.</a:t>
            </a:r>
          </a:p>
          <a:p>
            <a:pPr lvl="1">
              <a:lnSpc>
                <a:spcPct val="85000"/>
              </a:lnSpc>
              <a:buFontTx/>
              <a:buNone/>
            </a:pPr>
            <a:endParaRPr lang="en-US" altLang="en-US"/>
          </a:p>
          <a:p>
            <a:pPr lvl="1">
              <a:lnSpc>
                <a:spcPct val="85000"/>
              </a:lnSpc>
              <a:buFontTx/>
              <a:buNone/>
            </a:pPr>
            <a:endParaRPr lang="en-US" altLang="en-US"/>
          </a:p>
          <a:p>
            <a:pPr lvl="1">
              <a:lnSpc>
                <a:spcPct val="85000"/>
              </a:lnSpc>
              <a:buFontTx/>
              <a:buNone/>
            </a:pPr>
            <a:endParaRPr lang="en-US" altLang="en-US"/>
          </a:p>
          <a:p>
            <a:pPr lvl="1">
              <a:lnSpc>
                <a:spcPct val="85000"/>
              </a:lnSpc>
              <a:buFontTx/>
              <a:buNone/>
            </a:pPr>
            <a:endParaRPr lang="en-US" altLang="en-US"/>
          </a:p>
          <a:p>
            <a:pPr lvl="1">
              <a:lnSpc>
                <a:spcPct val="85000"/>
              </a:lnSpc>
            </a:pPr>
            <a:r>
              <a:rPr lang="en-US" altLang="en-US"/>
              <a:t>Column aliases in the CREATE VIEW clause are listed in the same order as the columns in the subquery.</a:t>
            </a:r>
          </a:p>
        </p:txBody>
      </p:sp>
      <p:sp>
        <p:nvSpPr>
          <p:cNvPr id="27653" name="Rectangle 5">
            <a:extLst>
              <a:ext uri="{FF2B5EF4-FFF2-40B4-BE49-F238E27FC236}">
                <a16:creationId xmlns:a16="http://schemas.microsoft.com/office/drawing/2014/main" id="{721CE412-675B-44AC-9A0A-BF24BE3CCD52}"/>
              </a:ext>
            </a:extLst>
          </p:cNvPr>
          <p:cNvSpPr>
            <a:spLocks noChangeArrowheads="1"/>
          </p:cNvSpPr>
          <p:nvPr/>
        </p:nvSpPr>
        <p:spPr bwMode="blackWhite">
          <a:xfrm>
            <a:off x="906463" y="2560638"/>
            <a:ext cx="7442200" cy="188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601788" algn="l"/>
                <a:tab pos="1717675" algn="l"/>
              </a:tabLst>
              <a:defRPr sz="2400">
                <a:solidFill>
                  <a:schemeClr val="tx1"/>
                </a:solidFill>
                <a:latin typeface="Times New Roman" panose="02020603050405020304" pitchFamily="18" charset="0"/>
              </a:defRPr>
            </a:lvl1pPr>
            <a:lvl2pPr algn="l">
              <a:spcBef>
                <a:spcPct val="0"/>
              </a:spcBef>
              <a:tabLst>
                <a:tab pos="1601788" algn="l"/>
                <a:tab pos="1717675" algn="l"/>
              </a:tabLst>
              <a:defRPr sz="2400">
                <a:solidFill>
                  <a:schemeClr val="tx1"/>
                </a:solidFill>
                <a:latin typeface="Times New Roman" panose="02020603050405020304" pitchFamily="18" charset="0"/>
              </a:defRPr>
            </a:lvl2pPr>
            <a:lvl3pPr algn="l">
              <a:spcBef>
                <a:spcPct val="0"/>
              </a:spcBef>
              <a:tabLst>
                <a:tab pos="1601788" algn="l"/>
                <a:tab pos="1717675" algn="l"/>
              </a:tabLst>
              <a:defRPr sz="2400">
                <a:solidFill>
                  <a:schemeClr val="tx1"/>
                </a:solidFill>
                <a:latin typeface="Times New Roman" panose="02020603050405020304" pitchFamily="18" charset="0"/>
              </a:defRPr>
            </a:lvl3pPr>
            <a:lvl4pPr algn="l">
              <a:spcBef>
                <a:spcPct val="0"/>
              </a:spcBef>
              <a:tabLst>
                <a:tab pos="1601788" algn="l"/>
                <a:tab pos="1717675" algn="l"/>
              </a:tabLst>
              <a:defRPr sz="2400">
                <a:solidFill>
                  <a:schemeClr val="tx1"/>
                </a:solidFill>
                <a:latin typeface="Times New Roman" panose="02020603050405020304" pitchFamily="18" charset="0"/>
              </a:defRPr>
            </a:lvl4pPr>
            <a:lvl5pPr algn="l">
              <a:spcBef>
                <a:spcPct val="0"/>
              </a:spcBef>
              <a:tabLst>
                <a:tab pos="1601788" algn="l"/>
                <a:tab pos="1717675" algn="l"/>
              </a:tabLst>
              <a:defRPr sz="2400">
                <a:solidFill>
                  <a:schemeClr val="tx1"/>
                </a:solidFill>
                <a:latin typeface="Times New Roman" panose="02020603050405020304" pitchFamily="18" charset="0"/>
              </a:defRPr>
            </a:lvl5pPr>
            <a:lvl6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6pPr>
            <a:lvl7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7pPr>
            <a:lvl8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8pPr>
            <a:lvl9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SQL&gt; CREATE OR REPLACE VIEW empvu10</a:t>
            </a:r>
          </a:p>
          <a:p>
            <a:pPr>
              <a:lnSpc>
                <a:spcPct val="100000"/>
              </a:lnSpc>
            </a:pPr>
            <a:r>
              <a:rPr lang="en-US" altLang="en-US" sz="1800">
                <a:solidFill>
                  <a:srgbClr val="000000"/>
                </a:solidFill>
                <a:latin typeface="Courier New" panose="02070309020205020404" pitchFamily="49" charset="0"/>
              </a:rPr>
              <a:t>  2    	(employee_number, employee_name, job_title)</a:t>
            </a:r>
          </a:p>
          <a:p>
            <a:pPr>
              <a:lnSpc>
                <a:spcPct val="100000"/>
              </a:lnSpc>
            </a:pPr>
            <a:r>
              <a:rPr lang="en-US" altLang="en-US" sz="1800">
                <a:solidFill>
                  <a:srgbClr val="000000"/>
                </a:solidFill>
                <a:latin typeface="Courier New" panose="02070309020205020404" pitchFamily="49" charset="0"/>
              </a:rPr>
              <a:t>  3  AS SELECT 	empno, ename, job</a:t>
            </a:r>
          </a:p>
          <a:p>
            <a:pPr>
              <a:lnSpc>
                <a:spcPct val="100000"/>
              </a:lnSpc>
            </a:pPr>
            <a:r>
              <a:rPr lang="en-US" altLang="en-US" sz="1800">
                <a:solidFill>
                  <a:srgbClr val="000000"/>
                </a:solidFill>
                <a:latin typeface="Courier New" panose="02070309020205020404" pitchFamily="49" charset="0"/>
              </a:rPr>
              <a:t>  4  FROM				emp</a:t>
            </a:r>
          </a:p>
          <a:p>
            <a:pPr>
              <a:lnSpc>
                <a:spcPct val="100000"/>
              </a:lnSpc>
            </a:pPr>
            <a:r>
              <a:rPr lang="en-US" altLang="en-US" sz="1800">
                <a:solidFill>
                  <a:srgbClr val="000000"/>
                </a:solidFill>
                <a:latin typeface="Courier New" panose="02070309020205020404" pitchFamily="49" charset="0"/>
              </a:rPr>
              <a:t>  5  WHERE				deptno = 10;</a:t>
            </a:r>
          </a:p>
          <a:p>
            <a:pPr>
              <a:lnSpc>
                <a:spcPct val="100000"/>
              </a:lnSpc>
            </a:pPr>
            <a:r>
              <a:rPr lang="en-US" altLang="en-US" sz="1800">
                <a:solidFill>
                  <a:srgbClr val="FF3300"/>
                </a:solidFill>
                <a:effectLst>
                  <a:outerShdw blurRad="38100" dist="38100" dir="2700000" algn="tl">
                    <a:srgbClr val="000000"/>
                  </a:outerShdw>
                </a:effectLst>
                <a:latin typeface="Courier New" panose="02070309020205020404" pitchFamily="49" charset="0"/>
              </a:rPr>
              <a:t>View created.</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824F633-53E4-4FD1-A306-35543383E0E9}"/>
              </a:ext>
            </a:extLst>
          </p:cNvPr>
          <p:cNvSpPr>
            <a:spLocks noChangeArrowheads="1"/>
          </p:cNvSpPr>
          <p:nvPr/>
        </p:nvSpPr>
        <p:spPr bwMode="blackWhite">
          <a:xfrm>
            <a:off x="923925" y="2335213"/>
            <a:ext cx="7373938" cy="24463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29699" name="Rectangle 3">
            <a:extLst>
              <a:ext uri="{FF2B5EF4-FFF2-40B4-BE49-F238E27FC236}">
                <a16:creationId xmlns:a16="http://schemas.microsoft.com/office/drawing/2014/main" id="{B848879C-8227-4028-A7AE-D175ECBC67B9}"/>
              </a:ext>
            </a:extLst>
          </p:cNvPr>
          <p:cNvSpPr>
            <a:spLocks noGrp="1" noChangeArrowheads="1"/>
          </p:cNvSpPr>
          <p:nvPr>
            <p:ph type="title"/>
          </p:nvPr>
        </p:nvSpPr>
        <p:spPr>
          <a:noFill/>
          <a:ln/>
        </p:spPr>
        <p:txBody>
          <a:bodyPr/>
          <a:lstStyle/>
          <a:p>
            <a:r>
              <a:rPr lang="en-US" altLang="en-US"/>
              <a:t>Creating a Complex View</a:t>
            </a:r>
          </a:p>
        </p:txBody>
      </p:sp>
      <p:sp>
        <p:nvSpPr>
          <p:cNvPr id="29700" name="Rectangle 4">
            <a:extLst>
              <a:ext uri="{FF2B5EF4-FFF2-40B4-BE49-F238E27FC236}">
                <a16:creationId xmlns:a16="http://schemas.microsoft.com/office/drawing/2014/main" id="{CD1B78E9-DBD2-4FBD-B151-97C94A427C2A}"/>
              </a:ext>
            </a:extLst>
          </p:cNvPr>
          <p:cNvSpPr>
            <a:spLocks noGrp="1" noChangeArrowheads="1"/>
          </p:cNvSpPr>
          <p:nvPr>
            <p:ph type="body" idx="1"/>
          </p:nvPr>
        </p:nvSpPr>
        <p:spPr>
          <a:xfrm>
            <a:off x="842963" y="1343025"/>
            <a:ext cx="7685087" cy="904875"/>
          </a:xfrm>
          <a:noFill/>
          <a:ln/>
        </p:spPr>
        <p:txBody>
          <a:bodyPr/>
          <a:lstStyle/>
          <a:p>
            <a:r>
              <a:rPr lang="en-US" altLang="en-US"/>
              <a:t>Create a complex view that contains group functions to display values from two tables.</a:t>
            </a:r>
          </a:p>
        </p:txBody>
      </p:sp>
      <p:sp>
        <p:nvSpPr>
          <p:cNvPr id="29701" name="Rectangle 5">
            <a:extLst>
              <a:ext uri="{FF2B5EF4-FFF2-40B4-BE49-F238E27FC236}">
                <a16:creationId xmlns:a16="http://schemas.microsoft.com/office/drawing/2014/main" id="{B87EAD3E-53CA-489B-B84F-07CC5C452DF1}"/>
              </a:ext>
            </a:extLst>
          </p:cNvPr>
          <p:cNvSpPr>
            <a:spLocks noChangeArrowheads="1"/>
          </p:cNvSpPr>
          <p:nvPr/>
        </p:nvSpPr>
        <p:spPr bwMode="blackWhite">
          <a:xfrm>
            <a:off x="996950" y="2303463"/>
            <a:ext cx="7399338" cy="247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601788" algn="l"/>
                <a:tab pos="1717675" algn="l"/>
              </a:tabLst>
              <a:defRPr sz="2400">
                <a:solidFill>
                  <a:schemeClr val="tx1"/>
                </a:solidFill>
                <a:latin typeface="Times New Roman" panose="02020603050405020304" pitchFamily="18" charset="0"/>
              </a:defRPr>
            </a:lvl1pPr>
            <a:lvl2pPr algn="l">
              <a:spcBef>
                <a:spcPct val="0"/>
              </a:spcBef>
              <a:tabLst>
                <a:tab pos="1601788" algn="l"/>
                <a:tab pos="1717675" algn="l"/>
              </a:tabLst>
              <a:defRPr sz="2400">
                <a:solidFill>
                  <a:schemeClr val="tx1"/>
                </a:solidFill>
                <a:latin typeface="Times New Roman" panose="02020603050405020304" pitchFamily="18" charset="0"/>
              </a:defRPr>
            </a:lvl2pPr>
            <a:lvl3pPr algn="l">
              <a:spcBef>
                <a:spcPct val="0"/>
              </a:spcBef>
              <a:tabLst>
                <a:tab pos="1601788" algn="l"/>
                <a:tab pos="1717675" algn="l"/>
              </a:tabLst>
              <a:defRPr sz="2400">
                <a:solidFill>
                  <a:schemeClr val="tx1"/>
                </a:solidFill>
                <a:latin typeface="Times New Roman" panose="02020603050405020304" pitchFamily="18" charset="0"/>
              </a:defRPr>
            </a:lvl3pPr>
            <a:lvl4pPr algn="l">
              <a:spcBef>
                <a:spcPct val="0"/>
              </a:spcBef>
              <a:tabLst>
                <a:tab pos="1601788" algn="l"/>
                <a:tab pos="1717675" algn="l"/>
              </a:tabLst>
              <a:defRPr sz="2400">
                <a:solidFill>
                  <a:schemeClr val="tx1"/>
                </a:solidFill>
                <a:latin typeface="Times New Roman" panose="02020603050405020304" pitchFamily="18" charset="0"/>
              </a:defRPr>
            </a:lvl4pPr>
            <a:lvl5pPr algn="l">
              <a:spcBef>
                <a:spcPct val="0"/>
              </a:spcBef>
              <a:tabLst>
                <a:tab pos="1601788" algn="l"/>
                <a:tab pos="1717675" algn="l"/>
              </a:tabLst>
              <a:defRPr sz="2400">
                <a:solidFill>
                  <a:schemeClr val="tx1"/>
                </a:solidFill>
                <a:latin typeface="Times New Roman" panose="02020603050405020304" pitchFamily="18" charset="0"/>
              </a:defRPr>
            </a:lvl5pPr>
            <a:lvl6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6pPr>
            <a:lvl7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7pPr>
            <a:lvl8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8pPr>
            <a:lvl9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SQL&gt; CREATE VIEW	dept_sum_vu</a:t>
            </a:r>
          </a:p>
          <a:p>
            <a:pPr>
              <a:lnSpc>
                <a:spcPct val="100000"/>
              </a:lnSpc>
            </a:pPr>
            <a:r>
              <a:rPr lang="en-US" altLang="en-US" sz="1800">
                <a:solidFill>
                  <a:srgbClr val="000000"/>
                </a:solidFill>
                <a:latin typeface="Courier New" panose="02070309020205020404" pitchFamily="49" charset="0"/>
              </a:rPr>
              <a:t>  2    				(name, minsal, maxsal, avgsal)</a:t>
            </a:r>
          </a:p>
          <a:p>
            <a:pPr>
              <a:lnSpc>
                <a:spcPct val="100000"/>
              </a:lnSpc>
            </a:pPr>
            <a:r>
              <a:rPr lang="en-US" altLang="en-US" sz="1800">
                <a:solidFill>
                  <a:srgbClr val="000000"/>
                </a:solidFill>
                <a:latin typeface="Courier New" panose="02070309020205020404" pitchFamily="49" charset="0"/>
              </a:rPr>
              <a:t>  3  AS SELECT	d.dname, MIN(e.sal), MAX(e.sal),</a:t>
            </a:r>
          </a:p>
          <a:p>
            <a:pPr>
              <a:lnSpc>
                <a:spcPct val="100000"/>
              </a:lnSpc>
            </a:pPr>
            <a:r>
              <a:rPr lang="en-US" altLang="en-US" sz="1800">
                <a:solidFill>
                  <a:srgbClr val="000000"/>
                </a:solidFill>
                <a:latin typeface="Courier New" panose="02070309020205020404" pitchFamily="49" charset="0"/>
              </a:rPr>
              <a:t>  4				AVG(e.sal)</a:t>
            </a:r>
          </a:p>
          <a:p>
            <a:pPr>
              <a:lnSpc>
                <a:spcPct val="100000"/>
              </a:lnSpc>
            </a:pPr>
            <a:r>
              <a:rPr lang="en-US" altLang="en-US" sz="1800">
                <a:solidFill>
                  <a:srgbClr val="000000"/>
                </a:solidFill>
                <a:latin typeface="Courier New" panose="02070309020205020404" pitchFamily="49" charset="0"/>
              </a:rPr>
              <a:t>  5  FROM				emp e, dept d</a:t>
            </a:r>
          </a:p>
          <a:p>
            <a:pPr>
              <a:lnSpc>
                <a:spcPct val="100000"/>
              </a:lnSpc>
            </a:pPr>
            <a:r>
              <a:rPr lang="en-US" altLang="en-US" sz="1800">
                <a:solidFill>
                  <a:srgbClr val="000000"/>
                </a:solidFill>
                <a:latin typeface="Courier New" panose="02070309020205020404" pitchFamily="49" charset="0"/>
              </a:rPr>
              <a:t>  6  WHERE				e.deptno = d.deptno</a:t>
            </a:r>
          </a:p>
          <a:p>
            <a:pPr>
              <a:lnSpc>
                <a:spcPct val="100000"/>
              </a:lnSpc>
            </a:pPr>
            <a:r>
              <a:rPr lang="en-US" altLang="en-US" sz="1800">
                <a:solidFill>
                  <a:srgbClr val="000000"/>
                </a:solidFill>
                <a:latin typeface="Courier New" panose="02070309020205020404" pitchFamily="49" charset="0"/>
              </a:rPr>
              <a:t>  7  GROUP BY 	d.dname;</a:t>
            </a:r>
          </a:p>
          <a:p>
            <a:pPr>
              <a:lnSpc>
                <a:spcPct val="100000"/>
              </a:lnSpc>
            </a:pPr>
            <a:r>
              <a:rPr lang="en-US" altLang="en-US" sz="1800">
                <a:solidFill>
                  <a:srgbClr val="FF3300"/>
                </a:solidFill>
                <a:effectLst>
                  <a:outerShdw blurRad="38100" dist="38100" dir="2700000" algn="tl">
                    <a:srgbClr val="000000"/>
                  </a:outerShdw>
                </a:effectLst>
                <a:latin typeface="Courier New" panose="02070309020205020404" pitchFamily="49" charset="0"/>
              </a:rPr>
              <a:t>View created.</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92F6307-B3A9-4898-9E1B-CC8368A6D22D}"/>
              </a:ext>
            </a:extLst>
          </p:cNvPr>
          <p:cNvSpPr>
            <a:spLocks noGrp="1" noChangeArrowheads="1"/>
          </p:cNvSpPr>
          <p:nvPr>
            <p:ph type="title"/>
          </p:nvPr>
        </p:nvSpPr>
        <p:spPr>
          <a:noFill/>
          <a:ln/>
        </p:spPr>
        <p:txBody>
          <a:bodyPr/>
          <a:lstStyle/>
          <a:p>
            <a:r>
              <a:rPr lang="en-US" altLang="en-US"/>
              <a:t>Rules for Performing </a:t>
            </a:r>
            <a:br>
              <a:rPr lang="en-US" altLang="en-US"/>
            </a:br>
            <a:r>
              <a:rPr lang="en-US" altLang="en-US"/>
              <a:t>DML Operations on a View</a:t>
            </a:r>
          </a:p>
        </p:txBody>
      </p:sp>
      <p:sp>
        <p:nvSpPr>
          <p:cNvPr id="31747" name="Rectangle 3">
            <a:extLst>
              <a:ext uri="{FF2B5EF4-FFF2-40B4-BE49-F238E27FC236}">
                <a16:creationId xmlns:a16="http://schemas.microsoft.com/office/drawing/2014/main" id="{222912DF-F00C-4505-8A29-68BA49BA5A54}"/>
              </a:ext>
            </a:extLst>
          </p:cNvPr>
          <p:cNvSpPr>
            <a:spLocks noGrp="1" noChangeArrowheads="1"/>
          </p:cNvSpPr>
          <p:nvPr>
            <p:ph type="body" idx="1"/>
          </p:nvPr>
        </p:nvSpPr>
        <p:spPr>
          <a:xfrm>
            <a:off x="860425" y="1795463"/>
            <a:ext cx="7385050" cy="3533775"/>
          </a:xfrm>
          <a:noFill/>
          <a:ln/>
        </p:spPr>
        <p:txBody>
          <a:bodyPr/>
          <a:lstStyle/>
          <a:p>
            <a:pPr lvl="1"/>
            <a:r>
              <a:rPr lang="en-US" altLang="en-US"/>
              <a:t>You can perform DML operations on simple views. </a:t>
            </a:r>
          </a:p>
          <a:p>
            <a:pPr lvl="1"/>
            <a:r>
              <a:rPr lang="en-US" altLang="en-US"/>
              <a:t>You cannot remove a row if the view contains the following:</a:t>
            </a:r>
          </a:p>
          <a:p>
            <a:pPr lvl="2"/>
            <a:r>
              <a:rPr lang="en-US" altLang="en-US"/>
              <a:t>Group functions</a:t>
            </a:r>
          </a:p>
          <a:p>
            <a:pPr lvl="2"/>
            <a:r>
              <a:rPr lang="en-US" altLang="en-US"/>
              <a:t>A GROUP BY clause</a:t>
            </a:r>
          </a:p>
          <a:p>
            <a:pPr lvl="2"/>
            <a:r>
              <a:rPr lang="en-US" altLang="en-US"/>
              <a:t>The DISTINCT keyword</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A2FAF31-E5C7-46B6-BFDE-A7B16F3BD601}"/>
              </a:ext>
            </a:extLst>
          </p:cNvPr>
          <p:cNvSpPr>
            <a:spLocks noGrp="1" noChangeArrowheads="1"/>
          </p:cNvSpPr>
          <p:nvPr>
            <p:ph type="title"/>
          </p:nvPr>
        </p:nvSpPr>
        <p:spPr>
          <a:xfrm>
            <a:off x="941388" y="168275"/>
            <a:ext cx="7299325" cy="881063"/>
          </a:xfrm>
          <a:noFill/>
          <a:ln/>
        </p:spPr>
        <p:txBody>
          <a:bodyPr/>
          <a:lstStyle/>
          <a:p>
            <a:r>
              <a:rPr lang="en-US" altLang="en-US"/>
              <a:t>Rules for Performing </a:t>
            </a:r>
            <a:br>
              <a:rPr lang="en-US" altLang="en-US"/>
            </a:br>
            <a:r>
              <a:rPr lang="en-US" altLang="en-US"/>
              <a:t>DML Operations on a View</a:t>
            </a:r>
          </a:p>
        </p:txBody>
      </p:sp>
      <p:sp>
        <p:nvSpPr>
          <p:cNvPr id="33795" name="Rectangle 3">
            <a:extLst>
              <a:ext uri="{FF2B5EF4-FFF2-40B4-BE49-F238E27FC236}">
                <a16:creationId xmlns:a16="http://schemas.microsoft.com/office/drawing/2014/main" id="{872BEC88-DFC5-494E-84C9-B4CF48BB8740}"/>
              </a:ext>
            </a:extLst>
          </p:cNvPr>
          <p:cNvSpPr>
            <a:spLocks noGrp="1" noChangeArrowheads="1"/>
          </p:cNvSpPr>
          <p:nvPr>
            <p:ph type="body" idx="1"/>
          </p:nvPr>
        </p:nvSpPr>
        <p:spPr>
          <a:xfrm>
            <a:off x="346075" y="1625600"/>
            <a:ext cx="8548688" cy="4530725"/>
          </a:xfrm>
          <a:noFill/>
          <a:ln/>
        </p:spPr>
        <p:txBody>
          <a:bodyPr/>
          <a:lstStyle/>
          <a:p>
            <a:pPr lvl="1">
              <a:lnSpc>
                <a:spcPct val="80000"/>
              </a:lnSpc>
            </a:pPr>
            <a:r>
              <a:rPr lang="en-US" altLang="en-US"/>
              <a:t>You cannot modify data in a view if it contains:</a:t>
            </a:r>
          </a:p>
          <a:p>
            <a:pPr lvl="2">
              <a:lnSpc>
                <a:spcPct val="80000"/>
              </a:lnSpc>
            </a:pPr>
            <a:r>
              <a:rPr lang="en-US" altLang="en-US"/>
              <a:t>Any of the conditions mentioned in the previous slide</a:t>
            </a:r>
          </a:p>
          <a:p>
            <a:pPr lvl="2">
              <a:lnSpc>
                <a:spcPct val="80000"/>
              </a:lnSpc>
            </a:pPr>
            <a:r>
              <a:rPr lang="en-US" altLang="en-US"/>
              <a:t>Columns defined by expressions</a:t>
            </a:r>
          </a:p>
          <a:p>
            <a:pPr lvl="2">
              <a:lnSpc>
                <a:spcPct val="80000"/>
              </a:lnSpc>
            </a:pPr>
            <a:r>
              <a:rPr lang="en-US" altLang="en-US"/>
              <a:t>The ROWNUM pseudocolumn</a:t>
            </a:r>
          </a:p>
          <a:p>
            <a:pPr lvl="1">
              <a:lnSpc>
                <a:spcPct val="80000"/>
              </a:lnSpc>
            </a:pPr>
            <a:r>
              <a:rPr lang="en-US" altLang="en-US"/>
              <a:t>You cannot add data if:</a:t>
            </a:r>
          </a:p>
          <a:p>
            <a:pPr lvl="2"/>
            <a:r>
              <a:rPr lang="en-US" altLang="en-US"/>
              <a:t>The view contains any of the conditions mentioned above or in the previous slide</a:t>
            </a:r>
          </a:p>
          <a:p>
            <a:pPr lvl="2">
              <a:lnSpc>
                <a:spcPct val="80000"/>
              </a:lnSpc>
            </a:pPr>
            <a:r>
              <a:rPr lang="en-US" altLang="en-US"/>
              <a:t>There are NOT NULL columns in the base tables that are not selected by the view</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C533EBF-371E-4F85-9C4B-1356D7DB8822}"/>
              </a:ext>
            </a:extLst>
          </p:cNvPr>
          <p:cNvSpPr>
            <a:spLocks noChangeArrowheads="1"/>
          </p:cNvSpPr>
          <p:nvPr/>
        </p:nvSpPr>
        <p:spPr bwMode="blackWhite">
          <a:xfrm>
            <a:off x="928688" y="2755900"/>
            <a:ext cx="7493000" cy="1739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35843" name="Rectangle 3">
            <a:extLst>
              <a:ext uri="{FF2B5EF4-FFF2-40B4-BE49-F238E27FC236}">
                <a16:creationId xmlns:a16="http://schemas.microsoft.com/office/drawing/2014/main" id="{E1654205-238A-4806-82C6-5E9282565098}"/>
              </a:ext>
            </a:extLst>
          </p:cNvPr>
          <p:cNvSpPr>
            <a:spLocks noGrp="1" noChangeArrowheads="1"/>
          </p:cNvSpPr>
          <p:nvPr>
            <p:ph type="title"/>
          </p:nvPr>
        </p:nvSpPr>
        <p:spPr>
          <a:noFill/>
          <a:ln/>
        </p:spPr>
        <p:txBody>
          <a:bodyPr/>
          <a:lstStyle/>
          <a:p>
            <a:r>
              <a:rPr lang="en-US" altLang="en-US"/>
              <a:t>Using the WITH CHECK OPTION Clause</a:t>
            </a:r>
          </a:p>
        </p:txBody>
      </p:sp>
      <p:sp>
        <p:nvSpPr>
          <p:cNvPr id="35844" name="Rectangle 4">
            <a:extLst>
              <a:ext uri="{FF2B5EF4-FFF2-40B4-BE49-F238E27FC236}">
                <a16:creationId xmlns:a16="http://schemas.microsoft.com/office/drawing/2014/main" id="{97BB2223-D3D0-425B-841E-B1C88DCAFA31}"/>
              </a:ext>
            </a:extLst>
          </p:cNvPr>
          <p:cNvSpPr>
            <a:spLocks noGrp="1" noChangeArrowheads="1"/>
          </p:cNvSpPr>
          <p:nvPr>
            <p:ph type="body" idx="1"/>
          </p:nvPr>
        </p:nvSpPr>
        <p:spPr>
          <a:xfrm>
            <a:off x="669925" y="1579563"/>
            <a:ext cx="7664450" cy="1225550"/>
          </a:xfrm>
          <a:noFill/>
          <a:ln/>
        </p:spPr>
        <p:txBody>
          <a:bodyPr/>
          <a:lstStyle/>
          <a:p>
            <a:pPr lvl="1"/>
            <a:r>
              <a:rPr lang="en-US" altLang="en-US" sz="2600"/>
              <a:t>You can ensure that DML on the view stays</a:t>
            </a:r>
            <a:br>
              <a:rPr lang="en-US" altLang="en-US" sz="2600"/>
            </a:br>
            <a:r>
              <a:rPr lang="en-US" altLang="en-US" sz="2600"/>
              <a:t>within the domain of the view by using the WITH CHECK OPTION clause.</a:t>
            </a:r>
          </a:p>
        </p:txBody>
      </p:sp>
      <p:sp>
        <p:nvSpPr>
          <p:cNvPr id="35845" name="Rectangle 5">
            <a:extLst>
              <a:ext uri="{FF2B5EF4-FFF2-40B4-BE49-F238E27FC236}">
                <a16:creationId xmlns:a16="http://schemas.microsoft.com/office/drawing/2014/main" id="{BFBB4380-0583-44BA-A200-48C0EF825DF7}"/>
              </a:ext>
            </a:extLst>
          </p:cNvPr>
          <p:cNvSpPr>
            <a:spLocks noChangeArrowheads="1"/>
          </p:cNvSpPr>
          <p:nvPr/>
        </p:nvSpPr>
        <p:spPr bwMode="auto">
          <a:xfrm>
            <a:off x="654050" y="4699000"/>
            <a:ext cx="7727950" cy="1603375"/>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lvl1pPr algn="l" defTabSz="346075">
              <a:spcBef>
                <a:spcPct val="0"/>
              </a:spcBef>
              <a:tabLst>
                <a:tab pos="571500" algn="l"/>
              </a:tabLst>
              <a:defRPr sz="2400">
                <a:solidFill>
                  <a:schemeClr val="tx1"/>
                </a:solidFill>
                <a:latin typeface="Times New Roman" panose="02020603050405020304" pitchFamily="18" charset="0"/>
              </a:defRPr>
            </a:lvl1pPr>
            <a:lvl2pPr marL="341313" indent="-227013" algn="l" defTabSz="346075">
              <a:spcBef>
                <a:spcPct val="0"/>
              </a:spcBef>
              <a:tabLst>
                <a:tab pos="571500" algn="l"/>
              </a:tabLst>
              <a:defRPr sz="2400">
                <a:solidFill>
                  <a:schemeClr val="tx1"/>
                </a:solidFill>
                <a:latin typeface="Times New Roman" panose="02020603050405020304" pitchFamily="18" charset="0"/>
              </a:defRPr>
            </a:lvl2pPr>
            <a:lvl3pPr marL="741363" indent="-285750" algn="l" defTabSz="346075">
              <a:spcBef>
                <a:spcPct val="0"/>
              </a:spcBef>
              <a:tabLst>
                <a:tab pos="571500" algn="l"/>
              </a:tabLst>
              <a:defRPr sz="2400">
                <a:solidFill>
                  <a:schemeClr val="tx1"/>
                </a:solidFill>
                <a:latin typeface="Times New Roman" panose="02020603050405020304" pitchFamily="18" charset="0"/>
              </a:defRPr>
            </a:lvl3pPr>
            <a:lvl4pPr marL="1600200" indent="-228600" algn="l" defTabSz="346075">
              <a:spcBef>
                <a:spcPct val="0"/>
              </a:spcBef>
              <a:tabLst>
                <a:tab pos="571500" algn="l"/>
              </a:tabLst>
              <a:defRPr sz="2400">
                <a:solidFill>
                  <a:schemeClr val="tx1"/>
                </a:solidFill>
                <a:latin typeface="Times New Roman" panose="02020603050405020304" pitchFamily="18" charset="0"/>
              </a:defRPr>
            </a:lvl4pPr>
            <a:lvl5pPr marL="2057400" indent="-228600" algn="l" defTabSz="346075">
              <a:spcBef>
                <a:spcPct val="0"/>
              </a:spcBef>
              <a:tabLst>
                <a:tab pos="571500"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lvl="1">
              <a:lnSpc>
                <a:spcPct val="95000"/>
              </a:lnSpc>
              <a:spcBef>
                <a:spcPct val="35000"/>
              </a:spcBef>
              <a:buClr>
                <a:srgbClr val="FFCC66"/>
              </a:buClr>
              <a:buSzPct val="100000"/>
              <a:buFontTx/>
              <a:buChar char="•"/>
            </a:pPr>
            <a:r>
              <a:rPr lang="en-US" altLang="en-US" sz="2600">
                <a:solidFill>
                  <a:srgbClr val="F8F8D3"/>
                </a:solidFill>
                <a:latin typeface="Arial" panose="020B0604020202020204" pitchFamily="34" charset="0"/>
              </a:rPr>
              <a:t>Any attempt to change the department number for any row in the view will fail because it violates the WITH CHECK OPTION constraint.</a:t>
            </a:r>
          </a:p>
        </p:txBody>
      </p:sp>
      <p:sp>
        <p:nvSpPr>
          <p:cNvPr id="35846" name="Rectangle 6">
            <a:extLst>
              <a:ext uri="{FF2B5EF4-FFF2-40B4-BE49-F238E27FC236}">
                <a16:creationId xmlns:a16="http://schemas.microsoft.com/office/drawing/2014/main" id="{0DC5E544-7B66-441E-A451-ACB55C1CD228}"/>
              </a:ext>
            </a:extLst>
          </p:cNvPr>
          <p:cNvSpPr>
            <a:spLocks noChangeArrowheads="1"/>
          </p:cNvSpPr>
          <p:nvPr/>
        </p:nvSpPr>
        <p:spPr bwMode="ltGray">
          <a:xfrm>
            <a:off x="1633538" y="3886200"/>
            <a:ext cx="5583237" cy="28575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7" name="Rectangle 7">
            <a:extLst>
              <a:ext uri="{FF2B5EF4-FFF2-40B4-BE49-F238E27FC236}">
                <a16:creationId xmlns:a16="http://schemas.microsoft.com/office/drawing/2014/main" id="{72869C2D-8296-4155-A031-C63C1488C556}"/>
              </a:ext>
            </a:extLst>
          </p:cNvPr>
          <p:cNvSpPr>
            <a:spLocks noChangeArrowheads="1"/>
          </p:cNvSpPr>
          <p:nvPr/>
        </p:nvSpPr>
        <p:spPr bwMode="blackWhite">
          <a:xfrm>
            <a:off x="911225" y="2743200"/>
            <a:ext cx="7142163"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601788" algn="l"/>
                <a:tab pos="1717675" algn="l"/>
              </a:tabLst>
              <a:defRPr sz="2400">
                <a:solidFill>
                  <a:schemeClr val="tx1"/>
                </a:solidFill>
                <a:latin typeface="Times New Roman" panose="02020603050405020304" pitchFamily="18" charset="0"/>
              </a:defRPr>
            </a:lvl1pPr>
            <a:lvl2pPr algn="l">
              <a:spcBef>
                <a:spcPct val="0"/>
              </a:spcBef>
              <a:tabLst>
                <a:tab pos="1601788" algn="l"/>
                <a:tab pos="1717675" algn="l"/>
              </a:tabLst>
              <a:defRPr sz="2400">
                <a:solidFill>
                  <a:schemeClr val="tx1"/>
                </a:solidFill>
                <a:latin typeface="Times New Roman" panose="02020603050405020304" pitchFamily="18" charset="0"/>
              </a:defRPr>
            </a:lvl2pPr>
            <a:lvl3pPr algn="l">
              <a:spcBef>
                <a:spcPct val="0"/>
              </a:spcBef>
              <a:tabLst>
                <a:tab pos="1601788" algn="l"/>
                <a:tab pos="1717675" algn="l"/>
              </a:tabLst>
              <a:defRPr sz="2400">
                <a:solidFill>
                  <a:schemeClr val="tx1"/>
                </a:solidFill>
                <a:latin typeface="Times New Roman" panose="02020603050405020304" pitchFamily="18" charset="0"/>
              </a:defRPr>
            </a:lvl3pPr>
            <a:lvl4pPr algn="l">
              <a:spcBef>
                <a:spcPct val="0"/>
              </a:spcBef>
              <a:tabLst>
                <a:tab pos="1601788" algn="l"/>
                <a:tab pos="1717675" algn="l"/>
              </a:tabLst>
              <a:defRPr sz="2400">
                <a:solidFill>
                  <a:schemeClr val="tx1"/>
                </a:solidFill>
                <a:latin typeface="Times New Roman" panose="02020603050405020304" pitchFamily="18" charset="0"/>
              </a:defRPr>
            </a:lvl4pPr>
            <a:lvl5pPr algn="l">
              <a:spcBef>
                <a:spcPct val="0"/>
              </a:spcBef>
              <a:tabLst>
                <a:tab pos="1601788" algn="l"/>
                <a:tab pos="1717675" algn="l"/>
              </a:tabLst>
              <a:defRPr sz="2400">
                <a:solidFill>
                  <a:schemeClr val="tx1"/>
                </a:solidFill>
                <a:latin typeface="Times New Roman" panose="02020603050405020304" pitchFamily="18" charset="0"/>
              </a:defRPr>
            </a:lvl5pPr>
            <a:lvl6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6pPr>
            <a:lvl7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7pPr>
            <a:lvl8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8pPr>
            <a:lvl9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SQL&gt; CREATE OR REPLACE VIEW empvu20</a:t>
            </a:r>
          </a:p>
          <a:p>
            <a:pPr>
              <a:lnSpc>
                <a:spcPct val="100000"/>
              </a:lnSpc>
            </a:pPr>
            <a:r>
              <a:rPr lang="en-US" altLang="en-US" sz="1800">
                <a:solidFill>
                  <a:srgbClr val="000000"/>
                </a:solidFill>
                <a:latin typeface="Courier New" panose="02070309020205020404" pitchFamily="49" charset="0"/>
              </a:rPr>
              <a:t>  2  AS SELECT	*</a:t>
            </a:r>
          </a:p>
          <a:p>
            <a:pPr>
              <a:lnSpc>
                <a:spcPct val="100000"/>
              </a:lnSpc>
            </a:pPr>
            <a:r>
              <a:rPr lang="en-US" altLang="en-US" sz="1800">
                <a:solidFill>
                  <a:srgbClr val="000000"/>
                </a:solidFill>
                <a:latin typeface="Courier New" panose="02070309020205020404" pitchFamily="49" charset="0"/>
              </a:rPr>
              <a:t>  3  FROM	        emp</a:t>
            </a:r>
          </a:p>
          <a:p>
            <a:pPr>
              <a:lnSpc>
                <a:spcPct val="100000"/>
              </a:lnSpc>
            </a:pPr>
            <a:r>
              <a:rPr lang="en-US" altLang="en-US" sz="1800">
                <a:solidFill>
                  <a:srgbClr val="000000"/>
                </a:solidFill>
                <a:latin typeface="Courier New" panose="02070309020205020404" pitchFamily="49" charset="0"/>
              </a:rPr>
              <a:t>  4  WHERE	        deptno = 20</a:t>
            </a:r>
          </a:p>
          <a:p>
            <a:pPr>
              <a:lnSpc>
                <a:spcPct val="100000"/>
              </a:lnSpc>
            </a:pPr>
            <a:r>
              <a:rPr lang="en-US" altLang="en-US" sz="1800">
                <a:solidFill>
                  <a:srgbClr val="000000"/>
                </a:solidFill>
                <a:latin typeface="Courier New" panose="02070309020205020404" pitchFamily="49" charset="0"/>
              </a:rPr>
              <a:t>  5  WITH CHECK OPTION CONSTRAINT empvu20_ck;</a:t>
            </a:r>
          </a:p>
          <a:p>
            <a:pPr>
              <a:lnSpc>
                <a:spcPct val="100000"/>
              </a:lnSpc>
            </a:pPr>
            <a:r>
              <a:rPr lang="en-US" altLang="en-US" sz="1800">
                <a:solidFill>
                  <a:srgbClr val="FF3300"/>
                </a:solidFill>
                <a:effectLst>
                  <a:outerShdw blurRad="38100" dist="38100" dir="2700000" algn="tl">
                    <a:srgbClr val="000000"/>
                  </a:outerShdw>
                </a:effectLst>
                <a:latin typeface="Courier New" panose="02070309020205020404" pitchFamily="49" charset="0"/>
              </a:rPr>
              <a:t>View created.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wipe(up)">
                                      <p:cBhvr>
                                        <p:cTn id="7" dur="500"/>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EFF7411-0D52-4326-AB83-DE57CE6F98EB}"/>
              </a:ext>
            </a:extLst>
          </p:cNvPr>
          <p:cNvSpPr>
            <a:spLocks noChangeArrowheads="1"/>
          </p:cNvSpPr>
          <p:nvPr/>
        </p:nvSpPr>
        <p:spPr bwMode="blackWhite">
          <a:xfrm>
            <a:off x="923925" y="2770188"/>
            <a:ext cx="7497763" cy="20145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37891" name="Rectangle 3">
            <a:extLst>
              <a:ext uri="{FF2B5EF4-FFF2-40B4-BE49-F238E27FC236}">
                <a16:creationId xmlns:a16="http://schemas.microsoft.com/office/drawing/2014/main" id="{20611DD2-4B03-4367-83D6-FE232A87F0D4}"/>
              </a:ext>
            </a:extLst>
          </p:cNvPr>
          <p:cNvSpPr>
            <a:spLocks noGrp="1" noChangeArrowheads="1"/>
          </p:cNvSpPr>
          <p:nvPr>
            <p:ph type="title"/>
          </p:nvPr>
        </p:nvSpPr>
        <p:spPr>
          <a:noFill/>
          <a:ln/>
        </p:spPr>
        <p:txBody>
          <a:bodyPr/>
          <a:lstStyle/>
          <a:p>
            <a:r>
              <a:rPr lang="en-US" altLang="en-US"/>
              <a:t>Denying DML Operations</a:t>
            </a:r>
          </a:p>
        </p:txBody>
      </p:sp>
      <p:sp>
        <p:nvSpPr>
          <p:cNvPr id="37892" name="Rectangle 4">
            <a:extLst>
              <a:ext uri="{FF2B5EF4-FFF2-40B4-BE49-F238E27FC236}">
                <a16:creationId xmlns:a16="http://schemas.microsoft.com/office/drawing/2014/main" id="{0764CA32-AF0D-460E-AAFE-5FF92C989B45}"/>
              </a:ext>
            </a:extLst>
          </p:cNvPr>
          <p:cNvSpPr>
            <a:spLocks noGrp="1" noChangeArrowheads="1"/>
          </p:cNvSpPr>
          <p:nvPr>
            <p:ph type="body" idx="1"/>
          </p:nvPr>
        </p:nvSpPr>
        <p:spPr>
          <a:xfrm>
            <a:off x="847725" y="1341438"/>
            <a:ext cx="7385050" cy="1311275"/>
          </a:xfrm>
          <a:noFill/>
          <a:ln/>
        </p:spPr>
        <p:txBody>
          <a:bodyPr/>
          <a:lstStyle/>
          <a:p>
            <a:pPr lvl="1"/>
            <a:r>
              <a:rPr lang="en-US" altLang="en-US"/>
              <a:t>You can ensure that no DML operations occur by adding the WITH READ ONLY option to your view definition.</a:t>
            </a:r>
          </a:p>
        </p:txBody>
      </p:sp>
      <p:sp>
        <p:nvSpPr>
          <p:cNvPr id="37893" name="Rectangle 5">
            <a:extLst>
              <a:ext uri="{FF2B5EF4-FFF2-40B4-BE49-F238E27FC236}">
                <a16:creationId xmlns:a16="http://schemas.microsoft.com/office/drawing/2014/main" id="{E1EEEED0-90BE-45D8-992F-AD9E141F9D48}"/>
              </a:ext>
            </a:extLst>
          </p:cNvPr>
          <p:cNvSpPr>
            <a:spLocks noChangeArrowheads="1"/>
          </p:cNvSpPr>
          <p:nvPr/>
        </p:nvSpPr>
        <p:spPr bwMode="blackWhite">
          <a:xfrm>
            <a:off x="936625" y="2757488"/>
            <a:ext cx="7497763" cy="203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601788" algn="l"/>
                <a:tab pos="1717675" algn="l"/>
              </a:tabLst>
              <a:defRPr sz="2400">
                <a:solidFill>
                  <a:schemeClr val="tx1"/>
                </a:solidFill>
                <a:latin typeface="Times New Roman" panose="02020603050405020304" pitchFamily="18" charset="0"/>
              </a:defRPr>
            </a:lvl1pPr>
            <a:lvl2pPr algn="l">
              <a:spcBef>
                <a:spcPct val="0"/>
              </a:spcBef>
              <a:tabLst>
                <a:tab pos="1601788" algn="l"/>
                <a:tab pos="1717675" algn="l"/>
              </a:tabLst>
              <a:defRPr sz="2400">
                <a:solidFill>
                  <a:schemeClr val="tx1"/>
                </a:solidFill>
                <a:latin typeface="Times New Roman" panose="02020603050405020304" pitchFamily="18" charset="0"/>
              </a:defRPr>
            </a:lvl2pPr>
            <a:lvl3pPr algn="l">
              <a:spcBef>
                <a:spcPct val="0"/>
              </a:spcBef>
              <a:tabLst>
                <a:tab pos="1601788" algn="l"/>
                <a:tab pos="1717675" algn="l"/>
              </a:tabLst>
              <a:defRPr sz="2400">
                <a:solidFill>
                  <a:schemeClr val="tx1"/>
                </a:solidFill>
                <a:latin typeface="Times New Roman" panose="02020603050405020304" pitchFamily="18" charset="0"/>
              </a:defRPr>
            </a:lvl3pPr>
            <a:lvl4pPr algn="l">
              <a:spcBef>
                <a:spcPct val="0"/>
              </a:spcBef>
              <a:tabLst>
                <a:tab pos="1601788" algn="l"/>
                <a:tab pos="1717675" algn="l"/>
              </a:tabLst>
              <a:defRPr sz="2400">
                <a:solidFill>
                  <a:schemeClr val="tx1"/>
                </a:solidFill>
                <a:latin typeface="Times New Roman" panose="02020603050405020304" pitchFamily="18" charset="0"/>
              </a:defRPr>
            </a:lvl4pPr>
            <a:lvl5pPr algn="l">
              <a:spcBef>
                <a:spcPct val="0"/>
              </a:spcBef>
              <a:tabLst>
                <a:tab pos="1601788" algn="l"/>
                <a:tab pos="1717675" algn="l"/>
              </a:tabLst>
              <a:defRPr sz="2400">
                <a:solidFill>
                  <a:schemeClr val="tx1"/>
                </a:solidFill>
                <a:latin typeface="Times New Roman" panose="02020603050405020304" pitchFamily="18" charset="0"/>
              </a:defRPr>
            </a:lvl5pPr>
            <a:lvl6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6pPr>
            <a:lvl7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7pPr>
            <a:lvl8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8pPr>
            <a:lvl9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SQL&gt; CREATE OR REPLACE VIEW empvu10</a:t>
            </a:r>
          </a:p>
          <a:p>
            <a:pPr>
              <a:lnSpc>
                <a:spcPct val="100000"/>
              </a:lnSpc>
            </a:pPr>
            <a:r>
              <a:rPr lang="en-US" altLang="en-US" sz="1800">
                <a:solidFill>
                  <a:srgbClr val="000000"/>
                </a:solidFill>
                <a:latin typeface="Courier New" panose="02070309020205020404" pitchFamily="49" charset="0"/>
              </a:rPr>
              <a:t>  2        (employee_number, employee_name, job_title)</a:t>
            </a:r>
          </a:p>
          <a:p>
            <a:pPr>
              <a:lnSpc>
                <a:spcPct val="100000"/>
              </a:lnSpc>
            </a:pPr>
            <a:r>
              <a:rPr lang="en-US" altLang="en-US" sz="1800">
                <a:solidFill>
                  <a:srgbClr val="000000"/>
                </a:solidFill>
                <a:latin typeface="Courier New" panose="02070309020205020404" pitchFamily="49" charset="0"/>
              </a:rPr>
              <a:t>  3  AS SELECT	empno, ename, job</a:t>
            </a:r>
          </a:p>
          <a:p>
            <a:pPr>
              <a:lnSpc>
                <a:spcPct val="100000"/>
              </a:lnSpc>
            </a:pPr>
            <a:r>
              <a:rPr lang="en-US" altLang="en-US" sz="1800">
                <a:solidFill>
                  <a:srgbClr val="000000"/>
                </a:solidFill>
                <a:latin typeface="Courier New" panose="02070309020205020404" pitchFamily="49" charset="0"/>
              </a:rPr>
              <a:t>  4  FROM				emp</a:t>
            </a:r>
          </a:p>
          <a:p>
            <a:pPr>
              <a:lnSpc>
                <a:spcPct val="100000"/>
              </a:lnSpc>
            </a:pPr>
            <a:r>
              <a:rPr lang="en-US" altLang="en-US" sz="1800">
                <a:solidFill>
                  <a:srgbClr val="000000"/>
                </a:solidFill>
                <a:latin typeface="Courier New" panose="02070309020205020404" pitchFamily="49" charset="0"/>
              </a:rPr>
              <a:t>  5  WHERE				deptno = 10</a:t>
            </a:r>
          </a:p>
          <a:p>
            <a:pPr>
              <a:lnSpc>
                <a:spcPct val="100000"/>
              </a:lnSpc>
            </a:pPr>
            <a:r>
              <a:rPr lang="en-US" altLang="en-US" sz="1800">
                <a:solidFill>
                  <a:srgbClr val="000000"/>
                </a:solidFill>
                <a:latin typeface="Courier New" panose="02070309020205020404" pitchFamily="49" charset="0"/>
              </a:rPr>
              <a:t>  6  WITH READ ONLY;</a:t>
            </a:r>
          </a:p>
          <a:p>
            <a:pPr>
              <a:lnSpc>
                <a:spcPct val="100000"/>
              </a:lnSpc>
            </a:pPr>
            <a:r>
              <a:rPr lang="en-US" altLang="en-US" sz="1800">
                <a:solidFill>
                  <a:srgbClr val="FF3300"/>
                </a:solidFill>
                <a:effectLst>
                  <a:outerShdw blurRad="38100" dist="38100" dir="2700000" algn="tl">
                    <a:srgbClr val="000000"/>
                  </a:outerShdw>
                </a:effectLst>
                <a:latin typeface="Courier New" panose="02070309020205020404" pitchFamily="49" charset="0"/>
              </a:rPr>
              <a:t>View created.</a:t>
            </a:r>
          </a:p>
        </p:txBody>
      </p:sp>
      <p:sp>
        <p:nvSpPr>
          <p:cNvPr id="37894" name="Rectangle 6">
            <a:extLst>
              <a:ext uri="{FF2B5EF4-FFF2-40B4-BE49-F238E27FC236}">
                <a16:creationId xmlns:a16="http://schemas.microsoft.com/office/drawing/2014/main" id="{429354FA-5513-4BC3-A698-ADDC005FF788}"/>
              </a:ext>
            </a:extLst>
          </p:cNvPr>
          <p:cNvSpPr>
            <a:spLocks noChangeArrowheads="1"/>
          </p:cNvSpPr>
          <p:nvPr/>
        </p:nvSpPr>
        <p:spPr bwMode="auto">
          <a:xfrm>
            <a:off x="847725" y="4951413"/>
            <a:ext cx="7385050" cy="1311275"/>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lvl1pPr algn="l" defTabSz="346075">
              <a:spcBef>
                <a:spcPct val="0"/>
              </a:spcBef>
              <a:tabLst>
                <a:tab pos="571500" algn="l"/>
              </a:tabLst>
              <a:defRPr sz="2400">
                <a:solidFill>
                  <a:schemeClr val="tx1"/>
                </a:solidFill>
                <a:latin typeface="Times New Roman" panose="02020603050405020304" pitchFamily="18" charset="0"/>
              </a:defRPr>
            </a:lvl1pPr>
            <a:lvl2pPr marL="341313" indent="-227013" algn="l" defTabSz="346075">
              <a:spcBef>
                <a:spcPct val="0"/>
              </a:spcBef>
              <a:tabLst>
                <a:tab pos="571500" algn="l"/>
              </a:tabLst>
              <a:defRPr sz="2400">
                <a:solidFill>
                  <a:schemeClr val="tx1"/>
                </a:solidFill>
                <a:latin typeface="Times New Roman" panose="02020603050405020304" pitchFamily="18" charset="0"/>
              </a:defRPr>
            </a:lvl2pPr>
            <a:lvl3pPr marL="741363" indent="-285750" algn="l" defTabSz="346075">
              <a:spcBef>
                <a:spcPct val="0"/>
              </a:spcBef>
              <a:tabLst>
                <a:tab pos="571500" algn="l"/>
              </a:tabLst>
              <a:defRPr sz="2400">
                <a:solidFill>
                  <a:schemeClr val="tx1"/>
                </a:solidFill>
                <a:latin typeface="Times New Roman" panose="02020603050405020304" pitchFamily="18" charset="0"/>
              </a:defRPr>
            </a:lvl3pPr>
            <a:lvl4pPr marL="1600200" indent="-228600" algn="l" defTabSz="346075">
              <a:spcBef>
                <a:spcPct val="0"/>
              </a:spcBef>
              <a:tabLst>
                <a:tab pos="571500" algn="l"/>
              </a:tabLst>
              <a:defRPr sz="2400">
                <a:solidFill>
                  <a:schemeClr val="tx1"/>
                </a:solidFill>
                <a:latin typeface="Times New Roman" panose="02020603050405020304" pitchFamily="18" charset="0"/>
              </a:defRPr>
            </a:lvl4pPr>
            <a:lvl5pPr marL="2057400" indent="-228600" algn="l" defTabSz="346075">
              <a:spcBef>
                <a:spcPct val="0"/>
              </a:spcBef>
              <a:tabLst>
                <a:tab pos="571500"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lvl="1">
              <a:lnSpc>
                <a:spcPct val="95000"/>
              </a:lnSpc>
              <a:spcBef>
                <a:spcPct val="35000"/>
              </a:spcBef>
              <a:buClr>
                <a:srgbClr val="FFCC66"/>
              </a:buClr>
              <a:buSzPct val="100000"/>
              <a:buFontTx/>
              <a:buChar char="•"/>
            </a:pPr>
            <a:r>
              <a:rPr lang="en-US" altLang="en-US" sz="2800">
                <a:solidFill>
                  <a:srgbClr val="F8F8D3"/>
                </a:solidFill>
                <a:latin typeface="Arial" panose="020B0604020202020204" pitchFamily="34" charset="0"/>
              </a:rPr>
              <a:t>Any attempt to perform a DML on any row in the view will result in Oracle Server error.</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819D0AD-52DE-4F59-BB92-22F70D97AE96}"/>
              </a:ext>
            </a:extLst>
          </p:cNvPr>
          <p:cNvSpPr>
            <a:spLocks noChangeArrowheads="1"/>
          </p:cNvSpPr>
          <p:nvPr/>
        </p:nvSpPr>
        <p:spPr bwMode="blackWhite">
          <a:xfrm>
            <a:off x="923925" y="4295775"/>
            <a:ext cx="7493000" cy="5921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39939" name="Rectangle 3">
            <a:extLst>
              <a:ext uri="{FF2B5EF4-FFF2-40B4-BE49-F238E27FC236}">
                <a16:creationId xmlns:a16="http://schemas.microsoft.com/office/drawing/2014/main" id="{8C695C1F-6DDA-4DBD-85FC-942BCD598AE4}"/>
              </a:ext>
            </a:extLst>
          </p:cNvPr>
          <p:cNvSpPr>
            <a:spLocks noGrp="1" noChangeArrowheads="1"/>
          </p:cNvSpPr>
          <p:nvPr>
            <p:ph type="title"/>
          </p:nvPr>
        </p:nvSpPr>
        <p:spPr>
          <a:noFill/>
          <a:ln/>
        </p:spPr>
        <p:txBody>
          <a:bodyPr/>
          <a:lstStyle/>
          <a:p>
            <a:r>
              <a:rPr lang="en-US" altLang="en-US"/>
              <a:t>Removing a View</a:t>
            </a:r>
          </a:p>
        </p:txBody>
      </p:sp>
      <p:sp>
        <p:nvSpPr>
          <p:cNvPr id="39940" name="Rectangle 4">
            <a:extLst>
              <a:ext uri="{FF2B5EF4-FFF2-40B4-BE49-F238E27FC236}">
                <a16:creationId xmlns:a16="http://schemas.microsoft.com/office/drawing/2014/main" id="{E798DCAC-82A9-4433-97B4-E3549C8D4177}"/>
              </a:ext>
            </a:extLst>
          </p:cNvPr>
          <p:cNvSpPr>
            <a:spLocks noGrp="1" noChangeArrowheads="1"/>
          </p:cNvSpPr>
          <p:nvPr>
            <p:ph type="body" idx="1"/>
          </p:nvPr>
        </p:nvSpPr>
        <p:spPr>
          <a:xfrm>
            <a:off x="860425" y="1795463"/>
            <a:ext cx="7385050" cy="1311275"/>
          </a:xfrm>
          <a:noFill/>
          <a:ln/>
        </p:spPr>
        <p:txBody>
          <a:bodyPr/>
          <a:lstStyle/>
          <a:p>
            <a:r>
              <a:rPr lang="en-US" altLang="en-US"/>
              <a:t>Remove a view without losing data because a view is based on underlying tables in the database.</a:t>
            </a:r>
          </a:p>
        </p:txBody>
      </p:sp>
      <p:sp>
        <p:nvSpPr>
          <p:cNvPr id="39941" name="Rectangle 5">
            <a:extLst>
              <a:ext uri="{FF2B5EF4-FFF2-40B4-BE49-F238E27FC236}">
                <a16:creationId xmlns:a16="http://schemas.microsoft.com/office/drawing/2014/main" id="{277D9731-B566-4438-9CB3-BEB9D522DF0C}"/>
              </a:ext>
            </a:extLst>
          </p:cNvPr>
          <p:cNvSpPr>
            <a:spLocks noChangeArrowheads="1"/>
          </p:cNvSpPr>
          <p:nvPr/>
        </p:nvSpPr>
        <p:spPr bwMode="blackWhite">
          <a:xfrm>
            <a:off x="915988" y="4283075"/>
            <a:ext cx="7518400" cy="61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601788" algn="l"/>
                <a:tab pos="1717675" algn="l"/>
              </a:tabLst>
              <a:defRPr sz="2400">
                <a:solidFill>
                  <a:schemeClr val="tx1"/>
                </a:solidFill>
                <a:latin typeface="Times New Roman" panose="02020603050405020304" pitchFamily="18" charset="0"/>
              </a:defRPr>
            </a:lvl1pPr>
            <a:lvl2pPr algn="l">
              <a:spcBef>
                <a:spcPct val="0"/>
              </a:spcBef>
              <a:tabLst>
                <a:tab pos="1601788" algn="l"/>
                <a:tab pos="1717675" algn="l"/>
              </a:tabLst>
              <a:defRPr sz="2400">
                <a:solidFill>
                  <a:schemeClr val="tx1"/>
                </a:solidFill>
                <a:latin typeface="Times New Roman" panose="02020603050405020304" pitchFamily="18" charset="0"/>
              </a:defRPr>
            </a:lvl2pPr>
            <a:lvl3pPr algn="l">
              <a:spcBef>
                <a:spcPct val="0"/>
              </a:spcBef>
              <a:tabLst>
                <a:tab pos="1601788" algn="l"/>
                <a:tab pos="1717675" algn="l"/>
              </a:tabLst>
              <a:defRPr sz="2400">
                <a:solidFill>
                  <a:schemeClr val="tx1"/>
                </a:solidFill>
                <a:latin typeface="Times New Roman" panose="02020603050405020304" pitchFamily="18" charset="0"/>
              </a:defRPr>
            </a:lvl3pPr>
            <a:lvl4pPr algn="l">
              <a:spcBef>
                <a:spcPct val="0"/>
              </a:spcBef>
              <a:tabLst>
                <a:tab pos="1601788" algn="l"/>
                <a:tab pos="1717675" algn="l"/>
              </a:tabLst>
              <a:defRPr sz="2400">
                <a:solidFill>
                  <a:schemeClr val="tx1"/>
                </a:solidFill>
                <a:latin typeface="Times New Roman" panose="02020603050405020304" pitchFamily="18" charset="0"/>
              </a:defRPr>
            </a:lvl4pPr>
            <a:lvl5pPr algn="l">
              <a:spcBef>
                <a:spcPct val="0"/>
              </a:spcBef>
              <a:tabLst>
                <a:tab pos="1601788" algn="l"/>
                <a:tab pos="1717675" algn="l"/>
              </a:tabLst>
              <a:defRPr sz="2400">
                <a:solidFill>
                  <a:schemeClr val="tx1"/>
                </a:solidFill>
                <a:latin typeface="Times New Roman" panose="02020603050405020304" pitchFamily="18" charset="0"/>
              </a:defRPr>
            </a:lvl5pPr>
            <a:lvl6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6pPr>
            <a:lvl7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7pPr>
            <a:lvl8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8pPr>
            <a:lvl9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SQL&gt; DROP VIEW empvu10; </a:t>
            </a:r>
          </a:p>
          <a:p>
            <a:pPr>
              <a:lnSpc>
                <a:spcPct val="100000"/>
              </a:lnSpc>
            </a:pPr>
            <a:r>
              <a:rPr lang="en-US" altLang="en-US" sz="1800">
                <a:solidFill>
                  <a:srgbClr val="FF3300"/>
                </a:solidFill>
                <a:effectLst>
                  <a:outerShdw blurRad="38100" dist="38100" dir="2700000" algn="tl">
                    <a:srgbClr val="000000"/>
                  </a:outerShdw>
                </a:effectLst>
                <a:latin typeface="Courier New" panose="02070309020205020404" pitchFamily="49" charset="0"/>
              </a:rPr>
              <a:t>View dropped.</a:t>
            </a:r>
          </a:p>
        </p:txBody>
      </p:sp>
      <p:sp>
        <p:nvSpPr>
          <p:cNvPr id="39942" name="Rectangle 6">
            <a:extLst>
              <a:ext uri="{FF2B5EF4-FFF2-40B4-BE49-F238E27FC236}">
                <a16:creationId xmlns:a16="http://schemas.microsoft.com/office/drawing/2014/main" id="{DD3526C4-2CCB-4B6B-8029-BD49A8CF6FEB}"/>
              </a:ext>
            </a:extLst>
          </p:cNvPr>
          <p:cNvSpPr>
            <a:spLocks noChangeArrowheads="1"/>
          </p:cNvSpPr>
          <p:nvPr/>
        </p:nvSpPr>
        <p:spPr bwMode="blackWhite">
          <a:xfrm>
            <a:off x="928688" y="3306763"/>
            <a:ext cx="7493000" cy="3381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DROP VIEW </a:t>
            </a:r>
            <a:r>
              <a:rPr lang="en-US" altLang="en-US" sz="1800" i="1">
                <a:solidFill>
                  <a:srgbClr val="000000"/>
                </a:solidFill>
                <a:latin typeface="Courier New" panose="02070309020205020404" pitchFamily="49" charset="0"/>
              </a:rPr>
              <a:t>view</a:t>
            </a:r>
            <a:r>
              <a:rPr lang="en-US" altLang="en-US" sz="1800">
                <a:solidFill>
                  <a:srgbClr val="000000"/>
                </a:solidFill>
                <a:latin typeface="Courier New" panose="02070309020205020404" pitchFamily="49" charset="0"/>
              </a:rPr>
              <a:t>; </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4EBB522-EF30-447C-A0E2-0B91E1C4EA75}"/>
              </a:ext>
            </a:extLst>
          </p:cNvPr>
          <p:cNvSpPr>
            <a:spLocks noGrp="1" noChangeArrowheads="1"/>
          </p:cNvSpPr>
          <p:nvPr>
            <p:ph type="title"/>
          </p:nvPr>
        </p:nvSpPr>
        <p:spPr>
          <a:noFill/>
          <a:ln/>
        </p:spPr>
        <p:txBody>
          <a:bodyPr/>
          <a:lstStyle/>
          <a:p>
            <a:r>
              <a:rPr lang="en-US" altLang="en-US"/>
              <a:t>Summary</a:t>
            </a:r>
          </a:p>
        </p:txBody>
      </p:sp>
      <p:sp>
        <p:nvSpPr>
          <p:cNvPr id="41987" name="Rectangle 3">
            <a:extLst>
              <a:ext uri="{FF2B5EF4-FFF2-40B4-BE49-F238E27FC236}">
                <a16:creationId xmlns:a16="http://schemas.microsoft.com/office/drawing/2014/main" id="{82C5A64A-8E79-4782-AA4A-ABF53BC8C7D0}"/>
              </a:ext>
            </a:extLst>
          </p:cNvPr>
          <p:cNvSpPr>
            <a:spLocks noGrp="1" noChangeArrowheads="1"/>
          </p:cNvSpPr>
          <p:nvPr>
            <p:ph type="body" idx="1"/>
          </p:nvPr>
        </p:nvSpPr>
        <p:spPr>
          <a:xfrm>
            <a:off x="860425" y="1341438"/>
            <a:ext cx="7654925" cy="4829175"/>
          </a:xfrm>
          <a:noFill/>
          <a:ln/>
        </p:spPr>
        <p:txBody>
          <a:bodyPr/>
          <a:lstStyle/>
          <a:p>
            <a:pPr lvl="1">
              <a:lnSpc>
                <a:spcPct val="90000"/>
              </a:lnSpc>
            </a:pPr>
            <a:r>
              <a:rPr lang="en-US" altLang="en-US"/>
              <a:t>A view is derived from data in other tables or other views.</a:t>
            </a:r>
          </a:p>
          <a:p>
            <a:pPr lvl="1">
              <a:lnSpc>
                <a:spcPct val="90000"/>
              </a:lnSpc>
            </a:pPr>
            <a:r>
              <a:rPr lang="en-US" altLang="en-US"/>
              <a:t>A view provides the following advantages:</a:t>
            </a:r>
          </a:p>
          <a:p>
            <a:pPr lvl="2">
              <a:lnSpc>
                <a:spcPct val="90000"/>
              </a:lnSpc>
            </a:pPr>
            <a:r>
              <a:rPr lang="en-US" altLang="en-US"/>
              <a:t>Restricts database access</a:t>
            </a:r>
          </a:p>
          <a:p>
            <a:pPr lvl="2">
              <a:lnSpc>
                <a:spcPct val="90000"/>
              </a:lnSpc>
            </a:pPr>
            <a:r>
              <a:rPr lang="en-US" altLang="en-US"/>
              <a:t>Simplifies queries</a:t>
            </a:r>
          </a:p>
          <a:p>
            <a:pPr lvl="2">
              <a:lnSpc>
                <a:spcPct val="90000"/>
              </a:lnSpc>
            </a:pPr>
            <a:r>
              <a:rPr lang="en-US" altLang="en-US"/>
              <a:t>Provides data independence</a:t>
            </a:r>
          </a:p>
          <a:p>
            <a:pPr lvl="2">
              <a:lnSpc>
                <a:spcPct val="90000"/>
              </a:lnSpc>
            </a:pPr>
            <a:r>
              <a:rPr lang="en-US" altLang="en-US"/>
              <a:t>Allows multiple views of the same data</a:t>
            </a:r>
          </a:p>
          <a:p>
            <a:pPr lvl="2">
              <a:lnSpc>
                <a:spcPct val="90000"/>
              </a:lnSpc>
            </a:pPr>
            <a:r>
              <a:rPr lang="en-US" altLang="en-US"/>
              <a:t>Can be dropped without removing the underlying data</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1142DF4-D951-4524-8470-BE3F09833EDB}"/>
              </a:ext>
            </a:extLst>
          </p:cNvPr>
          <p:cNvSpPr>
            <a:spLocks noGrp="1" noChangeArrowheads="1"/>
          </p:cNvSpPr>
          <p:nvPr>
            <p:ph type="title"/>
          </p:nvPr>
        </p:nvSpPr>
        <p:spPr>
          <a:noFill/>
          <a:ln/>
        </p:spPr>
        <p:txBody>
          <a:bodyPr/>
          <a:lstStyle/>
          <a:p>
            <a:r>
              <a:rPr lang="en-US" altLang="en-US"/>
              <a:t>Objectives</a:t>
            </a:r>
          </a:p>
        </p:txBody>
      </p:sp>
      <p:sp>
        <p:nvSpPr>
          <p:cNvPr id="7171" name="Rectangle 3">
            <a:extLst>
              <a:ext uri="{FF2B5EF4-FFF2-40B4-BE49-F238E27FC236}">
                <a16:creationId xmlns:a16="http://schemas.microsoft.com/office/drawing/2014/main" id="{C0E39CD1-F82A-43A9-B7EE-B2EBA203F40C}"/>
              </a:ext>
            </a:extLst>
          </p:cNvPr>
          <p:cNvSpPr>
            <a:spLocks noGrp="1" noChangeArrowheads="1"/>
          </p:cNvSpPr>
          <p:nvPr>
            <p:ph type="body" idx="1"/>
          </p:nvPr>
        </p:nvSpPr>
        <p:spPr>
          <a:xfrm>
            <a:off x="860425" y="1454150"/>
            <a:ext cx="7385050" cy="4645025"/>
          </a:xfrm>
          <a:noFill/>
          <a:ln/>
        </p:spPr>
        <p:txBody>
          <a:bodyPr/>
          <a:lstStyle/>
          <a:p>
            <a:r>
              <a:rPr lang="en-US" altLang="en-US"/>
              <a:t>After completing this lesson, you should be able to do the following:</a:t>
            </a:r>
          </a:p>
          <a:p>
            <a:pPr lvl="1"/>
            <a:r>
              <a:rPr lang="en-US" altLang="en-US"/>
              <a:t>Describe a view </a:t>
            </a:r>
          </a:p>
          <a:p>
            <a:pPr lvl="1"/>
            <a:r>
              <a:rPr lang="en-US" altLang="en-US"/>
              <a:t>Create a view</a:t>
            </a:r>
          </a:p>
          <a:p>
            <a:pPr lvl="1"/>
            <a:r>
              <a:rPr lang="en-US" altLang="en-US"/>
              <a:t>Retrieve data through a view</a:t>
            </a:r>
          </a:p>
          <a:p>
            <a:pPr lvl="1"/>
            <a:r>
              <a:rPr lang="en-US" altLang="en-US"/>
              <a:t>Alter the definition of a view </a:t>
            </a:r>
          </a:p>
          <a:p>
            <a:pPr lvl="1"/>
            <a:r>
              <a:rPr lang="en-US" altLang="en-US"/>
              <a:t>Insert, update, and delete data through</a:t>
            </a:r>
            <a:br>
              <a:rPr lang="en-US" altLang="en-US"/>
            </a:br>
            <a:r>
              <a:rPr lang="en-US" altLang="en-US"/>
              <a:t>a view</a:t>
            </a:r>
          </a:p>
          <a:p>
            <a:pPr lvl="1"/>
            <a:r>
              <a:rPr lang="en-US" altLang="en-US"/>
              <a:t>Drop a view</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4A00CB2-B97F-4356-9AE2-1A1BFFB68B88}"/>
              </a:ext>
            </a:extLst>
          </p:cNvPr>
          <p:cNvSpPr>
            <a:spLocks noGrp="1" noChangeArrowheads="1"/>
          </p:cNvSpPr>
          <p:nvPr>
            <p:ph type="title"/>
          </p:nvPr>
        </p:nvSpPr>
        <p:spPr>
          <a:noFill/>
          <a:ln/>
        </p:spPr>
        <p:txBody>
          <a:bodyPr/>
          <a:lstStyle/>
          <a:p>
            <a:r>
              <a:rPr lang="en-US" altLang="en-US"/>
              <a:t>Practice Overview</a:t>
            </a:r>
          </a:p>
        </p:txBody>
      </p:sp>
      <p:sp>
        <p:nvSpPr>
          <p:cNvPr id="44035" name="Rectangle 3">
            <a:extLst>
              <a:ext uri="{FF2B5EF4-FFF2-40B4-BE49-F238E27FC236}">
                <a16:creationId xmlns:a16="http://schemas.microsoft.com/office/drawing/2014/main" id="{D9861B5F-17B2-48F5-9423-FD50AFE04B07}"/>
              </a:ext>
            </a:extLst>
          </p:cNvPr>
          <p:cNvSpPr>
            <a:spLocks noGrp="1" noChangeArrowheads="1"/>
          </p:cNvSpPr>
          <p:nvPr>
            <p:ph type="body" idx="1"/>
          </p:nvPr>
        </p:nvSpPr>
        <p:spPr>
          <a:xfrm>
            <a:off x="858838" y="1795463"/>
            <a:ext cx="7385050" cy="498475"/>
          </a:xfrm>
          <a:noFill/>
          <a:ln/>
        </p:spPr>
        <p:txBody>
          <a:bodyPr/>
          <a:lstStyle/>
          <a:p>
            <a:pPr lvl="1"/>
            <a:r>
              <a:rPr lang="en-US" altLang="en-US"/>
              <a:t>Creating a simple view</a:t>
            </a:r>
          </a:p>
          <a:p>
            <a:pPr lvl="1"/>
            <a:r>
              <a:rPr lang="en-US" altLang="en-US"/>
              <a:t>Creating a complex view</a:t>
            </a:r>
          </a:p>
          <a:p>
            <a:pPr lvl="1"/>
            <a:r>
              <a:rPr lang="en-US" altLang="en-US"/>
              <a:t>Creating a view with a check constraint</a:t>
            </a:r>
          </a:p>
          <a:p>
            <a:pPr lvl="1"/>
            <a:r>
              <a:rPr lang="en-US" altLang="en-US"/>
              <a:t>Attempting to modify data in the view</a:t>
            </a:r>
          </a:p>
          <a:p>
            <a:pPr lvl="1"/>
            <a:r>
              <a:rPr lang="en-US" altLang="en-US"/>
              <a:t>Displaying view definitions</a:t>
            </a:r>
          </a:p>
          <a:p>
            <a:pPr lvl="1"/>
            <a:r>
              <a:rPr lang="en-US" altLang="en-US"/>
              <a:t>Removing views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01C7018-3274-4AF5-8B66-83072C314297}"/>
              </a:ext>
            </a:extLst>
          </p:cNvPr>
          <p:cNvSpPr>
            <a:spLocks noGrp="1" noChangeArrowheads="1"/>
          </p:cNvSpPr>
          <p:nvPr>
            <p:ph type="title"/>
          </p:nvPr>
        </p:nvSpPr>
        <p:spPr>
          <a:ln/>
        </p:spPr>
        <p:txBody>
          <a:bodyPr/>
          <a:lstStyle/>
          <a:p>
            <a:endParaRPr lang="en-US" altLang="en-US"/>
          </a:p>
        </p:txBody>
      </p:sp>
      <p:sp>
        <p:nvSpPr>
          <p:cNvPr id="46083" name="Rectangle 3">
            <a:extLst>
              <a:ext uri="{FF2B5EF4-FFF2-40B4-BE49-F238E27FC236}">
                <a16:creationId xmlns:a16="http://schemas.microsoft.com/office/drawing/2014/main" id="{38D8BAE1-2E8F-400C-96C4-532FC54173EC}"/>
              </a:ext>
            </a:extLst>
          </p:cNvPr>
          <p:cNvSpPr>
            <a:spLocks noGrp="1" noChangeArrowheads="1"/>
          </p:cNvSpPr>
          <p:nvPr>
            <p:ph type="body" idx="1"/>
          </p:nvPr>
        </p:nvSpPr>
        <p:spPr>
          <a:xfrm>
            <a:off x="858838" y="1795463"/>
            <a:ext cx="7385050" cy="498475"/>
          </a:xfrm>
          <a:ln/>
        </p:spPr>
        <p:txBody>
          <a:bodyPr/>
          <a:lstStyle/>
          <a:p>
            <a:endParaRPr lang="en-US" altLang="en-US"/>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B2F3433-F02D-4D1D-8146-8558557E19A2}"/>
              </a:ext>
            </a:extLst>
          </p:cNvPr>
          <p:cNvSpPr>
            <a:spLocks noGrp="1" noChangeArrowheads="1"/>
          </p:cNvSpPr>
          <p:nvPr>
            <p:ph type="title"/>
          </p:nvPr>
        </p:nvSpPr>
        <p:spPr>
          <a:ln/>
        </p:spPr>
        <p:txBody>
          <a:bodyPr/>
          <a:lstStyle/>
          <a:p>
            <a:endParaRPr lang="en-US" altLang="en-US"/>
          </a:p>
        </p:txBody>
      </p:sp>
      <p:sp>
        <p:nvSpPr>
          <p:cNvPr id="48131" name="Rectangle 3">
            <a:extLst>
              <a:ext uri="{FF2B5EF4-FFF2-40B4-BE49-F238E27FC236}">
                <a16:creationId xmlns:a16="http://schemas.microsoft.com/office/drawing/2014/main" id="{0591D3A6-AF8A-43DA-AED9-AFCC20998016}"/>
              </a:ext>
            </a:extLst>
          </p:cNvPr>
          <p:cNvSpPr>
            <a:spLocks noGrp="1" noChangeArrowheads="1"/>
          </p:cNvSpPr>
          <p:nvPr>
            <p:ph type="body" idx="1"/>
          </p:nvPr>
        </p:nvSpPr>
        <p:spPr>
          <a:xfrm>
            <a:off x="860425" y="1795463"/>
            <a:ext cx="7385050" cy="498475"/>
          </a:xfrm>
          <a:ln/>
        </p:spPr>
        <p:txBody>
          <a:bodyPr/>
          <a:lstStyle/>
          <a:p>
            <a:endParaRPr lang="en-US" alt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95CB2A6-66AD-435C-BCA4-29E8D01A0515}"/>
              </a:ext>
            </a:extLst>
          </p:cNvPr>
          <p:cNvSpPr>
            <a:spLocks noChangeArrowheads="1"/>
          </p:cNvSpPr>
          <p:nvPr/>
        </p:nvSpPr>
        <p:spPr bwMode="blackWhite">
          <a:xfrm>
            <a:off x="2827338" y="1593850"/>
            <a:ext cx="5307012" cy="35845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114300"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60000"/>
              </a:spcBef>
            </a:pPr>
            <a:endParaRPr lang="en-US" altLang="en-US" sz="1800">
              <a:solidFill>
                <a:srgbClr val="000000"/>
              </a:solidFill>
              <a:latin typeface="Arial" panose="020B0604020202020204" pitchFamily="34" charset="0"/>
            </a:endParaRPr>
          </a:p>
          <a:p>
            <a:pPr>
              <a:spcBef>
                <a:spcPct val="60000"/>
              </a:spcBef>
            </a:pPr>
            <a:br>
              <a:rPr lang="en-US" altLang="en-US" sz="1800">
                <a:solidFill>
                  <a:srgbClr val="000000"/>
                </a:solidFill>
                <a:latin typeface="Arial" panose="020B0604020202020204" pitchFamily="34" charset="0"/>
              </a:rPr>
            </a:br>
            <a:endParaRPr lang="en-US" altLang="en-US" sz="1800">
              <a:solidFill>
                <a:srgbClr val="000000"/>
              </a:solidFill>
              <a:latin typeface="Arial" panose="020B0604020202020204" pitchFamily="34" charset="0"/>
            </a:endParaRPr>
          </a:p>
          <a:p>
            <a:pPr>
              <a:spcBef>
                <a:spcPct val="60000"/>
              </a:spcBef>
            </a:pPr>
            <a:br>
              <a:rPr lang="en-US" altLang="en-US" sz="1800">
                <a:solidFill>
                  <a:srgbClr val="000000"/>
                </a:solidFill>
                <a:latin typeface="Arial" panose="020B0604020202020204" pitchFamily="34" charset="0"/>
              </a:rPr>
            </a:br>
            <a:endParaRPr lang="en-US" altLang="en-US" sz="1800">
              <a:solidFill>
                <a:srgbClr val="000000"/>
              </a:solidFill>
              <a:latin typeface="Arial" panose="020B0604020202020204" pitchFamily="34" charset="0"/>
            </a:endParaRPr>
          </a:p>
          <a:p>
            <a:pPr>
              <a:spcBef>
                <a:spcPct val="60000"/>
              </a:spcBef>
            </a:pPr>
            <a:endParaRPr lang="en-US" altLang="en-US" sz="1800">
              <a:solidFill>
                <a:srgbClr val="000000"/>
              </a:solidFill>
              <a:latin typeface="Arial" panose="020B0604020202020204" pitchFamily="34" charset="0"/>
            </a:endParaRPr>
          </a:p>
          <a:p>
            <a:pPr>
              <a:spcBef>
                <a:spcPct val="60000"/>
              </a:spcBef>
            </a:pPr>
            <a:endParaRPr lang="en-US" altLang="en-US" sz="1800">
              <a:solidFill>
                <a:srgbClr val="000000"/>
              </a:solidFill>
              <a:latin typeface="Arial" panose="020B0604020202020204" pitchFamily="34" charset="0"/>
            </a:endParaRPr>
          </a:p>
          <a:p>
            <a:pPr>
              <a:spcBef>
                <a:spcPct val="60000"/>
              </a:spcBef>
            </a:pPr>
            <a:endParaRPr lang="en-US" altLang="en-US" sz="1800">
              <a:solidFill>
                <a:srgbClr val="000000"/>
              </a:solidFill>
              <a:latin typeface="Arial" panose="020B0604020202020204" pitchFamily="34" charset="0"/>
            </a:endParaRPr>
          </a:p>
        </p:txBody>
      </p:sp>
      <p:sp>
        <p:nvSpPr>
          <p:cNvPr id="9219" name="Rectangle 3">
            <a:extLst>
              <a:ext uri="{FF2B5EF4-FFF2-40B4-BE49-F238E27FC236}">
                <a16:creationId xmlns:a16="http://schemas.microsoft.com/office/drawing/2014/main" id="{690D6329-B66E-454C-8D4A-8BD4DBB5B5F7}"/>
              </a:ext>
            </a:extLst>
          </p:cNvPr>
          <p:cNvSpPr>
            <a:spLocks noChangeArrowheads="1"/>
          </p:cNvSpPr>
          <p:nvPr/>
        </p:nvSpPr>
        <p:spPr bwMode="blackWhite">
          <a:xfrm>
            <a:off x="1117600" y="1593850"/>
            <a:ext cx="1793875" cy="35845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endParaRPr lang="en-US" altLang="en-US" sz="1800">
              <a:solidFill>
                <a:srgbClr val="000000"/>
              </a:solidFill>
              <a:latin typeface="Arial" panose="020B0604020202020204" pitchFamily="34" charset="0"/>
            </a:endParaRPr>
          </a:p>
          <a:p>
            <a:pPr algn="l"/>
            <a:br>
              <a:rPr lang="en-US" altLang="en-US" sz="1800">
                <a:solidFill>
                  <a:srgbClr val="000000"/>
                </a:solidFill>
                <a:latin typeface="Arial" panose="020B0604020202020204" pitchFamily="34" charset="0"/>
              </a:rPr>
            </a:br>
            <a:endParaRPr lang="en-US" altLang="en-US" sz="1800">
              <a:solidFill>
                <a:srgbClr val="000000"/>
              </a:solidFill>
              <a:latin typeface="Arial" panose="020B0604020202020204" pitchFamily="34" charset="0"/>
            </a:endParaRPr>
          </a:p>
          <a:p>
            <a:pPr algn="l"/>
            <a:br>
              <a:rPr lang="en-US" altLang="en-US" sz="1800">
                <a:solidFill>
                  <a:srgbClr val="000000"/>
                </a:solidFill>
                <a:latin typeface="Arial" panose="020B0604020202020204" pitchFamily="34" charset="0"/>
              </a:rPr>
            </a:br>
            <a:endParaRPr lang="en-US" altLang="en-US" sz="1800">
              <a:solidFill>
                <a:srgbClr val="000000"/>
              </a:solidFill>
              <a:latin typeface="Arial" panose="020B0604020202020204" pitchFamily="34" charset="0"/>
            </a:endParaRPr>
          </a:p>
          <a:p>
            <a:pPr algn="l"/>
            <a:endParaRPr lang="en-US" altLang="en-US" sz="1800">
              <a:solidFill>
                <a:srgbClr val="000000"/>
              </a:solidFill>
              <a:latin typeface="Arial" panose="020B0604020202020204" pitchFamily="34" charset="0"/>
            </a:endParaRPr>
          </a:p>
          <a:p>
            <a:pPr algn="l"/>
            <a:endParaRPr lang="en-US" altLang="en-US" sz="1800">
              <a:solidFill>
                <a:srgbClr val="000000"/>
              </a:solidFill>
              <a:latin typeface="Arial" panose="020B0604020202020204" pitchFamily="34" charset="0"/>
            </a:endParaRPr>
          </a:p>
          <a:p>
            <a:pPr algn="l"/>
            <a:endParaRPr lang="en-US" altLang="en-US" sz="1800">
              <a:solidFill>
                <a:srgbClr val="000000"/>
              </a:solidFill>
              <a:latin typeface="Arial" panose="020B0604020202020204" pitchFamily="34" charset="0"/>
            </a:endParaRPr>
          </a:p>
        </p:txBody>
      </p:sp>
      <p:sp>
        <p:nvSpPr>
          <p:cNvPr id="9220" name="Rectangle 4">
            <a:extLst>
              <a:ext uri="{FF2B5EF4-FFF2-40B4-BE49-F238E27FC236}">
                <a16:creationId xmlns:a16="http://schemas.microsoft.com/office/drawing/2014/main" id="{EC5587F1-48D2-4115-B4DC-95F1EBE60297}"/>
              </a:ext>
            </a:extLst>
          </p:cNvPr>
          <p:cNvSpPr>
            <a:spLocks noGrp="1" noChangeArrowheads="1"/>
          </p:cNvSpPr>
          <p:nvPr>
            <p:ph type="title"/>
          </p:nvPr>
        </p:nvSpPr>
        <p:spPr>
          <a:noFill/>
          <a:ln/>
        </p:spPr>
        <p:txBody>
          <a:bodyPr/>
          <a:lstStyle/>
          <a:p>
            <a:r>
              <a:rPr lang="en-US" altLang="en-US"/>
              <a:t>Database Objects</a:t>
            </a:r>
          </a:p>
        </p:txBody>
      </p:sp>
      <p:sp>
        <p:nvSpPr>
          <p:cNvPr id="9221" name="Line 5">
            <a:extLst>
              <a:ext uri="{FF2B5EF4-FFF2-40B4-BE49-F238E27FC236}">
                <a16:creationId xmlns:a16="http://schemas.microsoft.com/office/drawing/2014/main" id="{92581D4A-205C-48FB-AF99-470D55112896}"/>
              </a:ext>
            </a:extLst>
          </p:cNvPr>
          <p:cNvSpPr>
            <a:spLocks noChangeShapeType="1"/>
          </p:cNvSpPr>
          <p:nvPr/>
        </p:nvSpPr>
        <p:spPr bwMode="auto">
          <a:xfrm>
            <a:off x="1120775" y="2874963"/>
            <a:ext cx="700722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2" name="Line 6">
            <a:extLst>
              <a:ext uri="{FF2B5EF4-FFF2-40B4-BE49-F238E27FC236}">
                <a16:creationId xmlns:a16="http://schemas.microsoft.com/office/drawing/2014/main" id="{41496229-63C3-4DCA-B8A0-A1CA3DD52FF8}"/>
              </a:ext>
            </a:extLst>
          </p:cNvPr>
          <p:cNvSpPr>
            <a:spLocks noChangeShapeType="1"/>
          </p:cNvSpPr>
          <p:nvPr/>
        </p:nvSpPr>
        <p:spPr bwMode="auto">
          <a:xfrm>
            <a:off x="1120775" y="3732213"/>
            <a:ext cx="700722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3" name="Line 7">
            <a:extLst>
              <a:ext uri="{FF2B5EF4-FFF2-40B4-BE49-F238E27FC236}">
                <a16:creationId xmlns:a16="http://schemas.microsoft.com/office/drawing/2014/main" id="{CC35CCCF-289F-4FAB-BBFF-F91512DE5DE1}"/>
              </a:ext>
            </a:extLst>
          </p:cNvPr>
          <p:cNvSpPr>
            <a:spLocks noChangeShapeType="1"/>
          </p:cNvSpPr>
          <p:nvPr/>
        </p:nvSpPr>
        <p:spPr bwMode="auto">
          <a:xfrm>
            <a:off x="1127125" y="4202113"/>
            <a:ext cx="700087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Line 8">
            <a:extLst>
              <a:ext uri="{FF2B5EF4-FFF2-40B4-BE49-F238E27FC236}">
                <a16:creationId xmlns:a16="http://schemas.microsoft.com/office/drawing/2014/main" id="{8C939D64-73C7-462E-9A3B-15D2CB0B86D3}"/>
              </a:ext>
            </a:extLst>
          </p:cNvPr>
          <p:cNvSpPr>
            <a:spLocks noChangeShapeType="1"/>
          </p:cNvSpPr>
          <p:nvPr/>
        </p:nvSpPr>
        <p:spPr bwMode="auto">
          <a:xfrm>
            <a:off x="1120775" y="4722813"/>
            <a:ext cx="700722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Line 9">
            <a:extLst>
              <a:ext uri="{FF2B5EF4-FFF2-40B4-BE49-F238E27FC236}">
                <a16:creationId xmlns:a16="http://schemas.microsoft.com/office/drawing/2014/main" id="{6B5E5030-BCBE-45B9-A92A-A26A1EF6C3C7}"/>
              </a:ext>
            </a:extLst>
          </p:cNvPr>
          <p:cNvSpPr>
            <a:spLocks noChangeShapeType="1"/>
          </p:cNvSpPr>
          <p:nvPr/>
        </p:nvSpPr>
        <p:spPr bwMode="auto">
          <a:xfrm>
            <a:off x="1125538" y="2066925"/>
            <a:ext cx="7002462"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6" name="Rectangle 10">
            <a:extLst>
              <a:ext uri="{FF2B5EF4-FFF2-40B4-BE49-F238E27FC236}">
                <a16:creationId xmlns:a16="http://schemas.microsoft.com/office/drawing/2014/main" id="{CF77EFB6-CC11-40FD-BBDC-3C65FE1B6B09}"/>
              </a:ext>
            </a:extLst>
          </p:cNvPr>
          <p:cNvSpPr>
            <a:spLocks noChangeArrowheads="1"/>
          </p:cNvSpPr>
          <p:nvPr/>
        </p:nvSpPr>
        <p:spPr bwMode="ltGray">
          <a:xfrm>
            <a:off x="1127125" y="2895600"/>
            <a:ext cx="7007225" cy="81915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7" name="Rectangle 11">
            <a:extLst>
              <a:ext uri="{FF2B5EF4-FFF2-40B4-BE49-F238E27FC236}">
                <a16:creationId xmlns:a16="http://schemas.microsoft.com/office/drawing/2014/main" id="{50C59766-1D00-486E-9BFB-1316454069F1}"/>
              </a:ext>
            </a:extLst>
          </p:cNvPr>
          <p:cNvSpPr>
            <a:spLocks noChangeArrowheads="1"/>
          </p:cNvSpPr>
          <p:nvPr/>
        </p:nvSpPr>
        <p:spPr bwMode="blackWhite">
          <a:xfrm>
            <a:off x="2840038" y="1625600"/>
            <a:ext cx="5281612" cy="355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114300"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60000"/>
              </a:spcBef>
            </a:pPr>
            <a:r>
              <a:rPr lang="en-US" altLang="en-US" sz="1800">
                <a:solidFill>
                  <a:srgbClr val="000000"/>
                </a:solidFill>
                <a:latin typeface="Arial" panose="020B0604020202020204" pitchFamily="34" charset="0"/>
              </a:rPr>
              <a:t>Description</a:t>
            </a:r>
          </a:p>
          <a:p>
            <a:pPr>
              <a:spcBef>
                <a:spcPct val="60000"/>
              </a:spcBef>
            </a:pPr>
            <a:r>
              <a:rPr lang="en-US" altLang="en-US" sz="1800">
                <a:solidFill>
                  <a:srgbClr val="000000"/>
                </a:solidFill>
                <a:latin typeface="Arial" panose="020B0604020202020204" pitchFamily="34" charset="0"/>
              </a:rPr>
              <a:t>Basic unit of storage; composed of rows </a:t>
            </a:r>
            <a:br>
              <a:rPr lang="en-US" altLang="en-US" sz="1800">
                <a:solidFill>
                  <a:srgbClr val="000000"/>
                </a:solidFill>
                <a:latin typeface="Arial" panose="020B0604020202020204" pitchFamily="34" charset="0"/>
              </a:rPr>
            </a:br>
            <a:r>
              <a:rPr lang="en-US" altLang="en-US" sz="1800">
                <a:solidFill>
                  <a:srgbClr val="000000"/>
                </a:solidFill>
                <a:latin typeface="Arial" panose="020B0604020202020204" pitchFamily="34" charset="0"/>
              </a:rPr>
              <a:t>and columns</a:t>
            </a:r>
          </a:p>
          <a:p>
            <a:pPr>
              <a:spcBef>
                <a:spcPct val="60000"/>
              </a:spcBef>
            </a:pPr>
            <a:r>
              <a:rPr lang="en-US" altLang="en-US" sz="1800">
                <a:solidFill>
                  <a:srgbClr val="000000"/>
                </a:solidFill>
                <a:latin typeface="Arial" panose="020B0604020202020204" pitchFamily="34" charset="0"/>
              </a:rPr>
              <a:t>Logically represents subsets of data from </a:t>
            </a:r>
            <a:br>
              <a:rPr lang="en-US" altLang="en-US" sz="1800">
                <a:solidFill>
                  <a:srgbClr val="000000"/>
                </a:solidFill>
                <a:latin typeface="Arial" panose="020B0604020202020204" pitchFamily="34" charset="0"/>
              </a:rPr>
            </a:br>
            <a:r>
              <a:rPr lang="en-US" altLang="en-US" sz="1800">
                <a:solidFill>
                  <a:srgbClr val="000000"/>
                </a:solidFill>
                <a:latin typeface="Arial" panose="020B0604020202020204" pitchFamily="34" charset="0"/>
              </a:rPr>
              <a:t>one or more tables</a:t>
            </a:r>
          </a:p>
          <a:p>
            <a:pPr>
              <a:spcBef>
                <a:spcPct val="60000"/>
              </a:spcBef>
            </a:pPr>
            <a:r>
              <a:rPr lang="en-US" altLang="en-US" sz="1800">
                <a:solidFill>
                  <a:srgbClr val="000000"/>
                </a:solidFill>
                <a:latin typeface="Arial" panose="020B0604020202020204" pitchFamily="34" charset="0"/>
              </a:rPr>
              <a:t>Generates primary key values</a:t>
            </a:r>
          </a:p>
          <a:p>
            <a:pPr>
              <a:spcBef>
                <a:spcPct val="60000"/>
              </a:spcBef>
            </a:pPr>
            <a:r>
              <a:rPr lang="en-US" altLang="en-US" sz="1800">
                <a:solidFill>
                  <a:srgbClr val="000000"/>
                </a:solidFill>
                <a:latin typeface="Arial" panose="020B0604020202020204" pitchFamily="34" charset="0"/>
              </a:rPr>
              <a:t>Improves the performance of some queries</a:t>
            </a:r>
          </a:p>
          <a:p>
            <a:pPr>
              <a:spcBef>
                <a:spcPct val="60000"/>
              </a:spcBef>
            </a:pPr>
            <a:r>
              <a:rPr lang="en-US" altLang="en-US" sz="1800">
                <a:solidFill>
                  <a:srgbClr val="000000"/>
                </a:solidFill>
                <a:latin typeface="Arial" panose="020B0604020202020204" pitchFamily="34" charset="0"/>
              </a:rPr>
              <a:t>Alternative name for an object</a:t>
            </a:r>
          </a:p>
        </p:txBody>
      </p:sp>
      <p:sp>
        <p:nvSpPr>
          <p:cNvPr id="9228" name="Rectangle 12">
            <a:extLst>
              <a:ext uri="{FF2B5EF4-FFF2-40B4-BE49-F238E27FC236}">
                <a16:creationId xmlns:a16="http://schemas.microsoft.com/office/drawing/2014/main" id="{00D27CA4-C468-430A-9C06-DFBFDED75B41}"/>
              </a:ext>
            </a:extLst>
          </p:cNvPr>
          <p:cNvSpPr>
            <a:spLocks noChangeArrowheads="1"/>
          </p:cNvSpPr>
          <p:nvPr/>
        </p:nvSpPr>
        <p:spPr bwMode="blackWhite">
          <a:xfrm>
            <a:off x="1130300" y="1625600"/>
            <a:ext cx="1768475" cy="355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altLang="en-US" sz="1800">
                <a:solidFill>
                  <a:srgbClr val="000000"/>
                </a:solidFill>
                <a:latin typeface="Arial" panose="020B0604020202020204" pitchFamily="34" charset="0"/>
              </a:rPr>
              <a:t>Object	</a:t>
            </a:r>
          </a:p>
          <a:p>
            <a:pPr algn="l"/>
            <a:r>
              <a:rPr lang="en-US" altLang="en-US" sz="1800">
                <a:solidFill>
                  <a:srgbClr val="000000"/>
                </a:solidFill>
                <a:latin typeface="Arial" panose="020B0604020202020204" pitchFamily="34" charset="0"/>
              </a:rPr>
              <a:t>Table</a:t>
            </a:r>
            <a:br>
              <a:rPr lang="en-US" altLang="en-US" sz="1800">
                <a:solidFill>
                  <a:srgbClr val="000000"/>
                </a:solidFill>
                <a:latin typeface="Arial" panose="020B0604020202020204" pitchFamily="34" charset="0"/>
              </a:rPr>
            </a:br>
            <a:r>
              <a:rPr lang="en-US" altLang="en-US" sz="1800">
                <a:solidFill>
                  <a:srgbClr val="000000"/>
                </a:solidFill>
                <a:latin typeface="Arial" panose="020B0604020202020204" pitchFamily="34" charset="0"/>
              </a:rPr>
              <a:t>	</a:t>
            </a:r>
          </a:p>
          <a:p>
            <a:pPr algn="l"/>
            <a:r>
              <a:rPr lang="en-US" altLang="en-US" sz="1800">
                <a:solidFill>
                  <a:srgbClr val="000000"/>
                </a:solidFill>
                <a:latin typeface="Arial" panose="020B0604020202020204" pitchFamily="34" charset="0"/>
              </a:rPr>
              <a:t>View	</a:t>
            </a:r>
            <a:br>
              <a:rPr lang="en-US" altLang="en-US" sz="1800">
                <a:solidFill>
                  <a:srgbClr val="000000"/>
                </a:solidFill>
                <a:latin typeface="Arial" panose="020B0604020202020204" pitchFamily="34" charset="0"/>
              </a:rPr>
            </a:br>
            <a:endParaRPr lang="en-US" altLang="en-US" sz="1800">
              <a:solidFill>
                <a:srgbClr val="000000"/>
              </a:solidFill>
              <a:latin typeface="Arial" panose="020B0604020202020204" pitchFamily="34" charset="0"/>
            </a:endParaRPr>
          </a:p>
          <a:p>
            <a:pPr algn="l"/>
            <a:r>
              <a:rPr lang="en-US" altLang="en-US" sz="1800">
                <a:solidFill>
                  <a:srgbClr val="000000"/>
                </a:solidFill>
                <a:latin typeface="Arial" panose="020B0604020202020204" pitchFamily="34" charset="0"/>
              </a:rPr>
              <a:t>Sequence</a:t>
            </a:r>
          </a:p>
          <a:p>
            <a:pPr algn="l"/>
            <a:r>
              <a:rPr lang="en-US" altLang="en-US" sz="1800">
                <a:solidFill>
                  <a:srgbClr val="000000"/>
                </a:solidFill>
                <a:latin typeface="Arial" panose="020B0604020202020204" pitchFamily="34" charset="0"/>
              </a:rPr>
              <a:t>Index</a:t>
            </a:r>
          </a:p>
          <a:p>
            <a:pPr algn="l"/>
            <a:r>
              <a:rPr lang="en-US" altLang="en-US" sz="1800">
                <a:solidFill>
                  <a:srgbClr val="000000"/>
                </a:solidFill>
                <a:latin typeface="Arial" panose="020B0604020202020204" pitchFamily="34" charset="0"/>
              </a:rPr>
              <a:t>Synonym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9226"/>
                                        </p:tgtEl>
                                        <p:attrNameLst>
                                          <p:attrName>style.visibility</p:attrName>
                                        </p:attrNameLst>
                                      </p:cBhvr>
                                      <p:to>
                                        <p:strVal val="visible"/>
                                      </p:to>
                                    </p:set>
                                    <p:animEffect transition="in" filter="wipe(up)">
                                      <p:cBhvr>
                                        <p:cTn id="7" dur="5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798D78C-241E-41BA-926B-FB0B30C7C20F}"/>
              </a:ext>
            </a:extLst>
          </p:cNvPr>
          <p:cNvSpPr>
            <a:spLocks noGrp="1" noChangeArrowheads="1"/>
          </p:cNvSpPr>
          <p:nvPr>
            <p:ph type="title"/>
          </p:nvPr>
        </p:nvSpPr>
        <p:spPr>
          <a:noFill/>
          <a:ln/>
        </p:spPr>
        <p:txBody>
          <a:bodyPr/>
          <a:lstStyle/>
          <a:p>
            <a:r>
              <a:rPr lang="en-US" altLang="en-US"/>
              <a:t>What Is a View?</a:t>
            </a:r>
          </a:p>
        </p:txBody>
      </p:sp>
      <p:sp>
        <p:nvSpPr>
          <p:cNvPr id="11267" name="Rectangle 3">
            <a:extLst>
              <a:ext uri="{FF2B5EF4-FFF2-40B4-BE49-F238E27FC236}">
                <a16:creationId xmlns:a16="http://schemas.microsoft.com/office/drawing/2014/main" id="{34DBFC0A-90C8-4E1C-AEF8-C22080DE6861}"/>
              </a:ext>
            </a:extLst>
          </p:cNvPr>
          <p:cNvSpPr>
            <a:spLocks noChangeArrowheads="1"/>
          </p:cNvSpPr>
          <p:nvPr/>
        </p:nvSpPr>
        <p:spPr bwMode="auto">
          <a:xfrm>
            <a:off x="2344738" y="1622425"/>
            <a:ext cx="5684837" cy="3965575"/>
          </a:xfrm>
          <a:prstGeom prst="rect">
            <a:avLst/>
          </a:prstGeom>
          <a:solidFill>
            <a:srgbClr val="DDDDDD"/>
          </a:solidFill>
          <a:ln w="12700">
            <a:solidFill>
              <a:srgbClr val="000000"/>
            </a:solidFill>
            <a:miter lim="800000"/>
            <a:headEnd/>
            <a:tailEnd/>
          </a:ln>
          <a:effectLst>
            <a:outerShdw dist="71842" dir="2700000" algn="ctr" rotWithShape="0">
              <a:srgbClr val="000000"/>
            </a:outerShdw>
          </a:effectLst>
        </p:spPr>
        <p:txBody>
          <a:bodyPr lIns="92075" tIns="46038" rIns="92075" bIns="46038">
            <a:spAutoFit/>
          </a:bodyPr>
          <a:lstStyle/>
          <a:p>
            <a:pPr algn="l">
              <a:lnSpc>
                <a:spcPts val="1900"/>
              </a:lnSpc>
              <a:spcBef>
                <a:spcPct val="0"/>
              </a:spcBef>
            </a:pPr>
            <a:r>
              <a:rPr lang="en-US" altLang="en-US" sz="1200">
                <a:solidFill>
                  <a:srgbClr val="000000"/>
                </a:solidFill>
                <a:latin typeface="Courier New" panose="02070309020205020404" pitchFamily="49" charset="0"/>
              </a:rPr>
              <a:t>EMPNO ENAME   JOB         MGR HIREDATE    SAL  COMM  DEPTNO</a:t>
            </a:r>
          </a:p>
          <a:p>
            <a:pPr algn="l">
              <a:lnSpc>
                <a:spcPts val="1900"/>
              </a:lnSpc>
              <a:spcBef>
                <a:spcPct val="0"/>
              </a:spcBef>
            </a:pPr>
            <a:r>
              <a:rPr lang="en-US" altLang="en-US" sz="1200">
                <a:solidFill>
                  <a:srgbClr val="000000"/>
                </a:solidFill>
                <a:latin typeface="Courier New" panose="02070309020205020404" pitchFamily="49" charset="0"/>
              </a:rPr>
              <a:t>----- ------- --------- ----- --------- ----- ----- -------</a:t>
            </a:r>
          </a:p>
          <a:p>
            <a:pPr algn="l">
              <a:lnSpc>
                <a:spcPts val="1900"/>
              </a:lnSpc>
              <a:spcBef>
                <a:spcPct val="0"/>
              </a:spcBef>
            </a:pPr>
            <a:r>
              <a:rPr lang="en-US" altLang="en-US" sz="1200">
                <a:solidFill>
                  <a:srgbClr val="000000"/>
                </a:solidFill>
                <a:latin typeface="Courier New" panose="02070309020205020404" pitchFamily="49" charset="0"/>
              </a:rPr>
              <a:t> 7839 KING    PRESIDENT       17-NOV-81  5000            10</a:t>
            </a:r>
          </a:p>
          <a:p>
            <a:pPr algn="l">
              <a:lnSpc>
                <a:spcPts val="1900"/>
              </a:lnSpc>
              <a:spcBef>
                <a:spcPct val="0"/>
              </a:spcBef>
            </a:pPr>
            <a:r>
              <a:rPr lang="en-US" altLang="en-US" sz="1200">
                <a:solidFill>
                  <a:srgbClr val="000000"/>
                </a:solidFill>
                <a:latin typeface="Courier New" panose="02070309020205020404" pitchFamily="49" charset="0"/>
              </a:rPr>
              <a:t> 7698 BLAKE   MANAGER    7839 01-MAY-81  2850            30</a:t>
            </a:r>
          </a:p>
          <a:p>
            <a:pPr algn="l">
              <a:lnSpc>
                <a:spcPts val="1900"/>
              </a:lnSpc>
              <a:spcBef>
                <a:spcPct val="0"/>
              </a:spcBef>
            </a:pPr>
            <a:r>
              <a:rPr lang="en-US" altLang="en-US" sz="1200">
                <a:solidFill>
                  <a:srgbClr val="000000"/>
                </a:solidFill>
                <a:latin typeface="Courier New" panose="02070309020205020404" pitchFamily="49" charset="0"/>
              </a:rPr>
              <a:t> 7782 CLARK   MANAGER    7839 09-JUN-81  2450            10</a:t>
            </a:r>
          </a:p>
          <a:p>
            <a:pPr algn="l">
              <a:lnSpc>
                <a:spcPts val="1900"/>
              </a:lnSpc>
              <a:spcBef>
                <a:spcPct val="0"/>
              </a:spcBef>
            </a:pPr>
            <a:r>
              <a:rPr lang="en-US" altLang="en-US" sz="1200">
                <a:solidFill>
                  <a:srgbClr val="000000"/>
                </a:solidFill>
                <a:latin typeface="Courier New" panose="02070309020205020404" pitchFamily="49" charset="0"/>
              </a:rPr>
              <a:t> 7566 JONES   MANAGER    7839 02-APR-81  2975            20</a:t>
            </a:r>
          </a:p>
          <a:p>
            <a:pPr algn="l">
              <a:lnSpc>
                <a:spcPts val="1900"/>
              </a:lnSpc>
              <a:spcBef>
                <a:spcPct val="0"/>
              </a:spcBef>
            </a:pPr>
            <a:r>
              <a:rPr lang="en-US" altLang="en-US" sz="1200">
                <a:solidFill>
                  <a:srgbClr val="000000"/>
                </a:solidFill>
                <a:latin typeface="Courier New" panose="02070309020205020404" pitchFamily="49" charset="0"/>
              </a:rPr>
              <a:t> 7654 MARTIN  SALESMAN   7698 28-SEP-81  1250  1400      30</a:t>
            </a:r>
          </a:p>
          <a:p>
            <a:pPr algn="l">
              <a:lnSpc>
                <a:spcPts val="1900"/>
              </a:lnSpc>
              <a:spcBef>
                <a:spcPct val="0"/>
              </a:spcBef>
            </a:pPr>
            <a:r>
              <a:rPr lang="en-US" altLang="en-US" sz="1200">
                <a:solidFill>
                  <a:srgbClr val="000000"/>
                </a:solidFill>
                <a:latin typeface="Courier New" panose="02070309020205020404" pitchFamily="49" charset="0"/>
              </a:rPr>
              <a:t> 7499 ALLEN   SALESMAN   7698 20-FEB-81  1600   300      30</a:t>
            </a:r>
          </a:p>
          <a:p>
            <a:pPr algn="l">
              <a:lnSpc>
                <a:spcPts val="1900"/>
              </a:lnSpc>
              <a:spcBef>
                <a:spcPct val="0"/>
              </a:spcBef>
            </a:pPr>
            <a:r>
              <a:rPr lang="en-US" altLang="en-US" sz="1200">
                <a:solidFill>
                  <a:srgbClr val="000000"/>
                </a:solidFill>
                <a:latin typeface="Courier New" panose="02070309020205020404" pitchFamily="49" charset="0"/>
              </a:rPr>
              <a:t> 7844 TURNER  SALESMAN   7698 08-SEP-81  1500     0      30</a:t>
            </a:r>
          </a:p>
          <a:p>
            <a:pPr algn="l">
              <a:lnSpc>
                <a:spcPts val="1900"/>
              </a:lnSpc>
              <a:spcBef>
                <a:spcPct val="0"/>
              </a:spcBef>
            </a:pPr>
            <a:r>
              <a:rPr lang="en-US" altLang="en-US" sz="1200">
                <a:solidFill>
                  <a:srgbClr val="000000"/>
                </a:solidFill>
                <a:latin typeface="Courier New" panose="02070309020205020404" pitchFamily="49" charset="0"/>
              </a:rPr>
              <a:t> 7900 JAMES   CLERK      7698 03-DEC-81   950            30</a:t>
            </a:r>
          </a:p>
          <a:p>
            <a:pPr algn="l">
              <a:lnSpc>
                <a:spcPts val="1900"/>
              </a:lnSpc>
              <a:spcBef>
                <a:spcPct val="0"/>
              </a:spcBef>
            </a:pPr>
            <a:r>
              <a:rPr lang="en-US" altLang="en-US" sz="1200">
                <a:solidFill>
                  <a:srgbClr val="000000"/>
                </a:solidFill>
                <a:latin typeface="Courier New" panose="02070309020205020404" pitchFamily="49" charset="0"/>
              </a:rPr>
              <a:t> 7521 WARD    SALESMAN   7698 22-FEB-81  1250   500      30</a:t>
            </a:r>
          </a:p>
          <a:p>
            <a:pPr algn="l">
              <a:lnSpc>
                <a:spcPts val="1900"/>
              </a:lnSpc>
              <a:spcBef>
                <a:spcPct val="0"/>
              </a:spcBef>
            </a:pPr>
            <a:r>
              <a:rPr lang="en-US" altLang="en-US" sz="1200">
                <a:solidFill>
                  <a:srgbClr val="000000"/>
                </a:solidFill>
                <a:latin typeface="Courier New" panose="02070309020205020404" pitchFamily="49" charset="0"/>
              </a:rPr>
              <a:t> 7902 FORD    ANALYST    7566 03-DEC-81  3000            20</a:t>
            </a:r>
          </a:p>
          <a:p>
            <a:pPr algn="l">
              <a:lnSpc>
                <a:spcPts val="1900"/>
              </a:lnSpc>
              <a:spcBef>
                <a:spcPct val="0"/>
              </a:spcBef>
            </a:pPr>
            <a:r>
              <a:rPr lang="en-US" altLang="en-US" sz="1200">
                <a:solidFill>
                  <a:srgbClr val="000000"/>
                </a:solidFill>
                <a:latin typeface="Courier New" panose="02070309020205020404" pitchFamily="49" charset="0"/>
              </a:rPr>
              <a:t> 7369 SMITH   CLERK      7902 17-DEC-80   800            20</a:t>
            </a:r>
          </a:p>
          <a:p>
            <a:pPr algn="l">
              <a:lnSpc>
                <a:spcPts val="1900"/>
              </a:lnSpc>
              <a:spcBef>
                <a:spcPct val="0"/>
              </a:spcBef>
            </a:pPr>
            <a:r>
              <a:rPr lang="en-US" altLang="en-US" sz="1200">
                <a:solidFill>
                  <a:srgbClr val="000000"/>
                </a:solidFill>
                <a:latin typeface="Courier New" panose="02070309020205020404" pitchFamily="49" charset="0"/>
              </a:rPr>
              <a:t> 7788 SCOTT   ANALYST    7566 09-DEC-82  3000            20</a:t>
            </a:r>
          </a:p>
          <a:p>
            <a:pPr algn="l">
              <a:lnSpc>
                <a:spcPts val="1900"/>
              </a:lnSpc>
              <a:spcBef>
                <a:spcPct val="0"/>
              </a:spcBef>
            </a:pPr>
            <a:r>
              <a:rPr lang="en-US" altLang="en-US" sz="1200">
                <a:solidFill>
                  <a:srgbClr val="000000"/>
                </a:solidFill>
                <a:latin typeface="Courier New" panose="02070309020205020404" pitchFamily="49" charset="0"/>
              </a:rPr>
              <a:t> 7876 ADAMS   CLERK      7788 12-JAN-83  1100            20</a:t>
            </a:r>
          </a:p>
          <a:p>
            <a:pPr algn="l">
              <a:lnSpc>
                <a:spcPts val="1900"/>
              </a:lnSpc>
              <a:spcBef>
                <a:spcPct val="0"/>
              </a:spcBef>
            </a:pPr>
            <a:r>
              <a:rPr lang="en-US" altLang="en-US" sz="1200">
                <a:solidFill>
                  <a:srgbClr val="000000"/>
                </a:solidFill>
                <a:latin typeface="Courier New" panose="02070309020205020404" pitchFamily="49" charset="0"/>
              </a:rPr>
              <a:t> 7934 MILLER  CLERK      7782 23-JAN-82  1300            10</a:t>
            </a:r>
          </a:p>
        </p:txBody>
      </p:sp>
      <p:sp>
        <p:nvSpPr>
          <p:cNvPr id="11268" name="Rectangle 4">
            <a:extLst>
              <a:ext uri="{FF2B5EF4-FFF2-40B4-BE49-F238E27FC236}">
                <a16:creationId xmlns:a16="http://schemas.microsoft.com/office/drawing/2014/main" id="{C18B365F-0BBE-449D-AC42-F058CCEB57CC}"/>
              </a:ext>
            </a:extLst>
          </p:cNvPr>
          <p:cNvSpPr>
            <a:spLocks noChangeArrowheads="1"/>
          </p:cNvSpPr>
          <p:nvPr/>
        </p:nvSpPr>
        <p:spPr bwMode="auto">
          <a:xfrm>
            <a:off x="2270125" y="1222375"/>
            <a:ext cx="15970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200">
                <a:solidFill>
                  <a:srgbClr val="FFFFCC"/>
                </a:solidFill>
                <a:effectLst>
                  <a:outerShdw blurRad="38100" dist="38100" dir="2700000" algn="tl">
                    <a:srgbClr val="000000"/>
                  </a:outerShdw>
                </a:effectLst>
                <a:latin typeface="Arial" panose="020B0604020202020204" pitchFamily="34" charset="0"/>
              </a:rPr>
              <a:t>EMP Table</a:t>
            </a:r>
          </a:p>
        </p:txBody>
      </p:sp>
      <p:grpSp>
        <p:nvGrpSpPr>
          <p:cNvPr id="11278" name="Group 14">
            <a:extLst>
              <a:ext uri="{FF2B5EF4-FFF2-40B4-BE49-F238E27FC236}">
                <a16:creationId xmlns:a16="http://schemas.microsoft.com/office/drawing/2014/main" id="{E635B451-3E90-4BDC-A3F5-E83EFC3D45F4}"/>
              </a:ext>
            </a:extLst>
          </p:cNvPr>
          <p:cNvGrpSpPr>
            <a:grpSpLocks/>
          </p:cNvGrpSpPr>
          <p:nvPr/>
        </p:nvGrpSpPr>
        <p:grpSpPr bwMode="auto">
          <a:xfrm>
            <a:off x="1195388" y="1622425"/>
            <a:ext cx="6834187" cy="3965575"/>
            <a:chOff x="753" y="1022"/>
            <a:chExt cx="4305" cy="2498"/>
          </a:xfrm>
        </p:grpSpPr>
        <p:sp>
          <p:nvSpPr>
            <p:cNvPr id="11269" name="Rectangle 5">
              <a:extLst>
                <a:ext uri="{FF2B5EF4-FFF2-40B4-BE49-F238E27FC236}">
                  <a16:creationId xmlns:a16="http://schemas.microsoft.com/office/drawing/2014/main" id="{522E258C-7EBD-4945-AA30-7BD9651A5CB2}"/>
                </a:ext>
              </a:extLst>
            </p:cNvPr>
            <p:cNvSpPr>
              <a:spLocks noChangeArrowheads="1"/>
            </p:cNvSpPr>
            <p:nvPr/>
          </p:nvSpPr>
          <p:spPr bwMode="blackWhite">
            <a:xfrm>
              <a:off x="1477" y="1022"/>
              <a:ext cx="3581" cy="2498"/>
            </a:xfrm>
            <a:prstGeom prst="rect">
              <a:avLst/>
            </a:prstGeom>
            <a:solidFill>
              <a:srgbClr val="777777"/>
            </a:solidFill>
            <a:ln w="12700">
              <a:solidFill>
                <a:srgbClr val="000000"/>
              </a:solidFill>
              <a:miter lim="800000"/>
              <a:headEnd/>
              <a:tailEnd/>
            </a:ln>
            <a:effectLst>
              <a:outerShdw dist="71842" dir="2700000" algn="ctr" rotWithShape="0">
                <a:srgbClr val="000000"/>
              </a:outerShdw>
            </a:effectLst>
          </p:spPr>
          <p:txBody>
            <a:bodyPr lIns="92075" tIns="46038" rIns="92075" bIns="46038">
              <a:spAutoFit/>
            </a:bodyPr>
            <a:lstStyle/>
            <a:p>
              <a:pPr algn="l">
                <a:lnSpc>
                  <a:spcPts val="1900"/>
                </a:lnSpc>
                <a:spcBef>
                  <a:spcPct val="0"/>
                </a:spcBef>
              </a:pPr>
              <a:r>
                <a:rPr lang="en-US" altLang="en-US" sz="1200">
                  <a:solidFill>
                    <a:srgbClr val="000000"/>
                  </a:solidFill>
                  <a:latin typeface="Courier New" panose="02070309020205020404" pitchFamily="49" charset="0"/>
                </a:rPr>
                <a:t>EMPNO ENAME    JOB        MGR HIREDATE     SAL  COMM  DEPTNO</a:t>
              </a:r>
            </a:p>
            <a:p>
              <a:pPr algn="l">
                <a:lnSpc>
                  <a:spcPts val="1900"/>
                </a:lnSpc>
                <a:spcBef>
                  <a:spcPct val="0"/>
                </a:spcBef>
              </a:pPr>
              <a:r>
                <a:rPr lang="en-US" altLang="en-US" sz="1200">
                  <a:solidFill>
                    <a:srgbClr val="000000"/>
                  </a:solidFill>
                  <a:latin typeface="Courier New" panose="02070309020205020404" pitchFamily="49" charset="0"/>
                </a:rPr>
                <a:t>----- -------- --------- ---- --------- ------ ----- -------</a:t>
              </a:r>
            </a:p>
            <a:p>
              <a:pPr algn="l">
                <a:lnSpc>
                  <a:spcPts val="1900"/>
                </a:lnSpc>
                <a:spcBef>
                  <a:spcPct val="0"/>
                </a:spcBef>
              </a:pPr>
              <a:r>
                <a:rPr lang="en-US" altLang="en-US" sz="1200">
                  <a:solidFill>
                    <a:srgbClr val="000000"/>
                  </a:solidFill>
                  <a:latin typeface="Courier New" panose="02070309020205020404" pitchFamily="49" charset="0"/>
                </a:rPr>
                <a:t>7839  KING     PRESIDENT      17-NOV-81   5000            10</a:t>
              </a:r>
            </a:p>
            <a:p>
              <a:pPr algn="l">
                <a:lnSpc>
                  <a:spcPts val="1900"/>
                </a:lnSpc>
                <a:spcBef>
                  <a:spcPct val="0"/>
                </a:spcBef>
              </a:pPr>
              <a:r>
                <a:rPr lang="en-US" altLang="en-US" sz="1200">
                  <a:solidFill>
                    <a:srgbClr val="000000"/>
                  </a:solidFill>
                  <a:latin typeface="Courier New" panose="02070309020205020404" pitchFamily="49" charset="0"/>
                </a:rPr>
                <a:t>7782  CLARK    MANAGER   7839 09-JUN-81   1500   300      10</a:t>
              </a:r>
            </a:p>
            <a:p>
              <a:pPr algn="l">
                <a:lnSpc>
                  <a:spcPts val="1900"/>
                </a:lnSpc>
                <a:spcBef>
                  <a:spcPct val="0"/>
                </a:spcBef>
              </a:pPr>
              <a:r>
                <a:rPr lang="en-US" altLang="en-US" sz="1200">
                  <a:solidFill>
                    <a:srgbClr val="000000"/>
                  </a:solidFill>
                  <a:latin typeface="Courier New" panose="02070309020205020404" pitchFamily="49" charset="0"/>
                </a:rPr>
                <a:t>7934  MILLER   CLERK     7782 23-JAN-82   1300            10</a:t>
              </a:r>
            </a:p>
            <a:p>
              <a:pPr algn="l">
                <a:lnSpc>
                  <a:spcPts val="1900"/>
                </a:lnSpc>
                <a:spcBef>
                  <a:spcPct val="0"/>
                </a:spcBef>
              </a:pPr>
              <a:r>
                <a:rPr lang="en-US" altLang="en-US" sz="1200">
                  <a:solidFill>
                    <a:srgbClr val="000000"/>
                  </a:solidFill>
                  <a:latin typeface="Courier New" panose="02070309020205020404" pitchFamily="49" charset="0"/>
                </a:rPr>
                <a:t>7566  JONES    MANAGER   7839 02-APR-81   2975            20</a:t>
              </a:r>
            </a:p>
            <a:p>
              <a:pPr algn="l">
                <a:lnSpc>
                  <a:spcPts val="1900"/>
                </a:lnSpc>
                <a:spcBef>
                  <a:spcPct val="0"/>
                </a:spcBef>
              </a:pPr>
              <a:r>
                <a:rPr lang="en-US" altLang="en-US" sz="1200">
                  <a:solidFill>
                    <a:srgbClr val="000000"/>
                  </a:solidFill>
                  <a:latin typeface="Courier New" panose="02070309020205020404" pitchFamily="49" charset="0"/>
                </a:rPr>
                <a:t>7788  SCOTT    ANALYST   7566 09-DEC-82   3000            20</a:t>
              </a:r>
            </a:p>
            <a:p>
              <a:pPr algn="l">
                <a:lnSpc>
                  <a:spcPts val="1900"/>
                </a:lnSpc>
                <a:spcBef>
                  <a:spcPct val="0"/>
                </a:spcBef>
              </a:pPr>
              <a:r>
                <a:rPr lang="en-US" altLang="en-US" sz="1200">
                  <a:solidFill>
                    <a:srgbClr val="000000"/>
                  </a:solidFill>
                  <a:latin typeface="Courier New" panose="02070309020205020404" pitchFamily="49" charset="0"/>
                </a:rPr>
                <a:t>7876  ADAMS    CLERK     7788 12-JAN-83   1100            20</a:t>
              </a:r>
            </a:p>
            <a:p>
              <a:pPr algn="l">
                <a:lnSpc>
                  <a:spcPts val="1900"/>
                </a:lnSpc>
                <a:spcBef>
                  <a:spcPct val="0"/>
                </a:spcBef>
              </a:pPr>
              <a:r>
                <a:rPr lang="en-US" altLang="en-US" sz="1200">
                  <a:solidFill>
                    <a:srgbClr val="000000"/>
                  </a:solidFill>
                  <a:latin typeface="Courier New" panose="02070309020205020404" pitchFamily="49" charset="0"/>
                </a:rPr>
                <a:t>7369  SMITH    CLERK     7902 17-DEC-80    800            20</a:t>
              </a:r>
            </a:p>
            <a:p>
              <a:pPr algn="l">
                <a:lnSpc>
                  <a:spcPts val="1900"/>
                </a:lnSpc>
                <a:spcBef>
                  <a:spcPct val="0"/>
                </a:spcBef>
              </a:pPr>
              <a:r>
                <a:rPr lang="en-US" altLang="en-US" sz="1200">
                  <a:solidFill>
                    <a:srgbClr val="000000"/>
                  </a:solidFill>
                  <a:latin typeface="Courier New" panose="02070309020205020404" pitchFamily="49" charset="0"/>
                </a:rPr>
                <a:t>7902  FORD     ANALYST   7566 03-DEC-81   3000            20</a:t>
              </a:r>
            </a:p>
            <a:p>
              <a:pPr algn="l">
                <a:lnSpc>
                  <a:spcPts val="1900"/>
                </a:lnSpc>
                <a:spcBef>
                  <a:spcPct val="0"/>
                </a:spcBef>
              </a:pPr>
              <a:r>
                <a:rPr lang="en-US" altLang="en-US" sz="1200">
                  <a:solidFill>
                    <a:srgbClr val="000000"/>
                  </a:solidFill>
                  <a:latin typeface="Courier New" panose="02070309020205020404" pitchFamily="49" charset="0"/>
                </a:rPr>
                <a:t>7698  BLAKE    MANAGER   7839 01-MAY-81   2850            30</a:t>
              </a:r>
            </a:p>
            <a:p>
              <a:pPr algn="l">
                <a:lnSpc>
                  <a:spcPts val="1900"/>
                </a:lnSpc>
                <a:spcBef>
                  <a:spcPct val="0"/>
                </a:spcBef>
              </a:pPr>
              <a:r>
                <a:rPr lang="en-US" altLang="en-US" sz="1200">
                  <a:solidFill>
                    <a:srgbClr val="000000"/>
                  </a:solidFill>
                  <a:latin typeface="Courier New" panose="02070309020205020404" pitchFamily="49" charset="0"/>
                </a:rPr>
                <a:t>7654  MARTIN   SALESMAN  7698 28-SEP-81   1250  1400      30</a:t>
              </a:r>
            </a:p>
            <a:p>
              <a:pPr algn="l">
                <a:lnSpc>
                  <a:spcPts val="1900"/>
                </a:lnSpc>
                <a:spcBef>
                  <a:spcPct val="0"/>
                </a:spcBef>
              </a:pPr>
              <a:r>
                <a:rPr lang="en-US" altLang="en-US" sz="1200">
                  <a:solidFill>
                    <a:srgbClr val="000000"/>
                  </a:solidFill>
                  <a:latin typeface="Courier New" panose="02070309020205020404" pitchFamily="49" charset="0"/>
                </a:rPr>
                <a:t>7499  ALLEN    SALESMAN  7698 20-FEB-81   1600   300      30</a:t>
              </a:r>
            </a:p>
            <a:p>
              <a:pPr algn="l">
                <a:lnSpc>
                  <a:spcPts val="1900"/>
                </a:lnSpc>
                <a:spcBef>
                  <a:spcPct val="0"/>
                </a:spcBef>
              </a:pPr>
              <a:r>
                <a:rPr lang="en-US" altLang="en-US" sz="1200">
                  <a:solidFill>
                    <a:srgbClr val="000000"/>
                  </a:solidFill>
                  <a:latin typeface="Courier New" panose="02070309020205020404" pitchFamily="49" charset="0"/>
                </a:rPr>
                <a:t>7844  TURNER   SALESMAN  7698 08-SEP-81   1500     0      30</a:t>
              </a:r>
            </a:p>
            <a:p>
              <a:pPr algn="l">
                <a:lnSpc>
                  <a:spcPts val="1900"/>
                </a:lnSpc>
                <a:spcBef>
                  <a:spcPct val="0"/>
                </a:spcBef>
              </a:pPr>
              <a:r>
                <a:rPr lang="en-US" altLang="en-US" sz="1200">
                  <a:solidFill>
                    <a:srgbClr val="000000"/>
                  </a:solidFill>
                  <a:latin typeface="Courier New" panose="02070309020205020404" pitchFamily="49" charset="0"/>
                </a:rPr>
                <a:t>7900  JAMES    CLERK     7698 03-DEC-81    950            30</a:t>
              </a:r>
            </a:p>
            <a:p>
              <a:pPr algn="l">
                <a:lnSpc>
                  <a:spcPts val="1900"/>
                </a:lnSpc>
                <a:spcBef>
                  <a:spcPct val="0"/>
                </a:spcBef>
              </a:pPr>
              <a:r>
                <a:rPr lang="en-US" altLang="en-US" sz="1200">
                  <a:solidFill>
                    <a:srgbClr val="000000"/>
                  </a:solidFill>
                  <a:latin typeface="Courier New" panose="02070309020205020404" pitchFamily="49" charset="0"/>
                </a:rPr>
                <a:t>7521  WARD     SALESMAN  7698 22-FEB-81   1250   500      30</a:t>
              </a:r>
            </a:p>
          </p:txBody>
        </p:sp>
        <p:grpSp>
          <p:nvGrpSpPr>
            <p:cNvPr id="11277" name="Group 13">
              <a:extLst>
                <a:ext uri="{FF2B5EF4-FFF2-40B4-BE49-F238E27FC236}">
                  <a16:creationId xmlns:a16="http://schemas.microsoft.com/office/drawing/2014/main" id="{81ED8998-F431-47AD-BDC5-DF3B643E4E26}"/>
                </a:ext>
              </a:extLst>
            </p:cNvPr>
            <p:cNvGrpSpPr>
              <a:grpSpLocks/>
            </p:cNvGrpSpPr>
            <p:nvPr/>
          </p:nvGrpSpPr>
          <p:grpSpPr bwMode="auto">
            <a:xfrm>
              <a:off x="753" y="1380"/>
              <a:ext cx="4288" cy="1801"/>
              <a:chOff x="753" y="1380"/>
              <a:chExt cx="4288" cy="1801"/>
            </a:xfrm>
          </p:grpSpPr>
          <p:sp>
            <p:nvSpPr>
              <p:cNvPr id="11270" name="Freeform 6">
                <a:extLst>
                  <a:ext uri="{FF2B5EF4-FFF2-40B4-BE49-F238E27FC236}">
                    <a16:creationId xmlns:a16="http://schemas.microsoft.com/office/drawing/2014/main" id="{11EC4E84-3A4F-45BC-BE54-C3FB0F3C4778}"/>
                  </a:ext>
                </a:extLst>
              </p:cNvPr>
              <p:cNvSpPr>
                <a:spLocks/>
              </p:cNvSpPr>
              <p:nvPr/>
            </p:nvSpPr>
            <p:spPr bwMode="blackWhite">
              <a:xfrm>
                <a:off x="4056" y="1380"/>
                <a:ext cx="985" cy="1801"/>
              </a:xfrm>
              <a:custGeom>
                <a:avLst/>
                <a:gdLst>
                  <a:gd name="T0" fmla="*/ 984 w 985"/>
                  <a:gd name="T1" fmla="*/ 0 h 1801"/>
                  <a:gd name="T2" fmla="*/ 984 w 985"/>
                  <a:gd name="T3" fmla="*/ 387 h 1801"/>
                  <a:gd name="T4" fmla="*/ 12 w 985"/>
                  <a:gd name="T5" fmla="*/ 1800 h 1801"/>
                  <a:gd name="T6" fmla="*/ 0 w 985"/>
                  <a:gd name="T7" fmla="*/ 780 h 1801"/>
                  <a:gd name="T8" fmla="*/ 984 w 985"/>
                  <a:gd name="T9" fmla="*/ 0 h 1801"/>
                </a:gdLst>
                <a:ahLst/>
                <a:cxnLst>
                  <a:cxn ang="0">
                    <a:pos x="T0" y="T1"/>
                  </a:cxn>
                  <a:cxn ang="0">
                    <a:pos x="T2" y="T3"/>
                  </a:cxn>
                  <a:cxn ang="0">
                    <a:pos x="T4" y="T5"/>
                  </a:cxn>
                  <a:cxn ang="0">
                    <a:pos x="T6" y="T7"/>
                  </a:cxn>
                  <a:cxn ang="0">
                    <a:pos x="T8" y="T9"/>
                  </a:cxn>
                </a:cxnLst>
                <a:rect l="0" t="0" r="r" b="b"/>
                <a:pathLst>
                  <a:path w="985" h="1801">
                    <a:moveTo>
                      <a:pt x="984" y="0"/>
                    </a:moveTo>
                    <a:lnTo>
                      <a:pt x="984" y="387"/>
                    </a:lnTo>
                    <a:lnTo>
                      <a:pt x="12" y="1800"/>
                    </a:lnTo>
                    <a:lnTo>
                      <a:pt x="0" y="780"/>
                    </a:lnTo>
                    <a:lnTo>
                      <a:pt x="984" y="0"/>
                    </a:lnTo>
                  </a:path>
                </a:pathLst>
              </a:custGeom>
              <a:solidFill>
                <a:srgbClr val="FF663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Freeform 7">
                <a:extLst>
                  <a:ext uri="{FF2B5EF4-FFF2-40B4-BE49-F238E27FC236}">
                    <a16:creationId xmlns:a16="http://schemas.microsoft.com/office/drawing/2014/main" id="{4A3A97AD-FA9A-4C44-B3B3-3FE5E81B01E3}"/>
                  </a:ext>
                </a:extLst>
              </p:cNvPr>
              <p:cNvSpPr>
                <a:spLocks/>
              </p:cNvSpPr>
              <p:nvPr/>
            </p:nvSpPr>
            <p:spPr bwMode="blackWhite">
              <a:xfrm>
                <a:off x="816" y="1380"/>
                <a:ext cx="4225" cy="781"/>
              </a:xfrm>
              <a:custGeom>
                <a:avLst/>
                <a:gdLst>
                  <a:gd name="T0" fmla="*/ 0 w 4225"/>
                  <a:gd name="T1" fmla="*/ 780 h 781"/>
                  <a:gd name="T2" fmla="*/ 696 w 4225"/>
                  <a:gd name="T3" fmla="*/ 0 h 781"/>
                  <a:gd name="T4" fmla="*/ 4224 w 4225"/>
                  <a:gd name="T5" fmla="*/ 0 h 781"/>
                  <a:gd name="T6" fmla="*/ 3252 w 4225"/>
                  <a:gd name="T7" fmla="*/ 780 h 781"/>
                  <a:gd name="T8" fmla="*/ 0 w 4225"/>
                  <a:gd name="T9" fmla="*/ 780 h 781"/>
                </a:gdLst>
                <a:ahLst/>
                <a:cxnLst>
                  <a:cxn ang="0">
                    <a:pos x="T0" y="T1"/>
                  </a:cxn>
                  <a:cxn ang="0">
                    <a:pos x="T2" y="T3"/>
                  </a:cxn>
                  <a:cxn ang="0">
                    <a:pos x="T4" y="T5"/>
                  </a:cxn>
                  <a:cxn ang="0">
                    <a:pos x="T6" y="T7"/>
                  </a:cxn>
                  <a:cxn ang="0">
                    <a:pos x="T8" y="T9"/>
                  </a:cxn>
                </a:cxnLst>
                <a:rect l="0" t="0" r="r" b="b"/>
                <a:pathLst>
                  <a:path w="4225" h="781">
                    <a:moveTo>
                      <a:pt x="0" y="780"/>
                    </a:moveTo>
                    <a:lnTo>
                      <a:pt x="696" y="0"/>
                    </a:lnTo>
                    <a:lnTo>
                      <a:pt x="4224" y="0"/>
                    </a:lnTo>
                    <a:lnTo>
                      <a:pt x="3252" y="780"/>
                    </a:lnTo>
                    <a:lnTo>
                      <a:pt x="0" y="780"/>
                    </a:lnTo>
                  </a:path>
                </a:pathLst>
              </a:custGeom>
              <a:solidFill>
                <a:srgbClr val="FF9966">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276" name="Group 12">
                <a:extLst>
                  <a:ext uri="{FF2B5EF4-FFF2-40B4-BE49-F238E27FC236}">
                    <a16:creationId xmlns:a16="http://schemas.microsoft.com/office/drawing/2014/main" id="{11E5BBAF-2570-4251-B7EF-C65235E42648}"/>
                  </a:ext>
                </a:extLst>
              </p:cNvPr>
              <p:cNvGrpSpPr>
                <a:grpSpLocks/>
              </p:cNvGrpSpPr>
              <p:nvPr/>
            </p:nvGrpSpPr>
            <p:grpSpPr bwMode="auto">
              <a:xfrm>
                <a:off x="753" y="1886"/>
                <a:ext cx="3376" cy="1291"/>
                <a:chOff x="753" y="1886"/>
                <a:chExt cx="3376" cy="1291"/>
              </a:xfrm>
            </p:grpSpPr>
            <p:grpSp>
              <p:nvGrpSpPr>
                <p:cNvPr id="11274" name="Group 10">
                  <a:extLst>
                    <a:ext uri="{FF2B5EF4-FFF2-40B4-BE49-F238E27FC236}">
                      <a16:creationId xmlns:a16="http://schemas.microsoft.com/office/drawing/2014/main" id="{58D47E29-27A6-4A48-83CE-D5DFB3C3876C}"/>
                    </a:ext>
                  </a:extLst>
                </p:cNvPr>
                <p:cNvGrpSpPr>
                  <a:grpSpLocks/>
                </p:cNvGrpSpPr>
                <p:nvPr/>
              </p:nvGrpSpPr>
              <p:grpSpPr bwMode="auto">
                <a:xfrm>
                  <a:off x="812" y="2136"/>
                  <a:ext cx="3317" cy="1041"/>
                  <a:chOff x="812" y="2136"/>
                  <a:chExt cx="3317" cy="1041"/>
                </a:xfrm>
              </p:grpSpPr>
              <p:sp>
                <p:nvSpPr>
                  <p:cNvPr id="11272" name="Rectangle 8">
                    <a:extLst>
                      <a:ext uri="{FF2B5EF4-FFF2-40B4-BE49-F238E27FC236}">
                        <a16:creationId xmlns:a16="http://schemas.microsoft.com/office/drawing/2014/main" id="{0BDD5058-7F82-455B-AE44-0DEE2E4E7955}"/>
                      </a:ext>
                    </a:extLst>
                  </p:cNvPr>
                  <p:cNvSpPr>
                    <a:spLocks noChangeArrowheads="1"/>
                  </p:cNvSpPr>
                  <p:nvPr/>
                </p:nvSpPr>
                <p:spPr bwMode="blackWhite">
                  <a:xfrm>
                    <a:off x="812" y="2136"/>
                    <a:ext cx="3238" cy="1041"/>
                  </a:xfrm>
                  <a:prstGeom prst="rect">
                    <a:avLst/>
                  </a:prstGeom>
                  <a:gradFill rotWithShape="0">
                    <a:gsLst>
                      <a:gs pos="0">
                        <a:srgbClr val="DDDDDD">
                          <a:gamma/>
                          <a:shade val="89804"/>
                          <a:invGamma/>
                        </a:srgbClr>
                      </a:gs>
                      <a:gs pos="50000">
                        <a:srgbClr val="DDDDDD"/>
                      </a:gs>
                      <a:gs pos="100000">
                        <a:srgbClr val="DDDDDD">
                          <a:gamma/>
                          <a:shade val="89804"/>
                          <a:invGamma/>
                        </a:srgbClr>
                      </a:gs>
                    </a:gsLst>
                    <a:lin ang="2700000" scaled="1"/>
                  </a:gradFill>
                  <a:ln>
                    <a:noFill/>
                  </a:ln>
                  <a:effectLst>
                    <a:outerShdw dist="7184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1273" name="Rectangle 9">
                    <a:extLst>
                      <a:ext uri="{FF2B5EF4-FFF2-40B4-BE49-F238E27FC236}">
                        <a16:creationId xmlns:a16="http://schemas.microsoft.com/office/drawing/2014/main" id="{B7B329B8-3163-4EA6-9718-97FF1994C61C}"/>
                      </a:ext>
                    </a:extLst>
                  </p:cNvPr>
                  <p:cNvSpPr>
                    <a:spLocks noChangeArrowheads="1"/>
                  </p:cNvSpPr>
                  <p:nvPr/>
                </p:nvSpPr>
                <p:spPr bwMode="blackWhite">
                  <a:xfrm>
                    <a:off x="814" y="2233"/>
                    <a:ext cx="3315" cy="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0"/>
                      </a:spcBef>
                      <a:tabLst>
                        <a:tab pos="2911475" algn="l"/>
                      </a:tabLst>
                      <a:defRPr sz="2400">
                        <a:solidFill>
                          <a:schemeClr val="tx1"/>
                        </a:solidFill>
                        <a:latin typeface="Times New Roman" panose="02020603050405020304" pitchFamily="18" charset="0"/>
                      </a:defRPr>
                    </a:lvl1pPr>
                    <a:lvl2pPr algn="l">
                      <a:spcBef>
                        <a:spcPct val="0"/>
                      </a:spcBef>
                      <a:tabLst>
                        <a:tab pos="2911475" algn="l"/>
                      </a:tabLst>
                      <a:defRPr sz="2400">
                        <a:solidFill>
                          <a:schemeClr val="tx1"/>
                        </a:solidFill>
                        <a:latin typeface="Times New Roman" panose="02020603050405020304" pitchFamily="18" charset="0"/>
                      </a:defRPr>
                    </a:lvl2pPr>
                    <a:lvl3pPr algn="l">
                      <a:spcBef>
                        <a:spcPct val="0"/>
                      </a:spcBef>
                      <a:tabLst>
                        <a:tab pos="2911475" algn="l"/>
                      </a:tabLst>
                      <a:defRPr sz="2400">
                        <a:solidFill>
                          <a:schemeClr val="tx1"/>
                        </a:solidFill>
                        <a:latin typeface="Times New Roman" panose="02020603050405020304" pitchFamily="18" charset="0"/>
                      </a:defRPr>
                    </a:lvl3pPr>
                    <a:lvl4pPr algn="l">
                      <a:spcBef>
                        <a:spcPct val="0"/>
                      </a:spcBef>
                      <a:tabLst>
                        <a:tab pos="2911475" algn="l"/>
                      </a:tabLst>
                      <a:defRPr sz="2400">
                        <a:solidFill>
                          <a:schemeClr val="tx1"/>
                        </a:solidFill>
                        <a:latin typeface="Times New Roman" panose="02020603050405020304" pitchFamily="18" charset="0"/>
                      </a:defRPr>
                    </a:lvl4pPr>
                    <a:lvl5pPr algn="l">
                      <a:spcBef>
                        <a:spcPct val="0"/>
                      </a:spcBef>
                      <a:tabLst>
                        <a:tab pos="2911475" algn="l"/>
                      </a:tabLst>
                      <a:defRPr sz="2400">
                        <a:solidFill>
                          <a:schemeClr val="tx1"/>
                        </a:solidFill>
                        <a:latin typeface="Times New Roman" panose="02020603050405020304" pitchFamily="18" charset="0"/>
                      </a:defRPr>
                    </a:lvl5pPr>
                    <a:lvl6pPr fontAlgn="base">
                      <a:spcBef>
                        <a:spcPct val="0"/>
                      </a:spcBef>
                      <a:spcAft>
                        <a:spcPct val="0"/>
                      </a:spcAft>
                      <a:tabLst>
                        <a:tab pos="2911475" algn="l"/>
                      </a:tabLst>
                      <a:defRPr sz="2400">
                        <a:solidFill>
                          <a:schemeClr val="tx1"/>
                        </a:solidFill>
                        <a:latin typeface="Times New Roman" panose="02020603050405020304" pitchFamily="18" charset="0"/>
                      </a:defRPr>
                    </a:lvl6pPr>
                    <a:lvl7pPr fontAlgn="base">
                      <a:spcBef>
                        <a:spcPct val="0"/>
                      </a:spcBef>
                      <a:spcAft>
                        <a:spcPct val="0"/>
                      </a:spcAft>
                      <a:tabLst>
                        <a:tab pos="2911475" algn="l"/>
                      </a:tabLst>
                      <a:defRPr sz="2400">
                        <a:solidFill>
                          <a:schemeClr val="tx1"/>
                        </a:solidFill>
                        <a:latin typeface="Times New Roman" panose="02020603050405020304" pitchFamily="18" charset="0"/>
                      </a:defRPr>
                    </a:lvl7pPr>
                    <a:lvl8pPr fontAlgn="base">
                      <a:spcBef>
                        <a:spcPct val="0"/>
                      </a:spcBef>
                      <a:spcAft>
                        <a:spcPct val="0"/>
                      </a:spcAft>
                      <a:tabLst>
                        <a:tab pos="2911475" algn="l"/>
                      </a:tabLst>
                      <a:defRPr sz="2400">
                        <a:solidFill>
                          <a:schemeClr val="tx1"/>
                        </a:solidFill>
                        <a:latin typeface="Times New Roman" panose="02020603050405020304" pitchFamily="18" charset="0"/>
                      </a:defRPr>
                    </a:lvl8pPr>
                    <a:lvl9pPr fontAlgn="base">
                      <a:spcBef>
                        <a:spcPct val="0"/>
                      </a:spcBef>
                      <a:spcAft>
                        <a:spcPct val="0"/>
                      </a:spcAft>
                      <a:tabLst>
                        <a:tab pos="2911475" algn="l"/>
                      </a:tabLst>
                      <a:defRPr sz="2400">
                        <a:solidFill>
                          <a:schemeClr val="tx1"/>
                        </a:solidFill>
                        <a:latin typeface="Times New Roman" panose="02020603050405020304" pitchFamily="18" charset="0"/>
                      </a:defRPr>
                    </a:lvl9pPr>
                  </a:lstStyle>
                  <a:p>
                    <a:pPr>
                      <a:lnSpc>
                        <a:spcPts val="1300"/>
                      </a:lnSpc>
                    </a:pPr>
                    <a:r>
                      <a:rPr lang="en-US" altLang="en-US">
                        <a:solidFill>
                          <a:srgbClr val="000000"/>
                        </a:solidFill>
                        <a:latin typeface="Courier New" panose="02070309020205020404" pitchFamily="49" charset="0"/>
                      </a:rPr>
                      <a:t> </a:t>
                    </a:r>
                    <a:r>
                      <a:rPr lang="en-US" altLang="en-US" sz="2200">
                        <a:solidFill>
                          <a:srgbClr val="000000"/>
                        </a:solidFill>
                        <a:latin typeface="Courier New" panose="02070309020205020404" pitchFamily="49" charset="0"/>
                      </a:rPr>
                      <a:t>EMPNO ENAME    JOB        </a:t>
                    </a:r>
                  </a:p>
                  <a:p>
                    <a:pPr>
                      <a:lnSpc>
                        <a:spcPts val="1300"/>
                      </a:lnSpc>
                    </a:pPr>
                    <a:r>
                      <a:rPr lang="en-US" altLang="en-US" sz="2200">
                        <a:solidFill>
                          <a:srgbClr val="000000"/>
                        </a:solidFill>
                        <a:latin typeface="Courier New" panose="02070309020205020404" pitchFamily="49" charset="0"/>
                      </a:rPr>
                      <a:t>------ -------- ----------- </a:t>
                    </a:r>
                  </a:p>
                  <a:p>
                    <a:pPr>
                      <a:lnSpc>
                        <a:spcPct val="100000"/>
                      </a:lnSpc>
                    </a:pPr>
                    <a:r>
                      <a:rPr lang="en-US" altLang="en-US" sz="2200">
                        <a:solidFill>
                          <a:srgbClr val="000000"/>
                        </a:solidFill>
                        <a:latin typeface="Courier New" panose="02070309020205020404" pitchFamily="49" charset="0"/>
                      </a:rPr>
                      <a:t>  7839 KING     PRESIDENT</a:t>
                    </a:r>
                  </a:p>
                  <a:p>
                    <a:pPr>
                      <a:lnSpc>
                        <a:spcPct val="100000"/>
                      </a:lnSpc>
                    </a:pPr>
                    <a:r>
                      <a:rPr lang="en-US" altLang="en-US" sz="2200">
                        <a:solidFill>
                          <a:srgbClr val="000000"/>
                        </a:solidFill>
                        <a:latin typeface="Courier New" panose="02070309020205020404" pitchFamily="49" charset="0"/>
                      </a:rPr>
                      <a:t>  7782 CLARK    MANAGER</a:t>
                    </a:r>
                  </a:p>
                  <a:p>
                    <a:pPr>
                      <a:lnSpc>
                        <a:spcPct val="100000"/>
                      </a:lnSpc>
                    </a:pPr>
                    <a:r>
                      <a:rPr lang="en-US" altLang="en-US" sz="2200">
                        <a:solidFill>
                          <a:srgbClr val="000000"/>
                        </a:solidFill>
                        <a:latin typeface="Courier New" panose="02070309020205020404" pitchFamily="49" charset="0"/>
                      </a:rPr>
                      <a:t>  7934 MILLER   CLERK</a:t>
                    </a:r>
                  </a:p>
                </p:txBody>
              </p:sp>
            </p:grpSp>
            <p:sp>
              <p:nvSpPr>
                <p:cNvPr id="11275" name="Rectangle 11">
                  <a:extLst>
                    <a:ext uri="{FF2B5EF4-FFF2-40B4-BE49-F238E27FC236}">
                      <a16:creationId xmlns:a16="http://schemas.microsoft.com/office/drawing/2014/main" id="{526D30AF-76CA-4D32-9901-73285FCCAFF5}"/>
                    </a:ext>
                  </a:extLst>
                </p:cNvPr>
                <p:cNvSpPr>
                  <a:spLocks noChangeArrowheads="1"/>
                </p:cNvSpPr>
                <p:nvPr/>
              </p:nvSpPr>
              <p:spPr bwMode="blackWhite">
                <a:xfrm>
                  <a:off x="753" y="1886"/>
                  <a:ext cx="168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200">
                      <a:solidFill>
                        <a:srgbClr val="FFFFCC"/>
                      </a:solidFill>
                      <a:effectLst>
                        <a:outerShdw blurRad="38100" dist="38100" dir="2700000" algn="tl">
                          <a:srgbClr val="000000"/>
                        </a:outerShdw>
                      </a:effectLst>
                      <a:latin typeface="Arial" panose="020B0604020202020204" pitchFamily="34" charset="0"/>
                    </a:rPr>
                    <a:t>      EMPVU10 View</a:t>
                  </a:r>
                </a:p>
              </p:txBody>
            </p:sp>
          </p:grpSp>
        </p:gr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1278"/>
                                        </p:tgtEl>
                                        <p:attrNameLst>
                                          <p:attrName>style.visibility</p:attrName>
                                        </p:attrNameLst>
                                      </p:cBhvr>
                                      <p:to>
                                        <p:strVal val="visible"/>
                                      </p:to>
                                    </p:set>
                                    <p:animEffect transition="in" filter="box(out)">
                                      <p:cBhvr>
                                        <p:cTn id="7" dur="500"/>
                                        <p:tgtEl>
                                          <p:spTgt spid="11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4A4BCCE-265D-4A9F-B986-E6C91AC2115A}"/>
              </a:ext>
            </a:extLst>
          </p:cNvPr>
          <p:cNvSpPr>
            <a:spLocks noGrp="1" noChangeArrowheads="1"/>
          </p:cNvSpPr>
          <p:nvPr>
            <p:ph type="title"/>
          </p:nvPr>
        </p:nvSpPr>
        <p:spPr>
          <a:noFill/>
          <a:ln/>
        </p:spPr>
        <p:txBody>
          <a:bodyPr/>
          <a:lstStyle/>
          <a:p>
            <a:r>
              <a:rPr lang="en-US" altLang="en-US"/>
              <a:t>Why Use Views?</a:t>
            </a:r>
          </a:p>
        </p:txBody>
      </p:sp>
      <p:sp>
        <p:nvSpPr>
          <p:cNvPr id="13315" name="Rectangle 3">
            <a:extLst>
              <a:ext uri="{FF2B5EF4-FFF2-40B4-BE49-F238E27FC236}">
                <a16:creationId xmlns:a16="http://schemas.microsoft.com/office/drawing/2014/main" id="{45F98D97-6047-4D16-BE84-23DAD3C3A54B}"/>
              </a:ext>
            </a:extLst>
          </p:cNvPr>
          <p:cNvSpPr>
            <a:spLocks noGrp="1" noChangeArrowheads="1"/>
          </p:cNvSpPr>
          <p:nvPr>
            <p:ph type="body" idx="1"/>
          </p:nvPr>
        </p:nvSpPr>
        <p:spPr>
          <a:xfrm>
            <a:off x="860425" y="1795463"/>
            <a:ext cx="7385050" cy="2016125"/>
          </a:xfrm>
          <a:noFill/>
          <a:ln/>
        </p:spPr>
        <p:txBody>
          <a:bodyPr/>
          <a:lstStyle/>
          <a:p>
            <a:pPr lvl="1"/>
            <a:r>
              <a:rPr lang="en-US" altLang="en-US"/>
              <a:t>To restrict database access</a:t>
            </a:r>
          </a:p>
          <a:p>
            <a:pPr lvl="1"/>
            <a:r>
              <a:rPr lang="en-US" altLang="en-US"/>
              <a:t>To make complex queries easy</a:t>
            </a:r>
          </a:p>
          <a:p>
            <a:pPr lvl="1"/>
            <a:r>
              <a:rPr lang="en-US" altLang="en-US"/>
              <a:t>To present different views of the same data</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8AF3817-5DA3-436C-9804-AE26082B5ED5}"/>
              </a:ext>
            </a:extLst>
          </p:cNvPr>
          <p:cNvSpPr>
            <a:spLocks noChangeArrowheads="1"/>
          </p:cNvSpPr>
          <p:nvPr/>
        </p:nvSpPr>
        <p:spPr bwMode="blackWhite">
          <a:xfrm>
            <a:off x="777875" y="1944688"/>
            <a:ext cx="7650163" cy="27670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lgn="l">
              <a:spcBef>
                <a:spcPct val="0"/>
              </a:spcBef>
              <a:tabLst>
                <a:tab pos="3378200" algn="l"/>
                <a:tab pos="5373688" algn="l"/>
              </a:tabLst>
              <a:defRPr sz="2400">
                <a:solidFill>
                  <a:schemeClr val="tx1"/>
                </a:solidFill>
                <a:latin typeface="Times New Roman" panose="02020603050405020304" pitchFamily="18" charset="0"/>
              </a:defRPr>
            </a:lvl1pPr>
            <a:lvl2pPr algn="l">
              <a:spcBef>
                <a:spcPct val="0"/>
              </a:spcBef>
              <a:tabLst>
                <a:tab pos="3378200" algn="l"/>
                <a:tab pos="5373688" algn="l"/>
              </a:tabLst>
              <a:defRPr sz="2400">
                <a:solidFill>
                  <a:schemeClr val="tx1"/>
                </a:solidFill>
                <a:latin typeface="Times New Roman" panose="02020603050405020304" pitchFamily="18" charset="0"/>
              </a:defRPr>
            </a:lvl2pPr>
            <a:lvl3pPr algn="l">
              <a:spcBef>
                <a:spcPct val="0"/>
              </a:spcBef>
              <a:tabLst>
                <a:tab pos="3378200" algn="l"/>
                <a:tab pos="5373688" algn="l"/>
              </a:tabLst>
              <a:defRPr sz="2400">
                <a:solidFill>
                  <a:schemeClr val="tx1"/>
                </a:solidFill>
                <a:latin typeface="Times New Roman" panose="02020603050405020304" pitchFamily="18" charset="0"/>
              </a:defRPr>
            </a:lvl3pPr>
            <a:lvl4pPr algn="l">
              <a:spcBef>
                <a:spcPct val="0"/>
              </a:spcBef>
              <a:tabLst>
                <a:tab pos="3378200" algn="l"/>
                <a:tab pos="5373688" algn="l"/>
              </a:tabLst>
              <a:defRPr sz="2400">
                <a:solidFill>
                  <a:schemeClr val="tx1"/>
                </a:solidFill>
                <a:latin typeface="Times New Roman" panose="02020603050405020304" pitchFamily="18" charset="0"/>
              </a:defRPr>
            </a:lvl4pPr>
            <a:lvl5pPr algn="l">
              <a:spcBef>
                <a:spcPct val="0"/>
              </a:spcBef>
              <a:tabLst>
                <a:tab pos="3378200" algn="l"/>
                <a:tab pos="5373688" algn="l"/>
              </a:tabLst>
              <a:defRPr sz="2400">
                <a:solidFill>
                  <a:schemeClr val="tx1"/>
                </a:solidFill>
                <a:latin typeface="Times New Roman" panose="02020603050405020304" pitchFamily="18" charset="0"/>
              </a:defRPr>
            </a:lvl5pPr>
            <a:lvl6pPr fontAlgn="base">
              <a:spcBef>
                <a:spcPct val="0"/>
              </a:spcBef>
              <a:spcAft>
                <a:spcPct val="0"/>
              </a:spcAft>
              <a:tabLst>
                <a:tab pos="3378200" algn="l"/>
                <a:tab pos="5373688" algn="l"/>
              </a:tabLst>
              <a:defRPr sz="2400">
                <a:solidFill>
                  <a:schemeClr val="tx1"/>
                </a:solidFill>
                <a:latin typeface="Times New Roman" panose="02020603050405020304" pitchFamily="18" charset="0"/>
              </a:defRPr>
            </a:lvl6pPr>
            <a:lvl7pPr fontAlgn="base">
              <a:spcBef>
                <a:spcPct val="0"/>
              </a:spcBef>
              <a:spcAft>
                <a:spcPct val="0"/>
              </a:spcAft>
              <a:tabLst>
                <a:tab pos="3378200" algn="l"/>
                <a:tab pos="5373688" algn="l"/>
              </a:tabLst>
              <a:defRPr sz="2400">
                <a:solidFill>
                  <a:schemeClr val="tx1"/>
                </a:solidFill>
                <a:latin typeface="Times New Roman" panose="02020603050405020304" pitchFamily="18" charset="0"/>
              </a:defRPr>
            </a:lvl7pPr>
            <a:lvl8pPr fontAlgn="base">
              <a:spcBef>
                <a:spcPct val="0"/>
              </a:spcBef>
              <a:spcAft>
                <a:spcPct val="0"/>
              </a:spcAft>
              <a:tabLst>
                <a:tab pos="3378200" algn="l"/>
                <a:tab pos="5373688" algn="l"/>
              </a:tabLst>
              <a:defRPr sz="2400">
                <a:solidFill>
                  <a:schemeClr val="tx1"/>
                </a:solidFill>
                <a:latin typeface="Times New Roman" panose="02020603050405020304" pitchFamily="18" charset="0"/>
              </a:defRPr>
            </a:lvl8pPr>
            <a:lvl9pPr fontAlgn="base">
              <a:spcBef>
                <a:spcPct val="0"/>
              </a:spcBef>
              <a:spcAft>
                <a:spcPct val="0"/>
              </a:spcAft>
              <a:tabLst>
                <a:tab pos="3378200" algn="l"/>
                <a:tab pos="5373688" algn="l"/>
              </a:tabLst>
              <a:defRPr sz="2400">
                <a:solidFill>
                  <a:schemeClr val="tx1"/>
                </a:solidFill>
                <a:latin typeface="Times New Roman" panose="02020603050405020304" pitchFamily="18" charset="0"/>
              </a:defRPr>
            </a:lvl9pPr>
          </a:lstStyle>
          <a:p>
            <a:pPr>
              <a:lnSpc>
                <a:spcPct val="110000"/>
              </a:lnSpc>
              <a:spcBef>
                <a:spcPct val="60000"/>
              </a:spcBef>
            </a:pPr>
            <a:endParaRPr lang="en-US" altLang="en-US" sz="2200">
              <a:solidFill>
                <a:srgbClr val="000000"/>
              </a:solidFill>
              <a:latin typeface="Arial" panose="020B0604020202020204" pitchFamily="34" charset="0"/>
            </a:endParaRPr>
          </a:p>
          <a:p>
            <a:pPr>
              <a:lnSpc>
                <a:spcPct val="110000"/>
              </a:lnSpc>
              <a:spcBef>
                <a:spcPct val="60000"/>
              </a:spcBef>
            </a:pPr>
            <a:endParaRPr lang="en-US" altLang="en-US" sz="2200">
              <a:solidFill>
                <a:srgbClr val="000000"/>
              </a:solidFill>
              <a:latin typeface="Arial" panose="020B0604020202020204" pitchFamily="34" charset="0"/>
            </a:endParaRPr>
          </a:p>
        </p:txBody>
      </p:sp>
      <p:sp>
        <p:nvSpPr>
          <p:cNvPr id="15363" name="Rectangle 3">
            <a:extLst>
              <a:ext uri="{FF2B5EF4-FFF2-40B4-BE49-F238E27FC236}">
                <a16:creationId xmlns:a16="http://schemas.microsoft.com/office/drawing/2014/main" id="{602ADFFF-E6C7-441D-9AF1-378EBC3257EF}"/>
              </a:ext>
            </a:extLst>
          </p:cNvPr>
          <p:cNvSpPr>
            <a:spLocks noGrp="1" noChangeArrowheads="1"/>
          </p:cNvSpPr>
          <p:nvPr>
            <p:ph type="title"/>
          </p:nvPr>
        </p:nvSpPr>
        <p:spPr>
          <a:noFill/>
          <a:ln/>
        </p:spPr>
        <p:txBody>
          <a:bodyPr/>
          <a:lstStyle/>
          <a:p>
            <a:r>
              <a:rPr lang="en-US" altLang="en-US"/>
              <a:t>Simple Views </a:t>
            </a:r>
            <a:br>
              <a:rPr lang="en-US" altLang="en-US"/>
            </a:br>
            <a:r>
              <a:rPr lang="en-US" altLang="en-US"/>
              <a:t>and Complex Views</a:t>
            </a:r>
          </a:p>
        </p:txBody>
      </p:sp>
      <p:sp>
        <p:nvSpPr>
          <p:cNvPr id="15364" name="Rectangle 4">
            <a:extLst>
              <a:ext uri="{FF2B5EF4-FFF2-40B4-BE49-F238E27FC236}">
                <a16:creationId xmlns:a16="http://schemas.microsoft.com/office/drawing/2014/main" id="{4B51B0E1-76A4-4FA6-AF3C-A5B6C744E15E}"/>
              </a:ext>
            </a:extLst>
          </p:cNvPr>
          <p:cNvSpPr>
            <a:spLocks noGrp="1" noChangeArrowheads="1"/>
          </p:cNvSpPr>
          <p:nvPr>
            <p:ph type="body" idx="1"/>
          </p:nvPr>
        </p:nvSpPr>
        <p:spPr bwMode="blackWhite">
          <a:xfrm>
            <a:off x="765175" y="1931988"/>
            <a:ext cx="7675563" cy="3148012"/>
          </a:xfrm>
          <a:noFill/>
          <a:ln/>
          <a:effectLst/>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p>
            <a:pPr defTabSz="914400">
              <a:lnSpc>
                <a:spcPct val="110000"/>
              </a:lnSpc>
              <a:spcBef>
                <a:spcPct val="60000"/>
              </a:spcBef>
              <a:tabLst>
                <a:tab pos="3378200" algn="l"/>
                <a:tab pos="5373688" algn="l"/>
              </a:tabLst>
            </a:pPr>
            <a:r>
              <a:rPr lang="en-US" altLang="en-US" sz="2200">
                <a:solidFill>
                  <a:srgbClr val="000000"/>
                </a:solidFill>
                <a:effectLst/>
              </a:rPr>
              <a:t>Feature	Simple Views	Complex Views</a:t>
            </a:r>
          </a:p>
          <a:p>
            <a:pPr defTabSz="914400">
              <a:lnSpc>
                <a:spcPct val="110000"/>
              </a:lnSpc>
              <a:spcBef>
                <a:spcPct val="60000"/>
              </a:spcBef>
              <a:tabLst>
                <a:tab pos="3378200" algn="l"/>
                <a:tab pos="5373688" algn="l"/>
              </a:tabLst>
            </a:pPr>
            <a:r>
              <a:rPr lang="en-US" altLang="en-US" sz="2200">
                <a:solidFill>
                  <a:srgbClr val="000000"/>
                </a:solidFill>
                <a:effectLst/>
              </a:rPr>
              <a:t>Number of tables	One	One or more</a:t>
            </a:r>
          </a:p>
          <a:p>
            <a:pPr defTabSz="914400">
              <a:lnSpc>
                <a:spcPct val="110000"/>
              </a:lnSpc>
              <a:spcBef>
                <a:spcPct val="60000"/>
              </a:spcBef>
              <a:tabLst>
                <a:tab pos="3378200" algn="l"/>
                <a:tab pos="5373688" algn="l"/>
              </a:tabLst>
            </a:pPr>
            <a:r>
              <a:rPr lang="en-US" altLang="en-US" sz="2200">
                <a:solidFill>
                  <a:srgbClr val="000000"/>
                </a:solidFill>
                <a:effectLst/>
              </a:rPr>
              <a:t>Contain functions	No	Yes</a:t>
            </a:r>
          </a:p>
          <a:p>
            <a:pPr defTabSz="914400">
              <a:lnSpc>
                <a:spcPct val="110000"/>
              </a:lnSpc>
              <a:spcBef>
                <a:spcPct val="60000"/>
              </a:spcBef>
              <a:tabLst>
                <a:tab pos="3378200" algn="l"/>
                <a:tab pos="5373688" algn="l"/>
              </a:tabLst>
            </a:pPr>
            <a:r>
              <a:rPr lang="en-US" altLang="en-US" sz="2200">
                <a:solidFill>
                  <a:srgbClr val="000000"/>
                </a:solidFill>
                <a:effectLst/>
              </a:rPr>
              <a:t>Contain groups of data	No	Yes</a:t>
            </a:r>
          </a:p>
          <a:p>
            <a:pPr defTabSz="914400">
              <a:lnSpc>
                <a:spcPct val="110000"/>
              </a:lnSpc>
              <a:spcBef>
                <a:spcPct val="60000"/>
              </a:spcBef>
              <a:tabLst>
                <a:tab pos="3378200" algn="l"/>
                <a:tab pos="5373688" algn="l"/>
              </a:tabLst>
            </a:pPr>
            <a:r>
              <a:rPr lang="en-US" altLang="en-US" sz="2200">
                <a:solidFill>
                  <a:srgbClr val="000000"/>
                </a:solidFill>
                <a:effectLst/>
              </a:rPr>
              <a:t>DML through view	Yes	Not always</a:t>
            </a:r>
          </a:p>
        </p:txBody>
      </p:sp>
      <p:grpSp>
        <p:nvGrpSpPr>
          <p:cNvPr id="15367" name="Group 7">
            <a:extLst>
              <a:ext uri="{FF2B5EF4-FFF2-40B4-BE49-F238E27FC236}">
                <a16:creationId xmlns:a16="http://schemas.microsoft.com/office/drawing/2014/main" id="{F320FE70-0171-4042-B67D-58C1B19D31E5}"/>
              </a:ext>
            </a:extLst>
          </p:cNvPr>
          <p:cNvGrpSpPr>
            <a:grpSpLocks/>
          </p:cNvGrpSpPr>
          <p:nvPr/>
        </p:nvGrpSpPr>
        <p:grpSpPr bwMode="auto">
          <a:xfrm>
            <a:off x="4054475" y="1952625"/>
            <a:ext cx="2066925" cy="2752725"/>
            <a:chOff x="2554" y="1230"/>
            <a:chExt cx="1302" cy="1734"/>
          </a:xfrm>
        </p:grpSpPr>
        <p:sp>
          <p:nvSpPr>
            <p:cNvPr id="15365" name="Line 5">
              <a:extLst>
                <a:ext uri="{FF2B5EF4-FFF2-40B4-BE49-F238E27FC236}">
                  <a16:creationId xmlns:a16="http://schemas.microsoft.com/office/drawing/2014/main" id="{BE1C3BEE-6BD3-4F4B-AC22-E6F90139A03C}"/>
                </a:ext>
              </a:extLst>
            </p:cNvPr>
            <p:cNvSpPr>
              <a:spLocks noChangeShapeType="1"/>
            </p:cNvSpPr>
            <p:nvPr/>
          </p:nvSpPr>
          <p:spPr bwMode="auto">
            <a:xfrm flipV="1">
              <a:off x="2554" y="1230"/>
              <a:ext cx="0" cy="1734"/>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6" name="Line 6">
              <a:extLst>
                <a:ext uri="{FF2B5EF4-FFF2-40B4-BE49-F238E27FC236}">
                  <a16:creationId xmlns:a16="http://schemas.microsoft.com/office/drawing/2014/main" id="{E6E68921-B584-4637-96C3-2E616EFB8EEA}"/>
                </a:ext>
              </a:extLst>
            </p:cNvPr>
            <p:cNvSpPr>
              <a:spLocks noChangeShapeType="1"/>
            </p:cNvSpPr>
            <p:nvPr/>
          </p:nvSpPr>
          <p:spPr bwMode="auto">
            <a:xfrm flipV="1">
              <a:off x="3856" y="1230"/>
              <a:ext cx="0" cy="1734"/>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68" name="Line 8">
            <a:extLst>
              <a:ext uri="{FF2B5EF4-FFF2-40B4-BE49-F238E27FC236}">
                <a16:creationId xmlns:a16="http://schemas.microsoft.com/office/drawing/2014/main" id="{DE196C67-35F3-451D-A046-9B2FF4E0EC12}"/>
              </a:ext>
            </a:extLst>
          </p:cNvPr>
          <p:cNvSpPr>
            <a:spLocks noChangeShapeType="1"/>
          </p:cNvSpPr>
          <p:nvPr/>
        </p:nvSpPr>
        <p:spPr bwMode="auto">
          <a:xfrm>
            <a:off x="765175" y="2455863"/>
            <a:ext cx="7675563"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Line 9">
            <a:extLst>
              <a:ext uri="{FF2B5EF4-FFF2-40B4-BE49-F238E27FC236}">
                <a16:creationId xmlns:a16="http://schemas.microsoft.com/office/drawing/2014/main" id="{A387EC8C-E8ED-47F7-A796-C77AA565CD1F}"/>
              </a:ext>
            </a:extLst>
          </p:cNvPr>
          <p:cNvSpPr>
            <a:spLocks noChangeShapeType="1"/>
          </p:cNvSpPr>
          <p:nvPr/>
        </p:nvSpPr>
        <p:spPr bwMode="auto">
          <a:xfrm>
            <a:off x="765175" y="3048000"/>
            <a:ext cx="767556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0" name="Line 10">
            <a:extLst>
              <a:ext uri="{FF2B5EF4-FFF2-40B4-BE49-F238E27FC236}">
                <a16:creationId xmlns:a16="http://schemas.microsoft.com/office/drawing/2014/main" id="{993DB773-C9ED-4091-B7F0-1423995584BC}"/>
              </a:ext>
            </a:extLst>
          </p:cNvPr>
          <p:cNvSpPr>
            <a:spLocks noChangeShapeType="1"/>
          </p:cNvSpPr>
          <p:nvPr/>
        </p:nvSpPr>
        <p:spPr bwMode="auto">
          <a:xfrm>
            <a:off x="765175" y="3640138"/>
            <a:ext cx="767556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1" name="Line 11">
            <a:extLst>
              <a:ext uri="{FF2B5EF4-FFF2-40B4-BE49-F238E27FC236}">
                <a16:creationId xmlns:a16="http://schemas.microsoft.com/office/drawing/2014/main" id="{6F8E4F78-778B-456E-B095-93EB05612737}"/>
              </a:ext>
            </a:extLst>
          </p:cNvPr>
          <p:cNvSpPr>
            <a:spLocks noChangeShapeType="1"/>
          </p:cNvSpPr>
          <p:nvPr/>
        </p:nvSpPr>
        <p:spPr bwMode="auto">
          <a:xfrm>
            <a:off x="765175" y="4232275"/>
            <a:ext cx="767556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2" name="Arc 12">
            <a:extLst>
              <a:ext uri="{FF2B5EF4-FFF2-40B4-BE49-F238E27FC236}">
                <a16:creationId xmlns:a16="http://schemas.microsoft.com/office/drawing/2014/main" id="{6117BB5A-8051-47C3-87C6-EEAB366B4577}"/>
              </a:ext>
            </a:extLst>
          </p:cNvPr>
          <p:cNvSpPr>
            <a:spLocks/>
          </p:cNvSpPr>
          <p:nvPr/>
        </p:nvSpPr>
        <p:spPr bwMode="ltGray">
          <a:xfrm>
            <a:off x="8931275" y="3765550"/>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F6D1885-5838-4E95-92FD-9724D1463ED4}"/>
              </a:ext>
            </a:extLst>
          </p:cNvPr>
          <p:cNvSpPr>
            <a:spLocks noGrp="1" noChangeArrowheads="1"/>
          </p:cNvSpPr>
          <p:nvPr>
            <p:ph type="title"/>
          </p:nvPr>
        </p:nvSpPr>
        <p:spPr>
          <a:noFill/>
          <a:ln/>
        </p:spPr>
        <p:txBody>
          <a:bodyPr/>
          <a:lstStyle/>
          <a:p>
            <a:r>
              <a:rPr lang="en-US" altLang="en-US"/>
              <a:t>Creating a View</a:t>
            </a:r>
          </a:p>
        </p:txBody>
      </p:sp>
      <p:sp>
        <p:nvSpPr>
          <p:cNvPr id="17411" name="Rectangle 3">
            <a:extLst>
              <a:ext uri="{FF2B5EF4-FFF2-40B4-BE49-F238E27FC236}">
                <a16:creationId xmlns:a16="http://schemas.microsoft.com/office/drawing/2014/main" id="{826F2C92-4FFF-436E-B86E-410A0AB9D3A0}"/>
              </a:ext>
            </a:extLst>
          </p:cNvPr>
          <p:cNvSpPr>
            <a:spLocks noGrp="1" noChangeArrowheads="1"/>
          </p:cNvSpPr>
          <p:nvPr>
            <p:ph type="body" idx="1"/>
          </p:nvPr>
        </p:nvSpPr>
        <p:spPr>
          <a:xfrm>
            <a:off x="860425" y="1336675"/>
            <a:ext cx="7385050" cy="1066800"/>
          </a:xfrm>
          <a:noFill/>
          <a:ln/>
        </p:spPr>
        <p:txBody>
          <a:bodyPr/>
          <a:lstStyle/>
          <a:p>
            <a:pPr lvl="1"/>
            <a:r>
              <a:rPr lang="en-US" altLang="en-US"/>
              <a:t>You embed a subquery within the CREATE VIEW statement.</a:t>
            </a:r>
          </a:p>
          <a:p>
            <a:endParaRPr lang="en-US" altLang="en-US"/>
          </a:p>
          <a:p>
            <a:endParaRPr lang="en-US" altLang="en-US"/>
          </a:p>
          <a:p>
            <a:endParaRPr lang="en-US" altLang="en-US"/>
          </a:p>
          <a:p>
            <a:pPr lvl="1"/>
            <a:r>
              <a:rPr lang="en-US" altLang="en-US"/>
              <a:t>The subquery can contain complex SELECT syntax.</a:t>
            </a:r>
          </a:p>
          <a:p>
            <a:pPr lvl="1"/>
            <a:r>
              <a:rPr lang="en-US" altLang="en-US"/>
              <a:t>The subquery cannot contain an ORDER BY clause.</a:t>
            </a:r>
          </a:p>
        </p:txBody>
      </p:sp>
      <p:sp>
        <p:nvSpPr>
          <p:cNvPr id="17412" name="Rectangle 4">
            <a:extLst>
              <a:ext uri="{FF2B5EF4-FFF2-40B4-BE49-F238E27FC236}">
                <a16:creationId xmlns:a16="http://schemas.microsoft.com/office/drawing/2014/main" id="{E955DE3D-D548-4085-9AE3-95473B323FB0}"/>
              </a:ext>
            </a:extLst>
          </p:cNvPr>
          <p:cNvSpPr>
            <a:spLocks noChangeArrowheads="1"/>
          </p:cNvSpPr>
          <p:nvPr/>
        </p:nvSpPr>
        <p:spPr bwMode="blackWhite">
          <a:xfrm>
            <a:off x="923925" y="2319338"/>
            <a:ext cx="7497763"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CREATE [OR REPLACE] [FORCE|</a:t>
            </a:r>
            <a:r>
              <a:rPr lang="en-US" altLang="en-US" sz="1800" u="sng">
                <a:solidFill>
                  <a:srgbClr val="000000"/>
                </a:solidFill>
                <a:latin typeface="Courier New" panose="02070309020205020404" pitchFamily="49" charset="0"/>
              </a:rPr>
              <a:t>NOFORCE</a:t>
            </a:r>
            <a:r>
              <a:rPr lang="en-US" altLang="en-US" sz="1800">
                <a:solidFill>
                  <a:srgbClr val="000000"/>
                </a:solidFill>
                <a:latin typeface="Courier New" panose="02070309020205020404" pitchFamily="49" charset="0"/>
              </a:rPr>
              <a:t>] VIEW </a:t>
            </a:r>
            <a:r>
              <a:rPr lang="en-US" altLang="en-US" sz="1800" i="1">
                <a:solidFill>
                  <a:srgbClr val="000000"/>
                </a:solidFill>
                <a:latin typeface="Courier New" panose="02070309020205020404" pitchFamily="49" charset="0"/>
              </a:rPr>
              <a:t>view</a:t>
            </a:r>
          </a:p>
          <a:p>
            <a:pPr>
              <a:lnSpc>
                <a:spcPct val="100000"/>
              </a:lnSpc>
            </a:pPr>
            <a:r>
              <a:rPr lang="en-US" altLang="en-US" sz="1800">
                <a:solidFill>
                  <a:srgbClr val="000000"/>
                </a:solidFill>
                <a:latin typeface="Courier New" panose="02070309020205020404" pitchFamily="49" charset="0"/>
              </a:rPr>
              <a:t>  [(</a:t>
            </a:r>
            <a:r>
              <a:rPr lang="en-US" altLang="en-US" sz="1800" i="1">
                <a:solidFill>
                  <a:srgbClr val="000000"/>
                </a:solidFill>
                <a:latin typeface="Courier New" panose="02070309020205020404" pitchFamily="49" charset="0"/>
              </a:rPr>
              <a:t>alias</a:t>
            </a:r>
            <a:r>
              <a:rPr lang="en-US" altLang="en-US" sz="1800">
                <a:solidFill>
                  <a:srgbClr val="000000"/>
                </a:solidFill>
                <a:latin typeface="Courier New" panose="02070309020205020404" pitchFamily="49" charset="0"/>
              </a:rPr>
              <a:t>[, </a:t>
            </a:r>
            <a:r>
              <a:rPr lang="en-US" altLang="en-US" sz="1800" i="1">
                <a:solidFill>
                  <a:srgbClr val="000000"/>
                </a:solidFill>
                <a:latin typeface="Courier New" panose="02070309020205020404" pitchFamily="49" charset="0"/>
              </a:rPr>
              <a:t>alias</a:t>
            </a:r>
            <a:r>
              <a:rPr lang="en-US" altLang="en-US" sz="1800">
                <a:solidFill>
                  <a:srgbClr val="000000"/>
                </a:solidFill>
                <a:latin typeface="Courier New" panose="02070309020205020404" pitchFamily="49" charset="0"/>
              </a:rPr>
              <a:t>]...)]</a:t>
            </a:r>
          </a:p>
          <a:p>
            <a:pPr>
              <a:lnSpc>
                <a:spcPct val="100000"/>
              </a:lnSpc>
            </a:pPr>
            <a:r>
              <a:rPr lang="en-US" altLang="en-US" sz="1800">
                <a:solidFill>
                  <a:srgbClr val="000000"/>
                </a:solidFill>
                <a:latin typeface="Courier New" panose="02070309020205020404" pitchFamily="49" charset="0"/>
              </a:rPr>
              <a:t>AS </a:t>
            </a:r>
            <a:r>
              <a:rPr lang="en-US" altLang="en-US" sz="1800" i="1">
                <a:solidFill>
                  <a:srgbClr val="000000"/>
                </a:solidFill>
                <a:latin typeface="Courier New" panose="02070309020205020404" pitchFamily="49" charset="0"/>
              </a:rPr>
              <a:t>subquery</a:t>
            </a:r>
            <a:endParaRPr lang="en-US" altLang="en-US" sz="1800">
              <a:solidFill>
                <a:srgbClr val="000000"/>
              </a:solidFill>
              <a:latin typeface="Courier New" panose="02070309020205020404" pitchFamily="49" charset="0"/>
            </a:endParaRPr>
          </a:p>
          <a:p>
            <a:pPr>
              <a:lnSpc>
                <a:spcPct val="100000"/>
              </a:lnSpc>
            </a:pPr>
            <a:r>
              <a:rPr lang="en-US" altLang="en-US" sz="1800">
                <a:solidFill>
                  <a:srgbClr val="000000"/>
                </a:solidFill>
                <a:latin typeface="Courier New" panose="02070309020205020404" pitchFamily="49" charset="0"/>
              </a:rPr>
              <a:t>[WITH CHECK OPTION [CONSTRAINT </a:t>
            </a:r>
            <a:r>
              <a:rPr lang="en-US" altLang="en-US" sz="1800" i="1">
                <a:solidFill>
                  <a:srgbClr val="000000"/>
                </a:solidFill>
                <a:latin typeface="Courier New" panose="02070309020205020404" pitchFamily="49" charset="0"/>
              </a:rPr>
              <a:t>constraint</a:t>
            </a:r>
            <a:r>
              <a:rPr lang="en-US" altLang="en-US" sz="1800">
                <a:solidFill>
                  <a:srgbClr val="000000"/>
                </a:solidFill>
                <a:latin typeface="Courier New" panose="02070309020205020404" pitchFamily="49" charset="0"/>
              </a:rPr>
              <a:t>]]</a:t>
            </a:r>
          </a:p>
          <a:p>
            <a:pPr>
              <a:lnSpc>
                <a:spcPct val="100000"/>
              </a:lnSpc>
            </a:pPr>
            <a:r>
              <a:rPr lang="en-US" altLang="en-US" sz="1800">
                <a:solidFill>
                  <a:srgbClr val="000000"/>
                </a:solidFill>
                <a:latin typeface="Courier New" panose="02070309020205020404" pitchFamily="49" charset="0"/>
              </a:rPr>
              <a:t>[WITH READ ONLY]</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CADE71E-FA62-4230-B65B-C8E2D4CEFE11}"/>
              </a:ext>
            </a:extLst>
          </p:cNvPr>
          <p:cNvSpPr>
            <a:spLocks noChangeArrowheads="1"/>
          </p:cNvSpPr>
          <p:nvPr/>
        </p:nvSpPr>
        <p:spPr bwMode="blackWhite">
          <a:xfrm>
            <a:off x="925513" y="2328863"/>
            <a:ext cx="7496175"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19459" name="Rectangle 3">
            <a:extLst>
              <a:ext uri="{FF2B5EF4-FFF2-40B4-BE49-F238E27FC236}">
                <a16:creationId xmlns:a16="http://schemas.microsoft.com/office/drawing/2014/main" id="{EFE9CD0C-CCEA-4968-A941-57ED502D30B3}"/>
              </a:ext>
            </a:extLst>
          </p:cNvPr>
          <p:cNvSpPr>
            <a:spLocks noGrp="1" noChangeArrowheads="1"/>
          </p:cNvSpPr>
          <p:nvPr>
            <p:ph type="title"/>
          </p:nvPr>
        </p:nvSpPr>
        <p:spPr>
          <a:noFill/>
          <a:ln/>
        </p:spPr>
        <p:txBody>
          <a:bodyPr/>
          <a:lstStyle/>
          <a:p>
            <a:r>
              <a:rPr lang="en-US" altLang="en-US"/>
              <a:t>Creating a View</a:t>
            </a:r>
          </a:p>
        </p:txBody>
      </p:sp>
      <p:sp>
        <p:nvSpPr>
          <p:cNvPr id="19460" name="Rectangle 4">
            <a:extLst>
              <a:ext uri="{FF2B5EF4-FFF2-40B4-BE49-F238E27FC236}">
                <a16:creationId xmlns:a16="http://schemas.microsoft.com/office/drawing/2014/main" id="{8E3D87DB-AC18-470A-A231-3FD5AD286C5E}"/>
              </a:ext>
            </a:extLst>
          </p:cNvPr>
          <p:cNvSpPr>
            <a:spLocks noGrp="1" noChangeArrowheads="1"/>
          </p:cNvSpPr>
          <p:nvPr>
            <p:ph type="body" idx="1"/>
          </p:nvPr>
        </p:nvSpPr>
        <p:spPr>
          <a:xfrm>
            <a:off x="847725" y="1341438"/>
            <a:ext cx="7624763" cy="920750"/>
          </a:xfrm>
          <a:noFill/>
          <a:ln/>
        </p:spPr>
        <p:txBody>
          <a:bodyPr/>
          <a:lstStyle/>
          <a:p>
            <a:pPr lvl="1"/>
            <a:r>
              <a:rPr lang="en-US" altLang="en-US"/>
              <a:t>Create a view, EMPVU10, that contains details of employees in department 10.</a:t>
            </a:r>
          </a:p>
        </p:txBody>
      </p:sp>
      <p:sp>
        <p:nvSpPr>
          <p:cNvPr id="19461" name="Rectangle 5">
            <a:extLst>
              <a:ext uri="{FF2B5EF4-FFF2-40B4-BE49-F238E27FC236}">
                <a16:creationId xmlns:a16="http://schemas.microsoft.com/office/drawing/2014/main" id="{39522A5C-6906-458B-829D-0A97ABD1A735}"/>
              </a:ext>
            </a:extLst>
          </p:cNvPr>
          <p:cNvSpPr>
            <a:spLocks noChangeArrowheads="1"/>
          </p:cNvSpPr>
          <p:nvPr/>
        </p:nvSpPr>
        <p:spPr bwMode="auto">
          <a:xfrm>
            <a:off x="844550" y="4056063"/>
            <a:ext cx="7624763" cy="920750"/>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lvl1pPr algn="l" defTabSz="346075">
              <a:spcBef>
                <a:spcPct val="0"/>
              </a:spcBef>
              <a:tabLst>
                <a:tab pos="571500" algn="l"/>
              </a:tabLst>
              <a:defRPr sz="2400">
                <a:solidFill>
                  <a:schemeClr val="tx1"/>
                </a:solidFill>
                <a:latin typeface="Times New Roman" panose="02020603050405020304" pitchFamily="18" charset="0"/>
              </a:defRPr>
            </a:lvl1pPr>
            <a:lvl2pPr marL="341313" indent="-227013" algn="l" defTabSz="346075">
              <a:spcBef>
                <a:spcPct val="0"/>
              </a:spcBef>
              <a:tabLst>
                <a:tab pos="571500" algn="l"/>
              </a:tabLst>
              <a:defRPr sz="2400">
                <a:solidFill>
                  <a:schemeClr val="tx1"/>
                </a:solidFill>
                <a:latin typeface="Times New Roman" panose="02020603050405020304" pitchFamily="18" charset="0"/>
              </a:defRPr>
            </a:lvl2pPr>
            <a:lvl3pPr marL="741363" indent="-285750" algn="l" defTabSz="346075">
              <a:spcBef>
                <a:spcPct val="0"/>
              </a:spcBef>
              <a:tabLst>
                <a:tab pos="571500" algn="l"/>
              </a:tabLst>
              <a:defRPr sz="2400">
                <a:solidFill>
                  <a:schemeClr val="tx1"/>
                </a:solidFill>
                <a:latin typeface="Times New Roman" panose="02020603050405020304" pitchFamily="18" charset="0"/>
              </a:defRPr>
            </a:lvl3pPr>
            <a:lvl4pPr marL="1600200" indent="-228600" algn="l" defTabSz="346075">
              <a:spcBef>
                <a:spcPct val="0"/>
              </a:spcBef>
              <a:tabLst>
                <a:tab pos="571500" algn="l"/>
              </a:tabLst>
              <a:defRPr sz="2400">
                <a:solidFill>
                  <a:schemeClr val="tx1"/>
                </a:solidFill>
                <a:latin typeface="Times New Roman" panose="02020603050405020304" pitchFamily="18" charset="0"/>
              </a:defRPr>
            </a:lvl4pPr>
            <a:lvl5pPr marL="2057400" indent="-228600" algn="l" defTabSz="346075">
              <a:spcBef>
                <a:spcPct val="0"/>
              </a:spcBef>
              <a:tabLst>
                <a:tab pos="571500"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lvl="1">
              <a:lnSpc>
                <a:spcPct val="95000"/>
              </a:lnSpc>
              <a:spcBef>
                <a:spcPct val="35000"/>
              </a:spcBef>
              <a:buClr>
                <a:srgbClr val="FFCC66"/>
              </a:buClr>
              <a:buSzPct val="100000"/>
              <a:buFontTx/>
              <a:buChar char="•"/>
            </a:pPr>
            <a:r>
              <a:rPr lang="en-US" altLang="en-US" sz="2800">
                <a:solidFill>
                  <a:srgbClr val="F8F8D3"/>
                </a:solidFill>
                <a:latin typeface="Arial" panose="020B0604020202020204" pitchFamily="34" charset="0"/>
              </a:rPr>
              <a:t>Describe the structure of the view by using the SQL*Plus DESCRIBE command.</a:t>
            </a:r>
          </a:p>
        </p:txBody>
      </p:sp>
      <p:sp>
        <p:nvSpPr>
          <p:cNvPr id="19462" name="Rectangle 6">
            <a:extLst>
              <a:ext uri="{FF2B5EF4-FFF2-40B4-BE49-F238E27FC236}">
                <a16:creationId xmlns:a16="http://schemas.microsoft.com/office/drawing/2014/main" id="{209A61BD-BFBE-4862-B35E-E20B29F11AD4}"/>
              </a:ext>
            </a:extLst>
          </p:cNvPr>
          <p:cNvSpPr>
            <a:spLocks noChangeArrowheads="1"/>
          </p:cNvSpPr>
          <p:nvPr/>
        </p:nvSpPr>
        <p:spPr bwMode="blackWhite">
          <a:xfrm>
            <a:off x="936625" y="5461000"/>
            <a:ext cx="7642225" cy="4508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SQL&gt; DESCRIBE empvu10</a:t>
            </a:r>
          </a:p>
        </p:txBody>
      </p:sp>
      <p:sp>
        <p:nvSpPr>
          <p:cNvPr id="19463" name="Rectangle 7">
            <a:extLst>
              <a:ext uri="{FF2B5EF4-FFF2-40B4-BE49-F238E27FC236}">
                <a16:creationId xmlns:a16="http://schemas.microsoft.com/office/drawing/2014/main" id="{09D74CB3-5E0B-40BA-BDE0-DEE7FCAF992E}"/>
              </a:ext>
            </a:extLst>
          </p:cNvPr>
          <p:cNvSpPr>
            <a:spLocks noChangeArrowheads="1"/>
          </p:cNvSpPr>
          <p:nvPr/>
        </p:nvSpPr>
        <p:spPr bwMode="blackWhite">
          <a:xfrm>
            <a:off x="935038" y="2316163"/>
            <a:ext cx="7231062" cy="149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601788" algn="l"/>
                <a:tab pos="1717675" algn="l"/>
                <a:tab pos="2743200" algn="l"/>
              </a:tabLst>
              <a:defRPr sz="2400">
                <a:solidFill>
                  <a:schemeClr val="tx1"/>
                </a:solidFill>
                <a:latin typeface="Times New Roman" panose="02020603050405020304" pitchFamily="18" charset="0"/>
              </a:defRPr>
            </a:lvl1pPr>
            <a:lvl2pPr algn="l">
              <a:spcBef>
                <a:spcPct val="0"/>
              </a:spcBef>
              <a:tabLst>
                <a:tab pos="1601788" algn="l"/>
                <a:tab pos="1717675" algn="l"/>
                <a:tab pos="2743200" algn="l"/>
              </a:tabLst>
              <a:defRPr sz="2400">
                <a:solidFill>
                  <a:schemeClr val="tx1"/>
                </a:solidFill>
                <a:latin typeface="Times New Roman" panose="02020603050405020304" pitchFamily="18" charset="0"/>
              </a:defRPr>
            </a:lvl2pPr>
            <a:lvl3pPr algn="l">
              <a:spcBef>
                <a:spcPct val="0"/>
              </a:spcBef>
              <a:tabLst>
                <a:tab pos="1601788" algn="l"/>
                <a:tab pos="1717675" algn="l"/>
                <a:tab pos="2743200" algn="l"/>
              </a:tabLst>
              <a:defRPr sz="2400">
                <a:solidFill>
                  <a:schemeClr val="tx1"/>
                </a:solidFill>
                <a:latin typeface="Times New Roman" panose="02020603050405020304" pitchFamily="18" charset="0"/>
              </a:defRPr>
            </a:lvl3pPr>
            <a:lvl4pPr algn="l">
              <a:spcBef>
                <a:spcPct val="0"/>
              </a:spcBef>
              <a:tabLst>
                <a:tab pos="1601788" algn="l"/>
                <a:tab pos="1717675" algn="l"/>
                <a:tab pos="2743200" algn="l"/>
              </a:tabLst>
              <a:defRPr sz="2400">
                <a:solidFill>
                  <a:schemeClr val="tx1"/>
                </a:solidFill>
                <a:latin typeface="Times New Roman" panose="02020603050405020304" pitchFamily="18" charset="0"/>
              </a:defRPr>
            </a:lvl4pPr>
            <a:lvl5pPr algn="l">
              <a:spcBef>
                <a:spcPct val="0"/>
              </a:spcBef>
              <a:tabLst>
                <a:tab pos="1601788" algn="l"/>
                <a:tab pos="1717675" algn="l"/>
                <a:tab pos="2743200" algn="l"/>
              </a:tabLst>
              <a:defRPr sz="2400">
                <a:solidFill>
                  <a:schemeClr val="tx1"/>
                </a:solidFill>
                <a:latin typeface="Times New Roman" panose="02020603050405020304" pitchFamily="18" charset="0"/>
              </a:defRPr>
            </a:lvl5pPr>
            <a:lvl6pPr fontAlgn="base">
              <a:spcBef>
                <a:spcPct val="0"/>
              </a:spcBef>
              <a:spcAft>
                <a:spcPct val="0"/>
              </a:spcAft>
              <a:tabLst>
                <a:tab pos="1601788" algn="l"/>
                <a:tab pos="1717675" algn="l"/>
                <a:tab pos="2743200" algn="l"/>
              </a:tabLst>
              <a:defRPr sz="2400">
                <a:solidFill>
                  <a:schemeClr val="tx1"/>
                </a:solidFill>
                <a:latin typeface="Times New Roman" panose="02020603050405020304" pitchFamily="18" charset="0"/>
              </a:defRPr>
            </a:lvl6pPr>
            <a:lvl7pPr fontAlgn="base">
              <a:spcBef>
                <a:spcPct val="0"/>
              </a:spcBef>
              <a:spcAft>
                <a:spcPct val="0"/>
              </a:spcAft>
              <a:tabLst>
                <a:tab pos="1601788" algn="l"/>
                <a:tab pos="1717675" algn="l"/>
                <a:tab pos="2743200" algn="l"/>
              </a:tabLst>
              <a:defRPr sz="2400">
                <a:solidFill>
                  <a:schemeClr val="tx1"/>
                </a:solidFill>
                <a:latin typeface="Times New Roman" panose="02020603050405020304" pitchFamily="18" charset="0"/>
              </a:defRPr>
            </a:lvl7pPr>
            <a:lvl8pPr fontAlgn="base">
              <a:spcBef>
                <a:spcPct val="0"/>
              </a:spcBef>
              <a:spcAft>
                <a:spcPct val="0"/>
              </a:spcAft>
              <a:tabLst>
                <a:tab pos="1601788" algn="l"/>
                <a:tab pos="1717675" algn="l"/>
                <a:tab pos="2743200" algn="l"/>
              </a:tabLst>
              <a:defRPr sz="2400">
                <a:solidFill>
                  <a:schemeClr val="tx1"/>
                </a:solidFill>
                <a:latin typeface="Times New Roman" panose="02020603050405020304" pitchFamily="18" charset="0"/>
              </a:defRPr>
            </a:lvl8pPr>
            <a:lvl9pPr fontAlgn="base">
              <a:spcBef>
                <a:spcPct val="0"/>
              </a:spcBef>
              <a:spcAft>
                <a:spcPct val="0"/>
              </a:spcAft>
              <a:tabLst>
                <a:tab pos="1601788" algn="l"/>
                <a:tab pos="1717675" algn="l"/>
                <a:tab pos="2743200"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SQL&gt; CREATE VIEW 	empvu10</a:t>
            </a:r>
          </a:p>
          <a:p>
            <a:pPr>
              <a:lnSpc>
                <a:spcPct val="100000"/>
              </a:lnSpc>
            </a:pPr>
            <a:r>
              <a:rPr lang="en-US" altLang="en-US" sz="1800">
                <a:solidFill>
                  <a:srgbClr val="000000"/>
                </a:solidFill>
                <a:latin typeface="Courier New" panose="02070309020205020404" pitchFamily="49" charset="0"/>
              </a:rPr>
              <a:t>  2  AS SELECT	empno, ename, job</a:t>
            </a:r>
          </a:p>
          <a:p>
            <a:pPr>
              <a:lnSpc>
                <a:spcPct val="100000"/>
              </a:lnSpc>
            </a:pPr>
            <a:r>
              <a:rPr lang="en-US" altLang="en-US" sz="1800">
                <a:solidFill>
                  <a:srgbClr val="000000"/>
                </a:solidFill>
                <a:latin typeface="Courier New" panose="02070309020205020404" pitchFamily="49" charset="0"/>
              </a:rPr>
              <a:t>  3  FROM			emp</a:t>
            </a:r>
          </a:p>
          <a:p>
            <a:pPr>
              <a:lnSpc>
                <a:spcPct val="100000"/>
              </a:lnSpc>
            </a:pPr>
            <a:r>
              <a:rPr lang="en-US" altLang="en-US" sz="1800">
                <a:solidFill>
                  <a:srgbClr val="000000"/>
                </a:solidFill>
                <a:latin typeface="Courier New" panose="02070309020205020404" pitchFamily="49" charset="0"/>
              </a:rPr>
              <a:t>  4  WHERE			deptno = 10;</a:t>
            </a:r>
          </a:p>
          <a:p>
            <a:pPr>
              <a:lnSpc>
                <a:spcPct val="100000"/>
              </a:lnSpc>
            </a:pPr>
            <a:r>
              <a:rPr lang="en-US" altLang="en-US" sz="1800">
                <a:solidFill>
                  <a:srgbClr val="FF3300"/>
                </a:solidFill>
                <a:effectLst>
                  <a:outerShdw blurRad="38100" dist="38100" dir="2700000" algn="tl">
                    <a:srgbClr val="000000"/>
                  </a:outerShdw>
                </a:effectLst>
                <a:latin typeface="Courier New" panose="02070309020205020404" pitchFamily="49" charset="0"/>
              </a:rPr>
              <a:t>View created.</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82C5AB2-7153-41B9-A83B-8F720FB119E0}"/>
              </a:ext>
            </a:extLst>
          </p:cNvPr>
          <p:cNvSpPr>
            <a:spLocks noChangeArrowheads="1"/>
          </p:cNvSpPr>
          <p:nvPr/>
        </p:nvSpPr>
        <p:spPr bwMode="blackWhite">
          <a:xfrm>
            <a:off x="928688" y="2309813"/>
            <a:ext cx="7497762" cy="18494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00000"/>
              </a:lnSpc>
            </a:pPr>
            <a:endParaRPr lang="en-US" altLang="en-US" sz="1800">
              <a:solidFill>
                <a:srgbClr val="000000"/>
              </a:solidFill>
              <a:latin typeface="Courier New" panose="02070309020205020404" pitchFamily="49" charset="0"/>
            </a:endParaRPr>
          </a:p>
          <a:p>
            <a:pPr>
              <a:lnSpc>
                <a:spcPct val="100000"/>
              </a:lnSpc>
            </a:pPr>
            <a:endParaRPr lang="en-US" altLang="en-US" sz="1800">
              <a:solidFill>
                <a:srgbClr val="000000"/>
              </a:solidFill>
              <a:latin typeface="Courier New" panose="02070309020205020404" pitchFamily="49" charset="0"/>
            </a:endParaRPr>
          </a:p>
        </p:txBody>
      </p:sp>
      <p:sp>
        <p:nvSpPr>
          <p:cNvPr id="21507" name="Rectangle 3">
            <a:extLst>
              <a:ext uri="{FF2B5EF4-FFF2-40B4-BE49-F238E27FC236}">
                <a16:creationId xmlns:a16="http://schemas.microsoft.com/office/drawing/2014/main" id="{FAF40847-6714-4C3F-8F10-078FFBD1A3B3}"/>
              </a:ext>
            </a:extLst>
          </p:cNvPr>
          <p:cNvSpPr>
            <a:spLocks noGrp="1" noChangeArrowheads="1"/>
          </p:cNvSpPr>
          <p:nvPr>
            <p:ph type="title"/>
          </p:nvPr>
        </p:nvSpPr>
        <p:spPr>
          <a:noFill/>
          <a:ln/>
        </p:spPr>
        <p:txBody>
          <a:bodyPr/>
          <a:lstStyle/>
          <a:p>
            <a:r>
              <a:rPr lang="en-US" altLang="en-US"/>
              <a:t>Creating a View</a:t>
            </a:r>
          </a:p>
        </p:txBody>
      </p:sp>
      <p:sp>
        <p:nvSpPr>
          <p:cNvPr id="21508" name="Rectangle 4">
            <a:extLst>
              <a:ext uri="{FF2B5EF4-FFF2-40B4-BE49-F238E27FC236}">
                <a16:creationId xmlns:a16="http://schemas.microsoft.com/office/drawing/2014/main" id="{0F6B3D52-FD02-406B-8F0B-480949781583}"/>
              </a:ext>
            </a:extLst>
          </p:cNvPr>
          <p:cNvSpPr>
            <a:spLocks noGrp="1" noChangeArrowheads="1"/>
          </p:cNvSpPr>
          <p:nvPr>
            <p:ph type="body" idx="1"/>
          </p:nvPr>
        </p:nvSpPr>
        <p:spPr>
          <a:xfrm>
            <a:off x="842963" y="1336675"/>
            <a:ext cx="7385050" cy="4089400"/>
          </a:xfrm>
          <a:noFill/>
          <a:ln/>
        </p:spPr>
        <p:txBody>
          <a:bodyPr/>
          <a:lstStyle/>
          <a:p>
            <a:pPr lvl="1"/>
            <a:r>
              <a:rPr lang="en-US" altLang="en-US"/>
              <a:t>Create a view by using column aliases in the subquery.</a:t>
            </a:r>
          </a:p>
          <a:p>
            <a:pPr lvl="1">
              <a:buFontTx/>
              <a:buNone/>
            </a:pPr>
            <a:endParaRPr lang="en-US" altLang="en-US"/>
          </a:p>
          <a:p>
            <a:pPr lvl="1">
              <a:buFontTx/>
              <a:buNone/>
            </a:pPr>
            <a:endParaRPr lang="en-US" altLang="en-US"/>
          </a:p>
          <a:p>
            <a:pPr lvl="1">
              <a:buFontTx/>
              <a:buNone/>
            </a:pPr>
            <a:endParaRPr lang="en-US" altLang="en-US"/>
          </a:p>
          <a:p>
            <a:pPr lvl="1">
              <a:buFontTx/>
              <a:buNone/>
            </a:pPr>
            <a:endParaRPr lang="en-US" altLang="en-US"/>
          </a:p>
          <a:p>
            <a:pPr lvl="1"/>
            <a:r>
              <a:rPr lang="en-US" altLang="en-US"/>
              <a:t>Select the columns from this view by the given alias names.</a:t>
            </a:r>
          </a:p>
        </p:txBody>
      </p:sp>
      <p:sp>
        <p:nvSpPr>
          <p:cNvPr id="21509" name="Rectangle 5">
            <a:extLst>
              <a:ext uri="{FF2B5EF4-FFF2-40B4-BE49-F238E27FC236}">
                <a16:creationId xmlns:a16="http://schemas.microsoft.com/office/drawing/2014/main" id="{B5AD5F32-C309-47EC-8C73-405D9FAEA461}"/>
              </a:ext>
            </a:extLst>
          </p:cNvPr>
          <p:cNvSpPr>
            <a:spLocks noChangeArrowheads="1"/>
          </p:cNvSpPr>
          <p:nvPr/>
        </p:nvSpPr>
        <p:spPr bwMode="blackWhite">
          <a:xfrm>
            <a:off x="911225" y="2297113"/>
            <a:ext cx="7523163" cy="18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601788" algn="l"/>
                <a:tab pos="1717675" algn="l"/>
              </a:tabLst>
              <a:defRPr sz="2400">
                <a:solidFill>
                  <a:schemeClr val="tx1"/>
                </a:solidFill>
                <a:latin typeface="Times New Roman" panose="02020603050405020304" pitchFamily="18" charset="0"/>
              </a:defRPr>
            </a:lvl1pPr>
            <a:lvl2pPr algn="l">
              <a:spcBef>
                <a:spcPct val="0"/>
              </a:spcBef>
              <a:tabLst>
                <a:tab pos="1601788" algn="l"/>
                <a:tab pos="1717675" algn="l"/>
              </a:tabLst>
              <a:defRPr sz="2400">
                <a:solidFill>
                  <a:schemeClr val="tx1"/>
                </a:solidFill>
                <a:latin typeface="Times New Roman" panose="02020603050405020304" pitchFamily="18" charset="0"/>
              </a:defRPr>
            </a:lvl2pPr>
            <a:lvl3pPr algn="l">
              <a:spcBef>
                <a:spcPct val="0"/>
              </a:spcBef>
              <a:tabLst>
                <a:tab pos="1601788" algn="l"/>
                <a:tab pos="1717675" algn="l"/>
              </a:tabLst>
              <a:defRPr sz="2400">
                <a:solidFill>
                  <a:schemeClr val="tx1"/>
                </a:solidFill>
                <a:latin typeface="Times New Roman" panose="02020603050405020304" pitchFamily="18" charset="0"/>
              </a:defRPr>
            </a:lvl3pPr>
            <a:lvl4pPr algn="l">
              <a:spcBef>
                <a:spcPct val="0"/>
              </a:spcBef>
              <a:tabLst>
                <a:tab pos="1601788" algn="l"/>
                <a:tab pos="1717675" algn="l"/>
              </a:tabLst>
              <a:defRPr sz="2400">
                <a:solidFill>
                  <a:schemeClr val="tx1"/>
                </a:solidFill>
                <a:latin typeface="Times New Roman" panose="02020603050405020304" pitchFamily="18" charset="0"/>
              </a:defRPr>
            </a:lvl4pPr>
            <a:lvl5pPr algn="l">
              <a:spcBef>
                <a:spcPct val="0"/>
              </a:spcBef>
              <a:tabLst>
                <a:tab pos="1601788" algn="l"/>
                <a:tab pos="1717675" algn="l"/>
              </a:tabLst>
              <a:defRPr sz="2400">
                <a:solidFill>
                  <a:schemeClr val="tx1"/>
                </a:solidFill>
                <a:latin typeface="Times New Roman" panose="02020603050405020304" pitchFamily="18" charset="0"/>
              </a:defRPr>
            </a:lvl5pPr>
            <a:lvl6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6pPr>
            <a:lvl7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7pPr>
            <a:lvl8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8pPr>
            <a:lvl9pPr fontAlgn="base">
              <a:spcBef>
                <a:spcPct val="0"/>
              </a:spcBef>
              <a:spcAft>
                <a:spcPct val="0"/>
              </a:spcAft>
              <a:tabLst>
                <a:tab pos="1601788" algn="l"/>
                <a:tab pos="1717675" algn="l"/>
              </a:tabLst>
              <a:defRPr sz="2400">
                <a:solidFill>
                  <a:schemeClr val="tx1"/>
                </a:solidFill>
                <a:latin typeface="Times New Roman" panose="02020603050405020304" pitchFamily="18" charset="0"/>
              </a:defRPr>
            </a:lvl9pPr>
          </a:lstStyle>
          <a:p>
            <a:pPr>
              <a:lnSpc>
                <a:spcPct val="100000"/>
              </a:lnSpc>
            </a:pPr>
            <a:r>
              <a:rPr lang="en-US" altLang="en-US" sz="1800">
                <a:solidFill>
                  <a:srgbClr val="000000"/>
                </a:solidFill>
                <a:latin typeface="Courier New" panose="02070309020205020404" pitchFamily="49" charset="0"/>
              </a:rPr>
              <a:t>SQL&gt; CREATE VIEW 	salvu30</a:t>
            </a:r>
          </a:p>
          <a:p>
            <a:pPr>
              <a:lnSpc>
                <a:spcPct val="100000"/>
              </a:lnSpc>
            </a:pPr>
            <a:r>
              <a:rPr lang="en-US" altLang="en-US" sz="1800">
                <a:solidFill>
                  <a:srgbClr val="000000"/>
                </a:solidFill>
                <a:latin typeface="Courier New" panose="02070309020205020404" pitchFamily="49" charset="0"/>
              </a:rPr>
              <a:t>  2  AS SELECT	empno EMPLOYEE_NUMBER, ename NAME,</a:t>
            </a:r>
          </a:p>
          <a:p>
            <a:pPr>
              <a:lnSpc>
                <a:spcPct val="100000"/>
              </a:lnSpc>
            </a:pPr>
            <a:r>
              <a:rPr lang="en-US" altLang="en-US" sz="1800">
                <a:solidFill>
                  <a:srgbClr val="000000"/>
                </a:solidFill>
                <a:latin typeface="Courier New" panose="02070309020205020404" pitchFamily="49" charset="0"/>
              </a:rPr>
              <a:t>  3				sal SALARY</a:t>
            </a:r>
          </a:p>
          <a:p>
            <a:pPr>
              <a:lnSpc>
                <a:spcPct val="100000"/>
              </a:lnSpc>
            </a:pPr>
            <a:r>
              <a:rPr lang="en-US" altLang="en-US" sz="1800">
                <a:solidFill>
                  <a:srgbClr val="000000"/>
                </a:solidFill>
                <a:latin typeface="Courier New" panose="02070309020205020404" pitchFamily="49" charset="0"/>
              </a:rPr>
              <a:t>  4  FROM				emp</a:t>
            </a:r>
          </a:p>
          <a:p>
            <a:pPr>
              <a:lnSpc>
                <a:spcPct val="100000"/>
              </a:lnSpc>
            </a:pPr>
            <a:r>
              <a:rPr lang="en-US" altLang="en-US" sz="1800">
                <a:solidFill>
                  <a:srgbClr val="000000"/>
                </a:solidFill>
                <a:latin typeface="Courier New" panose="02070309020205020404" pitchFamily="49" charset="0"/>
              </a:rPr>
              <a:t>  5  WHERE				deptno = 30;</a:t>
            </a:r>
          </a:p>
          <a:p>
            <a:pPr>
              <a:lnSpc>
                <a:spcPct val="100000"/>
              </a:lnSpc>
            </a:pPr>
            <a:r>
              <a:rPr lang="en-US" altLang="en-US" sz="1800">
                <a:solidFill>
                  <a:srgbClr val="FF3300"/>
                </a:solidFill>
                <a:effectLst>
                  <a:outerShdw blurRad="38100" dist="38100" dir="2700000" algn="tl">
                    <a:srgbClr val="000000"/>
                  </a:outerShdw>
                </a:effectLst>
                <a:latin typeface="Courier New" panose="02070309020205020404" pitchFamily="49" charset="0"/>
              </a:rPr>
              <a:t>View created.</a:t>
            </a:r>
          </a:p>
        </p:txBody>
      </p:sp>
    </p:spTree>
  </p:cSld>
  <p:clrMapOvr>
    <a:masterClrMapping/>
  </p:clrMapOvr>
  <p:transition spd="slow"/>
</p:sld>
</file>

<file path=ppt/theme/theme1.xml><?xml version="1.0" encoding="utf-8"?>
<a:theme xmlns:a="http://schemas.openxmlformats.org/drawingml/2006/main" name="Les01">
  <a:themeElements>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fontScheme name="Les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rgbClr val="D3EAF8">
                <a:gamma/>
                <a:shade val="89804"/>
                <a:invGamma/>
              </a:srgbClr>
            </a:gs>
            <a:gs pos="50000">
              <a:srgbClr val="D3EAF8"/>
            </a:gs>
            <a:gs pos="100000">
              <a:srgbClr val="D3EAF8">
                <a:gamma/>
                <a:shade val="89804"/>
                <a:invGamma/>
              </a:srgbClr>
            </a:gs>
          </a:gsLst>
          <a:lin ang="18900000" scaled="1"/>
        </a:gradFill>
        <a:ln w="50800" cap="flat" cmpd="sng" algn="ctr">
          <a:solidFill>
            <a:schemeClr val="bg2"/>
          </a:solidFill>
          <a:prstDash val="solid"/>
          <a:round/>
          <a:headEnd type="none" w="sm" len="sm"/>
          <a:tailEnd type="none" w="sm" len="sm"/>
        </a:ln>
        <a:effectLst>
          <a:outerShdw dist="53882" dir="2700000" algn="ctr" rotWithShape="0">
            <a:srgbClr val="000000"/>
          </a:outerShdw>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20000"/>
          </a:lnSpc>
          <a:spcBef>
            <a:spcPct val="60000"/>
          </a:spcBef>
          <a:spcAft>
            <a:spcPct val="0"/>
          </a:spcAft>
          <a:buClrTx/>
          <a:buSzTx/>
          <a:buFontTx/>
          <a:buNone/>
          <a:tabLst/>
          <a:defRPr kumimoji="0" lang="en-US" altLang="en-US" sz="2800" b="1" i="0" u="none" strike="noStrike" cap="none" normalizeH="0" baseline="0" smtClean="0">
            <a:ln>
              <a:noFill/>
            </a:ln>
            <a:solidFill>
              <a:schemeClr val="bg2"/>
            </a:solidFill>
            <a:effectLst/>
            <a:latin typeface="Arial Narrow" panose="020B0606020202030204" pitchFamily="34" charset="0"/>
          </a:defRPr>
        </a:defPPr>
      </a:lstStyle>
    </a:spDef>
    <a:lnDef>
      <a:spPr bwMode="auto">
        <a:xfrm>
          <a:off x="0" y="0"/>
          <a:ext cx="1" cy="1"/>
        </a:xfrm>
        <a:custGeom>
          <a:avLst/>
          <a:gdLst/>
          <a:ahLst/>
          <a:cxnLst/>
          <a:rect l="0" t="0" r="0" b="0"/>
          <a:pathLst/>
        </a:custGeom>
        <a:gradFill rotWithShape="0">
          <a:gsLst>
            <a:gs pos="0">
              <a:srgbClr val="D3EAF8">
                <a:gamma/>
                <a:shade val="89804"/>
                <a:invGamma/>
              </a:srgbClr>
            </a:gs>
            <a:gs pos="50000">
              <a:srgbClr val="D3EAF8"/>
            </a:gs>
            <a:gs pos="100000">
              <a:srgbClr val="D3EAF8">
                <a:gamma/>
                <a:shade val="89804"/>
                <a:invGamma/>
              </a:srgbClr>
            </a:gs>
          </a:gsLst>
          <a:lin ang="18900000" scaled="1"/>
        </a:gradFill>
        <a:ln w="50800" cap="flat" cmpd="sng" algn="ctr">
          <a:solidFill>
            <a:schemeClr val="bg2"/>
          </a:solidFill>
          <a:prstDash val="solid"/>
          <a:round/>
          <a:headEnd type="none" w="sm" len="sm"/>
          <a:tailEnd type="none" w="sm" len="sm"/>
        </a:ln>
        <a:effectLst>
          <a:outerShdw dist="53882" dir="2700000" algn="ctr" rotWithShape="0">
            <a:srgbClr val="000000"/>
          </a:outerShdw>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20000"/>
          </a:lnSpc>
          <a:spcBef>
            <a:spcPct val="60000"/>
          </a:spcBef>
          <a:spcAft>
            <a:spcPct val="0"/>
          </a:spcAft>
          <a:buClrTx/>
          <a:buSzTx/>
          <a:buFontTx/>
          <a:buNone/>
          <a:tabLst/>
          <a:defRPr kumimoji="0" lang="en-US" altLang="en-US" sz="2800" b="1" i="0" u="none" strike="noStrike" cap="none" normalizeH="0" baseline="0" smtClean="0">
            <a:ln>
              <a:noFill/>
            </a:ln>
            <a:solidFill>
              <a:schemeClr val="bg2"/>
            </a:solidFill>
            <a:effectLst/>
            <a:latin typeface="Arial Narrow" panose="020B0606020202030204" pitchFamily="34" charset="0"/>
          </a:defRPr>
        </a:defPPr>
      </a:lstStyle>
    </a:lnDef>
  </a:objectDefaults>
  <a:extraClrSchemeLst>
    <a:extraClrScheme>
      <a:clrScheme name="Les01 1">
        <a:dk1>
          <a:srgbClr val="000066"/>
        </a:dk1>
        <a:lt1>
          <a:srgbClr val="FFFFFF"/>
        </a:lt1>
        <a:dk2>
          <a:srgbClr val="3366FF"/>
        </a:dk2>
        <a:lt2>
          <a:srgbClr val="66FFFF"/>
        </a:lt2>
        <a:accent1>
          <a:srgbClr val="DDDDDD"/>
        </a:accent1>
        <a:accent2>
          <a:srgbClr val="FFCC66"/>
        </a:accent2>
        <a:accent3>
          <a:srgbClr val="ADB8FF"/>
        </a:accent3>
        <a:accent4>
          <a:srgbClr val="DADADA"/>
        </a:accent4>
        <a:accent5>
          <a:srgbClr val="EBEBEB"/>
        </a:accent5>
        <a:accent6>
          <a:srgbClr val="E7B95C"/>
        </a:accent6>
        <a:hlink>
          <a:srgbClr val="FF0033"/>
        </a:hlink>
        <a:folHlink>
          <a:srgbClr val="99CCFF"/>
        </a:folHlink>
      </a:clrScheme>
      <a:clrMap bg1="dk2" tx1="lt1" bg2="dk1" tx2="lt2" accent1="accent1" accent2="accent2" accent3="accent3" accent4="accent4" accent5="accent5" accent6="accent6" hlink="hlink" folHlink="folHlink"/>
    </a:extraClrScheme>
    <a:extraClrScheme>
      <a:clrScheme name="Les01 2">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s01 3">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Les01 4">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s01 5">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s01 6">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s01 7">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Les01 8">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docProps/app.xml><?xml version="1.0" encoding="utf-8"?>
<Properties xmlns="http://schemas.openxmlformats.org/officeDocument/2006/extended-properties" xmlns:vt="http://schemas.openxmlformats.org/officeDocument/2006/docPropsVTypes">
  <Template>C:\Jobs\intro\newintro\SQL1\Les01.ppt</Template>
  <TotalTime>0</TotalTime>
  <Words>4141</Words>
  <Application>Microsoft Office PowerPoint</Application>
  <PresentationFormat>On-screen Show (4:3)</PresentationFormat>
  <Paragraphs>436</Paragraphs>
  <Slides>22</Slides>
  <Notes>22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Times New Roman</vt:lpstr>
      <vt:lpstr>Arial</vt:lpstr>
      <vt:lpstr>Symbol</vt:lpstr>
      <vt:lpstr>Courier New</vt:lpstr>
      <vt:lpstr>Times</vt:lpstr>
      <vt:lpstr>Arial Narrow</vt:lpstr>
      <vt:lpstr>Les01</vt:lpstr>
      <vt:lpstr>Creating Views</vt:lpstr>
      <vt:lpstr>Objectives</vt:lpstr>
      <vt:lpstr>Database Objects</vt:lpstr>
      <vt:lpstr>What Is a View?</vt:lpstr>
      <vt:lpstr>Why Use Views?</vt:lpstr>
      <vt:lpstr>Simple Views  and Complex Views</vt:lpstr>
      <vt:lpstr>Creating a View</vt:lpstr>
      <vt:lpstr>Creating a View</vt:lpstr>
      <vt:lpstr>Creating a View</vt:lpstr>
      <vt:lpstr>Retrieving Data from a View</vt:lpstr>
      <vt:lpstr>Querying a View</vt:lpstr>
      <vt:lpstr>Modifying a View</vt:lpstr>
      <vt:lpstr>Creating a Complex View</vt:lpstr>
      <vt:lpstr>Rules for Performing  DML Operations on a View</vt:lpstr>
      <vt:lpstr>Rules for Performing  DML Operations on a View</vt:lpstr>
      <vt:lpstr>Using the WITH CHECK OPTION Clause</vt:lpstr>
      <vt:lpstr>Denying DML Operations</vt:lpstr>
      <vt:lpstr>Removing a View</vt:lpstr>
      <vt:lpstr>Summary</vt:lpstr>
      <vt:lpstr>Practice Overview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cloudconvert_13</cp:lastModifiedBy>
  <cp:revision>161</cp:revision>
  <cp:lastPrinted>1998-04-14T21:56:39Z</cp:lastPrinted>
  <dcterms:created xsi:type="dcterms:W3CDTF">1995-06-17T23:31:02Z</dcterms:created>
  <dcterms:modified xsi:type="dcterms:W3CDTF">2021-09-21T03:48:24Z</dcterms:modified>
</cp:coreProperties>
</file>