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3"/>
  </p:normalViewPr>
  <p:slideViewPr>
    <p:cSldViewPr>
      <p:cViewPr varScale="1">
        <p:scale>
          <a:sx n="107" d="100"/>
          <a:sy n="107" d="100"/>
        </p:scale>
        <p:origin x="176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EB9EFF-C79F-4D15-B0F6-00794FF83F5B}" type="datetimeFigureOut">
              <a:rPr lang="en-US" smtClean="0"/>
              <a:t>10/5/21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23E331-EAC0-4A53-8407-A77CDD5DF723}" type="slidenum">
              <a:rPr lang="en-US" smtClean="0"/>
              <a:t>‹#›</a:t>
            </a:fld>
            <a:endParaRPr lang="en-US"/>
          </a:p>
        </p:txBody>
      </p:sp>
    </p:spTree>
    <p:extLst>
      <p:ext uri="{BB962C8B-B14F-4D97-AF65-F5344CB8AC3E}">
        <p14:creationId xmlns:p14="http://schemas.microsoft.com/office/powerpoint/2010/main" val="3685893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p:spPr>
        <p:txBody>
          <a:bodyPr/>
          <a:lstStyle/>
          <a:p>
            <a:pPr>
              <a:tabLst>
                <a:tab pos="1126179" algn="l"/>
                <a:tab pos="2253950" algn="l"/>
              </a:tabLst>
            </a:pPr>
            <a:endParaRPr lang="en-US" dirty="0">
              <a:latin typeface="Arial" charset="0"/>
            </a:endParaRPr>
          </a:p>
          <a:p>
            <a:pPr>
              <a:tabLst>
                <a:tab pos="1126179" algn="l"/>
                <a:tab pos="2253950" algn="l"/>
              </a:tabLst>
            </a:pPr>
            <a:endParaRPr lang="en-US" dirty="0">
              <a:latin typeface="Arial" charset="0"/>
            </a:endParaRPr>
          </a:p>
          <a:p>
            <a:pPr>
              <a:tabLst>
                <a:tab pos="1126179" algn="l"/>
                <a:tab pos="2253950" algn="l"/>
              </a:tabLst>
            </a:pPr>
            <a:endParaRPr lang="en-US" dirty="0">
              <a:latin typeface="Arial" charset="0"/>
            </a:endParaRPr>
          </a:p>
          <a:p>
            <a:pPr>
              <a:tabLst>
                <a:tab pos="1126179" algn="l"/>
                <a:tab pos="2253950" algn="l"/>
              </a:tabLst>
            </a:pPr>
            <a:endParaRPr lang="en-US" dirty="0">
              <a:latin typeface="Arial" charset="0"/>
            </a:endParaRPr>
          </a:p>
          <a:p>
            <a:pPr>
              <a:tabLst>
                <a:tab pos="1126179" algn="l"/>
                <a:tab pos="2253950" algn="l"/>
              </a:tabLst>
            </a:pPr>
            <a:endParaRPr lang="en-US" dirty="0">
              <a:latin typeface="Arial" charset="0"/>
            </a:endParaRPr>
          </a:p>
          <a:p>
            <a:pPr>
              <a:tabLst>
                <a:tab pos="1126179" algn="l"/>
                <a:tab pos="2253950" algn="l"/>
              </a:tabLst>
            </a:pPr>
            <a:endParaRPr lang="en-US" dirty="0">
              <a:latin typeface="Arial" charset="0"/>
            </a:endParaRPr>
          </a:p>
          <a:p>
            <a:pPr>
              <a:tabLst>
                <a:tab pos="1126179" algn="l"/>
                <a:tab pos="2253950" algn="l"/>
              </a:tabLst>
            </a:pPr>
            <a:endParaRPr lang="en-US" dirty="0">
              <a:latin typeface="Arial" charset="0"/>
            </a:endParaRPr>
          </a:p>
          <a:p>
            <a:pPr>
              <a:tabLst>
                <a:tab pos="1126179" algn="l"/>
                <a:tab pos="2253950" algn="l"/>
              </a:tabLst>
            </a:pPr>
            <a:endParaRPr lang="en-US" dirty="0">
              <a:latin typeface="Arial" charset="0"/>
            </a:endParaRPr>
          </a:p>
          <a:p>
            <a:pPr>
              <a:tabLst>
                <a:tab pos="1126179" algn="l"/>
                <a:tab pos="2253950" algn="l"/>
              </a:tabLst>
            </a:pPr>
            <a:endParaRPr lang="en-US" dirty="0">
              <a:latin typeface="Arial" charset="0"/>
            </a:endParaRPr>
          </a:p>
          <a:p>
            <a:pPr>
              <a:tabLst>
                <a:tab pos="1126179" algn="l"/>
                <a:tab pos="2253950" algn="l"/>
              </a:tabLst>
            </a:pPr>
            <a:endParaRPr lang="en-US" dirty="0">
              <a:latin typeface="Arial" charset="0"/>
            </a:endParaRPr>
          </a:p>
          <a:p>
            <a:pPr>
              <a:tabLst>
                <a:tab pos="1126179" algn="l"/>
                <a:tab pos="2253950" algn="l"/>
              </a:tabLst>
            </a:pPr>
            <a:endParaRPr lang="en-US" dirty="0">
              <a:latin typeface="Arial" charset="0"/>
            </a:endParaRPr>
          </a:p>
          <a:p>
            <a:pPr>
              <a:tabLst>
                <a:tab pos="1126179" algn="l"/>
                <a:tab pos="2253950" algn="l"/>
              </a:tabLst>
            </a:pPr>
            <a:endParaRPr lang="en-US" dirty="0">
              <a:latin typeface="Arial" charset="0"/>
            </a:endParaRPr>
          </a:p>
          <a:p>
            <a:pPr>
              <a:tabLst>
                <a:tab pos="1126179" algn="l"/>
                <a:tab pos="2253950" algn="l"/>
              </a:tabLst>
            </a:pPr>
            <a:r>
              <a:rPr lang="en-US" dirty="0">
                <a:solidFill>
                  <a:schemeClr val="accent2"/>
                </a:solidFill>
                <a:latin typeface="Arial" charset="0"/>
              </a:rPr>
              <a:t>Schedule:	Timing	Topic</a:t>
            </a:r>
          </a:p>
          <a:p>
            <a:pPr lvl="1">
              <a:tabLst>
                <a:tab pos="1126179" algn="l"/>
                <a:tab pos="2253950" algn="l"/>
              </a:tabLst>
            </a:pPr>
            <a:r>
              <a:rPr lang="en-US" dirty="0">
                <a:solidFill>
                  <a:schemeClr val="accent2"/>
                </a:solidFill>
              </a:rPr>
              <a:t>	45 minutes	Lecture</a:t>
            </a:r>
          </a:p>
          <a:p>
            <a:pPr lvl="1">
              <a:tabLst>
                <a:tab pos="1126179" algn="l"/>
                <a:tab pos="2253950" algn="l"/>
              </a:tabLst>
            </a:pPr>
            <a:r>
              <a:rPr lang="en-US" dirty="0">
                <a:solidFill>
                  <a:schemeClr val="accent2"/>
                </a:solidFill>
              </a:rPr>
              <a:t>	30 minutes	Practice</a:t>
            </a:r>
          </a:p>
          <a:p>
            <a:pPr lvl="1">
              <a:tabLst>
                <a:tab pos="1126179" algn="l"/>
                <a:tab pos="2253950" algn="l"/>
              </a:tabLst>
            </a:pPr>
            <a:r>
              <a:rPr lang="en-US" dirty="0">
                <a:solidFill>
                  <a:schemeClr val="accent2"/>
                </a:solidFill>
              </a:rPr>
              <a:t>	75 minutes	Total</a:t>
            </a:r>
          </a:p>
        </p:txBody>
      </p:sp>
      <p:sp>
        <p:nvSpPr>
          <p:cNvPr id="8195" name="Rectangle 3"/>
          <p:cNvSpPr>
            <a:spLocks noGrp="1" noRot="1" noChangeAspect="1" noChangeArrowheads="1" noTextEdit="1"/>
          </p:cNvSpPr>
          <p:nvPr>
            <p:ph type="sldImg"/>
          </p:nvPr>
        </p:nvSpPr>
        <p:spPr>
          <a:xfrm>
            <a:off x="471039" y="152665"/>
            <a:ext cx="5911133" cy="4414564"/>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ln/>
        </p:spPr>
        <p:txBody>
          <a:bodyPr/>
          <a:lstStyle/>
          <a:p>
            <a:pPr>
              <a:tabLst/>
              <a:defRPr/>
            </a:pPr>
            <a:r>
              <a:rPr lang="en-US"/>
              <a:t>The BETWEEN Operator</a:t>
            </a:r>
          </a:p>
          <a:p>
            <a:pPr lvl="1">
              <a:tabLst/>
              <a:defRPr/>
            </a:pPr>
            <a:r>
              <a:rPr lang="en-US"/>
              <a:t>You can display rows based on a range of values using the </a:t>
            </a:r>
            <a:r>
              <a:rPr lang="en-US">
                <a:solidFill>
                  <a:srgbClr val="FC0128"/>
                </a:solidFill>
              </a:rPr>
              <a:t>BETWEEN </a:t>
            </a:r>
            <a:r>
              <a:rPr lang="en-US"/>
              <a:t>operator. The range that you specify contains a lower range and an upper range.</a:t>
            </a:r>
          </a:p>
          <a:p>
            <a:pPr lvl="1">
              <a:lnSpc>
                <a:spcPct val="95000"/>
              </a:lnSpc>
              <a:spcBef>
                <a:spcPct val="35000"/>
              </a:spcBef>
              <a:tabLst/>
              <a:defRPr/>
            </a:pPr>
            <a:r>
              <a:rPr lang="en-US"/>
              <a:t>The SELECT statement on the slide returns rows from the EMP table for any employee whose salary is between $1000 and $1500.</a:t>
            </a:r>
            <a:endParaRPr lang="en-US" sz="2300" b="1">
              <a:effectLst>
                <a:outerShdw blurRad="38100" dist="38100" dir="2700000" algn="tl">
                  <a:srgbClr val="C0C0C0"/>
                </a:outerShdw>
              </a:effectLst>
              <a:latin typeface="Arial" panose="020B0604020202020204" pitchFamily="34" charset="0"/>
            </a:endParaRPr>
          </a:p>
          <a:p>
            <a:pPr lvl="1">
              <a:tabLst/>
              <a:defRPr/>
            </a:pPr>
            <a:r>
              <a:rPr lang="en-US"/>
              <a:t>Values specified with the BETWEEN operator are inclusive. You must specify the lower limit first.</a:t>
            </a:r>
          </a:p>
          <a:p>
            <a:pPr lvl="1">
              <a:tabLst/>
              <a:defRPr/>
            </a:pPr>
            <a:endParaRPr lang="en-US"/>
          </a:p>
          <a:p>
            <a:pPr lvl="1">
              <a:tabLst/>
              <a:defRPr/>
            </a:pPr>
            <a:endParaRPr lang="en-US"/>
          </a:p>
          <a:p>
            <a:pPr lvl="1">
              <a:tabLst/>
              <a:defRPr/>
            </a:pPr>
            <a:endParaRPr lang="en-US"/>
          </a:p>
          <a:p>
            <a:pPr lvl="1">
              <a:tabLst/>
              <a:defRPr/>
            </a:pPr>
            <a:endParaRPr lang="en-US"/>
          </a:p>
          <a:p>
            <a:pPr lvl="1">
              <a:tabLst/>
              <a:defRPr/>
            </a:pPr>
            <a:endParaRPr lang="en-US"/>
          </a:p>
          <a:p>
            <a:pPr lvl="1">
              <a:tabLst/>
              <a:defRPr/>
            </a:pPr>
            <a:endParaRPr lang="en-US"/>
          </a:p>
          <a:p>
            <a:pPr lvl="1">
              <a:tabLst/>
              <a:defRPr/>
            </a:pPr>
            <a:endParaRPr lang="en-US"/>
          </a:p>
          <a:p>
            <a:pPr>
              <a:tabLst/>
              <a:defRPr/>
            </a:pPr>
            <a:r>
              <a:rPr lang="en-US">
                <a:solidFill>
                  <a:schemeClr val="accent2"/>
                </a:solidFill>
              </a:rPr>
              <a:t>Class Management Note</a:t>
            </a:r>
          </a:p>
          <a:p>
            <a:pPr lvl="1">
              <a:tabLst/>
              <a:defRPr/>
            </a:pPr>
            <a:r>
              <a:rPr lang="en-US">
                <a:solidFill>
                  <a:schemeClr val="accent2"/>
                </a:solidFill>
              </a:rPr>
              <a:t>Emphasize that the values specified with the BETWEEN operator in the example are inclusive. Point out that Turner, who earns $1500 (higher limit), is included in the output.</a:t>
            </a:r>
          </a:p>
          <a:p>
            <a:pPr lvl="1">
              <a:tabLst/>
              <a:defRPr/>
            </a:pPr>
            <a:r>
              <a:rPr lang="en-US">
                <a:solidFill>
                  <a:schemeClr val="accent2"/>
                </a:solidFill>
              </a:rPr>
              <a:t>Demo: </a:t>
            </a:r>
            <a:r>
              <a:rPr lang="en-US" i="1">
                <a:solidFill>
                  <a:schemeClr val="accent2"/>
                </a:solidFill>
              </a:rPr>
              <a:t>l2betw.sql</a:t>
            </a:r>
          </a:p>
          <a:p>
            <a:pPr lvl="1">
              <a:tabLst/>
              <a:defRPr/>
            </a:pPr>
            <a:r>
              <a:rPr lang="en-US">
                <a:solidFill>
                  <a:schemeClr val="accent2"/>
                </a:solidFill>
              </a:rPr>
              <a:t>Purpose: To illustrate using the BETWEEN operator.</a:t>
            </a:r>
            <a:endParaRPr lang="en-US"/>
          </a:p>
          <a:p>
            <a:pPr>
              <a:tabLst/>
              <a:defRPr/>
            </a:pPr>
            <a:endParaRPr lang="en-US" b="0">
              <a:latin typeface="Times New Roman" panose="02020603050405020304" pitchFamily="18" charset="0"/>
            </a:endParaRPr>
          </a:p>
        </p:txBody>
      </p:sp>
      <p:sp>
        <p:nvSpPr>
          <p:cNvPr id="26627" name="Rectangle 3"/>
          <p:cNvSpPr>
            <a:spLocks noGrp="1" noRot="1" noChangeAspect="1" noChangeArrowheads="1" noTextEdit="1"/>
          </p:cNvSpPr>
          <p:nvPr>
            <p:ph type="sldImg"/>
          </p:nvPr>
        </p:nvSpPr>
        <p:spPr>
          <a:xfrm>
            <a:off x="471039" y="152665"/>
            <a:ext cx="5911133" cy="4414564"/>
          </a:xfrm>
          <a:ln cap="flat"/>
        </p:spPr>
      </p:sp>
      <p:grpSp>
        <p:nvGrpSpPr>
          <p:cNvPr id="26628" name="Group 15"/>
          <p:cNvGrpSpPr>
            <a:grpSpLocks/>
          </p:cNvGrpSpPr>
          <p:nvPr/>
        </p:nvGrpSpPr>
        <p:grpSpPr bwMode="auto">
          <a:xfrm>
            <a:off x="166061" y="5818765"/>
            <a:ext cx="285817" cy="305330"/>
            <a:chOff x="104" y="3659"/>
            <a:chExt cx="179" cy="192"/>
          </a:xfrm>
        </p:grpSpPr>
        <p:sp>
          <p:nvSpPr>
            <p:cNvPr id="26629" name="Freeform 4"/>
            <p:cNvSpPr>
              <a:spLocks/>
            </p:cNvSpPr>
            <p:nvPr/>
          </p:nvSpPr>
          <p:spPr bwMode="auto">
            <a:xfrm>
              <a:off x="104" y="3659"/>
              <a:ext cx="179" cy="184"/>
            </a:xfrm>
            <a:custGeom>
              <a:avLst/>
              <a:gdLst>
                <a:gd name="T0" fmla="*/ 178 w 179"/>
                <a:gd name="T1" fmla="*/ 183 h 184"/>
                <a:gd name="T2" fmla="*/ 178 w 179"/>
                <a:gd name="T3" fmla="*/ 0 h 184"/>
                <a:gd name="T4" fmla="*/ 0 w 179"/>
                <a:gd name="T5" fmla="*/ 0 h 184"/>
                <a:gd name="T6" fmla="*/ 0 w 179"/>
                <a:gd name="T7" fmla="*/ 183 h 184"/>
                <a:gd name="T8" fmla="*/ 178 w 179"/>
                <a:gd name="T9" fmla="*/ 183 h 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9" h="184">
                  <a:moveTo>
                    <a:pt x="178" y="183"/>
                  </a:moveTo>
                  <a:lnTo>
                    <a:pt x="178" y="0"/>
                  </a:lnTo>
                  <a:lnTo>
                    <a:pt x="0" y="0"/>
                  </a:lnTo>
                  <a:lnTo>
                    <a:pt x="0" y="183"/>
                  </a:lnTo>
                  <a:lnTo>
                    <a:pt x="178" y="18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0" name="Freeform 5"/>
            <p:cNvSpPr>
              <a:spLocks/>
            </p:cNvSpPr>
            <p:nvPr/>
          </p:nvSpPr>
          <p:spPr bwMode="auto">
            <a:xfrm>
              <a:off x="185" y="3833"/>
              <a:ext cx="26" cy="18"/>
            </a:xfrm>
            <a:custGeom>
              <a:avLst/>
              <a:gdLst>
                <a:gd name="T0" fmla="*/ 25 w 26"/>
                <a:gd name="T1" fmla="*/ 17 h 18"/>
                <a:gd name="T2" fmla="*/ 25 w 26"/>
                <a:gd name="T3" fmla="*/ 0 h 18"/>
                <a:gd name="T4" fmla="*/ 0 w 26"/>
                <a:gd name="T5" fmla="*/ 0 h 18"/>
                <a:gd name="T6" fmla="*/ 0 w 26"/>
                <a:gd name="T7" fmla="*/ 17 h 18"/>
                <a:gd name="T8" fmla="*/ 25 w 26"/>
                <a:gd name="T9" fmla="*/ 17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8">
                  <a:moveTo>
                    <a:pt x="25" y="17"/>
                  </a:moveTo>
                  <a:lnTo>
                    <a:pt x="25" y="0"/>
                  </a:lnTo>
                  <a:lnTo>
                    <a:pt x="0" y="0"/>
                  </a:lnTo>
                  <a:lnTo>
                    <a:pt x="0" y="17"/>
                  </a:lnTo>
                  <a:lnTo>
                    <a:pt x="25"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Freeform 6"/>
            <p:cNvSpPr>
              <a:spLocks/>
            </p:cNvSpPr>
            <p:nvPr/>
          </p:nvSpPr>
          <p:spPr bwMode="auto">
            <a:xfrm>
              <a:off x="126" y="3712"/>
              <a:ext cx="32" cy="20"/>
            </a:xfrm>
            <a:custGeom>
              <a:avLst/>
              <a:gdLst>
                <a:gd name="T0" fmla="*/ 0 w 32"/>
                <a:gd name="T1" fmla="*/ 0 h 20"/>
                <a:gd name="T2" fmla="*/ 25 w 32"/>
                <a:gd name="T3" fmla="*/ 19 h 20"/>
                <a:gd name="T4" fmla="*/ 31 w 32"/>
                <a:gd name="T5" fmla="*/ 8 h 20"/>
                <a:gd name="T6" fmla="*/ 0 w 32"/>
                <a:gd name="T7" fmla="*/ 0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 h="20">
                  <a:moveTo>
                    <a:pt x="0" y="0"/>
                  </a:moveTo>
                  <a:lnTo>
                    <a:pt x="25" y="19"/>
                  </a:lnTo>
                  <a:lnTo>
                    <a:pt x="31" y="8"/>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Freeform 7"/>
            <p:cNvSpPr>
              <a:spLocks/>
            </p:cNvSpPr>
            <p:nvPr/>
          </p:nvSpPr>
          <p:spPr bwMode="auto">
            <a:xfrm>
              <a:off x="236" y="3712"/>
              <a:ext cx="34" cy="20"/>
            </a:xfrm>
            <a:custGeom>
              <a:avLst/>
              <a:gdLst>
                <a:gd name="T0" fmla="*/ 33 w 34"/>
                <a:gd name="T1" fmla="*/ 0 h 20"/>
                <a:gd name="T2" fmla="*/ 6 w 34"/>
                <a:gd name="T3" fmla="*/ 19 h 20"/>
                <a:gd name="T4" fmla="*/ 0 w 34"/>
                <a:gd name="T5" fmla="*/ 9 h 20"/>
                <a:gd name="T6" fmla="*/ 33 w 34"/>
                <a:gd name="T7" fmla="*/ 0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 h="20">
                  <a:moveTo>
                    <a:pt x="33" y="0"/>
                  </a:moveTo>
                  <a:lnTo>
                    <a:pt x="6" y="19"/>
                  </a:lnTo>
                  <a:lnTo>
                    <a:pt x="0" y="9"/>
                  </a:lnTo>
                  <a:lnTo>
                    <a:pt x="33"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3" name="Freeform 8"/>
            <p:cNvSpPr>
              <a:spLocks/>
            </p:cNvSpPr>
            <p:nvPr/>
          </p:nvSpPr>
          <p:spPr bwMode="auto">
            <a:xfrm>
              <a:off x="123" y="3750"/>
              <a:ext cx="33" cy="19"/>
            </a:xfrm>
            <a:custGeom>
              <a:avLst/>
              <a:gdLst>
                <a:gd name="T0" fmla="*/ 0 w 33"/>
                <a:gd name="T1" fmla="*/ 18 h 19"/>
                <a:gd name="T2" fmla="*/ 32 w 33"/>
                <a:gd name="T3" fmla="*/ 14 h 19"/>
                <a:gd name="T4" fmla="*/ 30 w 33"/>
                <a:gd name="T5" fmla="*/ 0 h 19"/>
                <a:gd name="T6" fmla="*/ 0 w 33"/>
                <a:gd name="T7" fmla="*/ 18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 h="19">
                  <a:moveTo>
                    <a:pt x="0" y="18"/>
                  </a:moveTo>
                  <a:lnTo>
                    <a:pt x="32" y="14"/>
                  </a:lnTo>
                  <a:lnTo>
                    <a:pt x="30" y="0"/>
                  </a:lnTo>
                  <a:lnTo>
                    <a:pt x="0"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4" name="Freeform 9"/>
            <p:cNvSpPr>
              <a:spLocks/>
            </p:cNvSpPr>
            <p:nvPr/>
          </p:nvSpPr>
          <p:spPr bwMode="auto">
            <a:xfrm>
              <a:off x="239" y="3751"/>
              <a:ext cx="34" cy="19"/>
            </a:xfrm>
            <a:custGeom>
              <a:avLst/>
              <a:gdLst>
                <a:gd name="T0" fmla="*/ 33 w 34"/>
                <a:gd name="T1" fmla="*/ 18 h 19"/>
                <a:gd name="T2" fmla="*/ 0 w 34"/>
                <a:gd name="T3" fmla="*/ 15 h 19"/>
                <a:gd name="T4" fmla="*/ 2 w 34"/>
                <a:gd name="T5" fmla="*/ 0 h 19"/>
                <a:gd name="T6" fmla="*/ 33 w 34"/>
                <a:gd name="T7" fmla="*/ 18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 h="19">
                  <a:moveTo>
                    <a:pt x="33" y="18"/>
                  </a:moveTo>
                  <a:lnTo>
                    <a:pt x="0" y="15"/>
                  </a:lnTo>
                  <a:lnTo>
                    <a:pt x="2" y="0"/>
                  </a:lnTo>
                  <a:lnTo>
                    <a:pt x="33"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Freeform 10"/>
            <p:cNvSpPr>
              <a:spLocks/>
            </p:cNvSpPr>
            <p:nvPr/>
          </p:nvSpPr>
          <p:spPr bwMode="auto">
            <a:xfrm>
              <a:off x="149" y="3674"/>
              <a:ext cx="26" cy="29"/>
            </a:xfrm>
            <a:custGeom>
              <a:avLst/>
              <a:gdLst>
                <a:gd name="T0" fmla="*/ 0 w 26"/>
                <a:gd name="T1" fmla="*/ 0 h 29"/>
                <a:gd name="T2" fmla="*/ 15 w 26"/>
                <a:gd name="T3" fmla="*/ 28 h 29"/>
                <a:gd name="T4" fmla="*/ 25 w 26"/>
                <a:gd name="T5" fmla="*/ 21 h 29"/>
                <a:gd name="T6" fmla="*/ 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0" y="0"/>
                  </a:moveTo>
                  <a:lnTo>
                    <a:pt x="15" y="28"/>
                  </a:lnTo>
                  <a:lnTo>
                    <a:pt x="25" y="21"/>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6" name="Freeform 11"/>
            <p:cNvSpPr>
              <a:spLocks/>
            </p:cNvSpPr>
            <p:nvPr/>
          </p:nvSpPr>
          <p:spPr bwMode="auto">
            <a:xfrm>
              <a:off x="214" y="3676"/>
              <a:ext cx="28" cy="31"/>
            </a:xfrm>
            <a:custGeom>
              <a:avLst/>
              <a:gdLst>
                <a:gd name="T0" fmla="*/ 27 w 28"/>
                <a:gd name="T1" fmla="*/ 0 h 31"/>
                <a:gd name="T2" fmla="*/ 11 w 28"/>
                <a:gd name="T3" fmla="*/ 30 h 31"/>
                <a:gd name="T4" fmla="*/ 0 w 28"/>
                <a:gd name="T5" fmla="*/ 22 h 31"/>
                <a:gd name="T6" fmla="*/ 27 w 28"/>
                <a:gd name="T7" fmla="*/ 0 h 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31">
                  <a:moveTo>
                    <a:pt x="27" y="0"/>
                  </a:moveTo>
                  <a:lnTo>
                    <a:pt x="11" y="30"/>
                  </a:lnTo>
                  <a:lnTo>
                    <a:pt x="0" y="22"/>
                  </a:lnTo>
                  <a:lnTo>
                    <a:pt x="2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7" name="Freeform 12"/>
            <p:cNvSpPr>
              <a:spLocks/>
            </p:cNvSpPr>
            <p:nvPr/>
          </p:nvSpPr>
          <p:spPr bwMode="auto">
            <a:xfrm>
              <a:off x="188" y="3665"/>
              <a:ext cx="18" cy="30"/>
            </a:xfrm>
            <a:custGeom>
              <a:avLst/>
              <a:gdLst>
                <a:gd name="T0" fmla="*/ 7 w 18"/>
                <a:gd name="T1" fmla="*/ 0 h 30"/>
                <a:gd name="T2" fmla="*/ 0 w 18"/>
                <a:gd name="T3" fmla="*/ 29 h 30"/>
                <a:gd name="T4" fmla="*/ 17 w 18"/>
                <a:gd name="T5" fmla="*/ 28 h 30"/>
                <a:gd name="T6" fmla="*/ 7 w 18"/>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30">
                  <a:moveTo>
                    <a:pt x="7" y="0"/>
                  </a:moveTo>
                  <a:lnTo>
                    <a:pt x="0" y="29"/>
                  </a:lnTo>
                  <a:lnTo>
                    <a:pt x="17" y="28"/>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8" name="Freeform 13"/>
            <p:cNvSpPr>
              <a:spLocks/>
            </p:cNvSpPr>
            <p:nvPr/>
          </p:nvSpPr>
          <p:spPr bwMode="auto">
            <a:xfrm>
              <a:off x="163" y="3711"/>
              <a:ext cx="67" cy="115"/>
            </a:xfrm>
            <a:custGeom>
              <a:avLst/>
              <a:gdLst>
                <a:gd name="T0" fmla="*/ 21 w 67"/>
                <a:gd name="T1" fmla="*/ 114 h 115"/>
                <a:gd name="T2" fmla="*/ 22 w 67"/>
                <a:gd name="T3" fmla="*/ 94 h 115"/>
                <a:gd name="T4" fmla="*/ 20 w 67"/>
                <a:gd name="T5" fmla="*/ 91 h 115"/>
                <a:gd name="T6" fmla="*/ 14 w 67"/>
                <a:gd name="T7" fmla="*/ 83 h 115"/>
                <a:gd name="T8" fmla="*/ 8 w 67"/>
                <a:gd name="T9" fmla="*/ 72 h 115"/>
                <a:gd name="T10" fmla="*/ 3 w 67"/>
                <a:gd name="T11" fmla="*/ 58 h 115"/>
                <a:gd name="T12" fmla="*/ 0 w 67"/>
                <a:gd name="T13" fmla="*/ 42 h 115"/>
                <a:gd name="T14" fmla="*/ 0 w 67"/>
                <a:gd name="T15" fmla="*/ 27 h 115"/>
                <a:gd name="T16" fmla="*/ 7 w 67"/>
                <a:gd name="T17" fmla="*/ 12 h 115"/>
                <a:gd name="T18" fmla="*/ 22 w 67"/>
                <a:gd name="T19" fmla="*/ 0 h 115"/>
                <a:gd name="T20" fmla="*/ 42 w 67"/>
                <a:gd name="T21" fmla="*/ 0 h 115"/>
                <a:gd name="T22" fmla="*/ 45 w 67"/>
                <a:gd name="T23" fmla="*/ 1 h 115"/>
                <a:gd name="T24" fmla="*/ 50 w 67"/>
                <a:gd name="T25" fmla="*/ 5 h 115"/>
                <a:gd name="T26" fmla="*/ 56 w 67"/>
                <a:gd name="T27" fmla="*/ 11 h 115"/>
                <a:gd name="T28" fmla="*/ 62 w 67"/>
                <a:gd name="T29" fmla="*/ 20 h 115"/>
                <a:gd name="T30" fmla="*/ 66 w 67"/>
                <a:gd name="T31" fmla="*/ 32 h 115"/>
                <a:gd name="T32" fmla="*/ 65 w 67"/>
                <a:gd name="T33" fmla="*/ 48 h 115"/>
                <a:gd name="T34" fmla="*/ 58 w 67"/>
                <a:gd name="T35" fmla="*/ 68 h 115"/>
                <a:gd name="T36" fmla="*/ 42 w 67"/>
                <a:gd name="T37" fmla="*/ 91 h 115"/>
                <a:gd name="T38" fmla="*/ 42 w 67"/>
                <a:gd name="T39" fmla="*/ 114 h 115"/>
                <a:gd name="T40" fmla="*/ 21 w 67"/>
                <a:gd name="T41" fmla="*/ 114 h 1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7" h="115">
                  <a:moveTo>
                    <a:pt x="21" y="114"/>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4"/>
                  </a:lnTo>
                  <a:lnTo>
                    <a:pt x="21"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9" name="Freeform 14"/>
            <p:cNvSpPr>
              <a:spLocks/>
            </p:cNvSpPr>
            <p:nvPr/>
          </p:nvSpPr>
          <p:spPr bwMode="auto">
            <a:xfrm>
              <a:off x="190" y="3732"/>
              <a:ext cx="17" cy="87"/>
            </a:xfrm>
            <a:custGeom>
              <a:avLst/>
              <a:gdLst>
                <a:gd name="T0" fmla="*/ 4 w 17"/>
                <a:gd name="T1" fmla="*/ 0 h 87"/>
                <a:gd name="T2" fmla="*/ 6 w 17"/>
                <a:gd name="T3" fmla="*/ 6 h 87"/>
                <a:gd name="T4" fmla="*/ 2 w 17"/>
                <a:gd name="T5" fmla="*/ 7 h 87"/>
                <a:gd name="T6" fmla="*/ 2 w 17"/>
                <a:gd name="T7" fmla="*/ 78 h 87"/>
                <a:gd name="T8" fmla="*/ 0 w 17"/>
                <a:gd name="T9" fmla="*/ 79 h 87"/>
                <a:gd name="T10" fmla="*/ 0 w 17"/>
                <a:gd name="T11" fmla="*/ 86 h 87"/>
                <a:gd name="T12" fmla="*/ 2 w 17"/>
                <a:gd name="T13" fmla="*/ 86 h 87"/>
                <a:gd name="T14" fmla="*/ 4 w 17"/>
                <a:gd name="T15" fmla="*/ 86 h 87"/>
                <a:gd name="T16" fmla="*/ 6 w 17"/>
                <a:gd name="T17" fmla="*/ 86 h 87"/>
                <a:gd name="T18" fmla="*/ 9 w 17"/>
                <a:gd name="T19" fmla="*/ 85 h 87"/>
                <a:gd name="T20" fmla="*/ 13 w 17"/>
                <a:gd name="T21" fmla="*/ 85 h 87"/>
                <a:gd name="T22" fmla="*/ 16 w 17"/>
                <a:gd name="T23" fmla="*/ 84 h 87"/>
                <a:gd name="T24" fmla="*/ 16 w 17"/>
                <a:gd name="T25" fmla="*/ 82 h 87"/>
                <a:gd name="T26" fmla="*/ 16 w 17"/>
                <a:gd name="T27" fmla="*/ 79 h 87"/>
                <a:gd name="T28" fmla="*/ 16 w 17"/>
                <a:gd name="T29" fmla="*/ 48 h 87"/>
                <a:gd name="T30" fmla="*/ 13 w 17"/>
                <a:gd name="T31" fmla="*/ 47 h 87"/>
                <a:gd name="T32" fmla="*/ 13 w 17"/>
                <a:gd name="T33" fmla="*/ 39 h 87"/>
                <a:gd name="T34" fmla="*/ 13 w 17"/>
                <a:gd name="T35" fmla="*/ 5 h 87"/>
                <a:gd name="T36" fmla="*/ 4 w 17"/>
                <a:gd name="T37" fmla="*/ 0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 h="87">
                  <a:moveTo>
                    <a:pt x="4" y="0"/>
                  </a:moveTo>
                  <a:lnTo>
                    <a:pt x="6" y="6"/>
                  </a:lnTo>
                  <a:lnTo>
                    <a:pt x="2" y="7"/>
                  </a:lnTo>
                  <a:lnTo>
                    <a:pt x="2" y="78"/>
                  </a:lnTo>
                  <a:lnTo>
                    <a:pt x="0" y="79"/>
                  </a:lnTo>
                  <a:lnTo>
                    <a:pt x="0" y="86"/>
                  </a:lnTo>
                  <a:lnTo>
                    <a:pt x="2" y="86"/>
                  </a:lnTo>
                  <a:lnTo>
                    <a:pt x="4" y="86"/>
                  </a:lnTo>
                  <a:lnTo>
                    <a:pt x="6" y="86"/>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71039" y="152665"/>
            <a:ext cx="5911133" cy="4414564"/>
          </a:xfrm>
          <a:ln cap="flat"/>
        </p:spPr>
      </p:sp>
      <p:sp>
        <p:nvSpPr>
          <p:cNvPr id="28675" name="Rectangle 3"/>
          <p:cNvSpPr>
            <a:spLocks noGrp="1" noChangeArrowheads="1"/>
          </p:cNvSpPr>
          <p:nvPr>
            <p:ph type="body" idx="1"/>
          </p:nvPr>
        </p:nvSpPr>
        <p:spPr>
          <a:noFill/>
        </p:spPr>
        <p:txBody>
          <a:bodyPr/>
          <a:lstStyle/>
          <a:p>
            <a:r>
              <a:rPr lang="en-US">
                <a:latin typeface="Arial" charset="0"/>
              </a:rPr>
              <a:t>The IN Operator</a:t>
            </a:r>
          </a:p>
          <a:p>
            <a:pPr lvl="1"/>
            <a:r>
              <a:rPr lang="en-US"/>
              <a:t>To test for values in a specified list, use the </a:t>
            </a:r>
            <a:r>
              <a:rPr lang="en-US">
                <a:solidFill>
                  <a:srgbClr val="FC0128"/>
                </a:solidFill>
              </a:rPr>
              <a:t>IN </a:t>
            </a:r>
            <a:r>
              <a:rPr lang="en-US"/>
              <a:t>operator. </a:t>
            </a:r>
          </a:p>
          <a:p>
            <a:pPr lvl="1"/>
            <a:r>
              <a:rPr lang="en-US"/>
              <a:t>The slide example displays employee number, name, salary, and manager’s employee number of all the employees whose manager’s employee number is 7902, 7566, or 7788.</a:t>
            </a:r>
          </a:p>
          <a:p>
            <a:pPr lvl="1"/>
            <a:r>
              <a:rPr lang="en-US"/>
              <a:t>The IN operator can be used with any datatype. The following example </a:t>
            </a:r>
            <a:r>
              <a:rPr lang="en-US">
                <a:solidFill>
                  <a:srgbClr val="000000"/>
                </a:solidFill>
              </a:rPr>
              <a:t>returns a row from the EMP table for any employee whose name is included in the list of names in the WHERE clause:</a:t>
            </a:r>
          </a:p>
          <a:p>
            <a:pPr lvl="1"/>
            <a:endParaRPr lang="en-US" sz="700"/>
          </a:p>
          <a:p>
            <a:pPr>
              <a:spcBef>
                <a:spcPct val="0"/>
              </a:spcBef>
            </a:pPr>
            <a:r>
              <a:rPr lang="en-US">
                <a:latin typeface="Courier New" pitchFamily="49" charset="0"/>
              </a:rPr>
              <a:t>  SQL&gt; SELECT	 empno,  ename,  mgr, deptno</a:t>
            </a:r>
          </a:p>
          <a:p>
            <a:pPr>
              <a:spcBef>
                <a:spcPct val="0"/>
              </a:spcBef>
            </a:pPr>
            <a:r>
              <a:rPr lang="en-US">
                <a:latin typeface="Courier New" pitchFamily="49" charset="0"/>
              </a:rPr>
              <a:t>    2	  FROM  	 emp</a:t>
            </a:r>
          </a:p>
          <a:p>
            <a:pPr>
              <a:spcBef>
                <a:spcPct val="0"/>
              </a:spcBef>
            </a:pPr>
            <a:r>
              <a:rPr lang="en-US">
                <a:latin typeface="Courier New" pitchFamily="49" charset="0"/>
              </a:rPr>
              <a:t>    3	  WHERE 	 ename IN ('FORD' , 'ALLEN');</a:t>
            </a:r>
          </a:p>
          <a:p>
            <a:pPr>
              <a:spcBef>
                <a:spcPct val="0"/>
              </a:spcBef>
            </a:pPr>
            <a:endParaRPr lang="en-US" sz="600">
              <a:latin typeface="Times New Roman" pitchFamily="18" charset="0"/>
            </a:endParaRPr>
          </a:p>
          <a:p>
            <a:pPr lvl="1"/>
            <a:r>
              <a:rPr lang="en-US"/>
              <a:t>If characters or dates are used in the list, they must be enclosed in single quotation marks (</a:t>
            </a:r>
            <a:r>
              <a:rPr lang="en-US">
                <a:latin typeface="Courier New" pitchFamily="49" charset="0"/>
              </a:rPr>
              <a:t>''</a:t>
            </a:r>
            <a:r>
              <a:rPr lang="en-US"/>
              <a:t>).</a:t>
            </a:r>
          </a:p>
          <a:p>
            <a:pPr lvl="1"/>
            <a:endParaRPr lang="en-US"/>
          </a:p>
          <a:p>
            <a:pPr lvl="1"/>
            <a:endParaRPr lang="en-US"/>
          </a:p>
          <a:p>
            <a:pPr lvl="1"/>
            <a:endParaRPr lang="en-US"/>
          </a:p>
          <a:p>
            <a:pPr lvl="1"/>
            <a:endParaRPr lang="en-US"/>
          </a:p>
          <a:p>
            <a:r>
              <a:rPr lang="en-US">
                <a:solidFill>
                  <a:schemeClr val="accent2"/>
                </a:solidFill>
                <a:latin typeface="Arial" charset="0"/>
              </a:rPr>
              <a:t>Class Management Note</a:t>
            </a:r>
          </a:p>
          <a:p>
            <a:pPr lvl="1"/>
            <a:r>
              <a:rPr lang="en-US">
                <a:solidFill>
                  <a:schemeClr val="accent2"/>
                </a:solidFill>
              </a:rPr>
              <a:t>Demo: </a:t>
            </a:r>
            <a:r>
              <a:rPr lang="en-US" i="1">
                <a:solidFill>
                  <a:schemeClr val="accent2"/>
                </a:solidFill>
              </a:rPr>
              <a:t>l2in.sql</a:t>
            </a:r>
          </a:p>
          <a:p>
            <a:pPr lvl="1"/>
            <a:r>
              <a:rPr lang="en-US">
                <a:solidFill>
                  <a:schemeClr val="accent2"/>
                </a:solidFill>
              </a:rPr>
              <a:t>Purpose: To illustrate using the IN operator.</a:t>
            </a:r>
            <a:endParaRPr lang="en-US" i="1">
              <a:solidFill>
                <a:schemeClr val="accent2"/>
              </a:solidFill>
            </a:endParaRPr>
          </a:p>
          <a:p>
            <a:endParaRPr lang="en-US" b="0" i="1">
              <a:solidFill>
                <a:schemeClr val="accent2"/>
              </a:solidFill>
              <a:latin typeface="Times New Roman" pitchFamily="18" charset="0"/>
            </a:endParaRPr>
          </a:p>
        </p:txBody>
      </p:sp>
      <p:sp>
        <p:nvSpPr>
          <p:cNvPr id="28676" name="Rectangle 4"/>
          <p:cNvSpPr>
            <a:spLocks noChangeArrowheads="1"/>
          </p:cNvSpPr>
          <p:nvPr/>
        </p:nvSpPr>
        <p:spPr bwMode="auto">
          <a:xfrm>
            <a:off x="622729" y="6057304"/>
            <a:ext cx="5618930" cy="6074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51" tIns="45875" rIns="91751" bIns="45875" anchor="ctr"/>
          <a:lstStyle/>
          <a:p>
            <a:pPr eaLnBrk="1" hangingPunct="1"/>
            <a:endParaRPr lang="en-US"/>
          </a:p>
        </p:txBody>
      </p:sp>
      <p:grpSp>
        <p:nvGrpSpPr>
          <p:cNvPr id="28677" name="Group 16"/>
          <p:cNvGrpSpPr>
            <a:grpSpLocks/>
          </p:cNvGrpSpPr>
          <p:nvPr/>
        </p:nvGrpSpPr>
        <p:grpSpPr bwMode="auto">
          <a:xfrm>
            <a:off x="167658" y="6792005"/>
            <a:ext cx="285816" cy="303739"/>
            <a:chOff x="105" y="4271"/>
            <a:chExt cx="179" cy="191"/>
          </a:xfrm>
        </p:grpSpPr>
        <p:sp>
          <p:nvSpPr>
            <p:cNvPr id="28678" name="Freeform 5"/>
            <p:cNvSpPr>
              <a:spLocks/>
            </p:cNvSpPr>
            <p:nvPr/>
          </p:nvSpPr>
          <p:spPr bwMode="auto">
            <a:xfrm>
              <a:off x="105" y="4271"/>
              <a:ext cx="179" cy="184"/>
            </a:xfrm>
            <a:custGeom>
              <a:avLst/>
              <a:gdLst>
                <a:gd name="T0" fmla="*/ 178 w 179"/>
                <a:gd name="T1" fmla="*/ 183 h 184"/>
                <a:gd name="T2" fmla="*/ 178 w 179"/>
                <a:gd name="T3" fmla="*/ 0 h 184"/>
                <a:gd name="T4" fmla="*/ 0 w 179"/>
                <a:gd name="T5" fmla="*/ 0 h 184"/>
                <a:gd name="T6" fmla="*/ 0 w 179"/>
                <a:gd name="T7" fmla="*/ 183 h 184"/>
                <a:gd name="T8" fmla="*/ 178 w 179"/>
                <a:gd name="T9" fmla="*/ 183 h 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9" h="184">
                  <a:moveTo>
                    <a:pt x="178" y="183"/>
                  </a:moveTo>
                  <a:lnTo>
                    <a:pt x="178" y="0"/>
                  </a:lnTo>
                  <a:lnTo>
                    <a:pt x="0" y="0"/>
                  </a:lnTo>
                  <a:lnTo>
                    <a:pt x="0" y="183"/>
                  </a:lnTo>
                  <a:lnTo>
                    <a:pt x="178" y="18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9" name="Freeform 6"/>
            <p:cNvSpPr>
              <a:spLocks/>
            </p:cNvSpPr>
            <p:nvPr/>
          </p:nvSpPr>
          <p:spPr bwMode="auto">
            <a:xfrm>
              <a:off x="186" y="4445"/>
              <a:ext cx="26" cy="17"/>
            </a:xfrm>
            <a:custGeom>
              <a:avLst/>
              <a:gdLst>
                <a:gd name="T0" fmla="*/ 25 w 26"/>
                <a:gd name="T1" fmla="*/ 16 h 17"/>
                <a:gd name="T2" fmla="*/ 25 w 26"/>
                <a:gd name="T3" fmla="*/ 0 h 17"/>
                <a:gd name="T4" fmla="*/ 0 w 26"/>
                <a:gd name="T5" fmla="*/ 0 h 17"/>
                <a:gd name="T6" fmla="*/ 0 w 26"/>
                <a:gd name="T7" fmla="*/ 16 h 17"/>
                <a:gd name="T8" fmla="*/ 25 w 26"/>
                <a:gd name="T9" fmla="*/ 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25" y="16"/>
                  </a:moveTo>
                  <a:lnTo>
                    <a:pt x="25" y="0"/>
                  </a:lnTo>
                  <a:lnTo>
                    <a:pt x="0" y="0"/>
                  </a:lnTo>
                  <a:lnTo>
                    <a:pt x="0" y="16"/>
                  </a:lnTo>
                  <a:lnTo>
                    <a:pt x="25"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0" name="Freeform 7"/>
            <p:cNvSpPr>
              <a:spLocks/>
            </p:cNvSpPr>
            <p:nvPr/>
          </p:nvSpPr>
          <p:spPr bwMode="auto">
            <a:xfrm>
              <a:off x="127" y="4324"/>
              <a:ext cx="32" cy="19"/>
            </a:xfrm>
            <a:custGeom>
              <a:avLst/>
              <a:gdLst>
                <a:gd name="T0" fmla="*/ 0 w 32"/>
                <a:gd name="T1" fmla="*/ 0 h 19"/>
                <a:gd name="T2" fmla="*/ 25 w 32"/>
                <a:gd name="T3" fmla="*/ 18 h 19"/>
                <a:gd name="T4" fmla="*/ 31 w 32"/>
                <a:gd name="T5" fmla="*/ 8 h 19"/>
                <a:gd name="T6" fmla="*/ 0 w 32"/>
                <a:gd name="T7" fmla="*/ 0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 h="19">
                  <a:moveTo>
                    <a:pt x="0" y="0"/>
                  </a:moveTo>
                  <a:lnTo>
                    <a:pt x="25" y="18"/>
                  </a:lnTo>
                  <a:lnTo>
                    <a:pt x="31" y="8"/>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Freeform 8"/>
            <p:cNvSpPr>
              <a:spLocks/>
            </p:cNvSpPr>
            <p:nvPr/>
          </p:nvSpPr>
          <p:spPr bwMode="auto">
            <a:xfrm>
              <a:off x="237" y="4324"/>
              <a:ext cx="35" cy="19"/>
            </a:xfrm>
            <a:custGeom>
              <a:avLst/>
              <a:gdLst>
                <a:gd name="T0" fmla="*/ 34 w 35"/>
                <a:gd name="T1" fmla="*/ 0 h 19"/>
                <a:gd name="T2" fmla="*/ 6 w 35"/>
                <a:gd name="T3" fmla="*/ 18 h 19"/>
                <a:gd name="T4" fmla="*/ 0 w 35"/>
                <a:gd name="T5" fmla="*/ 8 h 19"/>
                <a:gd name="T6" fmla="*/ 34 w 35"/>
                <a:gd name="T7" fmla="*/ 0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19">
                  <a:moveTo>
                    <a:pt x="34" y="0"/>
                  </a:moveTo>
                  <a:lnTo>
                    <a:pt x="6" y="18"/>
                  </a:lnTo>
                  <a:lnTo>
                    <a:pt x="0" y="8"/>
                  </a:lnTo>
                  <a:lnTo>
                    <a:pt x="34"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Freeform 9"/>
            <p:cNvSpPr>
              <a:spLocks/>
            </p:cNvSpPr>
            <p:nvPr/>
          </p:nvSpPr>
          <p:spPr bwMode="auto">
            <a:xfrm>
              <a:off x="124" y="4362"/>
              <a:ext cx="34" cy="19"/>
            </a:xfrm>
            <a:custGeom>
              <a:avLst/>
              <a:gdLst>
                <a:gd name="T0" fmla="*/ 0 w 34"/>
                <a:gd name="T1" fmla="*/ 18 h 19"/>
                <a:gd name="T2" fmla="*/ 33 w 34"/>
                <a:gd name="T3" fmla="*/ 14 h 19"/>
                <a:gd name="T4" fmla="*/ 31 w 34"/>
                <a:gd name="T5" fmla="*/ 0 h 19"/>
                <a:gd name="T6" fmla="*/ 0 w 34"/>
                <a:gd name="T7" fmla="*/ 18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 h="19">
                  <a:moveTo>
                    <a:pt x="0" y="18"/>
                  </a:moveTo>
                  <a:lnTo>
                    <a:pt x="33" y="14"/>
                  </a:lnTo>
                  <a:lnTo>
                    <a:pt x="31" y="0"/>
                  </a:lnTo>
                  <a:lnTo>
                    <a:pt x="0"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3" name="Freeform 10"/>
            <p:cNvSpPr>
              <a:spLocks/>
            </p:cNvSpPr>
            <p:nvPr/>
          </p:nvSpPr>
          <p:spPr bwMode="auto">
            <a:xfrm>
              <a:off x="240" y="4363"/>
              <a:ext cx="35" cy="19"/>
            </a:xfrm>
            <a:custGeom>
              <a:avLst/>
              <a:gdLst>
                <a:gd name="T0" fmla="*/ 34 w 35"/>
                <a:gd name="T1" fmla="*/ 18 h 19"/>
                <a:gd name="T2" fmla="*/ 0 w 35"/>
                <a:gd name="T3" fmla="*/ 15 h 19"/>
                <a:gd name="T4" fmla="*/ 2 w 35"/>
                <a:gd name="T5" fmla="*/ 0 h 19"/>
                <a:gd name="T6" fmla="*/ 34 w 35"/>
                <a:gd name="T7" fmla="*/ 18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19">
                  <a:moveTo>
                    <a:pt x="34" y="18"/>
                  </a:moveTo>
                  <a:lnTo>
                    <a:pt x="0" y="15"/>
                  </a:lnTo>
                  <a:lnTo>
                    <a:pt x="2" y="0"/>
                  </a:lnTo>
                  <a:lnTo>
                    <a:pt x="34"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4" name="Freeform 11"/>
            <p:cNvSpPr>
              <a:spLocks/>
            </p:cNvSpPr>
            <p:nvPr/>
          </p:nvSpPr>
          <p:spPr bwMode="auto">
            <a:xfrm>
              <a:off x="150" y="4285"/>
              <a:ext cx="26" cy="30"/>
            </a:xfrm>
            <a:custGeom>
              <a:avLst/>
              <a:gdLst>
                <a:gd name="T0" fmla="*/ 0 w 26"/>
                <a:gd name="T1" fmla="*/ 0 h 30"/>
                <a:gd name="T2" fmla="*/ 15 w 26"/>
                <a:gd name="T3" fmla="*/ 29 h 30"/>
                <a:gd name="T4" fmla="*/ 25 w 26"/>
                <a:gd name="T5" fmla="*/ 22 h 30"/>
                <a:gd name="T6" fmla="*/ 0 w 26"/>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30">
                  <a:moveTo>
                    <a:pt x="0" y="0"/>
                  </a:moveTo>
                  <a:lnTo>
                    <a:pt x="15" y="29"/>
                  </a:lnTo>
                  <a:lnTo>
                    <a:pt x="25" y="22"/>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5" name="Freeform 12"/>
            <p:cNvSpPr>
              <a:spLocks/>
            </p:cNvSpPr>
            <p:nvPr/>
          </p:nvSpPr>
          <p:spPr bwMode="auto">
            <a:xfrm>
              <a:off x="215" y="4287"/>
              <a:ext cx="28" cy="32"/>
            </a:xfrm>
            <a:custGeom>
              <a:avLst/>
              <a:gdLst>
                <a:gd name="T0" fmla="*/ 27 w 28"/>
                <a:gd name="T1" fmla="*/ 0 h 32"/>
                <a:gd name="T2" fmla="*/ 11 w 28"/>
                <a:gd name="T3" fmla="*/ 31 h 32"/>
                <a:gd name="T4" fmla="*/ 0 w 28"/>
                <a:gd name="T5" fmla="*/ 23 h 32"/>
                <a:gd name="T6" fmla="*/ 27 w 28"/>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32">
                  <a:moveTo>
                    <a:pt x="27" y="0"/>
                  </a:moveTo>
                  <a:lnTo>
                    <a:pt x="11" y="31"/>
                  </a:lnTo>
                  <a:lnTo>
                    <a:pt x="0" y="23"/>
                  </a:lnTo>
                  <a:lnTo>
                    <a:pt x="2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6" name="Freeform 13"/>
            <p:cNvSpPr>
              <a:spLocks/>
            </p:cNvSpPr>
            <p:nvPr/>
          </p:nvSpPr>
          <p:spPr bwMode="auto">
            <a:xfrm>
              <a:off x="190" y="4277"/>
              <a:ext cx="17" cy="30"/>
            </a:xfrm>
            <a:custGeom>
              <a:avLst/>
              <a:gdLst>
                <a:gd name="T0" fmla="*/ 7 w 17"/>
                <a:gd name="T1" fmla="*/ 0 h 30"/>
                <a:gd name="T2" fmla="*/ 0 w 17"/>
                <a:gd name="T3" fmla="*/ 29 h 30"/>
                <a:gd name="T4" fmla="*/ 16 w 17"/>
                <a:gd name="T5" fmla="*/ 28 h 30"/>
                <a:gd name="T6" fmla="*/ 7 w 1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30">
                  <a:moveTo>
                    <a:pt x="7" y="0"/>
                  </a:moveTo>
                  <a:lnTo>
                    <a:pt x="0" y="29"/>
                  </a:lnTo>
                  <a:lnTo>
                    <a:pt x="16" y="28"/>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7" name="Freeform 14"/>
            <p:cNvSpPr>
              <a:spLocks/>
            </p:cNvSpPr>
            <p:nvPr/>
          </p:nvSpPr>
          <p:spPr bwMode="auto">
            <a:xfrm>
              <a:off x="164" y="4323"/>
              <a:ext cx="68" cy="115"/>
            </a:xfrm>
            <a:custGeom>
              <a:avLst/>
              <a:gdLst>
                <a:gd name="T0" fmla="*/ 22 w 68"/>
                <a:gd name="T1" fmla="*/ 114 h 115"/>
                <a:gd name="T2" fmla="*/ 23 w 68"/>
                <a:gd name="T3" fmla="*/ 94 h 115"/>
                <a:gd name="T4" fmla="*/ 21 w 68"/>
                <a:gd name="T5" fmla="*/ 91 h 115"/>
                <a:gd name="T6" fmla="*/ 15 w 68"/>
                <a:gd name="T7" fmla="*/ 83 h 115"/>
                <a:gd name="T8" fmla="*/ 9 w 68"/>
                <a:gd name="T9" fmla="*/ 72 h 115"/>
                <a:gd name="T10" fmla="*/ 4 w 68"/>
                <a:gd name="T11" fmla="*/ 58 h 115"/>
                <a:gd name="T12" fmla="*/ 0 w 68"/>
                <a:gd name="T13" fmla="*/ 42 h 115"/>
                <a:gd name="T14" fmla="*/ 1 w 68"/>
                <a:gd name="T15" fmla="*/ 27 h 115"/>
                <a:gd name="T16" fmla="*/ 8 w 68"/>
                <a:gd name="T17" fmla="*/ 12 h 115"/>
                <a:gd name="T18" fmla="*/ 23 w 68"/>
                <a:gd name="T19" fmla="*/ 0 h 115"/>
                <a:gd name="T20" fmla="*/ 43 w 68"/>
                <a:gd name="T21" fmla="*/ 0 h 115"/>
                <a:gd name="T22" fmla="*/ 46 w 68"/>
                <a:gd name="T23" fmla="*/ 1 h 115"/>
                <a:gd name="T24" fmla="*/ 51 w 68"/>
                <a:gd name="T25" fmla="*/ 5 h 115"/>
                <a:gd name="T26" fmla="*/ 57 w 68"/>
                <a:gd name="T27" fmla="*/ 11 h 115"/>
                <a:gd name="T28" fmla="*/ 63 w 68"/>
                <a:gd name="T29" fmla="*/ 20 h 115"/>
                <a:gd name="T30" fmla="*/ 67 w 68"/>
                <a:gd name="T31" fmla="*/ 32 h 115"/>
                <a:gd name="T32" fmla="*/ 66 w 68"/>
                <a:gd name="T33" fmla="*/ 48 h 115"/>
                <a:gd name="T34" fmla="*/ 59 w 68"/>
                <a:gd name="T35" fmla="*/ 68 h 115"/>
                <a:gd name="T36" fmla="*/ 43 w 68"/>
                <a:gd name="T37" fmla="*/ 91 h 115"/>
                <a:gd name="T38" fmla="*/ 43 w 68"/>
                <a:gd name="T39" fmla="*/ 114 h 115"/>
                <a:gd name="T40" fmla="*/ 22 w 68"/>
                <a:gd name="T41" fmla="*/ 114 h 1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8" h="115">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8" name="Freeform 15"/>
            <p:cNvSpPr>
              <a:spLocks/>
            </p:cNvSpPr>
            <p:nvPr/>
          </p:nvSpPr>
          <p:spPr bwMode="auto">
            <a:xfrm>
              <a:off x="192" y="4343"/>
              <a:ext cx="17" cy="88"/>
            </a:xfrm>
            <a:custGeom>
              <a:avLst/>
              <a:gdLst>
                <a:gd name="T0" fmla="*/ 4 w 17"/>
                <a:gd name="T1" fmla="*/ 0 h 88"/>
                <a:gd name="T2" fmla="*/ 6 w 17"/>
                <a:gd name="T3" fmla="*/ 6 h 88"/>
                <a:gd name="T4" fmla="*/ 2 w 17"/>
                <a:gd name="T5" fmla="*/ 7 h 88"/>
                <a:gd name="T6" fmla="*/ 2 w 17"/>
                <a:gd name="T7" fmla="*/ 78 h 88"/>
                <a:gd name="T8" fmla="*/ 0 w 17"/>
                <a:gd name="T9" fmla="*/ 79 h 88"/>
                <a:gd name="T10" fmla="*/ 0 w 17"/>
                <a:gd name="T11" fmla="*/ 87 h 88"/>
                <a:gd name="T12" fmla="*/ 2 w 17"/>
                <a:gd name="T13" fmla="*/ 87 h 88"/>
                <a:gd name="T14" fmla="*/ 4 w 17"/>
                <a:gd name="T15" fmla="*/ 87 h 88"/>
                <a:gd name="T16" fmla="*/ 6 w 17"/>
                <a:gd name="T17" fmla="*/ 87 h 88"/>
                <a:gd name="T18" fmla="*/ 9 w 17"/>
                <a:gd name="T19" fmla="*/ 85 h 88"/>
                <a:gd name="T20" fmla="*/ 13 w 17"/>
                <a:gd name="T21" fmla="*/ 85 h 88"/>
                <a:gd name="T22" fmla="*/ 16 w 17"/>
                <a:gd name="T23" fmla="*/ 84 h 88"/>
                <a:gd name="T24" fmla="*/ 16 w 17"/>
                <a:gd name="T25" fmla="*/ 82 h 88"/>
                <a:gd name="T26" fmla="*/ 16 w 17"/>
                <a:gd name="T27" fmla="*/ 79 h 88"/>
                <a:gd name="T28" fmla="*/ 16 w 17"/>
                <a:gd name="T29" fmla="*/ 48 h 88"/>
                <a:gd name="T30" fmla="*/ 13 w 17"/>
                <a:gd name="T31" fmla="*/ 47 h 88"/>
                <a:gd name="T32" fmla="*/ 13 w 17"/>
                <a:gd name="T33" fmla="*/ 39 h 88"/>
                <a:gd name="T34" fmla="*/ 13 w 17"/>
                <a:gd name="T35" fmla="*/ 5 h 88"/>
                <a:gd name="T36" fmla="*/ 4 w 17"/>
                <a:gd name="T37" fmla="*/ 0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p:spPr>
        <p:txBody>
          <a:bodyPr/>
          <a:lstStyle/>
          <a:p>
            <a:pPr>
              <a:tabLst/>
            </a:pPr>
            <a:r>
              <a:rPr lang="en-US">
                <a:latin typeface="Arial" charset="0"/>
              </a:rPr>
              <a:t>The LIKE Operator</a:t>
            </a:r>
          </a:p>
          <a:p>
            <a:pPr lvl="1">
              <a:tabLst/>
            </a:pPr>
            <a:r>
              <a:rPr lang="en-US"/>
              <a:t>You may not always know the exact value to search for. You can select rows that match a character pattern by using the </a:t>
            </a:r>
            <a:r>
              <a:rPr lang="en-US">
                <a:solidFill>
                  <a:srgbClr val="FC0128"/>
                </a:solidFill>
              </a:rPr>
              <a:t>LIKE </a:t>
            </a:r>
            <a:r>
              <a:rPr lang="en-US"/>
              <a:t>operator. The character pattern-matching operation is referred to as a </a:t>
            </a:r>
            <a:r>
              <a:rPr lang="en-US" i="1"/>
              <a:t>wildcard </a:t>
            </a:r>
            <a:r>
              <a:rPr lang="en-US"/>
              <a:t>search. Two symbols can be used to construct the search string. </a:t>
            </a:r>
          </a:p>
          <a:p>
            <a:pPr lvl="1">
              <a:tabLst/>
            </a:pPr>
            <a:endParaRPr lang="en-US"/>
          </a:p>
          <a:p>
            <a:pPr lvl="1">
              <a:tabLst/>
            </a:pPr>
            <a:endParaRPr lang="en-US"/>
          </a:p>
          <a:p>
            <a:pPr lvl="1">
              <a:tabLst/>
            </a:pPr>
            <a:endParaRPr lang="en-US"/>
          </a:p>
          <a:p>
            <a:pPr lvl="1">
              <a:tabLst/>
            </a:pPr>
            <a:endParaRPr lang="en-US" sz="500"/>
          </a:p>
          <a:p>
            <a:pPr lvl="1">
              <a:spcBef>
                <a:spcPct val="0"/>
              </a:spcBef>
              <a:tabLst/>
            </a:pPr>
            <a:r>
              <a:rPr lang="en-US"/>
              <a:t>The SELECT statement above returns the employee name from the EMP table for any employee whose name begins with an “S.” Note the uppercase “S.” Names beginning with an “s” will not be returned. </a:t>
            </a:r>
          </a:p>
          <a:p>
            <a:pPr lvl="1">
              <a:spcBef>
                <a:spcPct val="0"/>
              </a:spcBef>
              <a:tabLst/>
            </a:pPr>
            <a:r>
              <a:rPr lang="en-US"/>
              <a:t>The LIKE operator can be used as a shortcut for some BETWEEN comparisons. The following example displays names and hire dates of all employees who joined between January 1981 and December 1981: </a:t>
            </a:r>
            <a:endParaRPr lang="en-US">
              <a:latin typeface="Courier New" pitchFamily="49" charset="0"/>
            </a:endParaRPr>
          </a:p>
          <a:p>
            <a:pPr lvl="1">
              <a:spcBef>
                <a:spcPct val="0"/>
              </a:spcBef>
              <a:tabLst/>
            </a:pPr>
            <a:endParaRPr lang="en-US">
              <a:latin typeface="Courier New" pitchFamily="49" charset="0"/>
            </a:endParaRPr>
          </a:p>
          <a:p>
            <a:pPr lvl="1">
              <a:spcBef>
                <a:spcPct val="0"/>
              </a:spcBef>
              <a:tabLst/>
            </a:pPr>
            <a:r>
              <a:rPr lang="en-US">
                <a:latin typeface="Courier New" pitchFamily="49" charset="0"/>
              </a:rPr>
              <a:t>  </a:t>
            </a:r>
            <a:r>
              <a:rPr lang="en-US" b="1">
                <a:latin typeface="Courier New" pitchFamily="49" charset="0"/>
              </a:rPr>
              <a:t>SQL&gt;  SELECT	ename, hiredate</a:t>
            </a:r>
          </a:p>
          <a:p>
            <a:pPr lvl="1">
              <a:spcBef>
                <a:spcPct val="0"/>
              </a:spcBef>
              <a:tabLst/>
            </a:pPr>
            <a:r>
              <a:rPr lang="en-US" b="1">
                <a:latin typeface="Courier New" pitchFamily="49" charset="0"/>
              </a:rPr>
              <a:t>    2   FROM		emp</a:t>
            </a:r>
          </a:p>
          <a:p>
            <a:pPr lvl="1">
              <a:spcBef>
                <a:spcPct val="0"/>
              </a:spcBef>
              <a:tabLst/>
            </a:pPr>
            <a:r>
              <a:rPr lang="en-US" b="1">
                <a:latin typeface="Courier New" pitchFamily="49" charset="0"/>
              </a:rPr>
              <a:t>    3   WHERE	hiredate LIKE '%81';</a:t>
            </a:r>
          </a:p>
        </p:txBody>
      </p:sp>
      <p:sp>
        <p:nvSpPr>
          <p:cNvPr id="30723" name="Rectangle 3"/>
          <p:cNvSpPr>
            <a:spLocks noGrp="1" noRot="1" noChangeAspect="1" noChangeArrowheads="1" noTextEdit="1"/>
          </p:cNvSpPr>
          <p:nvPr>
            <p:ph type="sldImg"/>
          </p:nvPr>
        </p:nvSpPr>
        <p:spPr>
          <a:xfrm>
            <a:off x="482600" y="152400"/>
            <a:ext cx="5888038" cy="4414838"/>
          </a:xfrm>
          <a:ln cap="flat"/>
        </p:spPr>
      </p:sp>
      <p:graphicFrame>
        <p:nvGraphicFramePr>
          <p:cNvPr id="30724" name="Object 4"/>
          <p:cNvGraphicFramePr>
            <a:graphicFrameLocks/>
          </p:cNvGraphicFramePr>
          <p:nvPr/>
        </p:nvGraphicFramePr>
        <p:xfrm>
          <a:off x="598778" y="5599310"/>
          <a:ext cx="5698766" cy="822164"/>
        </p:xfrm>
        <a:graphic>
          <a:graphicData uri="http://schemas.openxmlformats.org/presentationml/2006/ole">
            <mc:AlternateContent xmlns:mc="http://schemas.openxmlformats.org/markup-compatibility/2006">
              <mc:Choice xmlns:v="urn:schemas-microsoft-com:vml" Requires="v">
                <p:oleObj spid="_x0000_s1027" name="Document" r:id="rId4" imgW="5665788" imgH="820738" progId="Word.Document.6">
                  <p:embed/>
                </p:oleObj>
              </mc:Choice>
              <mc:Fallback>
                <p:oleObj name="Document" r:id="rId4" imgW="5665788" imgH="820738" progId="Word.Document.6">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778" y="5599310"/>
                        <a:ext cx="5698766" cy="82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5" name="Rectangle 5"/>
          <p:cNvSpPr>
            <a:spLocks noChangeArrowheads="1"/>
          </p:cNvSpPr>
          <p:nvPr/>
        </p:nvSpPr>
        <p:spPr bwMode="auto">
          <a:xfrm>
            <a:off x="617940" y="7383582"/>
            <a:ext cx="5662041" cy="64246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51" tIns="45875" rIns="91751" bIns="45875" anchor="ct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82600" y="152400"/>
            <a:ext cx="5888038" cy="4414838"/>
          </a:xfrm>
          <a:ln cap="flat"/>
        </p:spPr>
      </p:sp>
      <p:sp>
        <p:nvSpPr>
          <p:cNvPr id="32771" name="Rectangle 3"/>
          <p:cNvSpPr>
            <a:spLocks noGrp="1" noChangeArrowheads="1"/>
          </p:cNvSpPr>
          <p:nvPr>
            <p:ph type="body" idx="1"/>
          </p:nvPr>
        </p:nvSpPr>
        <p:spPr>
          <a:noFill/>
        </p:spPr>
        <p:txBody>
          <a:bodyPr/>
          <a:lstStyle/>
          <a:p>
            <a:r>
              <a:rPr lang="en-US">
                <a:latin typeface="Arial" charset="0"/>
              </a:rPr>
              <a:t>Combining Wildcard Characters</a:t>
            </a:r>
          </a:p>
          <a:p>
            <a:pPr lvl="1"/>
            <a:r>
              <a:rPr lang="en-US"/>
              <a:t>The </a:t>
            </a:r>
            <a:r>
              <a:rPr lang="en-US">
                <a:solidFill>
                  <a:srgbClr val="FC0128"/>
                </a:solidFill>
              </a:rPr>
              <a:t>% </a:t>
            </a:r>
            <a:r>
              <a:rPr lang="en-US"/>
              <a:t>and </a:t>
            </a:r>
            <a:r>
              <a:rPr lang="en-US">
                <a:solidFill>
                  <a:srgbClr val="FC0128"/>
                </a:solidFill>
              </a:rPr>
              <a:t>_ </a:t>
            </a:r>
            <a:r>
              <a:rPr lang="en-US"/>
              <a:t>symbols can be used in any combination with literal characters. The example on the slide displays the names of all employees whose name has an “A” as the second character.</a:t>
            </a:r>
          </a:p>
          <a:p>
            <a:r>
              <a:rPr lang="en-US">
                <a:latin typeface="Arial" charset="0"/>
              </a:rPr>
              <a:t>The ESCAPE Option</a:t>
            </a:r>
          </a:p>
          <a:p>
            <a:pPr lvl="1"/>
            <a:r>
              <a:rPr lang="en-US"/>
              <a:t>When you need to have an exact match for the actual ‘%’ and ‘_’ characters, use the </a:t>
            </a:r>
            <a:r>
              <a:rPr lang="en-US">
                <a:solidFill>
                  <a:srgbClr val="FC0128"/>
                </a:solidFill>
              </a:rPr>
              <a:t>ESCAPE </a:t>
            </a:r>
            <a:r>
              <a:rPr lang="en-US"/>
              <a:t>option. This option specifies what the ESCAPE character is. To display the names of employees whose name contains ‘A_B’, use the following SQL statement:</a:t>
            </a:r>
          </a:p>
          <a:p>
            <a:pPr lvl="1"/>
            <a:endParaRPr lang="en-US"/>
          </a:p>
          <a:p>
            <a:pPr lvl="1"/>
            <a:endParaRPr lang="en-US"/>
          </a:p>
          <a:p>
            <a:pPr lvl="1"/>
            <a:endParaRPr lang="en-US"/>
          </a:p>
          <a:p>
            <a:pPr lvl="1"/>
            <a:r>
              <a:rPr lang="en-US"/>
              <a:t>The ESCAPE option identifies the backslash (\) as the escape character. In the pattern, the escape character precedes the underscore (_). This causes the Oracle Server to interpret the underscore literally. </a:t>
            </a:r>
            <a:endParaRPr lang="en-US" sz="1500"/>
          </a:p>
          <a:p>
            <a:endParaRPr lang="en-US" sz="1500">
              <a:latin typeface="Times New Roman" pitchFamily="18" charset="0"/>
            </a:endParaRPr>
          </a:p>
        </p:txBody>
      </p:sp>
      <p:sp>
        <p:nvSpPr>
          <p:cNvPr id="32772" name="Rectangle 4"/>
          <p:cNvSpPr>
            <a:spLocks noChangeArrowheads="1"/>
          </p:cNvSpPr>
          <p:nvPr/>
        </p:nvSpPr>
        <p:spPr bwMode="auto">
          <a:xfrm>
            <a:off x="629116" y="6211559"/>
            <a:ext cx="5662041" cy="50093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51" tIns="45875" rIns="91751" bIns="45875" anchor="ctr"/>
          <a:lstStyle/>
          <a:p>
            <a:pPr eaLnBrk="1" hangingPunct="1"/>
            <a:endParaRPr lang="en-US"/>
          </a:p>
        </p:txBody>
      </p:sp>
      <p:sp>
        <p:nvSpPr>
          <p:cNvPr id="32773" name="Rectangle 5"/>
          <p:cNvSpPr>
            <a:spLocks noChangeArrowheads="1"/>
          </p:cNvSpPr>
          <p:nvPr/>
        </p:nvSpPr>
        <p:spPr bwMode="auto">
          <a:xfrm>
            <a:off x="748871" y="6209970"/>
            <a:ext cx="4515582" cy="497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796" tIns="44601" rIns="90796" bIns="44601">
            <a:spAutoFit/>
          </a:bodyPr>
          <a:lstStyle/>
          <a:p>
            <a:pPr defTabSz="403004">
              <a:lnSpc>
                <a:spcPct val="65000"/>
              </a:lnSpc>
              <a:spcAft>
                <a:spcPct val="24000"/>
              </a:spcAft>
            </a:pPr>
            <a:r>
              <a:rPr lang="en-US" sz="1100" b="1">
                <a:latin typeface="Courier New" pitchFamily="49" charset="0"/>
              </a:rPr>
              <a:t>SQL&gt;	SELECT	ename</a:t>
            </a:r>
          </a:p>
          <a:p>
            <a:pPr defTabSz="403004">
              <a:lnSpc>
                <a:spcPct val="65000"/>
              </a:lnSpc>
              <a:spcAft>
                <a:spcPct val="24000"/>
              </a:spcAft>
            </a:pPr>
            <a:r>
              <a:rPr lang="en-US" sz="1100" b="1">
                <a:latin typeface="Courier New" pitchFamily="49" charset="0"/>
              </a:rPr>
              <a:t>  2	FROM 	emp</a:t>
            </a:r>
          </a:p>
          <a:p>
            <a:pPr defTabSz="403004">
              <a:lnSpc>
                <a:spcPct val="65000"/>
              </a:lnSpc>
              <a:spcAft>
                <a:spcPct val="24000"/>
              </a:spcAft>
            </a:pPr>
            <a:r>
              <a:rPr lang="en-US" sz="1100" b="1">
                <a:latin typeface="Courier New" pitchFamily="49" charset="0"/>
              </a:rPr>
              <a:t>  3	WHERE 	ename  LIKE  '%A\_B%'  ESCAPE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p:spPr>
        <p:txBody>
          <a:bodyPr/>
          <a:lstStyle/>
          <a:p>
            <a:pPr>
              <a:tabLst/>
            </a:pPr>
            <a:r>
              <a:rPr lang="en-US">
                <a:latin typeface="Arial" charset="0"/>
              </a:rPr>
              <a:t>The IS NULL Operator</a:t>
            </a:r>
          </a:p>
          <a:p>
            <a:pPr lvl="1">
              <a:tabLst/>
            </a:pPr>
            <a:r>
              <a:rPr lang="en-US"/>
              <a:t>The </a:t>
            </a:r>
            <a:r>
              <a:rPr lang="en-US">
                <a:solidFill>
                  <a:srgbClr val="FC0128"/>
                </a:solidFill>
              </a:rPr>
              <a:t>IS NULL </a:t>
            </a:r>
            <a:r>
              <a:rPr lang="en-US"/>
              <a:t>operator tests for values that are null. A null value means the value is unavailable, unassigned, unknown, or inapplicable. Therefore, you cannot test with (=) because a null value cannot be equal or unequal to any value. The slide example retrieves the name and manager of all employees who do not have a manager.</a:t>
            </a:r>
          </a:p>
          <a:p>
            <a:pPr lvl="1">
              <a:tabLst/>
            </a:pPr>
            <a:r>
              <a:rPr lang="en-US"/>
              <a:t>For example, to display name, job title, and commission for all employees who are not entitled to get a commission, use the following SQL statement:</a:t>
            </a:r>
          </a:p>
          <a:p>
            <a:pPr>
              <a:tabLst/>
            </a:pPr>
            <a:endParaRPr lang="en-US" b="0">
              <a:latin typeface="Times New Roman" pitchFamily="18" charset="0"/>
            </a:endParaRPr>
          </a:p>
        </p:txBody>
      </p:sp>
      <p:sp>
        <p:nvSpPr>
          <p:cNvPr id="34819" name="Rectangle 3"/>
          <p:cNvSpPr>
            <a:spLocks noGrp="1" noRot="1" noChangeAspect="1" noChangeArrowheads="1" noTextEdit="1"/>
          </p:cNvSpPr>
          <p:nvPr>
            <p:ph type="sldImg"/>
          </p:nvPr>
        </p:nvSpPr>
        <p:spPr>
          <a:xfrm>
            <a:off x="482600" y="152400"/>
            <a:ext cx="5888038" cy="4414838"/>
          </a:xfrm>
          <a:ln cap="flat"/>
        </p:spPr>
      </p:sp>
      <p:grpSp>
        <p:nvGrpSpPr>
          <p:cNvPr id="34820" name="Group 6"/>
          <p:cNvGrpSpPr>
            <a:grpSpLocks/>
          </p:cNvGrpSpPr>
          <p:nvPr/>
        </p:nvGrpSpPr>
        <p:grpSpPr bwMode="auto">
          <a:xfrm>
            <a:off x="614746" y="6138410"/>
            <a:ext cx="5676411" cy="677452"/>
            <a:chOff x="385" y="3860"/>
            <a:chExt cx="3555" cy="426"/>
          </a:xfrm>
        </p:grpSpPr>
        <p:sp>
          <p:nvSpPr>
            <p:cNvPr id="34823" name="Rectangle 4"/>
            <p:cNvSpPr>
              <a:spLocks noChangeArrowheads="1"/>
            </p:cNvSpPr>
            <p:nvPr/>
          </p:nvSpPr>
          <p:spPr bwMode="auto">
            <a:xfrm>
              <a:off x="393" y="3860"/>
              <a:ext cx="3547" cy="37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34824" name="Rectangle 5"/>
            <p:cNvSpPr>
              <a:spLocks noChangeArrowheads="1"/>
            </p:cNvSpPr>
            <p:nvPr/>
          </p:nvSpPr>
          <p:spPr bwMode="auto">
            <a:xfrm>
              <a:off x="385" y="3874"/>
              <a:ext cx="2290"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423711">
                <a:lnSpc>
                  <a:spcPct val="65000"/>
                </a:lnSpc>
                <a:spcAft>
                  <a:spcPct val="24000"/>
                </a:spcAft>
              </a:pPr>
              <a:r>
                <a:rPr lang="en-US" sz="1100" b="1">
                  <a:latin typeface="Courier New" pitchFamily="49" charset="0"/>
                </a:rPr>
                <a:t>SQL&gt; 	SELECT	ename,  job, comm </a:t>
              </a:r>
            </a:p>
            <a:p>
              <a:pPr defTabSz="423711">
                <a:lnSpc>
                  <a:spcPct val="65000"/>
                </a:lnSpc>
                <a:spcAft>
                  <a:spcPct val="24000"/>
                </a:spcAft>
              </a:pPr>
              <a:r>
                <a:rPr lang="en-US" sz="1100" b="1">
                  <a:latin typeface="Courier New" pitchFamily="49" charset="0"/>
                </a:rPr>
                <a:t>  2	FROM 		emp</a:t>
              </a:r>
            </a:p>
            <a:p>
              <a:pPr defTabSz="423711">
                <a:lnSpc>
                  <a:spcPct val="65000"/>
                </a:lnSpc>
                <a:spcAft>
                  <a:spcPct val="24000"/>
                </a:spcAft>
              </a:pPr>
              <a:r>
                <a:rPr lang="en-US" sz="1100" b="1">
                  <a:latin typeface="Courier New" pitchFamily="49" charset="0"/>
                </a:rPr>
                <a:t>  3	WHERE 	comm  IS  NULL;</a:t>
              </a:r>
            </a:p>
            <a:p>
              <a:pPr defTabSz="423711">
                <a:lnSpc>
                  <a:spcPct val="65000"/>
                </a:lnSpc>
                <a:spcAft>
                  <a:spcPct val="24000"/>
                </a:spcAft>
              </a:pPr>
              <a:endParaRPr lang="en-US" sz="1100" b="1">
                <a:latin typeface="Courier New" pitchFamily="49" charset="0"/>
              </a:endParaRPr>
            </a:p>
          </p:txBody>
        </p:sp>
      </p:grpSp>
      <p:sp>
        <p:nvSpPr>
          <p:cNvPr id="34821" name="Rectangle 7"/>
          <p:cNvSpPr>
            <a:spLocks noChangeArrowheads="1"/>
          </p:cNvSpPr>
          <p:nvPr/>
        </p:nvSpPr>
        <p:spPr bwMode="auto">
          <a:xfrm>
            <a:off x="621133" y="7035314"/>
            <a:ext cx="5663637" cy="10320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51" tIns="45875" rIns="91751" bIns="45875" anchor="ctr"/>
          <a:lstStyle/>
          <a:p>
            <a:pPr eaLnBrk="1" hangingPunct="1"/>
            <a:endParaRPr lang="en-US"/>
          </a:p>
        </p:txBody>
      </p:sp>
      <p:sp>
        <p:nvSpPr>
          <p:cNvPr id="34822" name="Rectangle 8"/>
          <p:cNvSpPr>
            <a:spLocks noChangeArrowheads="1"/>
          </p:cNvSpPr>
          <p:nvPr/>
        </p:nvSpPr>
        <p:spPr bwMode="auto">
          <a:xfrm>
            <a:off x="625923" y="7083022"/>
            <a:ext cx="4953088" cy="946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796" tIns="44601" rIns="90796" bIns="44601">
            <a:spAutoFit/>
          </a:bodyPr>
          <a:lstStyle/>
          <a:p>
            <a:pPr defTabSz="403004">
              <a:lnSpc>
                <a:spcPct val="65000"/>
              </a:lnSpc>
              <a:spcAft>
                <a:spcPct val="24000"/>
              </a:spcAft>
            </a:pPr>
            <a:r>
              <a:rPr lang="en-US" sz="1100">
                <a:latin typeface="Courier New" pitchFamily="49" charset="0"/>
              </a:rPr>
              <a:t>ENAME    JOB           COMM</a:t>
            </a:r>
          </a:p>
          <a:p>
            <a:pPr defTabSz="403004">
              <a:lnSpc>
                <a:spcPct val="65000"/>
              </a:lnSpc>
              <a:spcAft>
                <a:spcPct val="24000"/>
              </a:spcAft>
            </a:pPr>
            <a:r>
              <a:rPr lang="en-US" sz="1100">
                <a:latin typeface="Courier New" pitchFamily="49" charset="0"/>
              </a:rPr>
              <a:t>-------- ----------- ------</a:t>
            </a:r>
          </a:p>
          <a:p>
            <a:pPr defTabSz="403004">
              <a:lnSpc>
                <a:spcPct val="65000"/>
              </a:lnSpc>
              <a:spcAft>
                <a:spcPct val="24000"/>
              </a:spcAft>
            </a:pPr>
            <a:r>
              <a:rPr lang="en-US" sz="1100">
                <a:latin typeface="Courier New" pitchFamily="49" charset="0"/>
              </a:rPr>
              <a:t>KING     PRESIDENT      </a:t>
            </a:r>
          </a:p>
          <a:p>
            <a:pPr defTabSz="403004">
              <a:lnSpc>
                <a:spcPct val="65000"/>
              </a:lnSpc>
              <a:spcAft>
                <a:spcPct val="24000"/>
              </a:spcAft>
            </a:pPr>
            <a:r>
              <a:rPr lang="en-US" sz="1100">
                <a:latin typeface="Courier New" pitchFamily="49" charset="0"/>
              </a:rPr>
              <a:t>BLAKE    MANAGER       </a:t>
            </a:r>
          </a:p>
          <a:p>
            <a:pPr defTabSz="403004">
              <a:lnSpc>
                <a:spcPct val="65000"/>
              </a:lnSpc>
              <a:spcAft>
                <a:spcPct val="24000"/>
              </a:spcAft>
            </a:pPr>
            <a:r>
              <a:rPr lang="en-US" sz="1100">
                <a:latin typeface="Courier New" pitchFamily="49" charset="0"/>
              </a:rPr>
              <a:t>CLARK    MANAGER</a:t>
            </a:r>
          </a:p>
          <a:p>
            <a:pPr defTabSz="403004">
              <a:lnSpc>
                <a:spcPct val="65000"/>
              </a:lnSpc>
              <a:spcAft>
                <a:spcPct val="24000"/>
              </a:spcAft>
            </a:pPr>
            <a:r>
              <a:rPr lang="en-US" sz="1100">
                <a:latin typeface="Courier New" pitchFamily="49" charset="0"/>
              </a:rPr>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71039" y="152665"/>
            <a:ext cx="5911133" cy="4414564"/>
          </a:xfrm>
          <a:ln cap="flat"/>
        </p:spPr>
      </p:sp>
      <p:sp>
        <p:nvSpPr>
          <p:cNvPr id="36867" name="Rectangle 3"/>
          <p:cNvSpPr>
            <a:spLocks noGrp="1" noChangeArrowheads="1"/>
          </p:cNvSpPr>
          <p:nvPr>
            <p:ph type="body" idx="1"/>
          </p:nvPr>
        </p:nvSpPr>
        <p:spPr>
          <a:noFill/>
        </p:spPr>
        <p:txBody>
          <a:bodyPr/>
          <a:lstStyle/>
          <a:p>
            <a:r>
              <a:rPr lang="en-US">
                <a:latin typeface="Arial" charset="0"/>
              </a:rPr>
              <a:t>Logical Operators</a:t>
            </a:r>
          </a:p>
          <a:p>
            <a:pPr lvl="1"/>
            <a:r>
              <a:rPr lang="en-US"/>
              <a:t>A logical operator combines the result of two component conditions to produce a single result based on them or to invert the result of a single condition. Three </a:t>
            </a:r>
            <a:r>
              <a:rPr lang="en-US">
                <a:solidFill>
                  <a:srgbClr val="FC0128"/>
                </a:solidFill>
              </a:rPr>
              <a:t>logical operators </a:t>
            </a:r>
            <a:r>
              <a:rPr lang="en-US"/>
              <a:t>are available in SQL:</a:t>
            </a:r>
          </a:p>
          <a:p>
            <a:pPr lvl="2"/>
            <a:r>
              <a:rPr lang="en-US"/>
              <a:t>AND</a:t>
            </a:r>
          </a:p>
          <a:p>
            <a:pPr lvl="2"/>
            <a:r>
              <a:rPr lang="en-US"/>
              <a:t>OR</a:t>
            </a:r>
          </a:p>
          <a:p>
            <a:pPr lvl="2"/>
            <a:r>
              <a:rPr lang="en-US"/>
              <a:t>NOT</a:t>
            </a:r>
          </a:p>
          <a:p>
            <a:pPr lvl="1"/>
            <a:r>
              <a:rPr lang="en-US">
                <a:solidFill>
                  <a:srgbClr val="000000"/>
                </a:solidFill>
              </a:rPr>
              <a:t>All the examples so far have specified only one condition in the WHERE clause. You can use several conditions in one WHERE clause using the AND and OR operators.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noFill/>
        </p:spPr>
        <p:txBody>
          <a:bodyPr/>
          <a:lstStyle/>
          <a:p>
            <a:pPr>
              <a:tabLst/>
            </a:pPr>
            <a:r>
              <a:rPr lang="en-US">
                <a:latin typeface="Arial" charset="0"/>
              </a:rPr>
              <a:t>The AND Operator</a:t>
            </a:r>
          </a:p>
          <a:p>
            <a:pPr lvl="1">
              <a:tabLst/>
            </a:pPr>
            <a:r>
              <a:rPr lang="en-US">
                <a:solidFill>
                  <a:srgbClr val="000000"/>
                </a:solidFill>
              </a:rPr>
              <a:t>In the example, both conditions must be true for any record to be selected. Therefore, an employee who has a job title of CLERK </a:t>
            </a:r>
            <a:r>
              <a:rPr lang="en-US" i="1">
                <a:solidFill>
                  <a:srgbClr val="000000"/>
                </a:solidFill>
              </a:rPr>
              <a:t>and</a:t>
            </a:r>
            <a:r>
              <a:rPr lang="en-US">
                <a:solidFill>
                  <a:srgbClr val="000000"/>
                </a:solidFill>
              </a:rPr>
              <a:t> earns more than $1100 will be selected.</a:t>
            </a:r>
          </a:p>
          <a:p>
            <a:pPr lvl="1">
              <a:tabLst/>
            </a:pPr>
            <a:r>
              <a:rPr lang="en-US">
                <a:solidFill>
                  <a:srgbClr val="000000"/>
                </a:solidFill>
              </a:rPr>
              <a:t>All character searches are case sensitive. No rows are returned if CLERK is not in uppercase. Character strings must be enclosed in quotation marks.</a:t>
            </a:r>
          </a:p>
          <a:p>
            <a:pPr>
              <a:tabLst/>
            </a:pPr>
            <a:r>
              <a:rPr lang="en-US">
                <a:latin typeface="Arial" charset="0"/>
              </a:rPr>
              <a:t>AND Truth Table</a:t>
            </a:r>
          </a:p>
          <a:p>
            <a:pPr lvl="1">
              <a:tabLst/>
            </a:pPr>
            <a:r>
              <a:rPr lang="en-US"/>
              <a:t>The following table shows the results of combining two expressions with AND:</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tabLst/>
            </a:pPr>
            <a:r>
              <a:rPr lang="en-US">
                <a:solidFill>
                  <a:schemeClr val="accent2"/>
                </a:solidFill>
                <a:latin typeface="Arial" charset="0"/>
              </a:rPr>
              <a:t>Class Management Note</a:t>
            </a:r>
          </a:p>
          <a:p>
            <a:pPr lvl="1">
              <a:tabLst/>
            </a:pPr>
            <a:r>
              <a:rPr lang="en-US">
                <a:solidFill>
                  <a:schemeClr val="accent2"/>
                </a:solidFill>
              </a:rPr>
              <a:t>Demo: </a:t>
            </a:r>
            <a:r>
              <a:rPr lang="en-US" i="1">
                <a:solidFill>
                  <a:schemeClr val="accent2"/>
                </a:solidFill>
              </a:rPr>
              <a:t>l2and.sql</a:t>
            </a:r>
          </a:p>
          <a:p>
            <a:pPr lvl="1">
              <a:tabLst/>
            </a:pPr>
            <a:r>
              <a:rPr lang="en-US">
                <a:solidFill>
                  <a:schemeClr val="accent2"/>
                </a:solidFill>
              </a:rPr>
              <a:t>Purpose: To illustrate using the AND operator. </a:t>
            </a:r>
          </a:p>
          <a:p>
            <a:pPr lvl="1">
              <a:tabLst/>
            </a:pPr>
            <a:endParaRPr lang="en-US" i="1">
              <a:solidFill>
                <a:schemeClr val="accent2"/>
              </a:solidFill>
            </a:endParaRPr>
          </a:p>
          <a:p>
            <a:pPr>
              <a:tabLst/>
            </a:pPr>
            <a:endParaRPr lang="en-US" b="0" i="1">
              <a:solidFill>
                <a:schemeClr val="accent2"/>
              </a:solidFill>
              <a:latin typeface="Times New Roman" pitchFamily="18" charset="0"/>
            </a:endParaRPr>
          </a:p>
        </p:txBody>
      </p:sp>
      <p:sp>
        <p:nvSpPr>
          <p:cNvPr id="38915" name="Rectangle 3"/>
          <p:cNvSpPr>
            <a:spLocks noChangeArrowheads="1"/>
          </p:cNvSpPr>
          <p:nvPr/>
        </p:nvSpPr>
        <p:spPr bwMode="auto">
          <a:xfrm>
            <a:off x="3883272" y="0"/>
            <a:ext cx="2976324" cy="45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51" tIns="45875" rIns="91751" bIns="45875" anchor="ctr"/>
          <a:lstStyle/>
          <a:p>
            <a:pPr eaLnBrk="1" hangingPunct="1"/>
            <a:endParaRPr lang="en-US"/>
          </a:p>
        </p:txBody>
      </p:sp>
      <p:sp>
        <p:nvSpPr>
          <p:cNvPr id="38916" name="Rectangle 4"/>
          <p:cNvSpPr>
            <a:spLocks noChangeArrowheads="1"/>
          </p:cNvSpPr>
          <p:nvPr/>
        </p:nvSpPr>
        <p:spPr bwMode="auto">
          <a:xfrm>
            <a:off x="-3193" y="0"/>
            <a:ext cx="2973130" cy="45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51" tIns="45875" rIns="91751" bIns="45875" anchor="ctr"/>
          <a:lstStyle/>
          <a:p>
            <a:pPr eaLnBrk="1" hangingPunct="1"/>
            <a:endParaRPr lang="en-US"/>
          </a:p>
        </p:txBody>
      </p:sp>
      <p:sp>
        <p:nvSpPr>
          <p:cNvPr id="38917" name="Rectangle 5"/>
          <p:cNvSpPr>
            <a:spLocks noGrp="1" noRot="1" noChangeAspect="1" noChangeArrowheads="1" noTextEdit="1"/>
          </p:cNvSpPr>
          <p:nvPr>
            <p:ph type="sldImg"/>
          </p:nvPr>
        </p:nvSpPr>
        <p:spPr>
          <a:xfrm>
            <a:off x="471039" y="152665"/>
            <a:ext cx="5911133" cy="4414564"/>
          </a:xfrm>
          <a:ln cap="flat"/>
        </p:spPr>
      </p:sp>
      <p:grpSp>
        <p:nvGrpSpPr>
          <p:cNvPr id="38918" name="Group 17"/>
          <p:cNvGrpSpPr>
            <a:grpSpLocks/>
          </p:cNvGrpSpPr>
          <p:nvPr/>
        </p:nvGrpSpPr>
        <p:grpSpPr bwMode="auto">
          <a:xfrm>
            <a:off x="167658" y="5445053"/>
            <a:ext cx="287413" cy="305330"/>
            <a:chOff x="105" y="3424"/>
            <a:chExt cx="180" cy="192"/>
          </a:xfrm>
        </p:grpSpPr>
        <p:sp>
          <p:nvSpPr>
            <p:cNvPr id="38920" name="Freeform 6"/>
            <p:cNvSpPr>
              <a:spLocks/>
            </p:cNvSpPr>
            <p:nvPr/>
          </p:nvSpPr>
          <p:spPr bwMode="auto">
            <a:xfrm>
              <a:off x="105" y="3424"/>
              <a:ext cx="180" cy="184"/>
            </a:xfrm>
            <a:custGeom>
              <a:avLst/>
              <a:gdLst>
                <a:gd name="T0" fmla="*/ 179 w 180"/>
                <a:gd name="T1" fmla="*/ 183 h 184"/>
                <a:gd name="T2" fmla="*/ 179 w 180"/>
                <a:gd name="T3" fmla="*/ 0 h 184"/>
                <a:gd name="T4" fmla="*/ 0 w 180"/>
                <a:gd name="T5" fmla="*/ 0 h 184"/>
                <a:gd name="T6" fmla="*/ 0 w 180"/>
                <a:gd name="T7" fmla="*/ 183 h 184"/>
                <a:gd name="T8" fmla="*/ 179 w 180"/>
                <a:gd name="T9" fmla="*/ 183 h 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 h="184">
                  <a:moveTo>
                    <a:pt x="179" y="183"/>
                  </a:moveTo>
                  <a:lnTo>
                    <a:pt x="179" y="0"/>
                  </a:lnTo>
                  <a:lnTo>
                    <a:pt x="0" y="0"/>
                  </a:lnTo>
                  <a:lnTo>
                    <a:pt x="0" y="183"/>
                  </a:lnTo>
                  <a:lnTo>
                    <a:pt x="179" y="18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1" name="Freeform 7"/>
            <p:cNvSpPr>
              <a:spLocks/>
            </p:cNvSpPr>
            <p:nvPr/>
          </p:nvSpPr>
          <p:spPr bwMode="auto">
            <a:xfrm>
              <a:off x="186" y="3598"/>
              <a:ext cx="27" cy="18"/>
            </a:xfrm>
            <a:custGeom>
              <a:avLst/>
              <a:gdLst>
                <a:gd name="T0" fmla="*/ 26 w 27"/>
                <a:gd name="T1" fmla="*/ 17 h 18"/>
                <a:gd name="T2" fmla="*/ 26 w 27"/>
                <a:gd name="T3" fmla="*/ 0 h 18"/>
                <a:gd name="T4" fmla="*/ 0 w 27"/>
                <a:gd name="T5" fmla="*/ 0 h 18"/>
                <a:gd name="T6" fmla="*/ 0 w 27"/>
                <a:gd name="T7" fmla="*/ 17 h 18"/>
                <a:gd name="T8" fmla="*/ 26 w 27"/>
                <a:gd name="T9" fmla="*/ 17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8">
                  <a:moveTo>
                    <a:pt x="26" y="17"/>
                  </a:moveTo>
                  <a:lnTo>
                    <a:pt x="26" y="0"/>
                  </a:lnTo>
                  <a:lnTo>
                    <a:pt x="0" y="0"/>
                  </a:lnTo>
                  <a:lnTo>
                    <a:pt x="0" y="17"/>
                  </a:lnTo>
                  <a:lnTo>
                    <a:pt x="26"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2" name="Freeform 8"/>
            <p:cNvSpPr>
              <a:spLocks/>
            </p:cNvSpPr>
            <p:nvPr/>
          </p:nvSpPr>
          <p:spPr bwMode="auto">
            <a:xfrm>
              <a:off x="128" y="3477"/>
              <a:ext cx="32" cy="20"/>
            </a:xfrm>
            <a:custGeom>
              <a:avLst/>
              <a:gdLst>
                <a:gd name="T0" fmla="*/ 0 w 32"/>
                <a:gd name="T1" fmla="*/ 0 h 20"/>
                <a:gd name="T2" fmla="*/ 25 w 32"/>
                <a:gd name="T3" fmla="*/ 19 h 20"/>
                <a:gd name="T4" fmla="*/ 31 w 32"/>
                <a:gd name="T5" fmla="*/ 8 h 20"/>
                <a:gd name="T6" fmla="*/ 0 w 32"/>
                <a:gd name="T7" fmla="*/ 0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 h="20">
                  <a:moveTo>
                    <a:pt x="0" y="0"/>
                  </a:moveTo>
                  <a:lnTo>
                    <a:pt x="25" y="19"/>
                  </a:lnTo>
                  <a:lnTo>
                    <a:pt x="31" y="8"/>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3" name="Freeform 9"/>
            <p:cNvSpPr>
              <a:spLocks/>
            </p:cNvSpPr>
            <p:nvPr/>
          </p:nvSpPr>
          <p:spPr bwMode="auto">
            <a:xfrm>
              <a:off x="238" y="3477"/>
              <a:ext cx="34" cy="20"/>
            </a:xfrm>
            <a:custGeom>
              <a:avLst/>
              <a:gdLst>
                <a:gd name="T0" fmla="*/ 33 w 34"/>
                <a:gd name="T1" fmla="*/ 0 h 20"/>
                <a:gd name="T2" fmla="*/ 6 w 34"/>
                <a:gd name="T3" fmla="*/ 19 h 20"/>
                <a:gd name="T4" fmla="*/ 0 w 34"/>
                <a:gd name="T5" fmla="*/ 9 h 20"/>
                <a:gd name="T6" fmla="*/ 33 w 34"/>
                <a:gd name="T7" fmla="*/ 0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 h="20">
                  <a:moveTo>
                    <a:pt x="33" y="0"/>
                  </a:moveTo>
                  <a:lnTo>
                    <a:pt x="6" y="19"/>
                  </a:lnTo>
                  <a:lnTo>
                    <a:pt x="0" y="9"/>
                  </a:lnTo>
                  <a:lnTo>
                    <a:pt x="33"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4" name="Freeform 10"/>
            <p:cNvSpPr>
              <a:spLocks/>
            </p:cNvSpPr>
            <p:nvPr/>
          </p:nvSpPr>
          <p:spPr bwMode="auto">
            <a:xfrm>
              <a:off x="125" y="3515"/>
              <a:ext cx="33" cy="19"/>
            </a:xfrm>
            <a:custGeom>
              <a:avLst/>
              <a:gdLst>
                <a:gd name="T0" fmla="*/ 0 w 33"/>
                <a:gd name="T1" fmla="*/ 18 h 19"/>
                <a:gd name="T2" fmla="*/ 32 w 33"/>
                <a:gd name="T3" fmla="*/ 14 h 19"/>
                <a:gd name="T4" fmla="*/ 30 w 33"/>
                <a:gd name="T5" fmla="*/ 0 h 19"/>
                <a:gd name="T6" fmla="*/ 0 w 33"/>
                <a:gd name="T7" fmla="*/ 18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 h="19">
                  <a:moveTo>
                    <a:pt x="0" y="18"/>
                  </a:moveTo>
                  <a:lnTo>
                    <a:pt x="32" y="14"/>
                  </a:lnTo>
                  <a:lnTo>
                    <a:pt x="30" y="0"/>
                  </a:lnTo>
                  <a:lnTo>
                    <a:pt x="0"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5" name="Freeform 11"/>
            <p:cNvSpPr>
              <a:spLocks/>
            </p:cNvSpPr>
            <p:nvPr/>
          </p:nvSpPr>
          <p:spPr bwMode="auto">
            <a:xfrm>
              <a:off x="241" y="3516"/>
              <a:ext cx="34" cy="19"/>
            </a:xfrm>
            <a:custGeom>
              <a:avLst/>
              <a:gdLst>
                <a:gd name="T0" fmla="*/ 33 w 34"/>
                <a:gd name="T1" fmla="*/ 18 h 19"/>
                <a:gd name="T2" fmla="*/ 0 w 34"/>
                <a:gd name="T3" fmla="*/ 15 h 19"/>
                <a:gd name="T4" fmla="*/ 2 w 34"/>
                <a:gd name="T5" fmla="*/ 0 h 19"/>
                <a:gd name="T6" fmla="*/ 33 w 34"/>
                <a:gd name="T7" fmla="*/ 18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 h="19">
                  <a:moveTo>
                    <a:pt x="33" y="18"/>
                  </a:moveTo>
                  <a:lnTo>
                    <a:pt x="0" y="15"/>
                  </a:lnTo>
                  <a:lnTo>
                    <a:pt x="2" y="0"/>
                  </a:lnTo>
                  <a:lnTo>
                    <a:pt x="33"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6" name="Freeform 12"/>
            <p:cNvSpPr>
              <a:spLocks/>
            </p:cNvSpPr>
            <p:nvPr/>
          </p:nvSpPr>
          <p:spPr bwMode="auto">
            <a:xfrm>
              <a:off x="150" y="3438"/>
              <a:ext cx="27" cy="30"/>
            </a:xfrm>
            <a:custGeom>
              <a:avLst/>
              <a:gdLst>
                <a:gd name="T0" fmla="*/ 0 w 27"/>
                <a:gd name="T1" fmla="*/ 0 h 30"/>
                <a:gd name="T2" fmla="*/ 15 w 27"/>
                <a:gd name="T3" fmla="*/ 29 h 30"/>
                <a:gd name="T4" fmla="*/ 26 w 27"/>
                <a:gd name="T5" fmla="*/ 22 h 30"/>
                <a:gd name="T6" fmla="*/ 0 w 2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30">
                  <a:moveTo>
                    <a:pt x="0" y="0"/>
                  </a:moveTo>
                  <a:lnTo>
                    <a:pt x="15" y="29"/>
                  </a:lnTo>
                  <a:lnTo>
                    <a:pt x="26" y="22"/>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7" name="Freeform 13"/>
            <p:cNvSpPr>
              <a:spLocks/>
            </p:cNvSpPr>
            <p:nvPr/>
          </p:nvSpPr>
          <p:spPr bwMode="auto">
            <a:xfrm>
              <a:off x="216" y="3440"/>
              <a:ext cx="28" cy="32"/>
            </a:xfrm>
            <a:custGeom>
              <a:avLst/>
              <a:gdLst>
                <a:gd name="T0" fmla="*/ 27 w 28"/>
                <a:gd name="T1" fmla="*/ 0 h 32"/>
                <a:gd name="T2" fmla="*/ 11 w 28"/>
                <a:gd name="T3" fmla="*/ 31 h 32"/>
                <a:gd name="T4" fmla="*/ 0 w 28"/>
                <a:gd name="T5" fmla="*/ 23 h 32"/>
                <a:gd name="T6" fmla="*/ 27 w 28"/>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32">
                  <a:moveTo>
                    <a:pt x="27" y="0"/>
                  </a:moveTo>
                  <a:lnTo>
                    <a:pt x="11" y="31"/>
                  </a:lnTo>
                  <a:lnTo>
                    <a:pt x="0" y="23"/>
                  </a:lnTo>
                  <a:lnTo>
                    <a:pt x="2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8" name="Freeform 14"/>
            <p:cNvSpPr>
              <a:spLocks/>
            </p:cNvSpPr>
            <p:nvPr/>
          </p:nvSpPr>
          <p:spPr bwMode="auto">
            <a:xfrm>
              <a:off x="190" y="3430"/>
              <a:ext cx="18" cy="30"/>
            </a:xfrm>
            <a:custGeom>
              <a:avLst/>
              <a:gdLst>
                <a:gd name="T0" fmla="*/ 7 w 18"/>
                <a:gd name="T1" fmla="*/ 0 h 30"/>
                <a:gd name="T2" fmla="*/ 0 w 18"/>
                <a:gd name="T3" fmla="*/ 29 h 30"/>
                <a:gd name="T4" fmla="*/ 17 w 18"/>
                <a:gd name="T5" fmla="*/ 28 h 30"/>
                <a:gd name="T6" fmla="*/ 7 w 18"/>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30">
                  <a:moveTo>
                    <a:pt x="7" y="0"/>
                  </a:moveTo>
                  <a:lnTo>
                    <a:pt x="0" y="29"/>
                  </a:lnTo>
                  <a:lnTo>
                    <a:pt x="17" y="28"/>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9" name="Freeform 15"/>
            <p:cNvSpPr>
              <a:spLocks/>
            </p:cNvSpPr>
            <p:nvPr/>
          </p:nvSpPr>
          <p:spPr bwMode="auto">
            <a:xfrm>
              <a:off x="165" y="3476"/>
              <a:ext cx="67" cy="115"/>
            </a:xfrm>
            <a:custGeom>
              <a:avLst/>
              <a:gdLst>
                <a:gd name="T0" fmla="*/ 21 w 67"/>
                <a:gd name="T1" fmla="*/ 114 h 115"/>
                <a:gd name="T2" fmla="*/ 22 w 67"/>
                <a:gd name="T3" fmla="*/ 94 h 115"/>
                <a:gd name="T4" fmla="*/ 20 w 67"/>
                <a:gd name="T5" fmla="*/ 91 h 115"/>
                <a:gd name="T6" fmla="*/ 14 w 67"/>
                <a:gd name="T7" fmla="*/ 83 h 115"/>
                <a:gd name="T8" fmla="*/ 8 w 67"/>
                <a:gd name="T9" fmla="*/ 72 h 115"/>
                <a:gd name="T10" fmla="*/ 3 w 67"/>
                <a:gd name="T11" fmla="*/ 58 h 115"/>
                <a:gd name="T12" fmla="*/ 0 w 67"/>
                <a:gd name="T13" fmla="*/ 42 h 115"/>
                <a:gd name="T14" fmla="*/ 0 w 67"/>
                <a:gd name="T15" fmla="*/ 27 h 115"/>
                <a:gd name="T16" fmla="*/ 7 w 67"/>
                <a:gd name="T17" fmla="*/ 12 h 115"/>
                <a:gd name="T18" fmla="*/ 22 w 67"/>
                <a:gd name="T19" fmla="*/ 0 h 115"/>
                <a:gd name="T20" fmla="*/ 42 w 67"/>
                <a:gd name="T21" fmla="*/ 0 h 115"/>
                <a:gd name="T22" fmla="*/ 45 w 67"/>
                <a:gd name="T23" fmla="*/ 1 h 115"/>
                <a:gd name="T24" fmla="*/ 50 w 67"/>
                <a:gd name="T25" fmla="*/ 5 h 115"/>
                <a:gd name="T26" fmla="*/ 56 w 67"/>
                <a:gd name="T27" fmla="*/ 11 h 115"/>
                <a:gd name="T28" fmla="*/ 62 w 67"/>
                <a:gd name="T29" fmla="*/ 20 h 115"/>
                <a:gd name="T30" fmla="*/ 66 w 67"/>
                <a:gd name="T31" fmla="*/ 32 h 115"/>
                <a:gd name="T32" fmla="*/ 65 w 67"/>
                <a:gd name="T33" fmla="*/ 48 h 115"/>
                <a:gd name="T34" fmla="*/ 58 w 67"/>
                <a:gd name="T35" fmla="*/ 68 h 115"/>
                <a:gd name="T36" fmla="*/ 42 w 67"/>
                <a:gd name="T37" fmla="*/ 91 h 115"/>
                <a:gd name="T38" fmla="*/ 42 w 67"/>
                <a:gd name="T39" fmla="*/ 114 h 115"/>
                <a:gd name="T40" fmla="*/ 21 w 67"/>
                <a:gd name="T41" fmla="*/ 114 h 1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7" h="115">
                  <a:moveTo>
                    <a:pt x="21" y="114"/>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4"/>
                  </a:lnTo>
                  <a:lnTo>
                    <a:pt x="21"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0" name="Freeform 16"/>
            <p:cNvSpPr>
              <a:spLocks/>
            </p:cNvSpPr>
            <p:nvPr/>
          </p:nvSpPr>
          <p:spPr bwMode="auto">
            <a:xfrm>
              <a:off x="192" y="3497"/>
              <a:ext cx="17" cy="87"/>
            </a:xfrm>
            <a:custGeom>
              <a:avLst/>
              <a:gdLst>
                <a:gd name="T0" fmla="*/ 4 w 17"/>
                <a:gd name="T1" fmla="*/ 0 h 87"/>
                <a:gd name="T2" fmla="*/ 6 w 17"/>
                <a:gd name="T3" fmla="*/ 6 h 87"/>
                <a:gd name="T4" fmla="*/ 2 w 17"/>
                <a:gd name="T5" fmla="*/ 7 h 87"/>
                <a:gd name="T6" fmla="*/ 2 w 17"/>
                <a:gd name="T7" fmla="*/ 78 h 87"/>
                <a:gd name="T8" fmla="*/ 0 w 17"/>
                <a:gd name="T9" fmla="*/ 79 h 87"/>
                <a:gd name="T10" fmla="*/ 0 w 17"/>
                <a:gd name="T11" fmla="*/ 86 h 87"/>
                <a:gd name="T12" fmla="*/ 2 w 17"/>
                <a:gd name="T13" fmla="*/ 86 h 87"/>
                <a:gd name="T14" fmla="*/ 4 w 17"/>
                <a:gd name="T15" fmla="*/ 86 h 87"/>
                <a:gd name="T16" fmla="*/ 6 w 17"/>
                <a:gd name="T17" fmla="*/ 86 h 87"/>
                <a:gd name="T18" fmla="*/ 9 w 17"/>
                <a:gd name="T19" fmla="*/ 85 h 87"/>
                <a:gd name="T20" fmla="*/ 13 w 17"/>
                <a:gd name="T21" fmla="*/ 85 h 87"/>
                <a:gd name="T22" fmla="*/ 16 w 17"/>
                <a:gd name="T23" fmla="*/ 84 h 87"/>
                <a:gd name="T24" fmla="*/ 16 w 17"/>
                <a:gd name="T25" fmla="*/ 82 h 87"/>
                <a:gd name="T26" fmla="*/ 16 w 17"/>
                <a:gd name="T27" fmla="*/ 79 h 87"/>
                <a:gd name="T28" fmla="*/ 16 w 17"/>
                <a:gd name="T29" fmla="*/ 48 h 87"/>
                <a:gd name="T30" fmla="*/ 13 w 17"/>
                <a:gd name="T31" fmla="*/ 47 h 87"/>
                <a:gd name="T32" fmla="*/ 13 w 17"/>
                <a:gd name="T33" fmla="*/ 39 h 87"/>
                <a:gd name="T34" fmla="*/ 13 w 17"/>
                <a:gd name="T35" fmla="*/ 5 h 87"/>
                <a:gd name="T36" fmla="*/ 4 w 17"/>
                <a:gd name="T37" fmla="*/ 0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 h="87">
                  <a:moveTo>
                    <a:pt x="4" y="0"/>
                  </a:moveTo>
                  <a:lnTo>
                    <a:pt x="6" y="6"/>
                  </a:lnTo>
                  <a:lnTo>
                    <a:pt x="2" y="7"/>
                  </a:lnTo>
                  <a:lnTo>
                    <a:pt x="2" y="78"/>
                  </a:lnTo>
                  <a:lnTo>
                    <a:pt x="0" y="79"/>
                  </a:lnTo>
                  <a:lnTo>
                    <a:pt x="0" y="86"/>
                  </a:lnTo>
                  <a:lnTo>
                    <a:pt x="2" y="86"/>
                  </a:lnTo>
                  <a:lnTo>
                    <a:pt x="4" y="86"/>
                  </a:lnTo>
                  <a:lnTo>
                    <a:pt x="6" y="86"/>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38919" name="Object 18"/>
          <p:cNvGraphicFramePr>
            <a:graphicFrameLocks/>
          </p:cNvGraphicFramePr>
          <p:nvPr/>
        </p:nvGraphicFramePr>
        <p:xfrm>
          <a:off x="514150" y="6237003"/>
          <a:ext cx="6035678" cy="1025719"/>
        </p:xfrm>
        <a:graphic>
          <a:graphicData uri="http://schemas.openxmlformats.org/presentationml/2006/ole">
            <mc:AlternateContent xmlns:mc="http://schemas.openxmlformats.org/markup-compatibility/2006">
              <mc:Choice xmlns:v="urn:schemas-microsoft-com:vml" Requires="v">
                <p:oleObj spid="_x0000_s2051" name="Document" r:id="rId4" imgW="6000750" imgH="1023938" progId="Word.Document.6">
                  <p:embed/>
                </p:oleObj>
              </mc:Choice>
              <mc:Fallback>
                <p:oleObj name="Document" r:id="rId4" imgW="6000750" imgH="1023938" progId="Word.Document.6">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150" y="6237003"/>
                        <a:ext cx="6035678" cy="102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71039" y="152665"/>
            <a:ext cx="5911133" cy="4414564"/>
          </a:xfrm>
          <a:ln cap="flat"/>
        </p:spPr>
      </p:sp>
      <p:sp>
        <p:nvSpPr>
          <p:cNvPr id="40963" name="Rectangle 3"/>
          <p:cNvSpPr>
            <a:spLocks noGrp="1" noChangeArrowheads="1"/>
          </p:cNvSpPr>
          <p:nvPr>
            <p:ph type="body" idx="1"/>
          </p:nvPr>
        </p:nvSpPr>
        <p:spPr>
          <a:noFill/>
        </p:spPr>
        <p:txBody>
          <a:bodyPr/>
          <a:lstStyle/>
          <a:p>
            <a:r>
              <a:rPr lang="en-US">
                <a:latin typeface="Arial" charset="0"/>
              </a:rPr>
              <a:t>The OR Operator</a:t>
            </a:r>
          </a:p>
          <a:p>
            <a:pPr lvl="1"/>
            <a:r>
              <a:rPr lang="en-US">
                <a:solidFill>
                  <a:srgbClr val="000000"/>
                </a:solidFill>
              </a:rPr>
              <a:t>In the example, either condition can be true for any record to be selected. Therefore, an employee who has a job title of CLERK </a:t>
            </a:r>
            <a:r>
              <a:rPr lang="en-US" i="1">
                <a:solidFill>
                  <a:srgbClr val="000000"/>
                </a:solidFill>
              </a:rPr>
              <a:t>or</a:t>
            </a:r>
            <a:r>
              <a:rPr lang="en-US" b="1">
                <a:solidFill>
                  <a:srgbClr val="000000"/>
                </a:solidFill>
              </a:rPr>
              <a:t> </a:t>
            </a:r>
            <a:r>
              <a:rPr lang="en-US">
                <a:solidFill>
                  <a:srgbClr val="000000"/>
                </a:solidFill>
              </a:rPr>
              <a:t>earns more than $1100 will be selected.</a:t>
            </a:r>
          </a:p>
          <a:p>
            <a:r>
              <a:rPr lang="en-US">
                <a:latin typeface="Arial" charset="0"/>
              </a:rPr>
              <a:t>The OR Truth Table</a:t>
            </a:r>
          </a:p>
          <a:p>
            <a:pPr lvl="1"/>
            <a:r>
              <a:rPr lang="en-US"/>
              <a:t>The following table shows the results of combining two expressions with OR:</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chemeClr val="accent2"/>
                </a:solidFill>
                <a:latin typeface="Arial" charset="0"/>
              </a:rPr>
              <a:t>Class Management Note</a:t>
            </a:r>
          </a:p>
          <a:p>
            <a:pPr lvl="1"/>
            <a:r>
              <a:rPr lang="en-US">
                <a:solidFill>
                  <a:schemeClr val="accent2"/>
                </a:solidFill>
              </a:rPr>
              <a:t>Demo: </a:t>
            </a:r>
            <a:r>
              <a:rPr lang="en-US" i="1">
                <a:solidFill>
                  <a:schemeClr val="accent2"/>
                </a:solidFill>
              </a:rPr>
              <a:t>l2or.sql</a:t>
            </a:r>
          </a:p>
          <a:p>
            <a:pPr lvl="1"/>
            <a:r>
              <a:rPr lang="en-US">
                <a:solidFill>
                  <a:schemeClr val="accent2"/>
                </a:solidFill>
              </a:rPr>
              <a:t>Purpose: To illustrate using the OR operator.</a:t>
            </a:r>
            <a:endParaRPr lang="en-US" i="1"/>
          </a:p>
          <a:p>
            <a:endParaRPr lang="en-US" b="0" i="1">
              <a:latin typeface="Times New Roman" pitchFamily="18" charset="0"/>
            </a:endParaRPr>
          </a:p>
        </p:txBody>
      </p:sp>
      <p:graphicFrame>
        <p:nvGraphicFramePr>
          <p:cNvPr id="40964" name="Object 4"/>
          <p:cNvGraphicFramePr>
            <a:graphicFrameLocks/>
          </p:cNvGraphicFramePr>
          <p:nvPr/>
        </p:nvGraphicFramePr>
        <p:xfrm>
          <a:off x="518941" y="5863293"/>
          <a:ext cx="6035678" cy="1025718"/>
        </p:xfrm>
        <a:graphic>
          <a:graphicData uri="http://schemas.openxmlformats.org/presentationml/2006/ole">
            <mc:AlternateContent xmlns:mc="http://schemas.openxmlformats.org/markup-compatibility/2006">
              <mc:Choice xmlns:v="urn:schemas-microsoft-com:vml" Requires="v">
                <p:oleObj spid="_x0000_s3075" name="Document" r:id="rId4" imgW="6000750" imgH="1023938" progId="Word.Document.6">
                  <p:embed/>
                </p:oleObj>
              </mc:Choice>
              <mc:Fallback>
                <p:oleObj name="Document" r:id="rId4" imgW="6000750" imgH="1023938" progId="Word.Document.6">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941" y="5863293"/>
                        <a:ext cx="6035678" cy="1025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471039" y="152665"/>
            <a:ext cx="5911133" cy="4414564"/>
          </a:xfrm>
          <a:ln cap="flat"/>
        </p:spPr>
      </p:sp>
      <p:sp>
        <p:nvSpPr>
          <p:cNvPr id="43011" name="Rectangle 3"/>
          <p:cNvSpPr>
            <a:spLocks noGrp="1" noChangeArrowheads="1"/>
          </p:cNvSpPr>
          <p:nvPr>
            <p:ph type="body" idx="1"/>
          </p:nvPr>
        </p:nvSpPr>
        <p:spPr>
          <a:noFill/>
        </p:spPr>
        <p:txBody>
          <a:bodyPr/>
          <a:lstStyle/>
          <a:p>
            <a:r>
              <a:rPr lang="en-US">
                <a:latin typeface="Arial" charset="0"/>
              </a:rPr>
              <a:t>The NOT Operator</a:t>
            </a:r>
          </a:p>
          <a:p>
            <a:pPr lvl="1"/>
            <a:r>
              <a:rPr lang="en-US"/>
              <a:t>The slide example displays name and job title of all the employees whose job title </a:t>
            </a:r>
            <a:r>
              <a:rPr lang="en-US" i="1"/>
              <a:t>is not</a:t>
            </a:r>
            <a:r>
              <a:rPr lang="en-US"/>
              <a:t> CLERK, MANAGER, or ANALYST.</a:t>
            </a:r>
          </a:p>
          <a:p>
            <a:r>
              <a:rPr lang="en-US">
                <a:latin typeface="Arial" charset="0"/>
              </a:rPr>
              <a:t>The NOT Truth Table</a:t>
            </a:r>
          </a:p>
          <a:p>
            <a:pPr lvl="1"/>
            <a:r>
              <a:rPr lang="en-US"/>
              <a:t>The following table shows the result of applying the NOT operator to a condition:</a:t>
            </a:r>
          </a:p>
          <a:p>
            <a:pPr lvl="1"/>
            <a:endParaRPr lang="en-US"/>
          </a:p>
          <a:p>
            <a:pPr lvl="1"/>
            <a:endParaRPr lang="en-US"/>
          </a:p>
          <a:p>
            <a:pPr lvl="1"/>
            <a:endParaRPr lang="en-US" sz="500"/>
          </a:p>
          <a:p>
            <a:pPr lvl="1"/>
            <a:r>
              <a:rPr lang="en-US" b="1"/>
              <a:t>Note: </a:t>
            </a:r>
            <a:r>
              <a:rPr lang="en-US"/>
              <a:t>The NOT operator can also be used with other SQL operators, such as BETWEEN, LIKE, and NULL.</a:t>
            </a:r>
          </a:p>
          <a:p>
            <a:pPr lvl="1"/>
            <a:endParaRPr lang="en-US" sz="500"/>
          </a:p>
          <a:p>
            <a:pPr lvl="1">
              <a:spcBef>
                <a:spcPct val="0"/>
              </a:spcBef>
            </a:pPr>
            <a:r>
              <a:rPr lang="en-US" b="1">
                <a:latin typeface="Courier New" pitchFamily="49" charset="0"/>
              </a:rPr>
              <a:t> ... WHERE  NOT job IN ('CLERK', 'ANALYST')</a:t>
            </a:r>
            <a:endParaRPr lang="en-US" b="1"/>
          </a:p>
          <a:p>
            <a:pPr lvl="1">
              <a:spcBef>
                <a:spcPct val="0"/>
              </a:spcBef>
            </a:pPr>
            <a:r>
              <a:rPr lang="en-US" b="1"/>
              <a:t>  </a:t>
            </a:r>
            <a:r>
              <a:rPr lang="en-US" b="1">
                <a:latin typeface="Courier New" pitchFamily="49" charset="0"/>
              </a:rPr>
              <a:t>... WHERE  sal  NOT  BETWEEN  1000 AND  1500</a:t>
            </a:r>
          </a:p>
          <a:p>
            <a:pPr lvl="1">
              <a:spcBef>
                <a:spcPct val="0"/>
              </a:spcBef>
            </a:pPr>
            <a:r>
              <a:rPr lang="en-US" b="1">
                <a:latin typeface="Courier New" pitchFamily="49" charset="0"/>
              </a:rPr>
              <a:t> ... WHERE  ename NOT LIKE '%A%'</a:t>
            </a:r>
          </a:p>
          <a:p>
            <a:pPr lvl="1">
              <a:spcBef>
                <a:spcPct val="0"/>
              </a:spcBef>
            </a:pPr>
            <a:r>
              <a:rPr lang="en-US" b="1">
                <a:latin typeface="Courier New" pitchFamily="49" charset="0"/>
              </a:rPr>
              <a:t> ... WHERE  comm  IS  NOT  NULL</a:t>
            </a:r>
          </a:p>
        </p:txBody>
      </p:sp>
      <p:graphicFrame>
        <p:nvGraphicFramePr>
          <p:cNvPr id="43012" name="Object 4"/>
          <p:cNvGraphicFramePr>
            <a:graphicFrameLocks/>
          </p:cNvGraphicFramePr>
          <p:nvPr/>
        </p:nvGraphicFramePr>
        <p:xfrm>
          <a:off x="510957" y="5869654"/>
          <a:ext cx="6035678" cy="626563"/>
        </p:xfrm>
        <a:graphic>
          <a:graphicData uri="http://schemas.openxmlformats.org/presentationml/2006/ole">
            <mc:AlternateContent xmlns:mc="http://schemas.openxmlformats.org/markup-compatibility/2006">
              <mc:Choice xmlns:v="urn:schemas-microsoft-com:vml" Requires="v">
                <p:oleObj spid="_x0000_s4099" name="Document" r:id="rId4" imgW="6000750" imgH="625475" progId="Word.Document.6">
                  <p:embed/>
                </p:oleObj>
              </mc:Choice>
              <mc:Fallback>
                <p:oleObj name="Document" r:id="rId4" imgW="6000750" imgH="625475" progId="Word.Document.6">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957" y="5869654"/>
                        <a:ext cx="6035678" cy="62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3" name="Rectangle 5"/>
          <p:cNvSpPr>
            <a:spLocks noChangeArrowheads="1"/>
          </p:cNvSpPr>
          <p:nvPr/>
        </p:nvSpPr>
        <p:spPr bwMode="auto">
          <a:xfrm>
            <a:off x="616342" y="6790414"/>
            <a:ext cx="5662041" cy="80149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51" tIns="45875" rIns="91751" bIns="45875" anchor="ct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p:spPr>
        <p:txBody>
          <a:bodyPr/>
          <a:lstStyle/>
          <a:p>
            <a:pPr>
              <a:tabLst/>
            </a:pPr>
            <a:endParaRPr lang="en-US">
              <a:latin typeface="Arial" charset="0"/>
            </a:endParaRPr>
          </a:p>
        </p:txBody>
      </p:sp>
      <p:sp>
        <p:nvSpPr>
          <p:cNvPr id="45059" name="Rectangle 3"/>
          <p:cNvSpPr>
            <a:spLocks noGrp="1" noRot="1" noChangeAspect="1" noChangeArrowheads="1" noTextEdit="1"/>
          </p:cNvSpPr>
          <p:nvPr>
            <p:ph type="sldImg"/>
          </p:nvPr>
        </p:nvSpPr>
        <p:spPr>
          <a:xfrm>
            <a:off x="482600" y="152400"/>
            <a:ext cx="5888038" cy="4414838"/>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3272" y="0"/>
            <a:ext cx="2976324" cy="45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51" tIns="45875" rIns="91751" bIns="45875" anchor="ctr"/>
          <a:lstStyle/>
          <a:p>
            <a:pPr eaLnBrk="1" hangingPunct="1"/>
            <a:endParaRPr lang="en-US"/>
          </a:p>
        </p:txBody>
      </p:sp>
      <p:sp>
        <p:nvSpPr>
          <p:cNvPr id="10243" name="Rectangle 3"/>
          <p:cNvSpPr>
            <a:spLocks noChangeArrowheads="1"/>
          </p:cNvSpPr>
          <p:nvPr/>
        </p:nvSpPr>
        <p:spPr bwMode="auto">
          <a:xfrm>
            <a:off x="-3193" y="0"/>
            <a:ext cx="2973130" cy="45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51" tIns="45875" rIns="91751" bIns="45875" anchor="ctr"/>
          <a:lstStyle/>
          <a:p>
            <a:pPr eaLnBrk="1" hangingPunct="1"/>
            <a:endParaRPr lang="en-US"/>
          </a:p>
        </p:txBody>
      </p:sp>
      <p:sp>
        <p:nvSpPr>
          <p:cNvPr id="10244" name="Rectangle 4"/>
          <p:cNvSpPr>
            <a:spLocks noGrp="1" noChangeArrowheads="1"/>
          </p:cNvSpPr>
          <p:nvPr>
            <p:ph type="body" idx="1"/>
          </p:nvPr>
        </p:nvSpPr>
        <p:spPr>
          <a:noFill/>
        </p:spPr>
        <p:txBody>
          <a:bodyPr/>
          <a:lstStyle/>
          <a:p>
            <a:pPr>
              <a:tabLst/>
            </a:pPr>
            <a:r>
              <a:rPr lang="en-US">
                <a:latin typeface="Arial" charset="0"/>
              </a:rPr>
              <a:t>Lesson Aim</a:t>
            </a:r>
          </a:p>
          <a:p>
            <a:pPr lvl="1">
              <a:tabLst/>
            </a:pPr>
            <a:r>
              <a:rPr lang="en-US"/>
              <a:t>While retrieving data from the database, you may need to restrict the rows of data that are displayed or specify the order in which the rows are displayed. This lesson explains the SQL statements that you will use to perform these actions.</a:t>
            </a:r>
          </a:p>
          <a:p>
            <a:pPr>
              <a:tabLst/>
            </a:pPr>
            <a:endParaRPr lang="en-US" b="0">
              <a:latin typeface="Times New Roman" pitchFamily="18" charset="0"/>
            </a:endParaRPr>
          </a:p>
        </p:txBody>
      </p:sp>
      <p:sp>
        <p:nvSpPr>
          <p:cNvPr id="10245" name="Rectangle 5"/>
          <p:cNvSpPr>
            <a:spLocks noGrp="1" noRot="1" noChangeAspect="1" noChangeArrowheads="1" noTextEdit="1"/>
          </p:cNvSpPr>
          <p:nvPr>
            <p:ph type="sldImg"/>
          </p:nvPr>
        </p:nvSpPr>
        <p:spPr>
          <a:xfrm>
            <a:off x="482600" y="152400"/>
            <a:ext cx="5888038" cy="4414838"/>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883272" y="0"/>
            <a:ext cx="2976324" cy="45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51" tIns="45875" rIns="91751" bIns="45875" anchor="ctr"/>
          <a:lstStyle/>
          <a:p>
            <a:pPr eaLnBrk="1" hangingPunct="1"/>
            <a:endParaRPr lang="en-US"/>
          </a:p>
        </p:txBody>
      </p:sp>
      <p:sp>
        <p:nvSpPr>
          <p:cNvPr id="47107" name="Rectangle 3"/>
          <p:cNvSpPr>
            <a:spLocks noChangeArrowheads="1"/>
          </p:cNvSpPr>
          <p:nvPr/>
        </p:nvSpPr>
        <p:spPr bwMode="auto">
          <a:xfrm>
            <a:off x="-3193" y="0"/>
            <a:ext cx="2973130" cy="45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51" tIns="45875" rIns="91751" bIns="45875" anchor="ctr"/>
          <a:lstStyle/>
          <a:p>
            <a:pPr eaLnBrk="1" hangingPunct="1"/>
            <a:endParaRPr lang="en-US"/>
          </a:p>
        </p:txBody>
      </p:sp>
      <p:sp>
        <p:nvSpPr>
          <p:cNvPr id="47108" name="Rectangle 4"/>
          <p:cNvSpPr>
            <a:spLocks noGrp="1" noChangeArrowheads="1"/>
          </p:cNvSpPr>
          <p:nvPr>
            <p:ph type="body" idx="1"/>
          </p:nvPr>
        </p:nvSpPr>
        <p:spPr>
          <a:noFill/>
        </p:spPr>
        <p:txBody>
          <a:bodyPr/>
          <a:lstStyle/>
          <a:p>
            <a:pPr>
              <a:tabLst/>
            </a:pPr>
            <a:r>
              <a:rPr lang="en-US">
                <a:solidFill>
                  <a:srgbClr val="000000"/>
                </a:solidFill>
                <a:latin typeface="Arial" charset="0"/>
              </a:rPr>
              <a:t>Example of Precedence of AND Operator </a:t>
            </a:r>
          </a:p>
          <a:p>
            <a:pPr lvl="1">
              <a:tabLst/>
            </a:pPr>
            <a:r>
              <a:rPr lang="en-US">
                <a:solidFill>
                  <a:srgbClr val="000000"/>
                </a:solidFill>
              </a:rPr>
              <a:t>In the slide example, there are two conditions:</a:t>
            </a:r>
          </a:p>
          <a:p>
            <a:pPr lvl="2">
              <a:tabLst/>
            </a:pPr>
            <a:r>
              <a:rPr lang="en-US">
                <a:solidFill>
                  <a:srgbClr val="000000"/>
                </a:solidFill>
              </a:rPr>
              <a:t>The first condition is that job is PRESIDENT </a:t>
            </a:r>
            <a:r>
              <a:rPr lang="en-US" i="1">
                <a:solidFill>
                  <a:srgbClr val="000000"/>
                </a:solidFill>
              </a:rPr>
              <a:t>and</a:t>
            </a:r>
            <a:r>
              <a:rPr lang="en-US">
                <a:solidFill>
                  <a:srgbClr val="000000"/>
                </a:solidFill>
              </a:rPr>
              <a:t> salary is greater than 1500. </a:t>
            </a:r>
          </a:p>
          <a:p>
            <a:pPr lvl="2">
              <a:tabLst/>
            </a:pPr>
            <a:r>
              <a:rPr lang="en-US">
                <a:solidFill>
                  <a:srgbClr val="000000"/>
                </a:solidFill>
              </a:rPr>
              <a:t>The second condition is that job is SALESMAN. </a:t>
            </a:r>
            <a:endParaRPr lang="en-US" b="1">
              <a:solidFill>
                <a:srgbClr val="000000"/>
              </a:solidFill>
            </a:endParaRPr>
          </a:p>
          <a:p>
            <a:pPr lvl="1">
              <a:tabLst/>
            </a:pPr>
            <a:r>
              <a:rPr lang="en-US">
                <a:solidFill>
                  <a:srgbClr val="000000"/>
                </a:solidFill>
              </a:rPr>
              <a:t>Therefore, the SELECT statement reads as follows:</a:t>
            </a:r>
          </a:p>
          <a:p>
            <a:pPr lvl="1">
              <a:tabLst/>
            </a:pPr>
            <a:r>
              <a:rPr lang="en-US">
                <a:solidFill>
                  <a:srgbClr val="000000"/>
                </a:solidFill>
              </a:rPr>
              <a:t>“Select the row if an employee is a PRESIDENT </a:t>
            </a:r>
            <a:r>
              <a:rPr lang="en-US" i="1">
                <a:solidFill>
                  <a:srgbClr val="000000"/>
                </a:solidFill>
              </a:rPr>
              <a:t>and</a:t>
            </a:r>
            <a:r>
              <a:rPr lang="en-US">
                <a:solidFill>
                  <a:srgbClr val="000000"/>
                </a:solidFill>
              </a:rPr>
              <a:t> earns more than $1500 </a:t>
            </a:r>
            <a:r>
              <a:rPr lang="en-US" i="1">
                <a:solidFill>
                  <a:srgbClr val="000000"/>
                </a:solidFill>
              </a:rPr>
              <a:t>or</a:t>
            </a:r>
            <a:r>
              <a:rPr lang="en-US">
                <a:solidFill>
                  <a:srgbClr val="000000"/>
                </a:solidFill>
              </a:rPr>
              <a:t> if the employee is a SALESMAN.”</a:t>
            </a:r>
          </a:p>
          <a:p>
            <a:pPr lvl="1">
              <a:tabLst/>
            </a:pPr>
            <a:endParaRPr lang="en-US">
              <a:solidFill>
                <a:srgbClr val="000000"/>
              </a:solidFill>
            </a:endParaRPr>
          </a:p>
          <a:p>
            <a:pPr lvl="1">
              <a:tabLst/>
            </a:pPr>
            <a:endParaRPr lang="en-US">
              <a:solidFill>
                <a:srgbClr val="000000"/>
              </a:solidFill>
            </a:endParaRPr>
          </a:p>
          <a:p>
            <a:pPr lvl="1">
              <a:tabLst/>
            </a:pPr>
            <a:endParaRPr lang="en-US">
              <a:solidFill>
                <a:srgbClr val="000000"/>
              </a:solidFill>
            </a:endParaRPr>
          </a:p>
          <a:p>
            <a:pPr lvl="1">
              <a:tabLst/>
            </a:pPr>
            <a:endParaRPr lang="en-US">
              <a:solidFill>
                <a:srgbClr val="000000"/>
              </a:solidFill>
            </a:endParaRPr>
          </a:p>
          <a:p>
            <a:pPr lvl="1">
              <a:tabLst/>
            </a:pPr>
            <a:endParaRPr lang="en-US">
              <a:solidFill>
                <a:srgbClr val="000000"/>
              </a:solidFill>
            </a:endParaRPr>
          </a:p>
          <a:p>
            <a:pPr lvl="1">
              <a:tabLst/>
            </a:pPr>
            <a:endParaRPr lang="en-US">
              <a:solidFill>
                <a:srgbClr val="000000"/>
              </a:solidFill>
            </a:endParaRPr>
          </a:p>
          <a:p>
            <a:pPr lvl="1">
              <a:tabLst/>
            </a:pPr>
            <a:endParaRPr lang="en-US">
              <a:solidFill>
                <a:srgbClr val="000000"/>
              </a:solidFill>
            </a:endParaRPr>
          </a:p>
          <a:p>
            <a:pPr>
              <a:tabLst/>
            </a:pPr>
            <a:r>
              <a:rPr lang="en-US">
                <a:solidFill>
                  <a:schemeClr val="accent2"/>
                </a:solidFill>
                <a:latin typeface="Arial" charset="0"/>
              </a:rPr>
              <a:t>Class Management Note</a:t>
            </a:r>
          </a:p>
          <a:p>
            <a:pPr lvl="1">
              <a:tabLst/>
            </a:pPr>
            <a:r>
              <a:rPr lang="en-US">
                <a:solidFill>
                  <a:schemeClr val="accent2"/>
                </a:solidFill>
              </a:rPr>
              <a:t>Demo: </a:t>
            </a:r>
            <a:r>
              <a:rPr lang="en-US" i="1">
                <a:solidFill>
                  <a:schemeClr val="accent2"/>
                </a:solidFill>
              </a:rPr>
              <a:t>l2sal1.sql</a:t>
            </a:r>
          </a:p>
          <a:p>
            <a:pPr lvl="1">
              <a:tabLst/>
            </a:pPr>
            <a:r>
              <a:rPr lang="en-US">
                <a:solidFill>
                  <a:schemeClr val="accent2"/>
                </a:solidFill>
              </a:rPr>
              <a:t>Purpose: To illustrate the rules of precedence.</a:t>
            </a:r>
          </a:p>
        </p:txBody>
      </p:sp>
      <p:sp>
        <p:nvSpPr>
          <p:cNvPr id="47109" name="Rectangle 5"/>
          <p:cNvSpPr>
            <a:spLocks noGrp="1" noRot="1" noChangeAspect="1" noChangeArrowheads="1" noTextEdit="1"/>
          </p:cNvSpPr>
          <p:nvPr>
            <p:ph type="sldImg"/>
          </p:nvPr>
        </p:nvSpPr>
        <p:spPr>
          <a:xfrm>
            <a:off x="471039" y="152665"/>
            <a:ext cx="5911133" cy="4414564"/>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471039" y="152665"/>
            <a:ext cx="5911133" cy="4414564"/>
          </a:xfrm>
          <a:ln cap="flat"/>
        </p:spPr>
      </p:sp>
      <p:sp>
        <p:nvSpPr>
          <p:cNvPr id="49155" name="Rectangle 3"/>
          <p:cNvSpPr>
            <a:spLocks noGrp="1" noChangeArrowheads="1"/>
          </p:cNvSpPr>
          <p:nvPr>
            <p:ph type="body" idx="1"/>
          </p:nvPr>
        </p:nvSpPr>
        <p:spPr>
          <a:noFill/>
        </p:spPr>
        <p:txBody>
          <a:bodyPr/>
          <a:lstStyle/>
          <a:p>
            <a:r>
              <a:rPr lang="en-US">
                <a:latin typeface="Arial" charset="0"/>
              </a:rPr>
              <a:t>Using Parentheses</a:t>
            </a:r>
          </a:p>
          <a:p>
            <a:pPr lvl="1"/>
            <a:r>
              <a:rPr lang="en-US">
                <a:solidFill>
                  <a:srgbClr val="000000"/>
                </a:solidFill>
              </a:rPr>
              <a:t>In the example, there are two conditions:</a:t>
            </a:r>
          </a:p>
          <a:p>
            <a:pPr lvl="2"/>
            <a:r>
              <a:rPr lang="en-US">
                <a:solidFill>
                  <a:srgbClr val="000000"/>
                </a:solidFill>
              </a:rPr>
              <a:t>The first condition is that job is PRESIDENT </a:t>
            </a:r>
            <a:r>
              <a:rPr lang="en-US" i="1">
                <a:solidFill>
                  <a:srgbClr val="000000"/>
                </a:solidFill>
              </a:rPr>
              <a:t>or</a:t>
            </a:r>
            <a:r>
              <a:rPr lang="en-US">
                <a:solidFill>
                  <a:srgbClr val="000000"/>
                </a:solidFill>
              </a:rPr>
              <a:t> SALESMAN. </a:t>
            </a:r>
          </a:p>
          <a:p>
            <a:pPr lvl="2"/>
            <a:r>
              <a:rPr lang="en-US">
                <a:solidFill>
                  <a:srgbClr val="000000"/>
                </a:solidFill>
              </a:rPr>
              <a:t>The second condition is that salary is greater than 1500. </a:t>
            </a:r>
            <a:endParaRPr lang="en-US" b="1">
              <a:solidFill>
                <a:srgbClr val="000000"/>
              </a:solidFill>
            </a:endParaRPr>
          </a:p>
          <a:p>
            <a:pPr lvl="1"/>
            <a:r>
              <a:rPr lang="en-US">
                <a:solidFill>
                  <a:srgbClr val="000000"/>
                </a:solidFill>
              </a:rPr>
              <a:t>Therefore, the SELECT statement reads as follows:</a:t>
            </a:r>
          </a:p>
          <a:p>
            <a:pPr lvl="1"/>
            <a:r>
              <a:rPr lang="en-US">
                <a:solidFill>
                  <a:srgbClr val="000000"/>
                </a:solidFill>
              </a:rPr>
              <a:t>“Select the row if an employee is a PRESIDENT or a SALESMAN and if the employee earns more than $1500.”</a:t>
            </a:r>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chemeClr val="accent2"/>
                </a:solidFill>
                <a:latin typeface="Arial" charset="0"/>
              </a:rPr>
              <a:t>Class Management Note</a:t>
            </a:r>
          </a:p>
          <a:p>
            <a:pPr lvl="1"/>
            <a:r>
              <a:rPr lang="en-US">
                <a:solidFill>
                  <a:schemeClr val="accent2"/>
                </a:solidFill>
              </a:rPr>
              <a:t>Demo: </a:t>
            </a:r>
            <a:r>
              <a:rPr lang="en-US" i="1">
                <a:solidFill>
                  <a:schemeClr val="accent2"/>
                </a:solidFill>
              </a:rPr>
              <a:t>l2sal2.sql</a:t>
            </a:r>
          </a:p>
          <a:p>
            <a:pPr lvl="1"/>
            <a:r>
              <a:rPr lang="en-US">
                <a:solidFill>
                  <a:schemeClr val="accent2"/>
                </a:solidFill>
              </a:rPr>
              <a:t>Purpose: To illustrate the rules of precedence.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883272" y="0"/>
            <a:ext cx="2976324" cy="45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51" tIns="45875" rIns="91751" bIns="45875" anchor="ctr"/>
          <a:lstStyle/>
          <a:p>
            <a:pPr eaLnBrk="1" hangingPunct="1"/>
            <a:endParaRPr lang="en-US"/>
          </a:p>
        </p:txBody>
      </p:sp>
      <p:sp>
        <p:nvSpPr>
          <p:cNvPr id="51203" name="Rectangle 3"/>
          <p:cNvSpPr>
            <a:spLocks noChangeArrowheads="1"/>
          </p:cNvSpPr>
          <p:nvPr/>
        </p:nvSpPr>
        <p:spPr bwMode="auto">
          <a:xfrm>
            <a:off x="-3193" y="0"/>
            <a:ext cx="2973130" cy="45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51" tIns="45875" rIns="91751" bIns="45875" anchor="ctr"/>
          <a:lstStyle/>
          <a:p>
            <a:pPr eaLnBrk="1" hangingPunct="1"/>
            <a:endParaRPr lang="en-US"/>
          </a:p>
        </p:txBody>
      </p:sp>
      <p:sp>
        <p:nvSpPr>
          <p:cNvPr id="51204" name="Rectangle 4"/>
          <p:cNvSpPr>
            <a:spLocks noGrp="1" noChangeArrowheads="1"/>
          </p:cNvSpPr>
          <p:nvPr>
            <p:ph type="body" idx="1"/>
          </p:nvPr>
        </p:nvSpPr>
        <p:spPr>
          <a:noFill/>
        </p:spPr>
        <p:txBody>
          <a:bodyPr/>
          <a:lstStyle/>
          <a:p>
            <a:r>
              <a:rPr lang="en-US">
                <a:latin typeface="Arial" charset="0"/>
              </a:rPr>
              <a:t>The ORDER BY Clause</a:t>
            </a:r>
          </a:p>
          <a:p>
            <a:pPr lvl="1"/>
            <a:r>
              <a:rPr lang="en-US"/>
              <a:t>The order of rows returned in a query result is undefined. The </a:t>
            </a:r>
            <a:r>
              <a:rPr lang="en-US">
                <a:solidFill>
                  <a:srgbClr val="FC0128"/>
                </a:solidFill>
              </a:rPr>
              <a:t>ORDER BY </a:t>
            </a:r>
            <a:r>
              <a:rPr lang="en-US"/>
              <a:t>clause can be used to sort the rows. If you use the ORDER BY clause, you must place last. You can specify an expression or an alias to sort. </a:t>
            </a:r>
          </a:p>
          <a:p>
            <a:r>
              <a:rPr lang="en-US">
                <a:latin typeface="Arial" charset="0"/>
              </a:rPr>
              <a:t>Syntax</a:t>
            </a:r>
          </a:p>
          <a:p>
            <a:endParaRPr lang="en-US" sz="500">
              <a:latin typeface="Arial" charset="0"/>
            </a:endParaRPr>
          </a:p>
          <a:p>
            <a:pPr algn="just">
              <a:spcBef>
                <a:spcPct val="0"/>
              </a:spcBef>
            </a:pPr>
            <a:r>
              <a:rPr lang="en-US" b="0">
                <a:latin typeface="Courier New" pitchFamily="49" charset="0"/>
              </a:rPr>
              <a:t> 	</a:t>
            </a:r>
            <a:r>
              <a:rPr lang="en-US" b="0">
                <a:latin typeface="Times New Roman" pitchFamily="18" charset="0"/>
              </a:rPr>
              <a:t>SELECT</a:t>
            </a:r>
            <a:r>
              <a:rPr lang="en-US" b="0" i="1">
                <a:latin typeface="Times New Roman" pitchFamily="18" charset="0"/>
              </a:rPr>
              <a:t>	  	expr</a:t>
            </a:r>
            <a:r>
              <a:rPr lang="en-US" b="0">
                <a:latin typeface="Times New Roman" pitchFamily="18" charset="0"/>
              </a:rPr>
              <a:t> </a:t>
            </a:r>
          </a:p>
          <a:p>
            <a:pPr>
              <a:spcBef>
                <a:spcPct val="0"/>
              </a:spcBef>
            </a:pPr>
            <a:r>
              <a:rPr lang="en-US" b="0">
                <a:latin typeface="Times New Roman" pitchFamily="18" charset="0"/>
              </a:rPr>
              <a:t> 	FROM 	  	</a:t>
            </a:r>
            <a:r>
              <a:rPr lang="en-US" b="0" i="1">
                <a:latin typeface="Times New Roman" pitchFamily="18" charset="0"/>
              </a:rPr>
              <a:t>table</a:t>
            </a:r>
            <a:endParaRPr lang="en-US" b="0">
              <a:latin typeface="Times New Roman" pitchFamily="18" charset="0"/>
            </a:endParaRPr>
          </a:p>
          <a:p>
            <a:pPr>
              <a:spcBef>
                <a:spcPct val="0"/>
              </a:spcBef>
            </a:pPr>
            <a:r>
              <a:rPr lang="en-US" b="0">
                <a:latin typeface="Times New Roman" pitchFamily="18" charset="0"/>
              </a:rPr>
              <a:t> 	[WHERE 	  	</a:t>
            </a:r>
            <a:r>
              <a:rPr lang="en-US" b="0" i="1">
                <a:latin typeface="Times New Roman" pitchFamily="18" charset="0"/>
              </a:rPr>
              <a:t>condition(s)</a:t>
            </a:r>
            <a:r>
              <a:rPr lang="en-US" b="0">
                <a:latin typeface="Times New Roman" pitchFamily="18" charset="0"/>
              </a:rPr>
              <a:t>]</a:t>
            </a:r>
          </a:p>
          <a:p>
            <a:pPr>
              <a:spcBef>
                <a:spcPct val="0"/>
              </a:spcBef>
            </a:pPr>
            <a:r>
              <a:rPr lang="en-US" b="0">
                <a:latin typeface="Times New Roman" pitchFamily="18" charset="0"/>
              </a:rPr>
              <a:t> 	[ORDER BY	{</a:t>
            </a:r>
            <a:r>
              <a:rPr lang="en-US" b="0" i="1">
                <a:latin typeface="Times New Roman" pitchFamily="18" charset="0"/>
              </a:rPr>
              <a:t>column</a:t>
            </a:r>
            <a:r>
              <a:rPr lang="en-US" b="0">
                <a:latin typeface="Times New Roman" pitchFamily="18" charset="0"/>
              </a:rPr>
              <a:t>, </a:t>
            </a:r>
            <a:r>
              <a:rPr lang="en-US" b="0" i="1">
                <a:latin typeface="Times New Roman" pitchFamily="18" charset="0"/>
              </a:rPr>
              <a:t>expr</a:t>
            </a:r>
            <a:r>
              <a:rPr lang="en-US" b="0">
                <a:latin typeface="Times New Roman" pitchFamily="18" charset="0"/>
              </a:rPr>
              <a:t>} [ASC|DESC]];</a:t>
            </a:r>
          </a:p>
          <a:p>
            <a:pPr algn="just">
              <a:lnSpc>
                <a:spcPct val="112000"/>
              </a:lnSpc>
              <a:spcBef>
                <a:spcPct val="0"/>
              </a:spcBef>
            </a:pPr>
            <a:endParaRPr lang="en-US" b="0">
              <a:latin typeface="Times" pitchFamily="18" charset="0"/>
            </a:endParaRPr>
          </a:p>
          <a:p>
            <a:pPr lvl="1">
              <a:spcBef>
                <a:spcPct val="0"/>
              </a:spcBef>
            </a:pPr>
            <a:r>
              <a:rPr lang="en-US" b="1"/>
              <a:t>where:</a:t>
            </a:r>
            <a:r>
              <a:rPr lang="en-US"/>
              <a:t>	ORDER BY		specifies the order in which the retrieved rows are displayed</a:t>
            </a:r>
            <a:endParaRPr lang="en-US">
              <a:latin typeface="Times" pitchFamily="18" charset="0"/>
            </a:endParaRPr>
          </a:p>
          <a:p>
            <a:pPr lvl="1">
              <a:spcBef>
                <a:spcPct val="0"/>
              </a:spcBef>
            </a:pPr>
            <a:r>
              <a:rPr lang="en-US">
                <a:latin typeface="Times" pitchFamily="18" charset="0"/>
              </a:rPr>
              <a:t>		</a:t>
            </a:r>
            <a:r>
              <a:rPr lang="en-US">
                <a:solidFill>
                  <a:srgbClr val="FC0128"/>
                </a:solidFill>
                <a:latin typeface="Times" pitchFamily="18" charset="0"/>
              </a:rPr>
              <a:t>ASC	</a:t>
            </a:r>
            <a:r>
              <a:rPr lang="en-US">
                <a:latin typeface="Times" pitchFamily="18" charset="0"/>
              </a:rPr>
              <a:t>		orders the rows in ascending order (this is the default order)</a:t>
            </a:r>
          </a:p>
          <a:p>
            <a:pPr lvl="1">
              <a:spcBef>
                <a:spcPct val="0"/>
              </a:spcBef>
            </a:pPr>
            <a:r>
              <a:rPr lang="en-US">
                <a:latin typeface="Times" pitchFamily="18" charset="0"/>
              </a:rPr>
              <a:t>		</a:t>
            </a:r>
            <a:r>
              <a:rPr lang="en-US">
                <a:solidFill>
                  <a:srgbClr val="FC0128"/>
                </a:solidFill>
                <a:latin typeface="Times" pitchFamily="18" charset="0"/>
              </a:rPr>
              <a:t>DESC	</a:t>
            </a:r>
            <a:r>
              <a:rPr lang="en-US">
                <a:latin typeface="Times" pitchFamily="18" charset="0"/>
              </a:rPr>
              <a:t>		orders the rows in descending order</a:t>
            </a:r>
          </a:p>
          <a:p>
            <a:pPr lvl="1">
              <a:spcBef>
                <a:spcPct val="0"/>
              </a:spcBef>
            </a:pPr>
            <a:endParaRPr lang="en-US"/>
          </a:p>
          <a:p>
            <a:pPr lvl="1">
              <a:spcBef>
                <a:spcPct val="0"/>
              </a:spcBef>
            </a:pPr>
            <a:r>
              <a:rPr lang="en-US"/>
              <a:t>If the ORDER BY clause is not used, the sort order is undefined, and the Oracle Server may not fetch rows in the same order for the same query twice. Use the ORDER BY clause to display the rows in a specific order.</a:t>
            </a:r>
          </a:p>
        </p:txBody>
      </p:sp>
      <p:sp>
        <p:nvSpPr>
          <p:cNvPr id="51205" name="Rectangle 5"/>
          <p:cNvSpPr>
            <a:spLocks noGrp="1" noRot="1" noChangeAspect="1" noChangeArrowheads="1" noTextEdit="1"/>
          </p:cNvSpPr>
          <p:nvPr>
            <p:ph type="sldImg"/>
          </p:nvPr>
        </p:nvSpPr>
        <p:spPr>
          <a:xfrm>
            <a:off x="482600" y="152400"/>
            <a:ext cx="5888038" cy="4414838"/>
          </a:xfrm>
          <a:ln cap="flat"/>
        </p:spPr>
      </p:sp>
      <p:sp>
        <p:nvSpPr>
          <p:cNvPr id="51206" name="Rectangle 6"/>
          <p:cNvSpPr>
            <a:spLocks noChangeArrowheads="1"/>
          </p:cNvSpPr>
          <p:nvPr/>
        </p:nvSpPr>
        <p:spPr bwMode="auto">
          <a:xfrm>
            <a:off x="617940" y="5817174"/>
            <a:ext cx="5662041" cy="76491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51" tIns="45875" rIns="91751" bIns="45875" anchor="ctr"/>
          <a:lstStyle/>
          <a:p>
            <a:pPr eaLnBrk="1" hangingPunct="1"/>
            <a:endParaRPr lang="en-US"/>
          </a:p>
        </p:txBody>
      </p:sp>
      <p:grpSp>
        <p:nvGrpSpPr>
          <p:cNvPr id="51207" name="Group 18"/>
          <p:cNvGrpSpPr>
            <a:grpSpLocks/>
          </p:cNvGrpSpPr>
          <p:nvPr/>
        </p:nvGrpSpPr>
        <p:grpSpPr bwMode="auto">
          <a:xfrm>
            <a:off x="164465" y="7409026"/>
            <a:ext cx="285816" cy="303739"/>
            <a:chOff x="103" y="4659"/>
            <a:chExt cx="179" cy="191"/>
          </a:xfrm>
        </p:grpSpPr>
        <p:sp>
          <p:nvSpPr>
            <p:cNvPr id="51208" name="Freeform 7"/>
            <p:cNvSpPr>
              <a:spLocks/>
            </p:cNvSpPr>
            <p:nvPr/>
          </p:nvSpPr>
          <p:spPr bwMode="auto">
            <a:xfrm>
              <a:off x="103" y="4659"/>
              <a:ext cx="179" cy="183"/>
            </a:xfrm>
            <a:custGeom>
              <a:avLst/>
              <a:gdLst>
                <a:gd name="T0" fmla="*/ 178 w 179"/>
                <a:gd name="T1" fmla="*/ 182 h 183"/>
                <a:gd name="T2" fmla="*/ 178 w 179"/>
                <a:gd name="T3" fmla="*/ 0 h 183"/>
                <a:gd name="T4" fmla="*/ 0 w 179"/>
                <a:gd name="T5" fmla="*/ 0 h 183"/>
                <a:gd name="T6" fmla="*/ 0 w 179"/>
                <a:gd name="T7" fmla="*/ 182 h 183"/>
                <a:gd name="T8" fmla="*/ 178 w 179"/>
                <a:gd name="T9" fmla="*/ 182 h 1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9" h="183">
                  <a:moveTo>
                    <a:pt x="178" y="182"/>
                  </a:moveTo>
                  <a:lnTo>
                    <a:pt x="178" y="0"/>
                  </a:lnTo>
                  <a:lnTo>
                    <a:pt x="0" y="0"/>
                  </a:lnTo>
                  <a:lnTo>
                    <a:pt x="0" y="182"/>
                  </a:lnTo>
                  <a:lnTo>
                    <a:pt x="178" y="18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9" name="Freeform 8"/>
            <p:cNvSpPr>
              <a:spLocks/>
            </p:cNvSpPr>
            <p:nvPr/>
          </p:nvSpPr>
          <p:spPr bwMode="auto">
            <a:xfrm>
              <a:off x="184" y="4832"/>
              <a:ext cx="26" cy="18"/>
            </a:xfrm>
            <a:custGeom>
              <a:avLst/>
              <a:gdLst>
                <a:gd name="T0" fmla="*/ 25 w 26"/>
                <a:gd name="T1" fmla="*/ 17 h 18"/>
                <a:gd name="T2" fmla="*/ 25 w 26"/>
                <a:gd name="T3" fmla="*/ 0 h 18"/>
                <a:gd name="T4" fmla="*/ 0 w 26"/>
                <a:gd name="T5" fmla="*/ 0 h 18"/>
                <a:gd name="T6" fmla="*/ 0 w 26"/>
                <a:gd name="T7" fmla="*/ 17 h 18"/>
                <a:gd name="T8" fmla="*/ 25 w 26"/>
                <a:gd name="T9" fmla="*/ 17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8">
                  <a:moveTo>
                    <a:pt x="25" y="17"/>
                  </a:moveTo>
                  <a:lnTo>
                    <a:pt x="25" y="0"/>
                  </a:lnTo>
                  <a:lnTo>
                    <a:pt x="0" y="0"/>
                  </a:lnTo>
                  <a:lnTo>
                    <a:pt x="0" y="17"/>
                  </a:lnTo>
                  <a:lnTo>
                    <a:pt x="25"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0" name="Freeform 9"/>
            <p:cNvSpPr>
              <a:spLocks/>
            </p:cNvSpPr>
            <p:nvPr/>
          </p:nvSpPr>
          <p:spPr bwMode="auto">
            <a:xfrm>
              <a:off x="125" y="4711"/>
              <a:ext cx="33" cy="20"/>
            </a:xfrm>
            <a:custGeom>
              <a:avLst/>
              <a:gdLst>
                <a:gd name="T0" fmla="*/ 0 w 33"/>
                <a:gd name="T1" fmla="*/ 0 h 20"/>
                <a:gd name="T2" fmla="*/ 26 w 33"/>
                <a:gd name="T3" fmla="*/ 19 h 20"/>
                <a:gd name="T4" fmla="*/ 32 w 33"/>
                <a:gd name="T5" fmla="*/ 8 h 20"/>
                <a:gd name="T6" fmla="*/ 0 w 33"/>
                <a:gd name="T7" fmla="*/ 0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 h="20">
                  <a:moveTo>
                    <a:pt x="0" y="0"/>
                  </a:moveTo>
                  <a:lnTo>
                    <a:pt x="26" y="19"/>
                  </a:lnTo>
                  <a:lnTo>
                    <a:pt x="32" y="8"/>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1" name="Freeform 10"/>
            <p:cNvSpPr>
              <a:spLocks/>
            </p:cNvSpPr>
            <p:nvPr/>
          </p:nvSpPr>
          <p:spPr bwMode="auto">
            <a:xfrm>
              <a:off x="236" y="4711"/>
              <a:ext cx="34" cy="20"/>
            </a:xfrm>
            <a:custGeom>
              <a:avLst/>
              <a:gdLst>
                <a:gd name="T0" fmla="*/ 33 w 34"/>
                <a:gd name="T1" fmla="*/ 0 h 20"/>
                <a:gd name="T2" fmla="*/ 6 w 34"/>
                <a:gd name="T3" fmla="*/ 19 h 20"/>
                <a:gd name="T4" fmla="*/ 0 w 34"/>
                <a:gd name="T5" fmla="*/ 9 h 20"/>
                <a:gd name="T6" fmla="*/ 33 w 34"/>
                <a:gd name="T7" fmla="*/ 0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 h="20">
                  <a:moveTo>
                    <a:pt x="33" y="0"/>
                  </a:moveTo>
                  <a:lnTo>
                    <a:pt x="6" y="19"/>
                  </a:lnTo>
                  <a:lnTo>
                    <a:pt x="0" y="9"/>
                  </a:lnTo>
                  <a:lnTo>
                    <a:pt x="33"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2" name="Freeform 11"/>
            <p:cNvSpPr>
              <a:spLocks/>
            </p:cNvSpPr>
            <p:nvPr/>
          </p:nvSpPr>
          <p:spPr bwMode="auto">
            <a:xfrm>
              <a:off x="122" y="4750"/>
              <a:ext cx="34" cy="18"/>
            </a:xfrm>
            <a:custGeom>
              <a:avLst/>
              <a:gdLst>
                <a:gd name="T0" fmla="*/ 0 w 34"/>
                <a:gd name="T1" fmla="*/ 17 h 18"/>
                <a:gd name="T2" fmla="*/ 33 w 34"/>
                <a:gd name="T3" fmla="*/ 13 h 18"/>
                <a:gd name="T4" fmla="*/ 31 w 34"/>
                <a:gd name="T5" fmla="*/ 0 h 18"/>
                <a:gd name="T6" fmla="*/ 0 w 34"/>
                <a:gd name="T7" fmla="*/ 17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 h="18">
                  <a:moveTo>
                    <a:pt x="0" y="17"/>
                  </a:moveTo>
                  <a:lnTo>
                    <a:pt x="33" y="13"/>
                  </a:lnTo>
                  <a:lnTo>
                    <a:pt x="31" y="0"/>
                  </a:lnTo>
                  <a:lnTo>
                    <a:pt x="0"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3" name="Freeform 12"/>
            <p:cNvSpPr>
              <a:spLocks/>
            </p:cNvSpPr>
            <p:nvPr/>
          </p:nvSpPr>
          <p:spPr bwMode="auto">
            <a:xfrm>
              <a:off x="238" y="4751"/>
              <a:ext cx="35" cy="18"/>
            </a:xfrm>
            <a:custGeom>
              <a:avLst/>
              <a:gdLst>
                <a:gd name="T0" fmla="*/ 34 w 35"/>
                <a:gd name="T1" fmla="*/ 17 h 18"/>
                <a:gd name="T2" fmla="*/ 0 w 35"/>
                <a:gd name="T3" fmla="*/ 14 h 18"/>
                <a:gd name="T4" fmla="*/ 2 w 35"/>
                <a:gd name="T5" fmla="*/ 0 h 18"/>
                <a:gd name="T6" fmla="*/ 34 w 35"/>
                <a:gd name="T7" fmla="*/ 17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18">
                  <a:moveTo>
                    <a:pt x="34" y="17"/>
                  </a:moveTo>
                  <a:lnTo>
                    <a:pt x="0" y="14"/>
                  </a:lnTo>
                  <a:lnTo>
                    <a:pt x="2" y="0"/>
                  </a:lnTo>
                  <a:lnTo>
                    <a:pt x="34"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4" name="Freeform 13"/>
            <p:cNvSpPr>
              <a:spLocks/>
            </p:cNvSpPr>
            <p:nvPr/>
          </p:nvSpPr>
          <p:spPr bwMode="auto">
            <a:xfrm>
              <a:off x="148" y="4673"/>
              <a:ext cx="26" cy="29"/>
            </a:xfrm>
            <a:custGeom>
              <a:avLst/>
              <a:gdLst>
                <a:gd name="T0" fmla="*/ 0 w 26"/>
                <a:gd name="T1" fmla="*/ 0 h 29"/>
                <a:gd name="T2" fmla="*/ 15 w 26"/>
                <a:gd name="T3" fmla="*/ 28 h 29"/>
                <a:gd name="T4" fmla="*/ 25 w 26"/>
                <a:gd name="T5" fmla="*/ 21 h 29"/>
                <a:gd name="T6" fmla="*/ 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0" y="0"/>
                  </a:moveTo>
                  <a:lnTo>
                    <a:pt x="15" y="28"/>
                  </a:lnTo>
                  <a:lnTo>
                    <a:pt x="25" y="21"/>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5" name="Freeform 14"/>
            <p:cNvSpPr>
              <a:spLocks/>
            </p:cNvSpPr>
            <p:nvPr/>
          </p:nvSpPr>
          <p:spPr bwMode="auto">
            <a:xfrm>
              <a:off x="213" y="4675"/>
              <a:ext cx="28" cy="31"/>
            </a:xfrm>
            <a:custGeom>
              <a:avLst/>
              <a:gdLst>
                <a:gd name="T0" fmla="*/ 27 w 28"/>
                <a:gd name="T1" fmla="*/ 0 h 31"/>
                <a:gd name="T2" fmla="*/ 11 w 28"/>
                <a:gd name="T3" fmla="*/ 30 h 31"/>
                <a:gd name="T4" fmla="*/ 0 w 28"/>
                <a:gd name="T5" fmla="*/ 22 h 31"/>
                <a:gd name="T6" fmla="*/ 27 w 28"/>
                <a:gd name="T7" fmla="*/ 0 h 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31">
                  <a:moveTo>
                    <a:pt x="27" y="0"/>
                  </a:moveTo>
                  <a:lnTo>
                    <a:pt x="11" y="30"/>
                  </a:lnTo>
                  <a:lnTo>
                    <a:pt x="0" y="22"/>
                  </a:lnTo>
                  <a:lnTo>
                    <a:pt x="2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6" name="Freeform 15"/>
            <p:cNvSpPr>
              <a:spLocks/>
            </p:cNvSpPr>
            <p:nvPr/>
          </p:nvSpPr>
          <p:spPr bwMode="auto">
            <a:xfrm>
              <a:off x="188" y="4664"/>
              <a:ext cx="17" cy="31"/>
            </a:xfrm>
            <a:custGeom>
              <a:avLst/>
              <a:gdLst>
                <a:gd name="T0" fmla="*/ 7 w 17"/>
                <a:gd name="T1" fmla="*/ 0 h 31"/>
                <a:gd name="T2" fmla="*/ 0 w 17"/>
                <a:gd name="T3" fmla="*/ 30 h 31"/>
                <a:gd name="T4" fmla="*/ 16 w 17"/>
                <a:gd name="T5" fmla="*/ 29 h 31"/>
                <a:gd name="T6" fmla="*/ 7 w 17"/>
                <a:gd name="T7" fmla="*/ 0 h 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31">
                  <a:moveTo>
                    <a:pt x="7" y="0"/>
                  </a:moveTo>
                  <a:lnTo>
                    <a:pt x="0" y="30"/>
                  </a:lnTo>
                  <a:lnTo>
                    <a:pt x="16" y="29"/>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7" name="Freeform 16"/>
            <p:cNvSpPr>
              <a:spLocks/>
            </p:cNvSpPr>
            <p:nvPr/>
          </p:nvSpPr>
          <p:spPr bwMode="auto">
            <a:xfrm>
              <a:off x="162" y="4710"/>
              <a:ext cx="68" cy="115"/>
            </a:xfrm>
            <a:custGeom>
              <a:avLst/>
              <a:gdLst>
                <a:gd name="T0" fmla="*/ 22 w 68"/>
                <a:gd name="T1" fmla="*/ 114 h 115"/>
                <a:gd name="T2" fmla="*/ 23 w 68"/>
                <a:gd name="T3" fmla="*/ 94 h 115"/>
                <a:gd name="T4" fmla="*/ 21 w 68"/>
                <a:gd name="T5" fmla="*/ 91 h 115"/>
                <a:gd name="T6" fmla="*/ 15 w 68"/>
                <a:gd name="T7" fmla="*/ 83 h 115"/>
                <a:gd name="T8" fmla="*/ 9 w 68"/>
                <a:gd name="T9" fmla="*/ 72 h 115"/>
                <a:gd name="T10" fmla="*/ 4 w 68"/>
                <a:gd name="T11" fmla="*/ 58 h 115"/>
                <a:gd name="T12" fmla="*/ 0 w 68"/>
                <a:gd name="T13" fmla="*/ 42 h 115"/>
                <a:gd name="T14" fmla="*/ 1 w 68"/>
                <a:gd name="T15" fmla="*/ 27 h 115"/>
                <a:gd name="T16" fmla="*/ 8 w 68"/>
                <a:gd name="T17" fmla="*/ 12 h 115"/>
                <a:gd name="T18" fmla="*/ 23 w 68"/>
                <a:gd name="T19" fmla="*/ 0 h 115"/>
                <a:gd name="T20" fmla="*/ 43 w 68"/>
                <a:gd name="T21" fmla="*/ 0 h 115"/>
                <a:gd name="T22" fmla="*/ 46 w 68"/>
                <a:gd name="T23" fmla="*/ 1 h 115"/>
                <a:gd name="T24" fmla="*/ 51 w 68"/>
                <a:gd name="T25" fmla="*/ 5 h 115"/>
                <a:gd name="T26" fmla="*/ 57 w 68"/>
                <a:gd name="T27" fmla="*/ 11 h 115"/>
                <a:gd name="T28" fmla="*/ 63 w 68"/>
                <a:gd name="T29" fmla="*/ 20 h 115"/>
                <a:gd name="T30" fmla="*/ 67 w 68"/>
                <a:gd name="T31" fmla="*/ 32 h 115"/>
                <a:gd name="T32" fmla="*/ 66 w 68"/>
                <a:gd name="T33" fmla="*/ 48 h 115"/>
                <a:gd name="T34" fmla="*/ 59 w 68"/>
                <a:gd name="T35" fmla="*/ 68 h 115"/>
                <a:gd name="T36" fmla="*/ 43 w 68"/>
                <a:gd name="T37" fmla="*/ 91 h 115"/>
                <a:gd name="T38" fmla="*/ 43 w 68"/>
                <a:gd name="T39" fmla="*/ 114 h 115"/>
                <a:gd name="T40" fmla="*/ 22 w 68"/>
                <a:gd name="T41" fmla="*/ 114 h 1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8" h="115">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8" name="Freeform 17"/>
            <p:cNvSpPr>
              <a:spLocks/>
            </p:cNvSpPr>
            <p:nvPr/>
          </p:nvSpPr>
          <p:spPr bwMode="auto">
            <a:xfrm>
              <a:off x="190" y="4731"/>
              <a:ext cx="17" cy="87"/>
            </a:xfrm>
            <a:custGeom>
              <a:avLst/>
              <a:gdLst>
                <a:gd name="T0" fmla="*/ 4 w 17"/>
                <a:gd name="T1" fmla="*/ 0 h 87"/>
                <a:gd name="T2" fmla="*/ 6 w 17"/>
                <a:gd name="T3" fmla="*/ 6 h 87"/>
                <a:gd name="T4" fmla="*/ 2 w 17"/>
                <a:gd name="T5" fmla="*/ 7 h 87"/>
                <a:gd name="T6" fmla="*/ 2 w 17"/>
                <a:gd name="T7" fmla="*/ 78 h 87"/>
                <a:gd name="T8" fmla="*/ 0 w 17"/>
                <a:gd name="T9" fmla="*/ 79 h 87"/>
                <a:gd name="T10" fmla="*/ 0 w 17"/>
                <a:gd name="T11" fmla="*/ 86 h 87"/>
                <a:gd name="T12" fmla="*/ 2 w 17"/>
                <a:gd name="T13" fmla="*/ 86 h 87"/>
                <a:gd name="T14" fmla="*/ 4 w 17"/>
                <a:gd name="T15" fmla="*/ 86 h 87"/>
                <a:gd name="T16" fmla="*/ 6 w 17"/>
                <a:gd name="T17" fmla="*/ 86 h 87"/>
                <a:gd name="T18" fmla="*/ 9 w 17"/>
                <a:gd name="T19" fmla="*/ 85 h 87"/>
                <a:gd name="T20" fmla="*/ 13 w 17"/>
                <a:gd name="T21" fmla="*/ 85 h 87"/>
                <a:gd name="T22" fmla="*/ 16 w 17"/>
                <a:gd name="T23" fmla="*/ 84 h 87"/>
                <a:gd name="T24" fmla="*/ 16 w 17"/>
                <a:gd name="T25" fmla="*/ 82 h 87"/>
                <a:gd name="T26" fmla="*/ 16 w 17"/>
                <a:gd name="T27" fmla="*/ 79 h 87"/>
                <a:gd name="T28" fmla="*/ 16 w 17"/>
                <a:gd name="T29" fmla="*/ 48 h 87"/>
                <a:gd name="T30" fmla="*/ 13 w 17"/>
                <a:gd name="T31" fmla="*/ 47 h 87"/>
                <a:gd name="T32" fmla="*/ 13 w 17"/>
                <a:gd name="T33" fmla="*/ 39 h 87"/>
                <a:gd name="T34" fmla="*/ 13 w 17"/>
                <a:gd name="T35" fmla="*/ 5 h 87"/>
                <a:gd name="T36" fmla="*/ 4 w 17"/>
                <a:gd name="T37" fmla="*/ 0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 h="87">
                  <a:moveTo>
                    <a:pt x="4" y="0"/>
                  </a:moveTo>
                  <a:lnTo>
                    <a:pt x="6" y="6"/>
                  </a:lnTo>
                  <a:lnTo>
                    <a:pt x="2" y="7"/>
                  </a:lnTo>
                  <a:lnTo>
                    <a:pt x="2" y="78"/>
                  </a:lnTo>
                  <a:lnTo>
                    <a:pt x="0" y="79"/>
                  </a:lnTo>
                  <a:lnTo>
                    <a:pt x="0" y="86"/>
                  </a:lnTo>
                  <a:lnTo>
                    <a:pt x="2" y="86"/>
                  </a:lnTo>
                  <a:lnTo>
                    <a:pt x="4" y="86"/>
                  </a:lnTo>
                  <a:lnTo>
                    <a:pt x="6" y="86"/>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471039" y="152665"/>
            <a:ext cx="5911133" cy="4414564"/>
          </a:xfrm>
          <a:ln cap="flat"/>
        </p:spPr>
      </p:sp>
      <p:sp>
        <p:nvSpPr>
          <p:cNvPr id="53251" name="Rectangle 3"/>
          <p:cNvSpPr>
            <a:spLocks noGrp="1" noChangeArrowheads="1"/>
          </p:cNvSpPr>
          <p:nvPr>
            <p:ph type="body" idx="1"/>
          </p:nvPr>
        </p:nvSpPr>
        <p:spPr>
          <a:noFill/>
        </p:spPr>
        <p:txBody>
          <a:bodyPr/>
          <a:lstStyle/>
          <a:p>
            <a:r>
              <a:rPr lang="en-US">
                <a:latin typeface="Arial" charset="0"/>
              </a:rPr>
              <a:t>Default Ordering of Data</a:t>
            </a:r>
          </a:p>
          <a:p>
            <a:pPr lvl="1"/>
            <a:r>
              <a:rPr lang="en-US"/>
              <a:t>The default sort order is ascending:</a:t>
            </a:r>
          </a:p>
          <a:p>
            <a:pPr lvl="2"/>
            <a:r>
              <a:rPr lang="en-US"/>
              <a:t>Numeric values are displayed with the lowest values first—for example, 1</a:t>
            </a:r>
            <a:r>
              <a:rPr lang="en-US">
                <a:latin typeface="Courier New" pitchFamily="49" charset="0"/>
              </a:rPr>
              <a:t>–</a:t>
            </a:r>
            <a:r>
              <a:rPr lang="en-US"/>
              <a:t>999.</a:t>
            </a:r>
          </a:p>
          <a:p>
            <a:pPr lvl="2"/>
            <a:r>
              <a:rPr lang="en-US"/>
              <a:t>Date values are displayed with the earliest value first—for example, 01-JAN-92 before </a:t>
            </a:r>
            <a:br>
              <a:rPr lang="en-US"/>
            </a:br>
            <a:r>
              <a:rPr lang="en-US"/>
              <a:t>01-JAN-95.</a:t>
            </a:r>
          </a:p>
          <a:p>
            <a:pPr lvl="2"/>
            <a:r>
              <a:rPr lang="en-US"/>
              <a:t>Character values are displayed in alphabetical order—for example, A first and Z last.</a:t>
            </a:r>
          </a:p>
          <a:p>
            <a:pPr lvl="2"/>
            <a:r>
              <a:rPr lang="en-US"/>
              <a:t>Null values are displayed last for ascending sequences and first for descending sequences.</a:t>
            </a:r>
          </a:p>
          <a:p>
            <a:r>
              <a:rPr lang="en-US">
                <a:latin typeface="Arial" charset="0"/>
              </a:rPr>
              <a:t>Reversing the Default Order</a:t>
            </a:r>
          </a:p>
          <a:p>
            <a:pPr lvl="1"/>
            <a:r>
              <a:rPr lang="en-US"/>
              <a:t>To reverse the order in which rows are displayed, specify the keyword DESC after the column name in the ORDER BY clause. The slide example sorts the result by the most recently hired employee.</a:t>
            </a:r>
          </a:p>
          <a:p>
            <a:endParaRPr lang="en-US" b="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471039" y="152665"/>
            <a:ext cx="5911133" cy="4414564"/>
          </a:xfrm>
          <a:ln cap="flat"/>
        </p:spPr>
      </p:sp>
      <p:sp>
        <p:nvSpPr>
          <p:cNvPr id="55299" name="Rectangle 3"/>
          <p:cNvSpPr>
            <a:spLocks noGrp="1" noChangeArrowheads="1"/>
          </p:cNvSpPr>
          <p:nvPr>
            <p:ph type="body" idx="1"/>
          </p:nvPr>
        </p:nvSpPr>
        <p:spPr>
          <a:noFill/>
        </p:spPr>
        <p:txBody>
          <a:bodyPr/>
          <a:lstStyle/>
          <a:p>
            <a:r>
              <a:rPr lang="en-US">
                <a:latin typeface="Arial" charset="0"/>
              </a:rPr>
              <a:t>Sorting By Column Aliases</a:t>
            </a:r>
          </a:p>
          <a:p>
            <a:pPr lvl="1"/>
            <a:r>
              <a:rPr lang="en-US"/>
              <a:t>You can use a column alias in the ORDER BY clause. The slide example sorts the data by annual salary.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482600" y="152400"/>
            <a:ext cx="5888038" cy="4414838"/>
          </a:xfrm>
          <a:ln cap="flat"/>
        </p:spPr>
      </p:sp>
      <p:sp>
        <p:nvSpPr>
          <p:cNvPr id="57347" name="Rectangle 3"/>
          <p:cNvSpPr>
            <a:spLocks noGrp="1" noChangeArrowheads="1"/>
          </p:cNvSpPr>
          <p:nvPr>
            <p:ph type="body" idx="1"/>
          </p:nvPr>
        </p:nvSpPr>
        <p:spPr>
          <a:noFill/>
        </p:spPr>
        <p:txBody>
          <a:bodyPr/>
          <a:lstStyle/>
          <a:p>
            <a:r>
              <a:rPr lang="en-US">
                <a:latin typeface="Arial" charset="0"/>
              </a:rPr>
              <a:t>Sorting by Multiple Columns</a:t>
            </a:r>
          </a:p>
          <a:p>
            <a:pPr lvl="1"/>
            <a:r>
              <a:rPr lang="en-US"/>
              <a:t>You can sort query results by more than one column. The sort limit is the number of columns in the given table.</a:t>
            </a:r>
          </a:p>
          <a:p>
            <a:pPr lvl="1"/>
            <a:r>
              <a:rPr lang="en-US"/>
              <a:t>In the ORDER BY clause, specify the columns, and separate the column names using commas. If you want to reverse the order of a column, specify DESC after its name. You can order by columns that are not included in the SELECT clause. </a:t>
            </a:r>
          </a:p>
          <a:p>
            <a:r>
              <a:rPr lang="en-US">
                <a:latin typeface="Arial" charset="0"/>
              </a:rPr>
              <a:t>Example</a:t>
            </a:r>
          </a:p>
          <a:p>
            <a:pPr lvl="1"/>
            <a:r>
              <a:rPr lang="en-US"/>
              <a:t>Display name and salary of all employees. Order the result by department number and then descending order by salary.</a:t>
            </a:r>
          </a:p>
          <a:p>
            <a:pPr lvl="1"/>
            <a:endParaRPr lang="en-US"/>
          </a:p>
          <a:p>
            <a:pPr lvl="1"/>
            <a:endParaRPr lang="en-US"/>
          </a:p>
          <a:p>
            <a:pPr lvl="1"/>
            <a:endParaRPr lang="en-US"/>
          </a:p>
          <a:p>
            <a:pPr lvl="1"/>
            <a:endParaRPr lang="en-US"/>
          </a:p>
          <a:p>
            <a:pPr lvl="1"/>
            <a:endParaRPr lang="en-US"/>
          </a:p>
          <a:p>
            <a:pPr lvl="1"/>
            <a:endParaRPr lang="en-US"/>
          </a:p>
          <a:p>
            <a:r>
              <a:rPr lang="en-US">
                <a:solidFill>
                  <a:schemeClr val="accent2"/>
                </a:solidFill>
                <a:latin typeface="Arial" charset="0"/>
              </a:rPr>
              <a:t>Class Management Note</a:t>
            </a:r>
          </a:p>
          <a:p>
            <a:pPr lvl="1"/>
            <a:r>
              <a:rPr lang="en-US">
                <a:solidFill>
                  <a:schemeClr val="accent2"/>
                </a:solidFill>
              </a:rPr>
              <a:t>Show that the DEPTNO column is sorted in ascending order and the SAL column in descending order.</a:t>
            </a:r>
          </a:p>
        </p:txBody>
      </p:sp>
      <p:grpSp>
        <p:nvGrpSpPr>
          <p:cNvPr id="57348" name="Group 6"/>
          <p:cNvGrpSpPr>
            <a:grpSpLocks/>
          </p:cNvGrpSpPr>
          <p:nvPr/>
        </p:nvGrpSpPr>
        <p:grpSpPr bwMode="auto">
          <a:xfrm>
            <a:off x="614746" y="6566188"/>
            <a:ext cx="5655654" cy="704485"/>
            <a:chOff x="385" y="4129"/>
            <a:chExt cx="3542" cy="443"/>
          </a:xfrm>
        </p:grpSpPr>
        <p:sp>
          <p:nvSpPr>
            <p:cNvPr id="57349" name="Rectangle 4"/>
            <p:cNvSpPr>
              <a:spLocks noChangeArrowheads="1"/>
            </p:cNvSpPr>
            <p:nvPr/>
          </p:nvSpPr>
          <p:spPr bwMode="auto">
            <a:xfrm>
              <a:off x="385" y="4129"/>
              <a:ext cx="3542" cy="44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57350" name="Rectangle 5"/>
            <p:cNvSpPr>
              <a:spLocks noChangeArrowheads="1"/>
            </p:cNvSpPr>
            <p:nvPr/>
          </p:nvSpPr>
          <p:spPr bwMode="auto">
            <a:xfrm>
              <a:off x="417" y="4146"/>
              <a:ext cx="2286"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423711">
                <a:spcAft>
                  <a:spcPct val="24000"/>
                </a:spcAft>
              </a:pPr>
              <a:r>
                <a:rPr lang="en-US" sz="1100" b="1">
                  <a:latin typeface="Courier New" pitchFamily="49" charset="0"/>
                </a:rPr>
                <a:t>SQL&gt; 	SELECT	ename,  sal </a:t>
              </a:r>
            </a:p>
            <a:p>
              <a:pPr defTabSz="423711">
                <a:spcAft>
                  <a:spcPct val="24000"/>
                </a:spcAft>
              </a:pPr>
              <a:r>
                <a:rPr lang="en-US" sz="1100" b="1">
                  <a:latin typeface="Courier New" pitchFamily="49" charset="0"/>
                </a:rPr>
                <a:t>  2	FROM 		emp</a:t>
              </a:r>
            </a:p>
            <a:p>
              <a:pPr defTabSz="423711">
                <a:spcAft>
                  <a:spcPct val="24000"/>
                </a:spcAft>
              </a:pPr>
              <a:r>
                <a:rPr lang="en-US" sz="1100" b="1">
                  <a:latin typeface="Courier New" pitchFamily="49" charset="0"/>
                </a:rPr>
                <a:t>  3	ORDER BY	deptno, sal DESC;</a:t>
              </a:r>
            </a:p>
          </p:txBody>
        </p:sp>
      </p:gr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noFill/>
        </p:spPr>
        <p:txBody>
          <a:bodyPr/>
          <a:lstStyle/>
          <a:p>
            <a:pPr>
              <a:tabLst/>
            </a:pPr>
            <a:r>
              <a:rPr lang="en-US">
                <a:latin typeface="Arial" charset="0"/>
              </a:rPr>
              <a:t>Summary</a:t>
            </a:r>
          </a:p>
          <a:p>
            <a:pPr lvl="1">
              <a:tabLst/>
            </a:pPr>
            <a:r>
              <a:rPr lang="en-US"/>
              <a:t>In this lesson, you have learned about restricting and sorting rows returned by the SELECT statement. You have also learned how to implement various operators. </a:t>
            </a:r>
          </a:p>
        </p:txBody>
      </p:sp>
      <p:sp>
        <p:nvSpPr>
          <p:cNvPr id="59395" name="Rectangle 3"/>
          <p:cNvSpPr>
            <a:spLocks noGrp="1" noRot="1" noChangeAspect="1" noChangeArrowheads="1" noTextEdit="1"/>
          </p:cNvSpPr>
          <p:nvPr>
            <p:ph type="sldImg"/>
          </p:nvPr>
        </p:nvSpPr>
        <p:spPr>
          <a:xfrm>
            <a:off x="471039" y="152665"/>
            <a:ext cx="5911133" cy="4414564"/>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485775" y="195263"/>
            <a:ext cx="5907088" cy="4429125"/>
          </a:xfrm>
          <a:ln cap="flat"/>
        </p:spPr>
      </p:sp>
      <p:sp>
        <p:nvSpPr>
          <p:cNvPr id="61443" name="Rectangle 3"/>
          <p:cNvSpPr>
            <a:spLocks noGrp="1" noChangeArrowheads="1"/>
          </p:cNvSpPr>
          <p:nvPr>
            <p:ph type="body" idx="1"/>
          </p:nvPr>
        </p:nvSpPr>
        <p:spPr>
          <a:xfrm>
            <a:off x="447087" y="4724666"/>
            <a:ext cx="5967019" cy="3279118"/>
          </a:xfrm>
          <a:noFill/>
        </p:spPr>
        <p:txBody>
          <a:bodyPr/>
          <a:lstStyle/>
          <a:p>
            <a:pPr defTabSz="407782">
              <a:tabLst>
                <a:tab pos="461940" algn="l"/>
              </a:tabLst>
            </a:pPr>
            <a:r>
              <a:rPr lang="en-US">
                <a:latin typeface="Arial" charset="0"/>
              </a:rPr>
              <a:t>Practice Overview</a:t>
            </a:r>
          </a:p>
          <a:p>
            <a:pPr marL="116282" lvl="1" defTabSz="407782">
              <a:tabLst>
                <a:tab pos="461940" algn="l"/>
              </a:tabLst>
            </a:pPr>
            <a:r>
              <a:rPr lang="en-US"/>
              <a:t>This practice gives you a variety of exercises using the WHERE clause and the ORDER BY clause.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471039" y="152665"/>
            <a:ext cx="5911133" cy="4414564"/>
          </a:xfrm>
          <a:ln cap="flat"/>
        </p:spPr>
      </p:sp>
      <p:sp>
        <p:nvSpPr>
          <p:cNvPr id="12291" name="Rectangle 3"/>
          <p:cNvSpPr>
            <a:spLocks noGrp="1" noChangeArrowheads="1"/>
          </p:cNvSpPr>
          <p:nvPr>
            <p:ph type="body" idx="1"/>
          </p:nvPr>
        </p:nvSpPr>
        <p:spPr>
          <a:noFill/>
        </p:spPr>
        <p:txBody>
          <a:bodyPr/>
          <a:lstStyle/>
          <a:p>
            <a:r>
              <a:rPr lang="en-US">
                <a:latin typeface="Arial" charset="0"/>
              </a:rPr>
              <a:t>Limiting Rows Using a Selection</a:t>
            </a:r>
          </a:p>
          <a:p>
            <a:pPr lvl="1"/>
            <a:r>
              <a:rPr lang="en-US">
                <a:solidFill>
                  <a:srgbClr val="000000"/>
                </a:solidFill>
              </a:rPr>
              <a:t>In the example on the slide, assume that you want to display all the employees in department 10. The highlighted set of rows with a value of 10 in DEPTNO column are the only ones returned. This method of restriction is the basis of the WHERE clause in SQL.</a:t>
            </a:r>
          </a:p>
          <a:p>
            <a:endParaRPr lang="en-US">
              <a:solidFill>
                <a:schemeClr val="accent1"/>
              </a:solidFill>
              <a:latin typeface="Arial" charset="0"/>
            </a:endParaRPr>
          </a:p>
          <a:p>
            <a:endParaRPr lang="en-US">
              <a:solidFill>
                <a:schemeClr val="accent1"/>
              </a:solidFill>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82600" y="152400"/>
            <a:ext cx="5888038" cy="4414838"/>
          </a:xfrm>
          <a:ln cap="flat"/>
        </p:spPr>
      </p:sp>
      <p:sp>
        <p:nvSpPr>
          <p:cNvPr id="14339" name="Rectangle 3"/>
          <p:cNvSpPr>
            <a:spLocks noGrp="1" noChangeArrowheads="1"/>
          </p:cNvSpPr>
          <p:nvPr>
            <p:ph type="body" idx="1"/>
          </p:nvPr>
        </p:nvSpPr>
        <p:spPr>
          <a:noFill/>
        </p:spPr>
        <p:txBody>
          <a:bodyPr/>
          <a:lstStyle/>
          <a:p>
            <a:r>
              <a:rPr lang="en-US">
                <a:latin typeface="Arial" charset="0"/>
              </a:rPr>
              <a:t>Limiting Rows Selected</a:t>
            </a:r>
          </a:p>
          <a:p>
            <a:pPr lvl="1"/>
            <a:r>
              <a:rPr lang="en-US"/>
              <a:t>You can restrict the rows returned from the query by using the </a:t>
            </a:r>
            <a:r>
              <a:rPr lang="en-US">
                <a:solidFill>
                  <a:srgbClr val="FC0128"/>
                </a:solidFill>
              </a:rPr>
              <a:t>WHERE </a:t>
            </a:r>
            <a:r>
              <a:rPr lang="en-US"/>
              <a:t>clause. A WHERE clause contains a condition that must be met, and it directly follows the FROM clause.</a:t>
            </a:r>
          </a:p>
          <a:p>
            <a:pPr lvl="1"/>
            <a:r>
              <a:rPr lang="en-US">
                <a:solidFill>
                  <a:srgbClr val="000000"/>
                </a:solidFill>
              </a:rPr>
              <a:t>In the syntax:</a:t>
            </a:r>
          </a:p>
          <a:p>
            <a:r>
              <a:rPr lang="en-US" b="0">
                <a:latin typeface="Times New Roman" pitchFamily="18" charset="0"/>
              </a:rPr>
              <a:t>	WHERE</a:t>
            </a:r>
            <a:r>
              <a:rPr lang="en-US">
                <a:latin typeface="Times New Roman" pitchFamily="18" charset="0"/>
              </a:rPr>
              <a:t>		</a:t>
            </a:r>
            <a:r>
              <a:rPr lang="en-US" b="0">
                <a:latin typeface="Times New Roman" pitchFamily="18" charset="0"/>
              </a:rPr>
              <a:t>restricts the query to rows that meet a condition</a:t>
            </a:r>
            <a:r>
              <a:rPr lang="en-US">
                <a:latin typeface="Times New Roman" pitchFamily="18" charset="0"/>
              </a:rPr>
              <a:t>	</a:t>
            </a:r>
          </a:p>
          <a:p>
            <a:r>
              <a:rPr lang="en-US" b="0" i="1">
                <a:latin typeface="Times New Roman" pitchFamily="18" charset="0"/>
              </a:rPr>
              <a:t>	condition	</a:t>
            </a:r>
            <a:r>
              <a:rPr lang="en-US">
                <a:latin typeface="Times New Roman" pitchFamily="18" charset="0"/>
              </a:rPr>
              <a:t>	</a:t>
            </a:r>
            <a:r>
              <a:rPr lang="en-US" b="0">
                <a:latin typeface="Times New Roman" pitchFamily="18" charset="0"/>
              </a:rPr>
              <a:t>is composed of column names, expressions, constants, and a comparison 				operator</a:t>
            </a:r>
            <a:r>
              <a:rPr lang="en-US">
                <a:latin typeface="Times New Roman" pitchFamily="18" charset="0"/>
              </a:rPr>
              <a:t>	</a:t>
            </a:r>
          </a:p>
          <a:p>
            <a:pPr lvl="1"/>
            <a:r>
              <a:rPr lang="en-US">
                <a:solidFill>
                  <a:srgbClr val="000000"/>
                </a:solidFill>
              </a:rPr>
              <a:t>The WHERE clause can compare values in columns, literal values, arithmetic expressions, or functions. The WHERE clause consists of three elements:</a:t>
            </a:r>
          </a:p>
          <a:p>
            <a:pPr lvl="2"/>
            <a:r>
              <a:rPr lang="en-US">
                <a:solidFill>
                  <a:srgbClr val="000000"/>
                </a:solidFill>
              </a:rPr>
              <a:t>Column name</a:t>
            </a:r>
          </a:p>
          <a:p>
            <a:pPr lvl="2"/>
            <a:r>
              <a:rPr lang="en-US">
                <a:solidFill>
                  <a:srgbClr val="000000"/>
                </a:solidFill>
              </a:rPr>
              <a:t>Comparison operator</a:t>
            </a:r>
          </a:p>
          <a:p>
            <a:pPr lvl="2"/>
            <a:r>
              <a:rPr lang="en-US">
                <a:solidFill>
                  <a:srgbClr val="000000"/>
                </a:solidFill>
              </a:rPr>
              <a:t>Column name, constant, or list of values</a:t>
            </a:r>
            <a:endParaRPr lang="en-US">
              <a:solidFill>
                <a:schemeClr val="accent1"/>
              </a:solidFill>
            </a:endParaRPr>
          </a:p>
          <a:p>
            <a:endParaRPr lang="en-US">
              <a:solidFill>
                <a:schemeClr val="accent1"/>
              </a:solidFill>
              <a:latin typeface="Arial" charset="0"/>
            </a:endParaRPr>
          </a:p>
          <a:p>
            <a:endParaRPr lang="en-US">
              <a:solidFill>
                <a:schemeClr val="accent1"/>
              </a:solidFill>
              <a:latin typeface="Arial" charset="0"/>
            </a:endParaRPr>
          </a:p>
          <a:p>
            <a:pPr lvl="2">
              <a:buFontTx/>
              <a:buNone/>
            </a:pPr>
            <a:endParaRPr lang="en-US"/>
          </a:p>
          <a:p>
            <a:endParaRPr lang="en-US" b="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471039" y="152665"/>
            <a:ext cx="5911133" cy="4414564"/>
          </a:xfrm>
          <a:ln cap="flat"/>
        </p:spPr>
      </p:sp>
      <p:sp>
        <p:nvSpPr>
          <p:cNvPr id="16387" name="Rectangle 3"/>
          <p:cNvSpPr>
            <a:spLocks noGrp="1" noChangeArrowheads="1"/>
          </p:cNvSpPr>
          <p:nvPr>
            <p:ph type="body" idx="1"/>
          </p:nvPr>
        </p:nvSpPr>
        <p:spPr>
          <a:noFill/>
        </p:spPr>
        <p:txBody>
          <a:bodyPr/>
          <a:lstStyle/>
          <a:p>
            <a:r>
              <a:rPr lang="en-US">
                <a:solidFill>
                  <a:srgbClr val="000000"/>
                </a:solidFill>
                <a:latin typeface="Arial" charset="0"/>
              </a:rPr>
              <a:t>Using the WHERE clause</a:t>
            </a:r>
            <a:endParaRPr lang="en-US">
              <a:latin typeface="Arial" charset="0"/>
            </a:endParaRPr>
          </a:p>
          <a:p>
            <a:pPr lvl="1"/>
            <a:r>
              <a:rPr lang="en-US">
                <a:solidFill>
                  <a:srgbClr val="000000"/>
                </a:solidFill>
              </a:rPr>
              <a:t>In the example, the SELECT statement retrieves the name, job title, and department number of all employees whose job title is CLERK. </a:t>
            </a:r>
          </a:p>
          <a:p>
            <a:pPr lvl="1"/>
            <a:r>
              <a:rPr lang="en-US">
                <a:solidFill>
                  <a:srgbClr val="000000"/>
                </a:solidFill>
              </a:rPr>
              <a:t>Note that the job title CLERK has been specified in uppercase to ensure that the match is made with the job column in the EMP table. Character strings are case sensitive.</a:t>
            </a:r>
          </a:p>
          <a:p>
            <a:pPr lvl="1"/>
            <a:endParaRPr lang="en-US">
              <a:solidFill>
                <a:srgbClr val="000000"/>
              </a:solidFill>
            </a:endParaRPr>
          </a:p>
          <a:p>
            <a:pPr lvl="1"/>
            <a:endParaRPr lang="en-US">
              <a:solidFill>
                <a:srgbClr val="000000"/>
              </a:solidFill>
            </a:endParaRPr>
          </a:p>
          <a:p>
            <a:pPr lvl="1"/>
            <a:endParaRPr lang="en-US">
              <a:solidFill>
                <a:srgbClr val="000000"/>
              </a:solidFill>
            </a:endParaRPr>
          </a:p>
          <a:p>
            <a:pPr lvl="1"/>
            <a:endParaRPr lang="en-US">
              <a:solidFill>
                <a:srgbClr val="000000"/>
              </a:solidFill>
            </a:endParaRPr>
          </a:p>
          <a:p>
            <a:pPr lvl="1"/>
            <a:endParaRPr lang="en-US">
              <a:solidFill>
                <a:srgbClr val="000000"/>
              </a:solidFill>
            </a:endParaRPr>
          </a:p>
          <a:p>
            <a:pPr lvl="1"/>
            <a:endParaRPr lang="en-US">
              <a:solidFill>
                <a:srgbClr val="000000"/>
              </a:solidFill>
            </a:endParaRPr>
          </a:p>
          <a:p>
            <a:pPr lvl="1"/>
            <a:endParaRPr lang="en-US">
              <a:solidFill>
                <a:srgbClr val="000000"/>
              </a:solidFill>
            </a:endParaRPr>
          </a:p>
          <a:p>
            <a:pPr lvl="1"/>
            <a:endParaRPr lang="en-US">
              <a:solidFill>
                <a:srgbClr val="000000"/>
              </a:solidFill>
            </a:endParaRPr>
          </a:p>
          <a:p>
            <a:pPr lvl="1"/>
            <a:endParaRPr lang="en-US">
              <a:solidFill>
                <a:srgbClr val="000000"/>
              </a:solidFill>
            </a:endParaRPr>
          </a:p>
          <a:p>
            <a:pPr lvl="1"/>
            <a:endParaRPr lang="en-US">
              <a:solidFill>
                <a:srgbClr val="000000"/>
              </a:solidFill>
            </a:endParaRPr>
          </a:p>
          <a:p>
            <a:r>
              <a:rPr lang="en-US">
                <a:solidFill>
                  <a:schemeClr val="accent2"/>
                </a:solidFill>
                <a:latin typeface="Arial" charset="0"/>
              </a:rPr>
              <a:t>Class Management Note </a:t>
            </a:r>
          </a:p>
          <a:p>
            <a:pPr lvl="1"/>
            <a:r>
              <a:rPr lang="en-US">
                <a:solidFill>
                  <a:schemeClr val="accent2"/>
                </a:solidFill>
              </a:rPr>
              <a:t>Snippet: “Processing a Query”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noFill/>
        </p:spPr>
        <p:txBody>
          <a:bodyPr/>
          <a:lstStyle/>
          <a:p>
            <a:pPr>
              <a:tabLst/>
            </a:pPr>
            <a:r>
              <a:rPr lang="en-US">
                <a:latin typeface="Arial" charset="0"/>
              </a:rPr>
              <a:t>Character Strings and Dates</a:t>
            </a:r>
          </a:p>
          <a:p>
            <a:pPr lvl="1">
              <a:tabLst/>
            </a:pPr>
            <a:r>
              <a:rPr lang="en-US"/>
              <a:t>Character strings and dates in the WHERE clause must be enclosed in single quotation marks (</a:t>
            </a:r>
            <a:r>
              <a:rPr lang="en-US">
                <a:latin typeface="Courier New" pitchFamily="49" charset="0"/>
              </a:rPr>
              <a:t>''</a:t>
            </a:r>
            <a:r>
              <a:rPr lang="en-US"/>
              <a:t>). Number constants, however, should not.</a:t>
            </a:r>
            <a:endParaRPr lang="en-US" b="1"/>
          </a:p>
          <a:p>
            <a:pPr lvl="1">
              <a:tabLst/>
            </a:pPr>
            <a:r>
              <a:rPr lang="en-US">
                <a:solidFill>
                  <a:srgbClr val="000000"/>
                </a:solidFill>
              </a:rPr>
              <a:t>All character searches are case sensitive. In the following example, no rows are returned because the EMP table stores all the data in uppercase:</a:t>
            </a:r>
          </a:p>
          <a:p>
            <a:pPr lvl="1">
              <a:spcBef>
                <a:spcPct val="65000"/>
              </a:spcBef>
              <a:tabLst/>
            </a:pPr>
            <a:r>
              <a:rPr lang="en-US" b="1">
                <a:solidFill>
                  <a:srgbClr val="000000"/>
                </a:solidFill>
                <a:latin typeface="Courier New" pitchFamily="49" charset="0"/>
              </a:rPr>
              <a:t> SQL&gt; SELECT ename, empno, job, deptno</a:t>
            </a:r>
          </a:p>
          <a:p>
            <a:pPr lvl="1">
              <a:spcBef>
                <a:spcPct val="0"/>
              </a:spcBef>
              <a:tabLst/>
            </a:pPr>
            <a:r>
              <a:rPr lang="en-US" b="1">
                <a:solidFill>
                  <a:srgbClr val="000000"/>
                </a:solidFill>
                <a:latin typeface="Courier New" pitchFamily="49" charset="0"/>
              </a:rPr>
              <a:t>   2  FROM   emp</a:t>
            </a:r>
          </a:p>
          <a:p>
            <a:pPr lvl="1">
              <a:spcBef>
                <a:spcPct val="0"/>
              </a:spcBef>
              <a:tabLst/>
            </a:pPr>
            <a:r>
              <a:rPr lang="en-US" b="1">
                <a:solidFill>
                  <a:srgbClr val="000000"/>
                </a:solidFill>
                <a:latin typeface="Courier New" pitchFamily="49" charset="0"/>
              </a:rPr>
              <a:t>   3  WHERE  job=</a:t>
            </a:r>
            <a:r>
              <a:rPr lang="en-US" b="1">
                <a:latin typeface="Courier New" pitchFamily="49" charset="0"/>
              </a:rPr>
              <a:t>'</a:t>
            </a:r>
            <a:r>
              <a:rPr lang="en-US" b="1">
                <a:solidFill>
                  <a:srgbClr val="000000"/>
                </a:solidFill>
                <a:latin typeface="Courier New" pitchFamily="49" charset="0"/>
              </a:rPr>
              <a:t>clerk</a:t>
            </a:r>
            <a:r>
              <a:rPr lang="en-US" b="1">
                <a:latin typeface="Courier New" pitchFamily="49" charset="0"/>
              </a:rPr>
              <a:t>'</a:t>
            </a:r>
            <a:r>
              <a:rPr lang="en-US" b="1">
                <a:solidFill>
                  <a:srgbClr val="000000"/>
                </a:solidFill>
                <a:latin typeface="Courier New" pitchFamily="49" charset="0"/>
              </a:rPr>
              <a:t>;</a:t>
            </a:r>
          </a:p>
          <a:p>
            <a:pPr lvl="1">
              <a:spcBef>
                <a:spcPct val="65000"/>
              </a:spcBef>
              <a:tabLst/>
            </a:pPr>
            <a:r>
              <a:rPr lang="en-US">
                <a:solidFill>
                  <a:srgbClr val="000000"/>
                </a:solidFill>
              </a:rPr>
              <a:t>Oracle stores dates in an internal numeric format, representing the century, year, month, day, hours, minutes, and seconds. The default date display is DD-MON-YY. </a:t>
            </a:r>
          </a:p>
          <a:p>
            <a:pPr lvl="1">
              <a:tabLst/>
            </a:pPr>
            <a:r>
              <a:rPr lang="en-US" b="1">
                <a:solidFill>
                  <a:srgbClr val="000000"/>
                </a:solidFill>
              </a:rPr>
              <a:t>Note:</a:t>
            </a:r>
            <a:r>
              <a:rPr lang="en-US">
                <a:solidFill>
                  <a:srgbClr val="000000"/>
                </a:solidFill>
              </a:rPr>
              <a:t> Changing default date format will be covered in Lesson 3.</a:t>
            </a:r>
          </a:p>
          <a:p>
            <a:pPr lvl="1">
              <a:tabLst/>
            </a:pPr>
            <a:r>
              <a:rPr lang="en-US">
                <a:solidFill>
                  <a:srgbClr val="000000"/>
                </a:solidFill>
              </a:rPr>
              <a:t>Number values are not enclosed within quotation marks.</a:t>
            </a:r>
          </a:p>
          <a:p>
            <a:pPr lvl="1">
              <a:tabLst/>
            </a:pPr>
            <a:endParaRPr lang="en-US">
              <a:solidFill>
                <a:srgbClr val="000000"/>
              </a:solidFill>
            </a:endParaRPr>
          </a:p>
          <a:p>
            <a:pPr lvl="1">
              <a:tabLst/>
            </a:pPr>
            <a:endParaRPr lang="en-US">
              <a:solidFill>
                <a:srgbClr val="000000"/>
              </a:solidFill>
            </a:endParaRPr>
          </a:p>
          <a:p>
            <a:pPr lvl="1">
              <a:tabLst/>
            </a:pPr>
            <a:endParaRPr lang="en-US">
              <a:solidFill>
                <a:srgbClr val="000000"/>
              </a:solidFill>
            </a:endParaRPr>
          </a:p>
          <a:p>
            <a:pPr>
              <a:tabLst/>
            </a:pPr>
            <a:r>
              <a:rPr lang="en-US">
                <a:solidFill>
                  <a:schemeClr val="accent2"/>
                </a:solidFill>
                <a:latin typeface="Arial" charset="0"/>
              </a:rPr>
              <a:t>Class Management Note </a:t>
            </a:r>
          </a:p>
          <a:p>
            <a:pPr lvl="1">
              <a:tabLst/>
            </a:pPr>
            <a:r>
              <a:rPr lang="en-US">
                <a:solidFill>
                  <a:schemeClr val="accent2"/>
                </a:solidFill>
              </a:rPr>
              <a:t>Some students may ask how to override the case sensitivity. Later in the course, we will cover the use of single-row functions such as UPPER and LOWER to override the case sensitivity.</a:t>
            </a:r>
            <a:r>
              <a:rPr lang="en-US"/>
              <a:t> </a:t>
            </a:r>
          </a:p>
        </p:txBody>
      </p:sp>
      <p:sp>
        <p:nvSpPr>
          <p:cNvPr id="18435" name="Rectangle 3"/>
          <p:cNvSpPr>
            <a:spLocks noGrp="1" noRot="1" noChangeAspect="1" noChangeArrowheads="1" noTextEdit="1"/>
          </p:cNvSpPr>
          <p:nvPr>
            <p:ph type="sldImg"/>
          </p:nvPr>
        </p:nvSpPr>
        <p:spPr>
          <a:xfrm>
            <a:off x="482600" y="152400"/>
            <a:ext cx="5888038" cy="4414838"/>
          </a:xfrm>
          <a:ln cap="flat"/>
        </p:spPr>
      </p:sp>
      <p:sp>
        <p:nvSpPr>
          <p:cNvPr id="18436" name="Rectangle 4"/>
          <p:cNvSpPr>
            <a:spLocks noChangeArrowheads="1"/>
          </p:cNvSpPr>
          <p:nvPr/>
        </p:nvSpPr>
        <p:spPr bwMode="auto">
          <a:xfrm>
            <a:off x="632310" y="5804453"/>
            <a:ext cx="5580608" cy="61543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51" tIns="45875" rIns="91751" bIns="45875" anchor="ct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883272" y="0"/>
            <a:ext cx="2976324" cy="45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51" tIns="45875" rIns="91751" bIns="45875" anchor="ctr"/>
          <a:lstStyle/>
          <a:p>
            <a:pPr eaLnBrk="1" hangingPunct="1"/>
            <a:endParaRPr lang="en-US"/>
          </a:p>
        </p:txBody>
      </p:sp>
      <p:sp>
        <p:nvSpPr>
          <p:cNvPr id="20483" name="Rectangle 3"/>
          <p:cNvSpPr>
            <a:spLocks noChangeArrowheads="1"/>
          </p:cNvSpPr>
          <p:nvPr/>
        </p:nvSpPr>
        <p:spPr bwMode="auto">
          <a:xfrm>
            <a:off x="-3193" y="0"/>
            <a:ext cx="2973130" cy="45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51" tIns="45875" rIns="91751" bIns="45875" anchor="ctr"/>
          <a:lstStyle/>
          <a:p>
            <a:pPr eaLnBrk="1" hangingPunct="1"/>
            <a:endParaRPr lang="en-US"/>
          </a:p>
        </p:txBody>
      </p:sp>
      <p:sp>
        <p:nvSpPr>
          <p:cNvPr id="20484" name="Rectangle 4"/>
          <p:cNvSpPr>
            <a:spLocks noGrp="1" noChangeArrowheads="1"/>
          </p:cNvSpPr>
          <p:nvPr>
            <p:ph type="body" idx="1"/>
          </p:nvPr>
        </p:nvSpPr>
        <p:spPr>
          <a:noFill/>
        </p:spPr>
        <p:txBody>
          <a:bodyPr/>
          <a:lstStyle/>
          <a:p>
            <a:pPr>
              <a:tabLst>
                <a:tab pos="407782" algn="l"/>
              </a:tabLst>
            </a:pPr>
            <a:r>
              <a:rPr lang="en-US">
                <a:latin typeface="Arial" charset="0"/>
              </a:rPr>
              <a:t>Comparison Operators</a:t>
            </a:r>
          </a:p>
          <a:p>
            <a:pPr lvl="1">
              <a:tabLst>
                <a:tab pos="407782" algn="l"/>
              </a:tabLst>
            </a:pPr>
            <a:r>
              <a:rPr lang="en-US"/>
              <a:t>Comparison operators are used in conditions that compare one expression to another. They are used in the WHERE clause in the following format:</a:t>
            </a:r>
          </a:p>
          <a:p>
            <a:pPr lvl="1">
              <a:tabLst>
                <a:tab pos="407782" algn="l"/>
              </a:tabLst>
            </a:pPr>
            <a:r>
              <a:rPr lang="en-US" b="1"/>
              <a:t>Syntax</a:t>
            </a:r>
            <a:r>
              <a:rPr lang="en-US"/>
              <a:t> </a:t>
            </a:r>
          </a:p>
          <a:p>
            <a:pPr>
              <a:lnSpc>
                <a:spcPct val="95000"/>
              </a:lnSpc>
              <a:tabLst>
                <a:tab pos="407782" algn="l"/>
              </a:tabLst>
            </a:pPr>
            <a:endParaRPr lang="en-US" sz="400">
              <a:latin typeface="Arial" charset="0"/>
            </a:endParaRPr>
          </a:p>
          <a:p>
            <a:pPr lvl="1">
              <a:lnSpc>
                <a:spcPct val="95000"/>
              </a:lnSpc>
              <a:tabLst>
                <a:tab pos="407782" algn="l"/>
              </a:tabLst>
            </a:pPr>
            <a:r>
              <a:rPr lang="en-US" b="1">
                <a:latin typeface="Courier New" pitchFamily="49" charset="0"/>
              </a:rPr>
              <a:t> 	… WHERE </a:t>
            </a:r>
            <a:r>
              <a:rPr lang="en-US" b="1" i="1">
                <a:latin typeface="Courier New" pitchFamily="49" charset="0"/>
              </a:rPr>
              <a:t>expr operator value</a:t>
            </a:r>
          </a:p>
          <a:p>
            <a:pPr lvl="1">
              <a:lnSpc>
                <a:spcPct val="95000"/>
              </a:lnSpc>
              <a:tabLst>
                <a:tab pos="407782" algn="l"/>
              </a:tabLst>
            </a:pPr>
            <a:endParaRPr lang="en-US" sz="500" b="1" i="1">
              <a:latin typeface="Courier New" pitchFamily="49" charset="0"/>
            </a:endParaRPr>
          </a:p>
          <a:p>
            <a:pPr lvl="1">
              <a:tabLst>
                <a:tab pos="407782" algn="l"/>
              </a:tabLst>
            </a:pPr>
            <a:r>
              <a:rPr lang="en-US" b="1"/>
              <a:t>Examples</a:t>
            </a:r>
            <a:endParaRPr lang="en-US"/>
          </a:p>
          <a:p>
            <a:pPr>
              <a:lnSpc>
                <a:spcPct val="80000"/>
              </a:lnSpc>
              <a:spcBef>
                <a:spcPct val="0"/>
              </a:spcBef>
              <a:tabLst>
                <a:tab pos="407782" algn="l"/>
              </a:tabLst>
            </a:pPr>
            <a:endParaRPr lang="en-US" sz="400" i="1">
              <a:latin typeface="Arial" charset="0"/>
            </a:endParaRPr>
          </a:p>
          <a:p>
            <a:pPr lvl="1">
              <a:tabLst>
                <a:tab pos="407782" algn="l"/>
              </a:tabLst>
            </a:pPr>
            <a:r>
              <a:rPr lang="en-US" b="1">
                <a:latin typeface="Courier New" pitchFamily="49" charset="0"/>
              </a:rPr>
              <a:t>	… WHERE hiredate='01-JAN-95'</a:t>
            </a:r>
          </a:p>
          <a:p>
            <a:pPr lvl="1">
              <a:tabLst>
                <a:tab pos="407782" algn="l"/>
              </a:tabLst>
            </a:pPr>
            <a:r>
              <a:rPr lang="en-US" b="1">
                <a:latin typeface="Courier New" pitchFamily="49" charset="0"/>
              </a:rPr>
              <a:t>	… WHERE sal&gt;=1500</a:t>
            </a:r>
          </a:p>
          <a:p>
            <a:pPr lvl="1">
              <a:tabLst>
                <a:tab pos="407782" algn="l"/>
              </a:tabLst>
            </a:pPr>
            <a:r>
              <a:rPr lang="en-US" b="1">
                <a:latin typeface="Courier New" pitchFamily="49" charset="0"/>
              </a:rPr>
              <a:t>	… WHERE ename='SMITH'</a:t>
            </a:r>
          </a:p>
          <a:p>
            <a:pPr lvl="1">
              <a:tabLst>
                <a:tab pos="407782" algn="l"/>
              </a:tabLst>
            </a:pPr>
            <a:endParaRPr lang="en-US" b="1">
              <a:latin typeface="Courier New" pitchFamily="49" charset="0"/>
            </a:endParaRPr>
          </a:p>
          <a:p>
            <a:pPr lvl="1">
              <a:tabLst>
                <a:tab pos="407782" algn="l"/>
              </a:tabLst>
            </a:pPr>
            <a:endParaRPr lang="en-US"/>
          </a:p>
          <a:p>
            <a:pPr lvl="1">
              <a:tabLst>
                <a:tab pos="407782" algn="l"/>
              </a:tabLst>
            </a:pPr>
            <a:endParaRPr lang="en-US"/>
          </a:p>
          <a:p>
            <a:pPr lvl="1">
              <a:tabLst>
                <a:tab pos="407782" algn="l"/>
              </a:tabLst>
            </a:pPr>
            <a:endParaRPr lang="en-US"/>
          </a:p>
          <a:p>
            <a:pPr lvl="1">
              <a:tabLst>
                <a:tab pos="407782" algn="l"/>
              </a:tabLst>
            </a:pPr>
            <a:endParaRPr lang="en-US"/>
          </a:p>
          <a:p>
            <a:pPr>
              <a:tabLst>
                <a:tab pos="407782" algn="l"/>
              </a:tabLst>
            </a:pPr>
            <a:r>
              <a:rPr lang="en-US">
                <a:solidFill>
                  <a:schemeClr val="accent2"/>
                </a:solidFill>
                <a:latin typeface="Arial" charset="0"/>
              </a:rPr>
              <a:t>Class Management Note</a:t>
            </a:r>
          </a:p>
          <a:p>
            <a:pPr lvl="1">
              <a:tabLst>
                <a:tab pos="407782" algn="l"/>
              </a:tabLst>
            </a:pPr>
            <a:r>
              <a:rPr lang="en-US">
                <a:solidFill>
                  <a:schemeClr val="accent2"/>
                </a:solidFill>
              </a:rPr>
              <a:t>Remind students that the </a:t>
            </a:r>
            <a:r>
              <a:rPr lang="en-US" i="1">
                <a:solidFill>
                  <a:schemeClr val="accent2"/>
                </a:solidFill>
              </a:rPr>
              <a:t>expr </a:t>
            </a:r>
            <a:r>
              <a:rPr lang="en-US">
                <a:solidFill>
                  <a:schemeClr val="accent2"/>
                </a:solidFill>
              </a:rPr>
              <a:t>cannot be an alias.</a:t>
            </a:r>
            <a:endParaRPr lang="en-US" i="1">
              <a:solidFill>
                <a:schemeClr val="accent2"/>
              </a:solidFill>
            </a:endParaRPr>
          </a:p>
          <a:p>
            <a:pPr>
              <a:tabLst>
                <a:tab pos="407782" algn="l"/>
              </a:tabLst>
            </a:pPr>
            <a:endParaRPr lang="en-US" b="0" i="1">
              <a:solidFill>
                <a:schemeClr val="accent2"/>
              </a:solidFill>
              <a:latin typeface="Times New Roman" pitchFamily="18" charset="0"/>
            </a:endParaRPr>
          </a:p>
        </p:txBody>
      </p:sp>
      <p:sp>
        <p:nvSpPr>
          <p:cNvPr id="20485" name="Rectangle 5"/>
          <p:cNvSpPr>
            <a:spLocks noGrp="1" noRot="1" noChangeAspect="1" noChangeArrowheads="1" noTextEdit="1"/>
          </p:cNvSpPr>
          <p:nvPr>
            <p:ph type="sldImg"/>
          </p:nvPr>
        </p:nvSpPr>
        <p:spPr>
          <a:xfrm>
            <a:off x="471039" y="152665"/>
            <a:ext cx="5911133" cy="4414564"/>
          </a:xfrm>
          <a:ln cap="flat"/>
        </p:spPr>
      </p:sp>
      <p:sp>
        <p:nvSpPr>
          <p:cNvPr id="20486" name="Rectangle 6"/>
          <p:cNvSpPr>
            <a:spLocks noChangeArrowheads="1"/>
          </p:cNvSpPr>
          <p:nvPr/>
        </p:nvSpPr>
        <p:spPr bwMode="auto">
          <a:xfrm>
            <a:off x="621133" y="5664509"/>
            <a:ext cx="5662041" cy="26239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51" tIns="45875" rIns="91751" bIns="45875" anchor="ctr"/>
          <a:lstStyle/>
          <a:p>
            <a:pPr eaLnBrk="1" hangingPunct="1"/>
            <a:endParaRPr lang="en-US"/>
          </a:p>
        </p:txBody>
      </p:sp>
      <p:sp>
        <p:nvSpPr>
          <p:cNvPr id="20487" name="Rectangle 7"/>
          <p:cNvSpPr>
            <a:spLocks noChangeArrowheads="1"/>
          </p:cNvSpPr>
          <p:nvPr/>
        </p:nvSpPr>
        <p:spPr bwMode="auto">
          <a:xfrm>
            <a:off x="617940" y="6229053"/>
            <a:ext cx="5662041" cy="73947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51" tIns="45875" rIns="91751" bIns="45875" anchor="ct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71039" y="152665"/>
            <a:ext cx="5911133" cy="4414564"/>
          </a:xfrm>
          <a:ln cap="flat"/>
        </p:spPr>
      </p:sp>
      <p:sp>
        <p:nvSpPr>
          <p:cNvPr id="22531" name="Rectangle 3"/>
          <p:cNvSpPr>
            <a:spLocks noGrp="1" noChangeArrowheads="1"/>
          </p:cNvSpPr>
          <p:nvPr>
            <p:ph type="body" idx="1"/>
          </p:nvPr>
        </p:nvSpPr>
        <p:spPr>
          <a:noFill/>
        </p:spPr>
        <p:txBody>
          <a:bodyPr/>
          <a:lstStyle/>
          <a:p>
            <a:r>
              <a:rPr lang="en-US">
                <a:latin typeface="Arial" charset="0"/>
              </a:rPr>
              <a:t>Using the Comparison Operators</a:t>
            </a:r>
          </a:p>
          <a:p>
            <a:pPr lvl="1"/>
            <a:r>
              <a:rPr lang="en-US">
                <a:solidFill>
                  <a:srgbClr val="000000"/>
                </a:solidFill>
              </a:rPr>
              <a:t>In the example, the SELECT statement retrieves name, salary, and commission from the EMP table, where the employee salary is less than or equal to the commission amount. Note that there is no explicit value supplied to the WHERE clause. The two values being compared are taken from the SAL and COMM columns in the EMP table.</a:t>
            </a:r>
          </a:p>
          <a:p>
            <a:pPr lvl="1"/>
            <a:endParaRPr lang="en-US">
              <a:solidFill>
                <a:srgbClr val="000000"/>
              </a:solidFill>
            </a:endParaRPr>
          </a:p>
          <a:p>
            <a:pPr lvl="1"/>
            <a:endParaRPr lang="en-US">
              <a:solidFill>
                <a:srgbClr val="000000"/>
              </a:solidFill>
            </a:endParaRPr>
          </a:p>
          <a:p>
            <a:pPr lvl="1"/>
            <a:endParaRPr lang="en-US">
              <a:solidFill>
                <a:srgbClr val="000000"/>
              </a:solidFill>
            </a:endParaRPr>
          </a:p>
          <a:p>
            <a:pPr lvl="1"/>
            <a:endParaRPr lang="en-US">
              <a:solidFill>
                <a:srgbClr val="000000"/>
              </a:solidFill>
            </a:endParaRPr>
          </a:p>
          <a:p>
            <a:pPr lvl="1"/>
            <a:endParaRPr lang="en-US">
              <a:solidFill>
                <a:srgbClr val="000000"/>
              </a:solidFill>
            </a:endParaRPr>
          </a:p>
          <a:p>
            <a:pPr lvl="1"/>
            <a:endParaRPr lang="en-US">
              <a:solidFill>
                <a:srgbClr val="000000"/>
              </a:solidFill>
            </a:endParaRPr>
          </a:p>
          <a:p>
            <a:pPr lvl="1"/>
            <a:endParaRPr lang="en-US">
              <a:solidFill>
                <a:srgbClr val="000000"/>
              </a:solidFill>
            </a:endParaRPr>
          </a:p>
          <a:p>
            <a:pPr lvl="1"/>
            <a:endParaRPr lang="en-US">
              <a:solidFill>
                <a:srgbClr val="000000"/>
              </a:solidFill>
            </a:endParaRPr>
          </a:p>
          <a:p>
            <a:pPr lvl="1"/>
            <a:endParaRPr lang="en-US">
              <a:solidFill>
                <a:srgbClr val="000000"/>
              </a:solidFill>
            </a:endParaRPr>
          </a:p>
          <a:p>
            <a:r>
              <a:rPr lang="en-US">
                <a:solidFill>
                  <a:schemeClr val="accent2"/>
                </a:solidFill>
                <a:latin typeface="Arial" charset="0"/>
              </a:rPr>
              <a:t>Class Management Note</a:t>
            </a:r>
          </a:p>
          <a:p>
            <a:pPr lvl="1"/>
            <a:r>
              <a:rPr lang="en-US">
                <a:solidFill>
                  <a:schemeClr val="accent2"/>
                </a:solidFill>
              </a:rPr>
              <a:t>Rows that have a null value in the COMM column result in a null value for the comparison expression and are effectively not part of the result.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71039" y="152665"/>
            <a:ext cx="5911133" cy="4414564"/>
          </a:xfrm>
          <a:ln cap="flat"/>
        </p:spPr>
      </p:sp>
      <p:sp>
        <p:nvSpPr>
          <p:cNvPr id="24579" name="Rectangle 3"/>
          <p:cNvSpPr>
            <a:spLocks noGrp="1" noChangeArrowheads="1"/>
          </p:cNvSpPr>
          <p:nvPr>
            <p:ph type="body" idx="1"/>
          </p:nvPr>
        </p:nvSpPr>
        <p:spPr>
          <a:noFill/>
        </p:spPr>
        <p:txBody>
          <a:bodyPr/>
          <a:lstStyle/>
          <a:p>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E90BDF-0DE7-4E1B-83FB-0F08B7A92348}" type="datetimeFigureOut">
              <a:rPr lang="en-US" smtClean="0"/>
              <a:t>10/5/21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53FBC-7590-4852-83FF-564300766736}" type="slidenum">
              <a:rPr lang="en-US" smtClean="0"/>
              <a:t>‹#›</a:t>
            </a:fld>
            <a:endParaRPr lang="en-US"/>
          </a:p>
        </p:txBody>
      </p:sp>
    </p:spTree>
    <p:extLst>
      <p:ext uri="{BB962C8B-B14F-4D97-AF65-F5344CB8AC3E}">
        <p14:creationId xmlns:p14="http://schemas.microsoft.com/office/powerpoint/2010/main" val="4120327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E90BDF-0DE7-4E1B-83FB-0F08B7A92348}" type="datetimeFigureOut">
              <a:rPr lang="en-US" smtClean="0"/>
              <a:t>10/5/21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53FBC-7590-4852-83FF-564300766736}" type="slidenum">
              <a:rPr lang="en-US" smtClean="0"/>
              <a:t>‹#›</a:t>
            </a:fld>
            <a:endParaRPr lang="en-US"/>
          </a:p>
        </p:txBody>
      </p:sp>
    </p:spTree>
    <p:extLst>
      <p:ext uri="{BB962C8B-B14F-4D97-AF65-F5344CB8AC3E}">
        <p14:creationId xmlns:p14="http://schemas.microsoft.com/office/powerpoint/2010/main" val="18809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E90BDF-0DE7-4E1B-83FB-0F08B7A92348}" type="datetimeFigureOut">
              <a:rPr lang="en-US" smtClean="0"/>
              <a:t>10/5/21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53FBC-7590-4852-83FF-564300766736}" type="slidenum">
              <a:rPr lang="en-US" smtClean="0"/>
              <a:t>‹#›</a:t>
            </a:fld>
            <a:endParaRPr lang="en-US"/>
          </a:p>
        </p:txBody>
      </p:sp>
    </p:spTree>
    <p:extLst>
      <p:ext uri="{BB962C8B-B14F-4D97-AF65-F5344CB8AC3E}">
        <p14:creationId xmlns:p14="http://schemas.microsoft.com/office/powerpoint/2010/main" val="28674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E90BDF-0DE7-4E1B-83FB-0F08B7A92348}" type="datetimeFigureOut">
              <a:rPr lang="en-US" smtClean="0"/>
              <a:t>10/5/21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53FBC-7590-4852-83FF-564300766736}" type="slidenum">
              <a:rPr lang="en-US" smtClean="0"/>
              <a:t>‹#›</a:t>
            </a:fld>
            <a:endParaRPr lang="en-US"/>
          </a:p>
        </p:txBody>
      </p:sp>
    </p:spTree>
    <p:extLst>
      <p:ext uri="{BB962C8B-B14F-4D97-AF65-F5344CB8AC3E}">
        <p14:creationId xmlns:p14="http://schemas.microsoft.com/office/powerpoint/2010/main" val="4002846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E90BDF-0DE7-4E1B-83FB-0F08B7A92348}" type="datetimeFigureOut">
              <a:rPr lang="en-US" smtClean="0"/>
              <a:t>10/5/21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53FBC-7590-4852-83FF-564300766736}" type="slidenum">
              <a:rPr lang="en-US" smtClean="0"/>
              <a:t>‹#›</a:t>
            </a:fld>
            <a:endParaRPr lang="en-US"/>
          </a:p>
        </p:txBody>
      </p:sp>
    </p:spTree>
    <p:extLst>
      <p:ext uri="{BB962C8B-B14F-4D97-AF65-F5344CB8AC3E}">
        <p14:creationId xmlns:p14="http://schemas.microsoft.com/office/powerpoint/2010/main" val="381920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E90BDF-0DE7-4E1B-83FB-0F08B7A92348}" type="datetimeFigureOut">
              <a:rPr lang="en-US" smtClean="0"/>
              <a:t>10/5/21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53FBC-7590-4852-83FF-564300766736}" type="slidenum">
              <a:rPr lang="en-US" smtClean="0"/>
              <a:t>‹#›</a:t>
            </a:fld>
            <a:endParaRPr lang="en-US"/>
          </a:p>
        </p:txBody>
      </p:sp>
    </p:spTree>
    <p:extLst>
      <p:ext uri="{BB962C8B-B14F-4D97-AF65-F5344CB8AC3E}">
        <p14:creationId xmlns:p14="http://schemas.microsoft.com/office/powerpoint/2010/main" val="409629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E90BDF-0DE7-4E1B-83FB-0F08B7A92348}" type="datetimeFigureOut">
              <a:rPr lang="en-US" smtClean="0"/>
              <a:t>10/5/21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C53FBC-7590-4852-83FF-564300766736}" type="slidenum">
              <a:rPr lang="en-US" smtClean="0"/>
              <a:t>‹#›</a:t>
            </a:fld>
            <a:endParaRPr lang="en-US"/>
          </a:p>
        </p:txBody>
      </p:sp>
    </p:spTree>
    <p:extLst>
      <p:ext uri="{BB962C8B-B14F-4D97-AF65-F5344CB8AC3E}">
        <p14:creationId xmlns:p14="http://schemas.microsoft.com/office/powerpoint/2010/main" val="2990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E90BDF-0DE7-4E1B-83FB-0F08B7A92348}" type="datetimeFigureOut">
              <a:rPr lang="en-US" smtClean="0"/>
              <a:t>10/5/21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C53FBC-7590-4852-83FF-564300766736}" type="slidenum">
              <a:rPr lang="en-US" smtClean="0"/>
              <a:t>‹#›</a:t>
            </a:fld>
            <a:endParaRPr lang="en-US"/>
          </a:p>
        </p:txBody>
      </p:sp>
    </p:spTree>
    <p:extLst>
      <p:ext uri="{BB962C8B-B14F-4D97-AF65-F5344CB8AC3E}">
        <p14:creationId xmlns:p14="http://schemas.microsoft.com/office/powerpoint/2010/main" val="291021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90BDF-0DE7-4E1B-83FB-0F08B7A92348}" type="datetimeFigureOut">
              <a:rPr lang="en-US" smtClean="0"/>
              <a:t>10/5/21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C53FBC-7590-4852-83FF-564300766736}" type="slidenum">
              <a:rPr lang="en-US" smtClean="0"/>
              <a:t>‹#›</a:t>
            </a:fld>
            <a:endParaRPr lang="en-US"/>
          </a:p>
        </p:txBody>
      </p:sp>
    </p:spTree>
    <p:extLst>
      <p:ext uri="{BB962C8B-B14F-4D97-AF65-F5344CB8AC3E}">
        <p14:creationId xmlns:p14="http://schemas.microsoft.com/office/powerpoint/2010/main" val="16956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E90BDF-0DE7-4E1B-83FB-0F08B7A92348}" type="datetimeFigureOut">
              <a:rPr lang="en-US" smtClean="0"/>
              <a:t>10/5/21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53FBC-7590-4852-83FF-564300766736}" type="slidenum">
              <a:rPr lang="en-US" smtClean="0"/>
              <a:t>‹#›</a:t>
            </a:fld>
            <a:endParaRPr lang="en-US"/>
          </a:p>
        </p:txBody>
      </p:sp>
    </p:spTree>
    <p:extLst>
      <p:ext uri="{BB962C8B-B14F-4D97-AF65-F5344CB8AC3E}">
        <p14:creationId xmlns:p14="http://schemas.microsoft.com/office/powerpoint/2010/main" val="248078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E90BDF-0DE7-4E1B-83FB-0F08B7A92348}" type="datetimeFigureOut">
              <a:rPr lang="en-US" smtClean="0"/>
              <a:t>10/5/21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53FBC-7590-4852-83FF-564300766736}" type="slidenum">
              <a:rPr lang="en-US" smtClean="0"/>
              <a:t>‹#›</a:t>
            </a:fld>
            <a:endParaRPr lang="en-US"/>
          </a:p>
        </p:txBody>
      </p:sp>
    </p:spTree>
    <p:extLst>
      <p:ext uri="{BB962C8B-B14F-4D97-AF65-F5344CB8AC3E}">
        <p14:creationId xmlns:p14="http://schemas.microsoft.com/office/powerpoint/2010/main" val="1987631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90BDF-0DE7-4E1B-83FB-0F08B7A92348}" type="datetimeFigureOut">
              <a:rPr lang="en-US" smtClean="0"/>
              <a:t>10/5/21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53FBC-7590-4852-83FF-564300766736}" type="slidenum">
              <a:rPr lang="en-US" smtClean="0"/>
              <a:t>‹#›</a:t>
            </a:fld>
            <a:endParaRPr lang="en-US"/>
          </a:p>
        </p:txBody>
      </p:sp>
    </p:spTree>
    <p:extLst>
      <p:ext uri="{BB962C8B-B14F-4D97-AF65-F5344CB8AC3E}">
        <p14:creationId xmlns:p14="http://schemas.microsoft.com/office/powerpoint/2010/main" val="1875313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866775" y="1447800"/>
            <a:ext cx="6619875" cy="3328988"/>
          </a:xfrm>
          <a:noFill/>
          <a:effectLst>
            <a:outerShdw dist="53882" dir="2700000" algn="ctr" rotWithShape="0">
              <a:srgbClr val="000000"/>
            </a:outerShdw>
          </a:effectLst>
        </p:spPr>
        <p:txBody>
          <a:bodyPr anchor="t"/>
          <a:lstStyle/>
          <a:p>
            <a:r>
              <a:rPr lang="en-US" sz="4800"/>
              <a:t>Restricting and Sorting Data</a:t>
            </a:r>
          </a:p>
        </p:txBody>
      </p:sp>
      <p:sp>
        <p:nvSpPr>
          <p:cNvPr id="5123" name="Rectangle 3"/>
          <p:cNvSpPr>
            <a:spLocks noGrp="1" noChangeArrowheads="1"/>
          </p:cNvSpPr>
          <p:nvPr>
            <p:ph type="subTitle" idx="1"/>
          </p:nvPr>
        </p:nvSpPr>
        <p:spPr>
          <a:xfrm>
            <a:off x="1371600" y="3733800"/>
            <a:ext cx="6400800" cy="701675"/>
          </a:xfrm>
          <a:effectLst>
            <a:outerShdw dist="53882" dir="2700000" algn="ctr" rotWithShape="0">
              <a:srgbClr val="000000"/>
            </a:outerShdw>
          </a:effectLst>
        </p:spPr>
        <p:txBody>
          <a:bodyPr rtlCol="0">
            <a:spAutoFit/>
          </a:bodyPr>
          <a:lstStyle/>
          <a:p>
            <a:pPr defTabSz="457207" fontAlgn="auto">
              <a:spcBef>
                <a:spcPct val="0"/>
              </a:spcBef>
              <a:spcAft>
                <a:spcPts val="0"/>
              </a:spcAft>
              <a:buClr>
                <a:schemeClr val="bg2">
                  <a:lumMod val="40000"/>
                  <a:lumOff val="60000"/>
                </a:schemeClr>
              </a:buClr>
              <a:buFont typeface="Wingdings 3" charset="2"/>
              <a:buNone/>
              <a:defRPr/>
            </a:pPr>
            <a:r>
              <a:rPr lang="en-US" sz="4000">
                <a:solidFill>
                  <a:srgbClr val="FFCC66"/>
                </a:solidFill>
              </a:rPr>
              <a:t> </a:t>
            </a:r>
          </a:p>
        </p:txBody>
      </p:sp>
    </p:spTree>
    <p:extLst>
      <p:ext uri="{BB962C8B-B14F-4D97-AF65-F5344CB8AC3E}">
        <p14:creationId xmlns:p14="http://schemas.microsoft.com/office/powerpoint/2010/main" val="976385214"/>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blackWhite">
          <a:xfrm>
            <a:off x="925513" y="2393950"/>
            <a:ext cx="7265987"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25603" name="Rectangle 3"/>
          <p:cNvSpPr>
            <a:spLocks noChangeArrowheads="1"/>
          </p:cNvSpPr>
          <p:nvPr/>
        </p:nvSpPr>
        <p:spPr bwMode="blackWhite">
          <a:xfrm>
            <a:off x="925513" y="3487738"/>
            <a:ext cx="7289800" cy="2138362"/>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25604" name="Rectangle 4"/>
          <p:cNvSpPr>
            <a:spLocks noGrp="1" noChangeArrowheads="1"/>
          </p:cNvSpPr>
          <p:nvPr>
            <p:ph type="title"/>
          </p:nvPr>
        </p:nvSpPr>
        <p:spPr>
          <a:noFill/>
          <a:effectLst>
            <a:outerShdw dist="53882" dir="2700000" algn="ctr" rotWithShape="0">
              <a:srgbClr val="000000"/>
            </a:outerShdw>
          </a:effectLst>
        </p:spPr>
        <p:txBody>
          <a:bodyPr/>
          <a:lstStyle/>
          <a:p>
            <a:r>
              <a:rPr lang="en-US"/>
              <a:t>Using the BETWEEN Operator</a:t>
            </a:r>
          </a:p>
        </p:txBody>
      </p:sp>
      <p:sp>
        <p:nvSpPr>
          <p:cNvPr id="25605" name="Rectangle 20"/>
          <p:cNvSpPr>
            <a:spLocks noGrp="1" noChangeArrowheads="1"/>
          </p:cNvSpPr>
          <p:nvPr>
            <p:ph idx="1"/>
          </p:nvPr>
        </p:nvSpPr>
        <p:spPr>
          <a:xfrm>
            <a:off x="860425" y="1423988"/>
            <a:ext cx="7385050" cy="1066800"/>
          </a:xfrm>
          <a:effectLst>
            <a:outerShdw dist="53882" dir="2700000" algn="ctr" rotWithShape="0">
              <a:srgbClr val="000000"/>
            </a:outerShdw>
          </a:effectLst>
        </p:spPr>
        <p:txBody>
          <a:bodyPr>
            <a:spAutoFit/>
          </a:bodyPr>
          <a:lstStyle/>
          <a:p>
            <a:r>
              <a:rPr lang="en-US"/>
              <a:t>Use the BETWEEN operator to display rows based on a range of values.</a:t>
            </a:r>
          </a:p>
        </p:txBody>
      </p:sp>
      <p:grpSp>
        <p:nvGrpSpPr>
          <p:cNvPr id="23559" name="Group 7"/>
          <p:cNvGrpSpPr>
            <a:grpSpLocks/>
          </p:cNvGrpSpPr>
          <p:nvPr/>
        </p:nvGrpSpPr>
        <p:grpSpPr bwMode="auto">
          <a:xfrm>
            <a:off x="2506663" y="2968625"/>
            <a:ext cx="3932237" cy="2536825"/>
            <a:chOff x="1579" y="1870"/>
            <a:chExt cx="2477" cy="1598"/>
          </a:xfrm>
        </p:grpSpPr>
        <p:sp>
          <p:nvSpPr>
            <p:cNvPr id="25619" name="Rectangle 5"/>
            <p:cNvSpPr>
              <a:spLocks noChangeArrowheads="1"/>
            </p:cNvSpPr>
            <p:nvPr/>
          </p:nvSpPr>
          <p:spPr bwMode="ltGray">
            <a:xfrm>
              <a:off x="1763" y="1870"/>
              <a:ext cx="2293" cy="195"/>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25620" name="Rectangle 6"/>
            <p:cNvSpPr>
              <a:spLocks noChangeArrowheads="1"/>
            </p:cNvSpPr>
            <p:nvPr/>
          </p:nvSpPr>
          <p:spPr bwMode="ltGray">
            <a:xfrm>
              <a:off x="1579" y="2238"/>
              <a:ext cx="845" cy="1230"/>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grpSp>
      <p:sp>
        <p:nvSpPr>
          <p:cNvPr id="25607" name="Rectangle 8"/>
          <p:cNvSpPr>
            <a:spLocks noChangeArrowheads="1"/>
          </p:cNvSpPr>
          <p:nvPr/>
        </p:nvSpPr>
        <p:spPr bwMode="blackWhite">
          <a:xfrm>
            <a:off x="925513" y="3246438"/>
            <a:ext cx="7315200"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ENAME            SAL</a:t>
            </a:r>
          </a:p>
          <a:p>
            <a:pPr>
              <a:tabLst>
                <a:tab pos="1200150" algn="l"/>
              </a:tabLst>
            </a:pPr>
            <a:r>
              <a:rPr lang="en-US" sz="1800" b="1">
                <a:solidFill>
                  <a:srgbClr val="000000"/>
                </a:solidFill>
                <a:latin typeface="Courier New" pitchFamily="49" charset="0"/>
              </a:rPr>
              <a:t>---------- ---------</a:t>
            </a:r>
          </a:p>
          <a:p>
            <a:pPr>
              <a:tabLst>
                <a:tab pos="1200150" algn="l"/>
              </a:tabLst>
            </a:pPr>
            <a:r>
              <a:rPr lang="en-US" sz="1800" b="1">
                <a:solidFill>
                  <a:srgbClr val="000000"/>
                </a:solidFill>
                <a:latin typeface="Courier New" pitchFamily="49" charset="0"/>
              </a:rPr>
              <a:t>MARTIN          1250</a:t>
            </a:r>
          </a:p>
          <a:p>
            <a:pPr>
              <a:tabLst>
                <a:tab pos="1200150" algn="l"/>
              </a:tabLst>
            </a:pPr>
            <a:r>
              <a:rPr lang="en-US" sz="1800" b="1">
                <a:solidFill>
                  <a:srgbClr val="000000"/>
                </a:solidFill>
                <a:latin typeface="Courier New" pitchFamily="49" charset="0"/>
              </a:rPr>
              <a:t>TURNER          1500</a:t>
            </a:r>
          </a:p>
          <a:p>
            <a:pPr>
              <a:tabLst>
                <a:tab pos="1200150" algn="l"/>
              </a:tabLst>
            </a:pPr>
            <a:r>
              <a:rPr lang="en-US" sz="1800" b="1">
                <a:solidFill>
                  <a:srgbClr val="000000"/>
                </a:solidFill>
                <a:latin typeface="Courier New" pitchFamily="49" charset="0"/>
              </a:rPr>
              <a:t>WARD            1250</a:t>
            </a:r>
          </a:p>
          <a:p>
            <a:pPr>
              <a:tabLst>
                <a:tab pos="1200150" algn="l"/>
              </a:tabLst>
            </a:pPr>
            <a:r>
              <a:rPr lang="en-US" sz="1800" b="1">
                <a:solidFill>
                  <a:srgbClr val="000000"/>
                </a:solidFill>
                <a:latin typeface="Courier New" pitchFamily="49" charset="0"/>
              </a:rPr>
              <a:t>ADAMS           1100</a:t>
            </a:r>
          </a:p>
          <a:p>
            <a:pPr>
              <a:tabLst>
                <a:tab pos="1200150" algn="l"/>
              </a:tabLst>
            </a:pPr>
            <a:r>
              <a:rPr lang="en-US" sz="1800" b="1">
                <a:solidFill>
                  <a:srgbClr val="000000"/>
                </a:solidFill>
                <a:latin typeface="Courier New" pitchFamily="49" charset="0"/>
              </a:rPr>
              <a:t>MILLER          1300</a:t>
            </a:r>
          </a:p>
          <a:p>
            <a:pPr>
              <a:tabLst>
                <a:tab pos="1200150" algn="l"/>
              </a:tabLst>
            </a:pPr>
            <a:endParaRPr lang="en-US" sz="1800" b="1">
              <a:solidFill>
                <a:srgbClr val="000000"/>
              </a:solidFill>
              <a:latin typeface="Courier New" pitchFamily="49" charset="0"/>
            </a:endParaRPr>
          </a:p>
        </p:txBody>
      </p:sp>
      <p:grpSp>
        <p:nvGrpSpPr>
          <p:cNvPr id="23563" name="Group 11"/>
          <p:cNvGrpSpPr>
            <a:grpSpLocks/>
          </p:cNvGrpSpPr>
          <p:nvPr/>
        </p:nvGrpSpPr>
        <p:grpSpPr bwMode="auto">
          <a:xfrm>
            <a:off x="3365500" y="2971800"/>
            <a:ext cx="2311400" cy="307975"/>
            <a:chOff x="2120" y="1872"/>
            <a:chExt cx="1456" cy="194"/>
          </a:xfrm>
        </p:grpSpPr>
        <p:sp>
          <p:nvSpPr>
            <p:cNvPr id="25617" name="Rectangle 9"/>
            <p:cNvSpPr>
              <a:spLocks noChangeArrowheads="1"/>
            </p:cNvSpPr>
            <p:nvPr/>
          </p:nvSpPr>
          <p:spPr bwMode="ltGray">
            <a:xfrm>
              <a:off x="2120" y="1872"/>
              <a:ext cx="664" cy="194"/>
            </a:xfrm>
            <a:prstGeom prst="rect">
              <a:avLst/>
            </a:prstGeom>
            <a:solidFill>
              <a:srgbClr val="FF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25618" name="Rectangle 10"/>
            <p:cNvSpPr>
              <a:spLocks noChangeArrowheads="1"/>
            </p:cNvSpPr>
            <p:nvPr/>
          </p:nvSpPr>
          <p:spPr bwMode="ltGray">
            <a:xfrm>
              <a:off x="3236" y="1872"/>
              <a:ext cx="340" cy="194"/>
            </a:xfrm>
            <a:prstGeom prst="rect">
              <a:avLst/>
            </a:prstGeom>
            <a:solidFill>
              <a:srgbClr val="FF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grpSp>
      <p:sp>
        <p:nvSpPr>
          <p:cNvPr id="25609" name="Rectangle 12"/>
          <p:cNvSpPr>
            <a:spLocks noChangeArrowheads="1"/>
          </p:cNvSpPr>
          <p:nvPr/>
        </p:nvSpPr>
        <p:spPr bwMode="blackWhite">
          <a:xfrm>
            <a:off x="925513" y="2381250"/>
            <a:ext cx="7291387"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ename, sal</a:t>
            </a:r>
          </a:p>
          <a:p>
            <a:pPr>
              <a:tabLst>
                <a:tab pos="1200150" algn="l"/>
              </a:tabLst>
            </a:pPr>
            <a:r>
              <a:rPr lang="en-US" sz="1800" b="1">
                <a:solidFill>
                  <a:srgbClr val="000000"/>
                </a:solidFill>
                <a:latin typeface="Courier New" pitchFamily="49" charset="0"/>
              </a:rPr>
              <a:t>  2  FROM 	emp</a:t>
            </a:r>
          </a:p>
          <a:p>
            <a:pPr>
              <a:tabLst>
                <a:tab pos="1200150" algn="l"/>
              </a:tabLst>
            </a:pPr>
            <a:r>
              <a:rPr lang="en-US" sz="1800" b="1">
                <a:solidFill>
                  <a:srgbClr val="000000"/>
                </a:solidFill>
                <a:latin typeface="Courier New" pitchFamily="49" charset="0"/>
              </a:rPr>
              <a:t>  3  WHERE	sal BETWEEN 1000 AND 1500;</a:t>
            </a:r>
          </a:p>
        </p:txBody>
      </p:sp>
      <p:grpSp>
        <p:nvGrpSpPr>
          <p:cNvPr id="23571" name="Group 19"/>
          <p:cNvGrpSpPr>
            <a:grpSpLocks/>
          </p:cNvGrpSpPr>
          <p:nvPr/>
        </p:nvGrpSpPr>
        <p:grpSpPr bwMode="auto">
          <a:xfrm>
            <a:off x="4316413" y="3200400"/>
            <a:ext cx="2139950" cy="1212850"/>
            <a:chOff x="2719" y="2016"/>
            <a:chExt cx="1348" cy="764"/>
          </a:xfrm>
        </p:grpSpPr>
        <p:grpSp>
          <p:nvGrpSpPr>
            <p:cNvPr id="25611" name="Group 15"/>
            <p:cNvGrpSpPr>
              <a:grpSpLocks/>
            </p:cNvGrpSpPr>
            <p:nvPr/>
          </p:nvGrpSpPr>
          <p:grpSpPr bwMode="auto">
            <a:xfrm>
              <a:off x="2719" y="2016"/>
              <a:ext cx="540" cy="764"/>
              <a:chOff x="2719" y="2016"/>
              <a:chExt cx="540" cy="764"/>
            </a:xfrm>
          </p:grpSpPr>
          <p:sp>
            <p:nvSpPr>
              <p:cNvPr id="25615" name="Rectangle 13"/>
              <p:cNvSpPr>
                <a:spLocks noChangeArrowheads="1"/>
              </p:cNvSpPr>
              <p:nvPr/>
            </p:nvSpPr>
            <p:spPr bwMode="auto">
              <a:xfrm>
                <a:off x="2719" y="2376"/>
                <a:ext cx="54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60000"/>
                  </a:spcBef>
                </a:pPr>
                <a:r>
                  <a:rPr lang="en-US" sz="1800" b="1">
                    <a:solidFill>
                      <a:srgbClr val="000000"/>
                    </a:solidFill>
                    <a:latin typeface="Arial" charset="0"/>
                  </a:rPr>
                  <a:t>Lower</a:t>
                </a:r>
                <a:br>
                  <a:rPr lang="en-US" sz="1800" b="1">
                    <a:solidFill>
                      <a:srgbClr val="000000"/>
                    </a:solidFill>
                    <a:latin typeface="Arial" charset="0"/>
                  </a:rPr>
                </a:br>
                <a:r>
                  <a:rPr lang="en-US" sz="1800" b="1">
                    <a:solidFill>
                      <a:srgbClr val="000000"/>
                    </a:solidFill>
                    <a:latin typeface="Arial" charset="0"/>
                  </a:rPr>
                  <a:t>limit</a:t>
                </a:r>
              </a:p>
            </p:txBody>
          </p:sp>
          <p:sp>
            <p:nvSpPr>
              <p:cNvPr id="25616" name="Line 14"/>
              <p:cNvSpPr>
                <a:spLocks noChangeShapeType="1"/>
              </p:cNvSpPr>
              <p:nvPr/>
            </p:nvSpPr>
            <p:spPr bwMode="auto">
              <a:xfrm>
                <a:off x="2976" y="2016"/>
                <a:ext cx="0" cy="324"/>
              </a:xfrm>
              <a:prstGeom prst="line">
                <a:avLst/>
              </a:prstGeom>
              <a:noFill/>
              <a:ln w="25400">
                <a:solidFill>
                  <a:srgbClr val="FF0033"/>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grpSp>
          <p:nvGrpSpPr>
            <p:cNvPr id="25612" name="Group 18"/>
            <p:cNvGrpSpPr>
              <a:grpSpLocks/>
            </p:cNvGrpSpPr>
            <p:nvPr/>
          </p:nvGrpSpPr>
          <p:grpSpPr bwMode="auto">
            <a:xfrm>
              <a:off x="3495" y="2016"/>
              <a:ext cx="572" cy="764"/>
              <a:chOff x="3495" y="2016"/>
              <a:chExt cx="572" cy="764"/>
            </a:xfrm>
          </p:grpSpPr>
          <p:sp>
            <p:nvSpPr>
              <p:cNvPr id="25613" name="Rectangle 16"/>
              <p:cNvSpPr>
                <a:spLocks noChangeArrowheads="1"/>
              </p:cNvSpPr>
              <p:nvPr/>
            </p:nvSpPr>
            <p:spPr bwMode="auto">
              <a:xfrm>
                <a:off x="3495" y="2376"/>
                <a:ext cx="5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60000"/>
                  </a:spcBef>
                </a:pPr>
                <a:r>
                  <a:rPr lang="en-US" sz="1800" b="1">
                    <a:solidFill>
                      <a:srgbClr val="000000"/>
                    </a:solidFill>
                    <a:latin typeface="Arial" charset="0"/>
                  </a:rPr>
                  <a:t>Higher</a:t>
                </a:r>
                <a:br>
                  <a:rPr lang="en-US" sz="1800" b="1">
                    <a:solidFill>
                      <a:srgbClr val="000000"/>
                    </a:solidFill>
                    <a:latin typeface="Arial" charset="0"/>
                  </a:rPr>
                </a:br>
                <a:r>
                  <a:rPr lang="en-US" sz="1800" b="1">
                    <a:solidFill>
                      <a:srgbClr val="000000"/>
                    </a:solidFill>
                    <a:latin typeface="Arial" charset="0"/>
                  </a:rPr>
                  <a:t>limit</a:t>
                </a:r>
              </a:p>
            </p:txBody>
          </p:sp>
          <p:sp>
            <p:nvSpPr>
              <p:cNvPr id="25614" name="Line 17"/>
              <p:cNvSpPr>
                <a:spLocks noChangeShapeType="1"/>
              </p:cNvSpPr>
              <p:nvPr/>
            </p:nvSpPr>
            <p:spPr bwMode="auto">
              <a:xfrm>
                <a:off x="3768" y="2016"/>
                <a:ext cx="0" cy="324"/>
              </a:xfrm>
              <a:prstGeom prst="line">
                <a:avLst/>
              </a:prstGeom>
              <a:noFill/>
              <a:ln w="25400">
                <a:solidFill>
                  <a:srgbClr val="FF0033"/>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57449428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wipe(up)">
                                      <p:cBhvr>
                                        <p:cTn id="7" dur="500"/>
                                        <p:tgtEl>
                                          <p:spTgt spid="2355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3563"/>
                                        </p:tgtEl>
                                        <p:attrNameLst>
                                          <p:attrName>style.visibility</p:attrName>
                                        </p:attrNameLst>
                                      </p:cBhvr>
                                      <p:to>
                                        <p:strVal val="visible"/>
                                      </p:to>
                                    </p:set>
                                    <p:animEffect transition="in" filter="wipe(left)">
                                      <p:cBhvr>
                                        <p:cTn id="11" dur="500"/>
                                        <p:tgtEl>
                                          <p:spTgt spid="23563"/>
                                        </p:tgtEl>
                                      </p:cBhvr>
                                    </p:animEffect>
                                  </p:childTnLst>
                                </p:cTn>
                              </p:par>
                            </p:childTnLst>
                          </p:cTn>
                        </p:par>
                        <p:par>
                          <p:cTn id="12" fill="hold" nodeType="afterGroup">
                            <p:stCondLst>
                              <p:cond delay="1000"/>
                            </p:stCondLst>
                            <p:childTnLst>
                              <p:par>
                                <p:cTn id="13" presetID="2" presetClass="entr" presetSubtype="4" fill="hold" nodeType="afterEffect">
                                  <p:stCondLst>
                                    <p:cond delay="0"/>
                                  </p:stCondLst>
                                  <p:childTnLst>
                                    <p:set>
                                      <p:cBhvr>
                                        <p:cTn id="14" dur="1" fill="hold">
                                          <p:stCondLst>
                                            <p:cond delay="0"/>
                                          </p:stCondLst>
                                        </p:cTn>
                                        <p:tgtEl>
                                          <p:spTgt spid="23571"/>
                                        </p:tgtEl>
                                        <p:attrNameLst>
                                          <p:attrName>style.visibility</p:attrName>
                                        </p:attrNameLst>
                                      </p:cBhvr>
                                      <p:to>
                                        <p:strVal val="visible"/>
                                      </p:to>
                                    </p:set>
                                    <p:anim calcmode="lin" valueType="num">
                                      <p:cBhvr additive="base">
                                        <p:cTn id="15" dur="500" fill="hold"/>
                                        <p:tgtEl>
                                          <p:spTgt spid="23571"/>
                                        </p:tgtEl>
                                        <p:attrNameLst>
                                          <p:attrName>ppt_x</p:attrName>
                                        </p:attrNameLst>
                                      </p:cBhvr>
                                      <p:tavLst>
                                        <p:tav tm="0">
                                          <p:val>
                                            <p:strVal val="#ppt_x"/>
                                          </p:val>
                                        </p:tav>
                                        <p:tav tm="100000">
                                          <p:val>
                                            <p:strVal val="#ppt_x"/>
                                          </p:val>
                                        </p:tav>
                                      </p:tavLst>
                                    </p:anim>
                                    <p:anim calcmode="lin" valueType="num">
                                      <p:cBhvr additive="base">
                                        <p:cTn id="16" dur="500" fill="hold"/>
                                        <p:tgtEl>
                                          <p:spTgt spid="235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77900" y="2706688"/>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27651" name="Rectangle 3"/>
          <p:cNvSpPr>
            <a:spLocks noChangeArrowheads="1"/>
          </p:cNvSpPr>
          <p:nvPr/>
        </p:nvSpPr>
        <p:spPr bwMode="blackWhite">
          <a:xfrm>
            <a:off x="977900" y="4092575"/>
            <a:ext cx="7289800" cy="17399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27652" name="Rectangle 4"/>
          <p:cNvSpPr>
            <a:spLocks noGrp="1" noChangeArrowheads="1"/>
          </p:cNvSpPr>
          <p:nvPr>
            <p:ph type="title"/>
          </p:nvPr>
        </p:nvSpPr>
        <p:spPr>
          <a:noFill/>
          <a:effectLst>
            <a:outerShdw dist="53882" dir="2700000" algn="ctr" rotWithShape="0">
              <a:srgbClr val="000000"/>
            </a:outerShdw>
          </a:effectLst>
        </p:spPr>
        <p:txBody>
          <a:bodyPr/>
          <a:lstStyle/>
          <a:p>
            <a:r>
              <a:rPr lang="en-US"/>
              <a:t>Using the IN Operator</a:t>
            </a:r>
          </a:p>
        </p:txBody>
      </p:sp>
      <p:sp>
        <p:nvSpPr>
          <p:cNvPr id="27653" name="Rectangle 5"/>
          <p:cNvSpPr>
            <a:spLocks noGrp="1" noChangeArrowheads="1"/>
          </p:cNvSpPr>
          <p:nvPr>
            <p:ph idx="1"/>
          </p:nvPr>
        </p:nvSpPr>
        <p:spPr>
          <a:xfrm>
            <a:off x="1006475" y="1408113"/>
            <a:ext cx="7385050" cy="1066800"/>
          </a:xfrm>
          <a:effectLst>
            <a:outerShdw dist="53882" dir="2700000" algn="ctr" rotWithShape="0">
              <a:srgbClr val="000000"/>
            </a:outerShdw>
          </a:effectLst>
        </p:spPr>
        <p:txBody>
          <a:bodyPr>
            <a:spAutoFit/>
          </a:bodyPr>
          <a:lstStyle/>
          <a:p>
            <a:r>
              <a:rPr lang="en-US"/>
              <a:t>Use the IN operator to test for values in a list.</a:t>
            </a:r>
          </a:p>
        </p:txBody>
      </p:sp>
      <p:grpSp>
        <p:nvGrpSpPr>
          <p:cNvPr id="25608" name="Group 8"/>
          <p:cNvGrpSpPr>
            <a:grpSpLocks/>
          </p:cNvGrpSpPr>
          <p:nvPr/>
        </p:nvGrpSpPr>
        <p:grpSpPr bwMode="auto">
          <a:xfrm>
            <a:off x="2773363" y="3290888"/>
            <a:ext cx="3843337" cy="2500312"/>
            <a:chOff x="1747" y="2073"/>
            <a:chExt cx="2421" cy="1575"/>
          </a:xfrm>
        </p:grpSpPr>
        <p:sp>
          <p:nvSpPr>
            <p:cNvPr id="27657" name="Rectangle 6"/>
            <p:cNvSpPr>
              <a:spLocks noChangeArrowheads="1"/>
            </p:cNvSpPr>
            <p:nvPr/>
          </p:nvSpPr>
          <p:spPr bwMode="ltGray">
            <a:xfrm>
              <a:off x="1747" y="2073"/>
              <a:ext cx="2229" cy="195"/>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27658" name="Rectangle 7"/>
            <p:cNvSpPr>
              <a:spLocks noChangeArrowheads="1"/>
            </p:cNvSpPr>
            <p:nvPr/>
          </p:nvSpPr>
          <p:spPr bwMode="ltGray">
            <a:xfrm>
              <a:off x="3323" y="2609"/>
              <a:ext cx="845" cy="1039"/>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grpSp>
      <p:sp>
        <p:nvSpPr>
          <p:cNvPr id="27655" name="Rectangle 9"/>
          <p:cNvSpPr>
            <a:spLocks noChangeArrowheads="1"/>
          </p:cNvSpPr>
          <p:nvPr/>
        </p:nvSpPr>
        <p:spPr bwMode="blackWhite">
          <a:xfrm>
            <a:off x="952500" y="2693988"/>
            <a:ext cx="7315200"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empno, ename, sal, mgr</a:t>
            </a:r>
          </a:p>
          <a:p>
            <a:pPr>
              <a:tabLst>
                <a:tab pos="1200150" algn="l"/>
              </a:tabLst>
            </a:pPr>
            <a:r>
              <a:rPr lang="en-US" sz="1800" b="1">
                <a:solidFill>
                  <a:srgbClr val="000000"/>
                </a:solidFill>
                <a:latin typeface="Courier New" pitchFamily="49" charset="0"/>
              </a:rPr>
              <a:t>  2  FROM 	emp</a:t>
            </a:r>
          </a:p>
          <a:p>
            <a:pPr>
              <a:tabLst>
                <a:tab pos="1200150" algn="l"/>
              </a:tabLst>
            </a:pPr>
            <a:r>
              <a:rPr lang="en-US" sz="1800" b="1">
                <a:solidFill>
                  <a:srgbClr val="000000"/>
                </a:solidFill>
                <a:latin typeface="Courier New" pitchFamily="49" charset="0"/>
              </a:rPr>
              <a:t>  3  WHERE	mgr IN (7902, 7566, 7788);</a:t>
            </a:r>
          </a:p>
        </p:txBody>
      </p:sp>
      <p:sp>
        <p:nvSpPr>
          <p:cNvPr id="27656" name="Rectangle 10"/>
          <p:cNvSpPr>
            <a:spLocks noChangeArrowheads="1"/>
          </p:cNvSpPr>
          <p:nvPr/>
        </p:nvSpPr>
        <p:spPr bwMode="blackWhite">
          <a:xfrm>
            <a:off x="952500" y="4079875"/>
            <a:ext cx="7315200"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    EMPNO ENAME            SAL       MGR</a:t>
            </a:r>
          </a:p>
          <a:p>
            <a:pPr>
              <a:tabLst>
                <a:tab pos="1200150" algn="l"/>
              </a:tabLst>
            </a:pPr>
            <a:r>
              <a:rPr lang="en-US" sz="1800" b="1">
                <a:solidFill>
                  <a:srgbClr val="000000"/>
                </a:solidFill>
                <a:latin typeface="Courier New" pitchFamily="49" charset="0"/>
              </a:rPr>
              <a:t>--------- ---------- --------- ---------</a:t>
            </a:r>
          </a:p>
          <a:p>
            <a:pPr>
              <a:tabLst>
                <a:tab pos="1200150" algn="l"/>
              </a:tabLst>
            </a:pPr>
            <a:r>
              <a:rPr lang="en-US" sz="1800" b="1">
                <a:solidFill>
                  <a:srgbClr val="000000"/>
                </a:solidFill>
                <a:latin typeface="Courier New" pitchFamily="49" charset="0"/>
              </a:rPr>
              <a:t>     7902 FORD            3000      7566</a:t>
            </a:r>
          </a:p>
          <a:p>
            <a:pPr>
              <a:tabLst>
                <a:tab pos="1200150" algn="l"/>
              </a:tabLst>
            </a:pPr>
            <a:r>
              <a:rPr lang="en-US" sz="1800" b="1">
                <a:solidFill>
                  <a:srgbClr val="000000"/>
                </a:solidFill>
                <a:latin typeface="Courier New" pitchFamily="49" charset="0"/>
              </a:rPr>
              <a:t>     7369 SMITH            800      7902</a:t>
            </a:r>
          </a:p>
          <a:p>
            <a:pPr>
              <a:tabLst>
                <a:tab pos="1200150" algn="l"/>
              </a:tabLst>
            </a:pPr>
            <a:r>
              <a:rPr lang="en-US" sz="1800" b="1">
                <a:solidFill>
                  <a:srgbClr val="000000"/>
                </a:solidFill>
                <a:latin typeface="Courier New" pitchFamily="49" charset="0"/>
              </a:rPr>
              <a:t>     7788 SCOTT           3000      7566</a:t>
            </a:r>
          </a:p>
          <a:p>
            <a:pPr>
              <a:tabLst>
                <a:tab pos="1200150" algn="l"/>
              </a:tabLst>
            </a:pPr>
            <a:r>
              <a:rPr lang="en-US" sz="1800" b="1">
                <a:solidFill>
                  <a:srgbClr val="000000"/>
                </a:solidFill>
                <a:latin typeface="Courier New" pitchFamily="49" charset="0"/>
              </a:rPr>
              <a:t>     7876 ADAMS           1100      7788</a:t>
            </a:r>
          </a:p>
        </p:txBody>
      </p:sp>
    </p:spTree>
    <p:extLst>
      <p:ext uri="{BB962C8B-B14F-4D97-AF65-F5344CB8AC3E}">
        <p14:creationId xmlns:p14="http://schemas.microsoft.com/office/powerpoint/2010/main" val="219728262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608"/>
                                        </p:tgtEl>
                                        <p:attrNameLst>
                                          <p:attrName>style.visibility</p:attrName>
                                        </p:attrNameLst>
                                      </p:cBhvr>
                                      <p:to>
                                        <p:strVal val="visible"/>
                                      </p:to>
                                    </p:set>
                                    <p:animEffect transition="in" filter="wipe(up)">
                                      <p:cBhvr>
                                        <p:cTn id="7" dur="500"/>
                                        <p:tgtEl>
                                          <p:spTgt spid="25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5513" y="4860925"/>
            <a:ext cx="7278687"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29699" name="Rectangle 3"/>
          <p:cNvSpPr>
            <a:spLocks noGrp="1" noChangeArrowheads="1"/>
          </p:cNvSpPr>
          <p:nvPr>
            <p:ph type="title"/>
          </p:nvPr>
        </p:nvSpPr>
        <p:spPr>
          <a:noFill/>
          <a:effectLst>
            <a:outerShdw dist="53882" dir="2700000" algn="ctr" rotWithShape="0">
              <a:srgbClr val="000000"/>
            </a:outerShdw>
          </a:effectLst>
        </p:spPr>
        <p:txBody>
          <a:bodyPr/>
          <a:lstStyle/>
          <a:p>
            <a:r>
              <a:rPr lang="en-US"/>
              <a:t>Using the LIKE Operator</a:t>
            </a:r>
          </a:p>
        </p:txBody>
      </p:sp>
      <p:sp>
        <p:nvSpPr>
          <p:cNvPr id="29700" name="Rectangle 4"/>
          <p:cNvSpPr>
            <a:spLocks noChangeArrowheads="1"/>
          </p:cNvSpPr>
          <p:nvPr/>
        </p:nvSpPr>
        <p:spPr bwMode="auto">
          <a:xfrm>
            <a:off x="879475" y="6257925"/>
            <a:ext cx="1841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29701" name="Rectangle 5"/>
          <p:cNvSpPr>
            <a:spLocks noChangeArrowheads="1"/>
          </p:cNvSpPr>
          <p:nvPr/>
        </p:nvSpPr>
        <p:spPr bwMode="auto">
          <a:xfrm>
            <a:off x="746125" y="1262063"/>
            <a:ext cx="7648575" cy="3001464"/>
          </a:xfrm>
          <a:prstGeom prst="rect">
            <a:avLst/>
          </a:prstGeom>
          <a:ln/>
        </p:spPr>
        <p:style>
          <a:lnRef idx="2">
            <a:schemeClr val="dk1"/>
          </a:lnRef>
          <a:fillRef idx="1">
            <a:schemeClr val="lt1"/>
          </a:fillRef>
          <a:effectRef idx="0">
            <a:schemeClr val="dk1"/>
          </a:effectRef>
          <a:fontRef idx="minor">
            <a:schemeClr val="dk1"/>
          </a:fontRef>
        </p:style>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pPr>
            <a:r>
              <a:rPr lang="en-US" sz="2800" dirty="0">
                <a:ln w="0"/>
                <a:effectLst>
                  <a:outerShdw blurRad="38100" dist="19050" dir="2700000" algn="tl" rotWithShape="0">
                    <a:schemeClr val="dk1">
                      <a:alpha val="40000"/>
                    </a:schemeClr>
                  </a:outerShdw>
                </a:effectLst>
                <a:latin typeface="Arial" charset="0"/>
              </a:rPr>
              <a:t>Use the LIKE operator to perform wildcard searches of valid search string values.</a:t>
            </a:r>
          </a:p>
          <a:p>
            <a:pPr marL="341313" lvl="1" indent="-227013" defTabSz="346075">
              <a:lnSpc>
                <a:spcPct val="95000"/>
              </a:lnSpc>
              <a:spcBef>
                <a:spcPct val="35000"/>
              </a:spcBef>
              <a:buClr>
                <a:srgbClr val="FFCC66"/>
              </a:buClr>
              <a:buFontTx/>
              <a:buChar char="•"/>
              <a:tabLst>
                <a:tab pos="571500" algn="l"/>
              </a:tabLst>
            </a:pPr>
            <a:r>
              <a:rPr lang="en-US" sz="2800" dirty="0">
                <a:ln w="0"/>
                <a:effectLst>
                  <a:outerShdw blurRad="38100" dist="19050" dir="2700000" algn="tl" rotWithShape="0">
                    <a:schemeClr val="dk1">
                      <a:alpha val="40000"/>
                    </a:schemeClr>
                  </a:outerShdw>
                </a:effectLst>
                <a:latin typeface="Arial" charset="0"/>
              </a:rPr>
              <a:t>Search conditions can contain either literal characters or numbers.</a:t>
            </a:r>
          </a:p>
          <a:p>
            <a:pPr marL="741363" lvl="2" indent="-285750" defTabSz="346075">
              <a:lnSpc>
                <a:spcPct val="95000"/>
              </a:lnSpc>
              <a:spcBef>
                <a:spcPct val="35000"/>
              </a:spcBef>
              <a:buClr>
                <a:srgbClr val="FFCC66"/>
              </a:buClr>
              <a:buSzPct val="90000"/>
              <a:buFontTx/>
              <a:buChar char="–"/>
              <a:tabLst>
                <a:tab pos="571500" algn="l"/>
              </a:tabLst>
            </a:pPr>
            <a:r>
              <a:rPr lang="en-US" sz="2800" dirty="0">
                <a:ln w="0"/>
                <a:effectLst>
                  <a:outerShdw blurRad="38100" dist="19050" dir="2700000" algn="tl" rotWithShape="0">
                    <a:schemeClr val="dk1">
                      <a:alpha val="40000"/>
                    </a:schemeClr>
                  </a:outerShdw>
                </a:effectLst>
                <a:latin typeface="Arial" charset="0"/>
              </a:rPr>
              <a:t>% denotes zero or many characters.</a:t>
            </a:r>
          </a:p>
          <a:p>
            <a:pPr marL="741363" lvl="2" indent="-285750" defTabSz="346075">
              <a:lnSpc>
                <a:spcPct val="95000"/>
              </a:lnSpc>
              <a:spcBef>
                <a:spcPct val="35000"/>
              </a:spcBef>
              <a:buClr>
                <a:srgbClr val="FFCC66"/>
              </a:buClr>
              <a:buSzPct val="90000"/>
              <a:buFontTx/>
              <a:buChar char="–"/>
              <a:tabLst>
                <a:tab pos="571500" algn="l"/>
              </a:tabLst>
            </a:pPr>
            <a:r>
              <a:rPr lang="en-US" sz="2800" dirty="0">
                <a:ln w="0"/>
                <a:effectLst>
                  <a:outerShdw blurRad="38100" dist="19050" dir="2700000" algn="tl" rotWithShape="0">
                    <a:schemeClr val="dk1">
                      <a:alpha val="40000"/>
                    </a:schemeClr>
                  </a:outerShdw>
                </a:effectLst>
                <a:latin typeface="Arial" charset="0"/>
              </a:rPr>
              <a:t> _ denotes one character</a:t>
            </a:r>
            <a:r>
              <a:rPr lang="en-US" sz="2800" b="1" dirty="0">
                <a:solidFill>
                  <a:srgbClr val="F8F8D3"/>
                </a:solidFill>
                <a:latin typeface="Arial" charset="0"/>
              </a:rPr>
              <a:t>.</a:t>
            </a:r>
          </a:p>
        </p:txBody>
      </p:sp>
      <p:sp>
        <p:nvSpPr>
          <p:cNvPr id="27654" name="Rectangle 6"/>
          <p:cNvSpPr>
            <a:spLocks noChangeArrowheads="1"/>
          </p:cNvSpPr>
          <p:nvPr/>
        </p:nvSpPr>
        <p:spPr bwMode="ltGray">
          <a:xfrm>
            <a:off x="3630613" y="5443538"/>
            <a:ext cx="1525587" cy="309562"/>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29703" name="Rectangle 7"/>
          <p:cNvSpPr>
            <a:spLocks noChangeArrowheads="1"/>
          </p:cNvSpPr>
          <p:nvPr/>
        </p:nvSpPr>
        <p:spPr bwMode="blackWhite">
          <a:xfrm>
            <a:off x="1001713" y="4886325"/>
            <a:ext cx="7304087"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ename</a:t>
            </a:r>
          </a:p>
          <a:p>
            <a:pPr>
              <a:tabLst>
                <a:tab pos="1200150" algn="l"/>
              </a:tabLst>
            </a:pPr>
            <a:r>
              <a:rPr lang="en-US" sz="1800" b="1">
                <a:solidFill>
                  <a:srgbClr val="000000"/>
                </a:solidFill>
                <a:latin typeface="Courier New" pitchFamily="49" charset="0"/>
              </a:rPr>
              <a:t>  2  FROM 	emp</a:t>
            </a:r>
          </a:p>
          <a:p>
            <a:pPr>
              <a:tabLst>
                <a:tab pos="1200150" algn="l"/>
              </a:tabLst>
            </a:pPr>
            <a:r>
              <a:rPr lang="en-US" sz="1800" b="1">
                <a:solidFill>
                  <a:srgbClr val="000000"/>
                </a:solidFill>
                <a:latin typeface="Courier New" pitchFamily="49" charset="0"/>
              </a:rPr>
              <a:t>  3  WHERE	ename LIKE 'S%';</a:t>
            </a:r>
          </a:p>
        </p:txBody>
      </p:sp>
    </p:spTree>
    <p:extLst>
      <p:ext uri="{BB962C8B-B14F-4D97-AF65-F5344CB8AC3E}">
        <p14:creationId xmlns:p14="http://schemas.microsoft.com/office/powerpoint/2010/main" val="99860893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wipe(up)">
                                      <p:cBhvr>
                                        <p:cTn id="7" dur="500"/>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987425" y="2651125"/>
            <a:ext cx="7278688" cy="11969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31747" name="Rectangle 3"/>
          <p:cNvSpPr>
            <a:spLocks noChangeArrowheads="1"/>
          </p:cNvSpPr>
          <p:nvPr/>
        </p:nvSpPr>
        <p:spPr bwMode="blackWhite">
          <a:xfrm>
            <a:off x="989013" y="3998913"/>
            <a:ext cx="7278687" cy="14287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grpSp>
        <p:nvGrpSpPr>
          <p:cNvPr id="29702" name="Group 6"/>
          <p:cNvGrpSpPr>
            <a:grpSpLocks/>
          </p:cNvGrpSpPr>
          <p:nvPr/>
        </p:nvGrpSpPr>
        <p:grpSpPr bwMode="auto">
          <a:xfrm>
            <a:off x="1114425" y="3386138"/>
            <a:ext cx="4237038" cy="2011362"/>
            <a:chOff x="702" y="2133"/>
            <a:chExt cx="2669" cy="1267"/>
          </a:xfrm>
        </p:grpSpPr>
        <p:sp>
          <p:nvSpPr>
            <p:cNvPr id="31753" name="Rectangle 4"/>
            <p:cNvSpPr>
              <a:spLocks noChangeArrowheads="1"/>
            </p:cNvSpPr>
            <p:nvPr/>
          </p:nvSpPr>
          <p:spPr bwMode="ltGray">
            <a:xfrm>
              <a:off x="2326" y="2133"/>
              <a:ext cx="1045" cy="195"/>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31754" name="Rectangle 5"/>
            <p:cNvSpPr>
              <a:spLocks noChangeArrowheads="1"/>
            </p:cNvSpPr>
            <p:nvPr/>
          </p:nvSpPr>
          <p:spPr bwMode="ltGray">
            <a:xfrm>
              <a:off x="702" y="2559"/>
              <a:ext cx="914" cy="841"/>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grpSp>
      <p:sp>
        <p:nvSpPr>
          <p:cNvPr id="31749" name="Rectangle 7"/>
          <p:cNvSpPr>
            <a:spLocks noGrp="1" noChangeArrowheads="1"/>
          </p:cNvSpPr>
          <p:nvPr>
            <p:ph type="title"/>
          </p:nvPr>
        </p:nvSpPr>
        <p:spPr>
          <a:noFill/>
          <a:effectLst>
            <a:outerShdw dist="53882" dir="2700000" algn="ctr" rotWithShape="0">
              <a:srgbClr val="000000"/>
            </a:outerShdw>
          </a:effectLst>
        </p:spPr>
        <p:txBody>
          <a:bodyPr/>
          <a:lstStyle/>
          <a:p>
            <a:r>
              <a:rPr lang="en-US" dirty="0"/>
              <a:t>Using the LIKE Operator</a:t>
            </a:r>
          </a:p>
        </p:txBody>
      </p:sp>
      <p:sp>
        <p:nvSpPr>
          <p:cNvPr id="31750" name="Rectangle 8"/>
          <p:cNvSpPr>
            <a:spLocks noGrp="1" noChangeArrowheads="1"/>
          </p:cNvSpPr>
          <p:nvPr>
            <p:ph idx="1"/>
          </p:nvPr>
        </p:nvSpPr>
        <p:spPr>
          <a:xfrm>
            <a:off x="815975" y="1674813"/>
            <a:ext cx="7648575" cy="5048250"/>
          </a:xfrm>
          <a:effectLst>
            <a:outerShdw dist="53882" dir="2700000" algn="ctr" rotWithShape="0">
              <a:srgbClr val="000000"/>
            </a:outerShdw>
          </a:effectLst>
        </p:spPr>
        <p:txBody>
          <a:bodyPr>
            <a:spAutoFit/>
          </a:bodyPr>
          <a:lstStyle/>
          <a:p>
            <a:pPr lvl="1"/>
            <a:r>
              <a:rPr lang="en-US" dirty="0"/>
              <a:t>You can combine pattern-matching characters.</a:t>
            </a:r>
          </a:p>
          <a:p>
            <a:pPr lvl="1">
              <a:buFontTx/>
              <a:buNone/>
            </a:pPr>
            <a:endParaRPr lang="en-US" dirty="0"/>
          </a:p>
          <a:p>
            <a:pPr lvl="1">
              <a:buFontTx/>
              <a:buNone/>
            </a:pPr>
            <a:endParaRPr lang="en-US" dirty="0"/>
          </a:p>
          <a:p>
            <a:pPr lvl="1">
              <a:buFontTx/>
              <a:buNone/>
            </a:pPr>
            <a:endParaRPr lang="en-US" dirty="0"/>
          </a:p>
          <a:p>
            <a:pPr lvl="1">
              <a:buFontTx/>
              <a:buNone/>
            </a:pPr>
            <a:endParaRPr lang="en-US" dirty="0"/>
          </a:p>
          <a:p>
            <a:pPr lvl="1">
              <a:buFontTx/>
              <a:buNone/>
            </a:pPr>
            <a:endParaRPr lang="en-US" dirty="0"/>
          </a:p>
          <a:p>
            <a:pPr lvl="1"/>
            <a:endParaRPr lang="en-US" dirty="0"/>
          </a:p>
          <a:p>
            <a:pPr lvl="1"/>
            <a:endParaRPr lang="en-US" dirty="0"/>
          </a:p>
          <a:p>
            <a:pPr lvl="1"/>
            <a:r>
              <a:rPr lang="en-US" dirty="0"/>
              <a:t>You can use the ESCAPE identifier to search for "%" or "_".</a:t>
            </a:r>
          </a:p>
        </p:txBody>
      </p:sp>
      <p:sp>
        <p:nvSpPr>
          <p:cNvPr id="31751" name="Rectangle 9"/>
          <p:cNvSpPr>
            <a:spLocks noChangeArrowheads="1"/>
          </p:cNvSpPr>
          <p:nvPr/>
        </p:nvSpPr>
        <p:spPr bwMode="auto">
          <a:xfrm>
            <a:off x="1028700" y="2789238"/>
            <a:ext cx="434498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tabLst>
                <a:tab pos="1200150" algn="l"/>
              </a:tabLst>
            </a:pPr>
            <a:r>
              <a:rPr lang="en-US" sz="1800" b="1" dirty="0">
                <a:solidFill>
                  <a:srgbClr val="000000"/>
                </a:solidFill>
                <a:latin typeface="Courier New" pitchFamily="49" charset="0"/>
              </a:rPr>
              <a:t>SQL&gt; SELECT	</a:t>
            </a:r>
            <a:r>
              <a:rPr lang="en-US" sz="1800" b="1" dirty="0" err="1">
                <a:solidFill>
                  <a:srgbClr val="000000"/>
                </a:solidFill>
                <a:latin typeface="Courier New" pitchFamily="49" charset="0"/>
              </a:rPr>
              <a:t>ename</a:t>
            </a:r>
            <a:endParaRPr lang="en-US" sz="1800" b="1" dirty="0">
              <a:solidFill>
                <a:srgbClr val="000000"/>
              </a:solidFill>
              <a:latin typeface="Courier New" pitchFamily="49" charset="0"/>
            </a:endParaRPr>
          </a:p>
          <a:p>
            <a:pPr>
              <a:tabLst>
                <a:tab pos="1200150" algn="l"/>
              </a:tabLst>
            </a:pPr>
            <a:r>
              <a:rPr lang="en-US" sz="1800" b="1" dirty="0">
                <a:solidFill>
                  <a:srgbClr val="000000"/>
                </a:solidFill>
                <a:latin typeface="Courier New" pitchFamily="49" charset="0"/>
              </a:rPr>
              <a:t>  2  FROM	emp</a:t>
            </a:r>
          </a:p>
          <a:p>
            <a:pPr>
              <a:tabLst>
                <a:tab pos="1200150" algn="l"/>
              </a:tabLst>
            </a:pPr>
            <a:r>
              <a:rPr lang="en-US" sz="1800" b="1" dirty="0">
                <a:solidFill>
                  <a:srgbClr val="000000"/>
                </a:solidFill>
                <a:latin typeface="Courier New" pitchFamily="49" charset="0"/>
              </a:rPr>
              <a:t>  3  WHERE	</a:t>
            </a:r>
            <a:r>
              <a:rPr lang="en-US" sz="1800" b="1" dirty="0" err="1">
                <a:solidFill>
                  <a:srgbClr val="000000"/>
                </a:solidFill>
                <a:latin typeface="Courier New" pitchFamily="49" charset="0"/>
              </a:rPr>
              <a:t>ename</a:t>
            </a:r>
            <a:r>
              <a:rPr lang="en-US" sz="1800" b="1" dirty="0">
                <a:solidFill>
                  <a:srgbClr val="000000"/>
                </a:solidFill>
                <a:latin typeface="Courier New" pitchFamily="49" charset="0"/>
              </a:rPr>
              <a:t> LIKE '_A%';</a:t>
            </a:r>
          </a:p>
        </p:txBody>
      </p:sp>
      <p:sp>
        <p:nvSpPr>
          <p:cNvPr id="31752" name="Rectangle 10"/>
          <p:cNvSpPr>
            <a:spLocks noChangeArrowheads="1"/>
          </p:cNvSpPr>
          <p:nvPr/>
        </p:nvSpPr>
        <p:spPr bwMode="auto">
          <a:xfrm>
            <a:off x="1093788" y="3976688"/>
            <a:ext cx="1693862"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tabLst>
                <a:tab pos="1200150" algn="l"/>
              </a:tabLst>
            </a:pPr>
            <a:r>
              <a:rPr lang="en-US" sz="1800" b="1">
                <a:solidFill>
                  <a:srgbClr val="000000"/>
                </a:solidFill>
                <a:latin typeface="Courier New" pitchFamily="49" charset="0"/>
              </a:rPr>
              <a:t>ENAME</a:t>
            </a:r>
          </a:p>
          <a:p>
            <a:pPr>
              <a:tabLst>
                <a:tab pos="1200150" algn="l"/>
              </a:tabLst>
            </a:pPr>
            <a:r>
              <a:rPr lang="en-US" sz="1800" b="1">
                <a:solidFill>
                  <a:srgbClr val="000000"/>
                </a:solidFill>
                <a:latin typeface="Courier New" pitchFamily="49" charset="0"/>
              </a:rPr>
              <a:t>---------- </a:t>
            </a:r>
          </a:p>
          <a:p>
            <a:pPr>
              <a:tabLst>
                <a:tab pos="1200150" algn="l"/>
              </a:tabLst>
            </a:pPr>
            <a:r>
              <a:rPr lang="en-US" sz="1800" b="1">
                <a:solidFill>
                  <a:srgbClr val="000000"/>
                </a:solidFill>
                <a:latin typeface="Courier New" pitchFamily="49" charset="0"/>
              </a:rPr>
              <a:t>MARTIN</a:t>
            </a:r>
          </a:p>
          <a:p>
            <a:pPr>
              <a:tabLst>
                <a:tab pos="1200150" algn="l"/>
              </a:tabLst>
            </a:pPr>
            <a:r>
              <a:rPr lang="en-US" sz="1800" b="1">
                <a:solidFill>
                  <a:srgbClr val="000000"/>
                </a:solidFill>
                <a:latin typeface="Courier New" pitchFamily="49" charset="0"/>
              </a:rPr>
              <a:t>JAMES   </a:t>
            </a:r>
          </a:p>
          <a:p>
            <a:pPr>
              <a:tabLst>
                <a:tab pos="1200150" algn="l"/>
              </a:tabLst>
            </a:pPr>
            <a:r>
              <a:rPr lang="en-US" sz="1800" b="1">
                <a:solidFill>
                  <a:srgbClr val="000000"/>
                </a:solidFill>
                <a:latin typeface="Courier New" pitchFamily="49" charset="0"/>
              </a:rPr>
              <a:t>WARD</a:t>
            </a:r>
          </a:p>
        </p:txBody>
      </p:sp>
    </p:spTree>
    <p:extLst>
      <p:ext uri="{BB962C8B-B14F-4D97-AF65-F5344CB8AC3E}">
        <p14:creationId xmlns:p14="http://schemas.microsoft.com/office/powerpoint/2010/main" val="206359544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wipe(up)">
                                      <p:cBhvr>
                                        <p:cTn id="7"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976313" y="3054350"/>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33795" name="Rectangle 3"/>
          <p:cNvSpPr>
            <a:spLocks noChangeArrowheads="1"/>
          </p:cNvSpPr>
          <p:nvPr/>
        </p:nvSpPr>
        <p:spPr bwMode="blackWhite">
          <a:xfrm>
            <a:off x="976313" y="4505325"/>
            <a:ext cx="7289800" cy="915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33796" name="Rectangle 4"/>
          <p:cNvSpPr>
            <a:spLocks noGrp="1" noChangeArrowheads="1"/>
          </p:cNvSpPr>
          <p:nvPr>
            <p:ph type="title"/>
          </p:nvPr>
        </p:nvSpPr>
        <p:spPr>
          <a:noFill/>
          <a:effectLst>
            <a:outerShdw dist="53882" dir="2700000" algn="ctr" rotWithShape="0">
              <a:srgbClr val="000000"/>
            </a:outerShdw>
          </a:effectLst>
        </p:spPr>
        <p:txBody>
          <a:bodyPr/>
          <a:lstStyle/>
          <a:p>
            <a:r>
              <a:rPr lang="en-US"/>
              <a:t>Using the IS NULL Operator</a:t>
            </a:r>
          </a:p>
        </p:txBody>
      </p:sp>
      <p:sp>
        <p:nvSpPr>
          <p:cNvPr id="33797" name="Rectangle 5"/>
          <p:cNvSpPr>
            <a:spLocks noGrp="1" noChangeArrowheads="1"/>
          </p:cNvSpPr>
          <p:nvPr>
            <p:ph idx="1"/>
          </p:nvPr>
        </p:nvSpPr>
        <p:spPr>
          <a:xfrm>
            <a:off x="885825" y="1744663"/>
            <a:ext cx="7385050" cy="1066800"/>
          </a:xfrm>
        </p:spPr>
        <p:style>
          <a:lnRef idx="2">
            <a:schemeClr val="dk1"/>
          </a:lnRef>
          <a:fillRef idx="1">
            <a:schemeClr val="lt1"/>
          </a:fillRef>
          <a:effectRef idx="0">
            <a:schemeClr val="dk1"/>
          </a:effectRef>
          <a:fontRef idx="minor">
            <a:schemeClr val="dk1"/>
          </a:fontRef>
        </p:style>
        <p:txBody>
          <a:bodyPr>
            <a:spAutoFit/>
          </a:bodyPr>
          <a:lstStyle/>
          <a:p>
            <a:r>
              <a:rPr lang="en-US" dirty="0"/>
              <a:t>Test for null values with the IS NULL operator.</a:t>
            </a:r>
          </a:p>
        </p:txBody>
      </p:sp>
      <p:grpSp>
        <p:nvGrpSpPr>
          <p:cNvPr id="31752" name="Group 8"/>
          <p:cNvGrpSpPr>
            <a:grpSpLocks/>
          </p:cNvGrpSpPr>
          <p:nvPr/>
        </p:nvGrpSpPr>
        <p:grpSpPr bwMode="auto">
          <a:xfrm>
            <a:off x="2506663" y="3646488"/>
            <a:ext cx="2027237" cy="1712912"/>
            <a:chOff x="1579" y="2297"/>
            <a:chExt cx="1277" cy="1079"/>
          </a:xfrm>
        </p:grpSpPr>
        <p:sp>
          <p:nvSpPr>
            <p:cNvPr id="33801" name="Rectangle 6"/>
            <p:cNvSpPr>
              <a:spLocks noChangeArrowheads="1"/>
            </p:cNvSpPr>
            <p:nvPr/>
          </p:nvSpPr>
          <p:spPr bwMode="ltGray">
            <a:xfrm>
              <a:off x="1731" y="2297"/>
              <a:ext cx="1125" cy="195"/>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33802" name="Rectangle 7"/>
            <p:cNvSpPr>
              <a:spLocks noChangeArrowheads="1"/>
            </p:cNvSpPr>
            <p:nvPr/>
          </p:nvSpPr>
          <p:spPr bwMode="ltGray">
            <a:xfrm>
              <a:off x="1579" y="2873"/>
              <a:ext cx="845" cy="503"/>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grpSp>
      <p:sp>
        <p:nvSpPr>
          <p:cNvPr id="33799" name="Rectangle 9"/>
          <p:cNvSpPr>
            <a:spLocks noChangeArrowheads="1"/>
          </p:cNvSpPr>
          <p:nvPr/>
        </p:nvSpPr>
        <p:spPr bwMode="blackWhite">
          <a:xfrm>
            <a:off x="950913" y="3041650"/>
            <a:ext cx="7315200"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ename, mgr</a:t>
            </a:r>
          </a:p>
          <a:p>
            <a:pPr>
              <a:tabLst>
                <a:tab pos="1200150" algn="l"/>
              </a:tabLst>
            </a:pPr>
            <a:r>
              <a:rPr lang="en-US" sz="1800" b="1">
                <a:solidFill>
                  <a:srgbClr val="000000"/>
                </a:solidFill>
                <a:latin typeface="Courier New" pitchFamily="49" charset="0"/>
              </a:rPr>
              <a:t>  2  FROM    emp</a:t>
            </a:r>
          </a:p>
          <a:p>
            <a:pPr>
              <a:tabLst>
                <a:tab pos="1200150" algn="l"/>
              </a:tabLst>
            </a:pPr>
            <a:r>
              <a:rPr lang="en-US" sz="1800" b="1">
                <a:solidFill>
                  <a:srgbClr val="000000"/>
                </a:solidFill>
                <a:latin typeface="Courier New" pitchFamily="49" charset="0"/>
              </a:rPr>
              <a:t>  3  WHERE   mgr IS NULL;</a:t>
            </a:r>
          </a:p>
        </p:txBody>
      </p:sp>
      <p:sp>
        <p:nvSpPr>
          <p:cNvPr id="33800" name="Rectangle 10"/>
          <p:cNvSpPr>
            <a:spLocks noChangeArrowheads="1"/>
          </p:cNvSpPr>
          <p:nvPr/>
        </p:nvSpPr>
        <p:spPr bwMode="blackWhite">
          <a:xfrm>
            <a:off x="950913" y="4492625"/>
            <a:ext cx="7315200"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ENAME            MGR</a:t>
            </a:r>
          </a:p>
          <a:p>
            <a:pPr>
              <a:tabLst>
                <a:tab pos="1200150" algn="l"/>
              </a:tabLst>
            </a:pPr>
            <a:r>
              <a:rPr lang="en-US" sz="1800" b="1">
                <a:solidFill>
                  <a:srgbClr val="000000"/>
                </a:solidFill>
                <a:latin typeface="Courier New" pitchFamily="49" charset="0"/>
              </a:rPr>
              <a:t>---------- ---------</a:t>
            </a:r>
          </a:p>
          <a:p>
            <a:pPr>
              <a:tabLst>
                <a:tab pos="1200150" algn="l"/>
              </a:tabLst>
            </a:pPr>
            <a:r>
              <a:rPr lang="en-US" sz="1800" b="1">
                <a:solidFill>
                  <a:srgbClr val="000000"/>
                </a:solidFill>
                <a:latin typeface="Courier New" pitchFamily="49" charset="0"/>
              </a:rPr>
              <a:t>KING</a:t>
            </a:r>
          </a:p>
        </p:txBody>
      </p:sp>
    </p:spTree>
    <p:extLst>
      <p:ext uri="{BB962C8B-B14F-4D97-AF65-F5344CB8AC3E}">
        <p14:creationId xmlns:p14="http://schemas.microsoft.com/office/powerpoint/2010/main" val="309365583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752"/>
                                        </p:tgtEl>
                                        <p:attrNameLst>
                                          <p:attrName>style.visibility</p:attrName>
                                        </p:attrNameLst>
                                      </p:cBhvr>
                                      <p:to>
                                        <p:strVal val="visible"/>
                                      </p:to>
                                    </p:set>
                                    <p:animEffect transition="in" filter="wipe(up)">
                                      <p:cBhvr>
                                        <p:cTn id="7" dur="500"/>
                                        <p:tgtEl>
                                          <p:spTgt spid="3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effectLst>
            <a:outerShdw dist="53882" dir="2700000" algn="ctr" rotWithShape="0">
              <a:srgbClr val="000000"/>
            </a:outerShdw>
          </a:effectLst>
        </p:spPr>
        <p:txBody>
          <a:bodyPr/>
          <a:lstStyle/>
          <a:p>
            <a:r>
              <a:rPr lang="en-US"/>
              <a:t>Logical Operators</a:t>
            </a:r>
          </a:p>
        </p:txBody>
      </p:sp>
      <p:sp>
        <p:nvSpPr>
          <p:cNvPr id="35843" name="Rectangle 3"/>
          <p:cNvSpPr>
            <a:spLocks noChangeArrowheads="1"/>
          </p:cNvSpPr>
          <p:nvPr/>
        </p:nvSpPr>
        <p:spPr bwMode="blackWhite">
          <a:xfrm>
            <a:off x="1473200" y="1897063"/>
            <a:ext cx="1758950" cy="2871787"/>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130000"/>
              </a:lnSpc>
              <a:spcBef>
                <a:spcPct val="60000"/>
              </a:spcBef>
            </a:pPr>
            <a:r>
              <a:rPr lang="en-US" sz="1800" b="1">
                <a:solidFill>
                  <a:srgbClr val="000000"/>
                </a:solidFill>
                <a:latin typeface="Arial" charset="0"/>
              </a:rPr>
              <a:t>Operator</a:t>
            </a:r>
          </a:p>
          <a:p>
            <a:pPr>
              <a:lnSpc>
                <a:spcPct val="130000"/>
              </a:lnSpc>
              <a:spcBef>
                <a:spcPct val="60000"/>
              </a:spcBef>
            </a:pPr>
            <a:r>
              <a:rPr lang="en-US" sz="1800" b="1">
                <a:solidFill>
                  <a:srgbClr val="000000"/>
                </a:solidFill>
                <a:latin typeface="Arial" charset="0"/>
              </a:rPr>
              <a:t>AND</a:t>
            </a:r>
            <a:br>
              <a:rPr lang="en-US" sz="1800" b="1">
                <a:solidFill>
                  <a:srgbClr val="000000"/>
                </a:solidFill>
                <a:latin typeface="Arial" charset="0"/>
              </a:rPr>
            </a:br>
            <a:br>
              <a:rPr lang="en-US" sz="1800" b="1">
                <a:solidFill>
                  <a:srgbClr val="000000"/>
                </a:solidFill>
                <a:latin typeface="Arial" charset="0"/>
              </a:rPr>
            </a:br>
            <a:r>
              <a:rPr lang="en-US" sz="1800" b="1">
                <a:solidFill>
                  <a:srgbClr val="000000"/>
                </a:solidFill>
                <a:latin typeface="Arial" charset="0"/>
              </a:rPr>
              <a:t>OR</a:t>
            </a:r>
          </a:p>
          <a:p>
            <a:pPr>
              <a:lnSpc>
                <a:spcPct val="130000"/>
              </a:lnSpc>
              <a:spcBef>
                <a:spcPct val="60000"/>
              </a:spcBef>
            </a:pPr>
            <a:br>
              <a:rPr lang="en-US" sz="1800" b="1">
                <a:solidFill>
                  <a:srgbClr val="000000"/>
                </a:solidFill>
                <a:latin typeface="Arial" charset="0"/>
              </a:rPr>
            </a:br>
            <a:r>
              <a:rPr lang="en-US" sz="1800" b="1">
                <a:solidFill>
                  <a:srgbClr val="000000"/>
                </a:solidFill>
                <a:latin typeface="Arial" charset="0"/>
              </a:rPr>
              <a:t>NOT</a:t>
            </a:r>
          </a:p>
        </p:txBody>
      </p:sp>
      <p:sp>
        <p:nvSpPr>
          <p:cNvPr id="35844" name="Rectangle 4"/>
          <p:cNvSpPr>
            <a:spLocks noChangeArrowheads="1"/>
          </p:cNvSpPr>
          <p:nvPr/>
        </p:nvSpPr>
        <p:spPr bwMode="blackWhite">
          <a:xfrm>
            <a:off x="3213100" y="1897063"/>
            <a:ext cx="4298950" cy="286702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20000"/>
              </a:lnSpc>
              <a:spcBef>
                <a:spcPct val="60000"/>
              </a:spcBef>
            </a:pPr>
            <a:r>
              <a:rPr lang="en-US" sz="1800" b="1">
                <a:solidFill>
                  <a:srgbClr val="000000"/>
                </a:solidFill>
                <a:latin typeface="Arial" charset="0"/>
              </a:rPr>
              <a:t>Meaning</a:t>
            </a:r>
          </a:p>
          <a:p>
            <a:pPr>
              <a:lnSpc>
                <a:spcPct val="120000"/>
              </a:lnSpc>
              <a:spcBef>
                <a:spcPct val="60000"/>
              </a:spcBef>
            </a:pPr>
            <a:r>
              <a:rPr lang="en-US" sz="1800" b="1">
                <a:solidFill>
                  <a:srgbClr val="000000"/>
                </a:solidFill>
                <a:latin typeface="Arial" charset="0"/>
              </a:rPr>
              <a:t>Returns TRUE if </a:t>
            </a:r>
            <a:r>
              <a:rPr lang="en-US" sz="1800" b="1" i="1">
                <a:solidFill>
                  <a:srgbClr val="000000"/>
                </a:solidFill>
                <a:latin typeface="Arial" charset="0"/>
              </a:rPr>
              <a:t>both </a:t>
            </a:r>
            <a:r>
              <a:rPr lang="en-US" sz="1800" b="1">
                <a:solidFill>
                  <a:srgbClr val="000000"/>
                </a:solidFill>
                <a:latin typeface="Arial" charset="0"/>
              </a:rPr>
              <a:t>component conditions are TRUE	</a:t>
            </a:r>
          </a:p>
          <a:p>
            <a:pPr>
              <a:lnSpc>
                <a:spcPct val="120000"/>
              </a:lnSpc>
              <a:spcBef>
                <a:spcPct val="60000"/>
              </a:spcBef>
            </a:pPr>
            <a:r>
              <a:rPr lang="en-US" sz="1800" b="1">
                <a:solidFill>
                  <a:srgbClr val="000000"/>
                </a:solidFill>
                <a:latin typeface="Arial" charset="0"/>
              </a:rPr>
              <a:t>Returns TRUE if </a:t>
            </a:r>
            <a:r>
              <a:rPr lang="en-US" sz="1800" b="1" i="1">
                <a:solidFill>
                  <a:srgbClr val="000000"/>
                </a:solidFill>
                <a:latin typeface="Arial" charset="0"/>
              </a:rPr>
              <a:t>either </a:t>
            </a:r>
            <a:r>
              <a:rPr lang="en-US" sz="1800" b="1">
                <a:solidFill>
                  <a:srgbClr val="000000"/>
                </a:solidFill>
                <a:latin typeface="Arial" charset="0"/>
              </a:rPr>
              <a:t>component condition is TRUE</a:t>
            </a:r>
          </a:p>
          <a:p>
            <a:pPr>
              <a:lnSpc>
                <a:spcPct val="110000"/>
              </a:lnSpc>
              <a:spcBef>
                <a:spcPct val="60000"/>
              </a:spcBef>
            </a:pPr>
            <a:r>
              <a:rPr lang="en-US" sz="1800" b="1">
                <a:solidFill>
                  <a:srgbClr val="000000"/>
                </a:solidFill>
                <a:latin typeface="Arial" charset="0"/>
              </a:rPr>
              <a:t>Returns TRUE if the following  condition is FALSE</a:t>
            </a:r>
          </a:p>
        </p:txBody>
      </p:sp>
      <p:sp>
        <p:nvSpPr>
          <p:cNvPr id="35845" name="Line 5"/>
          <p:cNvSpPr>
            <a:spLocks noChangeShapeType="1"/>
          </p:cNvSpPr>
          <p:nvPr/>
        </p:nvSpPr>
        <p:spPr bwMode="auto">
          <a:xfrm>
            <a:off x="1471613" y="2316163"/>
            <a:ext cx="6032500" cy="793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6" name="Line 6"/>
          <p:cNvSpPr>
            <a:spLocks noChangeShapeType="1"/>
          </p:cNvSpPr>
          <p:nvPr/>
        </p:nvSpPr>
        <p:spPr bwMode="auto">
          <a:xfrm>
            <a:off x="1470025" y="3184525"/>
            <a:ext cx="60356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7" name="Line 7"/>
          <p:cNvSpPr>
            <a:spLocks noChangeShapeType="1"/>
          </p:cNvSpPr>
          <p:nvPr/>
        </p:nvSpPr>
        <p:spPr bwMode="auto">
          <a:xfrm>
            <a:off x="1470025" y="4014788"/>
            <a:ext cx="60483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200053812"/>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blackWhite">
          <a:xfrm>
            <a:off x="990600" y="2346325"/>
            <a:ext cx="72898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37891" name="Rectangle 3"/>
          <p:cNvSpPr>
            <a:spLocks noChangeArrowheads="1"/>
          </p:cNvSpPr>
          <p:nvPr/>
        </p:nvSpPr>
        <p:spPr bwMode="blackWhite">
          <a:xfrm>
            <a:off x="990600" y="3938588"/>
            <a:ext cx="7289800" cy="11906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37892" name="Rectangle 4"/>
          <p:cNvSpPr>
            <a:spLocks noGrp="1" noChangeArrowheads="1"/>
          </p:cNvSpPr>
          <p:nvPr>
            <p:ph type="title"/>
          </p:nvPr>
        </p:nvSpPr>
        <p:spPr>
          <a:noFill/>
          <a:effectLst>
            <a:outerShdw dist="53882" dir="2700000" algn="ctr" rotWithShape="0">
              <a:srgbClr val="000000"/>
            </a:outerShdw>
          </a:effectLst>
        </p:spPr>
        <p:txBody>
          <a:bodyPr/>
          <a:lstStyle/>
          <a:p>
            <a:r>
              <a:rPr lang="en-US"/>
              <a:t>Using the AND Operator</a:t>
            </a:r>
          </a:p>
        </p:txBody>
      </p:sp>
      <p:sp>
        <p:nvSpPr>
          <p:cNvPr id="35845" name="Rectangle 5"/>
          <p:cNvSpPr>
            <a:spLocks noChangeArrowheads="1"/>
          </p:cNvSpPr>
          <p:nvPr/>
        </p:nvSpPr>
        <p:spPr bwMode="auto">
          <a:xfrm>
            <a:off x="936625" y="1401763"/>
            <a:ext cx="733583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346075">
              <a:tabLst>
                <a:tab pos="571500" algn="l"/>
              </a:tabLst>
              <a:defRPr sz="2400">
                <a:solidFill>
                  <a:schemeClr val="tx1"/>
                </a:solidFill>
                <a:latin typeface="Times New Roman" panose="02020603050405020304" pitchFamily="18" charset="0"/>
              </a:defRPr>
            </a:lvl1pPr>
            <a:lvl2pPr marL="341313" indent="-227013" defTabSz="346075">
              <a:tabLst>
                <a:tab pos="571500" algn="l"/>
              </a:tabLst>
              <a:defRPr sz="2400">
                <a:solidFill>
                  <a:schemeClr val="tx1"/>
                </a:solidFill>
                <a:latin typeface="Times New Roman" panose="02020603050405020304" pitchFamily="18" charset="0"/>
              </a:defRPr>
            </a:lvl2pPr>
            <a:lvl3pPr marL="741363" indent="-285750" defTabSz="346075">
              <a:tabLst>
                <a:tab pos="571500" algn="l"/>
              </a:tabLst>
              <a:defRPr sz="2400">
                <a:solidFill>
                  <a:schemeClr val="tx1"/>
                </a:solidFill>
                <a:latin typeface="Times New Roman" panose="02020603050405020304" pitchFamily="18" charset="0"/>
              </a:defRPr>
            </a:lvl3pPr>
            <a:lvl4pPr marL="1600200" indent="-228600" defTabSz="346075">
              <a:tabLst>
                <a:tab pos="571500" algn="l"/>
              </a:tabLst>
              <a:defRPr sz="2400">
                <a:solidFill>
                  <a:schemeClr val="tx1"/>
                </a:solidFill>
                <a:latin typeface="Times New Roman" panose="02020603050405020304" pitchFamily="18" charset="0"/>
              </a:defRPr>
            </a:lvl4pPr>
            <a:lvl5pPr marL="2057400" indent="-228600" defTabSz="346075">
              <a:tabLst>
                <a:tab pos="571500"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nSpc>
                <a:spcPct val="95000"/>
              </a:lnSpc>
              <a:spcBef>
                <a:spcPct val="35000"/>
              </a:spcBef>
              <a:defRPr/>
            </a:pPr>
            <a:r>
              <a:rPr lang="en-US" sz="2800" b="1">
                <a:solidFill>
                  <a:srgbClr val="FFFFCC"/>
                </a:solidFill>
                <a:effectLst>
                  <a:outerShdw blurRad="38100" dist="38100" dir="2700000" algn="tl">
                    <a:srgbClr val="FFFFFF"/>
                  </a:outerShdw>
                </a:effectLst>
                <a:latin typeface="Arial" panose="020B0604020202020204" pitchFamily="34" charset="0"/>
              </a:rPr>
              <a:t>AND requires both conditions to be TRUE.</a:t>
            </a:r>
          </a:p>
        </p:txBody>
      </p:sp>
      <p:grpSp>
        <p:nvGrpSpPr>
          <p:cNvPr id="35849" name="Group 9"/>
          <p:cNvGrpSpPr>
            <a:grpSpLocks/>
          </p:cNvGrpSpPr>
          <p:nvPr/>
        </p:nvGrpSpPr>
        <p:grpSpPr bwMode="auto">
          <a:xfrm>
            <a:off x="1701800" y="2967038"/>
            <a:ext cx="4940300" cy="2138362"/>
            <a:chOff x="1072" y="1869"/>
            <a:chExt cx="3112" cy="1347"/>
          </a:xfrm>
        </p:grpSpPr>
        <p:sp>
          <p:nvSpPr>
            <p:cNvPr id="37897" name="Rectangle 6"/>
            <p:cNvSpPr>
              <a:spLocks noChangeArrowheads="1"/>
            </p:cNvSpPr>
            <p:nvPr/>
          </p:nvSpPr>
          <p:spPr bwMode="ltGray">
            <a:xfrm>
              <a:off x="1072" y="1869"/>
              <a:ext cx="1616" cy="351"/>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37898" name="Rectangle 7"/>
            <p:cNvSpPr>
              <a:spLocks noChangeArrowheads="1"/>
            </p:cNvSpPr>
            <p:nvPr/>
          </p:nvSpPr>
          <p:spPr bwMode="ltGray">
            <a:xfrm>
              <a:off x="2451" y="2521"/>
              <a:ext cx="837" cy="695"/>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37899" name="Rectangle 8"/>
            <p:cNvSpPr>
              <a:spLocks noChangeArrowheads="1"/>
            </p:cNvSpPr>
            <p:nvPr/>
          </p:nvSpPr>
          <p:spPr bwMode="ltGray">
            <a:xfrm>
              <a:off x="3347" y="2521"/>
              <a:ext cx="837" cy="695"/>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grpSp>
      <p:sp>
        <p:nvSpPr>
          <p:cNvPr id="37895" name="Rectangle 10"/>
          <p:cNvSpPr>
            <a:spLocks noChangeArrowheads="1"/>
          </p:cNvSpPr>
          <p:nvPr/>
        </p:nvSpPr>
        <p:spPr bwMode="blackWhite">
          <a:xfrm>
            <a:off x="965200" y="2333625"/>
            <a:ext cx="73152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empno, ename, job, sal</a:t>
            </a:r>
          </a:p>
          <a:p>
            <a:pPr>
              <a:tabLst>
                <a:tab pos="1200150" algn="l"/>
              </a:tabLst>
            </a:pPr>
            <a:r>
              <a:rPr lang="en-US" sz="1800" b="1">
                <a:solidFill>
                  <a:srgbClr val="000000"/>
                </a:solidFill>
                <a:latin typeface="Courier New" pitchFamily="49" charset="0"/>
              </a:rPr>
              <a:t>  2  FROM   emp</a:t>
            </a:r>
          </a:p>
          <a:p>
            <a:pPr>
              <a:tabLst>
                <a:tab pos="1200150" algn="l"/>
              </a:tabLst>
            </a:pPr>
            <a:r>
              <a:rPr lang="en-US" sz="1800" b="1">
                <a:solidFill>
                  <a:srgbClr val="000000"/>
                </a:solidFill>
                <a:latin typeface="Courier New" pitchFamily="49" charset="0"/>
              </a:rPr>
              <a:t>  3  WHERE  sal&gt;=1100</a:t>
            </a:r>
          </a:p>
          <a:p>
            <a:pPr>
              <a:tabLst>
                <a:tab pos="1200150" algn="l"/>
              </a:tabLst>
            </a:pPr>
            <a:r>
              <a:rPr lang="en-US" sz="1800" b="1">
                <a:solidFill>
                  <a:srgbClr val="000000"/>
                </a:solidFill>
                <a:latin typeface="Courier New" pitchFamily="49" charset="0"/>
              </a:rPr>
              <a:t>  4  AND    job='CLERK';</a:t>
            </a:r>
          </a:p>
        </p:txBody>
      </p:sp>
      <p:sp>
        <p:nvSpPr>
          <p:cNvPr id="37896" name="Rectangle 11"/>
          <p:cNvSpPr>
            <a:spLocks noChangeArrowheads="1"/>
          </p:cNvSpPr>
          <p:nvPr/>
        </p:nvSpPr>
        <p:spPr bwMode="blackWhite">
          <a:xfrm>
            <a:off x="965200" y="3925888"/>
            <a:ext cx="73152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    EMPNO ENAME      JOB             SAL</a:t>
            </a:r>
          </a:p>
          <a:p>
            <a:pPr>
              <a:tabLst>
                <a:tab pos="1200150" algn="l"/>
              </a:tabLst>
            </a:pPr>
            <a:r>
              <a:rPr lang="en-US" sz="1800" b="1">
                <a:solidFill>
                  <a:srgbClr val="000000"/>
                </a:solidFill>
                <a:latin typeface="Courier New" pitchFamily="49" charset="0"/>
              </a:rPr>
              <a:t>--------- ---------- --------- ---------</a:t>
            </a:r>
          </a:p>
          <a:p>
            <a:pPr>
              <a:tabLst>
                <a:tab pos="1200150" algn="l"/>
              </a:tabLst>
            </a:pPr>
            <a:r>
              <a:rPr lang="en-US" sz="1800" b="1">
                <a:solidFill>
                  <a:srgbClr val="000000"/>
                </a:solidFill>
                <a:latin typeface="Courier New" pitchFamily="49" charset="0"/>
              </a:rPr>
              <a:t>     7876 ADAMS      CLERK          1100</a:t>
            </a:r>
          </a:p>
          <a:p>
            <a:pPr>
              <a:tabLst>
                <a:tab pos="1200150" algn="l"/>
              </a:tabLst>
            </a:pPr>
            <a:r>
              <a:rPr lang="en-US" sz="1800" b="1">
                <a:solidFill>
                  <a:srgbClr val="000000"/>
                </a:solidFill>
                <a:latin typeface="Courier New" pitchFamily="49" charset="0"/>
              </a:rPr>
              <a:t>     7934 MILLER     CLERK          1300</a:t>
            </a:r>
          </a:p>
        </p:txBody>
      </p:sp>
    </p:spTree>
    <p:extLst>
      <p:ext uri="{BB962C8B-B14F-4D97-AF65-F5344CB8AC3E}">
        <p14:creationId xmlns:p14="http://schemas.microsoft.com/office/powerpoint/2010/main" val="239822395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849"/>
                                        </p:tgtEl>
                                        <p:attrNameLst>
                                          <p:attrName>style.visibility</p:attrName>
                                        </p:attrNameLst>
                                      </p:cBhvr>
                                      <p:to>
                                        <p:strVal val="visible"/>
                                      </p:to>
                                    </p:set>
                                    <p:animEffect transition="in" filter="wipe(up)">
                                      <p:cBhvr>
                                        <p:cTn id="7" dur="500"/>
                                        <p:tgtEl>
                                          <p:spTgt spid="35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blackWhite">
          <a:xfrm>
            <a:off x="990600" y="1862138"/>
            <a:ext cx="72898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39939" name="Rectangle 3"/>
          <p:cNvSpPr>
            <a:spLocks noChangeArrowheads="1"/>
          </p:cNvSpPr>
          <p:nvPr/>
        </p:nvSpPr>
        <p:spPr bwMode="blackWhite">
          <a:xfrm>
            <a:off x="990600" y="3098800"/>
            <a:ext cx="7289800" cy="312261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39940" name="Rectangle 4"/>
          <p:cNvSpPr>
            <a:spLocks noGrp="1" noChangeArrowheads="1"/>
          </p:cNvSpPr>
          <p:nvPr>
            <p:ph type="title"/>
          </p:nvPr>
        </p:nvSpPr>
        <p:spPr>
          <a:noFill/>
          <a:effectLst>
            <a:outerShdw dist="53882" dir="2700000" algn="ctr" rotWithShape="0">
              <a:srgbClr val="000000"/>
            </a:outerShdw>
          </a:effectLst>
        </p:spPr>
        <p:txBody>
          <a:bodyPr/>
          <a:lstStyle/>
          <a:p>
            <a:r>
              <a:rPr lang="en-US"/>
              <a:t>Using the OR Operator</a:t>
            </a:r>
          </a:p>
        </p:txBody>
      </p:sp>
      <p:sp>
        <p:nvSpPr>
          <p:cNvPr id="37893" name="Rectangle 5"/>
          <p:cNvSpPr>
            <a:spLocks noChangeArrowheads="1"/>
          </p:cNvSpPr>
          <p:nvPr/>
        </p:nvSpPr>
        <p:spPr bwMode="auto">
          <a:xfrm>
            <a:off x="796925" y="1411288"/>
            <a:ext cx="7724775" cy="498475"/>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lvl1pPr defTabSz="346075">
              <a:tabLst>
                <a:tab pos="571500" algn="l"/>
              </a:tabLst>
              <a:defRPr sz="2400">
                <a:solidFill>
                  <a:schemeClr val="tx1"/>
                </a:solidFill>
                <a:latin typeface="Times New Roman" panose="02020603050405020304" pitchFamily="18" charset="0"/>
              </a:defRPr>
            </a:lvl1pPr>
            <a:lvl2pPr marL="341313" indent="-227013" defTabSz="346075">
              <a:tabLst>
                <a:tab pos="571500" algn="l"/>
              </a:tabLst>
              <a:defRPr sz="2400">
                <a:solidFill>
                  <a:schemeClr val="tx1"/>
                </a:solidFill>
                <a:latin typeface="Times New Roman" panose="02020603050405020304" pitchFamily="18" charset="0"/>
              </a:defRPr>
            </a:lvl2pPr>
            <a:lvl3pPr marL="741363" indent="-285750" defTabSz="346075">
              <a:tabLst>
                <a:tab pos="571500" algn="l"/>
              </a:tabLst>
              <a:defRPr sz="2400">
                <a:solidFill>
                  <a:schemeClr val="tx1"/>
                </a:solidFill>
                <a:latin typeface="Times New Roman" panose="02020603050405020304" pitchFamily="18" charset="0"/>
              </a:defRPr>
            </a:lvl3pPr>
            <a:lvl4pPr marL="1600200" indent="-228600" defTabSz="346075">
              <a:tabLst>
                <a:tab pos="571500" algn="l"/>
              </a:tabLst>
              <a:defRPr sz="2400">
                <a:solidFill>
                  <a:schemeClr val="tx1"/>
                </a:solidFill>
                <a:latin typeface="Times New Roman" panose="02020603050405020304" pitchFamily="18" charset="0"/>
              </a:defRPr>
            </a:lvl4pPr>
            <a:lvl5pPr marL="2057400" indent="-228600" defTabSz="346075">
              <a:tabLst>
                <a:tab pos="571500"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lvl="1">
              <a:lnSpc>
                <a:spcPct val="95000"/>
              </a:lnSpc>
              <a:spcBef>
                <a:spcPct val="35000"/>
              </a:spcBef>
              <a:defRPr/>
            </a:pPr>
            <a:r>
              <a:rPr lang="en-US" sz="2800" b="1">
                <a:solidFill>
                  <a:srgbClr val="FFFFCC"/>
                </a:solidFill>
                <a:effectLst>
                  <a:outerShdw blurRad="38100" dist="38100" dir="2700000" algn="tl">
                    <a:srgbClr val="FFFFFF"/>
                  </a:outerShdw>
                </a:effectLst>
                <a:latin typeface="Arial" panose="020B0604020202020204" pitchFamily="34" charset="0"/>
              </a:rPr>
              <a:t>OR requires either condition to be TRUE.</a:t>
            </a:r>
          </a:p>
        </p:txBody>
      </p:sp>
      <p:grpSp>
        <p:nvGrpSpPr>
          <p:cNvPr id="37897" name="Group 9"/>
          <p:cNvGrpSpPr>
            <a:grpSpLocks/>
          </p:cNvGrpSpPr>
          <p:nvPr/>
        </p:nvGrpSpPr>
        <p:grpSpPr bwMode="auto">
          <a:xfrm>
            <a:off x="1643063" y="2424113"/>
            <a:ext cx="5024437" cy="3362325"/>
            <a:chOff x="1035" y="1527"/>
            <a:chExt cx="3165" cy="2118"/>
          </a:xfrm>
        </p:grpSpPr>
        <p:sp>
          <p:nvSpPr>
            <p:cNvPr id="39945" name="Rectangle 6"/>
            <p:cNvSpPr>
              <a:spLocks noChangeArrowheads="1"/>
            </p:cNvSpPr>
            <p:nvPr/>
          </p:nvSpPr>
          <p:spPr bwMode="ltGray">
            <a:xfrm>
              <a:off x="1035" y="1527"/>
              <a:ext cx="1693" cy="358"/>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39946" name="Rectangle 7"/>
            <p:cNvSpPr>
              <a:spLocks noChangeArrowheads="1"/>
            </p:cNvSpPr>
            <p:nvPr/>
          </p:nvSpPr>
          <p:spPr bwMode="ltGray">
            <a:xfrm>
              <a:off x="2451" y="2019"/>
              <a:ext cx="845" cy="1626"/>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39947" name="Rectangle 8"/>
            <p:cNvSpPr>
              <a:spLocks noChangeArrowheads="1"/>
            </p:cNvSpPr>
            <p:nvPr/>
          </p:nvSpPr>
          <p:spPr bwMode="ltGray">
            <a:xfrm>
              <a:off x="3355" y="2019"/>
              <a:ext cx="845" cy="1626"/>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grpSp>
      <p:sp>
        <p:nvSpPr>
          <p:cNvPr id="39943" name="Rectangle 10"/>
          <p:cNvSpPr>
            <a:spLocks noChangeArrowheads="1"/>
          </p:cNvSpPr>
          <p:nvPr/>
        </p:nvSpPr>
        <p:spPr bwMode="blackWhite">
          <a:xfrm>
            <a:off x="969963" y="1849438"/>
            <a:ext cx="73152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empno, ename, job, sal</a:t>
            </a:r>
          </a:p>
          <a:p>
            <a:pPr>
              <a:tabLst>
                <a:tab pos="1200150" algn="l"/>
              </a:tabLst>
            </a:pPr>
            <a:r>
              <a:rPr lang="en-US" sz="1800" b="1">
                <a:solidFill>
                  <a:srgbClr val="000000"/>
                </a:solidFill>
                <a:latin typeface="Courier New" pitchFamily="49" charset="0"/>
              </a:rPr>
              <a:t>  2  FROM   emp</a:t>
            </a:r>
          </a:p>
          <a:p>
            <a:pPr>
              <a:tabLst>
                <a:tab pos="1200150" algn="l"/>
              </a:tabLst>
            </a:pPr>
            <a:r>
              <a:rPr lang="en-US" sz="1800" b="1">
                <a:solidFill>
                  <a:srgbClr val="000000"/>
                </a:solidFill>
                <a:latin typeface="Courier New" pitchFamily="49" charset="0"/>
              </a:rPr>
              <a:t>  3  WHERE  sal&gt;=1100</a:t>
            </a:r>
          </a:p>
          <a:p>
            <a:pPr>
              <a:tabLst>
                <a:tab pos="1200150" algn="l"/>
              </a:tabLst>
            </a:pPr>
            <a:r>
              <a:rPr lang="en-US" sz="1800" b="1">
                <a:solidFill>
                  <a:srgbClr val="000000"/>
                </a:solidFill>
                <a:latin typeface="Courier New" pitchFamily="49" charset="0"/>
              </a:rPr>
              <a:t>  4  OR     job='CLERK';</a:t>
            </a:r>
          </a:p>
        </p:txBody>
      </p:sp>
      <p:sp>
        <p:nvSpPr>
          <p:cNvPr id="39944" name="Rectangle 11"/>
          <p:cNvSpPr>
            <a:spLocks noChangeArrowheads="1"/>
          </p:cNvSpPr>
          <p:nvPr/>
        </p:nvSpPr>
        <p:spPr bwMode="blackWhite">
          <a:xfrm>
            <a:off x="969963" y="3265488"/>
            <a:ext cx="7315200"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    EMPNO ENAME      JOB             SAL</a:t>
            </a:r>
          </a:p>
          <a:p>
            <a:pPr>
              <a:tabLst>
                <a:tab pos="1200150" algn="l"/>
              </a:tabLst>
            </a:pPr>
            <a:r>
              <a:rPr lang="en-US" sz="1800" b="1">
                <a:solidFill>
                  <a:srgbClr val="000000"/>
                </a:solidFill>
                <a:latin typeface="Courier New" pitchFamily="49" charset="0"/>
              </a:rPr>
              <a:t>--------- ---------- --------- ---------</a:t>
            </a:r>
          </a:p>
          <a:p>
            <a:pPr>
              <a:tabLst>
                <a:tab pos="1200150" algn="l"/>
              </a:tabLst>
            </a:pPr>
            <a:r>
              <a:rPr lang="en-US" sz="1800" b="1">
                <a:solidFill>
                  <a:srgbClr val="000000"/>
                </a:solidFill>
                <a:latin typeface="Courier New" pitchFamily="49" charset="0"/>
              </a:rPr>
              <a:t>     7839 KING       PRESIDENT      5000</a:t>
            </a:r>
          </a:p>
          <a:p>
            <a:pPr>
              <a:tabLst>
                <a:tab pos="1200150" algn="l"/>
              </a:tabLst>
            </a:pPr>
            <a:r>
              <a:rPr lang="en-US" sz="1800" b="1">
                <a:solidFill>
                  <a:srgbClr val="000000"/>
                </a:solidFill>
                <a:latin typeface="Courier New" pitchFamily="49" charset="0"/>
              </a:rPr>
              <a:t>     7698 BLAKE      MANAGER        2850</a:t>
            </a:r>
          </a:p>
          <a:p>
            <a:pPr>
              <a:tabLst>
                <a:tab pos="1200150" algn="l"/>
              </a:tabLst>
            </a:pPr>
            <a:r>
              <a:rPr lang="en-US" sz="1800" b="1">
                <a:solidFill>
                  <a:srgbClr val="000000"/>
                </a:solidFill>
                <a:latin typeface="Courier New" pitchFamily="49" charset="0"/>
              </a:rPr>
              <a:t>     7782 CLARK      MANAGER        2450</a:t>
            </a:r>
          </a:p>
          <a:p>
            <a:pPr>
              <a:tabLst>
                <a:tab pos="1200150" algn="l"/>
              </a:tabLst>
            </a:pPr>
            <a:r>
              <a:rPr lang="en-US" sz="1800" b="1">
                <a:solidFill>
                  <a:srgbClr val="000000"/>
                </a:solidFill>
                <a:latin typeface="Courier New" pitchFamily="49" charset="0"/>
              </a:rPr>
              <a:t>     7566 JONES      MANAGER        2975</a:t>
            </a:r>
          </a:p>
          <a:p>
            <a:pPr>
              <a:tabLst>
                <a:tab pos="1200150" algn="l"/>
              </a:tabLst>
            </a:pPr>
            <a:r>
              <a:rPr lang="en-US" sz="1800" b="1">
                <a:solidFill>
                  <a:srgbClr val="000000"/>
                </a:solidFill>
                <a:latin typeface="Courier New" pitchFamily="49" charset="0"/>
              </a:rPr>
              <a:t>     7654 MARTIN     SALESMAN       1250</a:t>
            </a:r>
          </a:p>
          <a:p>
            <a:pPr>
              <a:tabLst>
                <a:tab pos="1200150" algn="l"/>
              </a:tabLst>
            </a:pPr>
            <a:r>
              <a:rPr lang="en-US" sz="1800" b="1">
                <a:solidFill>
                  <a:srgbClr val="000000"/>
                </a:solidFill>
                <a:latin typeface="Courier New" pitchFamily="49" charset="0"/>
              </a:rPr>
              <a:t>     ... </a:t>
            </a:r>
          </a:p>
          <a:p>
            <a:pPr>
              <a:tabLst>
                <a:tab pos="1200150" algn="l"/>
              </a:tabLst>
            </a:pPr>
            <a:r>
              <a:rPr lang="en-US" sz="1800" b="1">
                <a:solidFill>
                  <a:srgbClr val="000000"/>
                </a:solidFill>
                <a:latin typeface="Courier New" pitchFamily="49" charset="0"/>
              </a:rPr>
              <a:t>     7900 JAMES      CLERK           950</a:t>
            </a:r>
          </a:p>
          <a:p>
            <a:pPr>
              <a:tabLst>
                <a:tab pos="1200150" algn="l"/>
              </a:tabLst>
            </a:pPr>
            <a:r>
              <a:rPr lang="en-US" sz="1800" b="1">
                <a:solidFill>
                  <a:srgbClr val="000000"/>
                </a:solidFill>
                <a:latin typeface="Courier New" pitchFamily="49" charset="0"/>
              </a:rPr>
              <a:t>     ...</a:t>
            </a:r>
          </a:p>
          <a:p>
            <a:pPr>
              <a:tabLst>
                <a:tab pos="1200150" algn="l"/>
              </a:tabLst>
            </a:pPr>
            <a:r>
              <a:rPr lang="en-US" sz="1800" b="1">
                <a:solidFill>
                  <a:srgbClr val="000000"/>
                </a:solidFill>
                <a:latin typeface="Courier New" pitchFamily="49" charset="0"/>
              </a:rPr>
              <a:t>14 rows selected.</a:t>
            </a:r>
          </a:p>
        </p:txBody>
      </p:sp>
    </p:spTree>
    <p:extLst>
      <p:ext uri="{BB962C8B-B14F-4D97-AF65-F5344CB8AC3E}">
        <p14:creationId xmlns:p14="http://schemas.microsoft.com/office/powerpoint/2010/main" val="35179831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7897"/>
                                        </p:tgtEl>
                                        <p:attrNameLst>
                                          <p:attrName>style.visibility</p:attrName>
                                        </p:attrNameLst>
                                      </p:cBhvr>
                                      <p:to>
                                        <p:strVal val="visible"/>
                                      </p:to>
                                    </p:set>
                                    <p:animEffect transition="in" filter="wipe(up)">
                                      <p:cBhvr>
                                        <p:cTn id="7" dur="500"/>
                                        <p:tgtEl>
                                          <p:spTgt spid="37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blackWhite">
          <a:xfrm>
            <a:off x="857250" y="1716088"/>
            <a:ext cx="7507288"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41987" name="Rectangle 3"/>
          <p:cNvSpPr>
            <a:spLocks noChangeArrowheads="1"/>
          </p:cNvSpPr>
          <p:nvPr/>
        </p:nvSpPr>
        <p:spPr bwMode="blackWhite">
          <a:xfrm>
            <a:off x="857250" y="3305175"/>
            <a:ext cx="7499350" cy="201453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41988" name="Rectangle 4"/>
          <p:cNvSpPr>
            <a:spLocks noGrp="1" noChangeArrowheads="1"/>
          </p:cNvSpPr>
          <p:nvPr>
            <p:ph type="title"/>
          </p:nvPr>
        </p:nvSpPr>
        <p:spPr>
          <a:noFill/>
          <a:effectLst>
            <a:outerShdw dist="53882" dir="2700000" algn="ctr" rotWithShape="0">
              <a:srgbClr val="000000"/>
            </a:outerShdw>
          </a:effectLst>
        </p:spPr>
        <p:txBody>
          <a:bodyPr/>
          <a:lstStyle/>
          <a:p>
            <a:r>
              <a:rPr lang="en-US"/>
              <a:t>Using the NOT Operator</a:t>
            </a:r>
          </a:p>
        </p:txBody>
      </p:sp>
      <p:grpSp>
        <p:nvGrpSpPr>
          <p:cNvPr id="39943" name="Group 7"/>
          <p:cNvGrpSpPr>
            <a:grpSpLocks/>
          </p:cNvGrpSpPr>
          <p:nvPr/>
        </p:nvGrpSpPr>
        <p:grpSpPr bwMode="auto">
          <a:xfrm>
            <a:off x="1541463" y="2300288"/>
            <a:ext cx="6688137" cy="2957512"/>
            <a:chOff x="971" y="1449"/>
            <a:chExt cx="4213" cy="1863"/>
          </a:xfrm>
        </p:grpSpPr>
        <p:sp>
          <p:nvSpPr>
            <p:cNvPr id="41992" name="Rectangle 5"/>
            <p:cNvSpPr>
              <a:spLocks noChangeArrowheads="1"/>
            </p:cNvSpPr>
            <p:nvPr/>
          </p:nvSpPr>
          <p:spPr bwMode="ltGray">
            <a:xfrm>
              <a:off x="971" y="1449"/>
              <a:ext cx="4213" cy="195"/>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41993" name="Rectangle 6"/>
            <p:cNvSpPr>
              <a:spLocks noChangeArrowheads="1"/>
            </p:cNvSpPr>
            <p:nvPr/>
          </p:nvSpPr>
          <p:spPr bwMode="ltGray">
            <a:xfrm>
              <a:off x="1507" y="2111"/>
              <a:ext cx="845" cy="1201"/>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grpSp>
      <p:sp>
        <p:nvSpPr>
          <p:cNvPr id="41990" name="Rectangle 8"/>
          <p:cNvSpPr>
            <a:spLocks noChangeArrowheads="1"/>
          </p:cNvSpPr>
          <p:nvPr/>
        </p:nvSpPr>
        <p:spPr bwMode="blackWhite">
          <a:xfrm>
            <a:off x="819150" y="1703388"/>
            <a:ext cx="7532688"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ename, job</a:t>
            </a:r>
          </a:p>
          <a:p>
            <a:pPr>
              <a:tabLst>
                <a:tab pos="1200150" algn="l"/>
              </a:tabLst>
            </a:pPr>
            <a:r>
              <a:rPr lang="en-US" sz="1800" b="1">
                <a:solidFill>
                  <a:srgbClr val="000000"/>
                </a:solidFill>
                <a:latin typeface="Courier New" pitchFamily="49" charset="0"/>
              </a:rPr>
              <a:t>  2  FROM   emp</a:t>
            </a:r>
          </a:p>
          <a:p>
            <a:pPr>
              <a:tabLst>
                <a:tab pos="1200150" algn="l"/>
              </a:tabLst>
            </a:pPr>
            <a:r>
              <a:rPr lang="en-US" sz="1800" b="1">
                <a:solidFill>
                  <a:srgbClr val="000000"/>
                </a:solidFill>
                <a:latin typeface="Courier New" pitchFamily="49" charset="0"/>
              </a:rPr>
              <a:t>  3  WHERE  job NOT IN ('CLERK','MANAGER','ANALYST');</a:t>
            </a:r>
          </a:p>
        </p:txBody>
      </p:sp>
      <p:sp>
        <p:nvSpPr>
          <p:cNvPr id="41991" name="Rectangle 9"/>
          <p:cNvSpPr>
            <a:spLocks noChangeArrowheads="1"/>
          </p:cNvSpPr>
          <p:nvPr/>
        </p:nvSpPr>
        <p:spPr bwMode="blackWhite">
          <a:xfrm>
            <a:off x="819150" y="3292475"/>
            <a:ext cx="7524750" cy="203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ENAME      JOB</a:t>
            </a:r>
          </a:p>
          <a:p>
            <a:pPr>
              <a:tabLst>
                <a:tab pos="1200150" algn="l"/>
              </a:tabLst>
            </a:pPr>
            <a:r>
              <a:rPr lang="en-US" sz="1800" b="1">
                <a:solidFill>
                  <a:srgbClr val="000000"/>
                </a:solidFill>
                <a:latin typeface="Courier New" pitchFamily="49" charset="0"/>
              </a:rPr>
              <a:t>---------- ---------</a:t>
            </a:r>
          </a:p>
          <a:p>
            <a:pPr>
              <a:tabLst>
                <a:tab pos="1200150" algn="l"/>
              </a:tabLst>
            </a:pPr>
            <a:r>
              <a:rPr lang="en-US" sz="1800" b="1">
                <a:solidFill>
                  <a:srgbClr val="000000"/>
                </a:solidFill>
                <a:latin typeface="Courier New" pitchFamily="49" charset="0"/>
              </a:rPr>
              <a:t>KING       PRESIDENT</a:t>
            </a:r>
          </a:p>
          <a:p>
            <a:pPr>
              <a:tabLst>
                <a:tab pos="1200150" algn="l"/>
              </a:tabLst>
            </a:pPr>
            <a:r>
              <a:rPr lang="en-US" sz="1800" b="1">
                <a:solidFill>
                  <a:srgbClr val="000000"/>
                </a:solidFill>
                <a:latin typeface="Courier New" pitchFamily="49" charset="0"/>
              </a:rPr>
              <a:t>MARTIN     SALESMAN</a:t>
            </a:r>
          </a:p>
          <a:p>
            <a:pPr>
              <a:tabLst>
                <a:tab pos="1200150" algn="l"/>
              </a:tabLst>
            </a:pPr>
            <a:r>
              <a:rPr lang="en-US" sz="1800" b="1">
                <a:solidFill>
                  <a:srgbClr val="000000"/>
                </a:solidFill>
                <a:latin typeface="Courier New" pitchFamily="49" charset="0"/>
              </a:rPr>
              <a:t>ALLEN      SALESMAN</a:t>
            </a:r>
          </a:p>
          <a:p>
            <a:pPr>
              <a:tabLst>
                <a:tab pos="1200150" algn="l"/>
              </a:tabLst>
            </a:pPr>
            <a:r>
              <a:rPr lang="en-US" sz="1800" b="1">
                <a:solidFill>
                  <a:srgbClr val="000000"/>
                </a:solidFill>
                <a:latin typeface="Courier New" pitchFamily="49" charset="0"/>
              </a:rPr>
              <a:t>TURNER     SALESMAN</a:t>
            </a:r>
          </a:p>
          <a:p>
            <a:pPr>
              <a:tabLst>
                <a:tab pos="1200150" algn="l"/>
              </a:tabLst>
            </a:pPr>
            <a:r>
              <a:rPr lang="en-US" sz="1800" b="1">
                <a:solidFill>
                  <a:srgbClr val="000000"/>
                </a:solidFill>
                <a:latin typeface="Courier New" pitchFamily="49" charset="0"/>
              </a:rPr>
              <a:t>WARD       SALESMAN</a:t>
            </a:r>
          </a:p>
        </p:txBody>
      </p:sp>
    </p:spTree>
    <p:extLst>
      <p:ext uri="{BB962C8B-B14F-4D97-AF65-F5344CB8AC3E}">
        <p14:creationId xmlns:p14="http://schemas.microsoft.com/office/powerpoint/2010/main" val="406878055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wipe(up)">
                                      <p:cBhvr>
                                        <p:cTn id="7" dur="500"/>
                                        <p:tgtEl>
                                          <p:spTgt spid="3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effectLst>
            <a:outerShdw dist="53882" dir="2700000" algn="ctr" rotWithShape="0">
              <a:srgbClr val="000000"/>
            </a:outerShdw>
          </a:effectLst>
        </p:spPr>
        <p:txBody>
          <a:bodyPr/>
          <a:lstStyle/>
          <a:p>
            <a:r>
              <a:rPr lang="en-US"/>
              <a:t>Rules of Precedence</a:t>
            </a:r>
          </a:p>
        </p:txBody>
      </p:sp>
      <p:sp>
        <p:nvSpPr>
          <p:cNvPr id="44035" name="Rectangle 3"/>
          <p:cNvSpPr>
            <a:spLocks noGrp="1" noChangeArrowheads="1"/>
          </p:cNvSpPr>
          <p:nvPr>
            <p:ph idx="1"/>
          </p:nvPr>
        </p:nvSpPr>
        <p:spPr>
          <a:xfrm>
            <a:off x="955675" y="4910138"/>
            <a:ext cx="7385050" cy="1066800"/>
          </a:xfrm>
        </p:spPr>
        <p:style>
          <a:lnRef idx="2">
            <a:schemeClr val="dk1"/>
          </a:lnRef>
          <a:fillRef idx="1">
            <a:schemeClr val="lt1"/>
          </a:fillRef>
          <a:effectRef idx="0">
            <a:schemeClr val="dk1"/>
          </a:effectRef>
          <a:fontRef idx="minor">
            <a:schemeClr val="dk1"/>
          </a:fontRef>
        </p:style>
        <p:txBody>
          <a:bodyPr>
            <a:spAutoFit/>
          </a:bodyPr>
          <a:lstStyle/>
          <a:p>
            <a:r>
              <a:rPr lang="en-US" dirty="0"/>
              <a:t>Override rules of precedence by using parentheses.</a:t>
            </a:r>
          </a:p>
        </p:txBody>
      </p:sp>
      <p:sp>
        <p:nvSpPr>
          <p:cNvPr id="44036" name="Rectangle 4"/>
          <p:cNvSpPr>
            <a:spLocks noChangeArrowheads="1"/>
          </p:cNvSpPr>
          <p:nvPr/>
        </p:nvSpPr>
        <p:spPr bwMode="blackWhite">
          <a:xfrm>
            <a:off x="774700" y="1546225"/>
            <a:ext cx="7626350" cy="2984500"/>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44037" name="Line 5"/>
          <p:cNvSpPr>
            <a:spLocks noChangeShapeType="1"/>
          </p:cNvSpPr>
          <p:nvPr/>
        </p:nvSpPr>
        <p:spPr bwMode="auto">
          <a:xfrm>
            <a:off x="774700" y="2151063"/>
            <a:ext cx="7620000"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8" name="Line 6"/>
          <p:cNvSpPr>
            <a:spLocks noChangeShapeType="1"/>
          </p:cNvSpPr>
          <p:nvPr/>
        </p:nvSpPr>
        <p:spPr bwMode="auto">
          <a:xfrm>
            <a:off x="774700" y="3482975"/>
            <a:ext cx="76390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9" name="Line 7"/>
          <p:cNvSpPr>
            <a:spLocks noChangeShapeType="1"/>
          </p:cNvSpPr>
          <p:nvPr/>
        </p:nvSpPr>
        <p:spPr bwMode="auto">
          <a:xfrm>
            <a:off x="4000500" y="1533525"/>
            <a:ext cx="0" cy="30099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Rectangle 8"/>
          <p:cNvSpPr>
            <a:spLocks noChangeArrowheads="1"/>
          </p:cNvSpPr>
          <p:nvPr/>
        </p:nvSpPr>
        <p:spPr bwMode="auto">
          <a:xfrm>
            <a:off x="984250" y="1719263"/>
            <a:ext cx="7747000"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80000"/>
              </a:lnSpc>
              <a:spcBef>
                <a:spcPct val="35000"/>
              </a:spcBef>
              <a:tabLst>
                <a:tab pos="1371600" algn="r"/>
                <a:tab pos="3270250" algn="l"/>
              </a:tabLst>
            </a:pPr>
            <a:r>
              <a:rPr lang="en-US" sz="2800" b="1">
                <a:solidFill>
                  <a:srgbClr val="000000"/>
                </a:solidFill>
                <a:latin typeface="Arial" charset="0"/>
              </a:rPr>
              <a:t>Order Evaluated	Operator</a:t>
            </a:r>
          </a:p>
          <a:p>
            <a:pPr>
              <a:lnSpc>
                <a:spcPct val="80000"/>
              </a:lnSpc>
              <a:spcBef>
                <a:spcPct val="35000"/>
              </a:spcBef>
              <a:tabLst>
                <a:tab pos="1371600" algn="r"/>
                <a:tab pos="3270250" algn="l"/>
              </a:tabLst>
            </a:pPr>
            <a:r>
              <a:rPr lang="en-US" sz="2800" b="1">
                <a:solidFill>
                  <a:srgbClr val="000000"/>
                </a:solidFill>
                <a:latin typeface="Arial" charset="0"/>
              </a:rPr>
              <a:t>    	1	All comparison </a:t>
            </a:r>
            <a:br>
              <a:rPr lang="en-US" sz="2800" b="1">
                <a:solidFill>
                  <a:srgbClr val="000000"/>
                </a:solidFill>
                <a:latin typeface="Arial" charset="0"/>
              </a:rPr>
            </a:br>
            <a:r>
              <a:rPr lang="en-US" sz="2800" b="1">
                <a:solidFill>
                  <a:srgbClr val="000000"/>
                </a:solidFill>
                <a:latin typeface="Arial" charset="0"/>
              </a:rPr>
              <a:t>		operators</a:t>
            </a:r>
          </a:p>
          <a:p>
            <a:pPr>
              <a:lnSpc>
                <a:spcPct val="80000"/>
              </a:lnSpc>
              <a:spcBef>
                <a:spcPct val="35000"/>
              </a:spcBef>
              <a:tabLst>
                <a:tab pos="1371600" algn="r"/>
                <a:tab pos="3270250" algn="l"/>
              </a:tabLst>
            </a:pPr>
            <a:r>
              <a:rPr lang="en-US" sz="2800" b="1">
                <a:solidFill>
                  <a:srgbClr val="000000"/>
                </a:solidFill>
                <a:latin typeface="Arial" charset="0"/>
              </a:rPr>
              <a:t>	2	NOT</a:t>
            </a:r>
          </a:p>
          <a:p>
            <a:pPr>
              <a:lnSpc>
                <a:spcPct val="80000"/>
              </a:lnSpc>
              <a:spcBef>
                <a:spcPct val="35000"/>
              </a:spcBef>
              <a:tabLst>
                <a:tab pos="1371600" algn="r"/>
                <a:tab pos="3270250" algn="l"/>
              </a:tabLst>
            </a:pPr>
            <a:r>
              <a:rPr lang="en-US" sz="2800" b="1">
                <a:solidFill>
                  <a:srgbClr val="000000"/>
                </a:solidFill>
                <a:latin typeface="Arial" charset="0"/>
              </a:rPr>
              <a:t>	3	AND</a:t>
            </a:r>
          </a:p>
          <a:p>
            <a:pPr>
              <a:lnSpc>
                <a:spcPct val="80000"/>
              </a:lnSpc>
              <a:spcBef>
                <a:spcPct val="35000"/>
              </a:spcBef>
              <a:tabLst>
                <a:tab pos="1371600" algn="r"/>
                <a:tab pos="3270250" algn="l"/>
              </a:tabLst>
            </a:pPr>
            <a:r>
              <a:rPr lang="en-US" sz="2800" b="1">
                <a:solidFill>
                  <a:srgbClr val="000000"/>
                </a:solidFill>
                <a:latin typeface="Arial" charset="0"/>
              </a:rPr>
              <a:t>	4	OR</a:t>
            </a:r>
          </a:p>
        </p:txBody>
      </p:sp>
      <p:sp>
        <p:nvSpPr>
          <p:cNvPr id="44041" name="Line 9"/>
          <p:cNvSpPr>
            <a:spLocks noChangeShapeType="1"/>
          </p:cNvSpPr>
          <p:nvPr/>
        </p:nvSpPr>
        <p:spPr bwMode="auto">
          <a:xfrm>
            <a:off x="771525" y="2987675"/>
            <a:ext cx="7623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2" name="Line 10"/>
          <p:cNvSpPr>
            <a:spLocks noChangeShapeType="1"/>
          </p:cNvSpPr>
          <p:nvPr/>
        </p:nvSpPr>
        <p:spPr bwMode="auto">
          <a:xfrm>
            <a:off x="755650" y="3978275"/>
            <a:ext cx="76390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396511011"/>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effectLst>
            <a:outerShdw dist="53882" dir="2700000" algn="ctr" rotWithShape="0">
              <a:srgbClr val="000000"/>
            </a:outerShdw>
          </a:effectLst>
        </p:spPr>
        <p:txBody>
          <a:bodyPr/>
          <a:lstStyle/>
          <a:p>
            <a:r>
              <a:rPr lang="en-US" dirty="0"/>
              <a:t>Objectives</a:t>
            </a:r>
          </a:p>
        </p:txBody>
      </p:sp>
      <p:sp>
        <p:nvSpPr>
          <p:cNvPr id="9219" name="Rectangle 3"/>
          <p:cNvSpPr>
            <a:spLocks noGrp="1" noChangeArrowheads="1"/>
          </p:cNvSpPr>
          <p:nvPr>
            <p:ph idx="1"/>
          </p:nvPr>
        </p:nvSpPr>
        <p:spPr>
          <a:xfrm>
            <a:off x="685800" y="2057400"/>
            <a:ext cx="7772400" cy="2092325"/>
          </a:xfrm>
        </p:spPr>
        <p:style>
          <a:lnRef idx="2">
            <a:schemeClr val="dk1"/>
          </a:lnRef>
          <a:fillRef idx="1">
            <a:schemeClr val="lt1"/>
          </a:fillRef>
          <a:effectRef idx="0">
            <a:schemeClr val="dk1"/>
          </a:effectRef>
          <a:fontRef idx="minor">
            <a:schemeClr val="dk1"/>
          </a:fontRef>
        </p:style>
        <p:txBody>
          <a:bodyPr>
            <a:spAutoFit/>
          </a:bodyPr>
          <a:lstStyle/>
          <a:p>
            <a:r>
              <a:rPr lang="en-US" dirty="0">
                <a:ln w="0"/>
                <a:effectLst>
                  <a:outerShdw blurRad="38100" dist="19050" dir="2700000" algn="tl" rotWithShape="0">
                    <a:schemeClr val="dk1">
                      <a:alpha val="40000"/>
                    </a:schemeClr>
                  </a:outerShdw>
                </a:effectLst>
              </a:rPr>
              <a:t>After completing this lesson, you should be able to do the following:</a:t>
            </a:r>
          </a:p>
          <a:p>
            <a:pPr lvl="1"/>
            <a:r>
              <a:rPr lang="en-US" dirty="0">
                <a:ln w="0"/>
                <a:effectLst>
                  <a:outerShdw blurRad="38100" dist="19050" dir="2700000" algn="tl" rotWithShape="0">
                    <a:schemeClr val="dk1">
                      <a:alpha val="40000"/>
                    </a:schemeClr>
                  </a:outerShdw>
                </a:effectLst>
              </a:rPr>
              <a:t>Limit the rows retrieved by a query</a:t>
            </a:r>
          </a:p>
          <a:p>
            <a:pPr lvl="1"/>
            <a:r>
              <a:rPr lang="en-US" dirty="0">
                <a:ln w="0"/>
                <a:effectLst>
                  <a:outerShdw blurRad="38100" dist="19050" dir="2700000" algn="tl" rotWithShape="0">
                    <a:schemeClr val="dk1">
                      <a:alpha val="40000"/>
                    </a:schemeClr>
                  </a:outerShdw>
                </a:effectLst>
              </a:rPr>
              <a:t>Sort the rows retrieved by a query</a:t>
            </a:r>
          </a:p>
        </p:txBody>
      </p:sp>
    </p:spTree>
    <p:extLst>
      <p:ext uri="{BB962C8B-B14F-4D97-AF65-F5344CB8AC3E}">
        <p14:creationId xmlns:p14="http://schemas.microsoft.com/office/powerpoint/2010/main" val="1109183213"/>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blackWhite">
          <a:xfrm>
            <a:off x="925513" y="1482725"/>
            <a:ext cx="7289800" cy="1465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46083" name="Rectangle 3"/>
          <p:cNvSpPr>
            <a:spLocks noGrp="1" noChangeArrowheads="1"/>
          </p:cNvSpPr>
          <p:nvPr>
            <p:ph type="title"/>
          </p:nvPr>
        </p:nvSpPr>
        <p:spPr>
          <a:xfrm>
            <a:off x="922338" y="466725"/>
            <a:ext cx="7299325" cy="881063"/>
          </a:xfrm>
          <a:noFill/>
          <a:effectLst>
            <a:outerShdw dist="53882" dir="2700000" algn="ctr" rotWithShape="0">
              <a:srgbClr val="000000"/>
            </a:outerShdw>
          </a:effectLst>
        </p:spPr>
        <p:txBody>
          <a:bodyPr/>
          <a:lstStyle/>
          <a:p>
            <a:r>
              <a:rPr lang="en-US"/>
              <a:t>Rules of Precedence</a:t>
            </a:r>
          </a:p>
        </p:txBody>
      </p:sp>
      <p:sp>
        <p:nvSpPr>
          <p:cNvPr id="46084" name="Rectangle 4"/>
          <p:cNvSpPr>
            <a:spLocks noChangeArrowheads="1"/>
          </p:cNvSpPr>
          <p:nvPr/>
        </p:nvSpPr>
        <p:spPr bwMode="blackWhite">
          <a:xfrm>
            <a:off x="925513" y="3530600"/>
            <a:ext cx="7289800" cy="201453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ENAME      JOB             SAL</a:t>
            </a:r>
          </a:p>
          <a:p>
            <a:pPr>
              <a:tabLst>
                <a:tab pos="1200150" algn="l"/>
              </a:tabLst>
            </a:pPr>
            <a:r>
              <a:rPr lang="en-US" sz="1800" b="1">
                <a:solidFill>
                  <a:srgbClr val="000000"/>
                </a:solidFill>
                <a:latin typeface="Courier New" pitchFamily="49" charset="0"/>
              </a:rPr>
              <a:t>---------- --------- ---------</a:t>
            </a:r>
          </a:p>
          <a:p>
            <a:pPr>
              <a:tabLst>
                <a:tab pos="1200150" algn="l"/>
              </a:tabLst>
            </a:pPr>
            <a:r>
              <a:rPr lang="en-US" sz="1800" b="1">
                <a:solidFill>
                  <a:srgbClr val="000000"/>
                </a:solidFill>
                <a:latin typeface="Courier New" pitchFamily="49" charset="0"/>
              </a:rPr>
              <a:t>KING       PRESIDENT      5000</a:t>
            </a:r>
          </a:p>
          <a:p>
            <a:pPr>
              <a:tabLst>
                <a:tab pos="1200150" algn="l"/>
              </a:tabLst>
            </a:pPr>
            <a:r>
              <a:rPr lang="en-US" sz="1800" b="1">
                <a:solidFill>
                  <a:srgbClr val="000000"/>
                </a:solidFill>
                <a:latin typeface="Courier New" pitchFamily="49" charset="0"/>
              </a:rPr>
              <a:t>MARTIN     SALESMAN       1250</a:t>
            </a:r>
          </a:p>
          <a:p>
            <a:pPr>
              <a:tabLst>
                <a:tab pos="1200150" algn="l"/>
              </a:tabLst>
            </a:pPr>
            <a:r>
              <a:rPr lang="en-US" sz="1800" b="1">
                <a:solidFill>
                  <a:srgbClr val="000000"/>
                </a:solidFill>
                <a:latin typeface="Courier New" pitchFamily="49" charset="0"/>
              </a:rPr>
              <a:t>ALLEN      SALESMAN       1600</a:t>
            </a:r>
          </a:p>
          <a:p>
            <a:pPr>
              <a:tabLst>
                <a:tab pos="1200150" algn="l"/>
              </a:tabLst>
            </a:pPr>
            <a:r>
              <a:rPr lang="en-US" sz="1800" b="1">
                <a:solidFill>
                  <a:srgbClr val="000000"/>
                </a:solidFill>
                <a:latin typeface="Courier New" pitchFamily="49" charset="0"/>
              </a:rPr>
              <a:t>TURNER     SALESMAN       1500</a:t>
            </a:r>
          </a:p>
          <a:p>
            <a:pPr>
              <a:tabLst>
                <a:tab pos="1200150" algn="l"/>
              </a:tabLst>
            </a:pPr>
            <a:r>
              <a:rPr lang="en-US" sz="1800" b="1">
                <a:solidFill>
                  <a:srgbClr val="000000"/>
                </a:solidFill>
                <a:latin typeface="Courier New" pitchFamily="49" charset="0"/>
              </a:rPr>
              <a:t>WARD       SALESMAN       1250</a:t>
            </a:r>
          </a:p>
        </p:txBody>
      </p:sp>
      <p:grpSp>
        <p:nvGrpSpPr>
          <p:cNvPr id="44040" name="Group 8"/>
          <p:cNvGrpSpPr>
            <a:grpSpLocks/>
          </p:cNvGrpSpPr>
          <p:nvPr/>
        </p:nvGrpSpPr>
        <p:grpSpPr bwMode="auto">
          <a:xfrm>
            <a:off x="1592263" y="2519363"/>
            <a:ext cx="1062037" cy="374650"/>
            <a:chOff x="1003" y="1587"/>
            <a:chExt cx="669" cy="236"/>
          </a:xfrm>
        </p:grpSpPr>
        <p:sp>
          <p:nvSpPr>
            <p:cNvPr id="46088" name="Rectangle 5"/>
            <p:cNvSpPr>
              <a:spLocks noChangeArrowheads="1"/>
            </p:cNvSpPr>
            <p:nvPr/>
          </p:nvSpPr>
          <p:spPr bwMode="ltGray">
            <a:xfrm>
              <a:off x="1003" y="1651"/>
              <a:ext cx="386" cy="172"/>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46089" name="Freeform 6"/>
            <p:cNvSpPr>
              <a:spLocks/>
            </p:cNvSpPr>
            <p:nvPr/>
          </p:nvSpPr>
          <p:spPr bwMode="auto">
            <a:xfrm>
              <a:off x="1444" y="1587"/>
              <a:ext cx="228" cy="147"/>
            </a:xfrm>
            <a:custGeom>
              <a:avLst/>
              <a:gdLst>
                <a:gd name="T0" fmla="*/ 0 w 228"/>
                <a:gd name="T1" fmla="*/ 146 h 147"/>
                <a:gd name="T2" fmla="*/ 0 w 228"/>
                <a:gd name="T3" fmla="*/ 0 h 147"/>
                <a:gd name="T4" fmla="*/ 227 w 228"/>
                <a:gd name="T5" fmla="*/ 0 h 147"/>
                <a:gd name="T6" fmla="*/ 0 60000 65536"/>
                <a:gd name="T7" fmla="*/ 0 60000 65536"/>
                <a:gd name="T8" fmla="*/ 0 60000 65536"/>
              </a:gdLst>
              <a:ahLst/>
              <a:cxnLst>
                <a:cxn ang="T6">
                  <a:pos x="T0" y="T1"/>
                </a:cxn>
                <a:cxn ang="T7">
                  <a:pos x="T2" y="T3"/>
                </a:cxn>
                <a:cxn ang="T8">
                  <a:pos x="T4" y="T5"/>
                </a:cxn>
              </a:cxnLst>
              <a:rect l="0" t="0" r="r" b="b"/>
              <a:pathLst>
                <a:path w="228" h="147">
                  <a:moveTo>
                    <a:pt x="0" y="146"/>
                  </a:moveTo>
                  <a:lnTo>
                    <a:pt x="0" y="0"/>
                  </a:lnTo>
                  <a:lnTo>
                    <a:pt x="227" y="0"/>
                  </a:lnTo>
                </a:path>
              </a:pathLst>
            </a:custGeom>
            <a:noFill/>
            <a:ln w="25400" cap="rnd" cmpd="sng">
              <a:solidFill>
                <a:srgbClr val="FF0033"/>
              </a:solidFill>
              <a:prstDash val="solid"/>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46090" name="Line 7"/>
            <p:cNvSpPr>
              <a:spLocks noChangeShapeType="1"/>
            </p:cNvSpPr>
            <p:nvPr/>
          </p:nvSpPr>
          <p:spPr bwMode="auto">
            <a:xfrm>
              <a:off x="1389" y="1744"/>
              <a:ext cx="282" cy="0"/>
            </a:xfrm>
            <a:prstGeom prst="line">
              <a:avLst/>
            </a:prstGeom>
            <a:noFill/>
            <a:ln w="25400">
              <a:solidFill>
                <a:srgbClr val="FF0033"/>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sp>
        <p:nvSpPr>
          <p:cNvPr id="44041" name="Rectangle 9"/>
          <p:cNvSpPr>
            <a:spLocks noChangeArrowheads="1"/>
          </p:cNvSpPr>
          <p:nvPr/>
        </p:nvSpPr>
        <p:spPr bwMode="ltGray">
          <a:xfrm>
            <a:off x="1592263" y="2346325"/>
            <a:ext cx="612775" cy="273050"/>
          </a:xfrm>
          <a:prstGeom prst="rect">
            <a:avLst/>
          </a:prstGeom>
          <a:solidFill>
            <a:srgbClr val="00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46087" name="Rectangle 10"/>
          <p:cNvSpPr>
            <a:spLocks noChangeArrowheads="1"/>
          </p:cNvSpPr>
          <p:nvPr/>
        </p:nvSpPr>
        <p:spPr bwMode="blackWhite">
          <a:xfrm>
            <a:off x="912813" y="1470025"/>
            <a:ext cx="7315200"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ename, job, sal</a:t>
            </a:r>
          </a:p>
          <a:p>
            <a:pPr>
              <a:tabLst>
                <a:tab pos="1200150" algn="l"/>
              </a:tabLst>
            </a:pPr>
            <a:r>
              <a:rPr lang="en-US" sz="1800" b="1">
                <a:solidFill>
                  <a:srgbClr val="000000"/>
                </a:solidFill>
                <a:latin typeface="Courier New" pitchFamily="49" charset="0"/>
              </a:rPr>
              <a:t>  2  FROM   emp</a:t>
            </a:r>
          </a:p>
          <a:p>
            <a:pPr>
              <a:tabLst>
                <a:tab pos="1200150" algn="l"/>
              </a:tabLst>
            </a:pPr>
            <a:r>
              <a:rPr lang="en-US" sz="1800" b="1">
                <a:solidFill>
                  <a:srgbClr val="000000"/>
                </a:solidFill>
                <a:latin typeface="Courier New" pitchFamily="49" charset="0"/>
              </a:rPr>
              <a:t>  3  WHERE  job='SALESMAN'</a:t>
            </a:r>
          </a:p>
          <a:p>
            <a:pPr>
              <a:tabLst>
                <a:tab pos="1200150" algn="l"/>
              </a:tabLst>
            </a:pPr>
            <a:r>
              <a:rPr lang="en-US" sz="1800" b="1">
                <a:solidFill>
                  <a:srgbClr val="000000"/>
                </a:solidFill>
                <a:latin typeface="Courier New" pitchFamily="49" charset="0"/>
              </a:rPr>
              <a:t>  4  OR     job='PRESIDENT'</a:t>
            </a:r>
          </a:p>
          <a:p>
            <a:pPr>
              <a:tabLst>
                <a:tab pos="1200150" algn="l"/>
              </a:tabLst>
            </a:pPr>
            <a:r>
              <a:rPr lang="en-US" sz="1800" b="1">
                <a:solidFill>
                  <a:srgbClr val="000000"/>
                </a:solidFill>
                <a:latin typeface="Courier New" pitchFamily="49" charset="0"/>
              </a:rPr>
              <a:t>  5  AND    sal&gt;1500;</a:t>
            </a:r>
          </a:p>
        </p:txBody>
      </p:sp>
    </p:spTree>
    <p:extLst>
      <p:ext uri="{BB962C8B-B14F-4D97-AF65-F5344CB8AC3E}">
        <p14:creationId xmlns:p14="http://schemas.microsoft.com/office/powerpoint/2010/main" val="360823318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4040"/>
                                        </p:tgtEl>
                                        <p:attrNameLst>
                                          <p:attrName>style.visibility</p:attrName>
                                        </p:attrNameLst>
                                      </p:cBhvr>
                                      <p:to>
                                        <p:strVal val="visible"/>
                                      </p:to>
                                    </p:set>
                                    <p:animEffect transition="in" filter="wipe(left)">
                                      <p:cBhvr>
                                        <p:cTn id="7" dur="500"/>
                                        <p:tgtEl>
                                          <p:spTgt spid="4404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4041"/>
                                        </p:tgtEl>
                                        <p:attrNameLst>
                                          <p:attrName>style.visibility</p:attrName>
                                        </p:attrNameLst>
                                      </p:cBhvr>
                                      <p:to>
                                        <p:strVal val="visible"/>
                                      </p:to>
                                    </p:set>
                                    <p:animEffect transition="in" filter="wipe(left)">
                                      <p:cBhvr>
                                        <p:cTn id="11" dur="500"/>
                                        <p:tgtEl>
                                          <p:spTgt spid="44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blackWhite">
          <a:xfrm>
            <a:off x="938213" y="2025650"/>
            <a:ext cx="7289800" cy="1465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48131" name="Rectangle 3"/>
          <p:cNvSpPr>
            <a:spLocks noGrp="1" noChangeArrowheads="1"/>
          </p:cNvSpPr>
          <p:nvPr>
            <p:ph type="title"/>
          </p:nvPr>
        </p:nvSpPr>
        <p:spPr>
          <a:noFill/>
          <a:effectLst>
            <a:outerShdw dist="53882" dir="2700000" algn="ctr" rotWithShape="0">
              <a:srgbClr val="000000"/>
            </a:outerShdw>
          </a:effectLst>
        </p:spPr>
        <p:txBody>
          <a:bodyPr/>
          <a:lstStyle/>
          <a:p>
            <a:r>
              <a:rPr lang="en-US"/>
              <a:t>Rules of Precedence</a:t>
            </a:r>
          </a:p>
        </p:txBody>
      </p:sp>
      <p:sp>
        <p:nvSpPr>
          <p:cNvPr id="48132" name="Rectangle 4"/>
          <p:cNvSpPr>
            <a:spLocks noChangeArrowheads="1"/>
          </p:cNvSpPr>
          <p:nvPr/>
        </p:nvSpPr>
        <p:spPr bwMode="blackWhite">
          <a:xfrm>
            <a:off x="938213" y="4035425"/>
            <a:ext cx="7289800" cy="11906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ENAME      JOB             SAL</a:t>
            </a:r>
          </a:p>
          <a:p>
            <a:pPr>
              <a:tabLst>
                <a:tab pos="1200150" algn="l"/>
              </a:tabLst>
            </a:pPr>
            <a:r>
              <a:rPr lang="en-US" sz="1800" b="1">
                <a:solidFill>
                  <a:srgbClr val="000000"/>
                </a:solidFill>
                <a:latin typeface="Courier New" pitchFamily="49" charset="0"/>
              </a:rPr>
              <a:t>---------- --------- ---------</a:t>
            </a:r>
          </a:p>
          <a:p>
            <a:pPr>
              <a:tabLst>
                <a:tab pos="1200150" algn="l"/>
              </a:tabLst>
            </a:pPr>
            <a:r>
              <a:rPr lang="en-US" sz="1800" b="1">
                <a:solidFill>
                  <a:srgbClr val="000000"/>
                </a:solidFill>
                <a:latin typeface="Courier New" pitchFamily="49" charset="0"/>
              </a:rPr>
              <a:t>KING       PRESIDENT      5000</a:t>
            </a:r>
          </a:p>
          <a:p>
            <a:pPr>
              <a:tabLst>
                <a:tab pos="1200150" algn="l"/>
              </a:tabLst>
            </a:pPr>
            <a:r>
              <a:rPr lang="en-US" sz="1800" b="1">
                <a:solidFill>
                  <a:srgbClr val="000000"/>
                </a:solidFill>
                <a:latin typeface="Courier New" pitchFamily="49" charset="0"/>
              </a:rPr>
              <a:t>ALLEN      SALESMAN       1600</a:t>
            </a:r>
          </a:p>
        </p:txBody>
      </p:sp>
      <p:sp>
        <p:nvSpPr>
          <p:cNvPr id="46085" name="Rectangle 5"/>
          <p:cNvSpPr>
            <a:spLocks noChangeArrowheads="1"/>
          </p:cNvSpPr>
          <p:nvPr/>
        </p:nvSpPr>
        <p:spPr bwMode="auto">
          <a:xfrm>
            <a:off x="1031875" y="1268413"/>
            <a:ext cx="5856288" cy="498475"/>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spAutoFit/>
          </a:bodyPr>
          <a:lstStyle>
            <a:lvl1pPr defTabSz="346075">
              <a:tabLst>
                <a:tab pos="571500" algn="l"/>
              </a:tabLst>
              <a:defRPr sz="2400">
                <a:solidFill>
                  <a:schemeClr val="tx1"/>
                </a:solidFill>
                <a:latin typeface="Times New Roman" panose="02020603050405020304" pitchFamily="18" charset="0"/>
              </a:defRPr>
            </a:lvl1pPr>
            <a:lvl2pPr marL="341313" indent="-227013" defTabSz="346075">
              <a:tabLst>
                <a:tab pos="571500" algn="l"/>
              </a:tabLst>
              <a:defRPr sz="2400">
                <a:solidFill>
                  <a:schemeClr val="tx1"/>
                </a:solidFill>
                <a:latin typeface="Times New Roman" panose="02020603050405020304" pitchFamily="18" charset="0"/>
              </a:defRPr>
            </a:lvl2pPr>
            <a:lvl3pPr marL="741363" indent="-285750" defTabSz="346075">
              <a:tabLst>
                <a:tab pos="571500" algn="l"/>
              </a:tabLst>
              <a:defRPr sz="2400">
                <a:solidFill>
                  <a:schemeClr val="tx1"/>
                </a:solidFill>
                <a:latin typeface="Times New Roman" panose="02020603050405020304" pitchFamily="18" charset="0"/>
              </a:defRPr>
            </a:lvl3pPr>
            <a:lvl4pPr marL="1600200" indent="-228600" defTabSz="346075">
              <a:tabLst>
                <a:tab pos="571500" algn="l"/>
              </a:tabLst>
              <a:defRPr sz="2400">
                <a:solidFill>
                  <a:schemeClr val="tx1"/>
                </a:solidFill>
                <a:latin typeface="Times New Roman" panose="02020603050405020304" pitchFamily="18" charset="0"/>
              </a:defRPr>
            </a:lvl4pPr>
            <a:lvl5pPr marL="2057400" indent="-228600" defTabSz="346075">
              <a:tabLst>
                <a:tab pos="571500"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nSpc>
                <a:spcPct val="95000"/>
              </a:lnSpc>
              <a:spcBef>
                <a:spcPct val="35000"/>
              </a:spcBef>
              <a:defRPr/>
            </a:pPr>
            <a:r>
              <a:rPr lang="en-US" sz="2800" b="1">
                <a:solidFill>
                  <a:srgbClr val="FFFFCC"/>
                </a:solidFill>
                <a:effectLst>
                  <a:outerShdw blurRad="38100" dist="38100" dir="2700000" algn="tl">
                    <a:srgbClr val="FFFFFF"/>
                  </a:outerShdw>
                </a:effectLst>
                <a:latin typeface="Arial" panose="020B0604020202020204" pitchFamily="34" charset="0"/>
              </a:rPr>
              <a:t>Use parentheses to force priority.</a:t>
            </a:r>
          </a:p>
        </p:txBody>
      </p:sp>
      <p:grpSp>
        <p:nvGrpSpPr>
          <p:cNvPr id="46089" name="Group 9"/>
          <p:cNvGrpSpPr>
            <a:grpSpLocks/>
          </p:cNvGrpSpPr>
          <p:nvPr/>
        </p:nvGrpSpPr>
        <p:grpSpPr bwMode="auto">
          <a:xfrm>
            <a:off x="1633538" y="2778125"/>
            <a:ext cx="1208087" cy="374650"/>
            <a:chOff x="1029" y="1750"/>
            <a:chExt cx="761" cy="236"/>
          </a:xfrm>
        </p:grpSpPr>
        <p:sp>
          <p:nvSpPr>
            <p:cNvPr id="48137" name="Rectangle 6"/>
            <p:cNvSpPr>
              <a:spLocks noChangeArrowheads="1"/>
            </p:cNvSpPr>
            <p:nvPr/>
          </p:nvSpPr>
          <p:spPr bwMode="ltGray">
            <a:xfrm>
              <a:off x="1029" y="1814"/>
              <a:ext cx="386" cy="172"/>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48138" name="Freeform 7"/>
            <p:cNvSpPr>
              <a:spLocks/>
            </p:cNvSpPr>
            <p:nvPr/>
          </p:nvSpPr>
          <p:spPr bwMode="auto">
            <a:xfrm>
              <a:off x="1562" y="1750"/>
              <a:ext cx="228" cy="147"/>
            </a:xfrm>
            <a:custGeom>
              <a:avLst/>
              <a:gdLst>
                <a:gd name="T0" fmla="*/ 0 w 228"/>
                <a:gd name="T1" fmla="*/ 146 h 147"/>
                <a:gd name="T2" fmla="*/ 0 w 228"/>
                <a:gd name="T3" fmla="*/ 0 h 147"/>
                <a:gd name="T4" fmla="*/ 227 w 228"/>
                <a:gd name="T5" fmla="*/ 0 h 147"/>
                <a:gd name="T6" fmla="*/ 0 60000 65536"/>
                <a:gd name="T7" fmla="*/ 0 60000 65536"/>
                <a:gd name="T8" fmla="*/ 0 60000 65536"/>
              </a:gdLst>
              <a:ahLst/>
              <a:cxnLst>
                <a:cxn ang="T6">
                  <a:pos x="T0" y="T1"/>
                </a:cxn>
                <a:cxn ang="T7">
                  <a:pos x="T2" y="T3"/>
                </a:cxn>
                <a:cxn ang="T8">
                  <a:pos x="T4" y="T5"/>
                </a:cxn>
              </a:cxnLst>
              <a:rect l="0" t="0" r="r" b="b"/>
              <a:pathLst>
                <a:path w="228" h="147">
                  <a:moveTo>
                    <a:pt x="0" y="146"/>
                  </a:moveTo>
                  <a:lnTo>
                    <a:pt x="0" y="0"/>
                  </a:lnTo>
                  <a:lnTo>
                    <a:pt x="227" y="0"/>
                  </a:lnTo>
                </a:path>
              </a:pathLst>
            </a:custGeom>
            <a:noFill/>
            <a:ln w="25400" cap="rnd" cmpd="sng">
              <a:solidFill>
                <a:srgbClr val="FF0033"/>
              </a:solidFill>
              <a:prstDash val="solid"/>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48139" name="Line 8"/>
            <p:cNvSpPr>
              <a:spLocks noChangeShapeType="1"/>
            </p:cNvSpPr>
            <p:nvPr/>
          </p:nvSpPr>
          <p:spPr bwMode="auto">
            <a:xfrm>
              <a:off x="1420" y="1907"/>
              <a:ext cx="369" cy="0"/>
            </a:xfrm>
            <a:prstGeom prst="line">
              <a:avLst/>
            </a:prstGeom>
            <a:noFill/>
            <a:ln w="25400">
              <a:solidFill>
                <a:srgbClr val="FF0033"/>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sp>
        <p:nvSpPr>
          <p:cNvPr id="46090" name="Rectangle 10"/>
          <p:cNvSpPr>
            <a:spLocks noChangeArrowheads="1"/>
          </p:cNvSpPr>
          <p:nvPr/>
        </p:nvSpPr>
        <p:spPr bwMode="ltGray">
          <a:xfrm>
            <a:off x="1631950" y="3155950"/>
            <a:ext cx="612775" cy="273050"/>
          </a:xfrm>
          <a:prstGeom prst="rect">
            <a:avLst/>
          </a:prstGeom>
          <a:solidFill>
            <a:srgbClr val="00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48136" name="Rectangle 11"/>
          <p:cNvSpPr>
            <a:spLocks noChangeArrowheads="1"/>
          </p:cNvSpPr>
          <p:nvPr/>
        </p:nvSpPr>
        <p:spPr bwMode="blackWhite">
          <a:xfrm>
            <a:off x="938213" y="2012950"/>
            <a:ext cx="7315200"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ename, job, sal</a:t>
            </a:r>
          </a:p>
          <a:p>
            <a:pPr>
              <a:tabLst>
                <a:tab pos="1200150" algn="l"/>
              </a:tabLst>
            </a:pPr>
            <a:r>
              <a:rPr lang="en-US" sz="1800" b="1">
                <a:solidFill>
                  <a:srgbClr val="000000"/>
                </a:solidFill>
                <a:latin typeface="Courier New" pitchFamily="49" charset="0"/>
              </a:rPr>
              <a:t>  2  FROM     emp</a:t>
            </a:r>
          </a:p>
          <a:p>
            <a:pPr>
              <a:tabLst>
                <a:tab pos="1200150" algn="l"/>
              </a:tabLst>
            </a:pPr>
            <a:r>
              <a:rPr lang="en-US" sz="1800" b="1">
                <a:solidFill>
                  <a:srgbClr val="000000"/>
                </a:solidFill>
                <a:latin typeface="Courier New" pitchFamily="49" charset="0"/>
              </a:rPr>
              <a:t>  3  WHERE    (job='SALESMAN'</a:t>
            </a:r>
          </a:p>
          <a:p>
            <a:pPr>
              <a:tabLst>
                <a:tab pos="1200150" algn="l"/>
              </a:tabLst>
            </a:pPr>
            <a:r>
              <a:rPr lang="en-US" sz="1800" b="1">
                <a:solidFill>
                  <a:srgbClr val="000000"/>
                </a:solidFill>
                <a:latin typeface="Courier New" pitchFamily="49" charset="0"/>
              </a:rPr>
              <a:t>  4  OR       job='PRESIDENT')</a:t>
            </a:r>
          </a:p>
          <a:p>
            <a:pPr>
              <a:tabLst>
                <a:tab pos="1200150" algn="l"/>
              </a:tabLst>
            </a:pPr>
            <a:r>
              <a:rPr lang="en-US" sz="1800" b="1">
                <a:solidFill>
                  <a:srgbClr val="000000"/>
                </a:solidFill>
                <a:latin typeface="Courier New" pitchFamily="49" charset="0"/>
              </a:rPr>
              <a:t>  5  AND      sal&gt;1500;</a:t>
            </a:r>
          </a:p>
        </p:txBody>
      </p:sp>
    </p:spTree>
    <p:extLst>
      <p:ext uri="{BB962C8B-B14F-4D97-AF65-F5344CB8AC3E}">
        <p14:creationId xmlns:p14="http://schemas.microsoft.com/office/powerpoint/2010/main" val="384823504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089"/>
                                        </p:tgtEl>
                                        <p:attrNameLst>
                                          <p:attrName>style.visibility</p:attrName>
                                        </p:attrNameLst>
                                      </p:cBhvr>
                                      <p:to>
                                        <p:strVal val="visible"/>
                                      </p:to>
                                    </p:set>
                                    <p:animEffect transition="in" filter="wipe(left)">
                                      <p:cBhvr>
                                        <p:cTn id="7" dur="500"/>
                                        <p:tgtEl>
                                          <p:spTgt spid="4608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090"/>
                                        </p:tgtEl>
                                        <p:attrNameLst>
                                          <p:attrName>style.visibility</p:attrName>
                                        </p:attrNameLst>
                                      </p:cBhvr>
                                      <p:to>
                                        <p:strVal val="visible"/>
                                      </p:to>
                                    </p:set>
                                    <p:animEffect transition="in" filter="wipe(left)">
                                      <p:cBhvr>
                                        <p:cTn id="11" dur="500"/>
                                        <p:tgtEl>
                                          <p:spTgt spid="46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blackWhite">
          <a:xfrm>
            <a:off x="842963" y="3430588"/>
            <a:ext cx="7291387"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50179" name="Rectangle 3"/>
          <p:cNvSpPr>
            <a:spLocks noChangeArrowheads="1"/>
          </p:cNvSpPr>
          <p:nvPr/>
        </p:nvSpPr>
        <p:spPr bwMode="blackWhite">
          <a:xfrm>
            <a:off x="862013" y="4527550"/>
            <a:ext cx="7297737" cy="16319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50180" name="Rectangle 4"/>
          <p:cNvSpPr>
            <a:spLocks noGrp="1" noChangeArrowheads="1"/>
          </p:cNvSpPr>
          <p:nvPr>
            <p:ph type="title"/>
          </p:nvPr>
        </p:nvSpPr>
        <p:spPr>
          <a:xfrm>
            <a:off x="922338" y="473075"/>
            <a:ext cx="7299325" cy="881063"/>
          </a:xfrm>
          <a:noFill/>
          <a:effectLst>
            <a:outerShdw dist="53882" dir="2700000" algn="ctr" rotWithShape="0">
              <a:srgbClr val="000000"/>
            </a:outerShdw>
          </a:effectLst>
        </p:spPr>
        <p:txBody>
          <a:bodyPr/>
          <a:lstStyle/>
          <a:p>
            <a:r>
              <a:rPr lang="en-US"/>
              <a:t>ORDER BY Clause</a:t>
            </a:r>
          </a:p>
        </p:txBody>
      </p:sp>
      <p:sp>
        <p:nvSpPr>
          <p:cNvPr id="50181" name="Rectangle 5"/>
          <p:cNvSpPr>
            <a:spLocks noGrp="1" noChangeArrowheads="1"/>
          </p:cNvSpPr>
          <p:nvPr>
            <p:ph idx="1"/>
          </p:nvPr>
        </p:nvSpPr>
        <p:spPr>
          <a:xfrm>
            <a:off x="860425" y="1141413"/>
            <a:ext cx="7385050" cy="1835150"/>
          </a:xfrm>
        </p:spPr>
        <p:style>
          <a:lnRef idx="2">
            <a:schemeClr val="dk1"/>
          </a:lnRef>
          <a:fillRef idx="1">
            <a:schemeClr val="lt1"/>
          </a:fillRef>
          <a:effectRef idx="0">
            <a:schemeClr val="dk1"/>
          </a:effectRef>
          <a:fontRef idx="minor">
            <a:schemeClr val="dk1"/>
          </a:fontRef>
        </p:style>
        <p:txBody>
          <a:bodyPr>
            <a:spAutoFit/>
          </a:bodyPr>
          <a:lstStyle/>
          <a:p>
            <a:pPr lvl="1">
              <a:lnSpc>
                <a:spcPct val="75000"/>
              </a:lnSpc>
            </a:pPr>
            <a:r>
              <a:rPr lang="en-US" dirty="0"/>
              <a:t>Sort rows with the ORDER BY clause</a:t>
            </a:r>
          </a:p>
          <a:p>
            <a:pPr lvl="2">
              <a:lnSpc>
                <a:spcPct val="75000"/>
              </a:lnSpc>
            </a:pPr>
            <a:r>
              <a:rPr lang="en-US" dirty="0"/>
              <a:t>ASC: ascending order, default</a:t>
            </a:r>
          </a:p>
          <a:p>
            <a:pPr lvl="2">
              <a:lnSpc>
                <a:spcPct val="75000"/>
              </a:lnSpc>
            </a:pPr>
            <a:r>
              <a:rPr lang="en-US" dirty="0"/>
              <a:t>DESC: descending order</a:t>
            </a:r>
          </a:p>
          <a:p>
            <a:pPr lvl="1">
              <a:lnSpc>
                <a:spcPct val="75000"/>
              </a:lnSpc>
            </a:pPr>
            <a:r>
              <a:rPr lang="en-US" dirty="0"/>
              <a:t>The ORDER BY clause comes last in the SELECT statement.</a:t>
            </a:r>
          </a:p>
        </p:txBody>
      </p:sp>
      <p:grpSp>
        <p:nvGrpSpPr>
          <p:cNvPr id="48136" name="Group 8"/>
          <p:cNvGrpSpPr>
            <a:grpSpLocks/>
          </p:cNvGrpSpPr>
          <p:nvPr/>
        </p:nvGrpSpPr>
        <p:grpSpPr bwMode="auto">
          <a:xfrm>
            <a:off x="1497013" y="4016375"/>
            <a:ext cx="5011737" cy="1622425"/>
            <a:chOff x="943" y="2530"/>
            <a:chExt cx="3157" cy="1022"/>
          </a:xfrm>
        </p:grpSpPr>
        <p:sp>
          <p:nvSpPr>
            <p:cNvPr id="50185" name="Rectangle 6"/>
            <p:cNvSpPr>
              <a:spLocks noChangeArrowheads="1"/>
            </p:cNvSpPr>
            <p:nvPr/>
          </p:nvSpPr>
          <p:spPr bwMode="ltGray">
            <a:xfrm>
              <a:off x="943" y="2530"/>
              <a:ext cx="1693" cy="195"/>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50186" name="Rectangle 7"/>
            <p:cNvSpPr>
              <a:spLocks noChangeArrowheads="1"/>
            </p:cNvSpPr>
            <p:nvPr/>
          </p:nvSpPr>
          <p:spPr bwMode="ltGray">
            <a:xfrm>
              <a:off x="3255" y="2856"/>
              <a:ext cx="845" cy="696"/>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grpSp>
      <p:sp>
        <p:nvSpPr>
          <p:cNvPr id="50183" name="Rectangle 9"/>
          <p:cNvSpPr>
            <a:spLocks noChangeArrowheads="1"/>
          </p:cNvSpPr>
          <p:nvPr/>
        </p:nvSpPr>
        <p:spPr bwMode="blackWhite">
          <a:xfrm>
            <a:off x="830263" y="3417888"/>
            <a:ext cx="7316787"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SQL&gt; SELECT  	 ename, job, deptno, hiredate</a:t>
            </a:r>
          </a:p>
          <a:p>
            <a:pPr>
              <a:tabLst>
                <a:tab pos="1200150" algn="l"/>
              </a:tabLst>
            </a:pPr>
            <a:r>
              <a:rPr lang="en-US" sz="1800" b="1">
                <a:solidFill>
                  <a:srgbClr val="000000"/>
                </a:solidFill>
                <a:latin typeface="Courier New" pitchFamily="49" charset="0"/>
              </a:rPr>
              <a:t>  2  FROM    	 emp</a:t>
            </a:r>
          </a:p>
          <a:p>
            <a:pPr>
              <a:tabLst>
                <a:tab pos="1200150" algn="l"/>
              </a:tabLst>
            </a:pPr>
            <a:r>
              <a:rPr lang="en-US" sz="1800" b="1">
                <a:solidFill>
                  <a:srgbClr val="000000"/>
                </a:solidFill>
                <a:latin typeface="Courier New" pitchFamily="49" charset="0"/>
              </a:rPr>
              <a:t>  3  ORDER BY hiredate;</a:t>
            </a:r>
          </a:p>
          <a:p>
            <a:pPr>
              <a:tabLst>
                <a:tab pos="1200150" algn="l"/>
              </a:tabLst>
            </a:pPr>
            <a:endParaRPr lang="en-US" sz="1800" b="1">
              <a:solidFill>
                <a:srgbClr val="000000"/>
              </a:solidFill>
              <a:latin typeface="Courier New" pitchFamily="49" charset="0"/>
            </a:endParaRPr>
          </a:p>
        </p:txBody>
      </p:sp>
      <p:sp>
        <p:nvSpPr>
          <p:cNvPr id="50184" name="Rectangle 10"/>
          <p:cNvSpPr>
            <a:spLocks noChangeArrowheads="1"/>
          </p:cNvSpPr>
          <p:nvPr/>
        </p:nvSpPr>
        <p:spPr bwMode="blackWhite">
          <a:xfrm>
            <a:off x="849313" y="4514850"/>
            <a:ext cx="7323137"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ENAME      JOB          DEPTNO HIREDATE</a:t>
            </a:r>
          </a:p>
          <a:p>
            <a:pPr>
              <a:tabLst>
                <a:tab pos="1200150" algn="l"/>
              </a:tabLst>
            </a:pPr>
            <a:r>
              <a:rPr lang="en-US" sz="1800" b="1">
                <a:solidFill>
                  <a:srgbClr val="000000"/>
                </a:solidFill>
                <a:latin typeface="Courier New" pitchFamily="49" charset="0"/>
              </a:rPr>
              <a:t>---------- --------- --------- ---------</a:t>
            </a:r>
          </a:p>
          <a:p>
            <a:pPr>
              <a:tabLst>
                <a:tab pos="1200150" algn="l"/>
              </a:tabLst>
            </a:pPr>
            <a:r>
              <a:rPr lang="en-US" sz="1800" b="1">
                <a:solidFill>
                  <a:srgbClr val="000000"/>
                </a:solidFill>
                <a:latin typeface="Courier New" pitchFamily="49" charset="0"/>
              </a:rPr>
              <a:t>SMITH      CLERK            20 17-DEC-80</a:t>
            </a:r>
          </a:p>
          <a:p>
            <a:pPr>
              <a:tabLst>
                <a:tab pos="1200150" algn="l"/>
              </a:tabLst>
            </a:pPr>
            <a:r>
              <a:rPr lang="en-US" sz="1800" b="1">
                <a:solidFill>
                  <a:srgbClr val="000000"/>
                </a:solidFill>
                <a:latin typeface="Courier New" pitchFamily="49" charset="0"/>
              </a:rPr>
              <a:t>ALLEN      SALESMAN         30 20-FEB-81</a:t>
            </a:r>
          </a:p>
          <a:p>
            <a:pPr>
              <a:tabLst>
                <a:tab pos="1200150" algn="l"/>
              </a:tabLst>
            </a:pPr>
            <a:r>
              <a:rPr lang="en-US" sz="1800" b="1">
                <a:solidFill>
                  <a:srgbClr val="000000"/>
                </a:solidFill>
                <a:latin typeface="Courier New" pitchFamily="49" charset="0"/>
              </a:rPr>
              <a:t>...</a:t>
            </a:r>
          </a:p>
          <a:p>
            <a:pPr>
              <a:tabLst>
                <a:tab pos="1200150" algn="l"/>
              </a:tabLst>
            </a:pPr>
            <a:r>
              <a:rPr lang="en-US" sz="1800" b="1">
                <a:solidFill>
                  <a:srgbClr val="000000"/>
                </a:solidFill>
                <a:latin typeface="Courier New" pitchFamily="49" charset="0"/>
              </a:rPr>
              <a:t>14 rows selected.</a:t>
            </a:r>
          </a:p>
        </p:txBody>
      </p:sp>
    </p:spTree>
    <p:extLst>
      <p:ext uri="{BB962C8B-B14F-4D97-AF65-F5344CB8AC3E}">
        <p14:creationId xmlns:p14="http://schemas.microsoft.com/office/powerpoint/2010/main" val="66931848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8136"/>
                                        </p:tgtEl>
                                        <p:attrNameLst>
                                          <p:attrName>style.visibility</p:attrName>
                                        </p:attrNameLst>
                                      </p:cBhvr>
                                      <p:to>
                                        <p:strVal val="visible"/>
                                      </p:to>
                                    </p:set>
                                    <p:animEffect transition="in" filter="wipe(up)">
                                      <p:cBhvr>
                                        <p:cTn id="7" dur="500"/>
                                        <p:tgtEl>
                                          <p:spTgt spid="48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blackWhite">
          <a:xfrm>
            <a:off x="889000" y="1546225"/>
            <a:ext cx="7291388"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52227" name="Rectangle 3"/>
          <p:cNvSpPr>
            <a:spLocks noChangeArrowheads="1"/>
          </p:cNvSpPr>
          <p:nvPr/>
        </p:nvSpPr>
        <p:spPr bwMode="blackWhite">
          <a:xfrm>
            <a:off x="906463" y="2828925"/>
            <a:ext cx="7289800" cy="31130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52228" name="Rectangle 4"/>
          <p:cNvSpPr>
            <a:spLocks noGrp="1" noChangeArrowheads="1"/>
          </p:cNvSpPr>
          <p:nvPr>
            <p:ph type="title"/>
          </p:nvPr>
        </p:nvSpPr>
        <p:spPr>
          <a:noFill/>
          <a:effectLst>
            <a:outerShdw dist="53882" dir="2700000" algn="ctr" rotWithShape="0">
              <a:srgbClr val="000000"/>
            </a:outerShdw>
          </a:effectLst>
        </p:spPr>
        <p:txBody>
          <a:bodyPr/>
          <a:lstStyle/>
          <a:p>
            <a:r>
              <a:rPr lang="en-US"/>
              <a:t>Sorting in Descending Order</a:t>
            </a:r>
          </a:p>
        </p:txBody>
      </p:sp>
      <p:grpSp>
        <p:nvGrpSpPr>
          <p:cNvPr id="50183" name="Group 7"/>
          <p:cNvGrpSpPr>
            <a:grpSpLocks/>
          </p:cNvGrpSpPr>
          <p:nvPr/>
        </p:nvGrpSpPr>
        <p:grpSpPr bwMode="auto">
          <a:xfrm>
            <a:off x="4064000" y="2109788"/>
            <a:ext cx="2501900" cy="3249612"/>
            <a:chOff x="2560" y="1329"/>
            <a:chExt cx="1576" cy="2047"/>
          </a:xfrm>
        </p:grpSpPr>
        <p:sp>
          <p:nvSpPr>
            <p:cNvPr id="52232" name="Rectangle 5"/>
            <p:cNvSpPr>
              <a:spLocks noChangeArrowheads="1"/>
            </p:cNvSpPr>
            <p:nvPr/>
          </p:nvSpPr>
          <p:spPr bwMode="ltGray">
            <a:xfrm>
              <a:off x="2560" y="1329"/>
              <a:ext cx="520" cy="195"/>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52233" name="Rectangle 6"/>
            <p:cNvSpPr>
              <a:spLocks noChangeArrowheads="1"/>
            </p:cNvSpPr>
            <p:nvPr/>
          </p:nvSpPr>
          <p:spPr bwMode="ltGray">
            <a:xfrm>
              <a:off x="3291" y="1801"/>
              <a:ext cx="845" cy="1575"/>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grpSp>
      <p:sp>
        <p:nvSpPr>
          <p:cNvPr id="52230" name="Rectangle 8"/>
          <p:cNvSpPr>
            <a:spLocks noChangeArrowheads="1"/>
          </p:cNvSpPr>
          <p:nvPr/>
        </p:nvSpPr>
        <p:spPr bwMode="blackWhite">
          <a:xfrm>
            <a:off x="901700" y="1533525"/>
            <a:ext cx="7316788"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ename, job, deptno, hiredate</a:t>
            </a:r>
          </a:p>
          <a:p>
            <a:pPr>
              <a:tabLst>
                <a:tab pos="1200150" algn="l"/>
              </a:tabLst>
            </a:pPr>
            <a:r>
              <a:rPr lang="en-US" sz="1800" b="1">
                <a:solidFill>
                  <a:srgbClr val="000000"/>
                </a:solidFill>
                <a:latin typeface="Courier New" pitchFamily="49" charset="0"/>
              </a:rPr>
              <a:t>  2  FROM    	 emp</a:t>
            </a:r>
          </a:p>
          <a:p>
            <a:pPr>
              <a:tabLst>
                <a:tab pos="1200150" algn="l"/>
              </a:tabLst>
            </a:pPr>
            <a:r>
              <a:rPr lang="en-US" sz="1800" b="1">
                <a:solidFill>
                  <a:srgbClr val="000000"/>
                </a:solidFill>
                <a:latin typeface="Courier New" pitchFamily="49" charset="0"/>
              </a:rPr>
              <a:t>  3  ORDER BY hiredate DESC;</a:t>
            </a:r>
          </a:p>
        </p:txBody>
      </p:sp>
      <p:sp>
        <p:nvSpPr>
          <p:cNvPr id="52231" name="Rectangle 9"/>
          <p:cNvSpPr>
            <a:spLocks noChangeArrowheads="1"/>
          </p:cNvSpPr>
          <p:nvPr/>
        </p:nvSpPr>
        <p:spPr bwMode="blackWhite">
          <a:xfrm>
            <a:off x="919163" y="2816225"/>
            <a:ext cx="7315200" cy="313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ENAME      JOB          DEPTNO HIREDATE</a:t>
            </a:r>
          </a:p>
          <a:p>
            <a:pPr>
              <a:tabLst>
                <a:tab pos="1200150" algn="l"/>
              </a:tabLst>
            </a:pPr>
            <a:r>
              <a:rPr lang="en-US" sz="1800" b="1">
                <a:solidFill>
                  <a:srgbClr val="000000"/>
                </a:solidFill>
                <a:latin typeface="Courier New" pitchFamily="49" charset="0"/>
              </a:rPr>
              <a:t>---------- --------- --------- ---------</a:t>
            </a:r>
          </a:p>
          <a:p>
            <a:pPr>
              <a:tabLst>
                <a:tab pos="1200150" algn="l"/>
              </a:tabLst>
            </a:pPr>
            <a:r>
              <a:rPr lang="en-US" sz="1800" b="1">
                <a:solidFill>
                  <a:srgbClr val="000000"/>
                </a:solidFill>
                <a:latin typeface="Courier New" pitchFamily="49" charset="0"/>
              </a:rPr>
              <a:t>ADAMS      CLERK            20 12-JAN-83</a:t>
            </a:r>
          </a:p>
          <a:p>
            <a:pPr>
              <a:tabLst>
                <a:tab pos="1200150" algn="l"/>
              </a:tabLst>
            </a:pPr>
            <a:r>
              <a:rPr lang="en-US" sz="1800" b="1">
                <a:solidFill>
                  <a:srgbClr val="000000"/>
                </a:solidFill>
                <a:latin typeface="Courier New" pitchFamily="49" charset="0"/>
              </a:rPr>
              <a:t>SCOTT      ANALYST          20 09-DEC-82</a:t>
            </a:r>
          </a:p>
          <a:p>
            <a:pPr>
              <a:tabLst>
                <a:tab pos="1200150" algn="l"/>
              </a:tabLst>
            </a:pPr>
            <a:r>
              <a:rPr lang="en-US" sz="1800" b="1">
                <a:solidFill>
                  <a:srgbClr val="000000"/>
                </a:solidFill>
                <a:latin typeface="Courier New" pitchFamily="49" charset="0"/>
              </a:rPr>
              <a:t>MILLER     CLERK            10 23-JAN-82</a:t>
            </a:r>
          </a:p>
          <a:p>
            <a:pPr>
              <a:tabLst>
                <a:tab pos="1200150" algn="l"/>
              </a:tabLst>
            </a:pPr>
            <a:r>
              <a:rPr lang="en-US" sz="1800" b="1">
                <a:solidFill>
                  <a:srgbClr val="000000"/>
                </a:solidFill>
                <a:latin typeface="Courier New" pitchFamily="49" charset="0"/>
              </a:rPr>
              <a:t>JAMES      CLERK            30 03-DEC-81</a:t>
            </a:r>
          </a:p>
          <a:p>
            <a:pPr>
              <a:tabLst>
                <a:tab pos="1200150" algn="l"/>
              </a:tabLst>
            </a:pPr>
            <a:r>
              <a:rPr lang="en-US" sz="1800" b="1">
                <a:solidFill>
                  <a:srgbClr val="000000"/>
                </a:solidFill>
                <a:latin typeface="Courier New" pitchFamily="49" charset="0"/>
              </a:rPr>
              <a:t>FORD       ANALYST          20 03-DEC-81</a:t>
            </a:r>
          </a:p>
          <a:p>
            <a:pPr>
              <a:tabLst>
                <a:tab pos="1200150" algn="l"/>
              </a:tabLst>
            </a:pPr>
            <a:r>
              <a:rPr lang="en-US" sz="1800" b="1">
                <a:solidFill>
                  <a:srgbClr val="000000"/>
                </a:solidFill>
                <a:latin typeface="Courier New" pitchFamily="49" charset="0"/>
              </a:rPr>
              <a:t>KING       PRESIDENT        10 17-NOV-81</a:t>
            </a:r>
          </a:p>
          <a:p>
            <a:pPr>
              <a:tabLst>
                <a:tab pos="1200150" algn="l"/>
              </a:tabLst>
            </a:pPr>
            <a:r>
              <a:rPr lang="en-US" sz="1800" b="1">
                <a:solidFill>
                  <a:srgbClr val="000000"/>
                </a:solidFill>
                <a:latin typeface="Courier New" pitchFamily="49" charset="0"/>
              </a:rPr>
              <a:t>MARTIN     SALESMAN         30 28-SEP-81</a:t>
            </a:r>
          </a:p>
          <a:p>
            <a:pPr>
              <a:tabLst>
                <a:tab pos="1200150" algn="l"/>
              </a:tabLst>
            </a:pPr>
            <a:r>
              <a:rPr lang="en-US" sz="1800" b="1">
                <a:solidFill>
                  <a:srgbClr val="000000"/>
                </a:solidFill>
                <a:latin typeface="Courier New" pitchFamily="49" charset="0"/>
              </a:rPr>
              <a:t>...</a:t>
            </a:r>
          </a:p>
          <a:p>
            <a:pPr>
              <a:tabLst>
                <a:tab pos="1200150" algn="l"/>
              </a:tabLst>
            </a:pPr>
            <a:r>
              <a:rPr lang="en-US" sz="1800" b="1">
                <a:solidFill>
                  <a:srgbClr val="000000"/>
                </a:solidFill>
                <a:latin typeface="Courier New" pitchFamily="49" charset="0"/>
              </a:rPr>
              <a:t>14 rows selected.</a:t>
            </a:r>
          </a:p>
        </p:txBody>
      </p:sp>
    </p:spTree>
    <p:extLst>
      <p:ext uri="{BB962C8B-B14F-4D97-AF65-F5344CB8AC3E}">
        <p14:creationId xmlns:p14="http://schemas.microsoft.com/office/powerpoint/2010/main" val="428240412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0183"/>
                                        </p:tgtEl>
                                        <p:attrNameLst>
                                          <p:attrName>style.visibility</p:attrName>
                                        </p:attrNameLst>
                                      </p:cBhvr>
                                      <p:to>
                                        <p:strVal val="visible"/>
                                      </p:to>
                                    </p:set>
                                    <p:animEffect transition="in" filter="wipe(up)">
                                      <p:cBhvr>
                                        <p:cTn id="7" dur="5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blackWhite">
          <a:xfrm>
            <a:off x="914400" y="1546225"/>
            <a:ext cx="7291388"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54275" name="Rectangle 3"/>
          <p:cNvSpPr>
            <a:spLocks noChangeArrowheads="1"/>
          </p:cNvSpPr>
          <p:nvPr/>
        </p:nvSpPr>
        <p:spPr bwMode="blackWhite">
          <a:xfrm>
            <a:off x="914400" y="2765425"/>
            <a:ext cx="7289800" cy="33877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54276" name="Rectangle 4"/>
          <p:cNvSpPr>
            <a:spLocks noGrp="1" noChangeArrowheads="1"/>
          </p:cNvSpPr>
          <p:nvPr>
            <p:ph type="title"/>
          </p:nvPr>
        </p:nvSpPr>
        <p:spPr>
          <a:noFill/>
          <a:effectLst>
            <a:outerShdw dist="53882" dir="2700000" algn="ctr" rotWithShape="0">
              <a:srgbClr val="000000"/>
            </a:outerShdw>
          </a:effectLst>
        </p:spPr>
        <p:txBody>
          <a:bodyPr/>
          <a:lstStyle/>
          <a:p>
            <a:r>
              <a:rPr lang="en-US"/>
              <a:t>Sorting by Column Alias</a:t>
            </a:r>
          </a:p>
        </p:txBody>
      </p:sp>
      <p:grpSp>
        <p:nvGrpSpPr>
          <p:cNvPr id="52232" name="Group 8"/>
          <p:cNvGrpSpPr>
            <a:grpSpLocks/>
          </p:cNvGrpSpPr>
          <p:nvPr/>
        </p:nvGrpSpPr>
        <p:grpSpPr bwMode="auto">
          <a:xfrm>
            <a:off x="2832100" y="1589088"/>
            <a:ext cx="3886200" cy="3973512"/>
            <a:chOff x="1784" y="1001"/>
            <a:chExt cx="2448" cy="2503"/>
          </a:xfrm>
        </p:grpSpPr>
        <p:sp>
          <p:nvSpPr>
            <p:cNvPr id="54280" name="Rectangle 5"/>
            <p:cNvSpPr>
              <a:spLocks noChangeArrowheads="1"/>
            </p:cNvSpPr>
            <p:nvPr/>
          </p:nvSpPr>
          <p:spPr bwMode="ltGray">
            <a:xfrm>
              <a:off x="1784" y="1337"/>
              <a:ext cx="696" cy="195"/>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54281" name="Rectangle 6"/>
            <p:cNvSpPr>
              <a:spLocks noChangeArrowheads="1"/>
            </p:cNvSpPr>
            <p:nvPr/>
          </p:nvSpPr>
          <p:spPr bwMode="ltGray">
            <a:xfrm>
              <a:off x="2419" y="1775"/>
              <a:ext cx="845" cy="1729"/>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54282" name="Rectangle 7"/>
            <p:cNvSpPr>
              <a:spLocks noChangeArrowheads="1"/>
            </p:cNvSpPr>
            <p:nvPr/>
          </p:nvSpPr>
          <p:spPr bwMode="ltGray">
            <a:xfrm>
              <a:off x="3592" y="1001"/>
              <a:ext cx="640" cy="195"/>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grpSp>
      <p:sp>
        <p:nvSpPr>
          <p:cNvPr id="54278" name="Rectangle 9"/>
          <p:cNvSpPr>
            <a:spLocks noChangeArrowheads="1"/>
          </p:cNvSpPr>
          <p:nvPr/>
        </p:nvSpPr>
        <p:spPr bwMode="blackWhite">
          <a:xfrm>
            <a:off x="901700" y="1533525"/>
            <a:ext cx="7316788"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empno, ename, sal*12 annsal</a:t>
            </a:r>
          </a:p>
          <a:p>
            <a:pPr>
              <a:tabLst>
                <a:tab pos="1200150" algn="l"/>
              </a:tabLst>
            </a:pPr>
            <a:r>
              <a:rPr lang="en-US" sz="1800" b="1">
                <a:solidFill>
                  <a:srgbClr val="000000"/>
                </a:solidFill>
                <a:latin typeface="Courier New" pitchFamily="49" charset="0"/>
              </a:rPr>
              <a:t>  2  FROM     emp</a:t>
            </a:r>
          </a:p>
          <a:p>
            <a:pPr>
              <a:tabLst>
                <a:tab pos="1200150" algn="l"/>
              </a:tabLst>
            </a:pPr>
            <a:r>
              <a:rPr lang="en-US" sz="1800" b="1">
                <a:solidFill>
                  <a:srgbClr val="000000"/>
                </a:solidFill>
                <a:latin typeface="Courier New" pitchFamily="49" charset="0"/>
              </a:rPr>
              <a:t>  3  ORDER BY annsal;</a:t>
            </a:r>
          </a:p>
        </p:txBody>
      </p:sp>
      <p:sp>
        <p:nvSpPr>
          <p:cNvPr id="54279" name="Rectangle 10"/>
          <p:cNvSpPr>
            <a:spLocks noChangeArrowheads="1"/>
          </p:cNvSpPr>
          <p:nvPr/>
        </p:nvSpPr>
        <p:spPr bwMode="blackWhite">
          <a:xfrm>
            <a:off x="901700" y="2752725"/>
            <a:ext cx="7315200" cy="341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    EMPNO ENAME         ANNSAL</a:t>
            </a:r>
          </a:p>
          <a:p>
            <a:pPr>
              <a:tabLst>
                <a:tab pos="1200150" algn="l"/>
              </a:tabLst>
            </a:pPr>
            <a:r>
              <a:rPr lang="en-US" sz="1800" b="1">
                <a:solidFill>
                  <a:srgbClr val="000000"/>
                </a:solidFill>
                <a:latin typeface="Courier New" pitchFamily="49" charset="0"/>
              </a:rPr>
              <a:t>--------- ---------- ---------</a:t>
            </a:r>
          </a:p>
          <a:p>
            <a:pPr>
              <a:tabLst>
                <a:tab pos="1200150" algn="l"/>
              </a:tabLst>
            </a:pPr>
            <a:r>
              <a:rPr lang="en-US" sz="1800" b="1">
                <a:solidFill>
                  <a:srgbClr val="000000"/>
                </a:solidFill>
                <a:latin typeface="Courier New" pitchFamily="49" charset="0"/>
              </a:rPr>
              <a:t>     7369 SMITH           9600</a:t>
            </a:r>
          </a:p>
          <a:p>
            <a:pPr>
              <a:tabLst>
                <a:tab pos="1200150" algn="l"/>
              </a:tabLst>
            </a:pPr>
            <a:r>
              <a:rPr lang="en-US" sz="1800" b="1">
                <a:solidFill>
                  <a:srgbClr val="000000"/>
                </a:solidFill>
                <a:latin typeface="Courier New" pitchFamily="49" charset="0"/>
              </a:rPr>
              <a:t>     7900 JAMES          11400</a:t>
            </a:r>
          </a:p>
          <a:p>
            <a:pPr>
              <a:tabLst>
                <a:tab pos="1200150" algn="l"/>
              </a:tabLst>
            </a:pPr>
            <a:r>
              <a:rPr lang="en-US" sz="1800" b="1">
                <a:solidFill>
                  <a:srgbClr val="000000"/>
                </a:solidFill>
                <a:latin typeface="Courier New" pitchFamily="49" charset="0"/>
              </a:rPr>
              <a:t>     7876 ADAMS          13200</a:t>
            </a:r>
          </a:p>
          <a:p>
            <a:pPr>
              <a:tabLst>
                <a:tab pos="1200150" algn="l"/>
              </a:tabLst>
            </a:pPr>
            <a:r>
              <a:rPr lang="en-US" sz="1800" b="1">
                <a:solidFill>
                  <a:srgbClr val="000000"/>
                </a:solidFill>
                <a:latin typeface="Courier New" pitchFamily="49" charset="0"/>
              </a:rPr>
              <a:t>     7654 MARTIN         15000</a:t>
            </a:r>
          </a:p>
          <a:p>
            <a:pPr>
              <a:tabLst>
                <a:tab pos="1200150" algn="l"/>
              </a:tabLst>
            </a:pPr>
            <a:r>
              <a:rPr lang="en-US" sz="1800" b="1">
                <a:solidFill>
                  <a:srgbClr val="000000"/>
                </a:solidFill>
                <a:latin typeface="Courier New" pitchFamily="49" charset="0"/>
              </a:rPr>
              <a:t>     7521 WARD           15000</a:t>
            </a:r>
          </a:p>
          <a:p>
            <a:pPr>
              <a:tabLst>
                <a:tab pos="1200150" algn="l"/>
              </a:tabLst>
            </a:pPr>
            <a:r>
              <a:rPr lang="en-US" sz="1800" b="1">
                <a:solidFill>
                  <a:srgbClr val="000000"/>
                </a:solidFill>
                <a:latin typeface="Courier New" pitchFamily="49" charset="0"/>
              </a:rPr>
              <a:t>     7934 MILLER         15600</a:t>
            </a:r>
          </a:p>
          <a:p>
            <a:pPr>
              <a:tabLst>
                <a:tab pos="1200150" algn="l"/>
              </a:tabLst>
            </a:pPr>
            <a:r>
              <a:rPr lang="en-US" sz="1800" b="1">
                <a:solidFill>
                  <a:srgbClr val="000000"/>
                </a:solidFill>
                <a:latin typeface="Courier New" pitchFamily="49" charset="0"/>
              </a:rPr>
              <a:t>     7844 TURNER         18000</a:t>
            </a:r>
          </a:p>
          <a:p>
            <a:pPr>
              <a:tabLst>
                <a:tab pos="1200150" algn="l"/>
              </a:tabLst>
            </a:pPr>
            <a:r>
              <a:rPr lang="en-US" sz="1800" b="1">
                <a:solidFill>
                  <a:srgbClr val="000000"/>
                </a:solidFill>
                <a:latin typeface="Courier New" pitchFamily="49" charset="0"/>
              </a:rPr>
              <a:t>...</a:t>
            </a:r>
          </a:p>
          <a:p>
            <a:pPr>
              <a:tabLst>
                <a:tab pos="1200150" algn="l"/>
              </a:tabLst>
            </a:pPr>
            <a:r>
              <a:rPr lang="en-US" sz="1800" b="1">
                <a:solidFill>
                  <a:srgbClr val="000000"/>
                </a:solidFill>
                <a:latin typeface="Courier New" pitchFamily="49" charset="0"/>
              </a:rPr>
              <a:t>14 rows selected.</a:t>
            </a:r>
          </a:p>
        </p:txBody>
      </p:sp>
    </p:spTree>
    <p:extLst>
      <p:ext uri="{BB962C8B-B14F-4D97-AF65-F5344CB8AC3E}">
        <p14:creationId xmlns:p14="http://schemas.microsoft.com/office/powerpoint/2010/main" val="367716646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2232"/>
                                        </p:tgtEl>
                                        <p:attrNameLst>
                                          <p:attrName>style.visibility</p:attrName>
                                        </p:attrNameLst>
                                      </p:cBhvr>
                                      <p:to>
                                        <p:strVal val="visible"/>
                                      </p:to>
                                    </p:set>
                                    <p:animEffect transition="in" filter="wipe(up)">
                                      <p:cBhvr>
                                        <p:cTn id="7" dur="500"/>
                                        <p:tgtEl>
                                          <p:spTgt spid="52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blackWhite">
          <a:xfrm>
            <a:off x="1092200" y="2060575"/>
            <a:ext cx="687705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56323" name="Rectangle 3"/>
          <p:cNvSpPr>
            <a:spLocks noChangeArrowheads="1"/>
          </p:cNvSpPr>
          <p:nvPr/>
        </p:nvSpPr>
        <p:spPr bwMode="blackWhite">
          <a:xfrm>
            <a:off x="1092200" y="3098800"/>
            <a:ext cx="6877050" cy="24130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56324" name="Rectangle 4"/>
          <p:cNvSpPr>
            <a:spLocks noGrp="1" noChangeArrowheads="1"/>
          </p:cNvSpPr>
          <p:nvPr>
            <p:ph type="title"/>
          </p:nvPr>
        </p:nvSpPr>
        <p:spPr>
          <a:noFill/>
          <a:effectLst>
            <a:outerShdw dist="53882" dir="2700000" algn="ctr" rotWithShape="0">
              <a:srgbClr val="000000"/>
            </a:outerShdw>
          </a:effectLst>
        </p:spPr>
        <p:txBody>
          <a:bodyPr/>
          <a:lstStyle/>
          <a:p>
            <a:r>
              <a:rPr lang="en-US"/>
              <a:t>Sorting by Multiple Columns</a:t>
            </a:r>
          </a:p>
        </p:txBody>
      </p:sp>
      <p:sp>
        <p:nvSpPr>
          <p:cNvPr id="56325" name="Rectangle 5"/>
          <p:cNvSpPr>
            <a:spLocks noGrp="1" noChangeArrowheads="1"/>
          </p:cNvSpPr>
          <p:nvPr>
            <p:ph idx="1"/>
          </p:nvPr>
        </p:nvSpPr>
        <p:spPr>
          <a:xfrm>
            <a:off x="663575" y="1179513"/>
            <a:ext cx="7832725" cy="946150"/>
          </a:xfrm>
        </p:spPr>
        <p:style>
          <a:lnRef idx="2">
            <a:schemeClr val="dk1"/>
          </a:lnRef>
          <a:fillRef idx="1">
            <a:schemeClr val="lt1"/>
          </a:fillRef>
          <a:effectRef idx="0">
            <a:schemeClr val="dk1"/>
          </a:effectRef>
          <a:fontRef idx="minor">
            <a:schemeClr val="dk1"/>
          </a:fontRef>
        </p:style>
        <p:txBody>
          <a:bodyPr>
            <a:spAutoFit/>
          </a:bodyPr>
          <a:lstStyle/>
          <a:p>
            <a:pPr lvl="1"/>
            <a:r>
              <a:rPr lang="en-US" dirty="0"/>
              <a:t>The order of ORDER BY list is the order of sort.</a:t>
            </a:r>
          </a:p>
        </p:txBody>
      </p:sp>
      <p:sp>
        <p:nvSpPr>
          <p:cNvPr id="56326" name="Rectangle 6"/>
          <p:cNvSpPr>
            <a:spLocks noChangeArrowheads="1"/>
          </p:cNvSpPr>
          <p:nvPr/>
        </p:nvSpPr>
        <p:spPr bwMode="auto">
          <a:xfrm>
            <a:off x="663575" y="5522913"/>
            <a:ext cx="7832725" cy="904875"/>
          </a:xfrm>
          <a:prstGeom prst="rect">
            <a:avLst/>
          </a:prstGeom>
          <a:ln/>
        </p:spPr>
        <p:style>
          <a:lnRef idx="2">
            <a:schemeClr val="dk1"/>
          </a:lnRef>
          <a:fillRef idx="1">
            <a:schemeClr val="lt1"/>
          </a:fillRef>
          <a:effectRef idx="0">
            <a:schemeClr val="dk1"/>
          </a:effectRef>
          <a:fontRef idx="minor">
            <a:schemeClr val="dk1"/>
          </a:fontRef>
        </p:style>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pPr>
            <a:r>
              <a:rPr lang="en-US" sz="2800" dirty="0">
                <a:ln w="0"/>
                <a:solidFill>
                  <a:schemeClr val="tx1"/>
                </a:solidFill>
                <a:effectLst>
                  <a:outerShdw blurRad="38100" dist="19050" dir="2700000" algn="tl" rotWithShape="0">
                    <a:schemeClr val="dk1">
                      <a:alpha val="40000"/>
                    </a:schemeClr>
                  </a:outerShdw>
                </a:effectLst>
                <a:latin typeface="Arial" charset="0"/>
              </a:rPr>
              <a:t>You can sort by a column that is not in the SELECT list.</a:t>
            </a:r>
          </a:p>
        </p:txBody>
      </p:sp>
      <p:grpSp>
        <p:nvGrpSpPr>
          <p:cNvPr id="54282" name="Group 10"/>
          <p:cNvGrpSpPr>
            <a:grpSpLocks/>
          </p:cNvGrpSpPr>
          <p:nvPr/>
        </p:nvGrpSpPr>
        <p:grpSpPr bwMode="auto">
          <a:xfrm>
            <a:off x="1746250" y="2655888"/>
            <a:ext cx="3721100" cy="2239962"/>
            <a:chOff x="1100" y="1673"/>
            <a:chExt cx="2344" cy="1411"/>
          </a:xfrm>
        </p:grpSpPr>
        <p:sp>
          <p:nvSpPr>
            <p:cNvPr id="56330" name="Rectangle 7"/>
            <p:cNvSpPr>
              <a:spLocks noChangeArrowheads="1"/>
            </p:cNvSpPr>
            <p:nvPr/>
          </p:nvSpPr>
          <p:spPr bwMode="ltGray">
            <a:xfrm>
              <a:off x="1100" y="1673"/>
              <a:ext cx="2344" cy="195"/>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56331" name="Rectangle 8"/>
            <p:cNvSpPr>
              <a:spLocks noChangeArrowheads="1"/>
            </p:cNvSpPr>
            <p:nvPr/>
          </p:nvSpPr>
          <p:spPr bwMode="ltGray">
            <a:xfrm>
              <a:off x="1667" y="2016"/>
              <a:ext cx="845" cy="1068"/>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56332" name="Rectangle 9"/>
            <p:cNvSpPr>
              <a:spLocks noChangeArrowheads="1"/>
            </p:cNvSpPr>
            <p:nvPr/>
          </p:nvSpPr>
          <p:spPr bwMode="ltGray">
            <a:xfrm>
              <a:off x="2563" y="2016"/>
              <a:ext cx="845" cy="1068"/>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grpSp>
      <p:sp>
        <p:nvSpPr>
          <p:cNvPr id="56328" name="Rectangle 11"/>
          <p:cNvSpPr>
            <a:spLocks noChangeArrowheads="1"/>
          </p:cNvSpPr>
          <p:nvPr/>
        </p:nvSpPr>
        <p:spPr bwMode="blackWhite">
          <a:xfrm>
            <a:off x="1089025" y="2047875"/>
            <a:ext cx="6902450"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ename, deptno, sal</a:t>
            </a:r>
          </a:p>
          <a:p>
            <a:pPr>
              <a:tabLst>
                <a:tab pos="1200150" algn="l"/>
              </a:tabLst>
            </a:pPr>
            <a:r>
              <a:rPr lang="en-US" sz="1800" b="1">
                <a:solidFill>
                  <a:srgbClr val="000000"/>
                </a:solidFill>
                <a:latin typeface="Courier New" pitchFamily="49" charset="0"/>
              </a:rPr>
              <a:t>  2  FROM 	 emp</a:t>
            </a:r>
          </a:p>
          <a:p>
            <a:pPr>
              <a:tabLst>
                <a:tab pos="1200150" algn="l"/>
              </a:tabLst>
            </a:pPr>
            <a:r>
              <a:rPr lang="en-US" sz="1800" b="1">
                <a:solidFill>
                  <a:srgbClr val="000000"/>
                </a:solidFill>
                <a:latin typeface="Courier New" pitchFamily="49" charset="0"/>
              </a:rPr>
              <a:t>  3  ORDER BY	 deptno, sal DESC;</a:t>
            </a:r>
          </a:p>
        </p:txBody>
      </p:sp>
      <p:sp>
        <p:nvSpPr>
          <p:cNvPr id="56329" name="Rectangle 12"/>
          <p:cNvSpPr>
            <a:spLocks noChangeArrowheads="1"/>
          </p:cNvSpPr>
          <p:nvPr/>
        </p:nvSpPr>
        <p:spPr bwMode="blackWhite">
          <a:xfrm>
            <a:off x="1089025" y="2805113"/>
            <a:ext cx="6902450" cy="313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ENAME         DEPTNO       SAL</a:t>
            </a:r>
          </a:p>
          <a:p>
            <a:pPr>
              <a:tabLst>
                <a:tab pos="1200150" algn="l"/>
              </a:tabLst>
            </a:pPr>
            <a:r>
              <a:rPr lang="en-US" sz="1800" b="1">
                <a:solidFill>
                  <a:srgbClr val="000000"/>
                </a:solidFill>
                <a:latin typeface="Courier New" pitchFamily="49" charset="0"/>
              </a:rPr>
              <a:t>---------- --------- ---------</a:t>
            </a:r>
          </a:p>
          <a:p>
            <a:pPr>
              <a:tabLst>
                <a:tab pos="1200150" algn="l"/>
              </a:tabLst>
            </a:pPr>
            <a:r>
              <a:rPr lang="en-US" sz="1800" b="1">
                <a:solidFill>
                  <a:srgbClr val="000000"/>
                </a:solidFill>
                <a:latin typeface="Courier New" pitchFamily="49" charset="0"/>
              </a:rPr>
              <a:t>KING              10      5000</a:t>
            </a:r>
          </a:p>
          <a:p>
            <a:pPr>
              <a:tabLst>
                <a:tab pos="1200150" algn="l"/>
              </a:tabLst>
            </a:pPr>
            <a:r>
              <a:rPr lang="en-US" sz="1800" b="1">
                <a:solidFill>
                  <a:srgbClr val="000000"/>
                </a:solidFill>
                <a:latin typeface="Courier New" pitchFamily="49" charset="0"/>
              </a:rPr>
              <a:t>CLARK             10      2450</a:t>
            </a:r>
          </a:p>
          <a:p>
            <a:pPr>
              <a:tabLst>
                <a:tab pos="1200150" algn="l"/>
              </a:tabLst>
            </a:pPr>
            <a:r>
              <a:rPr lang="en-US" sz="1800" b="1">
                <a:solidFill>
                  <a:srgbClr val="000000"/>
                </a:solidFill>
                <a:latin typeface="Courier New" pitchFamily="49" charset="0"/>
              </a:rPr>
              <a:t>MILLER            10      1300</a:t>
            </a:r>
          </a:p>
          <a:p>
            <a:pPr>
              <a:tabLst>
                <a:tab pos="1200150" algn="l"/>
              </a:tabLst>
            </a:pPr>
            <a:r>
              <a:rPr lang="en-US" sz="1800" b="1">
                <a:solidFill>
                  <a:srgbClr val="000000"/>
                </a:solidFill>
                <a:latin typeface="Courier New" pitchFamily="49" charset="0"/>
              </a:rPr>
              <a:t>FORD              20      3000</a:t>
            </a:r>
          </a:p>
          <a:p>
            <a:pPr>
              <a:tabLst>
                <a:tab pos="1200150" algn="l"/>
              </a:tabLst>
            </a:pPr>
            <a:r>
              <a:rPr lang="en-US" sz="1800" b="1">
                <a:solidFill>
                  <a:srgbClr val="000000"/>
                </a:solidFill>
                <a:latin typeface="Courier New" pitchFamily="49" charset="0"/>
              </a:rPr>
              <a:t>...</a:t>
            </a:r>
          </a:p>
          <a:p>
            <a:pPr>
              <a:tabLst>
                <a:tab pos="1200150" algn="l"/>
              </a:tabLst>
            </a:pPr>
            <a:r>
              <a:rPr lang="en-US" sz="1800" b="1">
                <a:solidFill>
                  <a:srgbClr val="000000"/>
                </a:solidFill>
                <a:latin typeface="Courier New" pitchFamily="49" charset="0"/>
              </a:rPr>
              <a:t>14 rows selected.</a:t>
            </a:r>
          </a:p>
        </p:txBody>
      </p:sp>
    </p:spTree>
    <p:extLst>
      <p:ext uri="{BB962C8B-B14F-4D97-AF65-F5344CB8AC3E}">
        <p14:creationId xmlns:p14="http://schemas.microsoft.com/office/powerpoint/2010/main" val="382993738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4282"/>
                                        </p:tgtEl>
                                        <p:attrNameLst>
                                          <p:attrName>style.visibility</p:attrName>
                                        </p:attrNameLst>
                                      </p:cBhvr>
                                      <p:to>
                                        <p:strVal val="visible"/>
                                      </p:to>
                                    </p:set>
                                    <p:animEffect transition="in" filter="wipe(up)">
                                      <p:cBhvr>
                                        <p:cTn id="7" dur="500"/>
                                        <p:tgtEl>
                                          <p:spTgt spid="54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blackWhite">
          <a:xfrm>
            <a:off x="960438" y="1981200"/>
            <a:ext cx="7197725"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58371" name="Rectangle 3"/>
          <p:cNvSpPr>
            <a:spLocks noGrp="1" noChangeArrowheads="1"/>
          </p:cNvSpPr>
          <p:nvPr>
            <p:ph type="title"/>
          </p:nvPr>
        </p:nvSpPr>
        <p:spPr>
          <a:noFill/>
          <a:effectLst>
            <a:outerShdw dist="53882" dir="2700000" algn="ctr" rotWithShape="0">
              <a:srgbClr val="000000"/>
            </a:outerShdw>
          </a:effectLst>
        </p:spPr>
        <p:txBody>
          <a:bodyPr/>
          <a:lstStyle/>
          <a:p>
            <a:r>
              <a:rPr lang="en-US"/>
              <a:t>Summary</a:t>
            </a:r>
          </a:p>
        </p:txBody>
      </p:sp>
      <p:sp>
        <p:nvSpPr>
          <p:cNvPr id="56324" name="Rectangle 4"/>
          <p:cNvSpPr>
            <a:spLocks noChangeArrowheads="1"/>
          </p:cNvSpPr>
          <p:nvPr/>
        </p:nvSpPr>
        <p:spPr bwMode="ltGray">
          <a:xfrm>
            <a:off x="1041400" y="2559050"/>
            <a:ext cx="6540500" cy="584200"/>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58373" name="Rectangle 5"/>
          <p:cNvSpPr>
            <a:spLocks noChangeArrowheads="1"/>
          </p:cNvSpPr>
          <p:nvPr/>
        </p:nvSpPr>
        <p:spPr bwMode="blackWhite">
          <a:xfrm>
            <a:off x="947738" y="1968500"/>
            <a:ext cx="7223125"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SELECT		[DISTINCT] {*| </a:t>
            </a:r>
            <a:r>
              <a:rPr lang="en-US" sz="1800" b="1" i="1">
                <a:solidFill>
                  <a:srgbClr val="000000"/>
                </a:solidFill>
                <a:latin typeface="Courier New" pitchFamily="49" charset="0"/>
              </a:rPr>
              <a:t>column </a:t>
            </a:r>
            <a:r>
              <a:rPr lang="en-US" sz="1800" b="1">
                <a:solidFill>
                  <a:srgbClr val="000000"/>
                </a:solidFill>
                <a:latin typeface="Courier New" pitchFamily="49" charset="0"/>
              </a:rPr>
              <a:t>[</a:t>
            </a:r>
            <a:r>
              <a:rPr lang="en-US" sz="1800" b="1" i="1">
                <a:solidFill>
                  <a:srgbClr val="000000"/>
                </a:solidFill>
                <a:latin typeface="Courier New" pitchFamily="49" charset="0"/>
              </a:rPr>
              <a:t>alias</a:t>
            </a:r>
            <a:r>
              <a:rPr lang="en-US" sz="1800" b="1">
                <a:solidFill>
                  <a:srgbClr val="000000"/>
                </a:solidFill>
                <a:latin typeface="Courier New" pitchFamily="49" charset="0"/>
              </a:rPr>
              <a:t>], ...}</a:t>
            </a:r>
          </a:p>
          <a:p>
            <a:pPr>
              <a:tabLst>
                <a:tab pos="1200150"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condition(s)</a:t>
            </a:r>
            <a:r>
              <a:rPr lang="en-US" sz="1800" b="1">
                <a:solidFill>
                  <a:srgbClr val="000000"/>
                </a:solidFill>
                <a:latin typeface="Courier New" pitchFamily="49" charset="0"/>
              </a:rPr>
              <a:t>]</a:t>
            </a:r>
          </a:p>
          <a:p>
            <a:pPr>
              <a:tabLst>
                <a:tab pos="1200150" algn="l"/>
              </a:tabLst>
            </a:pPr>
            <a:r>
              <a:rPr lang="en-US" sz="1800" b="1">
                <a:solidFill>
                  <a:srgbClr val="000000"/>
                </a:solidFill>
                <a:latin typeface="Courier New" pitchFamily="49" charset="0"/>
              </a:rPr>
              <a:t>[ORDER BY	{</a:t>
            </a:r>
            <a:r>
              <a:rPr lang="en-US" sz="1800" b="1" i="1">
                <a:solidFill>
                  <a:srgbClr val="000000"/>
                </a:solidFill>
                <a:latin typeface="Courier New" pitchFamily="49" charset="0"/>
              </a:rPr>
              <a:t>column, expr, alias</a:t>
            </a:r>
            <a:r>
              <a:rPr lang="en-US" sz="1800" b="1">
                <a:solidFill>
                  <a:srgbClr val="000000"/>
                </a:solidFill>
                <a:latin typeface="Courier New" pitchFamily="49" charset="0"/>
              </a:rPr>
              <a:t>} [ASC|DESC]];</a:t>
            </a:r>
          </a:p>
        </p:txBody>
      </p:sp>
    </p:spTree>
    <p:extLst>
      <p:ext uri="{BB962C8B-B14F-4D97-AF65-F5344CB8AC3E}">
        <p14:creationId xmlns:p14="http://schemas.microsoft.com/office/powerpoint/2010/main" val="294063453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wipe(up)">
                                      <p:cBhvr>
                                        <p:cTn id="7" dur="5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effectLst>
            <a:outerShdw dist="53882" dir="2700000" algn="ctr" rotWithShape="0">
              <a:srgbClr val="000000"/>
            </a:outerShdw>
          </a:effectLst>
        </p:spPr>
        <p:txBody>
          <a:bodyPr/>
          <a:lstStyle/>
          <a:p>
            <a:r>
              <a:rPr lang="en-US"/>
              <a:t>Practice Overview</a:t>
            </a:r>
          </a:p>
        </p:txBody>
      </p:sp>
      <p:sp>
        <p:nvSpPr>
          <p:cNvPr id="58371" name="Rectangle 3"/>
          <p:cNvSpPr>
            <a:spLocks noGrp="1" noChangeArrowheads="1"/>
          </p:cNvSpPr>
          <p:nvPr>
            <p:ph idx="1"/>
          </p:nvPr>
        </p:nvSpPr>
        <p:spPr>
          <a:xfrm>
            <a:off x="684213" y="2057400"/>
            <a:ext cx="7772400" cy="947738"/>
          </a:xfrm>
        </p:spPr>
        <p:style>
          <a:lnRef idx="2">
            <a:schemeClr val="dk1"/>
          </a:lnRef>
          <a:fillRef idx="1">
            <a:schemeClr val="lt1"/>
          </a:fillRef>
          <a:effectRef idx="0">
            <a:schemeClr val="dk1"/>
          </a:effectRef>
          <a:fontRef idx="minor">
            <a:schemeClr val="dk1"/>
          </a:fontRef>
        </p:style>
        <p:txBody>
          <a:bodyPr rtlCol="0">
            <a:normAutofit fontScale="85000" lnSpcReduction="20000"/>
          </a:bodyPr>
          <a:lstStyle/>
          <a:p>
            <a:pPr marL="742962" lvl="1" indent="-285755" defTabSz="457207" fontAlgn="auto">
              <a:lnSpc>
                <a:spcPct val="90000"/>
              </a:lnSpc>
              <a:spcAft>
                <a:spcPts val="0"/>
              </a:spcAft>
              <a:buClr>
                <a:schemeClr val="bg2">
                  <a:lumMod val="40000"/>
                  <a:lumOff val="60000"/>
                </a:schemeClr>
              </a:buClr>
              <a:buFont typeface="Wingdings 3" charset="2"/>
              <a:buChar char=""/>
              <a:defRPr/>
            </a:pPr>
            <a:r>
              <a:rPr lang="en-US" sz="2400" dirty="0"/>
              <a:t>Selecting data and changing the order of rows displayed</a:t>
            </a:r>
          </a:p>
          <a:p>
            <a:pPr marL="742962" lvl="1" indent="-285755" defTabSz="457207" fontAlgn="auto">
              <a:lnSpc>
                <a:spcPct val="90000"/>
              </a:lnSpc>
              <a:spcAft>
                <a:spcPts val="0"/>
              </a:spcAft>
              <a:buClr>
                <a:schemeClr val="bg2">
                  <a:lumMod val="40000"/>
                  <a:lumOff val="60000"/>
                </a:schemeClr>
              </a:buClr>
              <a:buFont typeface="Wingdings 3" charset="2"/>
              <a:buChar char=""/>
              <a:defRPr/>
            </a:pPr>
            <a:r>
              <a:rPr lang="en-US" sz="2400" dirty="0"/>
              <a:t>Restricting rows by using the WHERE clause</a:t>
            </a:r>
          </a:p>
          <a:p>
            <a:pPr marL="742962" lvl="1" indent="-285755" defTabSz="457207" fontAlgn="auto">
              <a:lnSpc>
                <a:spcPct val="90000"/>
              </a:lnSpc>
              <a:spcAft>
                <a:spcPts val="0"/>
              </a:spcAft>
              <a:buClr>
                <a:schemeClr val="bg2">
                  <a:lumMod val="40000"/>
                  <a:lumOff val="60000"/>
                </a:schemeClr>
              </a:buClr>
              <a:buFont typeface="Wingdings 3" charset="2"/>
              <a:buChar char=""/>
              <a:defRPr/>
            </a:pPr>
            <a:r>
              <a:rPr lang="en-US" sz="2400" dirty="0"/>
              <a:t>Using the double quotation marks in column aliases</a:t>
            </a:r>
          </a:p>
        </p:txBody>
      </p:sp>
    </p:spTree>
    <p:extLst>
      <p:ext uri="{BB962C8B-B14F-4D97-AF65-F5344CB8AC3E}">
        <p14:creationId xmlns:p14="http://schemas.microsoft.com/office/powerpoint/2010/main" val="574500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effectLst>
            <a:outerShdw dist="53882" dir="2700000" algn="ctr" rotWithShape="0">
              <a:srgbClr val="000000"/>
            </a:outerShdw>
          </a:effectLst>
        </p:spPr>
        <p:txBody>
          <a:bodyPr/>
          <a:lstStyle/>
          <a:p>
            <a:r>
              <a:rPr lang="en-US"/>
              <a:t>Limiting Rows Using a Selection</a:t>
            </a:r>
          </a:p>
        </p:txBody>
      </p:sp>
      <p:grpSp>
        <p:nvGrpSpPr>
          <p:cNvPr id="9221" name="Group 5"/>
          <p:cNvGrpSpPr>
            <a:grpSpLocks/>
          </p:cNvGrpSpPr>
          <p:nvPr/>
        </p:nvGrpSpPr>
        <p:grpSpPr bwMode="auto">
          <a:xfrm>
            <a:off x="5970588" y="1712913"/>
            <a:ext cx="2716212" cy="2230437"/>
            <a:chOff x="3761" y="1079"/>
            <a:chExt cx="1711" cy="1405"/>
          </a:xfrm>
        </p:grpSpPr>
        <p:sp>
          <p:nvSpPr>
            <p:cNvPr id="9219" name="Rectangle 3"/>
            <p:cNvSpPr>
              <a:spLocks noChangeArrowheads="1"/>
            </p:cNvSpPr>
            <p:nvPr/>
          </p:nvSpPr>
          <p:spPr bwMode="auto">
            <a:xfrm>
              <a:off x="3761" y="1079"/>
              <a:ext cx="1711" cy="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9pPr>
            </a:lstStyle>
            <a:p>
              <a:pPr algn="ctr">
                <a:lnSpc>
                  <a:spcPct val="95000"/>
                </a:lnSpc>
                <a:spcBef>
                  <a:spcPct val="35000"/>
                </a:spcBef>
                <a:defRPr/>
              </a:pPr>
              <a:r>
                <a:rPr lang="en-US" sz="2200" b="1">
                  <a:solidFill>
                    <a:srgbClr val="FFFFCC"/>
                  </a:solidFill>
                  <a:effectLst>
                    <a:outerShdw blurRad="38100" dist="38100" dir="2700000" algn="tl">
                      <a:srgbClr val="FFFFFF"/>
                    </a:outerShdw>
                  </a:effectLst>
                  <a:latin typeface="Arial" panose="020B0604020202020204" pitchFamily="34" charset="0"/>
                </a:rPr>
                <a:t>"…retrieve all</a:t>
              </a:r>
              <a:br>
                <a:rPr lang="en-US" sz="2200" b="1">
                  <a:solidFill>
                    <a:srgbClr val="FFFFCC"/>
                  </a:solidFill>
                  <a:effectLst>
                    <a:outerShdw blurRad="38100" dist="38100" dir="2700000" algn="tl">
                      <a:srgbClr val="FFFFFF"/>
                    </a:outerShdw>
                  </a:effectLst>
                  <a:latin typeface="Arial" panose="020B0604020202020204" pitchFamily="34" charset="0"/>
                </a:rPr>
              </a:br>
              <a:r>
                <a:rPr lang="en-US" sz="2200" b="1">
                  <a:solidFill>
                    <a:srgbClr val="FFFFCC"/>
                  </a:solidFill>
                  <a:effectLst>
                    <a:outerShdw blurRad="38100" dist="38100" dir="2700000" algn="tl">
                      <a:srgbClr val="FFFFFF"/>
                    </a:outerShdw>
                  </a:effectLst>
                  <a:latin typeface="Arial" panose="020B0604020202020204" pitchFamily="34" charset="0"/>
                </a:rPr>
                <a:t>employees</a:t>
              </a:r>
              <a:br>
                <a:rPr lang="en-US" sz="2200" b="1">
                  <a:solidFill>
                    <a:srgbClr val="FFFFCC"/>
                  </a:solidFill>
                  <a:effectLst>
                    <a:outerShdw blurRad="38100" dist="38100" dir="2700000" algn="tl">
                      <a:srgbClr val="FFFFFF"/>
                    </a:outerShdw>
                  </a:effectLst>
                  <a:latin typeface="Arial" panose="020B0604020202020204" pitchFamily="34" charset="0"/>
                </a:rPr>
              </a:br>
              <a:r>
                <a:rPr lang="en-US" sz="2200" b="1">
                  <a:solidFill>
                    <a:srgbClr val="FFFFCC"/>
                  </a:solidFill>
                  <a:effectLst>
                    <a:outerShdw blurRad="38100" dist="38100" dir="2700000" algn="tl">
                      <a:srgbClr val="FFFFFF"/>
                    </a:outerShdw>
                  </a:effectLst>
                  <a:latin typeface="Arial" panose="020B0604020202020204" pitchFamily="34" charset="0"/>
                </a:rPr>
                <a:t>in department 10"</a:t>
              </a:r>
            </a:p>
          </p:txBody>
        </p:sp>
        <p:sp>
          <p:nvSpPr>
            <p:cNvPr id="11294" name="Arc 4"/>
            <p:cNvSpPr>
              <a:spLocks/>
            </p:cNvSpPr>
            <p:nvPr/>
          </p:nvSpPr>
          <p:spPr bwMode="auto">
            <a:xfrm>
              <a:off x="3875" y="1836"/>
              <a:ext cx="997" cy="648"/>
            </a:xfrm>
            <a:custGeom>
              <a:avLst/>
              <a:gdLst>
                <a:gd name="T0" fmla="*/ 0 w 21608"/>
                <a:gd name="T1" fmla="*/ 0 h 21600"/>
                <a:gd name="T2" fmla="*/ 997 w 21608"/>
                <a:gd name="T3" fmla="*/ 625 h 21600"/>
                <a:gd name="T4" fmla="*/ 1 w 21608"/>
                <a:gd name="T5" fmla="*/ 648 h 21600"/>
                <a:gd name="T6" fmla="*/ 0 60000 65536"/>
                <a:gd name="T7" fmla="*/ 0 60000 65536"/>
                <a:gd name="T8" fmla="*/ 0 60000 65536"/>
              </a:gdLst>
              <a:ahLst/>
              <a:cxnLst>
                <a:cxn ang="T6">
                  <a:pos x="T0" y="T1"/>
                </a:cxn>
                <a:cxn ang="T7">
                  <a:pos x="T2" y="T3"/>
                </a:cxn>
                <a:cxn ang="T8">
                  <a:pos x="T4" y="T5"/>
                </a:cxn>
              </a:cxnLst>
              <a:rect l="0" t="0" r="r" b="b"/>
              <a:pathLst>
                <a:path w="21608" h="21600" fill="none" extrusionOk="0">
                  <a:moveTo>
                    <a:pt x="0" y="0"/>
                  </a:moveTo>
                  <a:cubicBezTo>
                    <a:pt x="7" y="0"/>
                    <a:pt x="14" y="-1"/>
                    <a:pt x="22" y="0"/>
                  </a:cubicBezTo>
                  <a:cubicBezTo>
                    <a:pt x="11652" y="0"/>
                    <a:pt x="21195" y="9209"/>
                    <a:pt x="21608" y="20832"/>
                  </a:cubicBezTo>
                </a:path>
                <a:path w="21608" h="21600" stroke="0" extrusionOk="0">
                  <a:moveTo>
                    <a:pt x="0" y="0"/>
                  </a:moveTo>
                  <a:cubicBezTo>
                    <a:pt x="7" y="0"/>
                    <a:pt x="14" y="-1"/>
                    <a:pt x="22" y="0"/>
                  </a:cubicBezTo>
                  <a:cubicBezTo>
                    <a:pt x="11652" y="0"/>
                    <a:pt x="21195" y="9209"/>
                    <a:pt x="21608" y="20832"/>
                  </a:cubicBezTo>
                  <a:lnTo>
                    <a:pt x="22" y="21600"/>
                  </a:lnTo>
                  <a:lnTo>
                    <a:pt x="0" y="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grpSp>
      <p:grpSp>
        <p:nvGrpSpPr>
          <p:cNvPr id="11268" name="Group 18"/>
          <p:cNvGrpSpPr>
            <a:grpSpLocks/>
          </p:cNvGrpSpPr>
          <p:nvPr/>
        </p:nvGrpSpPr>
        <p:grpSpPr bwMode="auto">
          <a:xfrm>
            <a:off x="596900" y="1193800"/>
            <a:ext cx="5746750" cy="2360613"/>
            <a:chOff x="376" y="752"/>
            <a:chExt cx="3620" cy="1487"/>
          </a:xfrm>
        </p:grpSpPr>
        <p:sp>
          <p:nvSpPr>
            <p:cNvPr id="11281" name="Rectangle 6"/>
            <p:cNvSpPr>
              <a:spLocks noChangeArrowheads="1"/>
            </p:cNvSpPr>
            <p:nvPr/>
          </p:nvSpPr>
          <p:spPr bwMode="blackWhite">
            <a:xfrm>
              <a:off x="431" y="987"/>
              <a:ext cx="3299" cy="1222"/>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sp>
          <p:nvSpPr>
            <p:cNvPr id="9223" name="Rectangle 7"/>
            <p:cNvSpPr>
              <a:spLocks noChangeArrowheads="1"/>
            </p:cNvSpPr>
            <p:nvPr/>
          </p:nvSpPr>
          <p:spPr bwMode="auto">
            <a:xfrm>
              <a:off x="376" y="752"/>
              <a:ext cx="4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defRPr/>
              </a:pPr>
              <a:r>
                <a:rPr lang="en-US" sz="2000" b="1">
                  <a:effectLst>
                    <a:outerShdw blurRad="38100" dist="38100" dir="2700000" algn="tl">
                      <a:srgbClr val="FFFFFF"/>
                    </a:outerShdw>
                  </a:effectLst>
                  <a:latin typeface="Arial" panose="020B0604020202020204" pitchFamily="34" charset="0"/>
                </a:rPr>
                <a:t>EMP</a:t>
              </a:r>
            </a:p>
          </p:txBody>
        </p:sp>
        <p:sp>
          <p:nvSpPr>
            <p:cNvPr id="11283" name="Line 8"/>
            <p:cNvSpPr>
              <a:spLocks noChangeShapeType="1"/>
            </p:cNvSpPr>
            <p:nvPr/>
          </p:nvSpPr>
          <p:spPr bwMode="auto">
            <a:xfrm>
              <a:off x="432" y="1273"/>
              <a:ext cx="3312"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 name="Line 9"/>
            <p:cNvSpPr>
              <a:spLocks noChangeShapeType="1"/>
            </p:cNvSpPr>
            <p:nvPr/>
          </p:nvSpPr>
          <p:spPr bwMode="auto">
            <a:xfrm>
              <a:off x="428" y="1521"/>
              <a:ext cx="332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5" name="Line 10"/>
            <p:cNvSpPr>
              <a:spLocks noChangeShapeType="1"/>
            </p:cNvSpPr>
            <p:nvPr/>
          </p:nvSpPr>
          <p:spPr bwMode="auto">
            <a:xfrm>
              <a:off x="1060" y="981"/>
              <a:ext cx="0" cy="125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6" name="Line 11"/>
            <p:cNvSpPr>
              <a:spLocks noChangeShapeType="1"/>
            </p:cNvSpPr>
            <p:nvPr/>
          </p:nvSpPr>
          <p:spPr bwMode="auto">
            <a:xfrm>
              <a:off x="1596" y="981"/>
              <a:ext cx="0" cy="124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7" name="Line 12"/>
            <p:cNvSpPr>
              <a:spLocks noChangeShapeType="1"/>
            </p:cNvSpPr>
            <p:nvPr/>
          </p:nvSpPr>
          <p:spPr bwMode="auto">
            <a:xfrm>
              <a:off x="2538" y="981"/>
              <a:ext cx="0" cy="1234"/>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8" name="Line 13"/>
            <p:cNvSpPr>
              <a:spLocks noChangeShapeType="1"/>
            </p:cNvSpPr>
            <p:nvPr/>
          </p:nvSpPr>
          <p:spPr bwMode="auto">
            <a:xfrm>
              <a:off x="2928" y="981"/>
              <a:ext cx="0" cy="125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9" name="Line 14"/>
            <p:cNvSpPr>
              <a:spLocks noChangeShapeType="1"/>
            </p:cNvSpPr>
            <p:nvPr/>
          </p:nvSpPr>
          <p:spPr bwMode="auto">
            <a:xfrm>
              <a:off x="428" y="2029"/>
              <a:ext cx="332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0" name="Rectangle 15"/>
            <p:cNvSpPr>
              <a:spLocks noChangeArrowheads="1"/>
            </p:cNvSpPr>
            <p:nvPr/>
          </p:nvSpPr>
          <p:spPr bwMode="blackWhite">
            <a:xfrm>
              <a:off x="451" y="1013"/>
              <a:ext cx="3545" cy="1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EMPNO 	ENAME 	JOB		 ...  DEPTNO     </a:t>
              </a:r>
            </a:p>
            <a:p>
              <a:pPr>
                <a:lnSpc>
                  <a:spcPct val="95000"/>
                </a:lnSpc>
                <a:tabLst>
                  <a:tab pos="966788" algn="l"/>
                  <a:tab pos="1885950" algn="l"/>
                  <a:tab pos="2457450" algn="l"/>
                  <a:tab pos="3200400" algn="l"/>
                  <a:tab pos="3771900" algn="l"/>
                </a:tabLst>
              </a:pPr>
              <a:endParaRPr lang="en-US" sz="1800" b="1">
                <a:solidFill>
                  <a:srgbClr val="000000"/>
                </a:solidFill>
                <a:latin typeface="Courier New" pitchFamily="49" charset="0"/>
              </a:endParaRP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7839	KING	PRESIDENT		      10</a:t>
              </a: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7698	BLAKE	MANAGER		      30</a:t>
              </a: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7782	CLARK	MANAGER		      10</a:t>
              </a: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7566	JONES	MANAGER		      20</a:t>
              </a: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a:t>
              </a:r>
            </a:p>
          </p:txBody>
        </p:sp>
        <p:sp>
          <p:nvSpPr>
            <p:cNvPr id="11291" name="Line 16"/>
            <p:cNvSpPr>
              <a:spLocks noChangeShapeType="1"/>
            </p:cNvSpPr>
            <p:nvPr/>
          </p:nvSpPr>
          <p:spPr bwMode="auto">
            <a:xfrm>
              <a:off x="428" y="1677"/>
              <a:ext cx="332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2" name="Line 17"/>
            <p:cNvSpPr>
              <a:spLocks noChangeShapeType="1"/>
            </p:cNvSpPr>
            <p:nvPr/>
          </p:nvSpPr>
          <p:spPr bwMode="auto">
            <a:xfrm>
              <a:off x="428" y="1845"/>
              <a:ext cx="332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46" name="Group 30"/>
          <p:cNvGrpSpPr>
            <a:grpSpLocks/>
          </p:cNvGrpSpPr>
          <p:nvPr/>
        </p:nvGrpSpPr>
        <p:grpSpPr bwMode="auto">
          <a:xfrm>
            <a:off x="3321050" y="3765550"/>
            <a:ext cx="5746750" cy="1808163"/>
            <a:chOff x="2092" y="2372"/>
            <a:chExt cx="3620" cy="1139"/>
          </a:xfrm>
        </p:grpSpPr>
        <p:sp>
          <p:nvSpPr>
            <p:cNvPr id="11270" name="Rectangle 19"/>
            <p:cNvSpPr>
              <a:spLocks noChangeArrowheads="1"/>
            </p:cNvSpPr>
            <p:nvPr/>
          </p:nvSpPr>
          <p:spPr bwMode="blackWhite">
            <a:xfrm>
              <a:off x="2147" y="2607"/>
              <a:ext cx="3299" cy="894"/>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sp>
          <p:nvSpPr>
            <p:cNvPr id="9236" name="Rectangle 20"/>
            <p:cNvSpPr>
              <a:spLocks noChangeArrowheads="1"/>
            </p:cNvSpPr>
            <p:nvPr/>
          </p:nvSpPr>
          <p:spPr bwMode="auto">
            <a:xfrm>
              <a:off x="2092" y="2372"/>
              <a:ext cx="4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defRPr/>
              </a:pPr>
              <a:r>
                <a:rPr lang="en-US" sz="2000" b="1">
                  <a:effectLst>
                    <a:outerShdw blurRad="38100" dist="38100" dir="2700000" algn="tl">
                      <a:srgbClr val="FFFFFF"/>
                    </a:outerShdw>
                  </a:effectLst>
                  <a:latin typeface="Arial" panose="020B0604020202020204" pitchFamily="34" charset="0"/>
                </a:rPr>
                <a:t>EMP</a:t>
              </a:r>
            </a:p>
          </p:txBody>
        </p:sp>
        <p:sp>
          <p:nvSpPr>
            <p:cNvPr id="11272" name="Line 21"/>
            <p:cNvSpPr>
              <a:spLocks noChangeShapeType="1"/>
            </p:cNvSpPr>
            <p:nvPr/>
          </p:nvSpPr>
          <p:spPr bwMode="auto">
            <a:xfrm>
              <a:off x="2148" y="2893"/>
              <a:ext cx="3312"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Line 22"/>
            <p:cNvSpPr>
              <a:spLocks noChangeShapeType="1"/>
            </p:cNvSpPr>
            <p:nvPr/>
          </p:nvSpPr>
          <p:spPr bwMode="auto">
            <a:xfrm>
              <a:off x="2144" y="3141"/>
              <a:ext cx="332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274" name="Group 27"/>
            <p:cNvGrpSpPr>
              <a:grpSpLocks/>
            </p:cNvGrpSpPr>
            <p:nvPr/>
          </p:nvGrpSpPr>
          <p:grpSpPr bwMode="auto">
            <a:xfrm>
              <a:off x="2776" y="2601"/>
              <a:ext cx="1868" cy="903"/>
              <a:chOff x="2776" y="2601"/>
              <a:chExt cx="1868" cy="903"/>
            </a:xfrm>
          </p:grpSpPr>
          <p:sp>
            <p:nvSpPr>
              <p:cNvPr id="11277" name="Line 23"/>
              <p:cNvSpPr>
                <a:spLocks noChangeShapeType="1"/>
              </p:cNvSpPr>
              <p:nvPr/>
            </p:nvSpPr>
            <p:spPr bwMode="auto">
              <a:xfrm>
                <a:off x="2776" y="2601"/>
                <a:ext cx="0" cy="899"/>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8" name="Line 24"/>
              <p:cNvSpPr>
                <a:spLocks noChangeShapeType="1"/>
              </p:cNvSpPr>
              <p:nvPr/>
            </p:nvSpPr>
            <p:spPr bwMode="auto">
              <a:xfrm>
                <a:off x="3384" y="2601"/>
                <a:ext cx="0" cy="89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9" name="Line 25"/>
              <p:cNvSpPr>
                <a:spLocks noChangeShapeType="1"/>
              </p:cNvSpPr>
              <p:nvPr/>
            </p:nvSpPr>
            <p:spPr bwMode="auto">
              <a:xfrm>
                <a:off x="4254" y="2601"/>
                <a:ext cx="0" cy="88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0" name="Line 26"/>
              <p:cNvSpPr>
                <a:spLocks noChangeShapeType="1"/>
              </p:cNvSpPr>
              <p:nvPr/>
            </p:nvSpPr>
            <p:spPr bwMode="auto">
              <a:xfrm>
                <a:off x="4644" y="2601"/>
                <a:ext cx="0" cy="90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275" name="Rectangle 28"/>
            <p:cNvSpPr>
              <a:spLocks noChangeArrowheads="1"/>
            </p:cNvSpPr>
            <p:nvPr/>
          </p:nvSpPr>
          <p:spPr bwMode="blackWhite">
            <a:xfrm>
              <a:off x="2167" y="2633"/>
              <a:ext cx="3545" cy="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66788" algn="l"/>
                  <a:tab pos="1885950" algn="l"/>
                  <a:tab pos="1943100" algn="l"/>
                  <a:tab pos="2457450" algn="l"/>
                  <a:tab pos="3200400" algn="l"/>
                  <a:tab pos="3771900" algn="l"/>
                </a:tabLst>
              </a:pPr>
              <a:r>
                <a:rPr lang="en-US" sz="1800" b="1">
                  <a:solidFill>
                    <a:srgbClr val="000000"/>
                  </a:solidFill>
                  <a:latin typeface="Courier New" pitchFamily="49" charset="0"/>
                </a:rPr>
                <a:t> EMPNO 	ENAME 		JOB		 ...  DEPTNO     </a:t>
              </a:r>
            </a:p>
            <a:p>
              <a:pPr>
                <a:lnSpc>
                  <a:spcPct val="95000"/>
                </a:lnSpc>
                <a:tabLst>
                  <a:tab pos="966788" algn="l"/>
                  <a:tab pos="1885950" algn="l"/>
                  <a:tab pos="1943100" algn="l"/>
                  <a:tab pos="2457450" algn="l"/>
                  <a:tab pos="3200400" algn="l"/>
                  <a:tab pos="3771900" algn="l"/>
                </a:tabLst>
              </a:pPr>
              <a:endParaRPr lang="en-US" sz="1800" b="1">
                <a:solidFill>
                  <a:srgbClr val="000000"/>
                </a:solidFill>
                <a:latin typeface="Courier New" pitchFamily="49" charset="0"/>
              </a:endParaRPr>
            </a:p>
            <a:p>
              <a:pPr>
                <a:lnSpc>
                  <a:spcPct val="95000"/>
                </a:lnSpc>
                <a:tabLst>
                  <a:tab pos="966788" algn="l"/>
                  <a:tab pos="1885950" algn="l"/>
                  <a:tab pos="1943100" algn="l"/>
                  <a:tab pos="2457450" algn="l"/>
                  <a:tab pos="3200400" algn="l"/>
                  <a:tab pos="3771900" algn="l"/>
                </a:tabLst>
              </a:pPr>
              <a:r>
                <a:rPr lang="en-US" sz="1800" b="1">
                  <a:solidFill>
                    <a:srgbClr val="000000"/>
                  </a:solidFill>
                  <a:latin typeface="Courier New" pitchFamily="49" charset="0"/>
                </a:rPr>
                <a:t>  7839	KING		PRESIDENT		      10</a:t>
              </a:r>
            </a:p>
            <a:p>
              <a:pPr>
                <a:lnSpc>
                  <a:spcPct val="95000"/>
                </a:lnSpc>
                <a:tabLst>
                  <a:tab pos="966788" algn="l"/>
                  <a:tab pos="1885950" algn="l"/>
                  <a:tab pos="1943100" algn="l"/>
                  <a:tab pos="2457450" algn="l"/>
                  <a:tab pos="3200400" algn="l"/>
                  <a:tab pos="3771900" algn="l"/>
                </a:tabLst>
              </a:pPr>
              <a:r>
                <a:rPr lang="en-US" sz="1800" b="1">
                  <a:solidFill>
                    <a:srgbClr val="000000"/>
                  </a:solidFill>
                  <a:latin typeface="Courier New" pitchFamily="49" charset="0"/>
                </a:rPr>
                <a:t>  7782	CLARK		MANAGER		      10</a:t>
              </a:r>
            </a:p>
            <a:p>
              <a:pPr>
                <a:lnSpc>
                  <a:spcPct val="95000"/>
                </a:lnSpc>
                <a:tabLst>
                  <a:tab pos="966788" algn="l"/>
                  <a:tab pos="1885950" algn="l"/>
                  <a:tab pos="1943100" algn="l"/>
                  <a:tab pos="2457450" algn="l"/>
                  <a:tab pos="3200400" algn="l"/>
                  <a:tab pos="3771900" algn="l"/>
                </a:tabLst>
              </a:pPr>
              <a:r>
                <a:rPr lang="en-US" sz="1800" b="1">
                  <a:solidFill>
                    <a:srgbClr val="000000"/>
                  </a:solidFill>
                  <a:latin typeface="Courier New" pitchFamily="49" charset="0"/>
                </a:rPr>
                <a:t>  7934	MILLER		CLERK		      10</a:t>
              </a:r>
            </a:p>
          </p:txBody>
        </p:sp>
        <p:sp>
          <p:nvSpPr>
            <p:cNvPr id="11276" name="Line 29"/>
            <p:cNvSpPr>
              <a:spLocks noChangeShapeType="1"/>
            </p:cNvSpPr>
            <p:nvPr/>
          </p:nvSpPr>
          <p:spPr bwMode="auto">
            <a:xfrm>
              <a:off x="2144" y="3297"/>
              <a:ext cx="332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98572799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wipe(left)">
                                      <p:cBhvr>
                                        <p:cTn id="7" dur="500"/>
                                        <p:tgtEl>
                                          <p:spTgt spid="9221"/>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246"/>
                                        </p:tgtEl>
                                        <p:attrNameLst>
                                          <p:attrName>style.visibility</p:attrName>
                                        </p:attrNameLst>
                                      </p:cBhvr>
                                      <p:to>
                                        <p:strVal val="visible"/>
                                      </p:to>
                                    </p:set>
                                    <p:animEffect transition="in" filter="wipe(up)">
                                      <p:cBhvr>
                                        <p:cTn id="11" dur="500"/>
                                        <p:tgtEl>
                                          <p:spTgt spid="9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947738" y="2762250"/>
            <a:ext cx="7197725" cy="977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13315" name="Rectangle 3"/>
          <p:cNvSpPr>
            <a:spLocks noGrp="1" noChangeArrowheads="1"/>
          </p:cNvSpPr>
          <p:nvPr>
            <p:ph type="title"/>
          </p:nvPr>
        </p:nvSpPr>
        <p:spPr>
          <a:noFill/>
          <a:effectLst>
            <a:outerShdw dist="53882" dir="2700000" algn="ctr" rotWithShape="0">
              <a:srgbClr val="000000"/>
            </a:outerShdw>
          </a:effectLst>
        </p:spPr>
        <p:txBody>
          <a:bodyPr/>
          <a:lstStyle/>
          <a:p>
            <a:r>
              <a:rPr lang="en-US"/>
              <a:t>Limiting Rows Selected</a:t>
            </a:r>
          </a:p>
        </p:txBody>
      </p:sp>
      <p:sp>
        <p:nvSpPr>
          <p:cNvPr id="13316" name="Rectangle 4"/>
          <p:cNvSpPr>
            <a:spLocks noGrp="1" noChangeArrowheads="1"/>
          </p:cNvSpPr>
          <p:nvPr>
            <p:ph idx="1"/>
          </p:nvPr>
        </p:nvSpPr>
        <p:spPr>
          <a:xfrm>
            <a:off x="917575" y="1547813"/>
            <a:ext cx="7385050" cy="3424237"/>
          </a:xfrm>
        </p:spPr>
        <p:style>
          <a:lnRef idx="2">
            <a:schemeClr val="dk1"/>
          </a:lnRef>
          <a:fillRef idx="1">
            <a:schemeClr val="lt1"/>
          </a:fillRef>
          <a:effectRef idx="0">
            <a:schemeClr val="dk1"/>
          </a:effectRef>
          <a:fontRef idx="minor">
            <a:schemeClr val="dk1"/>
          </a:fontRef>
        </p:style>
        <p:txBody>
          <a:bodyPr>
            <a:spAutoFit/>
          </a:bodyPr>
          <a:lstStyle/>
          <a:p>
            <a:pPr lvl="1"/>
            <a:r>
              <a:rPr lang="en-US"/>
              <a:t>Restrict the rows returned by using the WHERE clause.</a:t>
            </a:r>
          </a:p>
          <a:p>
            <a:pPr lvl="1">
              <a:buFontTx/>
              <a:buNone/>
            </a:pPr>
            <a:endParaRPr lang="en-US"/>
          </a:p>
          <a:p>
            <a:pPr lvl="1">
              <a:buFontTx/>
              <a:buNone/>
            </a:pPr>
            <a:endParaRPr lang="en-US"/>
          </a:p>
          <a:p>
            <a:pPr lvl="1">
              <a:buFontTx/>
              <a:buNone/>
            </a:pPr>
            <a:endParaRPr lang="en-US"/>
          </a:p>
          <a:p>
            <a:pPr lvl="1"/>
            <a:r>
              <a:rPr lang="en-US"/>
              <a:t>The WHERE clause follows the FROM clause.</a:t>
            </a:r>
          </a:p>
        </p:txBody>
      </p:sp>
      <p:sp>
        <p:nvSpPr>
          <p:cNvPr id="13317" name="Rectangle 5"/>
          <p:cNvSpPr>
            <a:spLocks noChangeArrowheads="1"/>
          </p:cNvSpPr>
          <p:nvPr/>
        </p:nvSpPr>
        <p:spPr bwMode="ltGray">
          <a:xfrm>
            <a:off x="1014413" y="3416300"/>
            <a:ext cx="3709987" cy="260350"/>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13318" name="Rectangle 6"/>
          <p:cNvSpPr>
            <a:spLocks noChangeArrowheads="1"/>
          </p:cNvSpPr>
          <p:nvPr/>
        </p:nvSpPr>
        <p:spPr bwMode="blackWhite">
          <a:xfrm>
            <a:off x="922338" y="2749550"/>
            <a:ext cx="7223125"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SELECT		[DISTINCT] {*| </a:t>
            </a:r>
            <a:r>
              <a:rPr lang="en-US" sz="1800" b="1" i="1">
                <a:solidFill>
                  <a:srgbClr val="000000"/>
                </a:solidFill>
                <a:latin typeface="Courier New" pitchFamily="49" charset="0"/>
              </a:rPr>
              <a:t>column </a:t>
            </a:r>
            <a:r>
              <a:rPr lang="en-US" sz="1800" b="1">
                <a:solidFill>
                  <a:srgbClr val="000000"/>
                </a:solidFill>
                <a:latin typeface="Courier New" pitchFamily="49" charset="0"/>
              </a:rPr>
              <a:t>[</a:t>
            </a:r>
            <a:r>
              <a:rPr lang="en-US" sz="1800" b="1" i="1">
                <a:solidFill>
                  <a:srgbClr val="000000"/>
                </a:solidFill>
                <a:latin typeface="Courier New" pitchFamily="49" charset="0"/>
              </a:rPr>
              <a:t>alias</a:t>
            </a:r>
            <a:r>
              <a:rPr lang="en-US" sz="1800" b="1">
                <a:solidFill>
                  <a:srgbClr val="000000"/>
                </a:solidFill>
                <a:latin typeface="Courier New" pitchFamily="49" charset="0"/>
              </a:rPr>
              <a:t>], ...}</a:t>
            </a:r>
          </a:p>
          <a:p>
            <a:pPr>
              <a:tabLst>
                <a:tab pos="1200150"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condition(s)</a:t>
            </a:r>
            <a:r>
              <a:rPr lang="en-US" sz="1800" b="1">
                <a:solidFill>
                  <a:srgbClr val="000000"/>
                </a:solidFill>
                <a:latin typeface="Courier New" pitchFamily="49" charset="0"/>
              </a:rPr>
              <a:t>];</a:t>
            </a:r>
          </a:p>
        </p:txBody>
      </p:sp>
    </p:spTree>
    <p:extLst>
      <p:ext uri="{BB962C8B-B14F-4D97-AF65-F5344CB8AC3E}">
        <p14:creationId xmlns:p14="http://schemas.microsoft.com/office/powerpoint/2010/main" val="1953837610"/>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857250" y="1830388"/>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15363" name="Rectangle 3"/>
          <p:cNvSpPr>
            <a:spLocks noChangeArrowheads="1"/>
          </p:cNvSpPr>
          <p:nvPr/>
        </p:nvSpPr>
        <p:spPr bwMode="blackWhite">
          <a:xfrm>
            <a:off x="857250" y="3297238"/>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p:txBody>
      </p:sp>
      <p:sp>
        <p:nvSpPr>
          <p:cNvPr id="15364" name="Rectangle 4"/>
          <p:cNvSpPr>
            <a:spLocks noGrp="1" noChangeArrowheads="1"/>
          </p:cNvSpPr>
          <p:nvPr>
            <p:ph type="title"/>
          </p:nvPr>
        </p:nvSpPr>
        <p:spPr>
          <a:noFill/>
          <a:effectLst>
            <a:outerShdw dist="53882" dir="2700000" algn="ctr" rotWithShape="0">
              <a:srgbClr val="000000"/>
            </a:outerShdw>
          </a:effectLst>
        </p:spPr>
        <p:txBody>
          <a:bodyPr/>
          <a:lstStyle/>
          <a:p>
            <a:r>
              <a:rPr lang="en-US"/>
              <a:t>Using the WHERE Clause</a:t>
            </a:r>
          </a:p>
        </p:txBody>
      </p:sp>
      <p:grpSp>
        <p:nvGrpSpPr>
          <p:cNvPr id="13319" name="Group 7"/>
          <p:cNvGrpSpPr>
            <a:grpSpLocks/>
          </p:cNvGrpSpPr>
          <p:nvPr/>
        </p:nvGrpSpPr>
        <p:grpSpPr bwMode="auto">
          <a:xfrm>
            <a:off x="1592263" y="2408238"/>
            <a:ext cx="2687637" cy="2576512"/>
            <a:chOff x="1003" y="1517"/>
            <a:chExt cx="1693" cy="1623"/>
          </a:xfrm>
        </p:grpSpPr>
        <p:sp>
          <p:nvSpPr>
            <p:cNvPr id="15368" name="Rectangle 5"/>
            <p:cNvSpPr>
              <a:spLocks noChangeArrowheads="1"/>
            </p:cNvSpPr>
            <p:nvPr/>
          </p:nvSpPr>
          <p:spPr bwMode="ltGray">
            <a:xfrm>
              <a:off x="1003" y="1517"/>
              <a:ext cx="1693" cy="195"/>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15369" name="Rectangle 6"/>
            <p:cNvSpPr>
              <a:spLocks noChangeArrowheads="1"/>
            </p:cNvSpPr>
            <p:nvPr/>
          </p:nvSpPr>
          <p:spPr bwMode="ltGray">
            <a:xfrm>
              <a:off x="1507" y="2101"/>
              <a:ext cx="845" cy="1039"/>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grpSp>
      <p:sp>
        <p:nvSpPr>
          <p:cNvPr id="15366" name="Rectangle 8"/>
          <p:cNvSpPr>
            <a:spLocks noChangeArrowheads="1"/>
          </p:cNvSpPr>
          <p:nvPr/>
        </p:nvSpPr>
        <p:spPr bwMode="blackWhite">
          <a:xfrm>
            <a:off x="869950" y="1817688"/>
            <a:ext cx="7315200"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ename, job, deptno</a:t>
            </a:r>
          </a:p>
          <a:p>
            <a:pPr>
              <a:tabLst>
                <a:tab pos="1200150" algn="l"/>
              </a:tabLst>
            </a:pPr>
            <a:r>
              <a:rPr lang="en-US" sz="1800" b="1">
                <a:solidFill>
                  <a:srgbClr val="000000"/>
                </a:solidFill>
                <a:latin typeface="Courier New" pitchFamily="49" charset="0"/>
              </a:rPr>
              <a:t>  2  FROM   emp</a:t>
            </a:r>
          </a:p>
          <a:p>
            <a:pPr>
              <a:tabLst>
                <a:tab pos="1200150" algn="l"/>
              </a:tabLst>
            </a:pPr>
            <a:r>
              <a:rPr lang="en-US" sz="1800" b="1">
                <a:solidFill>
                  <a:srgbClr val="000000"/>
                </a:solidFill>
                <a:latin typeface="Courier New" pitchFamily="49" charset="0"/>
              </a:rPr>
              <a:t>  3  WHERE  job='CLERK';</a:t>
            </a:r>
          </a:p>
        </p:txBody>
      </p:sp>
      <p:sp>
        <p:nvSpPr>
          <p:cNvPr id="15367" name="Rectangle 9"/>
          <p:cNvSpPr>
            <a:spLocks noChangeArrowheads="1"/>
          </p:cNvSpPr>
          <p:nvPr/>
        </p:nvSpPr>
        <p:spPr bwMode="blackWhite">
          <a:xfrm>
            <a:off x="869950" y="3284538"/>
            <a:ext cx="73406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1800" b="1">
                <a:solidFill>
                  <a:srgbClr val="000000"/>
                </a:solidFill>
                <a:latin typeface="Courier New" pitchFamily="49" charset="0"/>
              </a:rPr>
              <a:t>ENAME      JOB          DEPTNO</a:t>
            </a:r>
          </a:p>
          <a:p>
            <a:r>
              <a:rPr lang="en-US" sz="1800" b="1">
                <a:solidFill>
                  <a:srgbClr val="000000"/>
                </a:solidFill>
                <a:latin typeface="Courier New" pitchFamily="49" charset="0"/>
              </a:rPr>
              <a:t>---------- --------- ---------</a:t>
            </a:r>
          </a:p>
          <a:p>
            <a:r>
              <a:rPr lang="en-US" sz="1800" b="1">
                <a:solidFill>
                  <a:srgbClr val="000000"/>
                </a:solidFill>
                <a:latin typeface="Courier New" pitchFamily="49" charset="0"/>
              </a:rPr>
              <a:t>JAMES      CLERK            30</a:t>
            </a:r>
          </a:p>
          <a:p>
            <a:r>
              <a:rPr lang="en-US" sz="1800" b="1">
                <a:solidFill>
                  <a:srgbClr val="000000"/>
                </a:solidFill>
                <a:latin typeface="Courier New" pitchFamily="49" charset="0"/>
              </a:rPr>
              <a:t>SMITH      CLERK            20</a:t>
            </a:r>
          </a:p>
          <a:p>
            <a:r>
              <a:rPr lang="en-US" sz="1800" b="1">
                <a:solidFill>
                  <a:srgbClr val="000000"/>
                </a:solidFill>
                <a:latin typeface="Courier New" pitchFamily="49" charset="0"/>
              </a:rPr>
              <a:t>ADAMS      CLERK            20</a:t>
            </a:r>
          </a:p>
          <a:p>
            <a:r>
              <a:rPr lang="en-US" sz="1800" b="1">
                <a:solidFill>
                  <a:srgbClr val="000000"/>
                </a:solidFill>
                <a:latin typeface="Courier New" pitchFamily="49" charset="0"/>
              </a:rPr>
              <a:t>MILLER     CLERK            10</a:t>
            </a:r>
          </a:p>
        </p:txBody>
      </p:sp>
    </p:spTree>
    <p:extLst>
      <p:ext uri="{BB962C8B-B14F-4D97-AF65-F5344CB8AC3E}">
        <p14:creationId xmlns:p14="http://schemas.microsoft.com/office/powerpoint/2010/main" val="370631542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wipe(up)">
                                      <p:cBhvr>
                                        <p:cTn id="7"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effectLst>
            <a:outerShdw dist="53882" dir="2700000" algn="ctr" rotWithShape="0">
              <a:srgbClr val="000000"/>
            </a:outerShdw>
          </a:effectLst>
        </p:spPr>
        <p:txBody>
          <a:bodyPr/>
          <a:lstStyle/>
          <a:p>
            <a:r>
              <a:rPr lang="en-US"/>
              <a:t>Character Strings and Dates</a:t>
            </a:r>
          </a:p>
        </p:txBody>
      </p:sp>
      <p:sp>
        <p:nvSpPr>
          <p:cNvPr id="17411" name="Rectangle 3"/>
          <p:cNvSpPr>
            <a:spLocks noGrp="1" noChangeArrowheads="1"/>
          </p:cNvSpPr>
          <p:nvPr>
            <p:ph idx="1"/>
          </p:nvPr>
        </p:nvSpPr>
        <p:spPr>
          <a:xfrm>
            <a:off x="838200" y="1752600"/>
            <a:ext cx="7385050" cy="2584450"/>
          </a:xfrm>
        </p:spPr>
        <p:style>
          <a:lnRef idx="2">
            <a:schemeClr val="dk1"/>
          </a:lnRef>
          <a:fillRef idx="1">
            <a:schemeClr val="lt1"/>
          </a:fillRef>
          <a:effectRef idx="0">
            <a:schemeClr val="dk1"/>
          </a:effectRef>
          <a:fontRef idx="minor">
            <a:schemeClr val="dk1"/>
          </a:fontRef>
        </p:style>
        <p:txBody>
          <a:bodyPr/>
          <a:lstStyle/>
          <a:p>
            <a:pPr lvl="1"/>
            <a:r>
              <a:rPr lang="en-US" dirty="0"/>
              <a:t>Character strings and date values are enclosed in single quotation marks.</a:t>
            </a:r>
          </a:p>
          <a:p>
            <a:pPr lvl="1"/>
            <a:r>
              <a:rPr lang="en-US" dirty="0"/>
              <a:t>Character values are case sensitive and date values are format sensitive.</a:t>
            </a:r>
          </a:p>
          <a:p>
            <a:pPr lvl="1"/>
            <a:r>
              <a:rPr lang="en-US" dirty="0"/>
              <a:t>The default date format is DD-MON-YY</a:t>
            </a:r>
            <a:r>
              <a:rPr lang="en-US" dirty="0">
                <a:latin typeface="Courier New" pitchFamily="49" charset="0"/>
              </a:rPr>
              <a:t>.</a:t>
            </a:r>
          </a:p>
        </p:txBody>
      </p:sp>
      <p:sp>
        <p:nvSpPr>
          <p:cNvPr id="17412" name="Rectangle 4"/>
          <p:cNvSpPr>
            <a:spLocks noChangeArrowheads="1"/>
          </p:cNvSpPr>
          <p:nvPr/>
        </p:nvSpPr>
        <p:spPr bwMode="blackWhite">
          <a:xfrm>
            <a:off x="1047750" y="4492625"/>
            <a:ext cx="72390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ename, job, deptno</a:t>
            </a:r>
          </a:p>
          <a:p>
            <a:pPr>
              <a:tabLst>
                <a:tab pos="1200150" algn="l"/>
              </a:tabLst>
            </a:pPr>
            <a:r>
              <a:rPr lang="en-US" sz="1800" b="1">
                <a:solidFill>
                  <a:srgbClr val="000000"/>
                </a:solidFill>
                <a:latin typeface="Courier New" pitchFamily="49" charset="0"/>
              </a:rPr>
              <a:t>  2  FROM 	emp</a:t>
            </a:r>
          </a:p>
          <a:p>
            <a:pPr>
              <a:tabLst>
                <a:tab pos="1200150" algn="l"/>
              </a:tabLst>
            </a:pPr>
            <a:r>
              <a:rPr lang="en-US" sz="1800" b="1">
                <a:solidFill>
                  <a:srgbClr val="000000"/>
                </a:solidFill>
                <a:latin typeface="Courier New" pitchFamily="49" charset="0"/>
              </a:rPr>
              <a:t>  3  WHERE	ename = 'JAMES';</a:t>
            </a:r>
          </a:p>
        </p:txBody>
      </p:sp>
    </p:spTree>
    <p:extLst>
      <p:ext uri="{BB962C8B-B14F-4D97-AF65-F5344CB8AC3E}">
        <p14:creationId xmlns:p14="http://schemas.microsoft.com/office/powerpoint/2010/main" val="3613269114"/>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31838" y="381000"/>
            <a:ext cx="7721600" cy="1143000"/>
          </a:xfrm>
          <a:noFill/>
          <a:effectLst>
            <a:outerShdw dist="53882" dir="2700000" algn="ctr" rotWithShape="0">
              <a:srgbClr val="000000"/>
            </a:outerShdw>
          </a:effectLst>
        </p:spPr>
        <p:txBody>
          <a:bodyPr/>
          <a:lstStyle/>
          <a:p>
            <a:r>
              <a:rPr lang="en-US"/>
              <a:t>Comparison Operators</a:t>
            </a:r>
          </a:p>
        </p:txBody>
      </p:sp>
      <p:sp>
        <p:nvSpPr>
          <p:cNvPr id="19459" name="Rectangle 3"/>
          <p:cNvSpPr>
            <a:spLocks noChangeArrowheads="1"/>
          </p:cNvSpPr>
          <p:nvPr/>
        </p:nvSpPr>
        <p:spPr bwMode="blackWhite">
          <a:xfrm>
            <a:off x="2298700" y="1708150"/>
            <a:ext cx="1293813" cy="34194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20000"/>
              </a:lnSpc>
              <a:spcBef>
                <a:spcPct val="60000"/>
              </a:spcBef>
            </a:pPr>
            <a:r>
              <a:rPr lang="en-US" sz="1800" b="1">
                <a:solidFill>
                  <a:srgbClr val="000000"/>
                </a:solidFill>
                <a:latin typeface="Arial" charset="0"/>
              </a:rPr>
              <a:t>Operator</a:t>
            </a:r>
          </a:p>
          <a:p>
            <a:pPr algn="ctr">
              <a:lnSpc>
                <a:spcPct val="120000"/>
              </a:lnSpc>
              <a:spcBef>
                <a:spcPct val="60000"/>
              </a:spcBef>
            </a:pPr>
            <a:r>
              <a:rPr lang="en-US" sz="1800" b="1">
                <a:solidFill>
                  <a:srgbClr val="000000"/>
                </a:solidFill>
                <a:latin typeface="Arial" charset="0"/>
              </a:rPr>
              <a:t>=</a:t>
            </a:r>
          </a:p>
          <a:p>
            <a:pPr algn="ctr">
              <a:lnSpc>
                <a:spcPct val="120000"/>
              </a:lnSpc>
              <a:spcBef>
                <a:spcPct val="60000"/>
              </a:spcBef>
            </a:pPr>
            <a:r>
              <a:rPr lang="en-US" sz="1800" b="1">
                <a:solidFill>
                  <a:srgbClr val="000000"/>
                </a:solidFill>
                <a:latin typeface="Arial" charset="0"/>
              </a:rPr>
              <a:t>&gt;</a:t>
            </a:r>
          </a:p>
          <a:p>
            <a:pPr algn="ctr">
              <a:lnSpc>
                <a:spcPct val="120000"/>
              </a:lnSpc>
              <a:spcBef>
                <a:spcPct val="60000"/>
              </a:spcBef>
            </a:pPr>
            <a:r>
              <a:rPr lang="en-US" sz="1800" b="1">
                <a:solidFill>
                  <a:srgbClr val="000000"/>
                </a:solidFill>
                <a:latin typeface="Arial" charset="0"/>
              </a:rPr>
              <a:t>      &gt;=	</a:t>
            </a:r>
          </a:p>
          <a:p>
            <a:pPr algn="ctr">
              <a:lnSpc>
                <a:spcPct val="120000"/>
              </a:lnSpc>
              <a:spcBef>
                <a:spcPct val="60000"/>
              </a:spcBef>
            </a:pPr>
            <a:r>
              <a:rPr lang="en-US" sz="1800" b="1">
                <a:solidFill>
                  <a:srgbClr val="000000"/>
                </a:solidFill>
                <a:latin typeface="Arial" charset="0"/>
              </a:rPr>
              <a:t>&lt;</a:t>
            </a:r>
          </a:p>
          <a:p>
            <a:pPr algn="ctr">
              <a:lnSpc>
                <a:spcPct val="120000"/>
              </a:lnSpc>
              <a:spcBef>
                <a:spcPct val="60000"/>
              </a:spcBef>
            </a:pPr>
            <a:r>
              <a:rPr lang="en-US" sz="1800" b="1">
                <a:solidFill>
                  <a:srgbClr val="000000"/>
                </a:solidFill>
                <a:latin typeface="Arial" charset="0"/>
              </a:rPr>
              <a:t>      &lt;=	</a:t>
            </a:r>
          </a:p>
          <a:p>
            <a:pPr algn="ctr">
              <a:lnSpc>
                <a:spcPct val="120000"/>
              </a:lnSpc>
              <a:spcBef>
                <a:spcPct val="60000"/>
              </a:spcBef>
            </a:pPr>
            <a:r>
              <a:rPr lang="en-US" sz="1800" b="1">
                <a:solidFill>
                  <a:srgbClr val="000000"/>
                </a:solidFill>
                <a:latin typeface="Arial" charset="0"/>
              </a:rPr>
              <a:t>&lt;&gt;</a:t>
            </a:r>
          </a:p>
        </p:txBody>
      </p:sp>
      <p:sp>
        <p:nvSpPr>
          <p:cNvPr id="19460" name="Rectangle 4"/>
          <p:cNvSpPr>
            <a:spLocks noChangeArrowheads="1"/>
          </p:cNvSpPr>
          <p:nvPr/>
        </p:nvSpPr>
        <p:spPr bwMode="blackWhite">
          <a:xfrm>
            <a:off x="3584575" y="1708150"/>
            <a:ext cx="3178175" cy="34194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20000"/>
              </a:lnSpc>
              <a:spcBef>
                <a:spcPct val="60000"/>
              </a:spcBef>
            </a:pPr>
            <a:r>
              <a:rPr lang="en-US" sz="1800" b="1">
                <a:solidFill>
                  <a:srgbClr val="000000"/>
                </a:solidFill>
                <a:latin typeface="Arial" charset="0"/>
              </a:rPr>
              <a:t>Meaning</a:t>
            </a:r>
          </a:p>
          <a:p>
            <a:pPr>
              <a:lnSpc>
                <a:spcPct val="120000"/>
              </a:lnSpc>
              <a:spcBef>
                <a:spcPct val="60000"/>
              </a:spcBef>
            </a:pPr>
            <a:r>
              <a:rPr lang="en-US" sz="1800" b="1">
                <a:solidFill>
                  <a:srgbClr val="000000"/>
                </a:solidFill>
                <a:latin typeface="Arial" charset="0"/>
              </a:rPr>
              <a:t>Equal to</a:t>
            </a:r>
          </a:p>
          <a:p>
            <a:pPr>
              <a:lnSpc>
                <a:spcPct val="120000"/>
              </a:lnSpc>
              <a:spcBef>
                <a:spcPct val="60000"/>
              </a:spcBef>
            </a:pPr>
            <a:r>
              <a:rPr lang="en-US" sz="1800" b="1">
                <a:solidFill>
                  <a:srgbClr val="000000"/>
                </a:solidFill>
                <a:latin typeface="Arial" charset="0"/>
              </a:rPr>
              <a:t>Greater than </a:t>
            </a:r>
          </a:p>
          <a:p>
            <a:pPr>
              <a:lnSpc>
                <a:spcPct val="120000"/>
              </a:lnSpc>
              <a:spcBef>
                <a:spcPct val="60000"/>
              </a:spcBef>
            </a:pPr>
            <a:r>
              <a:rPr lang="en-US" sz="1800" b="1">
                <a:solidFill>
                  <a:srgbClr val="000000"/>
                </a:solidFill>
                <a:latin typeface="Arial" charset="0"/>
              </a:rPr>
              <a:t>Greater than or equal to </a:t>
            </a:r>
          </a:p>
          <a:p>
            <a:pPr>
              <a:lnSpc>
                <a:spcPct val="120000"/>
              </a:lnSpc>
              <a:spcBef>
                <a:spcPct val="60000"/>
              </a:spcBef>
            </a:pPr>
            <a:r>
              <a:rPr lang="en-US" sz="1800" b="1">
                <a:solidFill>
                  <a:srgbClr val="000000"/>
                </a:solidFill>
                <a:latin typeface="Arial" charset="0"/>
              </a:rPr>
              <a:t>Less than </a:t>
            </a:r>
          </a:p>
          <a:p>
            <a:pPr>
              <a:lnSpc>
                <a:spcPct val="120000"/>
              </a:lnSpc>
              <a:spcBef>
                <a:spcPct val="60000"/>
              </a:spcBef>
            </a:pPr>
            <a:r>
              <a:rPr lang="en-US" sz="1800" b="1">
                <a:solidFill>
                  <a:srgbClr val="000000"/>
                </a:solidFill>
                <a:latin typeface="Arial" charset="0"/>
              </a:rPr>
              <a:t>Less than or equal to</a:t>
            </a:r>
          </a:p>
          <a:p>
            <a:pPr>
              <a:lnSpc>
                <a:spcPct val="120000"/>
              </a:lnSpc>
              <a:spcBef>
                <a:spcPct val="60000"/>
              </a:spcBef>
            </a:pPr>
            <a:r>
              <a:rPr lang="en-US" sz="1800" b="1">
                <a:solidFill>
                  <a:srgbClr val="000000"/>
                </a:solidFill>
                <a:latin typeface="Arial" charset="0"/>
              </a:rPr>
              <a:t>Not equal to</a:t>
            </a:r>
          </a:p>
        </p:txBody>
      </p:sp>
      <p:sp>
        <p:nvSpPr>
          <p:cNvPr id="19461" name="Line 5"/>
          <p:cNvSpPr>
            <a:spLocks noChangeShapeType="1"/>
          </p:cNvSpPr>
          <p:nvPr/>
        </p:nvSpPr>
        <p:spPr bwMode="auto">
          <a:xfrm flipV="1">
            <a:off x="2295525" y="2120900"/>
            <a:ext cx="4459288" cy="4763"/>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2" name="Line 6"/>
          <p:cNvSpPr>
            <a:spLocks noChangeShapeType="1"/>
          </p:cNvSpPr>
          <p:nvPr/>
        </p:nvSpPr>
        <p:spPr bwMode="auto">
          <a:xfrm>
            <a:off x="2311400" y="3122613"/>
            <a:ext cx="44450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3" name="Line 7"/>
          <p:cNvSpPr>
            <a:spLocks noChangeShapeType="1"/>
          </p:cNvSpPr>
          <p:nvPr/>
        </p:nvSpPr>
        <p:spPr bwMode="auto">
          <a:xfrm>
            <a:off x="2297113" y="2617788"/>
            <a:ext cx="44624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Line 8"/>
          <p:cNvSpPr>
            <a:spLocks noChangeShapeType="1"/>
          </p:cNvSpPr>
          <p:nvPr/>
        </p:nvSpPr>
        <p:spPr bwMode="auto">
          <a:xfrm>
            <a:off x="2311400" y="3660775"/>
            <a:ext cx="4448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Line 9"/>
          <p:cNvSpPr>
            <a:spLocks noChangeShapeType="1"/>
          </p:cNvSpPr>
          <p:nvPr/>
        </p:nvSpPr>
        <p:spPr bwMode="auto">
          <a:xfrm>
            <a:off x="2282825" y="4173538"/>
            <a:ext cx="44862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Line 10"/>
          <p:cNvSpPr>
            <a:spLocks noChangeShapeType="1"/>
          </p:cNvSpPr>
          <p:nvPr/>
        </p:nvSpPr>
        <p:spPr bwMode="auto">
          <a:xfrm>
            <a:off x="2301875" y="4687888"/>
            <a:ext cx="445452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55846735"/>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928688" y="2368550"/>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21507" name="Rectangle 3"/>
          <p:cNvSpPr>
            <a:spLocks noChangeArrowheads="1"/>
          </p:cNvSpPr>
          <p:nvPr/>
        </p:nvSpPr>
        <p:spPr bwMode="blackWhite">
          <a:xfrm>
            <a:off x="928688" y="3860800"/>
            <a:ext cx="7289800" cy="915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21508" name="Rectangle 4"/>
          <p:cNvSpPr>
            <a:spLocks noGrp="1" noChangeArrowheads="1"/>
          </p:cNvSpPr>
          <p:nvPr>
            <p:ph type="title"/>
          </p:nvPr>
        </p:nvSpPr>
        <p:spPr>
          <a:noFill/>
          <a:effectLst>
            <a:outerShdw dist="53882" dir="2700000" algn="ctr" rotWithShape="0">
              <a:srgbClr val="000000"/>
            </a:outerShdw>
          </a:effectLst>
        </p:spPr>
        <p:txBody>
          <a:bodyPr/>
          <a:lstStyle/>
          <a:p>
            <a:r>
              <a:rPr lang="en-US"/>
              <a:t>Using the Comparison Operators</a:t>
            </a:r>
          </a:p>
        </p:txBody>
      </p:sp>
      <p:grpSp>
        <p:nvGrpSpPr>
          <p:cNvPr id="19463" name="Group 7"/>
          <p:cNvGrpSpPr>
            <a:grpSpLocks/>
          </p:cNvGrpSpPr>
          <p:nvPr/>
        </p:nvGrpSpPr>
        <p:grpSpPr bwMode="auto">
          <a:xfrm>
            <a:off x="2468563" y="2960688"/>
            <a:ext cx="1582737" cy="1776412"/>
            <a:chOff x="1555" y="1865"/>
            <a:chExt cx="997" cy="1119"/>
          </a:xfrm>
        </p:grpSpPr>
        <p:sp>
          <p:nvSpPr>
            <p:cNvPr id="21513" name="Rectangle 5"/>
            <p:cNvSpPr>
              <a:spLocks noChangeArrowheads="1"/>
            </p:cNvSpPr>
            <p:nvPr/>
          </p:nvSpPr>
          <p:spPr bwMode="ltGray">
            <a:xfrm>
              <a:off x="1627" y="1865"/>
              <a:ext cx="925" cy="195"/>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sp>
          <p:nvSpPr>
            <p:cNvPr id="21514" name="Rectangle 6"/>
            <p:cNvSpPr>
              <a:spLocks noChangeArrowheads="1"/>
            </p:cNvSpPr>
            <p:nvPr/>
          </p:nvSpPr>
          <p:spPr bwMode="ltGray">
            <a:xfrm>
              <a:off x="1555" y="2465"/>
              <a:ext cx="845" cy="519"/>
            </a:xfrm>
            <a:prstGeom prst="rect">
              <a:avLst/>
            </a:prstGeom>
            <a:solidFill>
              <a:srgbClr val="FF505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p>
          </p:txBody>
        </p:sp>
      </p:grpSp>
      <p:sp>
        <p:nvSpPr>
          <p:cNvPr id="21510" name="Rectangle 8"/>
          <p:cNvSpPr>
            <a:spLocks noChangeArrowheads="1"/>
          </p:cNvSpPr>
          <p:nvPr/>
        </p:nvSpPr>
        <p:spPr bwMode="blackWhite">
          <a:xfrm>
            <a:off x="903288" y="2355850"/>
            <a:ext cx="7315200"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ename, sal, comm</a:t>
            </a:r>
          </a:p>
          <a:p>
            <a:pPr>
              <a:tabLst>
                <a:tab pos="1200150" algn="l"/>
              </a:tabLst>
            </a:pPr>
            <a:r>
              <a:rPr lang="en-US" sz="1800" b="1">
                <a:solidFill>
                  <a:srgbClr val="000000"/>
                </a:solidFill>
                <a:latin typeface="Courier New" pitchFamily="49" charset="0"/>
              </a:rPr>
              <a:t>  2  FROM   emp</a:t>
            </a:r>
          </a:p>
          <a:p>
            <a:pPr>
              <a:tabLst>
                <a:tab pos="1200150" algn="l"/>
              </a:tabLst>
            </a:pPr>
            <a:r>
              <a:rPr lang="en-US" sz="1800" b="1">
                <a:solidFill>
                  <a:srgbClr val="000000"/>
                </a:solidFill>
                <a:latin typeface="Courier New" pitchFamily="49" charset="0"/>
              </a:rPr>
              <a:t>  3  WHERE  sal&lt;=comm;</a:t>
            </a:r>
          </a:p>
        </p:txBody>
      </p:sp>
      <p:sp>
        <p:nvSpPr>
          <p:cNvPr id="21511" name="Rectangle 9"/>
          <p:cNvSpPr>
            <a:spLocks noChangeArrowheads="1"/>
          </p:cNvSpPr>
          <p:nvPr/>
        </p:nvSpPr>
        <p:spPr bwMode="blackWhite">
          <a:xfrm>
            <a:off x="903288" y="3848100"/>
            <a:ext cx="7315200"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ENAME            SAL      COMM</a:t>
            </a:r>
          </a:p>
          <a:p>
            <a:pPr>
              <a:tabLst>
                <a:tab pos="1200150" algn="l"/>
              </a:tabLst>
            </a:pPr>
            <a:r>
              <a:rPr lang="en-US" sz="1800" b="1">
                <a:solidFill>
                  <a:srgbClr val="000000"/>
                </a:solidFill>
                <a:latin typeface="Courier New" pitchFamily="49" charset="0"/>
              </a:rPr>
              <a:t>---------- --------- ---------</a:t>
            </a:r>
          </a:p>
          <a:p>
            <a:pPr>
              <a:tabLst>
                <a:tab pos="1200150" algn="l"/>
              </a:tabLst>
            </a:pPr>
            <a:r>
              <a:rPr lang="en-US" sz="1800" b="1">
                <a:solidFill>
                  <a:srgbClr val="000000"/>
                </a:solidFill>
                <a:latin typeface="Courier New" pitchFamily="49" charset="0"/>
              </a:rPr>
              <a:t>MARTIN          1250      1400</a:t>
            </a:r>
          </a:p>
        </p:txBody>
      </p:sp>
      <p:sp>
        <p:nvSpPr>
          <p:cNvPr id="19466" name="Line 10"/>
          <p:cNvSpPr>
            <a:spLocks noChangeShapeType="1"/>
          </p:cNvSpPr>
          <p:nvPr/>
        </p:nvSpPr>
        <p:spPr bwMode="auto">
          <a:xfrm>
            <a:off x="3905250" y="4572000"/>
            <a:ext cx="552450" cy="0"/>
          </a:xfrm>
          <a:prstGeom prst="line">
            <a:avLst/>
          </a:prstGeom>
          <a:noFill/>
          <a:ln w="25400">
            <a:solidFill>
              <a:srgbClr val="FF0033"/>
            </a:solidFill>
            <a:round/>
            <a:headEnd type="stealth" w="med" len="lg"/>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26085467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wipe(up)">
                                      <p:cBhvr>
                                        <p:cTn id="7" dur="500"/>
                                        <p:tgtEl>
                                          <p:spTgt spid="1946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466"/>
                                        </p:tgtEl>
                                        <p:attrNameLst>
                                          <p:attrName>style.visibility</p:attrName>
                                        </p:attrNameLst>
                                      </p:cBhvr>
                                      <p:to>
                                        <p:strVal val="visible"/>
                                      </p:to>
                                    </p:set>
                                    <p:animEffect transition="in" filter="wipe(left)">
                                      <p:cBhvr>
                                        <p:cTn id="11" dur="500"/>
                                        <p:tgtEl>
                                          <p:spTgt spid="19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effectLst>
            <a:outerShdw dist="53882" dir="2700000" algn="ctr" rotWithShape="0">
              <a:srgbClr val="000000"/>
            </a:outerShdw>
          </a:effectLst>
        </p:spPr>
        <p:txBody>
          <a:bodyPr/>
          <a:lstStyle/>
          <a:p>
            <a:r>
              <a:rPr lang="en-US"/>
              <a:t>Other Comparison Operators</a:t>
            </a:r>
          </a:p>
        </p:txBody>
      </p:sp>
      <p:sp>
        <p:nvSpPr>
          <p:cNvPr id="23555" name="Rectangle 3"/>
          <p:cNvSpPr>
            <a:spLocks noChangeArrowheads="1"/>
          </p:cNvSpPr>
          <p:nvPr/>
        </p:nvSpPr>
        <p:spPr bwMode="blackWhite">
          <a:xfrm>
            <a:off x="1682750" y="1897063"/>
            <a:ext cx="1673225" cy="27590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20000"/>
              </a:lnSpc>
              <a:spcBef>
                <a:spcPct val="60000"/>
              </a:spcBef>
            </a:pPr>
            <a:r>
              <a:rPr lang="en-US" sz="1800" b="1">
                <a:solidFill>
                  <a:srgbClr val="000000"/>
                </a:solidFill>
                <a:latin typeface="Arial" charset="0"/>
              </a:rPr>
              <a:t>Operator</a:t>
            </a:r>
          </a:p>
          <a:p>
            <a:pPr>
              <a:lnSpc>
                <a:spcPct val="120000"/>
              </a:lnSpc>
              <a:spcBef>
                <a:spcPct val="60000"/>
              </a:spcBef>
            </a:pPr>
            <a:r>
              <a:rPr lang="en-US" sz="1800" b="1">
                <a:solidFill>
                  <a:srgbClr val="000000"/>
                </a:solidFill>
                <a:latin typeface="Arial" charset="0"/>
              </a:rPr>
              <a:t>BETWEEN</a:t>
            </a:r>
            <a:br>
              <a:rPr lang="en-US" sz="1800" b="1">
                <a:solidFill>
                  <a:srgbClr val="000000"/>
                </a:solidFill>
                <a:latin typeface="Arial" charset="0"/>
              </a:rPr>
            </a:br>
            <a:r>
              <a:rPr lang="en-US" sz="1800" b="1">
                <a:solidFill>
                  <a:srgbClr val="000000"/>
                </a:solidFill>
                <a:latin typeface="Arial" charset="0"/>
              </a:rPr>
              <a:t>...AND...</a:t>
            </a:r>
          </a:p>
          <a:p>
            <a:pPr>
              <a:lnSpc>
                <a:spcPct val="120000"/>
              </a:lnSpc>
              <a:spcBef>
                <a:spcPct val="60000"/>
              </a:spcBef>
            </a:pPr>
            <a:r>
              <a:rPr lang="en-US" sz="1800" b="1">
                <a:solidFill>
                  <a:srgbClr val="000000"/>
                </a:solidFill>
                <a:latin typeface="Arial" charset="0"/>
              </a:rPr>
              <a:t>IN(list)</a:t>
            </a:r>
          </a:p>
          <a:p>
            <a:pPr>
              <a:lnSpc>
                <a:spcPct val="120000"/>
              </a:lnSpc>
              <a:spcBef>
                <a:spcPct val="60000"/>
              </a:spcBef>
            </a:pPr>
            <a:r>
              <a:rPr lang="en-US" sz="1800" b="1">
                <a:solidFill>
                  <a:srgbClr val="000000"/>
                </a:solidFill>
                <a:latin typeface="Arial" charset="0"/>
              </a:rPr>
              <a:t>LIKE</a:t>
            </a:r>
          </a:p>
          <a:p>
            <a:pPr>
              <a:lnSpc>
                <a:spcPct val="120000"/>
              </a:lnSpc>
              <a:spcBef>
                <a:spcPct val="60000"/>
              </a:spcBef>
            </a:pPr>
            <a:r>
              <a:rPr lang="en-US" sz="1800" b="1">
                <a:solidFill>
                  <a:srgbClr val="000000"/>
                </a:solidFill>
                <a:latin typeface="Arial" charset="0"/>
              </a:rPr>
              <a:t>IS NULL</a:t>
            </a:r>
          </a:p>
        </p:txBody>
      </p:sp>
      <p:sp>
        <p:nvSpPr>
          <p:cNvPr id="23556" name="Rectangle 4"/>
          <p:cNvSpPr>
            <a:spLocks noChangeArrowheads="1"/>
          </p:cNvSpPr>
          <p:nvPr/>
        </p:nvSpPr>
        <p:spPr bwMode="blackWhite">
          <a:xfrm>
            <a:off x="3338513" y="1897063"/>
            <a:ext cx="4090987" cy="27590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20000"/>
              </a:lnSpc>
              <a:spcBef>
                <a:spcPct val="60000"/>
              </a:spcBef>
            </a:pPr>
            <a:r>
              <a:rPr lang="en-US" sz="1800" b="1">
                <a:solidFill>
                  <a:srgbClr val="000000"/>
                </a:solidFill>
                <a:latin typeface="Arial" charset="0"/>
              </a:rPr>
              <a:t>Meaning</a:t>
            </a:r>
          </a:p>
          <a:p>
            <a:pPr>
              <a:lnSpc>
                <a:spcPct val="120000"/>
              </a:lnSpc>
              <a:spcBef>
                <a:spcPct val="60000"/>
              </a:spcBef>
            </a:pPr>
            <a:r>
              <a:rPr lang="en-US" sz="1800" b="1">
                <a:solidFill>
                  <a:srgbClr val="000000"/>
                </a:solidFill>
                <a:latin typeface="Arial" charset="0"/>
              </a:rPr>
              <a:t>Between two values (inclusive)	</a:t>
            </a:r>
            <a:br>
              <a:rPr lang="en-US" sz="1800" b="1">
                <a:solidFill>
                  <a:srgbClr val="000000"/>
                </a:solidFill>
                <a:latin typeface="Arial" charset="0"/>
              </a:rPr>
            </a:br>
            <a:endParaRPr lang="en-US" sz="1800" b="1">
              <a:solidFill>
                <a:srgbClr val="000000"/>
              </a:solidFill>
              <a:latin typeface="Arial" charset="0"/>
            </a:endParaRPr>
          </a:p>
          <a:p>
            <a:pPr>
              <a:lnSpc>
                <a:spcPct val="120000"/>
              </a:lnSpc>
              <a:spcBef>
                <a:spcPct val="60000"/>
              </a:spcBef>
            </a:pPr>
            <a:r>
              <a:rPr lang="en-US" sz="1800" b="1">
                <a:solidFill>
                  <a:srgbClr val="000000"/>
                </a:solidFill>
                <a:latin typeface="Arial" charset="0"/>
              </a:rPr>
              <a:t>Match any of a list of values </a:t>
            </a:r>
          </a:p>
          <a:p>
            <a:pPr>
              <a:lnSpc>
                <a:spcPct val="120000"/>
              </a:lnSpc>
              <a:spcBef>
                <a:spcPct val="60000"/>
              </a:spcBef>
            </a:pPr>
            <a:r>
              <a:rPr lang="en-US" sz="1800" b="1">
                <a:solidFill>
                  <a:srgbClr val="000000"/>
                </a:solidFill>
                <a:latin typeface="Arial" charset="0"/>
              </a:rPr>
              <a:t>Match a character pattern </a:t>
            </a:r>
          </a:p>
          <a:p>
            <a:pPr>
              <a:lnSpc>
                <a:spcPct val="120000"/>
              </a:lnSpc>
              <a:spcBef>
                <a:spcPct val="60000"/>
              </a:spcBef>
            </a:pPr>
            <a:r>
              <a:rPr lang="en-US" sz="1800" b="1">
                <a:solidFill>
                  <a:srgbClr val="000000"/>
                </a:solidFill>
                <a:latin typeface="Arial" charset="0"/>
              </a:rPr>
              <a:t>Is a null value </a:t>
            </a:r>
          </a:p>
        </p:txBody>
      </p:sp>
      <p:sp>
        <p:nvSpPr>
          <p:cNvPr id="23557" name="Line 5"/>
          <p:cNvSpPr>
            <a:spLocks noChangeShapeType="1"/>
          </p:cNvSpPr>
          <p:nvPr/>
        </p:nvSpPr>
        <p:spPr bwMode="auto">
          <a:xfrm>
            <a:off x="1682750" y="2316163"/>
            <a:ext cx="5735638" cy="793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8" name="Line 6"/>
          <p:cNvSpPr>
            <a:spLocks noChangeShapeType="1"/>
          </p:cNvSpPr>
          <p:nvPr/>
        </p:nvSpPr>
        <p:spPr bwMode="auto">
          <a:xfrm>
            <a:off x="1663700" y="3178175"/>
            <a:ext cx="57658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9" name="Line 7"/>
          <p:cNvSpPr>
            <a:spLocks noChangeShapeType="1"/>
          </p:cNvSpPr>
          <p:nvPr/>
        </p:nvSpPr>
        <p:spPr bwMode="auto">
          <a:xfrm>
            <a:off x="1676400" y="3678238"/>
            <a:ext cx="57467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0" name="Line 8"/>
          <p:cNvSpPr>
            <a:spLocks noChangeShapeType="1"/>
          </p:cNvSpPr>
          <p:nvPr/>
        </p:nvSpPr>
        <p:spPr bwMode="auto">
          <a:xfrm>
            <a:off x="1676400" y="4171950"/>
            <a:ext cx="57467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47306432"/>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3830</Words>
  <Application>Microsoft Macintosh PowerPoint</Application>
  <PresentationFormat>On-screen Show (4:3)</PresentationFormat>
  <Paragraphs>583</Paragraphs>
  <Slides>27</Slides>
  <Notes>27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Arial</vt:lpstr>
      <vt:lpstr>Calibri</vt:lpstr>
      <vt:lpstr>Courier New</vt:lpstr>
      <vt:lpstr>Times</vt:lpstr>
      <vt:lpstr>Times New Roman</vt:lpstr>
      <vt:lpstr>Wingdings 3</vt:lpstr>
      <vt:lpstr>Office Theme</vt:lpstr>
      <vt:lpstr>Document</vt:lpstr>
      <vt:lpstr>Restricting and Sorting Data</vt:lpstr>
      <vt:lpstr>Objectives</vt:lpstr>
      <vt:lpstr>Limiting Rows Using a Selection</vt:lpstr>
      <vt:lpstr>Limiting Rows Selected</vt:lpstr>
      <vt:lpstr>Using the WHERE Clause</vt:lpstr>
      <vt:lpstr>Character Strings and Dates</vt:lpstr>
      <vt:lpstr>Comparison Operators</vt:lpstr>
      <vt:lpstr>Using the Comparison Operators</vt:lpstr>
      <vt:lpstr>Other Comparison Operators</vt:lpstr>
      <vt:lpstr>Using the BETWEEN Operator</vt:lpstr>
      <vt:lpstr>Using the IN Operator</vt:lpstr>
      <vt:lpstr>Using the LIKE Operator</vt:lpstr>
      <vt:lpstr>Using the LIKE Operator</vt:lpstr>
      <vt:lpstr>Using the IS NULL Operator</vt:lpstr>
      <vt:lpstr>Logical Operators</vt:lpstr>
      <vt:lpstr>Using the AND Operator</vt:lpstr>
      <vt:lpstr>Using the OR Operator</vt:lpstr>
      <vt:lpstr>Using the NOT Operator</vt:lpstr>
      <vt:lpstr>Rules of Precedence</vt:lpstr>
      <vt:lpstr>Rules of Precedence</vt:lpstr>
      <vt:lpstr>Rules of Precedence</vt:lpstr>
      <vt:lpstr>ORDER BY Clause</vt:lpstr>
      <vt:lpstr>Sorting in Descending Order</vt:lpstr>
      <vt:lpstr>Sorting by Column Alias</vt:lpstr>
      <vt:lpstr>Sorting by Multiple Columns</vt:lpstr>
      <vt:lpstr>Summary</vt:lpstr>
      <vt:lpstr>Practice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Restricting and Sorting Data</dc:title>
  <dc:creator>MARIA HASHMI</dc:creator>
  <cp:lastModifiedBy>Aleena Ahmad</cp:lastModifiedBy>
  <cp:revision>2</cp:revision>
  <dcterms:created xsi:type="dcterms:W3CDTF">2015-03-26T04:52:05Z</dcterms:created>
  <dcterms:modified xsi:type="dcterms:W3CDTF">2021-10-05T09:07:42Z</dcterms:modified>
</cp:coreProperties>
</file>