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61" r:id="rId2"/>
    <p:sldId id="262" r:id="rId3"/>
    <p:sldId id="263" r:id="rId4"/>
    <p:sldId id="256" r:id="rId5"/>
    <p:sldId id="257" r:id="rId6"/>
    <p:sldId id="259" r:id="rId7"/>
    <p:sldId id="264" r:id="rId8"/>
    <p:sldId id="274" r:id="rId9"/>
    <p:sldId id="273" r:id="rId10"/>
    <p:sldId id="260" r:id="rId11"/>
    <p:sldId id="265" r:id="rId12"/>
    <p:sldId id="266" r:id="rId13"/>
    <p:sldId id="267" r:id="rId14"/>
    <p:sldId id="268" r:id="rId15"/>
    <p:sldId id="275" r:id="rId16"/>
    <p:sldId id="276" r:id="rId17"/>
    <p:sldId id="269" r:id="rId18"/>
    <p:sldId id="270" r:id="rId19"/>
    <p:sldId id="271" r:id="rId20"/>
    <p:sldId id="272"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258" autoAdjust="0"/>
    <p:restoredTop sz="71652" autoAdjust="0"/>
  </p:normalViewPr>
  <p:slideViewPr>
    <p:cSldViewPr snapToGrid="0">
      <p:cViewPr varScale="1">
        <p:scale>
          <a:sx n="42" d="100"/>
          <a:sy n="42" d="100"/>
        </p:scale>
        <p:origin x="138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FFFFFF"/>
                </a:solidFill>
                <a:effectLst/>
                <a:latin typeface="urw-din"/>
              </a:rPr>
              <a:t>Long-Term Scheduler changes the process state from </a:t>
            </a:r>
            <a:r>
              <a:rPr lang="en-US" b="1" i="0" dirty="0">
                <a:solidFill>
                  <a:srgbClr val="FFFFFF"/>
                </a:solidFill>
                <a:effectLst/>
                <a:latin typeface="urw-din"/>
              </a:rPr>
              <a:t>New</a:t>
            </a:r>
            <a:r>
              <a:rPr lang="en-US" b="0" i="0" dirty="0">
                <a:solidFill>
                  <a:srgbClr val="FFFFFF"/>
                </a:solidFill>
                <a:effectLst/>
                <a:latin typeface="urw-din"/>
              </a:rPr>
              <a:t> to </a:t>
            </a:r>
            <a:r>
              <a:rPr lang="en-US" b="1" i="0" dirty="0">
                <a:solidFill>
                  <a:srgbClr val="FFFFFF"/>
                </a:solidFill>
                <a:effectLst/>
                <a:latin typeface="urw-din"/>
              </a:rPr>
              <a:t>Ready</a:t>
            </a:r>
            <a:r>
              <a:rPr lang="en-US" b="0" i="0" dirty="0">
                <a:solidFill>
                  <a:srgbClr val="FFFFFF"/>
                </a:solidFill>
                <a:effectLst/>
                <a:latin typeface="urw-din"/>
              </a:rPr>
              <a:t>.</a:t>
            </a:r>
          </a:p>
          <a:p>
            <a:pPr marL="0" lvl="0" indent="0" algn="l" rtl="0">
              <a:spcBef>
                <a:spcPts val="0"/>
              </a:spcBef>
              <a:spcAft>
                <a:spcPts val="0"/>
              </a:spcAft>
              <a:buNone/>
            </a:pPr>
            <a:endParaRPr lang="en-US" b="0" i="0" dirty="0">
              <a:solidFill>
                <a:srgbClr val="FFFFFF"/>
              </a:solidFill>
              <a:effectLst/>
              <a:latin typeface="urw-din"/>
            </a:endParaRPr>
          </a:p>
          <a:p>
            <a:pPr marL="0" lvl="0" indent="0" algn="l" rtl="0">
              <a:spcBef>
                <a:spcPts val="0"/>
              </a:spcBef>
              <a:spcAft>
                <a:spcPts val="0"/>
              </a:spcAft>
              <a:buNone/>
            </a:pPr>
            <a:r>
              <a:rPr lang="en-US" b="0" i="0" dirty="0">
                <a:solidFill>
                  <a:srgbClr val="FFFFFF"/>
                </a:solidFill>
                <a:effectLst/>
                <a:latin typeface="urw-din"/>
              </a:rPr>
              <a:t>Short-Term Scheduler changes the process state from </a:t>
            </a:r>
            <a:r>
              <a:rPr lang="en-US" b="1" i="0" dirty="0">
                <a:solidFill>
                  <a:srgbClr val="FFFFFF"/>
                </a:solidFill>
                <a:effectLst/>
                <a:latin typeface="urw-din"/>
              </a:rPr>
              <a:t>Ready</a:t>
            </a:r>
            <a:r>
              <a:rPr lang="en-US" b="0" i="0" dirty="0">
                <a:solidFill>
                  <a:srgbClr val="FFFFFF"/>
                </a:solidFill>
                <a:effectLst/>
                <a:latin typeface="urw-din"/>
              </a:rPr>
              <a:t> to </a:t>
            </a:r>
            <a:r>
              <a:rPr lang="en-US" b="1" i="0" dirty="0">
                <a:solidFill>
                  <a:srgbClr val="FFFFFF"/>
                </a:solidFill>
                <a:effectLst/>
                <a:latin typeface="urw-din"/>
              </a:rPr>
              <a:t>Running</a:t>
            </a:r>
            <a:r>
              <a:rPr lang="en-US" b="0" i="0" dirty="0">
                <a:solidFill>
                  <a:srgbClr val="FFFFFF"/>
                </a:solidFill>
                <a:effectLst/>
                <a:latin typeface="urw-din"/>
              </a:rPr>
              <a:t>.</a:t>
            </a:r>
          </a:p>
          <a:p>
            <a:pPr marL="0" lvl="0" indent="0" algn="l" rtl="0">
              <a:spcBef>
                <a:spcPts val="0"/>
              </a:spcBef>
              <a:spcAft>
                <a:spcPts val="0"/>
              </a:spcAft>
              <a:buNone/>
            </a:pPr>
            <a:endParaRPr dirty="0"/>
          </a:p>
        </p:txBody>
      </p:sp>
      <p:sp>
        <p:nvSpPr>
          <p:cNvPr id="145" name="Google Shape;14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are benefits of swapping </a:t>
            </a:r>
            <a:r>
              <a:rPr lang="en-US"/>
              <a:t>the process?</a:t>
            </a:r>
            <a:endParaRPr/>
          </a:p>
        </p:txBody>
      </p:sp>
      <p:sp>
        <p:nvSpPr>
          <p:cNvPr id="157" name="Google Shape;1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884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Q. </a:t>
            </a:r>
            <a:r>
              <a:rPr lang="en-US" b="0" dirty="0"/>
              <a:t>Why it is important that long term scheduler selects a good mix of both I/O and CPU bound processes?</a:t>
            </a:r>
            <a:endParaRPr b="1" dirty="0"/>
          </a:p>
        </p:txBody>
      </p:sp>
      <p:sp>
        <p:nvSpPr>
          <p:cNvPr id="163" name="Google Shape;1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Q. </a:t>
            </a:r>
            <a:r>
              <a:rPr lang="en-US" dirty="0"/>
              <a:t>Why do we need process management?</a:t>
            </a:r>
            <a:br>
              <a:rPr lang="en-US" dirty="0"/>
            </a:br>
            <a:r>
              <a:rPr lang="en-US" b="1" dirty="0"/>
              <a:t>Q.</a:t>
            </a:r>
            <a:r>
              <a:rPr lang="en-US" dirty="0"/>
              <a:t> What is difference btw a program and a process?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status of the current activity of a process is represented by the value of the program counter and the contents of the processor’s registers.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Stack: </a:t>
            </a:r>
            <a:r>
              <a:rPr lang="en-US" dirty="0"/>
              <a:t>temporary data storage when invoking functions (such as function parameters, return addresses, and local variables).</a:t>
            </a:r>
          </a:p>
          <a:p>
            <a:pPr marL="0" lvl="0" indent="0" algn="l" rtl="0">
              <a:spcBef>
                <a:spcPts val="0"/>
              </a:spcBef>
              <a:spcAft>
                <a:spcPts val="0"/>
              </a:spcAft>
              <a:buNone/>
            </a:pPr>
            <a:r>
              <a:rPr lang="en-US" b="1" dirty="0"/>
              <a:t>Heap: </a:t>
            </a:r>
            <a:r>
              <a:rPr lang="en-US" dirty="0"/>
              <a:t>memory that is dynamically allocated during program run time.</a:t>
            </a:r>
          </a:p>
          <a:p>
            <a:pPr marL="0" lvl="0" indent="0" algn="l" rtl="0">
              <a:spcBef>
                <a:spcPts val="0"/>
              </a:spcBef>
              <a:spcAft>
                <a:spcPts val="0"/>
              </a:spcAft>
              <a:buNone/>
            </a:pPr>
            <a:r>
              <a:rPr lang="en-US" b="1" dirty="0"/>
              <a:t>Data: </a:t>
            </a:r>
            <a:r>
              <a:rPr lang="en-US" b="0" dirty="0"/>
              <a:t>Global Variables</a:t>
            </a:r>
          </a:p>
          <a:p>
            <a:pPr marL="0" lvl="0" indent="0" algn="l" rtl="0">
              <a:spcBef>
                <a:spcPts val="0"/>
              </a:spcBef>
              <a:spcAft>
                <a:spcPts val="0"/>
              </a:spcAft>
              <a:buNone/>
            </a:pPr>
            <a:r>
              <a:rPr lang="en-US" b="1" dirty="0"/>
              <a:t>Text: </a:t>
            </a:r>
            <a:r>
              <a:rPr lang="en-US" dirty="0"/>
              <a:t>the executable code</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Q. </a:t>
            </a:r>
            <a:r>
              <a:rPr lang="en-US" b="0" dirty="0"/>
              <a:t>How can a program can be converted into a process.</a:t>
            </a:r>
          </a:p>
          <a:p>
            <a:pPr marL="0" lvl="0" indent="0" algn="l" rtl="0">
              <a:spcBef>
                <a:spcPts val="0"/>
              </a:spcBef>
              <a:spcAft>
                <a:spcPts val="0"/>
              </a:spcAft>
              <a:buNone/>
            </a:pPr>
            <a:r>
              <a:rPr lang="en-US" b="0" dirty="0"/>
              <a:t>Ans: double clicking or </a:t>
            </a:r>
            <a:r>
              <a:rPr lang="en-US" b="0" dirty="0" err="1"/>
              <a:t>cmd</a:t>
            </a:r>
            <a:r>
              <a:rPr lang="en-US" b="0" dirty="0"/>
              <a:t> </a:t>
            </a:r>
            <a:endParaRPr lang="en-US"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 an activation record containing function parameters, local variables, and the return address is pushed onto the stack</a:t>
            </a:r>
            <a:endParaRPr b="1"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Q. </a:t>
            </a:r>
            <a:r>
              <a:rPr lang="en-US" b="0" dirty="0"/>
              <a:t>How does an OS keeps the states of a process UpToDate?</a:t>
            </a:r>
            <a:endParaRPr b="1" dirty="0"/>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200"/>
              <a:buFont typeface="Calibri"/>
              <a:buNone/>
            </a:pPr>
            <a:r>
              <a:rPr lang="en-US" b="1" dirty="0"/>
              <a:t>Process state: </a:t>
            </a:r>
            <a:r>
              <a:rPr lang="en-US" dirty="0"/>
              <a:t>new, ready, running, waiting, halted, and so on</a:t>
            </a:r>
            <a:endParaRPr lang="en-US" b="1" dirty="0"/>
          </a:p>
          <a:p>
            <a:pPr marL="0" lvl="0" indent="0" algn="l" rtl="0">
              <a:spcBef>
                <a:spcPts val="640"/>
              </a:spcBef>
              <a:spcAft>
                <a:spcPts val="0"/>
              </a:spcAft>
              <a:buClr>
                <a:schemeClr val="dk1"/>
              </a:buClr>
              <a:buSzPts val="3200"/>
              <a:buFont typeface="Calibri"/>
              <a:buNone/>
            </a:pPr>
            <a:r>
              <a:rPr lang="en-US" b="1" dirty="0"/>
              <a:t>Program counter: </a:t>
            </a:r>
            <a:r>
              <a:rPr lang="en-US" dirty="0"/>
              <a:t>The counter indicates the address of the next instruction to be executed for this process.</a:t>
            </a:r>
            <a:endParaRPr lang="en-US" b="1" dirty="0"/>
          </a:p>
          <a:p>
            <a:pPr marL="0" lvl="0" indent="0" algn="l" rtl="0">
              <a:spcBef>
                <a:spcPts val="640"/>
              </a:spcBef>
              <a:spcAft>
                <a:spcPts val="0"/>
              </a:spcAft>
              <a:buClr>
                <a:schemeClr val="dk1"/>
              </a:buClr>
              <a:buSzPts val="3200"/>
              <a:buFont typeface="Calibri"/>
              <a:buNone/>
            </a:pPr>
            <a:r>
              <a:rPr lang="en-US" b="1" dirty="0"/>
              <a:t>CPU registers: </a:t>
            </a:r>
            <a:r>
              <a:rPr lang="en-US" dirty="0"/>
              <a:t>index registers, stack pointers, and general-purpose registers</a:t>
            </a:r>
            <a:endParaRPr lang="en-US" b="1" dirty="0"/>
          </a:p>
          <a:p>
            <a:pPr marL="0" lvl="0" indent="0" algn="l" rtl="0">
              <a:spcBef>
                <a:spcPts val="640"/>
              </a:spcBef>
              <a:spcAft>
                <a:spcPts val="0"/>
              </a:spcAft>
              <a:buClr>
                <a:schemeClr val="dk1"/>
              </a:buClr>
              <a:buSzPts val="3200"/>
              <a:buFont typeface="Calibri"/>
              <a:buNone/>
            </a:pPr>
            <a:r>
              <a:rPr lang="en-US" b="1" dirty="0"/>
              <a:t>CPU-scheduling information: </a:t>
            </a:r>
            <a:r>
              <a:rPr lang="en-US" dirty="0"/>
              <a:t>This information includes a process priority, pointers to scheduling queues, and any other scheduling parameters.</a:t>
            </a:r>
            <a:endParaRPr lang="en-US" b="1" dirty="0"/>
          </a:p>
          <a:p>
            <a:pPr marL="0" lvl="0" indent="0" algn="l" rtl="0">
              <a:spcBef>
                <a:spcPts val="640"/>
              </a:spcBef>
              <a:spcAft>
                <a:spcPts val="0"/>
              </a:spcAft>
              <a:buClr>
                <a:schemeClr val="dk1"/>
              </a:buClr>
              <a:buSzPts val="3200"/>
              <a:buFont typeface="Calibri"/>
              <a:buNone/>
            </a:pPr>
            <a:r>
              <a:rPr lang="en-US" b="1" dirty="0"/>
              <a:t>Memory-management information: </a:t>
            </a:r>
            <a:r>
              <a:rPr lang="en-US" b="0" dirty="0"/>
              <a:t>base and limit register + page table</a:t>
            </a:r>
            <a:endParaRPr lang="en-US" b="1" dirty="0"/>
          </a:p>
          <a:p>
            <a:pPr marL="0" lvl="0" indent="0" algn="l" rtl="0">
              <a:spcBef>
                <a:spcPts val="640"/>
              </a:spcBef>
              <a:spcAft>
                <a:spcPts val="0"/>
              </a:spcAft>
              <a:buClr>
                <a:schemeClr val="dk1"/>
              </a:buClr>
              <a:buSzPts val="3200"/>
              <a:buFont typeface="Calibri"/>
              <a:buNone/>
            </a:pPr>
            <a:r>
              <a:rPr lang="en-US" b="1" dirty="0"/>
              <a:t>Accounting information: </a:t>
            </a:r>
            <a:r>
              <a:rPr lang="en-US" dirty="0"/>
              <a:t>This information includes the amount of CPU and real time used, time limits, account numbers, job or process numbers, and so on.</a:t>
            </a:r>
            <a:endParaRPr lang="en-US" b="1" dirty="0"/>
          </a:p>
          <a:p>
            <a:pPr marL="0" lvl="0" indent="0" algn="l" rtl="0">
              <a:spcBef>
                <a:spcPts val="640"/>
              </a:spcBef>
              <a:spcAft>
                <a:spcPts val="0"/>
              </a:spcAft>
              <a:buClr>
                <a:schemeClr val="dk1"/>
              </a:buClr>
              <a:buSzPts val="3200"/>
              <a:buFont typeface="Calibri"/>
              <a:buNone/>
            </a:pPr>
            <a:r>
              <a:rPr lang="en-US" b="1" dirty="0"/>
              <a:t>I/O status </a:t>
            </a:r>
            <a:r>
              <a:rPr lang="en-US" b="1"/>
              <a:t>information: </a:t>
            </a:r>
            <a:r>
              <a:rPr lang="en-US"/>
              <a:t>This information includes the list of I/O devices allocated to the process,</a:t>
            </a:r>
            <a:endParaRPr lang="en-US" b="1" dirty="0"/>
          </a:p>
          <a:p>
            <a:pPr marL="0" lvl="0" indent="0" algn="l" rtl="0">
              <a:spcBef>
                <a:spcPts val="0"/>
              </a:spcBef>
              <a:spcAft>
                <a:spcPts val="0"/>
              </a:spcAft>
              <a:buNone/>
            </a:pPr>
            <a:endParaRPr b="1" dirty="0"/>
          </a:p>
        </p:txBody>
      </p:sp>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32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Q. </a:t>
            </a:r>
            <a:r>
              <a:rPr lang="en-US" b="0" dirty="0"/>
              <a:t>Why do we need such type of scheduling ?</a:t>
            </a:r>
            <a:endParaRPr b="1" dirty="0"/>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97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17" name="Google Shape;117;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ts val="3200"/>
              <a:buChar char="•"/>
            </a:pPr>
            <a:r>
              <a:rPr lang="en-US"/>
              <a:t>The device controller is responsible for moving the data between the peripheral devices that it controls and its local buffer storage. </a:t>
            </a:r>
            <a:endParaRPr/>
          </a:p>
          <a:p>
            <a:pPr marL="342900" lvl="0" indent="-342900" algn="l" rtl="0">
              <a:spcBef>
                <a:spcPts val="640"/>
              </a:spcBef>
              <a:spcAft>
                <a:spcPts val="0"/>
              </a:spcAft>
              <a:buClr>
                <a:schemeClr val="dk1"/>
              </a:buClr>
              <a:buSzPts val="3200"/>
              <a:buChar char="•"/>
            </a:pPr>
            <a:r>
              <a:rPr lang="en-US"/>
              <a:t>Typically, operating systems have a </a:t>
            </a:r>
            <a:r>
              <a:rPr lang="en-US" b="1"/>
              <a:t>device driver for each device controller.</a:t>
            </a:r>
            <a:endParaRPr/>
          </a:p>
          <a:p>
            <a:pPr marL="342900" lvl="0" indent="-342900" algn="l" rtl="0">
              <a:spcBef>
                <a:spcPts val="640"/>
              </a:spcBef>
              <a:spcAft>
                <a:spcPts val="0"/>
              </a:spcAft>
              <a:buClr>
                <a:schemeClr val="dk1"/>
              </a:buClr>
              <a:buSzPts val="3200"/>
              <a:buChar char="•"/>
            </a:pPr>
            <a:r>
              <a:rPr lang="en-US"/>
              <a:t>Whenever a process needs to read data from a file in the disk. The OS will instruct (via device driver) the disk controller to read the appropriate file.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0" name="Google Shape;110;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11" name="Google Shape;111;p17" descr="C:\Users\Saad Farooq\Desktop\Capture.PNG"/>
          <p:cNvPicPr preferRelativeResize="0"/>
          <p:nvPr/>
        </p:nvPicPr>
        <p:blipFill rotWithShape="1">
          <a:blip r:embed="rId3">
            <a:alphaModFix/>
          </a:blip>
          <a:srcRect/>
          <a:stretch/>
        </p:blipFill>
        <p:spPr>
          <a:xfrm>
            <a:off x="-785813" y="-271463"/>
            <a:ext cx="10715626" cy="7400926"/>
          </a:xfrm>
          <a:prstGeom prst="rect">
            <a:avLst/>
          </a:prstGeom>
          <a:noFill/>
          <a:ln>
            <a:noFill/>
          </a:ln>
        </p:spPr>
      </p:pic>
    </p:spTree>
    <p:extLst>
      <p:ext uri="{BB962C8B-B14F-4D97-AF65-F5344CB8AC3E}">
        <p14:creationId xmlns:p14="http://schemas.microsoft.com/office/powerpoint/2010/main" val="165322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CPU Scheduler</a:t>
            </a:r>
            <a:endParaRPr/>
          </a:p>
        </p:txBody>
      </p:sp>
      <p:sp>
        <p:nvSpPr>
          <p:cNvPr id="142" name="Google Shape;14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short-term scheduler, or CPU scheduler, selects from among the processes that are ready to execute and allocates the CPU to one of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Job Scheduler (Long Term Scheduler)</a:t>
            </a:r>
            <a:endParaRPr/>
          </a:p>
        </p:txBody>
      </p:sp>
      <p:sp>
        <p:nvSpPr>
          <p:cNvPr id="148" name="Google Shape;14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More processes are submitted than can be executed immediately. These processes are spooled to a mass-storage device (typically a disk), where they are kept for later execution. </a:t>
            </a:r>
            <a:endParaRPr/>
          </a:p>
          <a:p>
            <a:pPr marL="342900" lvl="0" indent="-18542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The long-term scheduler, or job scheduler, selects processes from this pool and loads them into memory for Process Scheduling execution.</a:t>
            </a:r>
            <a:endParaRPr/>
          </a:p>
          <a:p>
            <a:pPr marL="342900" lvl="0" indent="-34290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In short, Job Scheduler decides which processes that have been submitted can be in memory and hence in the ready queue.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4" name="Google Shape;154;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CPU scheduler runs more often than job scheduler.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Other Types of Schedulers</a:t>
            </a:r>
            <a:endParaRPr/>
          </a:p>
        </p:txBody>
      </p:sp>
      <p:sp>
        <p:nvSpPr>
          <p:cNvPr id="160" name="Google Shape;160;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I/O Schedulers such as disk scheduler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Other Types of Schedulers</a:t>
            </a:r>
            <a:endParaRPr/>
          </a:p>
        </p:txBody>
      </p:sp>
      <p:sp>
        <p:nvSpPr>
          <p:cNvPr id="160" name="Google Shape;160;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ts val="3200"/>
              <a:buChar char="•"/>
            </a:pPr>
            <a:r>
              <a:rPr lang="en-US" dirty="0"/>
              <a:t>Some operating systems such as time-sharing systems may introduce a medium-term scheduler, which removes processes from memory and thus reduces the degree of multiprogramming. </a:t>
            </a:r>
          </a:p>
          <a:p>
            <a:pPr marL="342900" lvl="0" indent="-342900" algn="just" rtl="0">
              <a:spcBef>
                <a:spcPts val="0"/>
              </a:spcBef>
              <a:spcAft>
                <a:spcPts val="0"/>
              </a:spcAft>
              <a:buClr>
                <a:schemeClr val="dk1"/>
              </a:buClr>
              <a:buSzPts val="3200"/>
              <a:buChar char="•"/>
            </a:pPr>
            <a:r>
              <a:rPr lang="en-US" dirty="0"/>
              <a:t>At some later time the process can be reintroduced at some later stage, this scheme is called swapping. </a:t>
            </a:r>
          </a:p>
          <a:p>
            <a:pPr marL="342900" lvl="0" indent="-342900" algn="just" rtl="0">
              <a:spcBef>
                <a:spcPts val="0"/>
              </a:spcBef>
              <a:spcAft>
                <a:spcPts val="0"/>
              </a:spcAft>
              <a:buClr>
                <a:schemeClr val="dk1"/>
              </a:buClr>
              <a:buSzPts val="3200"/>
              <a:buChar char="•"/>
            </a:pPr>
            <a:r>
              <a:rPr lang="en-US" dirty="0"/>
              <a:t>The process is swapped out and is later swapped in by the medium-term scheduler. </a:t>
            </a:r>
          </a:p>
          <a:p>
            <a:pPr marL="342900" lvl="0" indent="-342900" algn="just" rtl="0">
              <a:spcBef>
                <a:spcPts val="0"/>
              </a:spcBef>
              <a:spcAft>
                <a:spcPts val="0"/>
              </a:spcAft>
              <a:buClr>
                <a:schemeClr val="dk1"/>
              </a:buClr>
              <a:buSzPts val="3200"/>
              <a:buChar char="•"/>
            </a:pPr>
            <a:r>
              <a:rPr lang="en-US" dirty="0"/>
              <a:t>Swapping may be necessary to improve the job mix, or because a change in memory requirements has over-committed available memory, requiring memory to be freed up. </a:t>
            </a:r>
          </a:p>
          <a:p>
            <a:pPr marL="342900" lvl="0" indent="-342900" algn="just" rtl="0">
              <a:spcBef>
                <a:spcPts val="0"/>
              </a:spcBef>
              <a:spcAft>
                <a:spcPts val="0"/>
              </a:spcAft>
              <a:buClr>
                <a:schemeClr val="dk1"/>
              </a:buClr>
              <a:buSzPts val="3200"/>
              <a:buChar char="•"/>
            </a:pPr>
            <a:r>
              <a:rPr lang="en-US" dirty="0"/>
              <a:t>The work carried out by the swapper to move a process from the main memory to disk is known as swap out and moving it back into the main memory is called swap in. </a:t>
            </a:r>
          </a:p>
          <a:p>
            <a:pPr marL="342900" lvl="0" indent="-342900" algn="just" rtl="0">
              <a:spcBef>
                <a:spcPts val="0"/>
              </a:spcBef>
              <a:spcAft>
                <a:spcPts val="0"/>
              </a:spcAft>
              <a:buClr>
                <a:schemeClr val="dk1"/>
              </a:buClr>
              <a:buSzPts val="3200"/>
              <a:buChar char="•"/>
            </a:pPr>
            <a:r>
              <a:rPr lang="en-US" dirty="0"/>
              <a:t>The area on the disk where swapped-out processes are stored is called the swap space. </a:t>
            </a:r>
            <a:endParaRPr dirty="0"/>
          </a:p>
        </p:txBody>
      </p:sp>
    </p:spTree>
    <p:extLst>
      <p:ext uri="{BB962C8B-B14F-4D97-AF65-F5344CB8AC3E}">
        <p14:creationId xmlns:p14="http://schemas.microsoft.com/office/powerpoint/2010/main" val="240167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C7AC053-1E53-4F38-A4F0-4394452A15AF}"/>
              </a:ext>
            </a:extLst>
          </p:cNvPr>
          <p:cNvPicPr>
            <a:picLocks noChangeAspect="1"/>
          </p:cNvPicPr>
          <p:nvPr/>
        </p:nvPicPr>
        <p:blipFill>
          <a:blip r:embed="rId2"/>
          <a:stretch>
            <a:fillRect/>
          </a:stretch>
        </p:blipFill>
        <p:spPr>
          <a:xfrm>
            <a:off x="1659989" y="1885071"/>
            <a:ext cx="6063174" cy="35169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328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I/O-Bound Process vs CPU-Bound Process</a:t>
            </a:r>
            <a:endParaRPr/>
          </a:p>
        </p:txBody>
      </p:sp>
      <p:sp>
        <p:nvSpPr>
          <p:cNvPr id="166" name="Google Shape;166;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I/O-bound process is one that spends more of its time doing I/O than it spends doing computations. </a:t>
            </a:r>
            <a:endParaRPr/>
          </a:p>
          <a:p>
            <a:pPr marL="342900" lvl="0" indent="-342900" algn="l" rtl="0">
              <a:spcBef>
                <a:spcPts val="592"/>
              </a:spcBef>
              <a:spcAft>
                <a:spcPts val="0"/>
              </a:spcAft>
              <a:buClr>
                <a:schemeClr val="dk1"/>
              </a:buClr>
              <a:buSzPct val="100000"/>
              <a:buChar char="•"/>
            </a:pPr>
            <a:r>
              <a:rPr lang="en-US"/>
              <a:t>A CPU-bound process, in contrast, generates I/O requests infrequently, using more of its time doing computations. </a:t>
            </a:r>
            <a:endParaRPr/>
          </a:p>
          <a:p>
            <a:pPr marL="342900" lvl="0" indent="-15494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r>
              <a:rPr lang="en-US"/>
              <a:t>It is important that the long-term scheduler select a good process mix of I/O-bound and CPU-bound processes.</a:t>
            </a:r>
            <a:endParaRPr/>
          </a:p>
          <a:p>
            <a:pPr marL="342900" lvl="0" indent="-342900" algn="l" rtl="0">
              <a:spcBef>
                <a:spcPts val="592"/>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72" name="Google Shape;17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If all processes are I/O bound, the ready queue will almost always be empty, and the short-term scheduler will have little to do.</a:t>
            </a:r>
            <a:endParaRPr/>
          </a:p>
          <a:p>
            <a:pPr marL="342900" lvl="0" indent="-342900" algn="l" rtl="0">
              <a:spcBef>
                <a:spcPts val="592"/>
              </a:spcBef>
              <a:spcAft>
                <a:spcPts val="0"/>
              </a:spcAft>
              <a:buClr>
                <a:schemeClr val="dk1"/>
              </a:buClr>
              <a:buSzPct val="100000"/>
              <a:buChar char="•"/>
            </a:pPr>
            <a:r>
              <a:rPr lang="en-US"/>
              <a:t>If all processes are CPU bound, the I/O waiting queue will almost always be empty, devices will go unused, and again the system will be unbalanced. </a:t>
            </a:r>
            <a:endParaRPr/>
          </a:p>
          <a:p>
            <a:pPr marL="342900" lvl="0" indent="-342900" algn="l" rtl="0">
              <a:spcBef>
                <a:spcPts val="592"/>
              </a:spcBef>
              <a:spcAft>
                <a:spcPts val="0"/>
              </a:spcAft>
              <a:buClr>
                <a:schemeClr val="dk1"/>
              </a:buClr>
              <a:buSzPct val="100000"/>
              <a:buChar char="•"/>
            </a:pPr>
            <a:r>
              <a:rPr lang="en-US"/>
              <a:t>The system with the best performance will thus have a combination of CPU-bound and I/O-bound processes.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Context Switch</a:t>
            </a:r>
            <a:endParaRPr/>
          </a:p>
        </p:txBody>
      </p:sp>
      <p:sp>
        <p:nvSpPr>
          <p:cNvPr id="178" name="Google Shape;178;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Context Switch is a method in which the CPU state of currently executing process is saved in the PCB and the state of another process in the ready queue is loaded in the CPU from the PCB.</a:t>
            </a:r>
            <a:endParaRPr/>
          </a:p>
          <a:p>
            <a:pPr marL="342900" lvl="0" indent="-342900" algn="l" rtl="0">
              <a:spcBef>
                <a:spcPts val="640"/>
              </a:spcBef>
              <a:spcAft>
                <a:spcPts val="0"/>
              </a:spcAft>
              <a:buClr>
                <a:schemeClr val="dk1"/>
              </a:buClr>
              <a:buSzPts val="3200"/>
              <a:buChar char="•"/>
            </a:pPr>
            <a:r>
              <a:rPr lang="en-US"/>
              <a:t>Context switching is done by the dispatcher.</a:t>
            </a:r>
            <a:endParaRPr/>
          </a:p>
          <a:p>
            <a:pPr marL="342900" lvl="0" indent="-342900" algn="l" rtl="0">
              <a:spcBef>
                <a:spcPts val="640"/>
              </a:spcBef>
              <a:spcAft>
                <a:spcPts val="0"/>
              </a:spcAft>
              <a:buClr>
                <a:schemeClr val="dk1"/>
              </a:buClr>
              <a:buSzPts val="3200"/>
              <a:buChar char="•"/>
            </a:pPr>
            <a:r>
              <a:rPr lang="en-US"/>
              <a:t>Context switching also wastes some time of the CPU.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23" name="Google Shape;123;p19"/>
          <p:cNvSpPr txBox="1">
            <a:spLocks noGrp="1"/>
          </p:cNvSpPr>
          <p:nvPr>
            <p:ph type="body" idx="1"/>
          </p:nvPr>
        </p:nvSpPr>
        <p:spPr>
          <a:xfrm>
            <a:off x="47244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a:t>The data will be read by the disk driver and stored in its buffer memory. </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Once the operation is complete, an interrupt will be generated to inform the system that data is ready.</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The CPU will then transfer the data from controller’s buffer to RAM.</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CPU is still being wasted in this method in reading the data.</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 Some architectures allow controllers to transfer the data directly to RAM. It is known as </a:t>
            </a:r>
            <a:r>
              <a:rPr lang="en-US" b="1"/>
              <a:t>Direct Memory Access (DMA)</a:t>
            </a:r>
            <a:r>
              <a:rPr lang="en-US"/>
              <a:t>.</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 While the device controller is transferring the data to RAM, the CPU is available to accomplish other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Interactive Process vs Non-interactive Process</a:t>
            </a:r>
            <a:endParaRPr/>
          </a:p>
        </p:txBody>
      </p:sp>
      <p:sp>
        <p:nvSpPr>
          <p:cNvPr id="184" name="Google Shape;184;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An interactive process is a process which communicates with the user frequently via I/O devices.</a:t>
            </a:r>
            <a:endParaRPr/>
          </a:p>
          <a:p>
            <a:pPr marL="342900" lvl="0" indent="-342900" algn="l" rtl="0">
              <a:spcBef>
                <a:spcPts val="640"/>
              </a:spcBef>
              <a:spcAft>
                <a:spcPts val="0"/>
              </a:spcAft>
              <a:buClr>
                <a:schemeClr val="dk1"/>
              </a:buClr>
              <a:buSzPts val="3200"/>
              <a:buChar char="•"/>
            </a:pPr>
            <a:r>
              <a:rPr lang="en-US"/>
              <a:t>A non-interactive process runs in the background without any user intervention.</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Generally, interactive processes are given more priority.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30" name="Google Shape;130;p20"/>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85" name="Google Shape;85;p13" descr="C:\Users\Saad Farooq\Desktop\Capture.PNG"/>
          <p:cNvPicPr preferRelativeResize="0">
            <a:picLocks noGrp="1"/>
          </p:cNvPicPr>
          <p:nvPr>
            <p:ph type="body" idx="1"/>
          </p:nvPr>
        </p:nvPicPr>
        <p:blipFill rotWithShape="1">
          <a:blip r:embed="rId3">
            <a:alphaModFix/>
          </a:blip>
          <a:srcRect/>
          <a:stretch/>
        </p:blipFill>
        <p:spPr>
          <a:xfrm>
            <a:off x="3059467" y="1600200"/>
            <a:ext cx="3025065" cy="4525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Process States</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b="1"/>
              <a:t>New. </a:t>
            </a:r>
            <a:r>
              <a:rPr lang="en-US"/>
              <a:t>The process is being created.</a:t>
            </a:r>
            <a:endParaRPr/>
          </a:p>
          <a:p>
            <a:pPr marL="342900" lvl="0" indent="-342900" algn="l" rtl="0">
              <a:spcBef>
                <a:spcPts val="640"/>
              </a:spcBef>
              <a:spcAft>
                <a:spcPts val="0"/>
              </a:spcAft>
              <a:buClr>
                <a:schemeClr val="dk1"/>
              </a:buClr>
              <a:buSzPts val="3200"/>
              <a:buChar char="•"/>
            </a:pPr>
            <a:r>
              <a:rPr lang="en-US" b="1"/>
              <a:t>Running. </a:t>
            </a:r>
            <a:r>
              <a:rPr lang="en-US"/>
              <a:t>Instructions are being executed.</a:t>
            </a:r>
            <a:endParaRPr/>
          </a:p>
          <a:p>
            <a:pPr marL="342900" lvl="0" indent="-342900" algn="l" rtl="0">
              <a:spcBef>
                <a:spcPts val="640"/>
              </a:spcBef>
              <a:spcAft>
                <a:spcPts val="0"/>
              </a:spcAft>
              <a:buClr>
                <a:schemeClr val="dk1"/>
              </a:buClr>
              <a:buSzPts val="3200"/>
              <a:buChar char="•"/>
            </a:pPr>
            <a:r>
              <a:rPr lang="en-US" b="1"/>
              <a:t>Waiting. </a:t>
            </a:r>
            <a:r>
              <a:rPr lang="en-US"/>
              <a:t>The process is waiting for some event to occur (such as an I/O completion or reception of a signal).</a:t>
            </a:r>
            <a:endParaRPr/>
          </a:p>
          <a:p>
            <a:pPr marL="342900" lvl="0" indent="-342900" algn="l" rtl="0">
              <a:spcBef>
                <a:spcPts val="640"/>
              </a:spcBef>
              <a:spcAft>
                <a:spcPts val="0"/>
              </a:spcAft>
              <a:buClr>
                <a:schemeClr val="dk1"/>
              </a:buClr>
              <a:buSzPts val="3200"/>
              <a:buChar char="•"/>
            </a:pPr>
            <a:r>
              <a:rPr lang="en-US" b="1"/>
              <a:t>Ready. </a:t>
            </a:r>
            <a:r>
              <a:rPr lang="en-US"/>
              <a:t>The process is waiting to be assigned to a processor.</a:t>
            </a:r>
            <a:endParaRPr/>
          </a:p>
          <a:p>
            <a:pPr marL="342900" lvl="0" indent="-342900" algn="l" rtl="0">
              <a:spcBef>
                <a:spcPts val="640"/>
              </a:spcBef>
              <a:spcAft>
                <a:spcPts val="0"/>
              </a:spcAft>
              <a:buClr>
                <a:schemeClr val="dk1"/>
              </a:buClr>
              <a:buSzPts val="3200"/>
              <a:buChar char="•"/>
            </a:pPr>
            <a:r>
              <a:rPr lang="en-US" b="1"/>
              <a:t>Terminated. </a:t>
            </a:r>
            <a:r>
              <a:rPr lang="en-US"/>
              <a:t>The process has finished execution.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03" name="Google Shape;10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4" name="Google Shape;104;p16" descr="C:\Users\Saad Farooq\Desktop\Capture.PNG"/>
          <p:cNvPicPr preferRelativeResize="0"/>
          <p:nvPr/>
        </p:nvPicPr>
        <p:blipFill rotWithShape="1">
          <a:blip r:embed="rId3">
            <a:alphaModFix/>
          </a:blip>
          <a:srcRect/>
          <a:stretch/>
        </p:blipFill>
        <p:spPr>
          <a:xfrm>
            <a:off x="228600" y="1219200"/>
            <a:ext cx="8614683" cy="463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PCB (Process Control Block)</a:t>
            </a:r>
            <a:endParaRPr/>
          </a:p>
        </p:txBody>
      </p:sp>
      <p:sp>
        <p:nvSpPr>
          <p:cNvPr id="136" name="Google Shape;136;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3200"/>
              <a:buFont typeface="Calibri"/>
              <a:buAutoNum type="arabicPeriod"/>
            </a:pPr>
            <a:r>
              <a:rPr lang="en-US" dirty="0"/>
              <a:t>Process state</a:t>
            </a:r>
            <a:endParaRPr dirty="0"/>
          </a:p>
          <a:p>
            <a:pPr marL="514350" lvl="0" indent="-514350" algn="l" rtl="0">
              <a:spcBef>
                <a:spcPts val="640"/>
              </a:spcBef>
              <a:spcAft>
                <a:spcPts val="0"/>
              </a:spcAft>
              <a:buClr>
                <a:schemeClr val="dk1"/>
              </a:buClr>
              <a:buSzPts val="3200"/>
              <a:buFont typeface="Calibri"/>
              <a:buAutoNum type="arabicPeriod"/>
            </a:pPr>
            <a:r>
              <a:rPr lang="en-US" dirty="0"/>
              <a:t>Program counter</a:t>
            </a:r>
            <a:endParaRPr dirty="0"/>
          </a:p>
          <a:p>
            <a:pPr marL="514350" lvl="0" indent="-514350" algn="l" rtl="0">
              <a:spcBef>
                <a:spcPts val="640"/>
              </a:spcBef>
              <a:spcAft>
                <a:spcPts val="0"/>
              </a:spcAft>
              <a:buClr>
                <a:schemeClr val="dk1"/>
              </a:buClr>
              <a:buSzPts val="3200"/>
              <a:buFont typeface="Calibri"/>
              <a:buAutoNum type="arabicPeriod"/>
            </a:pPr>
            <a:r>
              <a:rPr lang="en-US" dirty="0"/>
              <a:t>CPU registers</a:t>
            </a:r>
            <a:endParaRPr dirty="0"/>
          </a:p>
          <a:p>
            <a:pPr marL="514350" lvl="0" indent="-514350" algn="l" rtl="0">
              <a:spcBef>
                <a:spcPts val="640"/>
              </a:spcBef>
              <a:spcAft>
                <a:spcPts val="0"/>
              </a:spcAft>
              <a:buClr>
                <a:schemeClr val="dk1"/>
              </a:buClr>
              <a:buSzPts val="3200"/>
              <a:buFont typeface="Calibri"/>
              <a:buAutoNum type="arabicPeriod"/>
            </a:pPr>
            <a:r>
              <a:rPr lang="en-US" dirty="0"/>
              <a:t>CPU-scheduling information</a:t>
            </a:r>
            <a:endParaRPr dirty="0"/>
          </a:p>
          <a:p>
            <a:pPr marL="514350" lvl="0" indent="-514350" algn="l" rtl="0">
              <a:spcBef>
                <a:spcPts val="640"/>
              </a:spcBef>
              <a:spcAft>
                <a:spcPts val="0"/>
              </a:spcAft>
              <a:buClr>
                <a:schemeClr val="dk1"/>
              </a:buClr>
              <a:buSzPts val="3200"/>
              <a:buFont typeface="Calibri"/>
              <a:buAutoNum type="arabicPeriod"/>
            </a:pPr>
            <a:r>
              <a:rPr lang="en-US" dirty="0"/>
              <a:t>Memory-management information</a:t>
            </a:r>
            <a:endParaRPr dirty="0"/>
          </a:p>
          <a:p>
            <a:pPr marL="514350" lvl="0" indent="-514350" algn="l" rtl="0">
              <a:spcBef>
                <a:spcPts val="640"/>
              </a:spcBef>
              <a:spcAft>
                <a:spcPts val="0"/>
              </a:spcAft>
              <a:buClr>
                <a:schemeClr val="dk1"/>
              </a:buClr>
              <a:buSzPts val="3200"/>
              <a:buFont typeface="Calibri"/>
              <a:buAutoNum type="arabicPeriod"/>
            </a:pPr>
            <a:r>
              <a:rPr lang="en-US" dirty="0"/>
              <a:t>Accounting information</a:t>
            </a:r>
            <a:endParaRPr dirty="0"/>
          </a:p>
          <a:p>
            <a:pPr marL="514350" lvl="0" indent="-514350" algn="l" rtl="0">
              <a:spcBef>
                <a:spcPts val="640"/>
              </a:spcBef>
              <a:spcAft>
                <a:spcPts val="0"/>
              </a:spcAft>
              <a:buClr>
                <a:schemeClr val="dk1"/>
              </a:buClr>
              <a:buSzPts val="3200"/>
              <a:buFont typeface="Calibri"/>
              <a:buAutoNum type="arabicPeriod"/>
            </a:pPr>
            <a:r>
              <a:rPr lang="en-US" dirty="0"/>
              <a:t>I/O status information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43CFB43D-0BD8-4F6E-91FD-2A606BC21439}"/>
              </a:ext>
            </a:extLst>
          </p:cNvPr>
          <p:cNvPicPr>
            <a:picLocks noChangeAspect="1"/>
          </p:cNvPicPr>
          <p:nvPr/>
        </p:nvPicPr>
        <p:blipFill>
          <a:blip r:embed="rId2"/>
          <a:stretch>
            <a:fillRect/>
          </a:stretch>
        </p:blipFill>
        <p:spPr>
          <a:xfrm>
            <a:off x="3052690" y="1055077"/>
            <a:ext cx="3305908" cy="5022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861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Process Queues Maintained by the Kernel</a:t>
            </a:r>
            <a:endParaRPr dirty="0"/>
          </a:p>
        </p:txBody>
      </p:sp>
      <p:sp>
        <p:nvSpPr>
          <p:cNvPr id="97" name="Google Shape;97;p15"/>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spcBef>
                <a:spcPts val="0"/>
              </a:spcBef>
              <a:spcAft>
                <a:spcPts val="0"/>
              </a:spcAft>
              <a:buClr>
                <a:schemeClr val="dk1"/>
              </a:buClr>
              <a:buSzPts val="3200"/>
              <a:buNone/>
            </a:pPr>
            <a:r>
              <a:rPr lang="en-US" b="1" dirty="0"/>
              <a:t>Job Queue:</a:t>
            </a:r>
            <a:r>
              <a:rPr lang="en-US" dirty="0"/>
              <a:t> </a:t>
            </a:r>
          </a:p>
          <a:p>
            <a:pPr marL="0" lvl="0" indent="0" algn="just" rtl="0">
              <a:spcBef>
                <a:spcPts val="0"/>
              </a:spcBef>
              <a:spcAft>
                <a:spcPts val="0"/>
              </a:spcAft>
              <a:buClr>
                <a:schemeClr val="dk1"/>
              </a:buClr>
              <a:buSzPts val="3200"/>
              <a:buNone/>
            </a:pPr>
            <a:r>
              <a:rPr lang="en-US" dirty="0"/>
              <a:t>As processes enter the system, they are put into a job queue. This queue consists of all processes in the system.</a:t>
            </a:r>
          </a:p>
          <a:p>
            <a:pPr marL="0" lvl="0" indent="0" algn="just" rtl="0">
              <a:spcBef>
                <a:spcPts val="0"/>
              </a:spcBef>
              <a:spcAft>
                <a:spcPts val="0"/>
              </a:spcAft>
              <a:buClr>
                <a:schemeClr val="dk1"/>
              </a:buClr>
              <a:buSzPts val="3200"/>
              <a:buNone/>
            </a:pPr>
            <a:endParaRPr lang="en-US" dirty="0"/>
          </a:p>
          <a:p>
            <a:pPr marL="0" lvl="0" indent="0" algn="just" rtl="0">
              <a:spcBef>
                <a:spcPts val="0"/>
              </a:spcBef>
              <a:spcAft>
                <a:spcPts val="0"/>
              </a:spcAft>
              <a:buClr>
                <a:schemeClr val="dk1"/>
              </a:buClr>
              <a:buSzPts val="3200"/>
              <a:buNone/>
            </a:pPr>
            <a:r>
              <a:rPr lang="en-US" b="1" dirty="0"/>
              <a:t>Ready Queue:</a:t>
            </a:r>
            <a:r>
              <a:rPr lang="en-US" dirty="0"/>
              <a:t> </a:t>
            </a:r>
          </a:p>
          <a:p>
            <a:pPr marL="0" lvl="0" indent="0" algn="just" rtl="0">
              <a:spcBef>
                <a:spcPts val="0"/>
              </a:spcBef>
              <a:spcAft>
                <a:spcPts val="0"/>
              </a:spcAft>
              <a:buClr>
                <a:schemeClr val="dk1"/>
              </a:buClr>
              <a:buSzPts val="3200"/>
              <a:buNone/>
            </a:pPr>
            <a:r>
              <a:rPr lang="en-US" dirty="0"/>
              <a:t>The processes that are residing in main memory and are ready and waiting to execute are kept on a list called the ready queue. This queue is generally stored as a linked list. A ready-queue header contains pointers to the first and final PCBs in the list. Each PCB is extended to include a pointer field that points to the next PCB in the ready queue.</a:t>
            </a:r>
          </a:p>
          <a:p>
            <a:pPr marL="0" lvl="0" indent="0" algn="just" rtl="0">
              <a:spcBef>
                <a:spcPts val="0"/>
              </a:spcBef>
              <a:spcAft>
                <a:spcPts val="0"/>
              </a:spcAft>
              <a:buClr>
                <a:schemeClr val="dk1"/>
              </a:buClr>
              <a:buSzPts val="3200"/>
              <a:buNone/>
            </a:pPr>
            <a:r>
              <a:rPr lang="en-US" dirty="0"/>
              <a:t> </a:t>
            </a:r>
          </a:p>
          <a:p>
            <a:pPr marL="0" lvl="0" indent="0" algn="just" rtl="0">
              <a:spcBef>
                <a:spcPts val="0"/>
              </a:spcBef>
              <a:spcAft>
                <a:spcPts val="0"/>
              </a:spcAft>
              <a:buClr>
                <a:schemeClr val="dk1"/>
              </a:buClr>
              <a:buSzPts val="3200"/>
              <a:buNone/>
            </a:pPr>
            <a:r>
              <a:rPr lang="en-US" b="1" dirty="0"/>
              <a:t>Device Queue:</a:t>
            </a:r>
            <a:r>
              <a:rPr lang="en-US" dirty="0"/>
              <a:t> </a:t>
            </a:r>
          </a:p>
          <a:p>
            <a:pPr marL="0" lvl="0" indent="0" algn="just" rtl="0">
              <a:spcBef>
                <a:spcPts val="0"/>
              </a:spcBef>
              <a:spcAft>
                <a:spcPts val="0"/>
              </a:spcAft>
              <a:buClr>
                <a:schemeClr val="dk1"/>
              </a:buClr>
              <a:buSzPts val="3200"/>
              <a:buNone/>
            </a:pPr>
            <a:r>
              <a:rPr lang="en-US" dirty="0"/>
              <a:t>When a process is allocated the CPU, it executes for a while, and eventually quits, is interrupted or waits for a particular event, such as completion of an I/O request. In the case of an I/O request, the device may be busy with the I/O request of some other process, hence the list of processes waiting for a particular I/O device is called a device queue. Each device has its own device queue. </a:t>
            </a:r>
            <a:endParaRPr dirty="0"/>
          </a:p>
        </p:txBody>
      </p:sp>
    </p:spTree>
    <p:extLst>
      <p:ext uri="{BB962C8B-B14F-4D97-AF65-F5344CB8AC3E}">
        <p14:creationId xmlns:p14="http://schemas.microsoft.com/office/powerpoint/2010/main" val="353859236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1331</Words>
  <Application>Microsoft Office PowerPoint</Application>
  <PresentationFormat>On-screen Show (4:3)</PresentationFormat>
  <Paragraphs>103</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urw-din</vt:lpstr>
      <vt:lpstr>Office Theme</vt:lpstr>
      <vt:lpstr>Device Controller</vt:lpstr>
      <vt:lpstr>Device Controller</vt:lpstr>
      <vt:lpstr>PowerPoint Presentation</vt:lpstr>
      <vt:lpstr>PowerPoint Presentation</vt:lpstr>
      <vt:lpstr>Process States</vt:lpstr>
      <vt:lpstr>PowerPoint Presentation</vt:lpstr>
      <vt:lpstr>PCB (Process Control Block)</vt:lpstr>
      <vt:lpstr>PowerPoint Presentation</vt:lpstr>
      <vt:lpstr>Process Queues Maintained by the Kernel</vt:lpstr>
      <vt:lpstr>PowerPoint Presentation</vt:lpstr>
      <vt:lpstr>CPU Scheduler</vt:lpstr>
      <vt:lpstr>Job Scheduler (Long Term Scheduler)</vt:lpstr>
      <vt:lpstr>PowerPoint Presentation</vt:lpstr>
      <vt:lpstr>Other Types of Schedulers</vt:lpstr>
      <vt:lpstr>Other Types of Schedulers</vt:lpstr>
      <vt:lpstr>PowerPoint Presentation</vt:lpstr>
      <vt:lpstr>I/O-Bound Process vs CPU-Bound Process</vt:lpstr>
      <vt:lpstr>PowerPoint Presentation</vt:lpstr>
      <vt:lpstr>Context Switch</vt:lpstr>
      <vt:lpstr>Interactive Process vs Non-interactive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 Saifullah Tanvir</cp:lastModifiedBy>
  <cp:revision>22</cp:revision>
  <dcterms:modified xsi:type="dcterms:W3CDTF">2023-02-01T06:55:23Z</dcterms:modified>
</cp:coreProperties>
</file>