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1" r:id="rId4"/>
    <p:sldId id="265" r:id="rId5"/>
    <p:sldId id="266" r:id="rId6"/>
    <p:sldId id="260" r:id="rId7"/>
    <p:sldId id="259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82734-6362-401B-80AC-9097678A7C1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3047-C9E4-46B5-B0E8-0B3AE132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Operating systems graphic source: http://en.wikipedia.org/wiki/Operating_system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8838-FCC7-4FB5-827F-A208D4952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2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B7C79-FB8F-4B4B-A8B4-01F9158D1BB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40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B7C79-FB8F-4B4B-A8B4-01F9158D1BB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008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95C330-9B66-4CA8-8269-CDFDDB347C5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76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FADBEA-A787-4909-920C-05A134F7EDB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35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9825C-55E1-49EF-B842-F05EBFB2C7A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1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 Stallman source: http://www.stuffyouwillhate.com/wp-content/uploads/richard-stallman.jpg</a:t>
            </a:r>
          </a:p>
          <a:p>
            <a:r>
              <a:rPr lang="en-US" baseline="0" dirty="0" smtClean="0"/>
              <a:t>Linux Torvalds source: https://netfiles.uiuc.edu/rhasan/linux/Linus_Torvalds.jpg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8838-FCC7-4FB5-827F-A208D4952F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Logos source: http://www.muylinux.com/wp-content/uploads/2009/04/logos-distros.jpg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8838-FCC7-4FB5-827F-A208D4952F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B7C79-FB8F-4B4B-A8B4-01F9158D1BB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977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B7C79-FB8F-4B4B-A8B4-01F9158D1BB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80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B7C79-FB8F-4B4B-A8B4-01F9158D1BB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962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B7C79-FB8F-4B4B-A8B4-01F9158D1BB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90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B7C79-FB8F-4B4B-A8B4-01F9158D1BB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94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A83-B8DD-4BC1-96F7-5627D1F6623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DF0D-553B-4F1C-BC29-E46B8241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A83-B8DD-4BC1-96F7-5627D1F6623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DF0D-553B-4F1C-BC29-E46B8241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A83-B8DD-4BC1-96F7-5627D1F6623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DF0D-553B-4F1C-BC29-E46B8241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A83-B8DD-4BC1-96F7-5627D1F6623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DF0D-553B-4F1C-BC29-E46B8241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7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A83-B8DD-4BC1-96F7-5627D1F6623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DF0D-553B-4F1C-BC29-E46B8241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A83-B8DD-4BC1-96F7-5627D1F6623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DF0D-553B-4F1C-BC29-E46B8241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0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A83-B8DD-4BC1-96F7-5627D1F6623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DF0D-553B-4F1C-BC29-E46B8241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0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A83-B8DD-4BC1-96F7-5627D1F6623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DF0D-553B-4F1C-BC29-E46B8241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A83-B8DD-4BC1-96F7-5627D1F6623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DF0D-553B-4F1C-BC29-E46B8241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5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A83-B8DD-4BC1-96F7-5627D1F6623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DF0D-553B-4F1C-BC29-E46B8241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7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A83-B8DD-4BC1-96F7-5627D1F6623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DF0D-553B-4F1C-BC29-E46B8241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BA83-B8DD-4BC1-96F7-5627D1F6623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DF0D-553B-4F1C-BC29-E46B8241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sfoss.com/mystory-linux-13-years-lapto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andom-access_memor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skubuntu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henextweb.com/microsoft/2015/07/29/wind-no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nasa.gov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verge.com/2017/5/17/15654454/android-reaches-2-billion-monthly-active-users" TargetMode="External"/><Relationship Id="rId5" Type="http://schemas.openxmlformats.org/officeDocument/2006/relationships/hyperlink" Target="https://www.omgubuntu.co.uk/2017/11/linux-now-powers-100-worlds-top-500-supercomputers" TargetMode="External"/><Relationship Id="rId4" Type="http://schemas.openxmlformats.org/officeDocument/2006/relationships/hyperlink" Target="https://www.omgubuntu.co.uk/2018/07/cimon-astronaut-ai-runs-ubuntu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en-source_softwa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486" y="1122363"/>
            <a:ext cx="9666514" cy="30142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CL-2006 </a:t>
            </a:r>
            <a:r>
              <a:rPr lang="en-US" dirty="0" smtClean="0"/>
              <a:t>Operating Systems Lab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C000"/>
                </a:solidFill>
              </a:rPr>
              <a:t>Introduction to Linux</a:t>
            </a:r>
            <a:br>
              <a:rPr lang="en-US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4559980"/>
            <a:ext cx="9144000" cy="1655762"/>
          </a:xfrm>
        </p:spPr>
        <p:txBody>
          <a:bodyPr/>
          <a:lstStyle/>
          <a:p>
            <a:r>
              <a:rPr lang="en-US" dirty="0" smtClean="0"/>
              <a:t>Lab 1</a:t>
            </a:r>
          </a:p>
          <a:p>
            <a:r>
              <a:rPr lang="en-US" dirty="0" smtClean="0"/>
              <a:t>Section </a:t>
            </a:r>
            <a:r>
              <a:rPr lang="en-US" dirty="0" smtClean="0"/>
              <a:t>B1 and B2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436" y="2290029"/>
            <a:ext cx="3476278" cy="41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Use Linux</a:t>
            </a:r>
            <a:r>
              <a:rPr lang="en-US" altLang="en-US" dirty="0"/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509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Can </a:t>
            </a:r>
            <a:r>
              <a:rPr lang="en-US" b="1" dirty="0">
                <a:solidFill>
                  <a:srgbClr val="0070C0"/>
                </a:solidFill>
              </a:rPr>
              <a:t>revive older computers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the operating systems evolve, so do their hardware requirements increase exponentially. For instance, if you purchase a genuine copy of Windows 10, you will have to meet the minimum hardware requirements to run it successfully, and you cannot run it on just about any low-end system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Nevertheless, with Linux, </a:t>
            </a:r>
            <a:r>
              <a:rPr lang="en-US" u="sng" dirty="0">
                <a:hlinkClick r:id="rId3"/>
              </a:rPr>
              <a:t>you could even utilize one of your oldest computer systems to achieve a task</a:t>
            </a:r>
            <a:r>
              <a:rPr lang="en-US" dirty="0"/>
              <a:t>. However, that does not mean that every Linux distribution would work with </a:t>
            </a:r>
            <a:r>
              <a:rPr lang="en-US" b="1" dirty="0"/>
              <a:t>256 MB</a:t>
            </a:r>
            <a:r>
              <a:rPr lang="en-US" dirty="0"/>
              <a:t> of </a:t>
            </a:r>
            <a:r>
              <a:rPr lang="en-US" u="sng" dirty="0">
                <a:hlinkClick r:id="rId4" tooltip="Random-access memory"/>
              </a:rPr>
              <a:t>RAM</a:t>
            </a:r>
            <a:r>
              <a:rPr lang="en-US" dirty="0"/>
              <a:t> coupled with an outdated processor. However, there are options which you can install on such low-end systems as well (such as Puppy Linux).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Use Linux</a:t>
            </a:r>
            <a:r>
              <a:rPr lang="en-US" altLang="en-US" dirty="0"/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Software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Microsoft pushes a software update when it receives a set of problems or if something major needs to be fixed. On the other hand, you would observe a software update to address a little problem.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So, with Linux, you will notice more updates to fix the problems you might be facing. You will not only encounter a larger number of software updates, but you will also observe much faster software updates.</a:t>
            </a:r>
          </a:p>
        </p:txBody>
      </p:sp>
    </p:spTree>
    <p:extLst>
      <p:ext uri="{BB962C8B-B14F-4D97-AF65-F5344CB8AC3E}">
        <p14:creationId xmlns:p14="http://schemas.microsoft.com/office/powerpoint/2010/main" val="9416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Use Linux</a:t>
            </a:r>
            <a:r>
              <a:rPr lang="en-US" altLang="en-US" dirty="0"/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Free to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Linux is accessible to the public for free! However, that is not the case with Windows</a:t>
            </a:r>
            <a:r>
              <a:rPr lang="en-US" dirty="0" smtClean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will not have to pay </a:t>
            </a:r>
            <a:r>
              <a:rPr lang="en-US" b="1" dirty="0"/>
              <a:t>100-250 USD</a:t>
            </a:r>
            <a:r>
              <a:rPr lang="en-US" dirty="0"/>
              <a:t> to get your hands on a genuine copy of a Linux </a:t>
            </a: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smtClean="0"/>
              <a:t>such </a:t>
            </a:r>
            <a:r>
              <a:rPr lang="en-US" dirty="0"/>
              <a:t>as Ubuntu, Fedora). So, it is entirely free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96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Use Linux</a:t>
            </a:r>
            <a:r>
              <a:rPr lang="en-US" altLang="en-US" dirty="0"/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Better Community Support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do not need to hire an expert to solve a problem you are facing on your Linux system. You just need to search for a similar thread on the web for a solution or post a thread to let others solve the problem. Within minutes of posting a thread on </a:t>
            </a:r>
            <a:r>
              <a:rPr lang="en-US" u="sng" dirty="0">
                <a:hlinkClick r:id="rId3"/>
              </a:rPr>
              <a:t>any of the Linux forums</a:t>
            </a:r>
            <a:r>
              <a:rPr lang="en-US" dirty="0"/>
              <a:t>, you may expect a reply along with a detailed solution which would finally help resolve your problem at no cost!</a:t>
            </a:r>
          </a:p>
        </p:txBody>
      </p:sp>
    </p:spTree>
    <p:extLst>
      <p:ext uri="{BB962C8B-B14F-4D97-AF65-F5344CB8AC3E}">
        <p14:creationId xmlns:p14="http://schemas.microsoft.com/office/powerpoint/2010/main" val="14025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Use Linux</a:t>
            </a:r>
            <a:r>
              <a:rPr lang="en-US" altLang="en-US" dirty="0"/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Privacy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Microsoft certainly tries to anonymize the data collected from every user. However, it does not look convincing with Microsoft’s latest Windows 10. It has already received an </a:t>
            </a:r>
            <a:r>
              <a:rPr lang="en-US" u="sng" dirty="0">
                <a:hlinkClick r:id="rId3"/>
              </a:rPr>
              <a:t>enormous amount of criticism of how it </a:t>
            </a:r>
            <a:r>
              <a:rPr lang="en-US" u="sng" dirty="0" smtClean="0">
                <a:hlinkClick r:id="rId3"/>
              </a:rPr>
              <a:t>collects </a:t>
            </a:r>
            <a:r>
              <a:rPr lang="en-US" u="sng" dirty="0">
                <a:hlinkClick r:id="rId3"/>
              </a:rPr>
              <a:t>data</a:t>
            </a:r>
            <a:r>
              <a:rPr lang="en-US" dirty="0"/>
              <a:t>, what it should collect and what it should not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contrast, Linux would be the perfect solution for a privacy buff. First of all, Linux distributions do not collect much data (or none). Moreover, you will not be needing additional tools to protect your privacy.</a:t>
            </a:r>
          </a:p>
        </p:txBody>
      </p:sp>
    </p:spTree>
    <p:extLst>
      <p:ext uri="{BB962C8B-B14F-4D97-AF65-F5344CB8AC3E}">
        <p14:creationId xmlns:p14="http://schemas.microsoft.com/office/powerpoint/2010/main" val="35395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/>
              <a:t>Linux Overview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A901833-8118-4AC7-A012-D181A117819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b="1" dirty="0"/>
              <a:t>Who uses it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886" y="1600201"/>
            <a:ext cx="9310914" cy="4525963"/>
          </a:xfrm>
          <a:ln/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NSA created Security Enhanced Linux (</a:t>
            </a:r>
            <a:r>
              <a:rPr lang="en-US" altLang="en-US" sz="2400" dirty="0" err="1"/>
              <a:t>SELinux</a:t>
            </a:r>
            <a:r>
              <a:rPr lang="en-US" altLang="en-US" sz="2400" dirty="0"/>
              <a:t>) to develop better allow the control of dynamic security policies.  The architecture they created has been mainstreamed into Linux and ported to other operating systems including Solaris, and Free BSD.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IBM, HP, and Sun contribute heavily to Linux and </a:t>
            </a:r>
            <a:r>
              <a:rPr lang="en-US" altLang="en-US" sz="2400" dirty="0" smtClean="0"/>
              <a:t>OSS (Open Source Software)</a:t>
            </a:r>
            <a:endParaRPr lang="en-US" altLang="en-US" sz="24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Even Microsoft’s position on OSS has softened and they are now contributing code to various projects.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4" y="16785"/>
            <a:ext cx="1400736" cy="16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7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F869B15-BA68-4195-B173-BD8EAEBEBB9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b="1" dirty="0" smtClean="0"/>
              <a:t>Facts about Linux</a:t>
            </a:r>
            <a:endParaRPr lang="en-US" altLang="en-US" sz="3600" b="1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80832" y="1782763"/>
            <a:ext cx="8229600" cy="4938712"/>
          </a:xfrm>
          <a:ln/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/>
              <a:t>There </a:t>
            </a:r>
            <a:r>
              <a:rPr lang="en-US" b="1" dirty="0"/>
              <a:t>are 20,323,379 lines of code in the Linux kernel</a:t>
            </a:r>
            <a:r>
              <a:rPr lang="en-US" dirty="0"/>
              <a:t> as of 2018. That might sound like a lot but it’s actually the smallest the kernel has been for some </a:t>
            </a:r>
            <a:r>
              <a:rPr lang="en-US" dirty="0" smtClean="0"/>
              <a:t>time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/>
              <a:t>Linux is used by every major space </a:t>
            </a:r>
            <a:r>
              <a:rPr lang="en-US" b="1" dirty="0" err="1"/>
              <a:t>programme</a:t>
            </a:r>
            <a:r>
              <a:rPr lang="en-US" dirty="0"/>
              <a:t> in the world, </a:t>
            </a:r>
            <a:r>
              <a:rPr lang="en-US" dirty="0">
                <a:hlinkClick r:id="rId3"/>
              </a:rPr>
              <a:t>including NASA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the ESA</a:t>
            </a:r>
            <a:r>
              <a:rPr lang="en-US" dirty="0"/>
              <a:t>. Private space companies like </a:t>
            </a:r>
            <a:r>
              <a:rPr lang="en-US" dirty="0" err="1"/>
              <a:t>SpaceX</a:t>
            </a:r>
            <a:r>
              <a:rPr lang="en-US" dirty="0"/>
              <a:t> also leverage it, with the latter having completed 65 space </a:t>
            </a:r>
            <a:r>
              <a:rPr lang="en-US" dirty="0" smtClean="0"/>
              <a:t>missions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/>
              <a:t>Linux totally dominates supercomputers. </a:t>
            </a:r>
            <a:r>
              <a:rPr lang="en-US" dirty="0"/>
              <a:t>As of 2018 </a:t>
            </a:r>
            <a:r>
              <a:rPr lang="en-US" dirty="0">
                <a:hlinkClick r:id="rId5"/>
              </a:rPr>
              <a:t>100% of the world’s 500 fastest supercomputers run Linux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/>
              <a:t>Android is the most successful operating system</a:t>
            </a:r>
            <a:r>
              <a:rPr lang="en-US" dirty="0"/>
              <a:t> on the planet — </a:t>
            </a:r>
            <a:r>
              <a:rPr lang="en-US" i="1" dirty="0"/>
              <a:t>bar none</a:t>
            </a:r>
            <a:r>
              <a:rPr lang="en-US" dirty="0"/>
              <a:t> — with over 2 billion active monthly users worldwide, </a:t>
            </a:r>
            <a:r>
              <a:rPr lang="en-US" dirty="0">
                <a:hlinkClick r:id="rId6"/>
              </a:rPr>
              <a:t>according to Google</a:t>
            </a:r>
            <a:r>
              <a:rPr lang="en-US" dirty="0"/>
              <a:t>. And what does Android run on? Why the Linux kernel, of course</a:t>
            </a:r>
            <a:r>
              <a:rPr lang="en-US" dirty="0" smtClean="0"/>
              <a:t>!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/>
              <a:t>Ubuntu is the </a:t>
            </a:r>
            <a:r>
              <a:rPr lang="en-US" b="1" dirty="0" err="1"/>
              <a:t>the</a:t>
            </a:r>
            <a:r>
              <a:rPr lang="en-US" b="1" dirty="0"/>
              <a:t> worlds most popular Linux-based desktop operating system. </a:t>
            </a:r>
            <a:r>
              <a:rPr lang="en-US" dirty="0"/>
              <a:t>It boasts an estimated 20 million users worldwide. Linux </a:t>
            </a:r>
            <a:r>
              <a:rPr lang="en-US" dirty="0" err="1"/>
              <a:t>marketshare</a:t>
            </a:r>
            <a:r>
              <a:rPr lang="en-US" dirty="0"/>
              <a:t> is estimated at 2-3% of all desktop computer use.</a:t>
            </a:r>
            <a:endParaRPr lang="en-US" alt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4" y="16785"/>
            <a:ext cx="1400736" cy="16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93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Any Questions?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7F2597-C86E-4FAC-89EF-1FEA72F5B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1817688"/>
            <a:ext cx="6429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/>
          <p:cNvSpPr txBox="1">
            <a:spLocks/>
          </p:cNvSpPr>
          <p:nvPr/>
        </p:nvSpPr>
        <p:spPr>
          <a:xfrm>
            <a:off x="928914" y="633412"/>
            <a:ext cx="3871686" cy="144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0" dirty="0"/>
              <a:t>What is </a:t>
            </a:r>
            <a:r>
              <a:rPr lang="en-US" sz="4000" b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Linux</a:t>
            </a:r>
            <a:r>
              <a:rPr lang="en-US" sz="4000" b="0" dirty="0"/>
              <a:t>?</a:t>
            </a:r>
          </a:p>
        </p:txBody>
      </p:sp>
      <p:sp>
        <p:nvSpPr>
          <p:cNvPr id="11" name="Subtitle 6"/>
          <p:cNvSpPr txBox="1">
            <a:spLocks/>
          </p:cNvSpPr>
          <p:nvPr/>
        </p:nvSpPr>
        <p:spPr>
          <a:xfrm>
            <a:off x="1438728" y="2226769"/>
            <a:ext cx="4366986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It’s an Operating System</a:t>
            </a:r>
          </a:p>
          <a:p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7" y="186338"/>
            <a:ext cx="3701143" cy="667166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46" y="3924796"/>
            <a:ext cx="5345340" cy="24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Introduction: What is Unix?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operating system</a:t>
            </a:r>
          </a:p>
          <a:p>
            <a:r>
              <a:rPr lang="en-US" altLang="en-US"/>
              <a:t>Developed at AT&amp;T Bell Labs in the 1960’s</a:t>
            </a:r>
          </a:p>
          <a:p>
            <a:r>
              <a:rPr lang="en-US" altLang="en-US"/>
              <a:t>Command Line Interpreter</a:t>
            </a:r>
          </a:p>
          <a:p>
            <a:r>
              <a:rPr lang="en-US" altLang="en-US"/>
              <a:t>GUIs (Window systems) are now available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2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The GNU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3339"/>
            <a:ext cx="6027057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 </a:t>
            </a:r>
            <a:r>
              <a:rPr lang="en-US" b="1" dirty="0"/>
              <a:t>GNU Project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 free software, mass collaboration </a:t>
            </a:r>
            <a:r>
              <a:rPr lang="en-US" b="1" dirty="0"/>
              <a:t>project</a:t>
            </a:r>
            <a:r>
              <a:rPr lang="en-US" dirty="0"/>
              <a:t> that Richard Stallman announced on September 27, 1983.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GNU </a:t>
            </a:r>
            <a:r>
              <a:rPr lang="en-US" dirty="0"/>
              <a:t>STANDS FOR(GNU’s NOT UNIX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Established by </a:t>
            </a:r>
            <a:r>
              <a:rPr lang="en-US" dirty="0"/>
              <a:t>Richard Stallman, </a:t>
            </a:r>
            <a:r>
              <a:rPr lang="en-US" dirty="0" smtClean="0"/>
              <a:t>who believes </a:t>
            </a:r>
            <a:r>
              <a:rPr lang="en-US" dirty="0"/>
              <a:t>that software should be free </a:t>
            </a:r>
            <a:r>
              <a:rPr lang="en-US" dirty="0" smtClean="0"/>
              <a:t>from restrictions </a:t>
            </a:r>
            <a:r>
              <a:rPr lang="en-US" dirty="0"/>
              <a:t>against copying or modification in </a:t>
            </a:r>
            <a:r>
              <a:rPr lang="en-US" dirty="0" smtClean="0"/>
              <a:t>order to </a:t>
            </a:r>
            <a:r>
              <a:rPr lang="en-US" dirty="0"/>
              <a:t>make better and efficient computer programs.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38"/>
          <a:stretch/>
        </p:blipFill>
        <p:spPr>
          <a:xfrm>
            <a:off x="7358742" y="2043339"/>
            <a:ext cx="4717143" cy="3453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8" y="166688"/>
            <a:ext cx="15525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1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History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52771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famous professor Andrew Tanenbaum</a:t>
            </a:r>
            <a:br>
              <a:rPr lang="en-US" dirty="0"/>
            </a:br>
            <a:r>
              <a:rPr lang="en-US" dirty="0"/>
              <a:t>developed </a:t>
            </a:r>
            <a:r>
              <a:rPr lang="en-US" b="1" dirty="0"/>
              <a:t>Minix</a:t>
            </a:r>
            <a:r>
              <a:rPr lang="en-US" dirty="0"/>
              <a:t>, a simplified version of</a:t>
            </a:r>
            <a:br>
              <a:rPr lang="en-US" dirty="0"/>
            </a:br>
            <a:r>
              <a:rPr lang="en-US" dirty="0"/>
              <a:t>UNIX that runs on </a:t>
            </a:r>
            <a:r>
              <a:rPr lang="en-US" dirty="0" smtClean="0"/>
              <a:t>PC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Minix </a:t>
            </a:r>
            <a:r>
              <a:rPr lang="en-US" dirty="0"/>
              <a:t>is for class teaching only. No</a:t>
            </a:r>
            <a:br>
              <a:rPr lang="en-US" dirty="0"/>
            </a:br>
            <a:r>
              <a:rPr lang="en-US" dirty="0"/>
              <a:t>intention for commercial use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sept1991, while attending the University of</a:t>
            </a:r>
            <a:br>
              <a:rPr lang="en-US" dirty="0"/>
            </a:br>
            <a:r>
              <a:rPr lang="en-US" dirty="0"/>
              <a:t>Helsinki , </a:t>
            </a:r>
            <a:r>
              <a:rPr lang="en-US" b="1" dirty="0"/>
              <a:t>Torvalds</a:t>
            </a:r>
            <a:r>
              <a:rPr lang="en-US" dirty="0"/>
              <a:t> became curious about</a:t>
            </a:r>
            <a:br>
              <a:rPr lang="en-US" dirty="0"/>
            </a:br>
            <a:r>
              <a:rPr lang="en-US" dirty="0"/>
              <a:t>operating systems and frustrated by the</a:t>
            </a:r>
            <a:br>
              <a:rPr lang="en-US" dirty="0"/>
            </a:br>
            <a:r>
              <a:rPr lang="en-US" dirty="0"/>
              <a:t>licensing of MINIX, which limited it to</a:t>
            </a:r>
            <a:br>
              <a:rPr lang="en-US" dirty="0"/>
            </a:br>
            <a:r>
              <a:rPr lang="en-US" dirty="0"/>
              <a:t>educational use only. He began to work on his</a:t>
            </a:r>
            <a:br>
              <a:rPr lang="en-US" dirty="0"/>
            </a:br>
            <a:r>
              <a:rPr lang="en-US" dirty="0"/>
              <a:t>own operating system which eventually</a:t>
            </a:r>
            <a:br>
              <a:rPr lang="en-US" dirty="0"/>
            </a:br>
            <a:r>
              <a:rPr lang="en-US" dirty="0"/>
              <a:t>became the Linux kernel.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https://encrypted-tbn1.google.com/images?q=tbn:ANd9GcQVfZiLVlrSAKi-hGnJpZ_eRWjQL4quEjNXi5WS8w1jbe3EgkQ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228" y="1690688"/>
            <a:ext cx="2035629" cy="300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0" y="31983"/>
            <a:ext cx="1400736" cy="16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119312" y="4572000"/>
            <a:ext cx="4038600" cy="1600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Linux is an OS core written by Linus Torvalds and others AND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19971" y="4572000"/>
            <a:ext cx="4038600" cy="214439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set of small programs written by Richard Stallman and others</a:t>
            </a:r>
            <a:r>
              <a:rPr lang="en-US" dirty="0" smtClean="0"/>
              <a:t>. They are the GNU utilities.</a:t>
            </a:r>
          </a:p>
          <a:p>
            <a:pPr marL="109728" indent="0">
              <a:buNone/>
            </a:pPr>
            <a:r>
              <a:rPr lang="en-US" u="sng" dirty="0"/>
              <a:t>http://www.gnu.org/</a:t>
            </a:r>
          </a:p>
          <a:p>
            <a:pPr marL="109728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Linux?</a:t>
            </a:r>
            <a:br>
              <a:rPr lang="en-US" b="1" dirty="0" smtClean="0"/>
            </a:br>
            <a:r>
              <a:rPr lang="en-US" dirty="0"/>
              <a:t>Linux + GNU Utilities = Free Unix</a:t>
            </a:r>
          </a:p>
        </p:txBody>
      </p:sp>
      <p:pic>
        <p:nvPicPr>
          <p:cNvPr id="5" name="Picture 4" descr="https://encrypted-tbn1.google.com/images?q=tbn:ANd9GcQVfZiLVlrSAKi-hGnJpZ_eRWjQL4quEjNXi5WS8w1jbe3EgkQ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71" y="1444907"/>
            <a:ext cx="2035629" cy="300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38"/>
          <a:stretch/>
        </p:blipFill>
        <p:spPr>
          <a:xfrm>
            <a:off x="6319971" y="1925121"/>
            <a:ext cx="3453973" cy="252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9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62" y="228600"/>
            <a:ext cx="8305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Linux Has Many Distributions</a:t>
            </a:r>
            <a:endParaRPr lang="en-US" dirty="0"/>
          </a:p>
        </p:txBody>
      </p:sp>
      <p:pic>
        <p:nvPicPr>
          <p:cNvPr id="2050" name="Picture 2" descr="http://www.muylinux.com/wp-content/uploads/2009/04/logos-distr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228" y="1113971"/>
            <a:ext cx="10025327" cy="508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Use Linux</a:t>
            </a:r>
            <a:r>
              <a:rPr lang="en-US" altLang="en-US" dirty="0"/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Open </a:t>
            </a:r>
            <a:r>
              <a:rPr lang="en-US" b="1" dirty="0">
                <a:solidFill>
                  <a:srgbClr val="0070C0"/>
                </a:solidFill>
              </a:rPr>
              <a:t>Source Nature</a:t>
            </a:r>
          </a:p>
          <a:p>
            <a:r>
              <a:rPr lang="en-US" dirty="0"/>
              <a:t>What is it like when you buy a car, but you cannot see what’s under the hood? Similar is the case with when you use a Windows-powered system.</a:t>
            </a:r>
          </a:p>
          <a:p>
            <a:r>
              <a:rPr lang="en-US" dirty="0"/>
              <a:t>However, in contrast, Linux is completely an </a:t>
            </a:r>
            <a:r>
              <a:rPr lang="en-US" u="sng" dirty="0">
                <a:hlinkClick r:id="rId3"/>
              </a:rPr>
              <a:t>open source</a:t>
            </a:r>
            <a:r>
              <a:rPr lang="en-US" dirty="0"/>
              <a:t> project. You can have a look at the source code of a Linux OS, which is a plus.</a:t>
            </a:r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Open Source Linux “https://github.com/</a:t>
            </a:r>
            <a:r>
              <a:rPr lang="en-US" altLang="en-US" dirty="0" err="1" smtClean="0"/>
              <a:t>torvalds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linux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30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Use Linux</a:t>
            </a:r>
            <a:r>
              <a:rPr lang="en-US" altLang="en-US" dirty="0"/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Secure</a:t>
            </a:r>
          </a:p>
          <a:p>
            <a:pPr marL="0" indent="0">
              <a:buNone/>
            </a:pPr>
            <a:r>
              <a:rPr lang="en-US" dirty="0"/>
              <a:t>Let’s face it; Windows OS is vulnerable to different types of attacks (or hacks). However, Linux is not as vulnerable as Windows. It sure isn’t invulnerable, but it is a lot more secure.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Perfect For </a:t>
            </a:r>
            <a:r>
              <a:rPr lang="en-US" b="1" dirty="0" smtClean="0">
                <a:solidFill>
                  <a:srgbClr val="0070C0"/>
                </a:solidFill>
              </a:rPr>
              <a:t>Programmers</a:t>
            </a:r>
          </a:p>
          <a:p>
            <a:pPr marL="0" indent="0">
              <a:buNone/>
            </a:pPr>
            <a:r>
              <a:rPr lang="en-US" dirty="0"/>
              <a:t>Linux supports almost all of the major programming languages (</a:t>
            </a:r>
            <a:r>
              <a:rPr lang="en-US" i="1" dirty="0"/>
              <a:t>Python, C/C++, Java, Perl, Ruby, etc</a:t>
            </a:r>
            <a:r>
              <a:rPr lang="en-US" dirty="0"/>
              <a:t>.). Moreover, it offers a vast range of applications useful for programming purposes.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71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651</Words>
  <Application>Microsoft Office PowerPoint</Application>
  <PresentationFormat>Widescreen</PresentationFormat>
  <Paragraphs>89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CL-2006 Operating Systems Lab  Introduction to Linux </vt:lpstr>
      <vt:lpstr>PowerPoint Presentation</vt:lpstr>
      <vt:lpstr>Introduction: What is Unix?</vt:lpstr>
      <vt:lpstr>        The GNU Project</vt:lpstr>
      <vt:lpstr>      History of Linux</vt:lpstr>
      <vt:lpstr>What is Linux? Linux + GNU Utilities = Free Unix</vt:lpstr>
      <vt:lpstr>Linux Has Many Distributions</vt:lpstr>
      <vt:lpstr>Why Use Linux?</vt:lpstr>
      <vt:lpstr>Why Use Linux?</vt:lpstr>
      <vt:lpstr>Why Use Linux?</vt:lpstr>
      <vt:lpstr>Why Use Linux?</vt:lpstr>
      <vt:lpstr>Why Use Linux?</vt:lpstr>
      <vt:lpstr>Why Use Linux?</vt:lpstr>
      <vt:lpstr>Why Use Linux?</vt:lpstr>
      <vt:lpstr>Who uses it</vt:lpstr>
      <vt:lpstr>Facts about Linux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CL-220 Operating Systems Lab  Introduction to Linux </dc:title>
  <dc:creator>Shoaib Hasnat</dc:creator>
  <cp:lastModifiedBy>Muhammad Irtiza</cp:lastModifiedBy>
  <cp:revision>12</cp:revision>
  <dcterms:created xsi:type="dcterms:W3CDTF">2020-09-09T05:21:54Z</dcterms:created>
  <dcterms:modified xsi:type="dcterms:W3CDTF">2022-08-30T16:27:04Z</dcterms:modified>
</cp:coreProperties>
</file>