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5" r:id="rId9"/>
    <p:sldId id="267" r:id="rId10"/>
    <p:sldId id="275" r:id="rId11"/>
    <p:sldId id="274" r:id="rId12"/>
    <p:sldId id="266" r:id="rId13"/>
    <p:sldId id="268" r:id="rId14"/>
    <p:sldId id="269" r:id="rId15"/>
    <p:sldId id="262" r:id="rId16"/>
    <p:sldId id="270" r:id="rId17"/>
    <p:sldId id="276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49FD-7820-41EA-AA8B-2528BDDBC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CDAC9-92E4-4643-94E6-1F3848C2F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9069F-3FE0-440B-9D10-77F67698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6414-FEA2-4FE8-8937-A4F08494A52D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F7B09-9533-4A6F-B403-4913F094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DC838-E356-4ABA-A3FB-6135808B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8029-BD12-40DF-9857-A25F54E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3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D3EA-ACA1-4DCA-8BDB-40678CF4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9C41F-2B9F-4F59-B5CB-AE20D2BFE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893A8-ABEA-4CAA-9B23-BD9A4421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6414-FEA2-4FE8-8937-A4F08494A52D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A2A4A-5C9B-43DD-A1AB-AC9E4586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76667-98AC-4245-85AB-0672F583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8029-BD12-40DF-9857-A25F54E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6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77A62-23E5-493E-9961-FFAD359C0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C0E6A-95FD-4632-BC65-B4961F758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66F17-E5D0-4920-9E4A-7B8E996F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6414-FEA2-4FE8-8937-A4F08494A52D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2B271-E451-4A5A-923E-A7EA9A0C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A32F0-7B62-41ED-AB4D-BD392E83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8029-BD12-40DF-9857-A25F54E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2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7E27C-D231-4F16-99A9-D979185A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0F202-A1D1-491E-BB23-295637C31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2E7D1-D188-4088-BCBE-8E7F668CE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6414-FEA2-4FE8-8937-A4F08494A52D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20706-39D9-4A89-B201-486F1713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EA7FE-7D8E-48DA-BC44-B7E1E035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8029-BD12-40DF-9857-A25F54E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5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C55F6-2A9A-40A2-8B52-86A5BCF50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16B1E-1A6C-4026-8808-25C555F43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85946-F2FF-4372-BA3B-C03BED5E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6414-FEA2-4FE8-8937-A4F08494A52D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AF45A-1D34-40AA-BA22-D2678C57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DB8D7-BBF1-4875-8330-6D53F8CB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8029-BD12-40DF-9857-A25F54E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4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55CC-B4F1-4DC7-8B5B-D3F257E6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368E9-81B6-46D9-B39C-54648CC2C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6AC07-F8BD-43CB-B7A9-4BDAF8B29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514F8-951A-47CE-B68E-6A66E8AAA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6414-FEA2-4FE8-8937-A4F08494A52D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AE625-44F9-493C-9FD1-DE8B4D1B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A6743-4071-45A4-B61C-0BEC2124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8029-BD12-40DF-9857-A25F54E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9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8750-D8C9-4FB8-B6D3-E9947D4F8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4AFE7-201C-402B-9E24-5B445C48A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2A415-B88A-45C6-9882-21BFDCF86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E5E15-1BA8-4E5C-BE11-7248FD09E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706FD-FF93-446D-B214-34C8F08C9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3DEF3-647B-4D98-B716-304FB4DC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6414-FEA2-4FE8-8937-A4F08494A52D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4BD942-3CA6-4DFE-BA14-E2C3C374F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A8D2D3-B495-41F0-A2A9-EA0DFD41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8029-BD12-40DF-9857-A25F54E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1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E02B-C276-4E06-BC75-393D8AB2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2DBE4-9D88-483F-8A6B-7BE323B1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6414-FEA2-4FE8-8937-A4F08494A52D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49D02-31B0-42BD-9489-46B8F6390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85161-DB42-4FFB-9621-59F7A672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8029-BD12-40DF-9857-A25F54E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9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25FA4-A8CD-4C6E-BA33-4725EBDB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6414-FEA2-4FE8-8937-A4F08494A52D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613C77-18CB-43E2-8F34-5B46D5C2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B5302-09E3-4385-A08D-C65DA4FC7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8029-BD12-40DF-9857-A25F54E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4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FF27-ADFF-4997-BED2-EFBF4D4F6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3C8A5-D2DC-49E2-B326-A13A8A22E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F77B5-94AD-4842-8FAC-5F8A59FE5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E7268-6ED5-4934-B6C5-DA5D9F15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6414-FEA2-4FE8-8937-A4F08494A52D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A378E-24EA-4E6B-B9E0-1ABA1966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C3764-2D2A-40C1-97BE-1C9ABEB7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8029-BD12-40DF-9857-A25F54E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9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4CCE-47A5-497D-A013-D6408154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193489-8916-4E8D-A7F4-2B10A26CF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27ED7-A4FE-4DBB-87D8-AC1C95840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923A8-8329-4063-A6C3-4B9E9A1F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6414-FEA2-4FE8-8937-A4F08494A52D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A39DE-92B6-47FC-84BA-98D13E78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318AB-F945-4503-AE1E-9F2F7A99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8029-BD12-40DF-9857-A25F54E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7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E3212A-C844-4B0C-B07F-66E0FA7B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31C09-0858-48B3-ADB6-4C84702B1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C27BE-D67B-48F1-AEF3-38876B68E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86414-FEA2-4FE8-8937-A4F08494A52D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F6A8-0BC5-4E8E-B7A2-C80859B2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10CA7-70CB-4361-BD02-05293EF40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38029-BD12-40DF-9857-A25F54E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3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C601-6FDB-4B3B-B778-2DD855494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5780"/>
            <a:ext cx="9144000" cy="2754183"/>
          </a:xfrm>
        </p:spPr>
        <p:txBody>
          <a:bodyPr>
            <a:noAutofit/>
          </a:bodyPr>
          <a:lstStyle/>
          <a:p>
            <a:r>
              <a:rPr lang="en-US" sz="4400" dirty="0"/>
              <a:t>CS-E4870</a:t>
            </a:r>
            <a:br>
              <a:rPr lang="en-US" sz="4400" dirty="0"/>
            </a:br>
            <a:br>
              <a:rPr lang="en-US" sz="4800" dirty="0"/>
            </a:br>
            <a:r>
              <a:rPr lang="en-US" sz="4800" b="1" dirty="0"/>
              <a:t>Multi-Armed Bandit Based Automation of a Marketing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E56B1-5E75-44A9-A9A5-1293EABE1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3254"/>
            <a:ext cx="9144000" cy="1655762"/>
          </a:xfrm>
        </p:spPr>
        <p:txBody>
          <a:bodyPr/>
          <a:lstStyle/>
          <a:p>
            <a:r>
              <a:rPr lang="en-US" dirty="0"/>
              <a:t>Muhammad Abdullah Khan</a:t>
            </a:r>
          </a:p>
          <a:p>
            <a:endParaRPr lang="en-US" dirty="0"/>
          </a:p>
          <a:p>
            <a:r>
              <a:rPr lang="en-US" b="1" dirty="0"/>
              <a:t>Supervisor: </a:t>
            </a:r>
            <a:r>
              <a:rPr lang="en-US" dirty="0"/>
              <a:t>Neda </a:t>
            </a:r>
            <a:r>
              <a:rPr lang="en-US" dirty="0" err="1"/>
              <a:t>Barzegar</a:t>
            </a:r>
            <a:r>
              <a:rPr lang="en-US" dirty="0"/>
              <a:t> </a:t>
            </a:r>
            <a:r>
              <a:rPr lang="en-US" dirty="0" err="1"/>
              <a:t>Marvasti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373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577E-8A0B-4063-B52D-F7D9C53C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19C7A-7043-4D0F-9CBB-570D78EDE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29256" cy="44863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Stochastic Gradient Ascent (SGA) Algorithm</a:t>
            </a:r>
          </a:p>
          <a:p>
            <a:r>
              <a:rPr lang="en-US" sz="2000" dirty="0"/>
              <a:t>This approach selects each website based on the probability of its </a:t>
            </a:r>
            <a:r>
              <a:rPr lang="en-US" sz="2000" b="1" dirty="0">
                <a:solidFill>
                  <a:schemeClr val="accent6"/>
                </a:solidFill>
              </a:rPr>
              <a:t>preference</a:t>
            </a:r>
            <a:r>
              <a:rPr lang="en-US" sz="2000" dirty="0"/>
              <a:t>.</a:t>
            </a:r>
          </a:p>
          <a:p>
            <a:r>
              <a:rPr lang="en-US" sz="2000" dirty="0"/>
              <a:t>Preference probability is same for all websites at the start and varies based upon their selection and the </a:t>
            </a:r>
            <a:r>
              <a:rPr lang="en-US" sz="2000" b="1" dirty="0">
                <a:solidFill>
                  <a:schemeClr val="accent6"/>
                </a:solidFill>
              </a:rPr>
              <a:t>average reward </a:t>
            </a:r>
            <a:r>
              <a:rPr lang="en-US" sz="2000" dirty="0"/>
              <a:t>accumulated over time.</a:t>
            </a:r>
          </a:p>
          <a:p>
            <a:r>
              <a:rPr lang="en-US" sz="2000" dirty="0"/>
              <a:t>For a chosen website, the preference increases and at the same time, decreases for the rest of the websites.</a:t>
            </a:r>
          </a:p>
          <a:p>
            <a:r>
              <a:rPr lang="en-US" sz="2000" dirty="0"/>
              <a:t>The magnitude of the preference change is based upon the average reward in addition to the reward achieved at each time step.</a:t>
            </a:r>
          </a:p>
          <a:p>
            <a:r>
              <a:rPr lang="en-US" sz="2000" dirty="0"/>
              <a:t>The algorithm thus makes informed decisions with respect to the reward accumulation and the predictability of the reward from each website.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81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577E-8A0B-4063-B52D-F7D9C53C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19C7A-7043-4D0F-9CBB-570D78EDE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248" y="1809583"/>
            <a:ext cx="4825753" cy="4486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Stochastic Gradient Ascent (SGA) Algorithm</a:t>
            </a:r>
          </a:p>
          <a:p>
            <a:pPr marL="0" indent="0">
              <a:buNone/>
            </a:pPr>
            <a:r>
              <a:rPr lang="en-US" sz="1800" u="sng" dirty="0"/>
              <a:t>Preference Probability:</a:t>
            </a:r>
          </a:p>
          <a:p>
            <a:pPr marL="0" indent="0">
              <a:buNone/>
            </a:pPr>
            <a:endParaRPr lang="en-US" sz="1800" u="sng" dirty="0"/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AE58BF-5AD0-456E-8056-9E2E0DC1B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96" y="2581719"/>
            <a:ext cx="3136444" cy="11028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9AF6C3-C0AD-4DED-B7B7-3F975F526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398" y="2975878"/>
            <a:ext cx="236240" cy="2209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065B1DE-F50B-4EA6-A7CA-ADF6CDCF2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518" y="2879189"/>
            <a:ext cx="541067" cy="3886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025029-E0F9-4DD7-9BA8-8E545AAEE7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053" y="343002"/>
            <a:ext cx="5875529" cy="61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13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833A-B23B-4D50-BB5A-62E16B021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70142" cy="1325563"/>
          </a:xfrm>
        </p:spPr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A041C-F51C-41FF-A291-5D1CE3AC9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Thompson Sampling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Use Bayesian inference to figure the website with the best outcome.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Start with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uniform prior distribution</a:t>
            </a:r>
            <a:r>
              <a:rPr lang="en-US" sz="2000" dirty="0"/>
              <a:t>.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For the first observation, take expected values from prior distribution.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Select highest expected value (imaginary) and calculate 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posterior distribution</a:t>
            </a:r>
            <a:r>
              <a:rPr lang="en-US" sz="2000" dirty="0"/>
              <a:t>.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Repeat this until expected value stops fluctuating, and select the website with the highest expected value.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553BE-BCFC-4527-9E6A-4C2BF3FA2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178" y="149675"/>
            <a:ext cx="4539135" cy="1675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916F05-52DC-4D85-97BD-24936AE3E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177" y="1825625"/>
            <a:ext cx="4539135" cy="1675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346459-C3B7-4DC0-83B5-98F7A39DB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176" y="3429002"/>
            <a:ext cx="4539135" cy="1498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72AA26-F04F-4A7A-80AD-7DE319A98D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176" y="4927108"/>
            <a:ext cx="4539135" cy="14981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57F5DE-263B-4C64-BEAB-99AA9C8F076B}"/>
              </a:ext>
            </a:extLst>
          </p:cNvPr>
          <p:cNvSpPr txBox="1"/>
          <p:nvPr/>
        </p:nvSpPr>
        <p:spPr>
          <a:xfrm>
            <a:off x="7244175" y="6302104"/>
            <a:ext cx="4539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Source</a:t>
            </a:r>
            <a:r>
              <a:rPr lang="en-US" sz="1000" dirty="0"/>
              <a:t>: https://www.youtube.com/watch?v=A0UBgFXpmk4</a:t>
            </a:r>
          </a:p>
        </p:txBody>
      </p:sp>
    </p:spTree>
    <p:extLst>
      <p:ext uri="{BB962C8B-B14F-4D97-AF65-F5344CB8AC3E}">
        <p14:creationId xmlns:p14="http://schemas.microsoft.com/office/powerpoint/2010/main" val="168504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833A-B23B-4D50-BB5A-62E16B021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70142" cy="1325563"/>
          </a:xfrm>
        </p:spPr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A041C-F51C-41FF-A291-5D1CE3AC9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614"/>
            <a:ext cx="597985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Thompson Sampling</a:t>
            </a:r>
          </a:p>
          <a:p>
            <a:pPr marL="0" indent="0">
              <a:buNone/>
            </a:pPr>
            <a:r>
              <a:rPr lang="en-US" sz="1600" u="sng" dirty="0"/>
              <a:t>Posterior Probability: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72BD1B-130A-49EF-9066-397B80F7C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512" y="3049191"/>
            <a:ext cx="3642676" cy="510584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17060247-60D5-47F9-BBA1-0F343C9055FF}"/>
              </a:ext>
            </a:extLst>
          </p:cNvPr>
          <p:cNvSpPr/>
          <p:nvPr/>
        </p:nvSpPr>
        <p:spPr>
          <a:xfrm>
            <a:off x="2764071" y="3554634"/>
            <a:ext cx="452761" cy="6541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86641E-3921-431A-8C51-0629D8CD7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638" y="4223636"/>
            <a:ext cx="3589331" cy="434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DE5CA8-078D-4CAD-923E-B5456379C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570" y="302146"/>
            <a:ext cx="5737173" cy="604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46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F0599-F8DB-4E8A-9351-F78135909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BB276-2831-4128-822E-30B51BC9B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100 experiments</a:t>
            </a:r>
          </a:p>
          <a:p>
            <a:r>
              <a:rPr lang="en-US" dirty="0"/>
              <a:t>10000 trials in each experiment</a:t>
            </a:r>
          </a:p>
          <a:p>
            <a:r>
              <a:rPr lang="en-US" dirty="0"/>
              <a:t>5 websites. Probabilities of receiving a click: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Website 1: 32%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Website 2: 24.5%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Website 3: 8.7%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Website 4: 64.5%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Website 5: 78.8%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00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8E40-0C63-4666-A99F-0D4CD873A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24714" cy="1325563"/>
          </a:xfrm>
        </p:spPr>
        <p:txBody>
          <a:bodyPr>
            <a:normAutofit/>
          </a:bodyPr>
          <a:lstStyle/>
          <a:p>
            <a:r>
              <a:rPr lang="en-US" dirty="0"/>
              <a:t>Results &amp; Analysis – Optimal Action Percentage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E181E2-BFF1-4604-A8EC-B14BA2424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32" y="1519255"/>
            <a:ext cx="10081335" cy="497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47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8E40-0C63-4666-A99F-0D4CD873A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74802" cy="1325563"/>
          </a:xfrm>
        </p:spPr>
        <p:txBody>
          <a:bodyPr>
            <a:normAutofit/>
          </a:bodyPr>
          <a:lstStyle/>
          <a:p>
            <a:r>
              <a:rPr lang="en-US" dirty="0"/>
              <a:t>Results &amp; Analysis – Average Reward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348DC-5E9B-4EB9-9CCD-1D31C2221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98" y="1312902"/>
            <a:ext cx="10159803" cy="509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41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8E40-0C63-4666-A99F-0D4CD873A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74802" cy="1325563"/>
          </a:xfrm>
        </p:spPr>
        <p:txBody>
          <a:bodyPr>
            <a:normAutofit/>
          </a:bodyPr>
          <a:lstStyle/>
          <a:p>
            <a:r>
              <a:rPr lang="en-US" dirty="0"/>
              <a:t>Results &amp; Analysis – Regret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283930-8F48-4F95-A636-097131C16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181" y="1338933"/>
            <a:ext cx="9841637" cy="515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28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C3F5D-F0B7-4586-997B-C264598BF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1053"/>
            <a:ext cx="10515600" cy="5215910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9505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2FA2-AB43-493E-A3E5-047A23FE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FB33B-B22A-4D74-B66F-8EEC097E1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What is Multi-Armed Bandit (MAB) Problem?</a:t>
            </a:r>
          </a:p>
          <a:p>
            <a:pPr algn="just"/>
            <a:r>
              <a:rPr lang="en-US" dirty="0"/>
              <a:t>How to address this problem?</a:t>
            </a:r>
          </a:p>
          <a:p>
            <a:pPr algn="just"/>
            <a:r>
              <a:rPr lang="en-US" dirty="0"/>
              <a:t>Website Optimization Example</a:t>
            </a:r>
          </a:p>
          <a:p>
            <a:pPr algn="just"/>
            <a:r>
              <a:rPr lang="en-US" dirty="0"/>
              <a:t>Solutions</a:t>
            </a:r>
          </a:p>
          <a:p>
            <a:pPr algn="just"/>
            <a:r>
              <a:rPr lang="en-US" dirty="0"/>
              <a:t>Experimental Setup</a:t>
            </a:r>
          </a:p>
          <a:p>
            <a:pPr algn="just"/>
            <a:r>
              <a:rPr lang="en-US" dirty="0"/>
              <a:t>Results &amp;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7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8580-303F-480A-B6EA-CA9AB5AA7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MAB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DDA21-5F67-4CB6-ADED-33E296BAC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170714" cy="4351338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/>
              <a:t>The MAB problem is derived from slot machines in casinos.</a:t>
            </a:r>
          </a:p>
          <a:p>
            <a:pPr algn="just">
              <a:spcAft>
                <a:spcPts val="600"/>
              </a:spcAft>
            </a:pPr>
            <a:r>
              <a:rPr lang="en-US" dirty="0"/>
              <a:t>The goal is to pick from multiple machines to get the most favorable outcome.</a:t>
            </a:r>
          </a:p>
          <a:p>
            <a:pPr algn="just">
              <a:spcAft>
                <a:spcPts val="600"/>
              </a:spcAft>
            </a:pPr>
            <a:r>
              <a:rPr lang="en-US" dirty="0"/>
              <a:t>The probabilities are unknown to the agent (human) and must be inferred via multiple trials.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8F932D-4B58-4EF1-B150-AE0D09DB0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240" y="365125"/>
            <a:ext cx="3317982" cy="32458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9A527B-4A2F-4ACD-A759-995BD5EED937}"/>
              </a:ext>
            </a:extLst>
          </p:cNvPr>
          <p:cNvSpPr txBox="1"/>
          <p:nvPr/>
        </p:nvSpPr>
        <p:spPr>
          <a:xfrm>
            <a:off x="6529875" y="3741576"/>
            <a:ext cx="5170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Source</a:t>
            </a:r>
            <a:r>
              <a:rPr lang="en-US" sz="1000" dirty="0"/>
              <a:t>: https://www.walmart.com/ip/One-Armed-Bandit-Slot-Bank/40811129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7D3ED5-CC05-4053-95FE-4E5FB9B95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9" y="4001294"/>
            <a:ext cx="5259627" cy="2310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88BF8F-49A7-484C-8826-2DF32C747605}"/>
              </a:ext>
            </a:extLst>
          </p:cNvPr>
          <p:cNvSpPr txBox="1"/>
          <p:nvPr/>
        </p:nvSpPr>
        <p:spPr>
          <a:xfrm>
            <a:off x="6531430" y="6325749"/>
            <a:ext cx="4813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Source</a:t>
            </a:r>
            <a:r>
              <a:rPr lang="en-US" sz="1000" dirty="0"/>
              <a:t>: https://www.youtube.com/watch?v=UlgmUEKr7Lw</a:t>
            </a:r>
          </a:p>
        </p:txBody>
      </p:sp>
    </p:spTree>
    <p:extLst>
      <p:ext uri="{BB962C8B-B14F-4D97-AF65-F5344CB8AC3E}">
        <p14:creationId xmlns:p14="http://schemas.microsoft.com/office/powerpoint/2010/main" val="3301075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AD62-C04F-4E3D-939A-F75B9A2B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address this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FF2A2-E4E7-4E65-8B96-9E11DA63F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5947" cy="4351338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/>
              <a:t>MAB problem is an example of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classical reinforcement learning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US" dirty="0"/>
              <a:t>The objective is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explore</a:t>
            </a:r>
            <a:r>
              <a:rPr lang="en-US" dirty="0"/>
              <a:t> multiple </a:t>
            </a:r>
            <a:r>
              <a:rPr lang="en-US" b="1" dirty="0"/>
              <a:t>actions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exploit</a:t>
            </a:r>
            <a:r>
              <a:rPr lang="en-US" dirty="0"/>
              <a:t> the one with the most favorable outcome. </a:t>
            </a:r>
          </a:p>
          <a:p>
            <a:pPr algn="just">
              <a:spcAft>
                <a:spcPts val="600"/>
              </a:spcAft>
            </a:pPr>
            <a:r>
              <a:rPr lang="en-US" dirty="0"/>
              <a:t>But, limitations is the number of </a:t>
            </a:r>
            <a:r>
              <a:rPr lang="en-US" b="1" dirty="0"/>
              <a:t>actions</a:t>
            </a:r>
            <a:r>
              <a:rPr lang="en-US" dirty="0"/>
              <a:t> required.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D6D42-45F9-4DCB-B3A5-3FE3831E7B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80"/>
          <a:stretch/>
        </p:blipFill>
        <p:spPr>
          <a:xfrm>
            <a:off x="6354147" y="1690688"/>
            <a:ext cx="5288491" cy="2752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0BCFE6-3850-41FD-A009-321B66E1F4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11" r="17077" b="25034"/>
          <a:stretch/>
        </p:blipFill>
        <p:spPr>
          <a:xfrm>
            <a:off x="6354147" y="4578253"/>
            <a:ext cx="4999653" cy="12640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788A82-A7C3-4589-89A1-0FCF954B7FDC}"/>
              </a:ext>
            </a:extLst>
          </p:cNvPr>
          <p:cNvSpPr txBox="1"/>
          <p:nvPr/>
        </p:nvSpPr>
        <p:spPr>
          <a:xfrm>
            <a:off x="6354146" y="6065679"/>
            <a:ext cx="5288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Source</a:t>
            </a:r>
            <a:r>
              <a:rPr lang="en-US" sz="1000" dirty="0"/>
              <a:t>: https://www.youtube.com/watch?v=qAvY2tkMHHA</a:t>
            </a:r>
          </a:p>
        </p:txBody>
      </p:sp>
    </p:spTree>
    <p:extLst>
      <p:ext uri="{BB962C8B-B14F-4D97-AF65-F5344CB8AC3E}">
        <p14:creationId xmlns:p14="http://schemas.microsoft.com/office/powerpoint/2010/main" val="26826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AD62-C04F-4E3D-939A-F75B9A2B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Optimization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FF2A2-E4E7-4E65-8B96-9E11DA63F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88491" cy="4351338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/>
              <a:t>In Pay per click (PPC) websites, the goal is to shortlist advertisements which generate the most leads (user clicks).</a:t>
            </a:r>
          </a:p>
          <a:p>
            <a:pPr algn="just">
              <a:spcAft>
                <a:spcPts val="600"/>
              </a:spcAft>
            </a:pPr>
            <a:r>
              <a:rPr lang="en-US" dirty="0"/>
              <a:t>A </a:t>
            </a:r>
            <a:r>
              <a:rPr lang="en-US" b="1" dirty="0"/>
              <a:t>naïve </a:t>
            </a:r>
            <a:r>
              <a:rPr lang="en-US" dirty="0"/>
              <a:t>approach is A/B testing, equivalent to only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exploring </a:t>
            </a:r>
            <a:r>
              <a:rPr lang="en-US" dirty="0"/>
              <a:t>but not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exploiting</a:t>
            </a:r>
            <a:r>
              <a:rPr lang="en-US" dirty="0"/>
              <a:t>.</a:t>
            </a:r>
          </a:p>
          <a:p>
            <a:r>
              <a:rPr lang="en-US" dirty="0"/>
              <a:t>The approach wastes </a:t>
            </a:r>
            <a:r>
              <a:rPr lang="en-US" b="1" dirty="0">
                <a:solidFill>
                  <a:srgbClr val="FF0000"/>
                </a:solidFill>
              </a:rPr>
              <a:t>time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money</a:t>
            </a:r>
            <a:r>
              <a:rPr lang="en-US" dirty="0"/>
              <a:t> in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D802DA-7510-49CE-AF5F-B7CFCD36B0EA}"/>
              </a:ext>
            </a:extLst>
          </p:cNvPr>
          <p:cNvSpPr txBox="1"/>
          <p:nvPr/>
        </p:nvSpPr>
        <p:spPr>
          <a:xfrm>
            <a:off x="7023424" y="4208107"/>
            <a:ext cx="4845115" cy="247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Source</a:t>
            </a:r>
            <a:r>
              <a:rPr lang="en-US" sz="1000" dirty="0"/>
              <a:t>: https://www.youtube.com/watch?v=qAvY2tkMHHA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03281F-E667-4077-80A0-6920C15BD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427" y="1690688"/>
            <a:ext cx="4845115" cy="23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84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AD62-C04F-4E3D-939A-F75B9A2B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FF2A2-E4E7-4E65-8B96-9E11DA63F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88491" cy="4351338"/>
          </a:xfrm>
        </p:spPr>
        <p:txBody>
          <a:bodyPr>
            <a:normAutofit/>
          </a:bodyPr>
          <a:lstStyle/>
          <a:p>
            <a:pPr marL="0" indent="0" algn="just">
              <a:spcAft>
                <a:spcPts val="600"/>
              </a:spcAft>
              <a:buNone/>
            </a:pPr>
            <a:r>
              <a:rPr lang="en-US" b="1" dirty="0"/>
              <a:t>Epsilon-Greedy Algorithm</a:t>
            </a:r>
            <a:endParaRPr lang="en-US" dirty="0"/>
          </a:p>
          <a:p>
            <a:pPr algn="just">
              <a:spcAft>
                <a:spcPts val="600"/>
              </a:spcAft>
            </a:pPr>
            <a:r>
              <a:rPr lang="en-US" dirty="0"/>
              <a:t>In this approach probabilities would be set up for each website (“bandit”) denoted by ‘</a:t>
            </a:r>
            <a:r>
              <a:rPr lang="el-GR" b="1" dirty="0"/>
              <a:t>ε</a:t>
            </a:r>
            <a:r>
              <a:rPr lang="en-US" dirty="0"/>
              <a:t>’.</a:t>
            </a:r>
          </a:p>
          <a:p>
            <a:pPr algn="just">
              <a:spcAft>
                <a:spcPts val="600"/>
              </a:spcAft>
            </a:pPr>
            <a:r>
              <a:rPr lang="el-GR" b="1" dirty="0"/>
              <a:t>ε</a:t>
            </a:r>
            <a:r>
              <a:rPr lang="en-US" dirty="0"/>
              <a:t> ~ 1 =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exploration</a:t>
            </a:r>
          </a:p>
          <a:p>
            <a:pPr algn="just">
              <a:spcAft>
                <a:spcPts val="600"/>
              </a:spcAft>
            </a:pPr>
            <a:r>
              <a:rPr lang="el-GR" b="1" dirty="0"/>
              <a:t>ε</a:t>
            </a:r>
            <a:r>
              <a:rPr lang="en-US" dirty="0"/>
              <a:t> ~ 0 =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exploitation</a:t>
            </a:r>
            <a:r>
              <a:rPr lang="en-US" dirty="0"/>
              <a:t> (greed)</a:t>
            </a:r>
          </a:p>
          <a:p>
            <a:pPr algn="just">
              <a:spcAft>
                <a:spcPts val="600"/>
              </a:spcAft>
            </a:pPr>
            <a:r>
              <a:rPr lang="en-US" dirty="0"/>
              <a:t>A good starting value for </a:t>
            </a:r>
            <a:r>
              <a:rPr lang="el-GR" b="1" dirty="0"/>
              <a:t>ε</a:t>
            </a:r>
            <a:r>
              <a:rPr lang="en-US" b="1" dirty="0"/>
              <a:t> </a:t>
            </a:r>
            <a:r>
              <a:rPr lang="en-US" dirty="0"/>
              <a:t>is usually 10% or 0.1.</a:t>
            </a:r>
          </a:p>
          <a:p>
            <a:pPr algn="just">
              <a:spcAft>
                <a:spcPts val="600"/>
              </a:spcAft>
            </a:pPr>
            <a:endParaRPr lang="en-US" dirty="0"/>
          </a:p>
          <a:p>
            <a:pPr algn="just">
              <a:spcAft>
                <a:spcPts val="600"/>
              </a:spcAft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1A77F-FFA3-423A-B7A6-00411988F046}"/>
              </a:ext>
            </a:extLst>
          </p:cNvPr>
          <p:cNvSpPr txBox="1"/>
          <p:nvPr/>
        </p:nvSpPr>
        <p:spPr>
          <a:xfrm>
            <a:off x="6512767" y="6369764"/>
            <a:ext cx="4789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Source</a:t>
            </a:r>
            <a:r>
              <a:rPr lang="en-US" sz="1000" dirty="0"/>
              <a:t>: https://www.youtube.com/watch?v=qAvY2tkMHHA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211C5C-7715-4406-B344-01084A741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767" y="1690688"/>
            <a:ext cx="5163897" cy="2564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71B92B-6E83-4357-BDFE-9B8803C5B2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" t="35510" r="3191" b="7963"/>
          <a:stretch/>
        </p:blipFill>
        <p:spPr>
          <a:xfrm>
            <a:off x="6512766" y="4254759"/>
            <a:ext cx="5163897" cy="211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34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AD62-C04F-4E3D-939A-F75B9A2B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FF2A2-E4E7-4E65-8B96-9E11DA63F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88491" cy="4351338"/>
          </a:xfrm>
        </p:spPr>
        <p:txBody>
          <a:bodyPr>
            <a:normAutofit/>
          </a:bodyPr>
          <a:lstStyle/>
          <a:p>
            <a:pPr marL="0" indent="0" algn="just">
              <a:spcAft>
                <a:spcPts val="600"/>
              </a:spcAft>
              <a:buNone/>
            </a:pPr>
            <a:r>
              <a:rPr lang="en-US" b="1" dirty="0"/>
              <a:t>Epsilon-Greedy Algorithm</a:t>
            </a:r>
            <a:endParaRPr lang="en-US" dirty="0"/>
          </a:p>
          <a:p>
            <a:pPr marL="0" indent="0" algn="just">
              <a:spcAft>
                <a:spcPts val="600"/>
              </a:spcAft>
              <a:buNone/>
            </a:pPr>
            <a:r>
              <a:rPr lang="en-US" sz="2000" u="sng" dirty="0"/>
              <a:t>Action-Value Estimate:</a:t>
            </a:r>
          </a:p>
          <a:p>
            <a:pPr marL="0" indent="0" algn="just">
              <a:spcAft>
                <a:spcPts val="600"/>
              </a:spcAft>
              <a:buNone/>
            </a:pPr>
            <a:endParaRPr lang="en-US" sz="2000" u="sng" dirty="0"/>
          </a:p>
          <a:p>
            <a:pPr algn="just">
              <a:spcAft>
                <a:spcPts val="60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211C5C-7715-4406-B344-01084A741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59" y="297782"/>
            <a:ext cx="4686464" cy="2327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076A0A-123F-45C7-9869-13B9D2322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916" y="2929196"/>
            <a:ext cx="4465707" cy="37036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D8F231-244C-46BE-AD88-BB1DAFF5E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390" y="3221201"/>
            <a:ext cx="2695567" cy="159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9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577E-8A0B-4063-B52D-F7D9C53C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19C7A-7043-4D0F-9CBB-570D78EDE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5753" cy="44863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Upper Confidence Bound (UCB) Algorithm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In this approach,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expected values</a:t>
            </a:r>
            <a:r>
              <a:rPr lang="en-US" sz="2000" dirty="0"/>
              <a:t> (mean of unknown distributions) will be considered.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For each website,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confidence intervals </a:t>
            </a:r>
            <a:r>
              <a:rPr lang="en-US" sz="2000" dirty="0"/>
              <a:t>will be initiated (ensuring that expected value is in range).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On each observation, confidence intervals decreases (</a:t>
            </a:r>
            <a:r>
              <a:rPr lang="en-US" sz="2000" b="1" dirty="0">
                <a:solidFill>
                  <a:srgbClr val="FF0000"/>
                </a:solidFill>
              </a:rPr>
              <a:t>uncertainty</a:t>
            </a:r>
            <a:r>
              <a:rPr lang="en-US" sz="2000" dirty="0"/>
              <a:t>) and shifts up or down by a certain extent. The highest confidence interval is chosen for the next observation.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Algorithm continues until exploitation starts, i.e., (expected value ~= observed value and smallest interval). </a:t>
            </a:r>
          </a:p>
          <a:p>
            <a:pPr>
              <a:spcAft>
                <a:spcPts val="600"/>
              </a:spcAft>
            </a:pP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C6C6A-89F6-4C3B-A97C-A8B8262F3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608" y="1179002"/>
            <a:ext cx="6096000" cy="2736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E594E6-AE1D-4D8D-B93A-1FD4492A0AC8}"/>
              </a:ext>
            </a:extLst>
          </p:cNvPr>
          <p:cNvSpPr txBox="1"/>
          <p:nvPr/>
        </p:nvSpPr>
        <p:spPr>
          <a:xfrm>
            <a:off x="5761608" y="6462218"/>
            <a:ext cx="4813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Source</a:t>
            </a:r>
            <a:r>
              <a:rPr lang="en-US" sz="1000" dirty="0"/>
              <a:t>: https://www.youtube.com/watch?v=UlgmUEKr7Lw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49EEC-666B-4C3B-849D-4B5BEFCD9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609" y="3915638"/>
            <a:ext cx="6096000" cy="239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6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577E-8A0B-4063-B52D-F7D9C53C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19C7A-7043-4D0F-9CBB-570D78EDE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5753" cy="4486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Upper Confidence Bound (UCB) Algorithm</a:t>
            </a:r>
          </a:p>
          <a:p>
            <a:pPr marL="0" indent="0">
              <a:buNone/>
            </a:pPr>
            <a:r>
              <a:rPr lang="en-US" sz="1800" u="sng" dirty="0"/>
              <a:t>UCB Value = Action-Value Estimate + Uncertainty:</a:t>
            </a:r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F6759F-0013-4E37-9DD6-F1ACC2FD7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820" y="3215309"/>
            <a:ext cx="3782721" cy="1148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140DFA-414D-4DC2-8252-C18D3AC38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991" y="277437"/>
            <a:ext cx="4480737" cy="630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25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702</Words>
  <Application>Microsoft Office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CS-E4870  Multi-Armed Bandit Based Automation of a Marketing Problem</vt:lpstr>
      <vt:lpstr>Contents</vt:lpstr>
      <vt:lpstr>What is MAB Problem?</vt:lpstr>
      <vt:lpstr>How to address this problem?</vt:lpstr>
      <vt:lpstr>Website Optimization Example</vt:lpstr>
      <vt:lpstr>Solutions</vt:lpstr>
      <vt:lpstr>Solutions</vt:lpstr>
      <vt:lpstr>Solutions</vt:lpstr>
      <vt:lpstr>Solutions</vt:lpstr>
      <vt:lpstr>Solutions</vt:lpstr>
      <vt:lpstr>Solutions</vt:lpstr>
      <vt:lpstr>Solutions</vt:lpstr>
      <vt:lpstr>Solutions</vt:lpstr>
      <vt:lpstr>Experimental Setup</vt:lpstr>
      <vt:lpstr>Results &amp; Analysis – Optimal Action Percentage</vt:lpstr>
      <vt:lpstr>Results &amp; Analysis – Average Reward</vt:lpstr>
      <vt:lpstr>Results &amp; Analysis – Regret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CS-E4870 </dc:title>
  <dc:creator>Muhammad Abdullah Khan</dc:creator>
  <cp:lastModifiedBy>Muhammad Abdullah Khan</cp:lastModifiedBy>
  <cp:revision>182</cp:revision>
  <dcterms:created xsi:type="dcterms:W3CDTF">2018-10-09T06:29:06Z</dcterms:created>
  <dcterms:modified xsi:type="dcterms:W3CDTF">2018-12-14T15:07:44Z</dcterms:modified>
</cp:coreProperties>
</file>