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56" r:id="rId3"/>
    <p:sldId id="294" r:id="rId4"/>
    <p:sldId id="258" r:id="rId5"/>
    <p:sldId id="260" r:id="rId6"/>
    <p:sldId id="303" r:id="rId7"/>
    <p:sldId id="301" r:id="rId8"/>
    <p:sldId id="329" r:id="rId9"/>
    <p:sldId id="284" r:id="rId10"/>
    <p:sldId id="304" r:id="rId11"/>
    <p:sldId id="306" r:id="rId12"/>
    <p:sldId id="305" r:id="rId13"/>
    <p:sldId id="307" r:id="rId14"/>
    <p:sldId id="317" r:id="rId15"/>
    <p:sldId id="318" r:id="rId16"/>
    <p:sldId id="330" r:id="rId17"/>
    <p:sldId id="331" r:id="rId18"/>
    <p:sldId id="308" r:id="rId19"/>
    <p:sldId id="332" r:id="rId20"/>
    <p:sldId id="333" r:id="rId21"/>
    <p:sldId id="309" r:id="rId22"/>
    <p:sldId id="310" r:id="rId23"/>
    <p:sldId id="334" r:id="rId24"/>
    <p:sldId id="320" r:id="rId25"/>
    <p:sldId id="312" r:id="rId26"/>
    <p:sldId id="313" r:id="rId27"/>
    <p:sldId id="314" r:id="rId28"/>
    <p:sldId id="315" r:id="rId29"/>
    <p:sldId id="335" r:id="rId30"/>
    <p:sldId id="336" r:id="rId31"/>
    <p:sldId id="323" r:id="rId32"/>
    <p:sldId id="324" r:id="rId33"/>
    <p:sldId id="327" r:id="rId34"/>
    <p:sldId id="328" r:id="rId35"/>
    <p:sldId id="338" r:id="rId36"/>
    <p:sldId id="319" r:id="rId37"/>
    <p:sldId id="299" r:id="rId3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F5D8E-E63D-4C99-94B0-2A35C4E47856}" v="1" dt="2024-02-12T12:18:51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3" autoAdjust="0"/>
    <p:restoredTop sz="94641" autoAdjust="0"/>
  </p:normalViewPr>
  <p:slideViewPr>
    <p:cSldViewPr snapToGrid="0">
      <p:cViewPr varScale="1">
        <p:scale>
          <a:sx n="62" d="100"/>
          <a:sy n="62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a.Elmaghawry" userId="b691f193-aaf6-4e62-bc5c-f933985003e3" providerId="ADAL" clId="{1B3F5D8E-E63D-4C99-94B0-2A35C4E47856}"/>
    <pc:docChg chg="undo custSel addSld delSld modSld">
      <pc:chgData name="Noura.Elmaghawry" userId="b691f193-aaf6-4e62-bc5c-f933985003e3" providerId="ADAL" clId="{1B3F5D8E-E63D-4C99-94B0-2A35C4E47856}" dt="2024-02-12T12:19:19.419" v="78" actId="1076"/>
      <pc:docMkLst>
        <pc:docMk/>
      </pc:docMkLst>
      <pc:sldChg chg="del">
        <pc:chgData name="Noura.Elmaghawry" userId="b691f193-aaf6-4e62-bc5c-f933985003e3" providerId="ADAL" clId="{1B3F5D8E-E63D-4C99-94B0-2A35C4E47856}" dt="2024-02-12T12:13:18.573" v="2" actId="47"/>
        <pc:sldMkLst>
          <pc:docMk/>
          <pc:sldMk cId="1445556300" sldId="316"/>
        </pc:sldMkLst>
      </pc:sldChg>
      <pc:sldChg chg="del">
        <pc:chgData name="Noura.Elmaghawry" userId="b691f193-aaf6-4e62-bc5c-f933985003e3" providerId="ADAL" clId="{1B3F5D8E-E63D-4C99-94B0-2A35C4E47856}" dt="2024-02-12T12:13:22.819" v="3" actId="47"/>
        <pc:sldMkLst>
          <pc:docMk/>
          <pc:sldMk cId="2690301515" sldId="325"/>
        </pc:sldMkLst>
      </pc:sldChg>
      <pc:sldChg chg="del">
        <pc:chgData name="Noura.Elmaghawry" userId="b691f193-aaf6-4e62-bc5c-f933985003e3" providerId="ADAL" clId="{1B3F5D8E-E63D-4C99-94B0-2A35C4E47856}" dt="2024-02-12T12:13:24.254" v="4" actId="47"/>
        <pc:sldMkLst>
          <pc:docMk/>
          <pc:sldMk cId="4449299" sldId="326"/>
        </pc:sldMkLst>
      </pc:sldChg>
      <pc:sldChg chg="delSp mod delAnim">
        <pc:chgData name="Noura.Elmaghawry" userId="b691f193-aaf6-4e62-bc5c-f933985003e3" providerId="ADAL" clId="{1B3F5D8E-E63D-4C99-94B0-2A35C4E47856}" dt="2024-02-12T12:13:07.691" v="1" actId="478"/>
        <pc:sldMkLst>
          <pc:docMk/>
          <pc:sldMk cId="1532453977" sldId="328"/>
        </pc:sldMkLst>
        <pc:picChg chg="del">
          <ac:chgData name="Noura.Elmaghawry" userId="b691f193-aaf6-4e62-bc5c-f933985003e3" providerId="ADAL" clId="{1B3F5D8E-E63D-4C99-94B0-2A35C4E47856}" dt="2024-02-12T12:13:06.224" v="0" actId="478"/>
          <ac:picMkLst>
            <pc:docMk/>
            <pc:sldMk cId="1532453977" sldId="328"/>
            <ac:picMk id="5" creationId="{25D30BD4-57D9-FEE7-6B10-86B426E95E1A}"/>
          </ac:picMkLst>
        </pc:picChg>
        <pc:picChg chg="del">
          <ac:chgData name="Noura.Elmaghawry" userId="b691f193-aaf6-4e62-bc5c-f933985003e3" providerId="ADAL" clId="{1B3F5D8E-E63D-4C99-94B0-2A35C4E47856}" dt="2024-02-12T12:13:07.691" v="1" actId="478"/>
          <ac:picMkLst>
            <pc:docMk/>
            <pc:sldMk cId="1532453977" sldId="328"/>
            <ac:picMk id="8" creationId="{77F5F3A1-0283-5878-8AFB-85A1BBE8A84A}"/>
          </ac:picMkLst>
        </pc:picChg>
      </pc:sldChg>
      <pc:sldChg chg="new del">
        <pc:chgData name="Noura.Elmaghawry" userId="b691f193-aaf6-4e62-bc5c-f933985003e3" providerId="ADAL" clId="{1B3F5D8E-E63D-4C99-94B0-2A35C4E47856}" dt="2024-02-12T12:18:42.430" v="7" actId="47"/>
        <pc:sldMkLst>
          <pc:docMk/>
          <pc:sldMk cId="2739643288" sldId="337"/>
        </pc:sldMkLst>
      </pc:sldChg>
      <pc:sldChg chg="addSp modSp new mod">
        <pc:chgData name="Noura.Elmaghawry" userId="b691f193-aaf6-4e62-bc5c-f933985003e3" providerId="ADAL" clId="{1B3F5D8E-E63D-4C99-94B0-2A35C4E47856}" dt="2024-02-12T12:19:19.419" v="78" actId="1076"/>
        <pc:sldMkLst>
          <pc:docMk/>
          <pc:sldMk cId="2861801586" sldId="338"/>
        </pc:sldMkLst>
        <pc:spChg chg="add mod">
          <ac:chgData name="Noura.Elmaghawry" userId="b691f193-aaf6-4e62-bc5c-f933985003e3" providerId="ADAL" clId="{1B3F5D8E-E63D-4C99-94B0-2A35C4E47856}" dt="2024-02-12T12:19:19.419" v="78" actId="1076"/>
          <ac:spMkLst>
            <pc:docMk/>
            <pc:sldMk cId="2861801586" sldId="338"/>
            <ac:spMk id="2" creationId="{4B6F82CF-7490-1F32-AD44-12F0FB6E0DA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21:48:4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12020 1413 24575,'-1'-3'0,"0"-1"0,-1 1 0,1 0 0,-1 0 0,1 0 0,-1 0 0,0 0 0,0 1 0,-1-1 0,1 0 0,0 1 0,-1 0 0,0-1 0,1 1 0,-5-2 0,-22-16 0,-1 1 0,-1 1 0,0 2 0,-48-18 0,28 12 0,-711-290 0,-30 71 0,433 166 0,-64-14 0,-62 1 0,104 23 0,-441-68 0,690 121 0,-678-41 0,749 53 0,-502-17 0,70 3 0,-119-9 0,79-5 0,-1 26 0,394 2 0,84-3 0,1-2 0,-65-15 0,-72-7 0,-155 23 0,-52-4 0,-554-10 0,648 19 0,252 1 0,0 2 0,-73 15 0,-101 35 0,202-48 0,-210 53 0,206-50 0,-45 20 0,47-17 0,-49 13 0,53-19 0,0 1 0,0 1 0,1 1 0,0 1 0,1 1 0,0 1 0,-26 19 0,31-16 0,1 1 0,0 0 0,-20 30 0,24-30 0,-1 0 0,-1-1 0,0 0 0,-24 19 0,37-33 0,-1-1 0,0 1 0,0 0 0,0 0 0,0-1 0,0 1 0,0-1 0,0 1 0,0-1 0,0 1 0,0-1 0,0 1 0,0-1 0,0 0 0,0 0 0,0 0 0,0 1 0,0-1 0,0 0 0,0 0 0,-1-1 0,1 1 0,0 0 0,0 0 0,0 0 0,0-1 0,0 1 0,0 0 0,0-1 0,0 1 0,0-1 0,0 0 0,0 1 0,0-1 0,0 0 0,1 1 0,-1-1 0,0 0 0,0 0 0,1 0 0,-1 0 0,0 0 0,1 1 0,-1-1 0,1 0 0,-1 0 0,1-1 0,0 1 0,-1 0 0,1-1 0,-3-9 0,0 1 0,0-1 0,2 0 0,-2-11 0,3 20 0,-4-83 0,8-95 0,-4 178 0,0 238 0,2-81 0,-3-146 0,0-1 0,0 0 0,0 1 0,-1-1 0,0 0 0,0 0 0,-1 0 0,-1 0 0,1-1 0,-1 1 0,0-1 0,-1 0 0,-7 10 0,11-16 0,0 0 0,0 0 0,0 0 0,0 1 0,0-1 0,1 0 0,-1 0 0,1 1 0,-1-1 0,1 0 0,-1 1 0,1-1 0,0 0 0,-1 1 0,1-1 0,0 1 0,0-1 0,0 0 0,0 1 0,0-1 0,0 1 0,1 1 0,0-2 0,0-1 0,-1 1 0,1 0 0,0 0 0,0 0 0,0 0 0,0-1 0,0 1 0,0 0 0,0-1 0,1 1 0,-1-1 0,0 1 0,0-1 0,0 1 0,0-1 0,1 0 0,-1 0 0,2 0 0,8 1 0,0-1 0,1 0 0,-1-1 0,11-2 0,-22 3 0,187-38 0,-156 29 0,1-1 0,-2-1 0,54-29 0,-57 23-1365,-3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21:48:48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22:07:0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1513 213 24575,'-297'22'0,"225"-14"0,-20 4 0,-47 3 0,-199-13 0,170-3 0,154 1 0,-1 1 0,1 1 0,-1 0 0,1 1 0,0 1 0,0 0 0,0 0 0,0 2 0,1 0 0,0 0 0,0 1 0,0 1 0,1 0 0,1 1 0,-1 0 0,1 1 0,1 0 0,-10 12 0,18-19 0,0-1 0,0 0 0,-1 0 0,1 0 0,0-1 0,-1 1 0,1 0 0,-1-1 0,1 0 0,-5 2 0,7-3 0,-1 0 0,1 1 0,-1-1 0,1 0 0,-1 0 0,1 0 0,-1 0 0,1 0 0,-1 0 0,1 0 0,-1-1 0,1 1 0,-1 0 0,1 0 0,-1 0 0,1 0 0,-1-1 0,1 1 0,-1 0 0,1 0 0,0-1 0,-1 1 0,1 0 0,-1-1 0,0 0 0,1 0 0,-1-1 0,0 1 0,1 0 0,-1 0 0,1-1 0,0 1 0,-1 0 0,1-1 0,0 1 0,0 0 0,0-1 0,0-2 0,2-8 0,1 0 0,1 0 0,0 0 0,0 0 0,1 1 0,0-1 0,1 1 0,10-13 0,-3 2 0,15-28 0,-11 23 0,-2 0 0,-1-1 0,12-36 0,-23 55 0,-2 4 0,1 0 0,-1 0 0,1 1 0,0-1 0,0 0 0,6-7 0,-8 12 0,0 0 0,0 0 0,0 0 0,0 0 0,0 0 0,0-1 0,0 1 0,0 0 0,1 0 0,-1 0 0,0 0 0,0 0 0,0 0 0,0-1 0,0 1 0,1 0 0,-1 0 0,0 0 0,0 0 0,0 0 0,0 0 0,1 0 0,-1 0 0,0 0 0,0 0 0,0 0 0,0 0 0,1 0 0,-1 0 0,0 0 0,0 0 0,0 0 0,1 0 0,-1 0 0,0 0 0,0 0 0,0 0 0,0 0 0,0 1 0,1-1 0,-1 0 0,0 0 0,4 10 0,-1 11 0,-4-14 0,0 0 0,0 1 0,-1-1 0,0 0 0,0-1 0,0 1 0,-1 0 0,0-1 0,-6 10 0,-43 56 0,18-27 0,5-2 0,2 2 0,-39 89 0,39-85 0,22-42 0,1-1 0,-1 1 0,1 1 0,1-1 0,-1 1 0,1-1 0,1 1 0,-1 0 0,1 0 0,-1 13 0,3-18 0,1-1 0,-1 0 0,1 0 0,-1 0 0,1 0 0,0 0 0,0 0 0,0 0 0,0 0 0,0 0 0,1 0 0,-1 0 0,1-1 0,-1 1 0,1 0 0,-1-1 0,1 0 0,0 1 0,0-1 0,0 0 0,0 0 0,0 0 0,0 0 0,0 0 0,0 0 0,0-1 0,0 1 0,0-1 0,0 1 0,4-1 0,9 2 0,-1-1 0,1 0 0,20-2 0,-29 1 0,32-3 60,44-11 0,-7 2-1545,-49 9-5341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22:10:0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9124 750 24575,'-4858'0'0,"4307"-26"0,1-31 0,-119-10 0,-177 17 0,668 35 0,-218-47 0,345 52 0,-266-64 0,238 53 0,51 15 0,0 2 0,0 1 0,-35 0 0,23 2 0,31 0 0,0 1 0,0-1 0,1 0 0,-1-1 0,0 0 0,1-1 0,-1 0 0,1 0 0,-9-5 0,17 8 0,-1-1 0,1 1 0,-1 0 0,1-1 0,0 1 0,-1-1 0,1 0 0,0 1 0,-1-1 0,1 1 0,0-1 0,0 1 0,0-1 0,0 0 0,-1 1 0,1-1 0,0 1 0,0-1 0,0 0 0,0 1 0,0-1 0,0 0 0,1 1 0,-1-1 0,0 1 0,0-1 0,0 0 0,1 1 0,-1-1 0,0 1 0,0-1 0,1 1 0,-1-1 0,0 1 0,1-1 0,-1 1 0,1-1 0,-1 1 0,1 0 0,-1-1 0,2 0 0,23-18 0,-23 17 0,149-86 0,-52 33 0,-62 35 0,1 3 0,73-24 0,15-6 0,-106 35 0,-32 10 0,-38 10 0,-205 73 0,230-71 0,-7-1 0,0 0 0,-45 5 0,44-10 0,0 3 0,-46 15 0,-203 74 0,279-96 0,0 1 0,0 0 0,1 1 0,-1-1 0,0 0 0,1 1 0,-1 0 0,1-1 0,0 1 0,-1 0 0,1 0 0,0 0 0,0 1 0,0-1 0,1 0 0,-1 1 0,1-1 0,-1 1 0,1 0 0,0-1 0,-2 5 0,3-4 0,0 0 0,0 0 0,0 0 0,0 0 0,1 0 0,-1-1 0,1 1 0,0 0 0,-1 0 0,1 0 0,1-1 0,-1 1 0,0 0 0,1-1 0,-1 1 0,1-1 0,0 1 0,0-1 0,-1 0 0,2 0 0,-1 0 0,2 2 0,12 9 0,1-1 0,0-1 0,27 14 0,-22-14 0,-1 2 0,19 14 0,49 32-1365,-68-43-5461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08:12:57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4711 3349 24575,'-3'0'0,"1"0"0,-1-1 0,1 1 0,0 0 0,-1-1 0,1 0 0,-1 1 0,1-1 0,0 0 0,-1 0 0,1-1 0,0 1 0,0 0 0,-2-2 0,-12-7 0,-47-21 0,-106-34 0,-37-17 0,103 30 0,2-4 0,3-4 0,-90-73 0,92 62 8,-177-98 0,-125-34-207,378 193 171,-233-112-710,-809-431 414,969 495 676,3-5 0,-147-130-1,198 160-237,-75-48-1,0 2-122,87 54 9,1-1 0,0 0 0,2-2 0,-23-37 0,-42-46 0,64 84 0,-111-132 0,-57-79 0,153 195 0,-3 2 0,0 2 0,-59-39 0,94 72 0,-1 0 0,1 1 0,-1 1 0,-10-5 0,17 8 0,1 1 0,-1-1 0,1 1 0,-1-1 0,1 1 0,-1-1 0,0 1 0,1 0 0,-1 0 0,1 0 0,-1 0 0,0 0 0,1 0 0,-1 0 0,1 1 0,-1-1 0,1 0 0,-1 1 0,1 0 0,-1-1 0,1 1 0,-1 0 0,1-1 0,-1 1 0,1 0 0,0 0 0,0 0 0,-1 0 0,1 1 0,0-1 0,0 0 0,0 0 0,-1 3 0,-1 4 0,0 0 0,0 0 0,1 0 0,0 1 0,0-1 0,1 0 0,1 1 0,-1 8 0,6 78 0,-2-53 0,7 467 0,-9-500 0,1-36 0,1 0 0,2 1 0,1 0 0,15-44 0,8-33 0,-23 77 0,1-10 0,1 0 0,2 1 0,16-38 0,-14 41 0,-2 0 0,-2-1 0,-1 0 0,-1-1 0,-1 1 0,-3-1 0,-1-48 0,2-1 0,-3 73 0,1-1 0,0 1 0,1 0 0,0 0 0,0 0 0,1 1 0,7-17 0,-8 23 0,0-1 0,0 1 0,0-1 0,1 1 0,0 0 0,-1 0 0,1 0 0,0 0 0,1 1 0,-1-1 0,0 1 0,1 0 0,-1 0 0,1 0 0,0 0 0,0 0 0,-1 1 0,1 0 0,0 0 0,0 0 0,7 0 0,11 0 0,0 2 0,-1 1 0,1 0 0,-1 2 0,1 0 0,-1 1 0,30 13 0,-15-7 0,55 11 0,-15-14-121,145-4 0,-151-5-1002,12 0-5703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FE29-4B37-4CA7-9BBF-CAC539AA516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C028-101A-46C1-AF27-5E85E15E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8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C1F0E7-F991-34B5-DE66-AD12E57E2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668" y="620713"/>
            <a:ext cx="5856817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99A151-C9E1-D2FC-7575-D095B4BCBD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9668" y="2349500"/>
            <a:ext cx="5856817" cy="4079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77D21A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4874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4DC-4D80-B2B6-C33E-F1F1BA1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1C36F-98F9-7A6F-EAA4-DE039A6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2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1A1B-7A95-FCAD-63D4-BE704B50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3500" y="260351"/>
            <a:ext cx="2711451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A458-F312-1E39-1309-63BF3680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4918" y="260351"/>
            <a:ext cx="7935383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71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8BD7-65F8-040E-5417-7CF80FF3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C6FA2-E8CF-4120-5409-D9264DD8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D748-C3E0-F8E2-2E97-39E8DB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B6D3-68E4-A8F1-D5F5-BBB4844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C860-9946-531C-9FA8-BA2533B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9B53-B5B1-45DF-8214-CD46064FE67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930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8D9-5C92-9225-5F10-0157471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7284-F8EC-7CC1-B35C-39988CE3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1E01-DA63-28A7-DD83-F3FEC01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7926-45DC-8CED-D610-FBEFEDF3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87BD-54F8-E69C-6D63-D4DD81FE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04CA9-06E7-4DFF-8133-1139399D68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729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6BB-515A-6D57-9981-7E8E203A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CCB3-0C12-4C1C-E7D2-50D73D98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85FD-DC1C-FF6E-8AA5-109403CF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C160-35B2-2AC7-4897-0FB7E32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478A-937C-95ED-85CC-326F0B7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64125-9494-454D-809E-B649B8C049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773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937E-B7B6-EF8F-1A14-7EDD2E5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CC48-0F96-6457-3FE8-9C506137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D047-D1AA-5E76-DF88-EEF8CA18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0CA1-4228-C305-BE7D-87E332D0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499D-FE75-2E39-56CD-8BBB4E8A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7F1B-2822-F959-BBDD-C3AC371F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6BA3-6D4A-438B-8FDC-8D11980525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460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3088-DFEB-4E10-6BBB-41097DC8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64EE-D2B6-F3F5-11EA-696AF1C9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A72B-0144-AE6D-9D5E-02B31BDD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F0573-B8A8-622C-AD83-2390E5C87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832B-3616-EB56-3A8A-08393E1F3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6C4BD-4EDA-A62A-F776-E2E4E29C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5230A-3ADA-6B05-2E7B-CBEF988C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18A8-7DCD-165E-55AA-34DED9FA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645EC-AB21-4B6E-8171-23ACFD3C9A9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983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FDC-D7F7-D81F-E8A0-1C84F112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F6AC7-60A0-BFBF-B00B-0EC36B0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90946-3E90-47C2-455E-72283BC5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4AD2-6F89-8D1C-AD81-5E6B3D0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A21EA-67FE-4F43-A475-2614FC1706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6708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F3D0-800E-0187-AA2F-3B2D278D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E073F-9C64-5B23-3FBD-386D613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99A6-E96B-C228-22E3-32FE25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AA01E-F9ED-4195-9BC8-77653C2D6F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76531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F44E-1D22-F7A4-B843-FEA2E7F0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999F-3A10-E828-CEBD-BADBB7A2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5910-6F70-D496-A717-0988B493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DFFF-79A4-E085-00A7-399067C5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2C6B-83A3-4378-6DE6-F637B079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53948-77BD-02C5-D279-71FDA56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D77DC-A25D-419E-B208-D15AD4A7E7A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37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087B-9227-A66D-6DF2-5CA3AF5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85C7-FF5F-D466-F4C3-87A54C0A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8329082" cy="51847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48227-4FA5-5C77-DC99-A18FB9A94797}"/>
              </a:ext>
            </a:extLst>
          </p:cNvPr>
          <p:cNvCxnSpPr>
            <a:cxnSpLocks/>
          </p:cNvCxnSpPr>
          <p:nvPr userDrawn="1"/>
        </p:nvCxnSpPr>
        <p:spPr>
          <a:xfrm>
            <a:off x="814918" y="1147605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73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A54-0170-9FAD-E230-AD8DB08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BC784-293B-4340-23CB-35175C2E4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6CD1-618C-5486-CEA2-D8C57697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3EE8-924E-AC79-FC67-D01715E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822C7-3010-B634-404C-15A3A1F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FBB5-56F4-29D8-8F42-AB7775D8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1E3EC-DB80-4B0E-A5ED-F21F54E225B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955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72BE-1E80-12A7-3BAC-3A9F056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10FC-1CD9-DDBD-6605-FEBEECE0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9F5A-B20F-9082-33D5-037B0826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9054-01A1-EC99-3770-E5A2B3A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6ABC-6BAB-E855-4083-916929A9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AE723-2638-4A80-9CF2-C312B180D21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1007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355FD-5E25-CB50-D9C4-F2E963063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C482-5955-8854-5957-0ACA042D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4431-5C39-4F8D-8064-70BB30B7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3E78-C473-1E69-6CAC-52B48957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83CA-8252-AF2A-0657-F611E2A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C9838-69B0-4477-904C-7221B00D27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5194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962-612A-7EF6-6419-F44739F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9412-7112-7261-C5A7-598D3D33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4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7090-F627-41A9-F73E-82B22058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7F46-2D36-0005-CBCF-AC5E37434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1339851"/>
            <a:ext cx="5323416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1D8E-480F-75F2-CA9F-E164A992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534" y="1339851"/>
            <a:ext cx="5323417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82BF9E-A65C-BC43-11F4-64D3E19678B5}"/>
              </a:ext>
            </a:extLst>
          </p:cNvPr>
          <p:cNvCxnSpPr>
            <a:cxnSpLocks/>
          </p:cNvCxnSpPr>
          <p:nvPr userDrawn="1"/>
        </p:nvCxnSpPr>
        <p:spPr>
          <a:xfrm>
            <a:off x="814917" y="1183642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2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FED-D270-A499-80B5-1657C7B4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0709-7232-ED4C-7FA8-D097B34B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21D5-2BF2-B167-72AC-4D5EB78D8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866D8-1473-D972-99B7-F8335E323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9EB19-E04F-72B7-66B8-C31C8058C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A13D7-2F65-451B-DD4F-87E659ADAEBE}"/>
              </a:ext>
            </a:extLst>
          </p:cNvPr>
          <p:cNvCxnSpPr>
            <a:cxnSpLocks/>
          </p:cNvCxnSpPr>
          <p:nvPr userDrawn="1"/>
        </p:nvCxnSpPr>
        <p:spPr>
          <a:xfrm>
            <a:off x="840317" y="1681163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D33A-F41D-8F4F-063D-4BAA2AB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4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4C63-3177-1516-2C76-F0B1330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C822-CD36-1772-7AF1-1403D7D1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4C1C-C142-8892-0390-0B60BF81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AA9D-ED2C-BA47-DB71-D3BEBE31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B8D12-FE15-ECD4-45E1-19B986915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B81C-3707-B174-740E-89A41C22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4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955705-3A3B-82DA-DE4D-619FF7AE1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260351"/>
            <a:ext cx="1085003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215C10-FFEE-B76A-204C-B0A3F363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339851"/>
            <a:ext cx="1085003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09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CA3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622C70A-3D31-2C2E-7C0C-4F75B0F23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AD3AA3F-819D-AAD4-E02E-7A157F313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2FF80D3D-DBCD-E55F-C3FD-39CCADB781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5846D8C1-181B-9952-6E52-5061DF575C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D688E912-CAE8-0D86-B76F-DBF8D92E37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CA2A95-9791-4BBA-B43E-FA69769938A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43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77D21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oaz.Usama@bue.edu.eg" TargetMode="External"/><Relationship Id="rId3" Type="http://schemas.openxmlformats.org/officeDocument/2006/relationships/hyperlink" Target="mailto:Nadine.Farag@bue.edu.eg" TargetMode="External"/><Relationship Id="rId7" Type="http://schemas.openxmlformats.org/officeDocument/2006/relationships/hyperlink" Target="mailto:Reyam.Magdy@bue.edu.eg" TargetMode="External"/><Relationship Id="rId2" Type="http://schemas.openxmlformats.org/officeDocument/2006/relationships/hyperlink" Target="mailto:noura.elmaghawry@bue.edu.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mgad.Abdallah@bue.edu.eg" TargetMode="External"/><Relationship Id="rId5" Type="http://schemas.openxmlformats.org/officeDocument/2006/relationships/hyperlink" Target="mailto:Abdelmajid.Ihab@bue.edu.eg" TargetMode="External"/><Relationship Id="rId4" Type="http://schemas.openxmlformats.org/officeDocument/2006/relationships/hyperlink" Target="mailto:Ayah.hesham@bue.edu.eg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5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DC2D-6236-88FF-7B50-C27535E8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31" y="2031603"/>
            <a:ext cx="3282095" cy="10614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874C-77DC-B28D-C942-87633180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100" y="3620202"/>
            <a:ext cx="2401955" cy="7929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418784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3E10-E082-85F2-180C-B9C9A339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66D4-047B-CB9F-84A6-931C3712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Flowcharts are diagrams that use symbols and text to represent the main steps and logic of an algorithm.</a:t>
            </a:r>
          </a:p>
        </p:txBody>
      </p:sp>
      <p:pic>
        <p:nvPicPr>
          <p:cNvPr id="1026" name="Picture 2" descr="Flow Chart Clipart Images | Free Download | PNG Transparent Background -  Pngtree">
            <a:extLst>
              <a:ext uri="{FF2B5EF4-FFF2-40B4-BE49-F238E27FC236}">
                <a16:creationId xmlns:a16="http://schemas.microsoft.com/office/drawing/2014/main" id="{133C1213-25AF-0CE5-F078-AD0D0B181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10" y="241652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9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06F35-03C9-5B2A-A780-EA77E0FF7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7585-2A6E-97CE-A9F5-7A7BC7C4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3B1F-31D6-AB5C-01D4-12AAF54B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program is a set of instructions for the computer to follow and execute.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 should be written in a specific programming language.</a:t>
            </a:r>
          </a:p>
          <a:p>
            <a:endParaRPr lang="en-US" sz="2400" dirty="0"/>
          </a:p>
          <a:p>
            <a:r>
              <a:rPr lang="en-US" sz="2400" dirty="0"/>
              <a:t>A program is </a:t>
            </a:r>
            <a:r>
              <a:rPr lang="en-US" sz="2400" i="1" dirty="0">
                <a:solidFill>
                  <a:srgbClr val="0070C0"/>
                </a:solidFill>
              </a:rPr>
              <a:t>an implementation </a:t>
            </a:r>
            <a:r>
              <a:rPr lang="en-US" sz="2400" dirty="0"/>
              <a:t>of your algorithm.  </a:t>
            </a:r>
          </a:p>
        </p:txBody>
      </p:sp>
    </p:spTree>
    <p:extLst>
      <p:ext uri="{BB962C8B-B14F-4D97-AF65-F5344CB8AC3E}">
        <p14:creationId xmlns:p14="http://schemas.microsoft.com/office/powerpoint/2010/main" val="357925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3C00-61DD-5929-98F0-0843B81C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14F2-D9C9-C80C-A8AA-DB8E0CAE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339851"/>
            <a:ext cx="9660041" cy="5184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Problem:</a:t>
            </a:r>
            <a:r>
              <a:rPr lang="en-US" sz="2400" dirty="0"/>
              <a:t> Convert Temperature from Fahrenheit (℉) to Celsius (℃)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9F9AA-5919-EE5D-6BC1-B23ADFD3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89" y="2529091"/>
            <a:ext cx="2690093" cy="3647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4D8C11-5395-7B1F-988B-5103F72B7F05}"/>
              </a:ext>
            </a:extLst>
          </p:cNvPr>
          <p:cNvSpPr txBox="1"/>
          <p:nvPr/>
        </p:nvSpPr>
        <p:spPr>
          <a:xfrm>
            <a:off x="192225" y="3319260"/>
            <a:ext cx="49884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Step 1: Read temperature in Fahrenheit,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Step 2: Calculate temperature with formula </a:t>
            </a:r>
          </a:p>
          <a:p>
            <a:pPr algn="l"/>
            <a:r>
              <a:rPr lang="en-US" sz="1600" dirty="0">
                <a:solidFill>
                  <a:srgbClr val="444444"/>
                </a:solidFill>
                <a:latin typeface="Poppins" panose="00000500000000000000" pitchFamily="2" charset="0"/>
              </a:rPr>
              <a:t>                        </a:t>
            </a:r>
            <a:r>
              <a:rPr lang="en-US" sz="16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C=5/9*(F-32),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Step 3: Print 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C7099E-31DF-3DB1-4013-BECEBBE4B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065" y="2529090"/>
            <a:ext cx="3532006" cy="3647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FBDA4-B700-6B63-179F-706BA68EEA17}"/>
              </a:ext>
            </a:extLst>
          </p:cNvPr>
          <p:cNvSpPr txBox="1"/>
          <p:nvPr/>
        </p:nvSpPr>
        <p:spPr>
          <a:xfrm>
            <a:off x="5647956" y="2217566"/>
            <a:ext cx="163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chemeClr val="accent1"/>
                </a:solidFill>
                <a:effectLst/>
                <a:latin typeface="Poppins" panose="020B0502040204020203" pitchFamily="2" charset="0"/>
              </a:rPr>
              <a:t>Flowchart: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B6B6A-A6D8-F63F-FF58-AEB05B3E64BA}"/>
              </a:ext>
            </a:extLst>
          </p:cNvPr>
          <p:cNvSpPr txBox="1"/>
          <p:nvPr/>
        </p:nvSpPr>
        <p:spPr>
          <a:xfrm>
            <a:off x="8197065" y="2129098"/>
            <a:ext cx="303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chemeClr val="accent1"/>
                </a:solidFill>
                <a:effectLst/>
                <a:latin typeface="Poppins" panose="020B0502040204020203" pitchFamily="2" charset="0"/>
              </a:rPr>
              <a:t>Implementation in C++: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D9E8B-B311-37BC-03FB-0A14CD42308B}"/>
              </a:ext>
            </a:extLst>
          </p:cNvPr>
          <p:cNvSpPr txBox="1"/>
          <p:nvPr/>
        </p:nvSpPr>
        <p:spPr>
          <a:xfrm>
            <a:off x="659468" y="2853860"/>
            <a:ext cx="4054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chemeClr val="accent1"/>
                </a:solidFill>
                <a:effectLst/>
                <a:latin typeface="Poppins" panose="020B0502040204020203" pitchFamily="2" charset="0"/>
              </a:rPr>
              <a:t>Algorithm written in pseudocode:</a:t>
            </a:r>
          </a:p>
        </p:txBody>
      </p:sp>
    </p:spTree>
    <p:extLst>
      <p:ext uri="{BB962C8B-B14F-4D97-AF65-F5344CB8AC3E}">
        <p14:creationId xmlns:p14="http://schemas.microsoft.com/office/powerpoint/2010/main" val="369286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C90B-727C-C357-26E4-B1DB9054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9417-16F4-8A13-BA09-C7A907E9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Print from 1 to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2F71D-5479-F147-EAE9-44130107B5E0}"/>
              </a:ext>
            </a:extLst>
          </p:cNvPr>
          <p:cNvSpPr txBox="1"/>
          <p:nvPr/>
        </p:nvSpPr>
        <p:spPr>
          <a:xfrm>
            <a:off x="1042219" y="2694039"/>
            <a:ext cx="4129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>
                <a:solidFill>
                  <a:schemeClr val="accent1"/>
                </a:solidFill>
                <a:effectLst/>
                <a:latin typeface="Poppins" panose="020B0502040204020203" pitchFamily="2" charset="0"/>
              </a:rPr>
              <a:t>Algorithm written in pseudocode:</a:t>
            </a: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Step 1: Initialize X as 0,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Step 2: Increment X by 1,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Step 3: Print X,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Step 4: If X is less than 20 then go back to step 2.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F67FD1-7CED-DD52-AC4C-272F195F6ADE}"/>
              </a:ext>
            </a:extLst>
          </p:cNvPr>
          <p:cNvGrpSpPr/>
          <p:nvPr/>
        </p:nvGrpSpPr>
        <p:grpSpPr>
          <a:xfrm>
            <a:off x="4924433" y="2185983"/>
            <a:ext cx="3790831" cy="4351339"/>
            <a:chOff x="7609267" y="1981702"/>
            <a:chExt cx="3790831" cy="43513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B78CD54-FD9A-0D58-AAF2-94CFE4F17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9267" y="1981702"/>
              <a:ext cx="3790831" cy="435133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C1C3BB-38BF-72FF-C5C3-3F1C1815045A}"/>
                </a:ext>
              </a:extLst>
            </p:cNvPr>
            <p:cNvSpPr txBox="1"/>
            <p:nvPr/>
          </p:nvSpPr>
          <p:spPr>
            <a:xfrm>
              <a:off x="10186807" y="2835932"/>
              <a:ext cx="3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=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7302DA5-0CB4-C4B7-4323-8AB73580DB5B}"/>
              </a:ext>
            </a:extLst>
          </p:cNvPr>
          <p:cNvSpPr txBox="1"/>
          <p:nvPr/>
        </p:nvSpPr>
        <p:spPr>
          <a:xfrm>
            <a:off x="5999933" y="1816651"/>
            <a:ext cx="163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chemeClr val="accent1"/>
                </a:solidFill>
                <a:effectLst/>
                <a:latin typeface="Poppins" panose="020B0502040204020203" pitchFamily="2" charset="0"/>
              </a:rPr>
              <a:t>Flowchart: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2546555-F33A-BE7C-9962-30A6B7109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797" y="2620944"/>
            <a:ext cx="3033023" cy="21414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BB786A-154A-C4E7-9264-0AAE3AE50CEF}"/>
              </a:ext>
            </a:extLst>
          </p:cNvPr>
          <p:cNvSpPr txBox="1"/>
          <p:nvPr/>
        </p:nvSpPr>
        <p:spPr>
          <a:xfrm>
            <a:off x="8846796" y="2057675"/>
            <a:ext cx="303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chemeClr val="accent1"/>
                </a:solidFill>
                <a:effectLst/>
                <a:latin typeface="Poppins" panose="020B0502040204020203" pitchFamily="2" charset="0"/>
              </a:rPr>
              <a:t>Implementation in C++:</a:t>
            </a:r>
          </a:p>
        </p:txBody>
      </p:sp>
    </p:spTree>
    <p:extLst>
      <p:ext uri="{BB962C8B-B14F-4D97-AF65-F5344CB8AC3E}">
        <p14:creationId xmlns:p14="http://schemas.microsoft.com/office/powerpoint/2010/main" val="21154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A787-1682-C826-3E89-1316E90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868B-A007-256C-BE7B-0459F39C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Poppins" panose="00000500000000000000" pitchFamily="2" charset="0"/>
              </a:rPr>
              <a:t>Problem: </a:t>
            </a:r>
            <a:r>
              <a:rPr lang="en-US" sz="1800" i="0" dirty="0">
                <a:effectLst/>
                <a:latin typeface="Poppins" panose="00000500000000000000" pitchFamily="2" charset="0"/>
              </a:rPr>
              <a:t>Determine Whether A Student Passed the Exam or Not: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BB540-596D-67BB-7A05-0B62432F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574" y="2129099"/>
            <a:ext cx="3101609" cy="4318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E6563-6291-ED8E-3F01-4D9294CF8384}"/>
              </a:ext>
            </a:extLst>
          </p:cNvPr>
          <p:cNvSpPr txBox="1"/>
          <p:nvPr/>
        </p:nvSpPr>
        <p:spPr>
          <a:xfrm>
            <a:off x="761189" y="2777885"/>
            <a:ext cx="426801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Step 1: Input grades of 4 courses M1, M2, M3 and M4,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Step 2: Calculate the average grade with formula "Grade=(M1+M2+M3+M4)/4"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Step 3: If the average grade is less than 60, print "FAIL", else print "PASS".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A1071-9A4F-49DE-364D-AB0233CB9AF5}"/>
              </a:ext>
            </a:extLst>
          </p:cNvPr>
          <p:cNvSpPr txBox="1"/>
          <p:nvPr/>
        </p:nvSpPr>
        <p:spPr>
          <a:xfrm>
            <a:off x="5651881" y="1838865"/>
            <a:ext cx="163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chemeClr val="accent1"/>
                </a:solidFill>
                <a:effectLst/>
                <a:latin typeface="Poppins" panose="020B0502040204020203" pitchFamily="2" charset="0"/>
              </a:rPr>
              <a:t>Flowchart: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2BAD4-ED41-7285-0EDE-96EB34601859}"/>
              </a:ext>
            </a:extLst>
          </p:cNvPr>
          <p:cNvSpPr txBox="1"/>
          <p:nvPr/>
        </p:nvSpPr>
        <p:spPr>
          <a:xfrm>
            <a:off x="8175600" y="1784368"/>
            <a:ext cx="303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chemeClr val="accent1"/>
                </a:solidFill>
                <a:effectLst/>
                <a:latin typeface="Poppins" panose="020B0502040204020203" pitchFamily="2" charset="0"/>
              </a:rPr>
              <a:t>Implementation in C++: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BFB4F-70F0-116C-EBE0-9E40F6B96E1F}"/>
              </a:ext>
            </a:extLst>
          </p:cNvPr>
          <p:cNvSpPr txBox="1"/>
          <p:nvPr/>
        </p:nvSpPr>
        <p:spPr>
          <a:xfrm>
            <a:off x="961912" y="2363706"/>
            <a:ext cx="4054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chemeClr val="accent1"/>
                </a:solidFill>
                <a:effectLst/>
                <a:latin typeface="Poppins" panose="020B0502040204020203" pitchFamily="2" charset="0"/>
              </a:rPr>
              <a:t>Algorithm written in pseudocode: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E02CC-C117-30EF-D2B2-DC5A9C26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065" y="2208198"/>
            <a:ext cx="3720615" cy="36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BE494-10E6-9EB0-AE77-A8D277DC9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7487-2252-A216-44C0-E5DAE311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2381884"/>
            <a:ext cx="9030971" cy="1047116"/>
          </a:xfrm>
        </p:spPr>
        <p:txBody>
          <a:bodyPr/>
          <a:lstStyle/>
          <a:p>
            <a:r>
              <a:rPr lang="en-US" sz="3000" b="1" dirty="0"/>
              <a:t>Revision on Nested If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1F9A-C199-846C-CFA1-2E4B60E5F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FFCA-0ED5-29E2-C20C-9538305A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60C1-8BFE-62B1-8686-A43AD041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given a student a number grade, the program should output the letter grade for the student.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the grade is between 70 to 100 </a:t>
            </a:r>
            <a:r>
              <a:rPr lang="en-US" dirty="0">
                <a:sym typeface="Wingdings" panose="05000000000000000000" pitchFamily="2" charset="2"/>
              </a:rPr>
              <a:t> letter grade is 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grade is between 60 to 69  letter grade is 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grade between 50 to 59  letter grade is 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grade is between 40 to 49  letter grade is 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grade is less than 40  letter grade is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0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F6DB-DD84-34F1-16D3-D7D01108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If: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98F37-7095-2DEC-123F-A56AC506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9" y="1398217"/>
            <a:ext cx="5394307" cy="4701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6EE9F9-84F9-3B97-5C7B-B1BB7D648296}"/>
              </a:ext>
            </a:extLst>
          </p:cNvPr>
          <p:cNvSpPr txBox="1"/>
          <p:nvPr/>
        </p:nvSpPr>
        <p:spPr>
          <a:xfrm>
            <a:off x="6690362" y="3250485"/>
            <a:ext cx="14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Compound condition</a:t>
            </a:r>
          </a:p>
        </p:txBody>
      </p:sp>
      <p:pic>
        <p:nvPicPr>
          <p:cNvPr id="6146" name="Picture 2" descr="Remember Images – Browse 1,649,326 Stock Photos, Vectors, and Video | Adobe  Stock">
            <a:extLst>
              <a:ext uri="{FF2B5EF4-FFF2-40B4-BE49-F238E27FC236}">
                <a16:creationId xmlns:a16="http://schemas.microsoft.com/office/drawing/2014/main" id="{8B79E6E4-5DC9-5309-BDEB-B8423549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76" y="1569179"/>
            <a:ext cx="2267810" cy="156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5EA526A-A373-BA3D-CA35-1CD0226D81DE}"/>
                  </a:ext>
                </a:extLst>
              </p14:cNvPr>
              <p14:cNvContentPartPr/>
              <p14:nvPr/>
            </p14:nvContentPartPr>
            <p14:xfrm>
              <a:off x="2429080" y="2854360"/>
              <a:ext cx="4327560" cy="50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5EA526A-A373-BA3D-CA35-1CD0226D81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0080" y="2845720"/>
                <a:ext cx="43452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955648-C4BF-9809-DA3F-1AA1B5E17B3A}"/>
                  </a:ext>
                </a:extLst>
              </p14:cNvPr>
              <p14:cNvContentPartPr/>
              <p14:nvPr/>
            </p14:nvContentPartPr>
            <p14:xfrm>
              <a:off x="7376200" y="22758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955648-C4BF-9809-DA3F-1AA1B5E17B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7560" y="22668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BA9FD-F22A-5369-5323-15F4144FF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9B84-807B-4F86-5E5A-71CDAD2A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If: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E378D-EA4F-339D-7760-89264098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9" y="1398217"/>
            <a:ext cx="4576861" cy="4701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D25C00-ECCC-7EDC-A250-13E9A3BF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1398217"/>
            <a:ext cx="4257107" cy="4701026"/>
          </a:xfrm>
          <a:prstGeom prst="rect">
            <a:avLst/>
          </a:prstGeom>
        </p:spPr>
      </p:pic>
      <p:pic>
        <p:nvPicPr>
          <p:cNvPr id="7170" name="Picture 2" descr="Stickman Question Mark Thinking | Great PowerPoint ClipArt for  Presentations - PresenterMedia.com">
            <a:extLst>
              <a:ext uri="{FF2B5EF4-FFF2-40B4-BE49-F238E27FC236}">
                <a16:creationId xmlns:a16="http://schemas.microsoft.com/office/drawing/2014/main" id="{48512D43-8C02-3502-1B67-9A4D87E7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9" y="1503680"/>
            <a:ext cx="202184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D2BB4-DF5A-CB60-2855-26257F8C069E}"/>
              </a:ext>
            </a:extLst>
          </p:cNvPr>
          <p:cNvSpPr txBox="1"/>
          <p:nvPr/>
        </p:nvSpPr>
        <p:spPr>
          <a:xfrm>
            <a:off x="5364480" y="3657600"/>
            <a:ext cx="159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Which one is better?</a:t>
            </a:r>
          </a:p>
        </p:txBody>
      </p:sp>
    </p:spTree>
    <p:extLst>
      <p:ext uri="{BB962C8B-B14F-4D97-AF65-F5344CB8AC3E}">
        <p14:creationId xmlns:p14="http://schemas.microsoft.com/office/powerpoint/2010/main" val="40089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104C3-EB4C-50B6-8204-2295FFA29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DAA2-7CFE-3384-A40F-98358DF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BFAC-3377-7DA9-DEF2-E4EC91D8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given a student letter grade, the program should output the range of marks.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Grade A </a:t>
            </a:r>
            <a:r>
              <a:rPr lang="en-US" dirty="0">
                <a:sym typeface="Wingdings" panose="05000000000000000000" pitchFamily="2" charset="2"/>
              </a:rPr>
              <a:t> the grade</a:t>
            </a:r>
            <a:r>
              <a:rPr lang="en-US" dirty="0"/>
              <a:t> is between 70 to 100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Grade B  the grade is between 60 to 69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Grade C  the grade is between 50 to 59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Grade D  the grade is between 40 to 49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Grade F  If the grade is less than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4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E97A-2FC6-BC94-C4CC-496E3B6E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Our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D408-522C-8E50-B4F6-919EFCD6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596744"/>
            <a:ext cx="6613187" cy="411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Module Leader: </a:t>
            </a:r>
          </a:p>
          <a:p>
            <a:r>
              <a:rPr lang="en-US" sz="2000" dirty="0"/>
              <a:t>Dr. Noura El Maghawry: </a:t>
            </a:r>
            <a:r>
              <a:rPr lang="en-US" sz="2000" dirty="0">
                <a:hlinkClick r:id="rId2"/>
              </a:rPr>
              <a:t>noura.elmaghawry@bue.edu.eg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                                                  Room: H111-D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Teaching Assistants:</a:t>
            </a:r>
          </a:p>
          <a:p>
            <a:r>
              <a:rPr lang="en-US" sz="2000" dirty="0"/>
              <a:t>Nadine Farag: </a:t>
            </a:r>
            <a:r>
              <a:rPr lang="en-US" sz="2000" dirty="0">
                <a:hlinkClick r:id="rId3"/>
              </a:rPr>
              <a:t>Nadine.Farag@bue.edu.eg</a:t>
            </a:r>
            <a:endParaRPr lang="en-US" sz="2000" dirty="0"/>
          </a:p>
          <a:p>
            <a:r>
              <a:rPr lang="en-US" sz="2000" dirty="0"/>
              <a:t>Ayah Hesham: </a:t>
            </a:r>
            <a:r>
              <a:rPr lang="en-US" sz="2000" dirty="0">
                <a:hlinkClick r:id="rId4"/>
              </a:rPr>
              <a:t>Ayah.hesham@bue.edu.eg</a:t>
            </a:r>
            <a:endParaRPr lang="en-US" sz="2000" dirty="0"/>
          </a:p>
          <a:p>
            <a:r>
              <a:rPr lang="en-US" sz="2000" dirty="0" err="1"/>
              <a:t>AbdelMajid</a:t>
            </a:r>
            <a:r>
              <a:rPr lang="en-US" sz="2000" dirty="0"/>
              <a:t> Ihab:  </a:t>
            </a:r>
            <a:r>
              <a:rPr lang="en-US" dirty="0">
                <a:hlinkClick r:id="rId5"/>
              </a:rPr>
              <a:t>A</a:t>
            </a:r>
            <a:r>
              <a:rPr lang="en-US" sz="2000" dirty="0">
                <a:hlinkClick r:id="rId5"/>
              </a:rPr>
              <a:t>bdelmajid.Ihab@bue.edu.eg</a:t>
            </a:r>
            <a:endParaRPr lang="en-US" sz="2000" dirty="0"/>
          </a:p>
          <a:p>
            <a:r>
              <a:rPr lang="en-US" sz="2000" dirty="0" err="1"/>
              <a:t>Amgad</a:t>
            </a:r>
            <a:r>
              <a:rPr lang="en-US" sz="2000" dirty="0"/>
              <a:t> Abdallah: </a:t>
            </a:r>
            <a:r>
              <a:rPr lang="en-US" sz="2000" dirty="0">
                <a:hlinkClick r:id="rId6"/>
              </a:rPr>
              <a:t>Amgad.Abdallah@bue.edu.eg</a:t>
            </a:r>
            <a:endParaRPr lang="en-US" sz="2000" dirty="0"/>
          </a:p>
          <a:p>
            <a:r>
              <a:rPr lang="en-US" sz="2000" dirty="0" err="1"/>
              <a:t>Reyam</a:t>
            </a:r>
            <a:r>
              <a:rPr lang="en-US" sz="2000" dirty="0"/>
              <a:t> Magdy: </a:t>
            </a:r>
            <a:r>
              <a:rPr lang="en-US" sz="2000" dirty="0">
                <a:hlinkClick r:id="rId7"/>
              </a:rPr>
              <a:t>Reyam.</a:t>
            </a:r>
            <a:r>
              <a:rPr lang="en-US" dirty="0">
                <a:hlinkClick r:id="rId7"/>
              </a:rPr>
              <a:t>Magdy</a:t>
            </a:r>
            <a:r>
              <a:rPr lang="en-US" sz="2000" dirty="0">
                <a:hlinkClick r:id="rId7"/>
              </a:rPr>
              <a:t>@bue.edu.eg</a:t>
            </a:r>
            <a:endParaRPr lang="en-US" sz="2000" dirty="0"/>
          </a:p>
          <a:p>
            <a:r>
              <a:rPr lang="en-US" sz="2000" dirty="0" err="1"/>
              <a:t>Moaz</a:t>
            </a:r>
            <a:r>
              <a:rPr lang="en-US" sz="2000" dirty="0"/>
              <a:t> Usama: </a:t>
            </a:r>
            <a:r>
              <a:rPr lang="en-US" dirty="0">
                <a:hlinkClick r:id="rId8"/>
              </a:rPr>
              <a:t>M</a:t>
            </a:r>
            <a:r>
              <a:rPr lang="en-US" sz="2000" dirty="0">
                <a:hlinkClick r:id="rId8"/>
              </a:rPr>
              <a:t>oaz.Usama@bue.edu.eg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3223D-0785-83BB-AD59-A1CFEC0FA6DF}"/>
              </a:ext>
            </a:extLst>
          </p:cNvPr>
          <p:cNvSpPr txBox="1"/>
          <p:nvPr/>
        </p:nvSpPr>
        <p:spPr>
          <a:xfrm>
            <a:off x="671203" y="6076336"/>
            <a:ext cx="690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Office hours will be announced soon on the e-learning</a:t>
            </a:r>
          </a:p>
        </p:txBody>
      </p:sp>
      <p:pic>
        <p:nvPicPr>
          <p:cNvPr id="5" name="Picture 2" descr="Company, group, people, strong, team icon - Download on Iconfinder">
            <a:extLst>
              <a:ext uri="{FF2B5EF4-FFF2-40B4-BE49-F238E27FC236}">
                <a16:creationId xmlns:a16="http://schemas.microsoft.com/office/drawing/2014/main" id="{169D3106-FB13-E899-5CC0-8EE1EBD4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77" y="2063221"/>
            <a:ext cx="3896372" cy="375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7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725F-B101-38EB-65A7-70FF7E16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A40B-F227-F510-02DF-25A93A86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BA26C-6060-8C6C-ACDC-CAF1987D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03" y="1339850"/>
            <a:ext cx="7861243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5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EA0FD-41EA-5613-8FF1-27EEA199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1BD1-472D-8710-5B49-C927727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C0BD-89D8-B0B7-BB3E-C0D6A956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EDA4D-77BF-30AF-3DE5-4DE4398B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1339852"/>
            <a:ext cx="5149002" cy="5184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B5D36-6F04-FDF4-AA5D-FA38A31DD6B5}"/>
              </a:ext>
            </a:extLst>
          </p:cNvPr>
          <p:cNvSpPr txBox="1"/>
          <p:nvPr/>
        </p:nvSpPr>
        <p:spPr>
          <a:xfrm>
            <a:off x="5801360" y="1889045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if you want to manage both capital and small letters?</a:t>
            </a:r>
          </a:p>
        </p:txBody>
      </p:sp>
      <p:pic>
        <p:nvPicPr>
          <p:cNvPr id="7" name="Picture 2" descr="Stickman Question Mark Thinking | Great PowerPoint ClipArt for  Presentations - PresenterMedia.com">
            <a:extLst>
              <a:ext uri="{FF2B5EF4-FFF2-40B4-BE49-F238E27FC236}">
                <a16:creationId xmlns:a16="http://schemas.microsoft.com/office/drawing/2014/main" id="{6B0F3810-A93C-8189-690E-3827F3DD7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42" y="3130549"/>
            <a:ext cx="2021841" cy="17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4C439-B9EB-A9B6-89F5-36E1D242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1F5E-96F1-F7C1-8F23-93B72545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Switch case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B689-D788-B1BA-A458-38CB0F32C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03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A6D6-8D56-3699-C05B-E7BC48AF5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4271-F866-74F5-D469-A3AA2FAB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F35B-40B8-271F-9B3D-9117AFA7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339851"/>
            <a:ext cx="8837081" cy="5184775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C++ Switch case statement evaluates a given expression and based on the evaluated value(matching a certain condition), it executes the statements associated with it. It is an alternative to the long if-else-if statements.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AC52C-277B-0E16-68A1-683405A9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63" y="2824479"/>
            <a:ext cx="3806497" cy="3224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B6806-B887-D033-E078-168631D3A4E6}"/>
              </a:ext>
            </a:extLst>
          </p:cNvPr>
          <p:cNvSpPr txBox="1"/>
          <p:nvPr/>
        </p:nvSpPr>
        <p:spPr>
          <a:xfrm>
            <a:off x="5750562" y="3961150"/>
            <a:ext cx="2600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accent1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chemeClr val="accent1"/>
                </a:solidFill>
                <a:effectLst/>
                <a:latin typeface="Nunito" pitchFamily="2" charset="0"/>
              </a:rPr>
              <a:t>case value</a:t>
            </a:r>
            <a:r>
              <a:rPr lang="en-US" b="0" i="0" dirty="0">
                <a:solidFill>
                  <a:schemeClr val="accent1"/>
                </a:solidFill>
                <a:effectLst/>
                <a:latin typeface="Nunito" pitchFamily="2" charset="0"/>
              </a:rPr>
              <a:t> can only be of</a:t>
            </a:r>
            <a:r>
              <a:rPr lang="en-US" b="1" i="0" dirty="0">
                <a:solidFill>
                  <a:schemeClr val="accent1"/>
                </a:solidFill>
                <a:effectLst/>
                <a:latin typeface="Nunito" pitchFamily="2" charset="0"/>
              </a:rPr>
              <a:t> type</a:t>
            </a:r>
            <a:r>
              <a:rPr lang="en-US" b="0" i="0" dirty="0">
                <a:solidFill>
                  <a:schemeClr val="accent1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chemeClr val="accent1"/>
                </a:solidFill>
                <a:effectLst/>
                <a:latin typeface="Nunito" pitchFamily="2" charset="0"/>
              </a:rPr>
              <a:t>int </a:t>
            </a:r>
            <a:r>
              <a:rPr lang="en-US" b="0" i="0" dirty="0">
                <a:solidFill>
                  <a:schemeClr val="accent1"/>
                </a:solidFill>
                <a:effectLst/>
                <a:latin typeface="Nunito" pitchFamily="2" charset="0"/>
              </a:rPr>
              <a:t>or</a:t>
            </a:r>
            <a:r>
              <a:rPr lang="en-US" b="1" i="0" dirty="0">
                <a:solidFill>
                  <a:schemeClr val="accent1"/>
                </a:solidFill>
                <a:effectLst/>
                <a:latin typeface="Nunito" pitchFamily="2" charset="0"/>
              </a:rPr>
              <a:t> char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202" name="Picture 10" descr="Attention gesture. Stock Vector by ©palpitation 52945443">
            <a:extLst>
              <a:ext uri="{FF2B5EF4-FFF2-40B4-BE49-F238E27FC236}">
                <a16:creationId xmlns:a16="http://schemas.microsoft.com/office/drawing/2014/main" id="{3F7EB08B-C1FD-8C77-F5C4-224C1A7B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08" y="2826683"/>
            <a:ext cx="1901151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69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B560-B5CE-062B-F138-8A40FBE1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case: 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CB9C8-B03F-1839-3DC0-B5551687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30F5F-25DD-E73B-D2BD-8D2C516F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60" y="1486006"/>
            <a:ext cx="4488569" cy="4892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1EB79-695D-E295-42D7-2B5A134E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03" y="1339850"/>
            <a:ext cx="4115157" cy="49442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B5331C0-AB4D-AED0-A674-EC00F9E9E349}"/>
              </a:ext>
            </a:extLst>
          </p:cNvPr>
          <p:cNvSpPr/>
          <p:nvPr/>
        </p:nvSpPr>
        <p:spPr bwMode="auto">
          <a:xfrm>
            <a:off x="5046452" y="2957208"/>
            <a:ext cx="1304608" cy="75875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50B73-8E11-3EF8-DBB0-1FC70F91D7EA}"/>
              </a:ext>
            </a:extLst>
          </p:cNvPr>
          <p:cNvSpPr txBox="1"/>
          <p:nvPr/>
        </p:nvSpPr>
        <p:spPr>
          <a:xfrm>
            <a:off x="7722660" y="2968876"/>
            <a:ext cx="5384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6E746A-506F-6ABB-CFC0-EECDD18921BA}"/>
              </a:ext>
            </a:extLst>
          </p:cNvPr>
          <p:cNvSpPr txBox="1"/>
          <p:nvPr/>
        </p:nvSpPr>
        <p:spPr>
          <a:xfrm>
            <a:off x="6950500" y="5333483"/>
            <a:ext cx="5384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2D9AB-A1F3-E20C-049E-892FD7E611FF}"/>
              </a:ext>
            </a:extLst>
          </p:cNvPr>
          <p:cNvSpPr txBox="1"/>
          <p:nvPr/>
        </p:nvSpPr>
        <p:spPr>
          <a:xfrm>
            <a:off x="8397261" y="231510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1B211E-5D7F-8B6A-7430-11149A0D502D}"/>
                  </a:ext>
                </a:extLst>
              </p14:cNvPr>
              <p14:cNvContentPartPr/>
              <p14:nvPr/>
            </p14:nvContentPartPr>
            <p14:xfrm>
              <a:off x="7837360" y="2452960"/>
              <a:ext cx="544680" cy="231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1B211E-5D7F-8B6A-7430-11149A0D50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8720" y="2444320"/>
                <a:ext cx="56232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9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FAA2E-4714-B969-E359-F9E623474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F47D-40A2-4B20-872D-C3F8AB88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125F-9C2A-9359-B42C-C2D52445F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DDAF2-928F-5330-7F05-CDB23DDA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295004"/>
            <a:ext cx="5281081" cy="5184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FAA8C-7885-2D3D-9F69-53BCEB7F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1339851"/>
            <a:ext cx="3707921" cy="497363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DCE76A3-CD31-BADA-6375-11863DE289C9}"/>
              </a:ext>
            </a:extLst>
          </p:cNvPr>
          <p:cNvSpPr/>
          <p:nvPr/>
        </p:nvSpPr>
        <p:spPr bwMode="auto">
          <a:xfrm>
            <a:off x="4791392" y="2962344"/>
            <a:ext cx="1304608" cy="75875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1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474DB-5DF5-4539-9401-D888E0FB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355B-4D24-E532-7A5A-53308CEB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case: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7B5B-E288-9EB7-34DA-0AFABB59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using switch case, given the day number, the program should output which day of the week (Sunday, Monday,..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C9B86-5937-C603-C706-83CF7F7E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0" y="2052320"/>
            <a:ext cx="6514900" cy="4472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4883C-5FEF-6760-40B2-7DB809A71E36}"/>
              </a:ext>
            </a:extLst>
          </p:cNvPr>
          <p:cNvSpPr txBox="1"/>
          <p:nvPr/>
        </p:nvSpPr>
        <p:spPr>
          <a:xfrm>
            <a:off x="7493021" y="289422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7D603B-5A9F-E043-FC56-B225FAB4CBAC}"/>
                  </a:ext>
                </a:extLst>
              </p14:cNvPr>
              <p14:cNvContentPartPr/>
              <p14:nvPr/>
            </p14:nvContentPartPr>
            <p14:xfrm>
              <a:off x="3695560" y="2778040"/>
              <a:ext cx="3284640" cy="270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7D603B-5A9F-E043-FC56-B225FAB4CB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6920" y="2769400"/>
                <a:ext cx="33022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8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4629-D2BC-92D9-957A-DF7947F3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Example 4: Simple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F1E3-CDF9-2564-ACA9-449E4616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339851"/>
            <a:ext cx="8593241" cy="5184775"/>
          </a:xfrm>
        </p:spPr>
        <p:txBody>
          <a:bodyPr/>
          <a:lstStyle/>
          <a:p>
            <a:r>
              <a:rPr lang="en-US" dirty="0"/>
              <a:t>Write a program using switch case to create a simple calculator. The user should enter a mathematical operator, then two numbers, and the program should output the result.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E1B35-3930-A247-F76D-E0B4E650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72" y="3330923"/>
            <a:ext cx="3722088" cy="1779557"/>
          </a:xfrm>
          <a:prstGeom prst="rect">
            <a:avLst/>
          </a:prstGeom>
        </p:spPr>
      </p:pic>
      <p:pic>
        <p:nvPicPr>
          <p:cNvPr id="8" name="Picture 4" descr="Test Your Knowledge">
            <a:extLst>
              <a:ext uri="{FF2B5EF4-FFF2-40B4-BE49-F238E27FC236}">
                <a16:creationId xmlns:a16="http://schemas.microsoft.com/office/drawing/2014/main" id="{B8C79C2C-289F-5403-EC41-AB38BC335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84" y="2517453"/>
            <a:ext cx="1885950" cy="21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944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55349-144E-D15E-B159-CDA7B746C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0194-4233-4DD5-E290-99982070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Example 4: Simple Calculator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2FF14-7B94-BB4C-4DD2-99C10D38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34" y="2167285"/>
            <a:ext cx="2545786" cy="1261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D5626-526D-38E7-FF12-1EB1F7D50BA9}"/>
              </a:ext>
            </a:extLst>
          </p:cNvPr>
          <p:cNvSpPr txBox="1"/>
          <p:nvPr/>
        </p:nvSpPr>
        <p:spPr>
          <a:xfrm>
            <a:off x="1066800" y="135128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6C17F-B1F3-7F9C-F936-0A0851F5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055" y="3624826"/>
            <a:ext cx="1806786" cy="1408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DFCB25-1FE5-0E72-59A7-F110390B4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18" y="1735852"/>
            <a:ext cx="4813722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DA7B4-256E-85BF-588A-7BD189D50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E198-4AEB-37C2-90B4-28EB7F86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Revision on Nested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EB269-CB80-7E08-2C50-7ACA7013A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6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269C-39C2-6D12-FBAC-F0DB054C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7" y="410369"/>
            <a:ext cx="7541314" cy="63611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F93A-470B-7378-5AA4-12212A5F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582811"/>
            <a:ext cx="710692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Coursework: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   Lab Test1 –&gt;  Week 6                       25%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   Lab Test 2 –&gt;</a:t>
            </a:r>
            <a:r>
              <a:rPr lang="en-US" sz="2200" dirty="0">
                <a:sym typeface="Wingdings" panose="05000000000000000000" pitchFamily="2" charset="2"/>
              </a:rPr>
              <a:t> Week </a:t>
            </a:r>
            <a:r>
              <a:rPr lang="en-US" sz="2200">
                <a:sym typeface="Wingdings" panose="05000000000000000000" pitchFamily="2" charset="2"/>
              </a:rPr>
              <a:t>11                      25</a:t>
            </a:r>
            <a:r>
              <a:rPr lang="en-US" sz="2200" dirty="0">
                <a:sym typeface="Wingdings" panose="05000000000000000000" pitchFamily="2" charset="2"/>
              </a:rPr>
              <a:t>%</a:t>
            </a:r>
          </a:p>
          <a:p>
            <a:pPr marL="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>
                <a:sym typeface="Wingdings" panose="05000000000000000000" pitchFamily="2" charset="2"/>
              </a:rPr>
              <a:t>Unseen Written Exam                               50%</a:t>
            </a:r>
          </a:p>
          <a:p>
            <a:endParaRPr lang="en-US" sz="2200" dirty="0"/>
          </a:p>
        </p:txBody>
      </p:sp>
      <p:pic>
        <p:nvPicPr>
          <p:cNvPr id="5" name="Picture 4" descr="Desks in empty classroom">
            <a:extLst>
              <a:ext uri="{FF2B5EF4-FFF2-40B4-BE49-F238E27FC236}">
                <a16:creationId xmlns:a16="http://schemas.microsoft.com/office/drawing/2014/main" id="{7495410A-1994-4991-A19A-6434C8800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4" r="10698"/>
          <a:stretch/>
        </p:blipFill>
        <p:spPr>
          <a:xfrm>
            <a:off x="8358192" y="121920"/>
            <a:ext cx="397452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526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F0CB-965E-7C27-404D-B2EA035A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C65D-FF8A-CBE1-E9F1-4146B02C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9103996" cy="5184775"/>
          </a:xfrm>
          <a:ln>
            <a:noFill/>
          </a:ln>
        </p:spPr>
        <p:txBody>
          <a:bodyPr/>
          <a:lstStyle/>
          <a:p>
            <a:r>
              <a:rPr lang="en-US" b="1" dirty="0"/>
              <a:t>Write a program that will output 5 rows, and each row contains  ten character 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2ABC-3BA9-1850-6C63-36719D75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63" y="2262753"/>
            <a:ext cx="4243007" cy="3966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D0FDD-E347-476A-F6EC-5AC9FB76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08" y="3479585"/>
            <a:ext cx="2820693" cy="1307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29F10C-02D2-616A-5EEE-FF573CA3CA50}"/>
              </a:ext>
            </a:extLst>
          </p:cNvPr>
          <p:cNvSpPr txBox="1"/>
          <p:nvPr/>
        </p:nvSpPr>
        <p:spPr>
          <a:xfrm>
            <a:off x="6552466" y="2200759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A196A-3D49-5420-CBFB-9D6A20E1F6DC}"/>
              </a:ext>
            </a:extLst>
          </p:cNvPr>
          <p:cNvSpPr txBox="1"/>
          <p:nvPr/>
        </p:nvSpPr>
        <p:spPr>
          <a:xfrm>
            <a:off x="5253961" y="3375787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=1 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F32FF-38FF-8798-4A7B-09AEF5ADC187}"/>
              </a:ext>
            </a:extLst>
          </p:cNvPr>
          <p:cNvSpPr txBox="1"/>
          <p:nvPr/>
        </p:nvSpPr>
        <p:spPr>
          <a:xfrm>
            <a:off x="6193441" y="2851513"/>
            <a:ext cx="6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j =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617D7-EF1E-6B69-AAE0-58157BF43DBF}"/>
              </a:ext>
            </a:extLst>
          </p:cNvPr>
          <p:cNvSpPr txBox="1"/>
          <p:nvPr/>
        </p:nvSpPr>
        <p:spPr>
          <a:xfrm>
            <a:off x="8338088" y="2899116"/>
            <a:ext cx="86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j = 10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58FAA5-BF87-7CB1-FE15-E9073CBE8E0E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505972" y="3220845"/>
            <a:ext cx="20218" cy="2587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7ADB0B-82FC-A636-045E-D7C74FE2DDDC}"/>
              </a:ext>
            </a:extLst>
          </p:cNvPr>
          <p:cNvSpPr txBox="1"/>
          <p:nvPr/>
        </p:nvSpPr>
        <p:spPr>
          <a:xfrm>
            <a:off x="5253960" y="4469947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=5 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0FEE77-C065-39F4-6E83-0BD86767C2CC}"/>
              </a:ext>
            </a:extLst>
          </p:cNvPr>
          <p:cNvCxnSpPr/>
          <p:nvPr/>
        </p:nvCxnSpPr>
        <p:spPr bwMode="auto">
          <a:xfrm flipH="1">
            <a:off x="8766145" y="3249261"/>
            <a:ext cx="20218" cy="2587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55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33C9-42CB-C819-977C-D95C8BB6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D645-B63A-ECB3-35F2-3FF95DA2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will output 5 rows, and each row contains  the first ten characters of alphabet.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E2945-2E74-6589-8C57-E82EB480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7" y="2123267"/>
            <a:ext cx="4185099" cy="3956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FCAC0-E5D3-E8C0-8EA9-218DFBA4C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064" y="3049508"/>
            <a:ext cx="2525240" cy="1842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39E4F-678F-02E5-1DDC-72183E6C8951}"/>
              </a:ext>
            </a:extLst>
          </p:cNvPr>
          <p:cNvSpPr txBox="1"/>
          <p:nvPr/>
        </p:nvSpPr>
        <p:spPr>
          <a:xfrm>
            <a:off x="5516147" y="3021092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=1 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65322-F1D0-57A6-2ED0-A51330F48272}"/>
              </a:ext>
            </a:extLst>
          </p:cNvPr>
          <p:cNvSpPr txBox="1"/>
          <p:nvPr/>
        </p:nvSpPr>
        <p:spPr>
          <a:xfrm>
            <a:off x="6193441" y="2340070"/>
            <a:ext cx="6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j =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D5DC8-25FF-56FB-B26F-68920D112540}"/>
              </a:ext>
            </a:extLst>
          </p:cNvPr>
          <p:cNvSpPr txBox="1"/>
          <p:nvPr/>
        </p:nvSpPr>
        <p:spPr>
          <a:xfrm>
            <a:off x="8338088" y="2387673"/>
            <a:ext cx="86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j = 10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A29206-FC73-E568-22A6-F7412DD54F87}"/>
              </a:ext>
            </a:extLst>
          </p:cNvPr>
          <p:cNvCxnSpPr>
            <a:stCxn id="6" idx="2"/>
          </p:cNvCxnSpPr>
          <p:nvPr/>
        </p:nvCxnSpPr>
        <p:spPr bwMode="auto">
          <a:xfrm flipH="1">
            <a:off x="6505972" y="2709402"/>
            <a:ext cx="20218" cy="2587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C9376F-4B60-1AE7-6E43-164F1CC4E4B9}"/>
              </a:ext>
            </a:extLst>
          </p:cNvPr>
          <p:cNvSpPr txBox="1"/>
          <p:nvPr/>
        </p:nvSpPr>
        <p:spPr>
          <a:xfrm>
            <a:off x="5414198" y="4464717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=5 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35E434-F1CD-0F19-C6EA-59155EA80AB4}"/>
              </a:ext>
            </a:extLst>
          </p:cNvPr>
          <p:cNvCxnSpPr/>
          <p:nvPr/>
        </p:nvCxnSpPr>
        <p:spPr bwMode="auto">
          <a:xfrm flipH="1">
            <a:off x="8766145" y="2737818"/>
            <a:ext cx="20218" cy="2587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22BD17-3C47-3AF6-8ED2-DB966531385F}"/>
              </a:ext>
            </a:extLst>
          </p:cNvPr>
          <p:cNvSpPr txBox="1"/>
          <p:nvPr/>
        </p:nvSpPr>
        <p:spPr>
          <a:xfrm>
            <a:off x="6526190" y="1926491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0D881-047D-1E58-F3EB-B301326C4FD0}"/>
              </a:ext>
            </a:extLst>
          </p:cNvPr>
          <p:cNvSpPr txBox="1"/>
          <p:nvPr/>
        </p:nvSpPr>
        <p:spPr>
          <a:xfrm>
            <a:off x="1363851" y="2996558"/>
            <a:ext cx="168414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4B873-D929-E7CA-4FC1-88440442D48D}"/>
              </a:ext>
            </a:extLst>
          </p:cNvPr>
          <p:cNvSpPr txBox="1"/>
          <p:nvPr/>
        </p:nvSpPr>
        <p:spPr>
          <a:xfrm>
            <a:off x="2593383" y="3991111"/>
            <a:ext cx="1048720" cy="24807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6986B-1C4C-E293-C837-3536C83B9D22}"/>
              </a:ext>
            </a:extLst>
          </p:cNvPr>
          <p:cNvSpPr txBox="1"/>
          <p:nvPr/>
        </p:nvSpPr>
        <p:spPr>
          <a:xfrm>
            <a:off x="5231609" y="5193934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Casting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1A8B6A-FD79-F065-5844-C3DC231A8834}"/>
                  </a:ext>
                </a:extLst>
              </p14:cNvPr>
              <p14:cNvContentPartPr/>
              <p14:nvPr/>
            </p14:nvContentPartPr>
            <p14:xfrm>
              <a:off x="3511409" y="4249599"/>
              <a:ext cx="1696320" cy="120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1A8B6A-FD79-F065-5844-C3DC231A88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2409" y="4240599"/>
                <a:ext cx="1713960" cy="12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77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3" grpId="0" animBg="1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1295-2230-8638-B082-83542E4C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Loops: Example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03360D-50AD-F799-A62F-5F79F4702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7349" y="3377669"/>
            <a:ext cx="2129151" cy="11573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6453C-358D-493C-B6AF-4F020735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1928786"/>
            <a:ext cx="3934320" cy="3679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0817A-DB2A-9D4B-A0EA-36125803D63E}"/>
              </a:ext>
            </a:extLst>
          </p:cNvPr>
          <p:cNvSpPr txBox="1"/>
          <p:nvPr/>
        </p:nvSpPr>
        <p:spPr>
          <a:xfrm>
            <a:off x="927153" y="1205584"/>
            <a:ext cx="879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a program that will output the triangle shown below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BC39F-FBCA-B4F2-2645-BFDD67592B91}"/>
              </a:ext>
            </a:extLst>
          </p:cNvPr>
          <p:cNvSpPr txBox="1"/>
          <p:nvPr/>
        </p:nvSpPr>
        <p:spPr>
          <a:xfrm>
            <a:off x="6526190" y="1926491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AB7BB-8BF7-10FC-7923-C8CFBDA916B8}"/>
              </a:ext>
            </a:extLst>
          </p:cNvPr>
          <p:cNvSpPr txBox="1"/>
          <p:nvPr/>
        </p:nvSpPr>
        <p:spPr>
          <a:xfrm>
            <a:off x="5461613" y="3244334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=1 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ED20E-94E6-804E-7E9E-AF03BD9F9274}"/>
              </a:ext>
            </a:extLst>
          </p:cNvPr>
          <p:cNvSpPr txBox="1"/>
          <p:nvPr/>
        </p:nvSpPr>
        <p:spPr>
          <a:xfrm>
            <a:off x="6138907" y="2563312"/>
            <a:ext cx="6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j = 1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C9D717-8176-D2D2-7596-439709075EF7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6451438" y="2932644"/>
            <a:ext cx="20218" cy="2587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63B42C-0EBB-1D10-87DF-D40683EBC027}"/>
              </a:ext>
            </a:extLst>
          </p:cNvPr>
          <p:cNvSpPr txBox="1"/>
          <p:nvPr/>
        </p:nvSpPr>
        <p:spPr>
          <a:xfrm>
            <a:off x="5461613" y="3562335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=2 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2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1FC2-4D72-B93F-61FF-1506354F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Loops: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90A5-F9D4-29AA-E2C5-42CCB360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will output the triangle shown below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71155-2360-1D13-980B-3306DF8E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72" y="2991309"/>
            <a:ext cx="1400974" cy="1247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F662E-F4A5-33E0-75C9-D9CF899B5B39}"/>
              </a:ext>
            </a:extLst>
          </p:cNvPr>
          <p:cNvSpPr txBox="1"/>
          <p:nvPr/>
        </p:nvSpPr>
        <p:spPr>
          <a:xfrm>
            <a:off x="5599072" y="2331743"/>
            <a:ext cx="16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pic>
        <p:nvPicPr>
          <p:cNvPr id="6" name="Picture 4" descr="Test Your Knowledge">
            <a:extLst>
              <a:ext uri="{FF2B5EF4-FFF2-40B4-BE49-F238E27FC236}">
                <a16:creationId xmlns:a16="http://schemas.microsoft.com/office/drawing/2014/main" id="{A3E46127-4BDD-9578-870D-1A022B26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46" y="1128714"/>
            <a:ext cx="1885950" cy="21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53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2CF-7490-1F32-AD44-12F0FB6E0DA3}"/>
              </a:ext>
            </a:extLst>
          </p:cNvPr>
          <p:cNvSpPr txBox="1">
            <a:spLocks/>
          </p:cNvSpPr>
          <p:nvPr/>
        </p:nvSpPr>
        <p:spPr>
          <a:xfrm>
            <a:off x="1160822" y="2394823"/>
            <a:ext cx="6061387" cy="1325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CA3D7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9pPr>
          </a:lstStyle>
          <a:p>
            <a:r>
              <a:rPr lang="en-US" b="0" dirty="0"/>
              <a:t>Nested loops to be continued next Lecture + new content. </a:t>
            </a:r>
          </a:p>
        </p:txBody>
      </p:sp>
    </p:spTree>
    <p:extLst>
      <p:ext uri="{BB962C8B-B14F-4D97-AF65-F5344CB8AC3E}">
        <p14:creationId xmlns:p14="http://schemas.microsoft.com/office/powerpoint/2010/main" val="2861801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CBF3-BF00-970E-E492-477B1271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A5A4-2A18-A3B2-9B10-E1038CF8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flowchart diagrams are taken from:</a:t>
            </a:r>
          </a:p>
          <a:p>
            <a:pPr marL="0" indent="0">
              <a:buNone/>
            </a:pPr>
            <a:r>
              <a:rPr lang="en-US" dirty="0"/>
              <a:t>       https://www.edrawsoft.com/explain-algorithm-flowchart.html</a:t>
            </a:r>
          </a:p>
        </p:txBody>
      </p:sp>
    </p:spTree>
    <p:extLst>
      <p:ext uri="{BB962C8B-B14F-4D97-AF65-F5344CB8AC3E}">
        <p14:creationId xmlns:p14="http://schemas.microsoft.com/office/powerpoint/2010/main" val="3181093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16E-91BE-E656-F0A0-5099203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2565305"/>
            <a:ext cx="263144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410" name="Picture 2" descr="Why and How to Ask Open-Ended Questions and Examples">
            <a:extLst>
              <a:ext uri="{FF2B5EF4-FFF2-40B4-BE49-F238E27FC236}">
                <a16:creationId xmlns:a16="http://schemas.microsoft.com/office/drawing/2014/main" id="{A4179B05-B375-4B1C-3746-74B99FD7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75" y="2077624"/>
            <a:ext cx="3701555" cy="24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1367121-6F80-8620-820D-80416AB2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Recommended Reading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778B48-13F9-8051-7F08-D141B702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339851"/>
            <a:ext cx="10625241" cy="5184775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Nell Dale, Charles C. Weems, "Programming and Problem Solving with C++, 4th Edition", Jones and Bartlett Publishers, Sudbury, MA, 2004, 1100 pp.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 descr="A book cover with snow on branches&#10;&#10;Description automatically generated">
            <a:extLst>
              <a:ext uri="{FF2B5EF4-FFF2-40B4-BE49-F238E27FC236}">
                <a16:creationId xmlns:a16="http://schemas.microsoft.com/office/drawing/2014/main" id="{3ACF19A8-4E98-55B3-BF64-BDDB945A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54" y="2551950"/>
            <a:ext cx="3038357" cy="33993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4BC6FC-6559-4E8E-5AB8-7304DABB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51" y="2551951"/>
            <a:ext cx="3038356" cy="339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874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DCF-3795-4D6E-0586-5EE85C9B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pic>
        <p:nvPicPr>
          <p:cNvPr id="4" name="Content Placeholder 3" descr="A person holding a yellow post it note&#10;&#10;Description automatically generated">
            <a:extLst>
              <a:ext uri="{FF2B5EF4-FFF2-40B4-BE49-F238E27FC236}">
                <a16:creationId xmlns:a16="http://schemas.microsoft.com/office/drawing/2014/main" id="{61F901D0-06D6-54F5-9DBE-5EADE699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60" y="1310086"/>
            <a:ext cx="4562272" cy="3450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52708-D7CE-3C74-84CA-3E9053EF16BA}"/>
              </a:ext>
            </a:extLst>
          </p:cNvPr>
          <p:cNvSpPr txBox="1"/>
          <p:nvPr/>
        </p:nvSpPr>
        <p:spPr>
          <a:xfrm>
            <a:off x="7354110" y="2696985"/>
            <a:ext cx="2188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bring a  </a:t>
            </a:r>
            <a:r>
              <a:rPr lang="en-US" sz="2800" dirty="0">
                <a:solidFill>
                  <a:srgbClr val="FF0000"/>
                </a:solidFill>
              </a:rPr>
              <a:t>neat</a:t>
            </a:r>
            <a:r>
              <a:rPr lang="en-US" dirty="0"/>
              <a:t> Sheet of paper and a pencil/pen with you to the lecture.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DF6A9-7523-FB70-8706-B2CDCC363332}"/>
              </a:ext>
            </a:extLst>
          </p:cNvPr>
          <p:cNvSpPr txBox="1"/>
          <p:nvPr/>
        </p:nvSpPr>
        <p:spPr>
          <a:xfrm>
            <a:off x="0" y="1989099"/>
            <a:ext cx="623031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“Tell me and </a:t>
            </a:r>
            <a:r>
              <a:rPr lang="en-US" sz="3200" i="1" dirty="0">
                <a:solidFill>
                  <a:srgbClr val="0070C0"/>
                </a:solidFill>
              </a:rPr>
              <a:t>I will forget</a:t>
            </a:r>
            <a:r>
              <a:rPr lang="en-US" sz="3200" dirty="0"/>
              <a:t>.</a:t>
            </a:r>
          </a:p>
          <a:p>
            <a:pPr algn="ctr"/>
            <a:r>
              <a:rPr lang="en-US" sz="3200" dirty="0"/>
              <a:t>Teach me and </a:t>
            </a:r>
            <a:r>
              <a:rPr lang="en-US" sz="3200" i="1" dirty="0">
                <a:solidFill>
                  <a:srgbClr val="0070C0"/>
                </a:solidFill>
              </a:rPr>
              <a:t>I remember</a:t>
            </a:r>
            <a:r>
              <a:rPr lang="en-US" sz="3200" dirty="0"/>
              <a:t>.</a:t>
            </a:r>
          </a:p>
          <a:p>
            <a:pPr algn="ctr"/>
            <a:r>
              <a:rPr lang="en-US" sz="3200" dirty="0"/>
              <a:t>Involve me and </a:t>
            </a:r>
            <a:r>
              <a:rPr lang="en-US" sz="3200" i="1" dirty="0">
                <a:solidFill>
                  <a:srgbClr val="0070C0"/>
                </a:solidFill>
              </a:rPr>
              <a:t>I learn</a:t>
            </a:r>
            <a:r>
              <a:rPr lang="en-US" sz="3200" dirty="0"/>
              <a:t>.”</a:t>
            </a:r>
          </a:p>
          <a:p>
            <a:pPr algn="ctr"/>
            <a:endParaRPr lang="en-US" sz="3200" dirty="0"/>
          </a:p>
          <a:p>
            <a:pPr algn="r"/>
            <a:r>
              <a:rPr lang="en-US" dirty="0"/>
              <a:t>Benjamin Franklin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A866F-248D-D7B3-9D5E-6152069D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10" y="4763724"/>
            <a:ext cx="1767840" cy="19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5AE6-337A-8310-4163-B59C995C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DC7E-F059-BAB8-9587-BF7CC65F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Important concepts and terminologies</a:t>
            </a:r>
          </a:p>
          <a:p>
            <a:r>
              <a:rPr lang="en-US" sz="2400" dirty="0"/>
              <a:t>Revision on Nested If statements</a:t>
            </a:r>
          </a:p>
          <a:p>
            <a:r>
              <a:rPr lang="en-US" sz="2400" dirty="0"/>
              <a:t>Switch- Case Statements.</a:t>
            </a:r>
          </a:p>
          <a:p>
            <a:r>
              <a:rPr lang="en-US" sz="2400" dirty="0"/>
              <a:t>Revision on Nested loops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7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91FD-D28E-B21B-3299-08FAA038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Important concepts and terminologies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C5B74-3FF9-078E-C2E3-6B8A6BF25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5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3CB3-8638-66C2-F71F-DB7FCED5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743A-FF8B-13D6-1F0D-6651ACEA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464945"/>
            <a:ext cx="8295640" cy="4351338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An algorithm: is a systematic logical approach with a well-defined step-by-step procedure to solve a problem.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An algorithm is used to provide a solution to a particular problem in well-defined steps.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A problem could have more than one algorithm to solve.</a:t>
            </a:r>
          </a:p>
          <a:p>
            <a:pPr algn="just"/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30CEE-D22A-E6A9-EDE8-72CEAB40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422662"/>
            <a:ext cx="4179816" cy="19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3A6C-173A-27C0-04C3-5E581D72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FFC-FED9-C9CC-DF1E-6970791E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Pseudocode: It is a method which can be used to represent an algorithm in a plain English or natural language.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 does not have a specific syntax like the programming languages, thus can not be executed on the computer.</a:t>
            </a:r>
          </a:p>
          <a:p>
            <a:endParaRPr lang="en-US" sz="2400" dirty="0"/>
          </a:p>
          <a:p>
            <a:r>
              <a:rPr lang="en-US" sz="2400" dirty="0"/>
              <a:t>However, it has some formats to be written with that involve some programming concepts. </a:t>
            </a:r>
          </a:p>
        </p:txBody>
      </p:sp>
    </p:spTree>
    <p:extLst>
      <p:ext uri="{BB962C8B-B14F-4D97-AF65-F5344CB8AC3E}">
        <p14:creationId xmlns:p14="http://schemas.microsoft.com/office/powerpoint/2010/main" val="279478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2946</TotalTime>
  <Words>1124</Words>
  <Application>Microsoft Office PowerPoint</Application>
  <PresentationFormat>Widescreen</PresentationFormat>
  <Paragraphs>156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Dosis</vt:lpstr>
      <vt:lpstr>Nunito</vt:lpstr>
      <vt:lpstr>Poppins</vt:lpstr>
      <vt:lpstr>Times New Roman</vt:lpstr>
      <vt:lpstr>Wingdings</vt:lpstr>
      <vt:lpstr>template</vt:lpstr>
      <vt:lpstr>Custom Design</vt:lpstr>
      <vt:lpstr>Introduction to  Programming</vt:lpstr>
      <vt:lpstr>Our Team</vt:lpstr>
      <vt:lpstr>Assessments</vt:lpstr>
      <vt:lpstr>Recommended Reading List</vt:lpstr>
      <vt:lpstr>Important</vt:lpstr>
      <vt:lpstr>Agenda</vt:lpstr>
      <vt:lpstr>Important concepts and terminologies </vt:lpstr>
      <vt:lpstr>An Algorithm</vt:lpstr>
      <vt:lpstr>Pseudocode</vt:lpstr>
      <vt:lpstr>Flowcharts</vt:lpstr>
      <vt:lpstr>Program</vt:lpstr>
      <vt:lpstr>Example 1</vt:lpstr>
      <vt:lpstr>Example 2</vt:lpstr>
      <vt:lpstr>Example 3</vt:lpstr>
      <vt:lpstr>Revision on Nested If</vt:lpstr>
      <vt:lpstr>Nested If: Example 1</vt:lpstr>
      <vt:lpstr>Nested If: Example 1</vt:lpstr>
      <vt:lpstr>Nested If: Example 1</vt:lpstr>
      <vt:lpstr>Nested If: Example 2</vt:lpstr>
      <vt:lpstr>Nested if Example 2</vt:lpstr>
      <vt:lpstr>Nested if Example 2</vt:lpstr>
      <vt:lpstr>Switch case statements</vt:lpstr>
      <vt:lpstr>Switch case statement</vt:lpstr>
      <vt:lpstr>Switch case: Example 1</vt:lpstr>
      <vt:lpstr>Switch case: Example 2</vt:lpstr>
      <vt:lpstr>Switch case: Example 3</vt:lpstr>
      <vt:lpstr>Switch case Example 4: Simple Calculator</vt:lpstr>
      <vt:lpstr>Switch case Example 4: Simple Calculator</vt:lpstr>
      <vt:lpstr>Revision on Nested loops</vt:lpstr>
      <vt:lpstr>Nested Loops: Example 1</vt:lpstr>
      <vt:lpstr>Nested Loops: Example 2</vt:lpstr>
      <vt:lpstr>Nested Loops: Example 3</vt:lpstr>
      <vt:lpstr>Nested Loops: Example 4</vt:lpstr>
      <vt:lpstr>PowerPoint Presentation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Noura.Elmaghawry</dc:creator>
  <cp:lastModifiedBy>Noura.Elmaghawry</cp:lastModifiedBy>
  <cp:revision>97</cp:revision>
  <dcterms:created xsi:type="dcterms:W3CDTF">2023-09-25T08:10:36Z</dcterms:created>
  <dcterms:modified xsi:type="dcterms:W3CDTF">2024-02-12T12:19:26Z</dcterms:modified>
</cp:coreProperties>
</file>