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6" r:id="rId3"/>
    <p:sldId id="303" r:id="rId4"/>
    <p:sldId id="301" r:id="rId5"/>
    <p:sldId id="329" r:id="rId6"/>
    <p:sldId id="340" r:id="rId7"/>
    <p:sldId id="325" r:id="rId8"/>
    <p:sldId id="326" r:id="rId9"/>
    <p:sldId id="338" r:id="rId10"/>
    <p:sldId id="342" r:id="rId11"/>
    <p:sldId id="339" r:id="rId12"/>
    <p:sldId id="341" r:id="rId13"/>
    <p:sldId id="343" r:id="rId14"/>
    <p:sldId id="344" r:id="rId15"/>
    <p:sldId id="346" r:id="rId16"/>
    <p:sldId id="347" r:id="rId17"/>
    <p:sldId id="350" r:id="rId18"/>
    <p:sldId id="360" r:id="rId19"/>
    <p:sldId id="349" r:id="rId20"/>
    <p:sldId id="348" r:id="rId21"/>
    <p:sldId id="354" r:id="rId22"/>
    <p:sldId id="351" r:id="rId23"/>
    <p:sldId id="352" r:id="rId24"/>
    <p:sldId id="353" r:id="rId25"/>
    <p:sldId id="359" r:id="rId26"/>
    <p:sldId id="355" r:id="rId27"/>
    <p:sldId id="361" r:id="rId28"/>
    <p:sldId id="363" r:id="rId29"/>
    <p:sldId id="357" r:id="rId30"/>
    <p:sldId id="358" r:id="rId31"/>
    <p:sldId id="362" r:id="rId32"/>
    <p:sldId id="356" r:id="rId33"/>
    <p:sldId id="299" r:id="rId34"/>
  </p:sldIdLst>
  <p:sldSz cx="12192000" cy="6858000"/>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8B0E67-0A38-4314-9E67-0DDBB334E3A9}" v="170" dt="2024-02-19T08:16:24.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3" autoAdjust="0"/>
    <p:restoredTop sz="94641" autoAdjust="0"/>
  </p:normalViewPr>
  <p:slideViewPr>
    <p:cSldViewPr snapToGrid="0">
      <p:cViewPr varScale="1">
        <p:scale>
          <a:sx n="62" d="100"/>
          <a:sy n="62" d="100"/>
        </p:scale>
        <p:origin x="9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7T20:13:56.114"/>
    </inkml:context>
    <inkml:brush xml:id="br0">
      <inkml:brushProperty name="width" value="0.05" units="cm"/>
      <inkml:brushProperty name="height" value="0.05" units="cm"/>
      <inkml:brushProperty name="color" value="#E71224"/>
    </inkml:brush>
  </inkml:definitions>
  <inkml:trace contextRef="#ctx0" brushRef="#br0">9320 962 24575,'-4011'0'-837,"2742"-76"837,317-15 0,594 60 419,-505-109-1,786 124-418,1-4 0,-82-31 0,63 11 0,-178-69 0,188 80 0,-115-24 0,-19 27 0,37 7 0,90 1 0,-72-12 0,145 28 0,0 1 0,1 0 0,-1 2 0,1 0 0,-1 1 0,-27 6 0,38-6 0,0 1 0,0 0 0,0 0 0,0 1 0,0 0 0,1 0 0,0 1 0,-11 8 0,10-3 0,10-6 0,21-4 0,31-14 0,131-53 0,-166 57 0,0-1 0,-1-1 0,0 0 0,-1-2 0,0 0 0,22-25 0,-2 5 0,-10 2 0,-26 32 0,-1-1 0,0 1 0,0 0 0,1-1 0,-1 1 0,0-1 0,0 1 0,0-1 0,0 1 0,0 0 0,1-1 0,-1 1 0,0-1 0,0 1 0,0-1 0,0 1 0,0-1 0,0 1 0,-1-1 0,1 1 0,0 0 0,0-1 0,0 1 0,0-1 0,0 1 0,-1-1 0,0 0 0,0 1 0,0-1 0,0 1 0,0-1 0,0 1 0,0 0 0,0 0 0,0-1 0,0 1 0,0 0 0,0 0 0,0 0 0,0 0 0,0 0 0,0 0 0,-1 0 0,0 1 0,-25 4 0,0 2 0,0 1 0,1 0 0,0 2 0,-47 26 0,-2 0 0,57-28 0,0 1 0,1 0 0,-21 16 0,33-22 0,1 0 0,-1 1 0,1 0 0,0 0 0,0 0 0,0 1 0,1-1 0,-1 1 0,1 0 0,0 0 0,0 0 0,1 0 0,0 1 0,-1-1 0,0 8 0,2-9 0,1-1 0,0 1 0,0 0 0,1-1 0,-1 1 0,1 0 0,0-1 0,0 1 0,0-1 0,0 1 0,0-1 0,1 0 0,2 5 0,31 39 0,-26-35 0,12 14 0,1-2 0,1 0 0,27 21 0,-41-37 0,0-1 0,1 0 0,0 0 0,0-1 0,0-1 0,1 0 0,0 0 0,0-1 0,0 0 0,1-1 0,21 3 0,-31-6-80,1 0 0,-1 0-1,1 0 1,-1 0 0,0 0-1,1-1 1,-1 1 0,0-1-1,1 0 1,-1 1 0,0-1 0,0 0-1,0 0 1,0-1 0,0 1-1,4-3 1,6-9-6746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7T20:13:56.114"/>
    </inkml:context>
    <inkml:brush xml:id="br0">
      <inkml:brushProperty name="width" value="0.05" units="cm"/>
      <inkml:brushProperty name="height" value="0.05" units="cm"/>
      <inkml:brushProperty name="color" value="#E71224"/>
    </inkml:brush>
  </inkml:definitions>
  <inkml:trace contextRef="#ctx0" brushRef="#br0">9320 962 24575,'-4011'0'-837,"2742"-76"837,317-15 0,594 60 419,-505-109-1,786 124-418,1-4 0,-82-31 0,63 11 0,-178-69 0,188 80 0,-115-24 0,-19 27 0,37 7 0,90 1 0,-72-12 0,145 28 0,0 1 0,1 0 0,-1 2 0,1 0 0,-1 1 0,-27 6 0,38-6 0,0 1 0,0 0 0,0 0 0,0 1 0,0 0 0,1 0 0,0 1 0,-11 8 0,10-3 0,10-6 0,21-4 0,31-14 0,131-53 0,-166 57 0,0-1 0,-1-1 0,0 0 0,-1-2 0,0 0 0,22-25 0,-2 5 0,-10 2 0,-26 32 0,-1-1 0,0 1 0,0 0 0,1-1 0,-1 1 0,0-1 0,0 1 0,0-1 0,0 1 0,0 0 0,1-1 0,-1 1 0,0-1 0,0 1 0,0-1 0,0 1 0,0-1 0,0 1 0,-1-1 0,1 1 0,0 0 0,0-1 0,0 1 0,0-1 0,0 1 0,-1-1 0,0 0 0,0 1 0,0-1 0,0 1 0,0-1 0,0 1 0,0 0 0,0 0 0,0-1 0,0 1 0,0 0 0,0 0 0,0 0 0,0 0 0,0 0 0,0 0 0,-1 0 0,0 1 0,-25 4 0,0 2 0,0 1 0,1 0 0,0 2 0,-47 26 0,-2 0 0,57-28 0,0 1 0,1 0 0,-21 16 0,33-22 0,1 0 0,-1 1 0,1 0 0,0 0 0,0 0 0,0 1 0,1-1 0,-1 1 0,1 0 0,0 0 0,0 0 0,1 0 0,0 1 0,-1-1 0,0 8 0,2-9 0,1-1 0,0 1 0,0 0 0,1-1 0,-1 1 0,1 0 0,0-1 0,0 1 0,0-1 0,0 1 0,0-1 0,1 0 0,2 5 0,31 39 0,-26-35 0,12 14 0,1-2 0,1 0 0,27 21 0,-41-37 0,0-1 0,1 0 0,0 0 0,0-1 0,0-1 0,1 0 0,0 0 0,0-1 0,0 0 0,1-1 0,21 3 0,-31-6-80,1 0 0,-1 0-1,1 0 1,-1 0 0,0 0-1,1-1 1,-1 1 0,0-1-1,1 0 1,-1 1 0,0-1 0,0 0-1,0 0 1,0-1 0,0 1-1,4-3 1,6-9-6746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07:55:26.985"/>
    </inkml:context>
    <inkml:brush xml:id="br0">
      <inkml:brushProperty name="width" value="0.05" units="cm"/>
      <inkml:brushProperty name="height" value="0.05" units="cm"/>
      <inkml:brushProperty name="color" value="#E71224"/>
    </inkml:brush>
  </inkml:definitions>
  <inkml:trace contextRef="#ctx0" brushRef="#br0">14856 0 24575,'-4'1'0,"0"-1"0,0 1 0,0 0 0,1 0 0,-1 0 0,0 0 0,1 1 0,-1-1 0,1 1 0,-1 0 0,1 0 0,0 0 0,0 1 0,-3 2 0,-40 44 0,27-28 0,-141 166 0,-24 25 0,-98 103 0,68-87 0,-283 315 0,321-338 0,-205 233 0,-23-25 0,-135 6 0,233-195 0,-470 458-604,184-149 310,-29-44-1032,-19-24 282,489-357 259,-983 663 414,210-222-106,268-164 192,119-38 2393,32 53-1,362-269-2125,-362 306-189,-750 507-1966,-24-44-1219,963-680 3559,2 1-949,250-176 659,-262 204 744,309-233-474,0 0-1,1 1 1,1 1-1,0 1 1,-14 23-1,23-30 234,0 1 0,1-1 0,0 1 0,1-1 0,0 1 0,1 1 1,0-1-1,2 0 0,-2 24 0,4-25-258,-1 1 0,-1-1 0,0 1 0,-1-1 0,-1 0 0,1 0 1,-2 0-1,0 0 0,0 0 0,-1-1 0,-1 0 0,0 0 1,0 0-1,-1 0 0,0-1 0,-1-1 0,-16 18 0,-95 91-122,-169 158 0,277-266-151,-1 0-1,-1-1 0,0 0 0,0 0 1,0-2-1,-1 0 0,-1 0 1,-26 8-1,-23-5-6674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07:55:28.489"/>
    </inkml:context>
    <inkml:brush xml:id="br0">
      <inkml:brushProperty name="width" value="0.05" units="cm"/>
      <inkml:brushProperty name="height" value="0.05" units="cm"/>
      <inkml:brushProperty name="color" value="#E71224"/>
    </inkml:brush>
  </inkml:definitions>
  <inkml:trace contextRef="#ctx0" brushRef="#br0">1 0 24575,'0'4'0,"0"-1"0,0 0 0,1 0 0,0 0 0,-1 0 0,1 0 0,1 1 0,-1-2 0,0 1 0,1 0 0,-1 0 0,1 0 0,4 4 0,0 2 0,37 50 0,3-2 0,64 62 0,-94-102 0,42 43-295,3-3 0,95 70 0,400 228-3247,271 128 1951,204 108-1231,4937 3165-4420,-5341-3313 7324,-154-87 641,-131-77-162,3 40 1703,-267-234-140,130 181 0,-47-23-316,352 473 3614,95 3-6048,645 746-1690,-1007-1211 2316,515 411 0,187 20-713,-844-613-2849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FE29-4B37-4CA7-9BBF-CAC539AA5169}"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2C028-101A-46C1-AF27-5E85E15EE751}" type="slidenum">
              <a:rPr lang="en-US" smtClean="0"/>
              <a:t>‹#›</a:t>
            </a:fld>
            <a:endParaRPr lang="en-US"/>
          </a:p>
        </p:txBody>
      </p:sp>
    </p:spTree>
    <p:extLst>
      <p:ext uri="{BB962C8B-B14F-4D97-AF65-F5344CB8AC3E}">
        <p14:creationId xmlns:p14="http://schemas.microsoft.com/office/powerpoint/2010/main" val="209792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7</a:t>
            </a:fld>
            <a:endParaRPr lang="en-US"/>
          </a:p>
        </p:txBody>
      </p:sp>
    </p:spTree>
    <p:extLst>
      <p:ext uri="{BB962C8B-B14F-4D97-AF65-F5344CB8AC3E}">
        <p14:creationId xmlns:p14="http://schemas.microsoft.com/office/powerpoint/2010/main" val="130506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10</a:t>
            </a:fld>
            <a:endParaRPr lang="en-US"/>
          </a:p>
        </p:txBody>
      </p:sp>
    </p:spTree>
    <p:extLst>
      <p:ext uri="{BB962C8B-B14F-4D97-AF65-F5344CB8AC3E}">
        <p14:creationId xmlns:p14="http://schemas.microsoft.com/office/powerpoint/2010/main" val="2176400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12</a:t>
            </a:fld>
            <a:endParaRPr lang="en-US"/>
          </a:p>
        </p:txBody>
      </p:sp>
    </p:spTree>
    <p:extLst>
      <p:ext uri="{BB962C8B-B14F-4D97-AF65-F5344CB8AC3E}">
        <p14:creationId xmlns:p14="http://schemas.microsoft.com/office/powerpoint/2010/main" val="19713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30</a:t>
            </a:fld>
            <a:endParaRPr lang="en-US"/>
          </a:p>
        </p:txBody>
      </p:sp>
    </p:spTree>
    <p:extLst>
      <p:ext uri="{BB962C8B-B14F-4D97-AF65-F5344CB8AC3E}">
        <p14:creationId xmlns:p14="http://schemas.microsoft.com/office/powerpoint/2010/main" val="34044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31</a:t>
            </a:fld>
            <a:endParaRPr lang="en-US"/>
          </a:p>
        </p:txBody>
      </p:sp>
    </p:spTree>
    <p:extLst>
      <p:ext uri="{BB962C8B-B14F-4D97-AF65-F5344CB8AC3E}">
        <p14:creationId xmlns:p14="http://schemas.microsoft.com/office/powerpoint/2010/main" val="3359795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C1F0E7-F991-34B5-DE66-AD12E57E23EF}"/>
              </a:ext>
            </a:extLst>
          </p:cNvPr>
          <p:cNvSpPr>
            <a:spLocks noGrp="1" noChangeArrowheads="1"/>
          </p:cNvSpPr>
          <p:nvPr>
            <p:ph type="ctrTitle"/>
          </p:nvPr>
        </p:nvSpPr>
        <p:spPr>
          <a:xfrm>
            <a:off x="719668" y="620713"/>
            <a:ext cx="5856817" cy="1079500"/>
          </a:xfrm>
          <a:effectLst>
            <a:outerShdw dist="17961" dir="2700000" algn="ctr" rotWithShape="0">
              <a:schemeClr val="bg2"/>
            </a:outerShdw>
          </a:effectLst>
        </p:spPr>
        <p:txBody>
          <a:bodyPr/>
          <a:lstStyle>
            <a:lvl1pP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0A99A151-C9E1-D2FC-7575-D095B4BCBD83}"/>
              </a:ext>
            </a:extLst>
          </p:cNvPr>
          <p:cNvSpPr>
            <a:spLocks noGrp="1" noChangeArrowheads="1"/>
          </p:cNvSpPr>
          <p:nvPr>
            <p:ph type="subTitle" idx="1"/>
          </p:nvPr>
        </p:nvSpPr>
        <p:spPr>
          <a:xfrm>
            <a:off x="719668" y="2349500"/>
            <a:ext cx="5856817" cy="407988"/>
          </a:xfrm>
          <a:effectLst>
            <a:outerShdw dist="17961" dir="2700000" algn="ctr" rotWithShape="0">
              <a:schemeClr val="bg2"/>
            </a:outerShdw>
          </a:effectLst>
        </p:spPr>
        <p:txBody>
          <a:bodyPr/>
          <a:lstStyle>
            <a:lvl1pPr marL="0" indent="0">
              <a:buFontTx/>
              <a:buNone/>
              <a:defRPr>
                <a:solidFill>
                  <a:srgbClr val="77D21A"/>
                </a:solidFill>
              </a:defRPr>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48747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54DC-4D80-B2B6-C33E-F1F1BA182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1C36F-98F9-7A6F-EAA4-DE039A62A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21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11A1B-7A95-FCAD-63D4-BE704B508AAD}"/>
              </a:ext>
            </a:extLst>
          </p:cNvPr>
          <p:cNvSpPr>
            <a:spLocks noGrp="1"/>
          </p:cNvSpPr>
          <p:nvPr>
            <p:ph type="title" orient="vert"/>
          </p:nvPr>
        </p:nvSpPr>
        <p:spPr>
          <a:xfrm>
            <a:off x="8953500" y="260351"/>
            <a:ext cx="2711451" cy="62642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2A458-F312-1E39-1309-63BF368047ED}"/>
              </a:ext>
            </a:extLst>
          </p:cNvPr>
          <p:cNvSpPr>
            <a:spLocks noGrp="1"/>
          </p:cNvSpPr>
          <p:nvPr>
            <p:ph type="body" orient="vert" idx="1"/>
          </p:nvPr>
        </p:nvSpPr>
        <p:spPr>
          <a:xfrm>
            <a:off x="814918" y="260351"/>
            <a:ext cx="7935383" cy="6264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871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8BD7-65F8-040E-5417-7CF80FF39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C6FA2-E8CF-4120-5409-D9264DD8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D748-C3E0-F8E2-2E97-39E8DBBEA8D1}"/>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B5AB6D3-68E4-A8F1-D5F5-BBB48444FF5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65B0C860-9946-531C-9FA8-BA2533B37A6C}"/>
              </a:ext>
            </a:extLst>
          </p:cNvPr>
          <p:cNvSpPr>
            <a:spLocks noGrp="1"/>
          </p:cNvSpPr>
          <p:nvPr>
            <p:ph type="sldNum" sz="quarter" idx="12"/>
          </p:nvPr>
        </p:nvSpPr>
        <p:spPr/>
        <p:txBody>
          <a:bodyPr/>
          <a:lstStyle>
            <a:lvl1pPr>
              <a:defRPr/>
            </a:lvl1pPr>
          </a:lstStyle>
          <a:p>
            <a:fld id="{22669B53-B5B1-45DF-8214-CD46064FE670}" type="slidenum">
              <a:rPr lang="ru-RU" altLang="en-US"/>
              <a:pPr/>
              <a:t>‹#›</a:t>
            </a:fld>
            <a:endParaRPr lang="ru-RU" altLang="en-US"/>
          </a:p>
        </p:txBody>
      </p:sp>
    </p:spTree>
    <p:extLst>
      <p:ext uri="{BB962C8B-B14F-4D97-AF65-F5344CB8AC3E}">
        <p14:creationId xmlns:p14="http://schemas.microsoft.com/office/powerpoint/2010/main" val="152930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C8D9-5C92-9225-5F10-0157471A9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E7284-F8EC-7CC1-B35C-39988CE3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D1E01-DA63-28A7-DD83-F3FEC01E36C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36367926-45DC-8CED-D610-FBEFEDF3B7C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4CB87BD-54F8-E69C-6D63-D4DD81FECD99}"/>
              </a:ext>
            </a:extLst>
          </p:cNvPr>
          <p:cNvSpPr>
            <a:spLocks noGrp="1"/>
          </p:cNvSpPr>
          <p:nvPr>
            <p:ph type="sldNum" sz="quarter" idx="12"/>
          </p:nvPr>
        </p:nvSpPr>
        <p:spPr/>
        <p:txBody>
          <a:bodyPr/>
          <a:lstStyle>
            <a:lvl1pPr>
              <a:defRPr/>
            </a:lvl1pPr>
          </a:lstStyle>
          <a:p>
            <a:fld id="{3D004CA9-06E7-4DFF-8133-1139399D688C}" type="slidenum">
              <a:rPr lang="ru-RU" altLang="en-US"/>
              <a:pPr/>
              <a:t>‹#›</a:t>
            </a:fld>
            <a:endParaRPr lang="ru-RU" altLang="en-US"/>
          </a:p>
        </p:txBody>
      </p:sp>
    </p:spTree>
    <p:extLst>
      <p:ext uri="{BB962C8B-B14F-4D97-AF65-F5344CB8AC3E}">
        <p14:creationId xmlns:p14="http://schemas.microsoft.com/office/powerpoint/2010/main" val="346729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A6BB-515A-6D57-9981-7E8E203A927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5CCB3-0C12-4C1C-E7D2-50D73D987B6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75985FD-DC1C-FF6E-8AA5-109403CFE0F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BFA2C160-35B2-2AC7-4897-0FB7E3203129}"/>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CB39478A-937C-95ED-85CC-326F0B75B7D6}"/>
              </a:ext>
            </a:extLst>
          </p:cNvPr>
          <p:cNvSpPr>
            <a:spLocks noGrp="1"/>
          </p:cNvSpPr>
          <p:nvPr>
            <p:ph type="sldNum" sz="quarter" idx="12"/>
          </p:nvPr>
        </p:nvSpPr>
        <p:spPr/>
        <p:txBody>
          <a:bodyPr/>
          <a:lstStyle>
            <a:lvl1pPr>
              <a:defRPr/>
            </a:lvl1pPr>
          </a:lstStyle>
          <a:p>
            <a:fld id="{DA164125-9494-454D-809E-B649B8C049AF}" type="slidenum">
              <a:rPr lang="ru-RU" altLang="en-US"/>
              <a:pPr/>
              <a:t>‹#›</a:t>
            </a:fld>
            <a:endParaRPr lang="ru-RU" altLang="en-US"/>
          </a:p>
        </p:txBody>
      </p:sp>
    </p:spTree>
    <p:extLst>
      <p:ext uri="{BB962C8B-B14F-4D97-AF65-F5344CB8AC3E}">
        <p14:creationId xmlns:p14="http://schemas.microsoft.com/office/powerpoint/2010/main" val="45773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937E-B7B6-EF8F-1A14-7EDD2E570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4CC48-0F96-6457-3FE8-9C50613721D1}"/>
              </a:ext>
            </a:extLst>
          </p:cNvPr>
          <p:cNvSpPr>
            <a:spLocks noGrp="1"/>
          </p:cNvSpPr>
          <p:nvPr>
            <p:ph sz="half" idx="1"/>
          </p:nvPr>
        </p:nvSpPr>
        <p:spPr>
          <a:xfrm>
            <a:off x="2544234" y="1600201"/>
            <a:ext cx="441748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AD047-D1AA-5E76-DF88-EEF8CA18BDE9}"/>
              </a:ext>
            </a:extLst>
          </p:cNvPr>
          <p:cNvSpPr>
            <a:spLocks noGrp="1"/>
          </p:cNvSpPr>
          <p:nvPr>
            <p:ph sz="half" idx="2"/>
          </p:nvPr>
        </p:nvSpPr>
        <p:spPr>
          <a:xfrm>
            <a:off x="7164917" y="1600201"/>
            <a:ext cx="441748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1F0CA1-4228-C305-BE7D-87E332D0279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E219499D-FE75-2E39-56CD-8BBB4E8A8AD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8BD17F1B-2822-F959-BBDD-C3AC371F8500}"/>
              </a:ext>
            </a:extLst>
          </p:cNvPr>
          <p:cNvSpPr>
            <a:spLocks noGrp="1"/>
          </p:cNvSpPr>
          <p:nvPr>
            <p:ph type="sldNum" sz="quarter" idx="12"/>
          </p:nvPr>
        </p:nvSpPr>
        <p:spPr/>
        <p:txBody>
          <a:bodyPr/>
          <a:lstStyle>
            <a:lvl1pPr>
              <a:defRPr/>
            </a:lvl1pPr>
          </a:lstStyle>
          <a:p>
            <a:fld id="{41116BA3-6D4A-438B-8FDC-8D1198052543}" type="slidenum">
              <a:rPr lang="ru-RU" altLang="en-US"/>
              <a:pPr/>
              <a:t>‹#›</a:t>
            </a:fld>
            <a:endParaRPr lang="ru-RU" altLang="en-US"/>
          </a:p>
        </p:txBody>
      </p:sp>
    </p:spTree>
    <p:extLst>
      <p:ext uri="{BB962C8B-B14F-4D97-AF65-F5344CB8AC3E}">
        <p14:creationId xmlns:p14="http://schemas.microsoft.com/office/powerpoint/2010/main" val="221460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3088-DFEB-4E10-6BBB-41097DC8D2D8}"/>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F64EE-D2B6-F3F5-11EA-696AF1C9551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FA72B-0144-AE6D-9D5E-02B31BDD273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F0573-B8A8-622C-AD83-2390E5C872B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5832B-3616-EB56-3A8A-08393E1F315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6C4BD-4EDA-A62A-F776-E2E4E29CE276}"/>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1A95230A-3ADA-6B05-2E7B-CBEF988CD819}"/>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7D3E18A8-7DCD-165E-55AA-34DED9FA6E1F}"/>
              </a:ext>
            </a:extLst>
          </p:cNvPr>
          <p:cNvSpPr>
            <a:spLocks noGrp="1"/>
          </p:cNvSpPr>
          <p:nvPr>
            <p:ph type="sldNum" sz="quarter" idx="12"/>
          </p:nvPr>
        </p:nvSpPr>
        <p:spPr/>
        <p:txBody>
          <a:bodyPr/>
          <a:lstStyle>
            <a:lvl1pPr>
              <a:defRPr/>
            </a:lvl1pPr>
          </a:lstStyle>
          <a:p>
            <a:fld id="{55E645EC-AB21-4B6E-8171-23ACFD3C9A99}" type="slidenum">
              <a:rPr lang="ru-RU" altLang="en-US"/>
              <a:pPr/>
              <a:t>‹#›</a:t>
            </a:fld>
            <a:endParaRPr lang="ru-RU" altLang="en-US"/>
          </a:p>
        </p:txBody>
      </p:sp>
    </p:spTree>
    <p:extLst>
      <p:ext uri="{BB962C8B-B14F-4D97-AF65-F5344CB8AC3E}">
        <p14:creationId xmlns:p14="http://schemas.microsoft.com/office/powerpoint/2010/main" val="4089832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FDC-D7F7-D81F-E8A0-1C84F112C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F6AC7-60A0-BFBF-B00B-0EC36B0551A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60790946-3E90-47C2-455E-72283BC59D7B}"/>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98FE4AD2-6F89-8D1C-AD81-5E6B3D073DA1}"/>
              </a:ext>
            </a:extLst>
          </p:cNvPr>
          <p:cNvSpPr>
            <a:spLocks noGrp="1"/>
          </p:cNvSpPr>
          <p:nvPr>
            <p:ph type="sldNum" sz="quarter" idx="12"/>
          </p:nvPr>
        </p:nvSpPr>
        <p:spPr/>
        <p:txBody>
          <a:bodyPr/>
          <a:lstStyle>
            <a:lvl1pPr>
              <a:defRPr/>
            </a:lvl1pPr>
          </a:lstStyle>
          <a:p>
            <a:fld id="{FC8A21EA-67FE-4F43-A475-2614FC1706F8}" type="slidenum">
              <a:rPr lang="ru-RU" altLang="en-US"/>
              <a:pPr/>
              <a:t>‹#›</a:t>
            </a:fld>
            <a:endParaRPr lang="ru-RU" altLang="en-US"/>
          </a:p>
        </p:txBody>
      </p:sp>
    </p:spTree>
    <p:extLst>
      <p:ext uri="{BB962C8B-B14F-4D97-AF65-F5344CB8AC3E}">
        <p14:creationId xmlns:p14="http://schemas.microsoft.com/office/powerpoint/2010/main" val="1367081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7F3D0-800E-0187-AA2F-3B2D278D2DE9}"/>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5EDE073F-9C64-5B23-3FBD-386D6135B277}"/>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D85599A6-E96B-C228-22E3-32FE25952F28}"/>
              </a:ext>
            </a:extLst>
          </p:cNvPr>
          <p:cNvSpPr>
            <a:spLocks noGrp="1"/>
          </p:cNvSpPr>
          <p:nvPr>
            <p:ph type="sldNum" sz="quarter" idx="12"/>
          </p:nvPr>
        </p:nvSpPr>
        <p:spPr/>
        <p:txBody>
          <a:bodyPr/>
          <a:lstStyle>
            <a:lvl1pPr>
              <a:defRPr/>
            </a:lvl1pPr>
          </a:lstStyle>
          <a:p>
            <a:fld id="{BC9AA01E-F9ED-4195-9BC8-77653C2D6F3C}" type="slidenum">
              <a:rPr lang="ru-RU" altLang="en-US"/>
              <a:pPr/>
              <a:t>‹#›</a:t>
            </a:fld>
            <a:endParaRPr lang="ru-RU" altLang="en-US"/>
          </a:p>
        </p:txBody>
      </p:sp>
    </p:spTree>
    <p:extLst>
      <p:ext uri="{BB962C8B-B14F-4D97-AF65-F5344CB8AC3E}">
        <p14:creationId xmlns:p14="http://schemas.microsoft.com/office/powerpoint/2010/main" val="317653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F44E-1D22-F7A4-B843-FEA2E7F091E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1999F-3A10-E828-CEBD-BADBB7A29C6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F5910-6F70-D496-A717-0988B493792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2DFFF-79A4-E085-00A7-399067C54C14}"/>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A5DF2C6B-83A3-4378-6DE6-F637B079230D}"/>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8E53948-77BD-02C5-D279-71FDA5664052}"/>
              </a:ext>
            </a:extLst>
          </p:cNvPr>
          <p:cNvSpPr>
            <a:spLocks noGrp="1"/>
          </p:cNvSpPr>
          <p:nvPr>
            <p:ph type="sldNum" sz="quarter" idx="12"/>
          </p:nvPr>
        </p:nvSpPr>
        <p:spPr/>
        <p:txBody>
          <a:bodyPr/>
          <a:lstStyle>
            <a:lvl1pPr>
              <a:defRPr/>
            </a:lvl1pPr>
          </a:lstStyle>
          <a:p>
            <a:fld id="{11CD77DC-A25D-419E-B208-D15AD4A7E7A9}" type="slidenum">
              <a:rPr lang="ru-RU" altLang="en-US"/>
              <a:pPr/>
              <a:t>‹#›</a:t>
            </a:fld>
            <a:endParaRPr lang="ru-RU" altLang="en-US"/>
          </a:p>
        </p:txBody>
      </p:sp>
    </p:spTree>
    <p:extLst>
      <p:ext uri="{BB962C8B-B14F-4D97-AF65-F5344CB8AC3E}">
        <p14:creationId xmlns:p14="http://schemas.microsoft.com/office/powerpoint/2010/main" val="60376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087B-9227-A66D-6DF2-5CA3AF58005A}"/>
              </a:ext>
            </a:extLst>
          </p:cNvPr>
          <p:cNvSpPr>
            <a:spLocks noGrp="1"/>
          </p:cNvSpPr>
          <p:nvPr>
            <p:ph type="title"/>
          </p:nvPr>
        </p:nvSpPr>
        <p:spPr/>
        <p:txBody>
          <a:bodyPr/>
          <a:lstStyle>
            <a:lvl1pPr algn="ctr">
              <a:defRPr b="1"/>
            </a:lvl1pPr>
          </a:lstStyle>
          <a:p>
            <a:r>
              <a:rPr lang="en-US"/>
              <a:t>Click to edit Master title style</a:t>
            </a:r>
          </a:p>
        </p:txBody>
      </p:sp>
      <p:sp>
        <p:nvSpPr>
          <p:cNvPr id="3" name="Content Placeholder 2">
            <a:extLst>
              <a:ext uri="{FF2B5EF4-FFF2-40B4-BE49-F238E27FC236}">
                <a16:creationId xmlns:a16="http://schemas.microsoft.com/office/drawing/2014/main" id="{72D685C7-FF5F-D466-F4C3-87A54C0A3D04}"/>
              </a:ext>
            </a:extLst>
          </p:cNvPr>
          <p:cNvSpPr>
            <a:spLocks noGrp="1"/>
          </p:cNvSpPr>
          <p:nvPr>
            <p:ph idx="1"/>
          </p:nvPr>
        </p:nvSpPr>
        <p:spPr>
          <a:xfrm>
            <a:off x="814919" y="1339851"/>
            <a:ext cx="8329082" cy="518477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B9F48227-4FA5-5C77-DC99-A18FB9A94797}"/>
              </a:ext>
            </a:extLst>
          </p:cNvPr>
          <p:cNvCxnSpPr>
            <a:cxnSpLocks/>
          </p:cNvCxnSpPr>
          <p:nvPr userDrawn="1"/>
        </p:nvCxnSpPr>
        <p:spPr>
          <a:xfrm>
            <a:off x="814918" y="1147605"/>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73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1A54-0170-9FAD-E230-AD8DB08723F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BC784-293B-4340-23CB-35175C2E46F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8E56CD1-618C-5486-CEA2-D8C57697C9B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63EE8-924E-AC79-FC67-D01715E26ECB}"/>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FEC822C7-3010-B634-404C-15A3A1F9F31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7644FBB5-56F4-29D8-8F42-AB7775D84871}"/>
              </a:ext>
            </a:extLst>
          </p:cNvPr>
          <p:cNvSpPr>
            <a:spLocks noGrp="1"/>
          </p:cNvSpPr>
          <p:nvPr>
            <p:ph type="sldNum" sz="quarter" idx="12"/>
          </p:nvPr>
        </p:nvSpPr>
        <p:spPr/>
        <p:txBody>
          <a:bodyPr/>
          <a:lstStyle>
            <a:lvl1pPr>
              <a:defRPr/>
            </a:lvl1pPr>
          </a:lstStyle>
          <a:p>
            <a:fld id="{0F31E3EC-DB80-4B0E-A5ED-F21F54E225B7}" type="slidenum">
              <a:rPr lang="ru-RU" altLang="en-US"/>
              <a:pPr/>
              <a:t>‹#›</a:t>
            </a:fld>
            <a:endParaRPr lang="ru-RU" altLang="en-US"/>
          </a:p>
        </p:txBody>
      </p:sp>
    </p:spTree>
    <p:extLst>
      <p:ext uri="{BB962C8B-B14F-4D97-AF65-F5344CB8AC3E}">
        <p14:creationId xmlns:p14="http://schemas.microsoft.com/office/powerpoint/2010/main" val="989551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72BE-1E80-12A7-3BAC-3A9F056548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510FC-1CD9-DDBD-6605-FEBEECE07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B9F5A-B20F-9082-33D5-037B0826252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3BE9054-01A1-EC99-3770-E5A2B3AA6584}"/>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6EF6ABC-6BAB-E855-4083-916929A96BDF}"/>
              </a:ext>
            </a:extLst>
          </p:cNvPr>
          <p:cNvSpPr>
            <a:spLocks noGrp="1"/>
          </p:cNvSpPr>
          <p:nvPr>
            <p:ph type="sldNum" sz="quarter" idx="12"/>
          </p:nvPr>
        </p:nvSpPr>
        <p:spPr/>
        <p:txBody>
          <a:bodyPr/>
          <a:lstStyle>
            <a:lvl1pPr>
              <a:defRPr/>
            </a:lvl1pPr>
          </a:lstStyle>
          <a:p>
            <a:fld id="{337AE723-2638-4A80-9CF2-C312B180D214}" type="slidenum">
              <a:rPr lang="ru-RU" altLang="en-US"/>
              <a:pPr/>
              <a:t>‹#›</a:t>
            </a:fld>
            <a:endParaRPr lang="ru-RU" altLang="en-US"/>
          </a:p>
        </p:txBody>
      </p:sp>
    </p:spTree>
    <p:extLst>
      <p:ext uri="{BB962C8B-B14F-4D97-AF65-F5344CB8AC3E}">
        <p14:creationId xmlns:p14="http://schemas.microsoft.com/office/powerpoint/2010/main" val="2431007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355FD-5E25-CB50-D9C4-F2E963063D8E}"/>
              </a:ext>
            </a:extLst>
          </p:cNvPr>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62C482-5955-8854-5957-0ACA042DFF1A}"/>
              </a:ext>
            </a:extLst>
          </p:cNvPr>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54431-5C39-4F8D-8064-70BB30B7D89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D0E03E78-C473-1E69-6CAC-52B48957A8D6}"/>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99F83CA-8252-AF2A-0657-F611E2A1D251}"/>
              </a:ext>
            </a:extLst>
          </p:cNvPr>
          <p:cNvSpPr>
            <a:spLocks noGrp="1"/>
          </p:cNvSpPr>
          <p:nvPr>
            <p:ph type="sldNum" sz="quarter" idx="12"/>
          </p:nvPr>
        </p:nvSpPr>
        <p:spPr/>
        <p:txBody>
          <a:bodyPr/>
          <a:lstStyle>
            <a:lvl1pPr>
              <a:defRPr/>
            </a:lvl1pPr>
          </a:lstStyle>
          <a:p>
            <a:fld id="{8F3C9838-69B0-4477-904C-7221B00D27F0}" type="slidenum">
              <a:rPr lang="ru-RU" altLang="en-US"/>
              <a:pPr/>
              <a:t>‹#›</a:t>
            </a:fld>
            <a:endParaRPr lang="ru-RU" altLang="en-US"/>
          </a:p>
        </p:txBody>
      </p:sp>
    </p:spTree>
    <p:extLst>
      <p:ext uri="{BB962C8B-B14F-4D97-AF65-F5344CB8AC3E}">
        <p14:creationId xmlns:p14="http://schemas.microsoft.com/office/powerpoint/2010/main" val="245194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62-612A-7EF6-6419-F44739FAAFB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B9412-7112-7261-C5A7-598D3D338980}"/>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61640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7090-F627-41A9-F73E-82B220588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A7F46-2D36-0005-CBCF-AC5E374341FE}"/>
              </a:ext>
            </a:extLst>
          </p:cNvPr>
          <p:cNvSpPr>
            <a:spLocks noGrp="1"/>
          </p:cNvSpPr>
          <p:nvPr>
            <p:ph sz="half" idx="1"/>
          </p:nvPr>
        </p:nvSpPr>
        <p:spPr>
          <a:xfrm>
            <a:off x="814917" y="1339851"/>
            <a:ext cx="5323416"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41D8E-480F-75F2-CA9F-E164A99299BA}"/>
              </a:ext>
            </a:extLst>
          </p:cNvPr>
          <p:cNvSpPr>
            <a:spLocks noGrp="1"/>
          </p:cNvSpPr>
          <p:nvPr>
            <p:ph sz="half" idx="2"/>
          </p:nvPr>
        </p:nvSpPr>
        <p:spPr>
          <a:xfrm>
            <a:off x="6341534" y="1339851"/>
            <a:ext cx="5323417"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882BF9E-A65C-BC43-11F4-64D3E19678B5}"/>
              </a:ext>
            </a:extLst>
          </p:cNvPr>
          <p:cNvCxnSpPr>
            <a:cxnSpLocks/>
          </p:cNvCxnSpPr>
          <p:nvPr userDrawn="1"/>
        </p:nvCxnSpPr>
        <p:spPr>
          <a:xfrm>
            <a:off x="814917" y="1183642"/>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2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ED-D270-A499-80B5-1657C7B42BAC}"/>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B60709-7232-ED4C-7FA8-D097B34BF08E}"/>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21D5-2BF2-B167-72AC-4D5EB78D852D}"/>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866D8-1473-D972-99B7-F8335E323E0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9EB19-E04F-72B7-66B8-C31C8058C10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4A3A13D7-2F65-451B-DD4F-87E659ADAEBE}"/>
              </a:ext>
            </a:extLst>
          </p:cNvPr>
          <p:cNvCxnSpPr>
            <a:cxnSpLocks/>
          </p:cNvCxnSpPr>
          <p:nvPr userDrawn="1"/>
        </p:nvCxnSpPr>
        <p:spPr>
          <a:xfrm>
            <a:off x="840317" y="1681163"/>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27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D33A-F41D-8F4F-063D-4BAA2AB11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941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6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4C63-3177-1516-2C76-F0B1330E24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FBC822-CD36-1772-7AF1-1403D7D12C5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A94C1C-C142-8892-0390-0B60BF81B5A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9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A9D-ED2C-BA47-DB71-D3BEBE31CEA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B8D12-FE15-ECD4-45E1-19B986915500}"/>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741B81C-3707-B174-740E-89A41C2239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7648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955705-3A3B-82DA-DE4D-619FF7AE15EF}"/>
              </a:ext>
            </a:extLst>
          </p:cNvPr>
          <p:cNvSpPr>
            <a:spLocks noGrp="1" noChangeArrowheads="1"/>
          </p:cNvSpPr>
          <p:nvPr>
            <p:ph type="title"/>
          </p:nvPr>
        </p:nvSpPr>
        <p:spPr bwMode="auto">
          <a:xfrm>
            <a:off x="814918" y="260351"/>
            <a:ext cx="1085003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A0215C10-FFEE-B76A-204C-B0A3F3630148}"/>
              </a:ext>
            </a:extLst>
          </p:cNvPr>
          <p:cNvSpPr>
            <a:spLocks noGrp="1" noChangeArrowheads="1"/>
          </p:cNvSpPr>
          <p:nvPr>
            <p:ph type="body" idx="1"/>
          </p:nvPr>
        </p:nvSpPr>
        <p:spPr bwMode="auto">
          <a:xfrm>
            <a:off x="814918" y="1339851"/>
            <a:ext cx="10850033"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43091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kern="12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anose="020F0502020204030204" pitchFamily="2" charset="0"/>
        </a:defRPr>
      </a:lvl2pPr>
      <a:lvl3pPr algn="l" rtl="0" eaLnBrk="1" fontAlgn="base" hangingPunct="1">
        <a:spcBef>
          <a:spcPct val="0"/>
        </a:spcBef>
        <a:spcAft>
          <a:spcPct val="0"/>
        </a:spcAft>
        <a:defRPr sz="3600">
          <a:solidFill>
            <a:srgbClr val="0CA3D7"/>
          </a:solidFill>
          <a:latin typeface="Dosis" panose="020F0502020204030204" pitchFamily="2" charset="0"/>
        </a:defRPr>
      </a:lvl3pPr>
      <a:lvl4pPr algn="l" rtl="0" eaLnBrk="1" fontAlgn="base" hangingPunct="1">
        <a:spcBef>
          <a:spcPct val="0"/>
        </a:spcBef>
        <a:spcAft>
          <a:spcPct val="0"/>
        </a:spcAft>
        <a:defRPr sz="3600">
          <a:solidFill>
            <a:srgbClr val="0CA3D7"/>
          </a:solidFill>
          <a:latin typeface="Dosis" panose="020F0502020204030204" pitchFamily="2" charset="0"/>
        </a:defRPr>
      </a:lvl4pPr>
      <a:lvl5pPr algn="l" rtl="0" eaLnBrk="1" fontAlgn="base" hangingPunct="1">
        <a:spcBef>
          <a:spcPct val="0"/>
        </a:spcBef>
        <a:spcAft>
          <a:spcPct val="0"/>
        </a:spcAft>
        <a:defRPr sz="3600">
          <a:solidFill>
            <a:srgbClr val="0CA3D7"/>
          </a:solidFill>
          <a:latin typeface="Dosis" panose="020F0502020204030204" pitchFamily="2" charset="0"/>
        </a:defRPr>
      </a:lvl5pPr>
      <a:lvl6pPr marL="457200" algn="l" rtl="0" eaLnBrk="1" fontAlgn="base" hangingPunct="1">
        <a:spcBef>
          <a:spcPct val="0"/>
        </a:spcBef>
        <a:spcAft>
          <a:spcPct val="0"/>
        </a:spcAft>
        <a:defRPr sz="3600">
          <a:solidFill>
            <a:srgbClr val="0CA3D7"/>
          </a:solidFill>
          <a:latin typeface="Dosis" panose="020F0502020204030204" pitchFamily="2" charset="0"/>
        </a:defRPr>
      </a:lvl6pPr>
      <a:lvl7pPr marL="914400" algn="l" rtl="0" eaLnBrk="1" fontAlgn="base" hangingPunct="1">
        <a:spcBef>
          <a:spcPct val="0"/>
        </a:spcBef>
        <a:spcAft>
          <a:spcPct val="0"/>
        </a:spcAft>
        <a:defRPr sz="3600">
          <a:solidFill>
            <a:srgbClr val="0CA3D7"/>
          </a:solidFill>
          <a:latin typeface="Dosis" panose="020F0502020204030204" pitchFamily="2" charset="0"/>
        </a:defRPr>
      </a:lvl7pPr>
      <a:lvl8pPr marL="1371600" algn="l" rtl="0" eaLnBrk="1" fontAlgn="base" hangingPunct="1">
        <a:spcBef>
          <a:spcPct val="0"/>
        </a:spcBef>
        <a:spcAft>
          <a:spcPct val="0"/>
        </a:spcAft>
        <a:defRPr sz="3600">
          <a:solidFill>
            <a:srgbClr val="0CA3D7"/>
          </a:solidFill>
          <a:latin typeface="Dosis" panose="020F0502020204030204" pitchFamily="2" charset="0"/>
        </a:defRPr>
      </a:lvl8pPr>
      <a:lvl9pPr marL="1828800" algn="l" rtl="0" eaLnBrk="1" fontAlgn="base" hangingPunct="1">
        <a:spcBef>
          <a:spcPct val="0"/>
        </a:spcBef>
        <a:spcAft>
          <a:spcPct val="0"/>
        </a:spcAft>
        <a:defRPr sz="3600">
          <a:solidFill>
            <a:srgbClr val="0CA3D7"/>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5622C70A-3D31-2C2E-7C0C-4F75B0F23C28}"/>
              </a:ext>
            </a:extLst>
          </p:cNvPr>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90467" name="Rectangle 3">
            <a:extLst>
              <a:ext uri="{FF2B5EF4-FFF2-40B4-BE49-F238E27FC236}">
                <a16:creationId xmlns:a16="http://schemas.microsoft.com/office/drawing/2014/main" id="{2AD3AA3F-819D-AAD4-E02E-7A157F313271}"/>
              </a:ext>
            </a:extLst>
          </p:cNvPr>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190468" name="Rectangle 4">
            <a:extLst>
              <a:ext uri="{FF2B5EF4-FFF2-40B4-BE49-F238E27FC236}">
                <a16:creationId xmlns:a16="http://schemas.microsoft.com/office/drawing/2014/main" id="{2FF80D3D-DBCD-E55F-C3FD-39CCADB7813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en-US"/>
          </a:p>
        </p:txBody>
      </p:sp>
      <p:sp>
        <p:nvSpPr>
          <p:cNvPr id="190469" name="Rectangle 5">
            <a:extLst>
              <a:ext uri="{FF2B5EF4-FFF2-40B4-BE49-F238E27FC236}">
                <a16:creationId xmlns:a16="http://schemas.microsoft.com/office/drawing/2014/main" id="{5846D8C1-181B-9952-6E52-5061DF575C96}"/>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en-US"/>
          </a:p>
        </p:txBody>
      </p:sp>
      <p:sp>
        <p:nvSpPr>
          <p:cNvPr id="190470" name="Rectangle 6">
            <a:extLst>
              <a:ext uri="{FF2B5EF4-FFF2-40B4-BE49-F238E27FC236}">
                <a16:creationId xmlns:a16="http://schemas.microsoft.com/office/drawing/2014/main" id="{D688E912-CAE8-0D86-B76F-DBF8D92E377D}"/>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7CA2A95-9791-4BBA-B43E-FA69769938A8}" type="slidenum">
              <a:rPr lang="ru-RU" altLang="en-US"/>
              <a:pPr/>
              <a:t>‹#›</a:t>
            </a:fld>
            <a:endParaRPr lang="ru-RU" altLang="en-US"/>
          </a:p>
        </p:txBody>
      </p:sp>
    </p:spTree>
    <p:extLst>
      <p:ext uri="{BB962C8B-B14F-4D97-AF65-F5344CB8AC3E}">
        <p14:creationId xmlns:p14="http://schemas.microsoft.com/office/powerpoint/2010/main" val="2484358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kern="1200">
          <a:solidFill>
            <a:srgbClr val="77D21A"/>
          </a:solidFill>
          <a:latin typeface="+mj-lt"/>
          <a:ea typeface="+mj-ea"/>
          <a:cs typeface="+mj-cs"/>
        </a:defRPr>
      </a:lvl1pPr>
      <a:lvl2pPr algn="l" rtl="0" eaLnBrk="1" fontAlgn="base" hangingPunct="1">
        <a:spcBef>
          <a:spcPct val="0"/>
        </a:spcBef>
        <a:spcAft>
          <a:spcPct val="0"/>
        </a:spcAft>
        <a:defRPr sz="3600">
          <a:solidFill>
            <a:srgbClr val="77D21A"/>
          </a:solidFill>
          <a:latin typeface="Dosis" panose="020F0502020204030204" pitchFamily="2" charset="0"/>
        </a:defRPr>
      </a:lvl2pPr>
      <a:lvl3pPr algn="l" rtl="0" eaLnBrk="1" fontAlgn="base" hangingPunct="1">
        <a:spcBef>
          <a:spcPct val="0"/>
        </a:spcBef>
        <a:spcAft>
          <a:spcPct val="0"/>
        </a:spcAft>
        <a:defRPr sz="3600">
          <a:solidFill>
            <a:srgbClr val="77D21A"/>
          </a:solidFill>
          <a:latin typeface="Dosis" panose="020F0502020204030204" pitchFamily="2" charset="0"/>
        </a:defRPr>
      </a:lvl3pPr>
      <a:lvl4pPr algn="l" rtl="0" eaLnBrk="1" fontAlgn="base" hangingPunct="1">
        <a:spcBef>
          <a:spcPct val="0"/>
        </a:spcBef>
        <a:spcAft>
          <a:spcPct val="0"/>
        </a:spcAft>
        <a:defRPr sz="3600">
          <a:solidFill>
            <a:srgbClr val="77D21A"/>
          </a:solidFill>
          <a:latin typeface="Dosis" panose="020F0502020204030204" pitchFamily="2" charset="0"/>
        </a:defRPr>
      </a:lvl4pPr>
      <a:lvl5pPr algn="l" rtl="0" eaLnBrk="1" fontAlgn="base" hangingPunct="1">
        <a:spcBef>
          <a:spcPct val="0"/>
        </a:spcBef>
        <a:spcAft>
          <a:spcPct val="0"/>
        </a:spcAft>
        <a:defRPr sz="3600">
          <a:solidFill>
            <a:srgbClr val="77D21A"/>
          </a:solidFill>
          <a:latin typeface="Dosis" panose="020F0502020204030204" pitchFamily="2" charset="0"/>
        </a:defRPr>
      </a:lvl5pPr>
      <a:lvl6pPr marL="457200" algn="l" rtl="0" eaLnBrk="1" fontAlgn="base" hangingPunct="1">
        <a:spcBef>
          <a:spcPct val="0"/>
        </a:spcBef>
        <a:spcAft>
          <a:spcPct val="0"/>
        </a:spcAft>
        <a:defRPr sz="3600">
          <a:solidFill>
            <a:srgbClr val="77D21A"/>
          </a:solidFill>
          <a:latin typeface="Dosis" panose="020F0502020204030204" pitchFamily="2" charset="0"/>
        </a:defRPr>
      </a:lvl6pPr>
      <a:lvl7pPr marL="914400" algn="l" rtl="0" eaLnBrk="1" fontAlgn="base" hangingPunct="1">
        <a:spcBef>
          <a:spcPct val="0"/>
        </a:spcBef>
        <a:spcAft>
          <a:spcPct val="0"/>
        </a:spcAft>
        <a:defRPr sz="3600">
          <a:solidFill>
            <a:srgbClr val="77D21A"/>
          </a:solidFill>
          <a:latin typeface="Dosis" panose="020F0502020204030204" pitchFamily="2" charset="0"/>
        </a:defRPr>
      </a:lvl7pPr>
      <a:lvl8pPr marL="1371600" algn="l" rtl="0" eaLnBrk="1" fontAlgn="base" hangingPunct="1">
        <a:spcBef>
          <a:spcPct val="0"/>
        </a:spcBef>
        <a:spcAft>
          <a:spcPct val="0"/>
        </a:spcAft>
        <a:defRPr sz="3600">
          <a:solidFill>
            <a:srgbClr val="77D21A"/>
          </a:solidFill>
          <a:latin typeface="Dosis" panose="020F0502020204030204" pitchFamily="2" charset="0"/>
        </a:defRPr>
      </a:lvl8pPr>
      <a:lvl9pPr marL="1828800" algn="l" rtl="0" eaLnBrk="1" fontAlgn="base" hangingPunct="1">
        <a:spcBef>
          <a:spcPct val="0"/>
        </a:spcBef>
        <a:spcAft>
          <a:spcPct val="0"/>
        </a:spcAft>
        <a:defRPr sz="3600">
          <a:solidFill>
            <a:srgbClr val="77D21A"/>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7.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7.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8.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DC2D-6236-88FF-7B50-C27535E88A9E}"/>
              </a:ext>
            </a:extLst>
          </p:cNvPr>
          <p:cNvSpPr>
            <a:spLocks noGrp="1"/>
          </p:cNvSpPr>
          <p:nvPr>
            <p:ph type="ctrTitle"/>
          </p:nvPr>
        </p:nvSpPr>
        <p:spPr>
          <a:xfrm>
            <a:off x="560331" y="2031603"/>
            <a:ext cx="3282095" cy="1061403"/>
          </a:xfrm>
        </p:spPr>
        <p:txBody>
          <a:bodyPr>
            <a:normAutofit fontScale="90000"/>
          </a:bodyPr>
          <a:lstStyle/>
          <a:p>
            <a:pPr algn="ctr"/>
            <a:r>
              <a:rPr lang="en-US" b="1" dirty="0"/>
              <a:t>Introduction to </a:t>
            </a:r>
            <a:br>
              <a:rPr lang="en-US" b="1" dirty="0"/>
            </a:br>
            <a:r>
              <a:rPr lang="en-US" b="1" dirty="0"/>
              <a:t>Programming</a:t>
            </a:r>
          </a:p>
        </p:txBody>
      </p:sp>
      <p:sp>
        <p:nvSpPr>
          <p:cNvPr id="3" name="Subtitle 2">
            <a:extLst>
              <a:ext uri="{FF2B5EF4-FFF2-40B4-BE49-F238E27FC236}">
                <a16:creationId xmlns:a16="http://schemas.microsoft.com/office/drawing/2014/main" id="{6AC7874C-77DC-B28D-C942-876331805A3C}"/>
              </a:ext>
            </a:extLst>
          </p:cNvPr>
          <p:cNvSpPr>
            <a:spLocks noGrp="1"/>
          </p:cNvSpPr>
          <p:nvPr>
            <p:ph type="subTitle" idx="1"/>
          </p:nvPr>
        </p:nvSpPr>
        <p:spPr>
          <a:xfrm>
            <a:off x="1334100" y="3620202"/>
            <a:ext cx="2401955" cy="792981"/>
          </a:xfrm>
        </p:spPr>
        <p:txBody>
          <a:bodyPr>
            <a:normAutofit/>
          </a:bodyPr>
          <a:lstStyle/>
          <a:p>
            <a:r>
              <a:rPr lang="en-US" sz="3200" b="1" dirty="0">
                <a:solidFill>
                  <a:srgbClr val="92D050"/>
                </a:solidFill>
              </a:rPr>
              <a:t>Lecture 2</a:t>
            </a:r>
          </a:p>
        </p:txBody>
      </p:sp>
    </p:spTree>
    <p:extLst>
      <p:ext uri="{BB962C8B-B14F-4D97-AF65-F5344CB8AC3E}">
        <p14:creationId xmlns:p14="http://schemas.microsoft.com/office/powerpoint/2010/main" val="418784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5F9C-E75D-1DEA-1E00-918A45ACC12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DF75F5D3-A204-99F5-BDB9-35E2ECFAD315}"/>
              </a:ext>
            </a:extLst>
          </p:cNvPr>
          <p:cNvSpPr>
            <a:spLocks noGrp="1"/>
          </p:cNvSpPr>
          <p:nvPr>
            <p:ph idx="1"/>
          </p:nvPr>
        </p:nvSpPr>
        <p:spPr>
          <a:xfrm>
            <a:off x="814918" y="1391285"/>
            <a:ext cx="8329082" cy="793115"/>
          </a:xfrm>
        </p:spPr>
        <p:txBody>
          <a:bodyPr/>
          <a:lstStyle/>
          <a:p>
            <a:pPr algn="l"/>
            <a:r>
              <a:rPr lang="en-US" dirty="0"/>
              <a:t>An Array is used to store multiple values in a single variable, instead of declaring separate variables for each value.</a:t>
            </a:r>
          </a:p>
          <a:p>
            <a:endParaRPr lang="en-US" dirty="0"/>
          </a:p>
          <a:p>
            <a:r>
              <a:rPr lang="en-US" dirty="0"/>
              <a:t>An Array is a collection of items of the </a:t>
            </a:r>
            <a:r>
              <a:rPr lang="en-US" sz="2200" b="1" dirty="0">
                <a:solidFill>
                  <a:srgbClr val="FF0000"/>
                </a:solidFill>
              </a:rPr>
              <a:t>same data type.</a:t>
            </a:r>
          </a:p>
          <a:p>
            <a:endParaRPr lang="en-US" dirty="0"/>
          </a:p>
          <a:p>
            <a:endParaRPr lang="en-US" dirty="0"/>
          </a:p>
          <a:p>
            <a:r>
              <a:rPr lang="en-US" dirty="0"/>
              <a:t>How to declare an array of strings?</a:t>
            </a:r>
          </a:p>
          <a:p>
            <a:endParaRPr lang="en-US" dirty="0"/>
          </a:p>
        </p:txBody>
      </p:sp>
      <p:sp>
        <p:nvSpPr>
          <p:cNvPr id="5" name="TextBox 4">
            <a:extLst>
              <a:ext uri="{FF2B5EF4-FFF2-40B4-BE49-F238E27FC236}">
                <a16:creationId xmlns:a16="http://schemas.microsoft.com/office/drawing/2014/main" id="{0FB8A801-5E56-4437-7AAF-C29E260ED7FC}"/>
              </a:ext>
            </a:extLst>
          </p:cNvPr>
          <p:cNvSpPr txBox="1"/>
          <p:nvPr/>
        </p:nvSpPr>
        <p:spPr>
          <a:xfrm>
            <a:off x="1270000" y="4304269"/>
            <a:ext cx="3312160" cy="369332"/>
          </a:xfrm>
          <a:prstGeom prst="rect">
            <a:avLst/>
          </a:prstGeom>
          <a:noFill/>
        </p:spPr>
        <p:txBody>
          <a:bodyPr wrap="square" rtlCol="0">
            <a:spAutoFit/>
          </a:bodyPr>
          <a:lstStyle/>
          <a:p>
            <a:r>
              <a:rPr lang="en-US" dirty="0">
                <a:solidFill>
                  <a:srgbClr val="0070C0"/>
                </a:solidFill>
              </a:rPr>
              <a:t>string names [400];</a:t>
            </a:r>
          </a:p>
        </p:txBody>
      </p:sp>
      <p:sp>
        <p:nvSpPr>
          <p:cNvPr id="6" name="TextBox 5">
            <a:extLst>
              <a:ext uri="{FF2B5EF4-FFF2-40B4-BE49-F238E27FC236}">
                <a16:creationId xmlns:a16="http://schemas.microsoft.com/office/drawing/2014/main" id="{4CDBD1F2-FA69-F042-6684-4E702440840B}"/>
              </a:ext>
            </a:extLst>
          </p:cNvPr>
          <p:cNvSpPr txBox="1"/>
          <p:nvPr/>
        </p:nvSpPr>
        <p:spPr>
          <a:xfrm>
            <a:off x="1270000" y="4824849"/>
            <a:ext cx="3011055" cy="369332"/>
          </a:xfrm>
          <a:prstGeom prst="rect">
            <a:avLst/>
          </a:prstGeom>
          <a:noFill/>
        </p:spPr>
        <p:txBody>
          <a:bodyPr wrap="square" rtlCol="0">
            <a:spAutoFit/>
          </a:bodyPr>
          <a:lstStyle/>
          <a:p>
            <a:r>
              <a:rPr lang="en-US" dirty="0">
                <a:solidFill>
                  <a:srgbClr val="0070C0"/>
                </a:solidFill>
              </a:rPr>
              <a:t>string cars[5];</a:t>
            </a:r>
          </a:p>
        </p:txBody>
      </p:sp>
      <p:graphicFrame>
        <p:nvGraphicFramePr>
          <p:cNvPr id="7" name="Table 6">
            <a:extLst>
              <a:ext uri="{FF2B5EF4-FFF2-40B4-BE49-F238E27FC236}">
                <a16:creationId xmlns:a16="http://schemas.microsoft.com/office/drawing/2014/main" id="{752F6363-0441-E226-D7EB-2B0EE94BB6C3}"/>
              </a:ext>
            </a:extLst>
          </p:cNvPr>
          <p:cNvGraphicFramePr>
            <a:graphicFrameLocks noGrp="1"/>
          </p:cNvGraphicFramePr>
          <p:nvPr>
            <p:extLst>
              <p:ext uri="{D42A27DB-BD31-4B8C-83A1-F6EECF244321}">
                <p14:modId xmlns:p14="http://schemas.microsoft.com/office/powerpoint/2010/main" val="2186076266"/>
              </p:ext>
            </p:extLst>
          </p:nvPr>
        </p:nvGraphicFramePr>
        <p:xfrm>
          <a:off x="2805083" y="5708432"/>
          <a:ext cx="5671125" cy="365760"/>
        </p:xfrm>
        <a:graphic>
          <a:graphicData uri="http://schemas.openxmlformats.org/drawingml/2006/table">
            <a:tbl>
              <a:tblPr firstRow="1" bandRow="1">
                <a:tableStyleId>{5C22544A-7EE6-4342-B048-85BDC9FD1C3A}</a:tableStyleId>
              </a:tblPr>
              <a:tblGrid>
                <a:gridCol w="1134225">
                  <a:extLst>
                    <a:ext uri="{9D8B030D-6E8A-4147-A177-3AD203B41FA5}">
                      <a16:colId xmlns:a16="http://schemas.microsoft.com/office/drawing/2014/main" val="2308209730"/>
                    </a:ext>
                  </a:extLst>
                </a:gridCol>
                <a:gridCol w="1134225">
                  <a:extLst>
                    <a:ext uri="{9D8B030D-6E8A-4147-A177-3AD203B41FA5}">
                      <a16:colId xmlns:a16="http://schemas.microsoft.com/office/drawing/2014/main" val="167748036"/>
                    </a:ext>
                  </a:extLst>
                </a:gridCol>
                <a:gridCol w="1134225">
                  <a:extLst>
                    <a:ext uri="{9D8B030D-6E8A-4147-A177-3AD203B41FA5}">
                      <a16:colId xmlns:a16="http://schemas.microsoft.com/office/drawing/2014/main" val="3784595280"/>
                    </a:ext>
                  </a:extLst>
                </a:gridCol>
                <a:gridCol w="1134225">
                  <a:extLst>
                    <a:ext uri="{9D8B030D-6E8A-4147-A177-3AD203B41FA5}">
                      <a16:colId xmlns:a16="http://schemas.microsoft.com/office/drawing/2014/main" val="769902505"/>
                    </a:ext>
                  </a:extLst>
                </a:gridCol>
                <a:gridCol w="1134225">
                  <a:extLst>
                    <a:ext uri="{9D8B030D-6E8A-4147-A177-3AD203B41FA5}">
                      <a16:colId xmlns:a16="http://schemas.microsoft.com/office/drawing/2014/main" val="3758558677"/>
                    </a:ext>
                  </a:extLst>
                </a:gridCol>
              </a:tblGrid>
              <a:tr h="0">
                <a:tc>
                  <a:txBody>
                    <a:bodyPr/>
                    <a:lstStyle/>
                    <a:p>
                      <a:endParaRPr 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dirty="0"/>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dirty="0"/>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en-US" dirty="0"/>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24566373"/>
                  </a:ext>
                </a:extLst>
              </a:tr>
            </a:tbl>
          </a:graphicData>
        </a:graphic>
      </p:graphicFrame>
      <p:sp>
        <p:nvSpPr>
          <p:cNvPr id="16" name="TextBox 15">
            <a:extLst>
              <a:ext uri="{FF2B5EF4-FFF2-40B4-BE49-F238E27FC236}">
                <a16:creationId xmlns:a16="http://schemas.microsoft.com/office/drawing/2014/main" id="{5F1B61C7-2E24-A9B3-D49B-7DC24B528046}"/>
              </a:ext>
            </a:extLst>
          </p:cNvPr>
          <p:cNvSpPr txBox="1"/>
          <p:nvPr/>
        </p:nvSpPr>
        <p:spPr>
          <a:xfrm>
            <a:off x="3048000" y="4835786"/>
            <a:ext cx="6096000" cy="646331"/>
          </a:xfrm>
          <a:prstGeom prst="rect">
            <a:avLst/>
          </a:prstGeom>
          <a:noFill/>
        </p:spPr>
        <p:txBody>
          <a:bodyPr wrap="square">
            <a:spAutoFit/>
          </a:bodyPr>
          <a:lstStyle/>
          <a:p>
            <a:pPr algn="ctr"/>
            <a:r>
              <a:rPr lang="en-US" dirty="0"/>
              <a:t>You reserved 5 places in the memory, each one of them could store a string</a:t>
            </a:r>
          </a:p>
        </p:txBody>
      </p:sp>
      <p:cxnSp>
        <p:nvCxnSpPr>
          <p:cNvPr id="18" name="Straight Arrow Connector 17">
            <a:extLst>
              <a:ext uri="{FF2B5EF4-FFF2-40B4-BE49-F238E27FC236}">
                <a16:creationId xmlns:a16="http://schemas.microsoft.com/office/drawing/2014/main" id="{8DEDDFB0-7985-3F14-546B-033AB1596CFA}"/>
              </a:ext>
            </a:extLst>
          </p:cNvPr>
          <p:cNvCxnSpPr/>
          <p:nvPr/>
        </p:nvCxnSpPr>
        <p:spPr bwMode="auto">
          <a:xfrm>
            <a:off x="2946400" y="5009515"/>
            <a:ext cx="386080" cy="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6160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8745-1B81-6719-D8DA-E9ABEF4812F4}"/>
              </a:ext>
            </a:extLst>
          </p:cNvPr>
          <p:cNvSpPr>
            <a:spLocks noGrp="1"/>
          </p:cNvSpPr>
          <p:nvPr>
            <p:ph type="title"/>
          </p:nvPr>
        </p:nvSpPr>
        <p:spPr/>
        <p:txBody>
          <a:bodyPr/>
          <a:lstStyle/>
          <a:p>
            <a:r>
              <a:rPr lang="en-US" dirty="0"/>
              <a:t>Declaring and Initializing an array</a:t>
            </a:r>
          </a:p>
        </p:txBody>
      </p:sp>
      <p:sp>
        <p:nvSpPr>
          <p:cNvPr id="3" name="Content Placeholder 2">
            <a:extLst>
              <a:ext uri="{FF2B5EF4-FFF2-40B4-BE49-F238E27FC236}">
                <a16:creationId xmlns:a16="http://schemas.microsoft.com/office/drawing/2014/main" id="{8F948E37-E3CB-E26A-6542-1F9C199EA4F8}"/>
              </a:ext>
            </a:extLst>
          </p:cNvPr>
          <p:cNvSpPr>
            <a:spLocks noGrp="1"/>
          </p:cNvSpPr>
          <p:nvPr>
            <p:ph idx="1"/>
          </p:nvPr>
        </p:nvSpPr>
        <p:spPr>
          <a:xfrm>
            <a:off x="814918" y="1339851"/>
            <a:ext cx="8755801" cy="5184775"/>
          </a:xfrm>
        </p:spPr>
        <p:txBody>
          <a:bodyPr/>
          <a:lstStyle/>
          <a:p>
            <a:r>
              <a:rPr lang="en-US" dirty="0"/>
              <a:t>To declare an array, define the </a:t>
            </a:r>
            <a:r>
              <a:rPr lang="en-US" b="1" dirty="0"/>
              <a:t>variable type</a:t>
            </a:r>
            <a:r>
              <a:rPr lang="en-US" dirty="0"/>
              <a:t>, specify the </a:t>
            </a:r>
            <a:r>
              <a:rPr lang="en-US" b="1" dirty="0"/>
              <a:t>name</a:t>
            </a:r>
            <a:r>
              <a:rPr lang="en-US" dirty="0"/>
              <a:t> of the array followed by </a:t>
            </a:r>
            <a:r>
              <a:rPr lang="en-US" b="1" dirty="0"/>
              <a:t>square brackets , </a:t>
            </a:r>
            <a:r>
              <a:rPr lang="en-US" dirty="0"/>
              <a:t>and specify the </a:t>
            </a:r>
            <a:r>
              <a:rPr lang="en-US" b="1" dirty="0"/>
              <a:t>number of elements </a:t>
            </a:r>
            <a:r>
              <a:rPr lang="en-US" dirty="0"/>
              <a:t>it should store.</a:t>
            </a:r>
          </a:p>
          <a:p>
            <a:pPr marL="0" indent="0">
              <a:buNone/>
            </a:pPr>
            <a:endParaRPr lang="en-US" dirty="0"/>
          </a:p>
        </p:txBody>
      </p:sp>
      <p:sp>
        <p:nvSpPr>
          <p:cNvPr id="4" name="TextBox 3">
            <a:extLst>
              <a:ext uri="{FF2B5EF4-FFF2-40B4-BE49-F238E27FC236}">
                <a16:creationId xmlns:a16="http://schemas.microsoft.com/office/drawing/2014/main" id="{7A0BD385-F495-B23A-4507-A5C0B08252E2}"/>
              </a:ext>
            </a:extLst>
          </p:cNvPr>
          <p:cNvSpPr txBox="1"/>
          <p:nvPr/>
        </p:nvSpPr>
        <p:spPr>
          <a:xfrm>
            <a:off x="1239520" y="2445623"/>
            <a:ext cx="3312160" cy="369332"/>
          </a:xfrm>
          <a:prstGeom prst="rect">
            <a:avLst/>
          </a:prstGeom>
          <a:noFill/>
        </p:spPr>
        <p:txBody>
          <a:bodyPr wrap="square" rtlCol="0">
            <a:spAutoFit/>
          </a:bodyPr>
          <a:lstStyle/>
          <a:p>
            <a:r>
              <a:rPr lang="en-US" dirty="0">
                <a:solidFill>
                  <a:srgbClr val="0070C0"/>
                </a:solidFill>
              </a:rPr>
              <a:t>string cars[5];</a:t>
            </a:r>
          </a:p>
        </p:txBody>
      </p:sp>
      <p:graphicFrame>
        <p:nvGraphicFramePr>
          <p:cNvPr id="5" name="Table 4">
            <a:extLst>
              <a:ext uri="{FF2B5EF4-FFF2-40B4-BE49-F238E27FC236}">
                <a16:creationId xmlns:a16="http://schemas.microsoft.com/office/drawing/2014/main" id="{AEDE73C5-E42A-99A5-F363-24543BDF81A5}"/>
              </a:ext>
            </a:extLst>
          </p:cNvPr>
          <p:cNvGraphicFramePr>
            <a:graphicFrameLocks noGrp="1"/>
          </p:cNvGraphicFramePr>
          <p:nvPr>
            <p:extLst>
              <p:ext uri="{D42A27DB-BD31-4B8C-83A1-F6EECF244321}">
                <p14:modId xmlns:p14="http://schemas.microsoft.com/office/powerpoint/2010/main" val="2085184026"/>
              </p:ext>
            </p:extLst>
          </p:nvPr>
        </p:nvGraphicFramePr>
        <p:xfrm>
          <a:off x="2159000" y="5152389"/>
          <a:ext cx="6238240" cy="365760"/>
        </p:xfrm>
        <a:graphic>
          <a:graphicData uri="http://schemas.openxmlformats.org/drawingml/2006/table">
            <a:tbl>
              <a:tblPr firstRow="1" bandRow="1">
                <a:tableStyleId>{5C22544A-7EE6-4342-B048-85BDC9FD1C3A}</a:tableStyleId>
              </a:tblPr>
              <a:tblGrid>
                <a:gridCol w="1247648">
                  <a:extLst>
                    <a:ext uri="{9D8B030D-6E8A-4147-A177-3AD203B41FA5}">
                      <a16:colId xmlns:a16="http://schemas.microsoft.com/office/drawing/2014/main" val="2308209730"/>
                    </a:ext>
                  </a:extLst>
                </a:gridCol>
                <a:gridCol w="1247648">
                  <a:extLst>
                    <a:ext uri="{9D8B030D-6E8A-4147-A177-3AD203B41FA5}">
                      <a16:colId xmlns:a16="http://schemas.microsoft.com/office/drawing/2014/main" val="167748036"/>
                    </a:ext>
                  </a:extLst>
                </a:gridCol>
                <a:gridCol w="1247648">
                  <a:extLst>
                    <a:ext uri="{9D8B030D-6E8A-4147-A177-3AD203B41FA5}">
                      <a16:colId xmlns:a16="http://schemas.microsoft.com/office/drawing/2014/main" val="3784595280"/>
                    </a:ext>
                  </a:extLst>
                </a:gridCol>
                <a:gridCol w="1247648">
                  <a:extLst>
                    <a:ext uri="{9D8B030D-6E8A-4147-A177-3AD203B41FA5}">
                      <a16:colId xmlns:a16="http://schemas.microsoft.com/office/drawing/2014/main" val="769902505"/>
                    </a:ext>
                  </a:extLst>
                </a:gridCol>
                <a:gridCol w="1247648">
                  <a:extLst>
                    <a:ext uri="{9D8B030D-6E8A-4147-A177-3AD203B41FA5}">
                      <a16:colId xmlns:a16="http://schemas.microsoft.com/office/drawing/2014/main" val="3758558677"/>
                    </a:ext>
                  </a:extLst>
                </a:gridCol>
              </a:tblGrid>
              <a:tr h="0">
                <a:tc>
                  <a:txBody>
                    <a:bodyPr/>
                    <a:lstStyle/>
                    <a:p>
                      <a:pPr algn="ctr"/>
                      <a:r>
                        <a:rPr lang="en-US" dirty="0">
                          <a:solidFill>
                            <a:schemeClr val="tx1"/>
                          </a:solidFill>
                        </a:rPr>
                        <a:t>Volvo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24566373"/>
                  </a:ext>
                </a:extLst>
              </a:tr>
            </a:tbl>
          </a:graphicData>
        </a:graphic>
      </p:graphicFrame>
      <p:sp>
        <p:nvSpPr>
          <p:cNvPr id="7" name="TextBox 6">
            <a:extLst>
              <a:ext uri="{FF2B5EF4-FFF2-40B4-BE49-F238E27FC236}">
                <a16:creationId xmlns:a16="http://schemas.microsoft.com/office/drawing/2014/main" id="{9EF21895-385C-DDD0-38C0-3BC15F74CBBF}"/>
              </a:ext>
            </a:extLst>
          </p:cNvPr>
          <p:cNvSpPr txBox="1"/>
          <p:nvPr/>
        </p:nvSpPr>
        <p:spPr>
          <a:xfrm>
            <a:off x="1239520" y="3112861"/>
            <a:ext cx="7498080" cy="1015663"/>
          </a:xfrm>
          <a:prstGeom prst="rect">
            <a:avLst/>
          </a:prstGeom>
          <a:noFill/>
        </p:spPr>
        <p:txBody>
          <a:bodyPr wrap="square">
            <a:spAutoFit/>
          </a:bodyPr>
          <a:lstStyle/>
          <a:p>
            <a:r>
              <a:rPr lang="en-US" sz="2000" dirty="0">
                <a:solidFill>
                  <a:schemeClr val="tx1">
                    <a:lumMod val="50000"/>
                  </a:schemeClr>
                </a:solidFill>
                <a:latin typeface="+mn-lt"/>
              </a:rPr>
              <a:t>Initializing your array:</a:t>
            </a:r>
          </a:p>
          <a:p>
            <a:r>
              <a:rPr lang="en-US" sz="2000" b="0" dirty="0">
                <a:solidFill>
                  <a:schemeClr val="tx1">
                    <a:lumMod val="50000"/>
                  </a:schemeClr>
                </a:solidFill>
                <a:latin typeface="+mn-lt"/>
              </a:rPr>
              <a:t>You could initialize your array with values once you create it, and you could change the value later if you want.</a:t>
            </a:r>
          </a:p>
        </p:txBody>
      </p:sp>
      <p:sp>
        <p:nvSpPr>
          <p:cNvPr id="9" name="TextBox 8">
            <a:extLst>
              <a:ext uri="{FF2B5EF4-FFF2-40B4-BE49-F238E27FC236}">
                <a16:creationId xmlns:a16="http://schemas.microsoft.com/office/drawing/2014/main" id="{4FCE556A-F036-4075-20CD-66DF8817D918}"/>
              </a:ext>
            </a:extLst>
          </p:cNvPr>
          <p:cNvSpPr txBox="1"/>
          <p:nvPr/>
        </p:nvSpPr>
        <p:spPr>
          <a:xfrm>
            <a:off x="1117600" y="4327006"/>
            <a:ext cx="8321040" cy="369332"/>
          </a:xfrm>
          <a:prstGeom prst="rect">
            <a:avLst/>
          </a:prstGeom>
          <a:noFill/>
        </p:spPr>
        <p:txBody>
          <a:bodyPr wrap="square">
            <a:spAutoFit/>
          </a:bodyPr>
          <a:lstStyle/>
          <a:p>
            <a:r>
              <a:rPr lang="en-US" b="0" i="0" dirty="0">
                <a:solidFill>
                  <a:srgbClr val="000000"/>
                </a:solidFill>
                <a:effectLst/>
                <a:latin typeface="Consolas" panose="020B0609020204030204" pitchFamily="49" charset="0"/>
              </a:rPr>
              <a:t>string cars[5] =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"Mazda", “Toyota" </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71790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93EEC-6B95-FF14-1F38-6405C8A739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ACB14-7AA6-5CFD-19A6-FCB402B55331}"/>
              </a:ext>
            </a:extLst>
          </p:cNvPr>
          <p:cNvSpPr>
            <a:spLocks noGrp="1"/>
          </p:cNvSpPr>
          <p:nvPr>
            <p:ph type="title"/>
          </p:nvPr>
        </p:nvSpPr>
        <p:spPr/>
        <p:txBody>
          <a:bodyPr/>
          <a:lstStyle/>
          <a:p>
            <a:r>
              <a:rPr lang="en-US" dirty="0"/>
              <a:t>Accessing an Array element</a:t>
            </a:r>
          </a:p>
        </p:txBody>
      </p:sp>
      <p:graphicFrame>
        <p:nvGraphicFramePr>
          <p:cNvPr id="5" name="Table 4">
            <a:extLst>
              <a:ext uri="{FF2B5EF4-FFF2-40B4-BE49-F238E27FC236}">
                <a16:creationId xmlns:a16="http://schemas.microsoft.com/office/drawing/2014/main" id="{2D55CE15-0A83-18F7-DCBA-441CDB6A34E9}"/>
              </a:ext>
            </a:extLst>
          </p:cNvPr>
          <p:cNvGraphicFramePr>
            <a:graphicFrameLocks noGrp="1"/>
          </p:cNvGraphicFramePr>
          <p:nvPr>
            <p:extLst>
              <p:ext uri="{D42A27DB-BD31-4B8C-83A1-F6EECF244321}">
                <p14:modId xmlns:p14="http://schemas.microsoft.com/office/powerpoint/2010/main" val="2052410984"/>
              </p:ext>
            </p:extLst>
          </p:nvPr>
        </p:nvGraphicFramePr>
        <p:xfrm>
          <a:off x="2611120" y="2973062"/>
          <a:ext cx="6238240" cy="731520"/>
        </p:xfrm>
        <a:graphic>
          <a:graphicData uri="http://schemas.openxmlformats.org/drawingml/2006/table">
            <a:tbl>
              <a:tblPr firstRow="1" bandRow="1">
                <a:tableStyleId>{5C22544A-7EE6-4342-B048-85BDC9FD1C3A}</a:tableStyleId>
              </a:tblPr>
              <a:tblGrid>
                <a:gridCol w="1247648">
                  <a:extLst>
                    <a:ext uri="{9D8B030D-6E8A-4147-A177-3AD203B41FA5}">
                      <a16:colId xmlns:a16="http://schemas.microsoft.com/office/drawing/2014/main" val="2308209730"/>
                    </a:ext>
                  </a:extLst>
                </a:gridCol>
                <a:gridCol w="1247648">
                  <a:extLst>
                    <a:ext uri="{9D8B030D-6E8A-4147-A177-3AD203B41FA5}">
                      <a16:colId xmlns:a16="http://schemas.microsoft.com/office/drawing/2014/main" val="167748036"/>
                    </a:ext>
                  </a:extLst>
                </a:gridCol>
                <a:gridCol w="1177544">
                  <a:extLst>
                    <a:ext uri="{9D8B030D-6E8A-4147-A177-3AD203B41FA5}">
                      <a16:colId xmlns:a16="http://schemas.microsoft.com/office/drawing/2014/main" val="3784595280"/>
                    </a:ext>
                  </a:extLst>
                </a:gridCol>
                <a:gridCol w="1317752">
                  <a:extLst>
                    <a:ext uri="{9D8B030D-6E8A-4147-A177-3AD203B41FA5}">
                      <a16:colId xmlns:a16="http://schemas.microsoft.com/office/drawing/2014/main" val="769902505"/>
                    </a:ext>
                  </a:extLst>
                </a:gridCol>
                <a:gridCol w="1247648">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Volvo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
        <p:nvSpPr>
          <p:cNvPr id="9" name="TextBox 8">
            <a:extLst>
              <a:ext uri="{FF2B5EF4-FFF2-40B4-BE49-F238E27FC236}">
                <a16:creationId xmlns:a16="http://schemas.microsoft.com/office/drawing/2014/main" id="{A73FF427-A31D-7080-C9D0-021F1365D136}"/>
              </a:ext>
            </a:extLst>
          </p:cNvPr>
          <p:cNvSpPr txBox="1"/>
          <p:nvPr/>
        </p:nvSpPr>
        <p:spPr>
          <a:xfrm>
            <a:off x="814918" y="1810133"/>
            <a:ext cx="8321040" cy="369332"/>
          </a:xfrm>
          <a:prstGeom prst="rect">
            <a:avLst/>
          </a:prstGeom>
          <a:noFill/>
        </p:spPr>
        <p:txBody>
          <a:bodyPr wrap="square">
            <a:spAutoFit/>
          </a:bodyPr>
          <a:lstStyle/>
          <a:p>
            <a:r>
              <a:rPr lang="en-US" b="0" i="0" dirty="0">
                <a:solidFill>
                  <a:srgbClr val="000000"/>
                </a:solidFill>
                <a:effectLst/>
                <a:latin typeface="Consolas" panose="020B0609020204030204" pitchFamily="49" charset="0"/>
              </a:rPr>
              <a:t>string cars[5] =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"Mazda", “Toyota" </a:t>
            </a:r>
            <a:r>
              <a:rPr lang="en-US" b="0" i="0" dirty="0">
                <a:solidFill>
                  <a:srgbClr val="000000"/>
                </a:solidFill>
                <a:effectLst/>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1E2031DD-38D3-C57F-E4C7-A73D91305F0E}"/>
              </a:ext>
            </a:extLst>
          </p:cNvPr>
          <p:cNvSpPr txBox="1"/>
          <p:nvPr/>
        </p:nvSpPr>
        <p:spPr>
          <a:xfrm>
            <a:off x="814918" y="1284757"/>
            <a:ext cx="4925482" cy="369332"/>
          </a:xfrm>
          <a:prstGeom prst="rect">
            <a:avLst/>
          </a:prstGeom>
          <a:noFill/>
        </p:spPr>
        <p:txBody>
          <a:bodyPr wrap="square" rtlCol="0">
            <a:spAutoFit/>
          </a:bodyPr>
          <a:lstStyle/>
          <a:p>
            <a:r>
              <a:rPr lang="en-US" dirty="0">
                <a:solidFill>
                  <a:srgbClr val="0070C0"/>
                </a:solidFill>
              </a:rPr>
              <a:t>How to access an element from the array?</a:t>
            </a:r>
          </a:p>
        </p:txBody>
      </p:sp>
      <p:sp>
        <p:nvSpPr>
          <p:cNvPr id="8" name="TextBox 7">
            <a:extLst>
              <a:ext uri="{FF2B5EF4-FFF2-40B4-BE49-F238E27FC236}">
                <a16:creationId xmlns:a16="http://schemas.microsoft.com/office/drawing/2014/main" id="{C2E02A24-5B3D-4369-96A1-47AD796355A8}"/>
              </a:ext>
            </a:extLst>
          </p:cNvPr>
          <p:cNvSpPr txBox="1"/>
          <p:nvPr/>
        </p:nvSpPr>
        <p:spPr>
          <a:xfrm>
            <a:off x="814918" y="2491552"/>
            <a:ext cx="4925482" cy="430887"/>
          </a:xfrm>
          <a:prstGeom prst="rect">
            <a:avLst/>
          </a:prstGeom>
          <a:noFill/>
        </p:spPr>
        <p:txBody>
          <a:bodyPr wrap="square" rtlCol="0">
            <a:spAutoFit/>
          </a:bodyPr>
          <a:lstStyle/>
          <a:p>
            <a:r>
              <a:rPr lang="en-US" dirty="0">
                <a:solidFill>
                  <a:srgbClr val="0070C0"/>
                </a:solidFill>
              </a:rPr>
              <a:t>Each element has an </a:t>
            </a:r>
            <a:r>
              <a:rPr lang="en-US" sz="2200" dirty="0">
                <a:solidFill>
                  <a:srgbClr val="FF0000"/>
                </a:solidFill>
              </a:rPr>
              <a:t>Index</a:t>
            </a:r>
            <a:r>
              <a:rPr lang="en-US" dirty="0">
                <a:solidFill>
                  <a:srgbClr val="0070C0"/>
                </a:solidFill>
              </a:rPr>
              <a:t>.</a:t>
            </a:r>
          </a:p>
        </p:txBody>
      </p:sp>
      <p:sp>
        <p:nvSpPr>
          <p:cNvPr id="10" name="TextBox 9">
            <a:extLst>
              <a:ext uri="{FF2B5EF4-FFF2-40B4-BE49-F238E27FC236}">
                <a16:creationId xmlns:a16="http://schemas.microsoft.com/office/drawing/2014/main" id="{DD80880B-B19D-B9C0-7EB0-89339DA511BD}"/>
              </a:ext>
            </a:extLst>
          </p:cNvPr>
          <p:cNvSpPr txBox="1"/>
          <p:nvPr/>
        </p:nvSpPr>
        <p:spPr>
          <a:xfrm>
            <a:off x="2611120" y="3782984"/>
            <a:ext cx="6797040" cy="984885"/>
          </a:xfrm>
          <a:prstGeom prst="rect">
            <a:avLst/>
          </a:prstGeom>
          <a:noFill/>
        </p:spPr>
        <p:txBody>
          <a:bodyPr wrap="square" rtlCol="0">
            <a:spAutoFit/>
          </a:bodyPr>
          <a:lstStyle/>
          <a:p>
            <a:r>
              <a:rPr lang="en-US" dirty="0">
                <a:solidFill>
                  <a:srgbClr val="0070C0"/>
                </a:solidFill>
              </a:rPr>
              <a:t>The first element is at index </a:t>
            </a:r>
            <a:r>
              <a:rPr lang="en-US" sz="2200" dirty="0">
                <a:solidFill>
                  <a:srgbClr val="FF0000"/>
                </a:solidFill>
              </a:rPr>
              <a:t>0</a:t>
            </a:r>
            <a:r>
              <a:rPr lang="en-US" dirty="0">
                <a:solidFill>
                  <a:srgbClr val="0070C0"/>
                </a:solidFill>
              </a:rPr>
              <a:t>.</a:t>
            </a:r>
          </a:p>
          <a:p>
            <a:endParaRPr lang="en-US" dirty="0">
              <a:solidFill>
                <a:srgbClr val="0070C0"/>
              </a:solidFill>
            </a:endParaRPr>
          </a:p>
          <a:p>
            <a:r>
              <a:rPr lang="en-US" dirty="0">
                <a:solidFill>
                  <a:srgbClr val="0070C0"/>
                </a:solidFill>
              </a:rPr>
              <a:t>The last element is at index </a:t>
            </a:r>
            <a:r>
              <a:rPr lang="en-US" dirty="0">
                <a:solidFill>
                  <a:srgbClr val="FF0000"/>
                </a:solidFill>
              </a:rPr>
              <a:t>size of the array-1</a:t>
            </a:r>
            <a:r>
              <a:rPr lang="en-US" dirty="0">
                <a:solidFill>
                  <a:srgbClr val="0070C0"/>
                </a:solidFill>
              </a:rPr>
              <a:t>.</a:t>
            </a:r>
          </a:p>
        </p:txBody>
      </p:sp>
    </p:spTree>
    <p:extLst>
      <p:ext uri="{BB962C8B-B14F-4D97-AF65-F5344CB8AC3E}">
        <p14:creationId xmlns:p14="http://schemas.microsoft.com/office/powerpoint/2010/main" val="8033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6A9F6-CA99-2E8A-C4E8-706313662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8ED69-1E5F-A066-C269-B2E619674DBD}"/>
              </a:ext>
            </a:extLst>
          </p:cNvPr>
          <p:cNvSpPr>
            <a:spLocks noGrp="1"/>
          </p:cNvSpPr>
          <p:nvPr>
            <p:ph type="title"/>
          </p:nvPr>
        </p:nvSpPr>
        <p:spPr/>
        <p:txBody>
          <a:bodyPr/>
          <a:lstStyle/>
          <a:p>
            <a:r>
              <a:rPr lang="en-US" dirty="0"/>
              <a:t>Accessing an Array element</a:t>
            </a:r>
          </a:p>
        </p:txBody>
      </p:sp>
      <p:sp>
        <p:nvSpPr>
          <p:cNvPr id="11" name="TextBox 10">
            <a:extLst>
              <a:ext uri="{FF2B5EF4-FFF2-40B4-BE49-F238E27FC236}">
                <a16:creationId xmlns:a16="http://schemas.microsoft.com/office/drawing/2014/main" id="{725B8EC6-A52C-8EC3-B7AA-5FBB64F82762}"/>
              </a:ext>
            </a:extLst>
          </p:cNvPr>
          <p:cNvSpPr txBox="1"/>
          <p:nvPr/>
        </p:nvSpPr>
        <p:spPr>
          <a:xfrm>
            <a:off x="1031452" y="4117655"/>
            <a:ext cx="2099308" cy="369332"/>
          </a:xfrm>
          <a:prstGeom prst="rect">
            <a:avLst/>
          </a:prstGeom>
          <a:noFill/>
        </p:spPr>
        <p:txBody>
          <a:bodyPr wrap="square">
            <a:spAutoFit/>
          </a:bodyPr>
          <a:lstStyle/>
          <a:p>
            <a:r>
              <a:rPr lang="en-US" b="0" dirty="0" err="1">
                <a:solidFill>
                  <a:srgbClr val="000000"/>
                </a:solidFill>
                <a:latin typeface="Consolas" panose="020B0609020204030204" pitchFamily="49" charset="0"/>
              </a:rPr>
              <a:t>c</a:t>
            </a:r>
            <a:r>
              <a:rPr lang="en-US" b="0" i="0" dirty="0" err="1">
                <a:solidFill>
                  <a:srgbClr val="000000"/>
                </a:solidFill>
                <a:effectLst/>
                <a:latin typeface="Consolas" panose="020B0609020204030204" pitchFamily="49" charset="0"/>
              </a:rPr>
              <a:t>out</a:t>
            </a:r>
            <a:r>
              <a:rPr lang="en-US" b="0" i="0" dirty="0">
                <a:solidFill>
                  <a:srgbClr val="000000"/>
                </a:solidFill>
                <a:effectLst/>
                <a:latin typeface="Consolas" panose="020B0609020204030204" pitchFamily="49" charset="0"/>
              </a:rPr>
              <a:t>&lt;&lt;cars[0];                   </a:t>
            </a:r>
            <a:endParaRPr lang="en-US" dirty="0"/>
          </a:p>
        </p:txBody>
      </p:sp>
      <p:pic>
        <p:nvPicPr>
          <p:cNvPr id="12" name="Picture 11">
            <a:extLst>
              <a:ext uri="{FF2B5EF4-FFF2-40B4-BE49-F238E27FC236}">
                <a16:creationId xmlns:a16="http://schemas.microsoft.com/office/drawing/2014/main" id="{F909D156-88DE-707B-D414-514028C21F3D}"/>
              </a:ext>
            </a:extLst>
          </p:cNvPr>
          <p:cNvPicPr>
            <a:picLocks noChangeAspect="1"/>
          </p:cNvPicPr>
          <p:nvPr/>
        </p:nvPicPr>
        <p:blipFill>
          <a:blip r:embed="rId2"/>
          <a:stretch>
            <a:fillRect/>
          </a:stretch>
        </p:blipFill>
        <p:spPr>
          <a:xfrm>
            <a:off x="3551449" y="3934284"/>
            <a:ext cx="1088814" cy="628609"/>
          </a:xfrm>
          <a:prstGeom prst="rect">
            <a:avLst/>
          </a:prstGeom>
        </p:spPr>
      </p:pic>
      <p:graphicFrame>
        <p:nvGraphicFramePr>
          <p:cNvPr id="13" name="Table 12">
            <a:extLst>
              <a:ext uri="{FF2B5EF4-FFF2-40B4-BE49-F238E27FC236}">
                <a16:creationId xmlns:a16="http://schemas.microsoft.com/office/drawing/2014/main" id="{E95D36A3-E2A7-CFF4-7948-52DA2D84755E}"/>
              </a:ext>
            </a:extLst>
          </p:cNvPr>
          <p:cNvGraphicFramePr>
            <a:graphicFrameLocks noGrp="1"/>
          </p:cNvGraphicFramePr>
          <p:nvPr>
            <p:extLst>
              <p:ext uri="{D42A27DB-BD31-4B8C-83A1-F6EECF244321}">
                <p14:modId xmlns:p14="http://schemas.microsoft.com/office/powerpoint/2010/main" val="130859495"/>
              </p:ext>
            </p:extLst>
          </p:nvPr>
        </p:nvGraphicFramePr>
        <p:xfrm>
          <a:off x="2174240" y="2144243"/>
          <a:ext cx="6238240" cy="731520"/>
        </p:xfrm>
        <a:graphic>
          <a:graphicData uri="http://schemas.openxmlformats.org/drawingml/2006/table">
            <a:tbl>
              <a:tblPr firstRow="1" bandRow="1">
                <a:tableStyleId>{5C22544A-7EE6-4342-B048-85BDC9FD1C3A}</a:tableStyleId>
              </a:tblPr>
              <a:tblGrid>
                <a:gridCol w="1247648">
                  <a:extLst>
                    <a:ext uri="{9D8B030D-6E8A-4147-A177-3AD203B41FA5}">
                      <a16:colId xmlns:a16="http://schemas.microsoft.com/office/drawing/2014/main" val="2308209730"/>
                    </a:ext>
                  </a:extLst>
                </a:gridCol>
                <a:gridCol w="1247648">
                  <a:extLst>
                    <a:ext uri="{9D8B030D-6E8A-4147-A177-3AD203B41FA5}">
                      <a16:colId xmlns:a16="http://schemas.microsoft.com/office/drawing/2014/main" val="167748036"/>
                    </a:ext>
                  </a:extLst>
                </a:gridCol>
                <a:gridCol w="1177544">
                  <a:extLst>
                    <a:ext uri="{9D8B030D-6E8A-4147-A177-3AD203B41FA5}">
                      <a16:colId xmlns:a16="http://schemas.microsoft.com/office/drawing/2014/main" val="3784595280"/>
                    </a:ext>
                  </a:extLst>
                </a:gridCol>
                <a:gridCol w="1317752">
                  <a:extLst>
                    <a:ext uri="{9D8B030D-6E8A-4147-A177-3AD203B41FA5}">
                      <a16:colId xmlns:a16="http://schemas.microsoft.com/office/drawing/2014/main" val="769902505"/>
                    </a:ext>
                  </a:extLst>
                </a:gridCol>
                <a:gridCol w="1247648">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Volvo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cxnSp>
        <p:nvCxnSpPr>
          <p:cNvPr id="17" name="Straight Arrow Connector 16">
            <a:extLst>
              <a:ext uri="{FF2B5EF4-FFF2-40B4-BE49-F238E27FC236}">
                <a16:creationId xmlns:a16="http://schemas.microsoft.com/office/drawing/2014/main" id="{7B6BC1B6-A029-B2BB-C79B-0C3163C66E13}"/>
              </a:ext>
            </a:extLst>
          </p:cNvPr>
          <p:cNvCxnSpPr/>
          <p:nvPr/>
        </p:nvCxnSpPr>
        <p:spPr bwMode="auto">
          <a:xfrm flipV="1">
            <a:off x="4003040" y="2778760"/>
            <a:ext cx="0" cy="558800"/>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208BEEAF-EA46-1E3E-2BB2-2DA090653A3B}"/>
              </a:ext>
            </a:extLst>
          </p:cNvPr>
          <p:cNvSpPr txBox="1"/>
          <p:nvPr/>
        </p:nvSpPr>
        <p:spPr>
          <a:xfrm>
            <a:off x="3170767" y="3363873"/>
            <a:ext cx="4925482" cy="369332"/>
          </a:xfrm>
          <a:prstGeom prst="rect">
            <a:avLst/>
          </a:prstGeom>
          <a:noFill/>
        </p:spPr>
        <p:txBody>
          <a:bodyPr wrap="square" rtlCol="0">
            <a:spAutoFit/>
          </a:bodyPr>
          <a:lstStyle/>
          <a:p>
            <a:pPr algn="ctr"/>
            <a:r>
              <a:rPr lang="en-US" dirty="0">
                <a:solidFill>
                  <a:srgbClr val="0070C0"/>
                </a:solidFill>
              </a:rPr>
              <a:t>Array Elements</a:t>
            </a:r>
          </a:p>
        </p:txBody>
      </p:sp>
      <p:cxnSp>
        <p:nvCxnSpPr>
          <p:cNvPr id="28" name="Straight Connector 27">
            <a:extLst>
              <a:ext uri="{FF2B5EF4-FFF2-40B4-BE49-F238E27FC236}">
                <a16:creationId xmlns:a16="http://schemas.microsoft.com/office/drawing/2014/main" id="{23A36EEF-0F9C-EA8A-8274-6E2DBF9FBEE5}"/>
              </a:ext>
            </a:extLst>
          </p:cNvPr>
          <p:cNvCxnSpPr/>
          <p:nvPr/>
        </p:nvCxnSpPr>
        <p:spPr bwMode="auto">
          <a:xfrm>
            <a:off x="2844800" y="3337560"/>
            <a:ext cx="4958080" cy="0"/>
          </a:xfrm>
          <a:prstGeom prst="line">
            <a:avLst/>
          </a:prstGeom>
          <a:solidFill>
            <a:schemeClr val="accent1"/>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9B792CBB-5354-1055-B5AC-3E0D9E03E16A}"/>
              </a:ext>
            </a:extLst>
          </p:cNvPr>
          <p:cNvCxnSpPr/>
          <p:nvPr/>
        </p:nvCxnSpPr>
        <p:spPr bwMode="auto">
          <a:xfrm flipV="1">
            <a:off x="2844800" y="2778760"/>
            <a:ext cx="0" cy="558800"/>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5E7DFC30-FD5B-1A5C-2743-68A74156E084}"/>
              </a:ext>
            </a:extLst>
          </p:cNvPr>
          <p:cNvCxnSpPr/>
          <p:nvPr/>
        </p:nvCxnSpPr>
        <p:spPr bwMode="auto">
          <a:xfrm flipV="1">
            <a:off x="5262880" y="2805073"/>
            <a:ext cx="0" cy="558800"/>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68E17755-F9B2-65CD-4062-E990B8AE28B2}"/>
              </a:ext>
            </a:extLst>
          </p:cNvPr>
          <p:cNvCxnSpPr/>
          <p:nvPr/>
        </p:nvCxnSpPr>
        <p:spPr bwMode="auto">
          <a:xfrm flipV="1">
            <a:off x="6502400" y="2778760"/>
            <a:ext cx="0" cy="558800"/>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0C7DCF34-1442-ABF7-A33C-680C939EC43E}"/>
              </a:ext>
            </a:extLst>
          </p:cNvPr>
          <p:cNvCxnSpPr/>
          <p:nvPr/>
        </p:nvCxnSpPr>
        <p:spPr bwMode="auto">
          <a:xfrm flipV="1">
            <a:off x="7802880" y="2778760"/>
            <a:ext cx="0" cy="558800"/>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Arrow Connector 2">
            <a:extLst>
              <a:ext uri="{FF2B5EF4-FFF2-40B4-BE49-F238E27FC236}">
                <a16:creationId xmlns:a16="http://schemas.microsoft.com/office/drawing/2014/main" id="{88D3DC2B-5D70-E6EA-B359-A44730F41429}"/>
              </a:ext>
            </a:extLst>
          </p:cNvPr>
          <p:cNvCxnSpPr/>
          <p:nvPr/>
        </p:nvCxnSpPr>
        <p:spPr bwMode="auto">
          <a:xfrm flipV="1">
            <a:off x="4064000" y="1585443"/>
            <a:ext cx="0" cy="558800"/>
          </a:xfrm>
          <a:prstGeom prst="straightConnector1">
            <a:avLst/>
          </a:prstGeom>
          <a:solidFill>
            <a:schemeClr val="accent1"/>
          </a:solidFill>
          <a:ln w="25400" cap="flat" cmpd="sng" algn="ctr">
            <a:solidFill>
              <a:srgbClr val="FF0000"/>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a:extLst>
              <a:ext uri="{FF2B5EF4-FFF2-40B4-BE49-F238E27FC236}">
                <a16:creationId xmlns:a16="http://schemas.microsoft.com/office/drawing/2014/main" id="{D8828C17-3395-EEF3-560A-B36B6C81CB02}"/>
              </a:ext>
            </a:extLst>
          </p:cNvPr>
          <p:cNvCxnSpPr/>
          <p:nvPr/>
        </p:nvCxnSpPr>
        <p:spPr bwMode="auto">
          <a:xfrm>
            <a:off x="2814320" y="1614752"/>
            <a:ext cx="49987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a:extLst>
              <a:ext uri="{FF2B5EF4-FFF2-40B4-BE49-F238E27FC236}">
                <a16:creationId xmlns:a16="http://schemas.microsoft.com/office/drawing/2014/main" id="{B47B0857-CC5C-43E3-D934-19C3B2CA7EF9}"/>
              </a:ext>
            </a:extLst>
          </p:cNvPr>
          <p:cNvCxnSpPr/>
          <p:nvPr/>
        </p:nvCxnSpPr>
        <p:spPr bwMode="auto">
          <a:xfrm flipV="1">
            <a:off x="2814320" y="1601596"/>
            <a:ext cx="0" cy="558800"/>
          </a:xfrm>
          <a:prstGeom prst="straightConnector1">
            <a:avLst/>
          </a:prstGeom>
          <a:solidFill>
            <a:schemeClr val="accent1"/>
          </a:solidFill>
          <a:ln w="25400" cap="flat" cmpd="sng" algn="ctr">
            <a:solidFill>
              <a:srgbClr val="FF0000"/>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46404A98-4CAA-5A4C-3202-F3C8508B0777}"/>
              </a:ext>
            </a:extLst>
          </p:cNvPr>
          <p:cNvCxnSpPr/>
          <p:nvPr/>
        </p:nvCxnSpPr>
        <p:spPr bwMode="auto">
          <a:xfrm flipV="1">
            <a:off x="5222240" y="1611756"/>
            <a:ext cx="0" cy="558800"/>
          </a:xfrm>
          <a:prstGeom prst="straightConnector1">
            <a:avLst/>
          </a:prstGeom>
          <a:solidFill>
            <a:schemeClr val="accent1"/>
          </a:solidFill>
          <a:ln w="25400" cap="flat" cmpd="sng" algn="ctr">
            <a:solidFill>
              <a:srgbClr val="FF0000"/>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50EF9335-D708-EC08-BC46-99EA0BEC6EDA}"/>
              </a:ext>
            </a:extLst>
          </p:cNvPr>
          <p:cNvCxnSpPr/>
          <p:nvPr/>
        </p:nvCxnSpPr>
        <p:spPr bwMode="auto">
          <a:xfrm flipV="1">
            <a:off x="6512560" y="1616836"/>
            <a:ext cx="0" cy="558800"/>
          </a:xfrm>
          <a:prstGeom prst="straightConnector1">
            <a:avLst/>
          </a:prstGeom>
          <a:solidFill>
            <a:schemeClr val="accent1"/>
          </a:solidFill>
          <a:ln w="25400" cap="flat" cmpd="sng" algn="ctr">
            <a:solidFill>
              <a:srgbClr val="FF0000"/>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61A82CE6-C532-EFE7-5B34-1D29616E2E0B}"/>
              </a:ext>
            </a:extLst>
          </p:cNvPr>
          <p:cNvCxnSpPr/>
          <p:nvPr/>
        </p:nvCxnSpPr>
        <p:spPr bwMode="auto">
          <a:xfrm flipV="1">
            <a:off x="7802880" y="1585443"/>
            <a:ext cx="0" cy="558800"/>
          </a:xfrm>
          <a:prstGeom prst="straightConnector1">
            <a:avLst/>
          </a:prstGeom>
          <a:solidFill>
            <a:schemeClr val="accent1"/>
          </a:solidFill>
          <a:ln w="25400" cap="flat" cmpd="sng" algn="ctr">
            <a:solidFill>
              <a:srgbClr val="FF0000"/>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E4BF15FB-4C29-2F69-E7CA-DAF9A3A1804E}"/>
              </a:ext>
            </a:extLst>
          </p:cNvPr>
          <p:cNvSpPr txBox="1"/>
          <p:nvPr/>
        </p:nvSpPr>
        <p:spPr>
          <a:xfrm>
            <a:off x="2759499" y="1107733"/>
            <a:ext cx="4925482" cy="369332"/>
          </a:xfrm>
          <a:prstGeom prst="rect">
            <a:avLst/>
          </a:prstGeom>
          <a:noFill/>
        </p:spPr>
        <p:txBody>
          <a:bodyPr wrap="square" rtlCol="0">
            <a:spAutoFit/>
          </a:bodyPr>
          <a:lstStyle/>
          <a:p>
            <a:pPr algn="ctr"/>
            <a:r>
              <a:rPr lang="en-US" dirty="0">
                <a:solidFill>
                  <a:srgbClr val="FF0000"/>
                </a:solidFill>
              </a:rPr>
              <a:t>Array Indexes</a:t>
            </a:r>
          </a:p>
        </p:txBody>
      </p:sp>
      <p:sp>
        <p:nvSpPr>
          <p:cNvPr id="21" name="TextBox 20">
            <a:extLst>
              <a:ext uri="{FF2B5EF4-FFF2-40B4-BE49-F238E27FC236}">
                <a16:creationId xmlns:a16="http://schemas.microsoft.com/office/drawing/2014/main" id="{C0ADE245-9979-C32C-6057-83075062677E}"/>
              </a:ext>
            </a:extLst>
          </p:cNvPr>
          <p:cNvSpPr txBox="1"/>
          <p:nvPr/>
        </p:nvSpPr>
        <p:spPr>
          <a:xfrm>
            <a:off x="5046346" y="4062455"/>
            <a:ext cx="2099308" cy="369332"/>
          </a:xfrm>
          <a:prstGeom prst="rect">
            <a:avLst/>
          </a:prstGeom>
          <a:noFill/>
        </p:spPr>
        <p:txBody>
          <a:bodyPr wrap="square">
            <a:spAutoFit/>
          </a:bodyPr>
          <a:lstStyle/>
          <a:p>
            <a:r>
              <a:rPr lang="en-US" b="0" dirty="0">
                <a:solidFill>
                  <a:srgbClr val="000000"/>
                </a:solidFill>
                <a:latin typeface="Consolas" panose="020B0609020204030204" pitchFamily="49" charset="0"/>
              </a:rPr>
              <a:t>Volvo</a:t>
            </a:r>
            <a:endParaRPr lang="en-US" dirty="0"/>
          </a:p>
        </p:txBody>
      </p:sp>
      <p:sp>
        <p:nvSpPr>
          <p:cNvPr id="22" name="TextBox 21">
            <a:extLst>
              <a:ext uri="{FF2B5EF4-FFF2-40B4-BE49-F238E27FC236}">
                <a16:creationId xmlns:a16="http://schemas.microsoft.com/office/drawing/2014/main" id="{75FD116C-78A0-1E12-59A2-4AE94DA6F631}"/>
              </a:ext>
            </a:extLst>
          </p:cNvPr>
          <p:cNvSpPr txBox="1"/>
          <p:nvPr/>
        </p:nvSpPr>
        <p:spPr>
          <a:xfrm>
            <a:off x="1031452" y="5015694"/>
            <a:ext cx="2680121" cy="646331"/>
          </a:xfrm>
          <a:prstGeom prst="rect">
            <a:avLst/>
          </a:prstGeom>
          <a:noFill/>
        </p:spPr>
        <p:txBody>
          <a:bodyPr wrap="square">
            <a:spAutoFit/>
          </a:bodyPr>
          <a:lstStyle/>
          <a:p>
            <a:r>
              <a:rPr lang="en-US" b="0" i="0" dirty="0">
                <a:solidFill>
                  <a:srgbClr val="000000"/>
                </a:solidFill>
                <a:effectLst/>
                <a:latin typeface="Consolas" panose="020B0609020204030204" pitchFamily="49" charset="0"/>
              </a:rPr>
              <a:t>cars[0] = </a:t>
            </a:r>
            <a:r>
              <a:rPr lang="en-US" b="0" i="0" dirty="0">
                <a:effectLst/>
                <a:latin typeface="Consolas" panose="020B0609020204030204" pitchFamily="49" charset="0"/>
              </a:rPr>
              <a:t>"</a:t>
            </a:r>
            <a:r>
              <a:rPr lang="en-US" b="0" i="0" dirty="0">
                <a:solidFill>
                  <a:srgbClr val="000000"/>
                </a:solidFill>
                <a:effectLst/>
                <a:latin typeface="Consolas" panose="020B0609020204030204" pitchFamily="49" charset="0"/>
              </a:rPr>
              <a:t>Nissan</a:t>
            </a:r>
            <a:r>
              <a:rPr lang="en-US" b="0" i="0" dirty="0">
                <a:effectLst/>
                <a:latin typeface="Consolas" panose="020B0609020204030204" pitchFamily="49" charset="0"/>
              </a:rPr>
              <a:t>"</a:t>
            </a:r>
            <a:r>
              <a:rPr lang="en-US" b="0" i="0" dirty="0">
                <a:solidFill>
                  <a:srgbClr val="000000"/>
                </a:solidFill>
                <a:effectLst/>
                <a:latin typeface="Consolas" panose="020B0609020204030204" pitchFamily="49" charset="0"/>
              </a:rPr>
              <a:t>;</a:t>
            </a:r>
          </a:p>
          <a:p>
            <a:r>
              <a:rPr lang="en-US" b="0" dirty="0" err="1">
                <a:solidFill>
                  <a:srgbClr val="000000"/>
                </a:solidFill>
                <a:latin typeface="Consolas" panose="020B0609020204030204" pitchFamily="49" charset="0"/>
              </a:rPr>
              <a:t>cout</a:t>
            </a:r>
            <a:r>
              <a:rPr lang="en-US" b="0" dirty="0">
                <a:solidFill>
                  <a:srgbClr val="000000"/>
                </a:solidFill>
                <a:latin typeface="Consolas" panose="020B0609020204030204" pitchFamily="49" charset="0"/>
              </a:rPr>
              <a:t>&lt;&lt;cars[0];</a:t>
            </a:r>
            <a:r>
              <a:rPr lang="en-US" b="0" i="0" dirty="0">
                <a:solidFill>
                  <a:srgbClr val="000000"/>
                </a:solidFill>
                <a:effectLst/>
                <a:latin typeface="Consolas" panose="020B0609020204030204" pitchFamily="49" charset="0"/>
              </a:rPr>
              <a:t>                   </a:t>
            </a:r>
            <a:endParaRPr lang="en-US" dirty="0"/>
          </a:p>
        </p:txBody>
      </p:sp>
      <p:sp>
        <p:nvSpPr>
          <p:cNvPr id="23" name="TextBox 22">
            <a:extLst>
              <a:ext uri="{FF2B5EF4-FFF2-40B4-BE49-F238E27FC236}">
                <a16:creationId xmlns:a16="http://schemas.microsoft.com/office/drawing/2014/main" id="{8B62A42A-C395-652D-62CE-944303D44BFC}"/>
              </a:ext>
            </a:extLst>
          </p:cNvPr>
          <p:cNvSpPr txBox="1"/>
          <p:nvPr/>
        </p:nvSpPr>
        <p:spPr>
          <a:xfrm>
            <a:off x="944033" y="4701389"/>
            <a:ext cx="4925482" cy="369332"/>
          </a:xfrm>
          <a:prstGeom prst="rect">
            <a:avLst/>
          </a:prstGeom>
          <a:noFill/>
        </p:spPr>
        <p:txBody>
          <a:bodyPr wrap="square" rtlCol="0">
            <a:spAutoFit/>
          </a:bodyPr>
          <a:lstStyle/>
          <a:p>
            <a:r>
              <a:rPr lang="en-US" dirty="0">
                <a:solidFill>
                  <a:srgbClr val="0070C0"/>
                </a:solidFill>
              </a:rPr>
              <a:t>How to modify an element of an array?</a:t>
            </a:r>
          </a:p>
        </p:txBody>
      </p:sp>
      <p:pic>
        <p:nvPicPr>
          <p:cNvPr id="24" name="Picture 23">
            <a:extLst>
              <a:ext uri="{FF2B5EF4-FFF2-40B4-BE49-F238E27FC236}">
                <a16:creationId xmlns:a16="http://schemas.microsoft.com/office/drawing/2014/main" id="{06B75936-7CC8-A617-714F-C0BE4C60D4D1}"/>
              </a:ext>
            </a:extLst>
          </p:cNvPr>
          <p:cNvPicPr>
            <a:picLocks noChangeAspect="1"/>
          </p:cNvPicPr>
          <p:nvPr/>
        </p:nvPicPr>
        <p:blipFill>
          <a:blip r:embed="rId2"/>
          <a:stretch>
            <a:fillRect/>
          </a:stretch>
        </p:blipFill>
        <p:spPr>
          <a:xfrm>
            <a:off x="3587961" y="4992145"/>
            <a:ext cx="1088814" cy="628609"/>
          </a:xfrm>
          <a:prstGeom prst="rect">
            <a:avLst/>
          </a:prstGeom>
        </p:spPr>
      </p:pic>
      <p:sp>
        <p:nvSpPr>
          <p:cNvPr id="25" name="TextBox 24">
            <a:extLst>
              <a:ext uri="{FF2B5EF4-FFF2-40B4-BE49-F238E27FC236}">
                <a16:creationId xmlns:a16="http://schemas.microsoft.com/office/drawing/2014/main" id="{13ADCE50-3967-3610-9445-58969110F979}"/>
              </a:ext>
            </a:extLst>
          </p:cNvPr>
          <p:cNvSpPr txBox="1"/>
          <p:nvPr/>
        </p:nvSpPr>
        <p:spPr>
          <a:xfrm>
            <a:off x="5262880" y="5121783"/>
            <a:ext cx="2099308" cy="369332"/>
          </a:xfrm>
          <a:prstGeom prst="rect">
            <a:avLst/>
          </a:prstGeom>
          <a:noFill/>
        </p:spPr>
        <p:txBody>
          <a:bodyPr wrap="square">
            <a:spAutoFit/>
          </a:bodyPr>
          <a:lstStyle/>
          <a:p>
            <a:r>
              <a:rPr lang="en-US" b="0" dirty="0">
                <a:solidFill>
                  <a:srgbClr val="000000"/>
                </a:solidFill>
                <a:latin typeface="Consolas" panose="020B0609020204030204" pitchFamily="49" charset="0"/>
              </a:rPr>
              <a:t>Nissan</a:t>
            </a:r>
            <a:endParaRPr lang="en-US" dirty="0"/>
          </a:p>
        </p:txBody>
      </p:sp>
      <p:graphicFrame>
        <p:nvGraphicFramePr>
          <p:cNvPr id="27" name="Table 26">
            <a:extLst>
              <a:ext uri="{FF2B5EF4-FFF2-40B4-BE49-F238E27FC236}">
                <a16:creationId xmlns:a16="http://schemas.microsoft.com/office/drawing/2014/main" id="{D466B944-BB17-18C2-40E6-77F8CDBFF08D}"/>
              </a:ext>
            </a:extLst>
          </p:cNvPr>
          <p:cNvGraphicFramePr>
            <a:graphicFrameLocks noGrp="1"/>
          </p:cNvGraphicFramePr>
          <p:nvPr>
            <p:extLst>
              <p:ext uri="{D42A27DB-BD31-4B8C-83A1-F6EECF244321}">
                <p14:modId xmlns:p14="http://schemas.microsoft.com/office/powerpoint/2010/main" val="3919970503"/>
              </p:ext>
            </p:extLst>
          </p:nvPr>
        </p:nvGraphicFramePr>
        <p:xfrm>
          <a:off x="3551449" y="5869034"/>
          <a:ext cx="5376969" cy="731520"/>
        </p:xfrm>
        <a:graphic>
          <a:graphicData uri="http://schemas.openxmlformats.org/drawingml/2006/table">
            <a:tbl>
              <a:tblPr firstRow="1" bandRow="1">
                <a:tableStyleId>{5C22544A-7EE6-4342-B048-85BDC9FD1C3A}</a:tableStyleId>
              </a:tblPr>
              <a:tblGrid>
                <a:gridCol w="1075394">
                  <a:extLst>
                    <a:ext uri="{9D8B030D-6E8A-4147-A177-3AD203B41FA5}">
                      <a16:colId xmlns:a16="http://schemas.microsoft.com/office/drawing/2014/main" val="2308209730"/>
                    </a:ext>
                  </a:extLst>
                </a:gridCol>
                <a:gridCol w="1075394">
                  <a:extLst>
                    <a:ext uri="{9D8B030D-6E8A-4147-A177-3AD203B41FA5}">
                      <a16:colId xmlns:a16="http://schemas.microsoft.com/office/drawing/2014/main" val="167748036"/>
                    </a:ext>
                  </a:extLst>
                </a:gridCol>
                <a:gridCol w="1014968">
                  <a:extLst>
                    <a:ext uri="{9D8B030D-6E8A-4147-A177-3AD203B41FA5}">
                      <a16:colId xmlns:a16="http://schemas.microsoft.com/office/drawing/2014/main" val="3784595280"/>
                    </a:ext>
                  </a:extLst>
                </a:gridCol>
                <a:gridCol w="1135819">
                  <a:extLst>
                    <a:ext uri="{9D8B030D-6E8A-4147-A177-3AD203B41FA5}">
                      <a16:colId xmlns:a16="http://schemas.microsoft.com/office/drawing/2014/main" val="769902505"/>
                    </a:ext>
                  </a:extLst>
                </a:gridCol>
                <a:gridCol w="1075394">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Nissan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Tree>
    <p:extLst>
      <p:ext uri="{BB962C8B-B14F-4D97-AF65-F5344CB8AC3E}">
        <p14:creationId xmlns:p14="http://schemas.microsoft.com/office/powerpoint/2010/main" val="386614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C38D-E5E7-1D90-9958-4567A6EF37AA}"/>
              </a:ext>
            </a:extLst>
          </p:cNvPr>
          <p:cNvSpPr>
            <a:spLocks noGrp="1"/>
          </p:cNvSpPr>
          <p:nvPr>
            <p:ph type="title"/>
          </p:nvPr>
        </p:nvSpPr>
        <p:spPr/>
        <p:txBody>
          <a:bodyPr/>
          <a:lstStyle/>
          <a:p>
            <a:r>
              <a:rPr lang="en-US" dirty="0"/>
              <a:t>Printing an Array</a:t>
            </a:r>
          </a:p>
        </p:txBody>
      </p:sp>
      <p:sp>
        <p:nvSpPr>
          <p:cNvPr id="5" name="TextBox 4">
            <a:extLst>
              <a:ext uri="{FF2B5EF4-FFF2-40B4-BE49-F238E27FC236}">
                <a16:creationId xmlns:a16="http://schemas.microsoft.com/office/drawing/2014/main" id="{83104C6A-5144-63A8-C62B-9541DFEB1311}"/>
              </a:ext>
            </a:extLst>
          </p:cNvPr>
          <p:cNvSpPr txBox="1"/>
          <p:nvPr/>
        </p:nvSpPr>
        <p:spPr>
          <a:xfrm>
            <a:off x="924560" y="1339851"/>
            <a:ext cx="6563360" cy="369332"/>
          </a:xfrm>
          <a:prstGeom prst="rect">
            <a:avLst/>
          </a:prstGeom>
          <a:noFill/>
        </p:spPr>
        <p:txBody>
          <a:bodyPr wrap="square">
            <a:spAutoFit/>
          </a:bodyPr>
          <a:lstStyle/>
          <a:p>
            <a:r>
              <a:rPr lang="en-US" sz="1800" dirty="0">
                <a:solidFill>
                  <a:schemeClr val="tx1">
                    <a:lumMod val="50000"/>
                  </a:schemeClr>
                </a:solidFill>
                <a:latin typeface="+mn-lt"/>
              </a:rPr>
              <a:t>Do I have to </a:t>
            </a:r>
            <a:r>
              <a:rPr lang="en-US" sz="1800" dirty="0" err="1">
                <a:solidFill>
                  <a:schemeClr val="tx1">
                    <a:lumMod val="50000"/>
                  </a:schemeClr>
                </a:solidFill>
                <a:latin typeface="+mn-lt"/>
              </a:rPr>
              <a:t>cout</a:t>
            </a:r>
            <a:r>
              <a:rPr lang="en-US" sz="1800" dirty="0">
                <a:solidFill>
                  <a:schemeClr val="tx1">
                    <a:lumMod val="50000"/>
                  </a:schemeClr>
                </a:solidFill>
                <a:latin typeface="+mn-lt"/>
              </a:rPr>
              <a:t> each element in an array in a separate statement?</a:t>
            </a:r>
          </a:p>
        </p:txBody>
      </p:sp>
      <p:pic>
        <p:nvPicPr>
          <p:cNvPr id="6" name="Picture 2" descr="Panic Emoticon Stock Illustration - Download Image Now - Emoticon, Humor,  Terrified - iStock">
            <a:extLst>
              <a:ext uri="{FF2B5EF4-FFF2-40B4-BE49-F238E27FC236}">
                <a16:creationId xmlns:a16="http://schemas.microsoft.com/office/drawing/2014/main" id="{284A76FA-900B-C077-FAB7-40AD1E5BF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1286155"/>
            <a:ext cx="1463040" cy="10669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eep Calm Royalty Free SVG, Cliparts, Vectors, and Stock Illustration.  Image 32977561.">
            <a:extLst>
              <a:ext uri="{FF2B5EF4-FFF2-40B4-BE49-F238E27FC236}">
                <a16:creationId xmlns:a16="http://schemas.microsoft.com/office/drawing/2014/main" id="{2088F8D9-07E6-E4C0-906D-6833D5450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428" y="1880396"/>
            <a:ext cx="2081953" cy="10669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3C0A73-5503-AA98-5131-2D63397C1E5E}"/>
              </a:ext>
            </a:extLst>
          </p:cNvPr>
          <p:cNvSpPr txBox="1"/>
          <p:nvPr/>
        </p:nvSpPr>
        <p:spPr>
          <a:xfrm>
            <a:off x="822115" y="2222144"/>
            <a:ext cx="4925482" cy="369332"/>
          </a:xfrm>
          <a:prstGeom prst="rect">
            <a:avLst/>
          </a:prstGeom>
          <a:noFill/>
        </p:spPr>
        <p:txBody>
          <a:bodyPr wrap="square" rtlCol="0">
            <a:spAutoFit/>
          </a:bodyPr>
          <a:lstStyle/>
          <a:p>
            <a:r>
              <a:rPr lang="en-US" dirty="0">
                <a:solidFill>
                  <a:srgbClr val="0070C0"/>
                </a:solidFill>
              </a:rPr>
              <a:t>Just use a for loop to pass by the indexes</a:t>
            </a:r>
          </a:p>
        </p:txBody>
      </p:sp>
      <p:pic>
        <p:nvPicPr>
          <p:cNvPr id="9" name="Picture 8">
            <a:extLst>
              <a:ext uri="{FF2B5EF4-FFF2-40B4-BE49-F238E27FC236}">
                <a16:creationId xmlns:a16="http://schemas.microsoft.com/office/drawing/2014/main" id="{42A40BAD-1212-17BA-FBB8-A4D676C54245}"/>
              </a:ext>
            </a:extLst>
          </p:cNvPr>
          <p:cNvPicPr>
            <a:picLocks noChangeAspect="1"/>
          </p:cNvPicPr>
          <p:nvPr/>
        </p:nvPicPr>
        <p:blipFill>
          <a:blip r:embed="rId4"/>
          <a:stretch>
            <a:fillRect/>
          </a:stretch>
        </p:blipFill>
        <p:spPr>
          <a:xfrm>
            <a:off x="1010873" y="2885720"/>
            <a:ext cx="5433531" cy="3074696"/>
          </a:xfrm>
          <a:prstGeom prst="rect">
            <a:avLst/>
          </a:prstGeom>
        </p:spPr>
      </p:pic>
      <p:pic>
        <p:nvPicPr>
          <p:cNvPr id="10" name="Picture 9">
            <a:extLst>
              <a:ext uri="{FF2B5EF4-FFF2-40B4-BE49-F238E27FC236}">
                <a16:creationId xmlns:a16="http://schemas.microsoft.com/office/drawing/2014/main" id="{E6625E71-DD1D-71C7-8B1A-6BEF622436A7}"/>
              </a:ext>
            </a:extLst>
          </p:cNvPr>
          <p:cNvPicPr>
            <a:picLocks noChangeAspect="1"/>
          </p:cNvPicPr>
          <p:nvPr/>
        </p:nvPicPr>
        <p:blipFill>
          <a:blip r:embed="rId5"/>
          <a:stretch>
            <a:fillRect/>
          </a:stretch>
        </p:blipFill>
        <p:spPr>
          <a:xfrm>
            <a:off x="7932891" y="2967974"/>
            <a:ext cx="1088814" cy="628609"/>
          </a:xfrm>
          <a:prstGeom prst="rect">
            <a:avLst/>
          </a:prstGeom>
        </p:spPr>
      </p:pic>
      <p:pic>
        <p:nvPicPr>
          <p:cNvPr id="12" name="Picture 11">
            <a:extLst>
              <a:ext uri="{FF2B5EF4-FFF2-40B4-BE49-F238E27FC236}">
                <a16:creationId xmlns:a16="http://schemas.microsoft.com/office/drawing/2014/main" id="{F0330043-D528-6B94-933D-938B398479D2}"/>
              </a:ext>
            </a:extLst>
          </p:cNvPr>
          <p:cNvPicPr>
            <a:picLocks noChangeAspect="1"/>
          </p:cNvPicPr>
          <p:nvPr/>
        </p:nvPicPr>
        <p:blipFill>
          <a:blip r:embed="rId6"/>
          <a:stretch>
            <a:fillRect/>
          </a:stretch>
        </p:blipFill>
        <p:spPr>
          <a:xfrm>
            <a:off x="8125931" y="3757356"/>
            <a:ext cx="895774" cy="1619640"/>
          </a:xfrm>
          <a:prstGeom prst="rect">
            <a:avLst/>
          </a:prstGeom>
        </p:spPr>
      </p:pic>
      <p:sp>
        <p:nvSpPr>
          <p:cNvPr id="13" name="TextBox 12">
            <a:extLst>
              <a:ext uri="{FF2B5EF4-FFF2-40B4-BE49-F238E27FC236}">
                <a16:creationId xmlns:a16="http://schemas.microsoft.com/office/drawing/2014/main" id="{DBE14177-2BAD-28DC-EB09-12394CF440B9}"/>
              </a:ext>
            </a:extLst>
          </p:cNvPr>
          <p:cNvSpPr txBox="1"/>
          <p:nvPr/>
        </p:nvSpPr>
        <p:spPr>
          <a:xfrm>
            <a:off x="2692400" y="4053736"/>
            <a:ext cx="416560" cy="369332"/>
          </a:xfrm>
          <a:prstGeom prst="rect">
            <a:avLst/>
          </a:prstGeom>
          <a:noFill/>
          <a:ln w="25400">
            <a:solidFill>
              <a:srgbClr val="FF0000"/>
            </a:solidFill>
          </a:ln>
        </p:spPr>
        <p:txBody>
          <a:bodyPr wrap="square" rtlCol="0">
            <a:spAutoFit/>
          </a:bodyPr>
          <a:lstStyle/>
          <a:p>
            <a:endParaRPr lang="en-US" dirty="0"/>
          </a:p>
        </p:txBody>
      </p:sp>
      <p:pic>
        <p:nvPicPr>
          <p:cNvPr id="3078" name="Picture 6" descr="Words Take Care Alphabet With White Letters On Yellow Background Stock  Photo, Picture and Royalty Free Image. Image 112338914.">
            <a:extLst>
              <a:ext uri="{FF2B5EF4-FFF2-40B4-BE49-F238E27FC236}">
                <a16:creationId xmlns:a16="http://schemas.microsoft.com/office/drawing/2014/main" id="{9AA889A0-9280-71F6-26A6-0B1F771BC2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0562" y="4082805"/>
            <a:ext cx="894080" cy="645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511B2787-0CC4-E4D7-7064-848BD22E018A}"/>
                  </a:ext>
                </a:extLst>
              </p14:cNvPr>
              <p14:cNvContentPartPr/>
              <p14:nvPr/>
            </p14:nvContentPartPr>
            <p14:xfrm>
              <a:off x="3126960" y="4033000"/>
              <a:ext cx="3355560" cy="346320"/>
            </p14:xfrm>
          </p:contentPart>
        </mc:Choice>
        <mc:Fallback xmlns="">
          <p:pic>
            <p:nvPicPr>
              <p:cNvPr id="16" name="Ink 15">
                <a:extLst>
                  <a:ext uri="{FF2B5EF4-FFF2-40B4-BE49-F238E27FC236}">
                    <a16:creationId xmlns:a16="http://schemas.microsoft.com/office/drawing/2014/main" id="{511B2787-0CC4-E4D7-7064-848BD22E018A}"/>
                  </a:ext>
                </a:extLst>
              </p:cNvPr>
              <p:cNvPicPr/>
              <p:nvPr/>
            </p:nvPicPr>
            <p:blipFill>
              <a:blip r:embed="rId9"/>
              <a:stretch>
                <a:fillRect/>
              </a:stretch>
            </p:blipFill>
            <p:spPr>
              <a:xfrm>
                <a:off x="3117960" y="4024360"/>
                <a:ext cx="3373200" cy="363960"/>
              </a:xfrm>
              <a:prstGeom prst="rect">
                <a:avLst/>
              </a:prstGeom>
            </p:spPr>
          </p:pic>
        </mc:Fallback>
      </mc:AlternateContent>
      <p:sp>
        <p:nvSpPr>
          <p:cNvPr id="18" name="TextBox 17">
            <a:extLst>
              <a:ext uri="{FF2B5EF4-FFF2-40B4-BE49-F238E27FC236}">
                <a16:creationId xmlns:a16="http://schemas.microsoft.com/office/drawing/2014/main" id="{C1472CE9-B9EE-8BD6-1380-04EE80643914}"/>
              </a:ext>
            </a:extLst>
          </p:cNvPr>
          <p:cNvSpPr txBox="1"/>
          <p:nvPr/>
        </p:nvSpPr>
        <p:spPr>
          <a:xfrm>
            <a:off x="6501554" y="4905792"/>
            <a:ext cx="1555326" cy="830997"/>
          </a:xfrm>
          <a:prstGeom prst="rect">
            <a:avLst/>
          </a:prstGeom>
          <a:noFill/>
        </p:spPr>
        <p:txBody>
          <a:bodyPr wrap="square" rtlCol="0">
            <a:spAutoFit/>
          </a:bodyPr>
          <a:lstStyle/>
          <a:p>
            <a:r>
              <a:rPr lang="en-US" sz="1600" dirty="0">
                <a:solidFill>
                  <a:srgbClr val="FF0000"/>
                </a:solidFill>
              </a:rPr>
              <a:t>The last index must be array size -1</a:t>
            </a:r>
          </a:p>
        </p:txBody>
      </p:sp>
      <p:graphicFrame>
        <p:nvGraphicFramePr>
          <p:cNvPr id="3" name="Table 2">
            <a:extLst>
              <a:ext uri="{FF2B5EF4-FFF2-40B4-BE49-F238E27FC236}">
                <a16:creationId xmlns:a16="http://schemas.microsoft.com/office/drawing/2014/main" id="{1E5B6E98-9219-2B29-BFD1-E756759355D9}"/>
              </a:ext>
            </a:extLst>
          </p:cNvPr>
          <p:cNvGraphicFramePr>
            <a:graphicFrameLocks noGrp="1"/>
          </p:cNvGraphicFramePr>
          <p:nvPr>
            <p:extLst>
              <p:ext uri="{D42A27DB-BD31-4B8C-83A1-F6EECF244321}">
                <p14:modId xmlns:p14="http://schemas.microsoft.com/office/powerpoint/2010/main" val="627109180"/>
              </p:ext>
            </p:extLst>
          </p:nvPr>
        </p:nvGraphicFramePr>
        <p:xfrm>
          <a:off x="3595590" y="6013721"/>
          <a:ext cx="5059679" cy="731520"/>
        </p:xfrm>
        <a:graphic>
          <a:graphicData uri="http://schemas.openxmlformats.org/drawingml/2006/table">
            <a:tbl>
              <a:tblPr firstRow="1" bandRow="1">
                <a:tableStyleId>{5C22544A-7EE6-4342-B048-85BDC9FD1C3A}</a:tableStyleId>
              </a:tblPr>
              <a:tblGrid>
                <a:gridCol w="1011936">
                  <a:extLst>
                    <a:ext uri="{9D8B030D-6E8A-4147-A177-3AD203B41FA5}">
                      <a16:colId xmlns:a16="http://schemas.microsoft.com/office/drawing/2014/main" val="2308209730"/>
                    </a:ext>
                  </a:extLst>
                </a:gridCol>
                <a:gridCol w="1011936">
                  <a:extLst>
                    <a:ext uri="{9D8B030D-6E8A-4147-A177-3AD203B41FA5}">
                      <a16:colId xmlns:a16="http://schemas.microsoft.com/office/drawing/2014/main" val="167748036"/>
                    </a:ext>
                  </a:extLst>
                </a:gridCol>
                <a:gridCol w="955076">
                  <a:extLst>
                    <a:ext uri="{9D8B030D-6E8A-4147-A177-3AD203B41FA5}">
                      <a16:colId xmlns:a16="http://schemas.microsoft.com/office/drawing/2014/main" val="3784595280"/>
                    </a:ext>
                  </a:extLst>
                </a:gridCol>
                <a:gridCol w="1068795">
                  <a:extLst>
                    <a:ext uri="{9D8B030D-6E8A-4147-A177-3AD203B41FA5}">
                      <a16:colId xmlns:a16="http://schemas.microsoft.com/office/drawing/2014/main" val="769902505"/>
                    </a:ext>
                  </a:extLst>
                </a:gridCol>
                <a:gridCol w="1011936">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Volvo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Tree>
    <p:extLst>
      <p:ext uri="{BB962C8B-B14F-4D97-AF65-F5344CB8AC3E}">
        <p14:creationId xmlns:p14="http://schemas.microsoft.com/office/powerpoint/2010/main" val="9472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01B73-582D-C773-AE49-BA330737BA2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6C2B2C5-727F-3B69-0DB6-F220CCBFA6A9}"/>
              </a:ext>
            </a:extLst>
          </p:cNvPr>
          <p:cNvPicPr>
            <a:picLocks noChangeAspect="1"/>
          </p:cNvPicPr>
          <p:nvPr/>
        </p:nvPicPr>
        <p:blipFill>
          <a:blip r:embed="rId2"/>
          <a:stretch>
            <a:fillRect/>
          </a:stretch>
        </p:blipFill>
        <p:spPr>
          <a:xfrm>
            <a:off x="1037075" y="2679190"/>
            <a:ext cx="5395428" cy="3400259"/>
          </a:xfrm>
          <a:prstGeom prst="rect">
            <a:avLst/>
          </a:prstGeom>
        </p:spPr>
      </p:pic>
      <p:sp>
        <p:nvSpPr>
          <p:cNvPr id="2" name="Title 1">
            <a:extLst>
              <a:ext uri="{FF2B5EF4-FFF2-40B4-BE49-F238E27FC236}">
                <a16:creationId xmlns:a16="http://schemas.microsoft.com/office/drawing/2014/main" id="{0A42485E-5834-BCCC-A1C1-E3A372C061DE}"/>
              </a:ext>
            </a:extLst>
          </p:cNvPr>
          <p:cNvSpPr>
            <a:spLocks noGrp="1"/>
          </p:cNvSpPr>
          <p:nvPr>
            <p:ph type="title"/>
          </p:nvPr>
        </p:nvSpPr>
        <p:spPr/>
        <p:txBody>
          <a:bodyPr/>
          <a:lstStyle/>
          <a:p>
            <a:r>
              <a:rPr lang="en-US" dirty="0"/>
              <a:t>Printing an Array</a:t>
            </a:r>
          </a:p>
        </p:txBody>
      </p:sp>
      <p:sp>
        <p:nvSpPr>
          <p:cNvPr id="7" name="TextBox 6">
            <a:extLst>
              <a:ext uri="{FF2B5EF4-FFF2-40B4-BE49-F238E27FC236}">
                <a16:creationId xmlns:a16="http://schemas.microsoft.com/office/drawing/2014/main" id="{4C5F0629-61BC-6AB1-D6A2-163EECAC8A9C}"/>
              </a:ext>
            </a:extLst>
          </p:cNvPr>
          <p:cNvSpPr txBox="1"/>
          <p:nvPr/>
        </p:nvSpPr>
        <p:spPr>
          <a:xfrm>
            <a:off x="1010872" y="1528056"/>
            <a:ext cx="7574327" cy="646331"/>
          </a:xfrm>
          <a:prstGeom prst="rect">
            <a:avLst/>
          </a:prstGeom>
          <a:noFill/>
        </p:spPr>
        <p:txBody>
          <a:bodyPr wrap="square" rtlCol="0">
            <a:spAutoFit/>
          </a:bodyPr>
          <a:lstStyle/>
          <a:p>
            <a:r>
              <a:rPr lang="en-US" dirty="0">
                <a:solidFill>
                  <a:srgbClr val="FF0000"/>
                </a:solidFill>
              </a:rPr>
              <a:t>You will get Array out of boundaries error if you try to access an index more than the array size -1</a:t>
            </a:r>
          </a:p>
        </p:txBody>
      </p:sp>
      <p:sp>
        <p:nvSpPr>
          <p:cNvPr id="13" name="TextBox 12">
            <a:extLst>
              <a:ext uri="{FF2B5EF4-FFF2-40B4-BE49-F238E27FC236}">
                <a16:creationId xmlns:a16="http://schemas.microsoft.com/office/drawing/2014/main" id="{5C525762-06DF-5005-7EAA-0C8E659DD6AB}"/>
              </a:ext>
            </a:extLst>
          </p:cNvPr>
          <p:cNvSpPr txBox="1"/>
          <p:nvPr/>
        </p:nvSpPr>
        <p:spPr>
          <a:xfrm>
            <a:off x="2660383" y="4036371"/>
            <a:ext cx="416560" cy="369332"/>
          </a:xfrm>
          <a:prstGeom prst="rect">
            <a:avLst/>
          </a:prstGeom>
          <a:noFill/>
          <a:ln w="25400">
            <a:solidFill>
              <a:srgbClr val="FF0000"/>
            </a:solidFill>
          </a:ln>
        </p:spPr>
        <p:txBody>
          <a:bodyPr wrap="square" rtlCol="0">
            <a:spAutoFit/>
          </a:bodyPr>
          <a:lstStyle/>
          <a:p>
            <a:endParaRPr lang="en-US" dirty="0"/>
          </a:p>
        </p:txBody>
      </p:sp>
      <p:pic>
        <p:nvPicPr>
          <p:cNvPr id="3078" name="Picture 6" descr="Words Take Care Alphabet With White Letters On Yellow Background Stock  Photo, Picture and Royalty Free Image. Image 112338914.">
            <a:extLst>
              <a:ext uri="{FF2B5EF4-FFF2-40B4-BE49-F238E27FC236}">
                <a16:creationId xmlns:a16="http://schemas.microsoft.com/office/drawing/2014/main" id="{8D9D8B9E-1260-A872-9096-36B63CCD3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562" y="4082805"/>
            <a:ext cx="1212638" cy="645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F979F0FE-7351-3966-CB27-538D5A7BC945}"/>
                  </a:ext>
                </a:extLst>
              </p14:cNvPr>
              <p14:cNvContentPartPr/>
              <p14:nvPr/>
            </p14:nvContentPartPr>
            <p14:xfrm>
              <a:off x="3126960" y="4033000"/>
              <a:ext cx="3355560" cy="346320"/>
            </p14:xfrm>
          </p:contentPart>
        </mc:Choice>
        <mc:Fallback xmlns="">
          <p:pic>
            <p:nvPicPr>
              <p:cNvPr id="16" name="Ink 15">
                <a:extLst>
                  <a:ext uri="{FF2B5EF4-FFF2-40B4-BE49-F238E27FC236}">
                    <a16:creationId xmlns:a16="http://schemas.microsoft.com/office/drawing/2014/main" id="{F979F0FE-7351-3966-CB27-538D5A7BC945}"/>
                  </a:ext>
                </a:extLst>
              </p:cNvPr>
              <p:cNvPicPr/>
              <p:nvPr/>
            </p:nvPicPr>
            <p:blipFill>
              <a:blip r:embed="rId5"/>
              <a:stretch>
                <a:fillRect/>
              </a:stretch>
            </p:blipFill>
            <p:spPr>
              <a:xfrm>
                <a:off x="3117960" y="4024360"/>
                <a:ext cx="3373200" cy="363960"/>
              </a:xfrm>
              <a:prstGeom prst="rect">
                <a:avLst/>
              </a:prstGeom>
            </p:spPr>
          </p:pic>
        </mc:Fallback>
      </mc:AlternateContent>
      <p:sp>
        <p:nvSpPr>
          <p:cNvPr id="18" name="TextBox 17">
            <a:extLst>
              <a:ext uri="{FF2B5EF4-FFF2-40B4-BE49-F238E27FC236}">
                <a16:creationId xmlns:a16="http://schemas.microsoft.com/office/drawing/2014/main" id="{BA1E8DF4-32F5-FBB0-DB77-E404CA629689}"/>
              </a:ext>
            </a:extLst>
          </p:cNvPr>
          <p:cNvSpPr txBox="1"/>
          <p:nvPr/>
        </p:nvSpPr>
        <p:spPr>
          <a:xfrm>
            <a:off x="6501554" y="4905792"/>
            <a:ext cx="1555326" cy="830997"/>
          </a:xfrm>
          <a:prstGeom prst="rect">
            <a:avLst/>
          </a:prstGeom>
          <a:noFill/>
        </p:spPr>
        <p:txBody>
          <a:bodyPr wrap="square" rtlCol="0">
            <a:spAutoFit/>
          </a:bodyPr>
          <a:lstStyle/>
          <a:p>
            <a:r>
              <a:rPr lang="en-US" sz="1600" dirty="0">
                <a:solidFill>
                  <a:srgbClr val="FF0000"/>
                </a:solidFill>
              </a:rPr>
              <a:t>The last index must be array size -1</a:t>
            </a:r>
          </a:p>
        </p:txBody>
      </p:sp>
      <p:pic>
        <p:nvPicPr>
          <p:cNvPr id="11" name="Picture 10">
            <a:extLst>
              <a:ext uri="{FF2B5EF4-FFF2-40B4-BE49-F238E27FC236}">
                <a16:creationId xmlns:a16="http://schemas.microsoft.com/office/drawing/2014/main" id="{E313D9BF-F9F2-D4FD-BA0D-A80F95A97B66}"/>
              </a:ext>
            </a:extLst>
          </p:cNvPr>
          <p:cNvPicPr>
            <a:picLocks noChangeAspect="1"/>
          </p:cNvPicPr>
          <p:nvPr/>
        </p:nvPicPr>
        <p:blipFill>
          <a:blip r:embed="rId6"/>
          <a:stretch>
            <a:fillRect/>
          </a:stretch>
        </p:blipFill>
        <p:spPr>
          <a:xfrm>
            <a:off x="7026841" y="1916888"/>
            <a:ext cx="1592718" cy="1623201"/>
          </a:xfrm>
          <a:prstGeom prst="rect">
            <a:avLst/>
          </a:prstGeom>
        </p:spPr>
      </p:pic>
      <p:graphicFrame>
        <p:nvGraphicFramePr>
          <p:cNvPr id="3" name="Table 2">
            <a:extLst>
              <a:ext uri="{FF2B5EF4-FFF2-40B4-BE49-F238E27FC236}">
                <a16:creationId xmlns:a16="http://schemas.microsoft.com/office/drawing/2014/main" id="{BCD0D7DC-4188-C8A9-0888-B5CB5A8A4DF9}"/>
              </a:ext>
            </a:extLst>
          </p:cNvPr>
          <p:cNvGraphicFramePr>
            <a:graphicFrameLocks noGrp="1"/>
          </p:cNvGraphicFramePr>
          <p:nvPr>
            <p:extLst>
              <p:ext uri="{D42A27DB-BD31-4B8C-83A1-F6EECF244321}">
                <p14:modId xmlns:p14="http://schemas.microsoft.com/office/powerpoint/2010/main" val="1969711864"/>
              </p:ext>
            </p:extLst>
          </p:nvPr>
        </p:nvGraphicFramePr>
        <p:xfrm>
          <a:off x="3595590" y="6013721"/>
          <a:ext cx="5059679" cy="731520"/>
        </p:xfrm>
        <a:graphic>
          <a:graphicData uri="http://schemas.openxmlformats.org/drawingml/2006/table">
            <a:tbl>
              <a:tblPr firstRow="1" bandRow="1">
                <a:tableStyleId>{5C22544A-7EE6-4342-B048-85BDC9FD1C3A}</a:tableStyleId>
              </a:tblPr>
              <a:tblGrid>
                <a:gridCol w="1011936">
                  <a:extLst>
                    <a:ext uri="{9D8B030D-6E8A-4147-A177-3AD203B41FA5}">
                      <a16:colId xmlns:a16="http://schemas.microsoft.com/office/drawing/2014/main" val="2308209730"/>
                    </a:ext>
                  </a:extLst>
                </a:gridCol>
                <a:gridCol w="1011936">
                  <a:extLst>
                    <a:ext uri="{9D8B030D-6E8A-4147-A177-3AD203B41FA5}">
                      <a16:colId xmlns:a16="http://schemas.microsoft.com/office/drawing/2014/main" val="167748036"/>
                    </a:ext>
                  </a:extLst>
                </a:gridCol>
                <a:gridCol w="955076">
                  <a:extLst>
                    <a:ext uri="{9D8B030D-6E8A-4147-A177-3AD203B41FA5}">
                      <a16:colId xmlns:a16="http://schemas.microsoft.com/office/drawing/2014/main" val="3784595280"/>
                    </a:ext>
                  </a:extLst>
                </a:gridCol>
                <a:gridCol w="1068795">
                  <a:extLst>
                    <a:ext uri="{9D8B030D-6E8A-4147-A177-3AD203B41FA5}">
                      <a16:colId xmlns:a16="http://schemas.microsoft.com/office/drawing/2014/main" val="769902505"/>
                    </a:ext>
                  </a:extLst>
                </a:gridCol>
                <a:gridCol w="1011936">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Volvo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BMW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Mazda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Toyota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Tree>
    <p:extLst>
      <p:ext uri="{BB962C8B-B14F-4D97-AF65-F5344CB8AC3E}">
        <p14:creationId xmlns:p14="http://schemas.microsoft.com/office/powerpoint/2010/main" val="17431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828D-416C-41DA-32C8-2F02FAEF323B}"/>
              </a:ext>
            </a:extLst>
          </p:cNvPr>
          <p:cNvSpPr>
            <a:spLocks noGrp="1"/>
          </p:cNvSpPr>
          <p:nvPr>
            <p:ph type="title"/>
          </p:nvPr>
        </p:nvSpPr>
        <p:spPr/>
        <p:txBody>
          <a:bodyPr/>
          <a:lstStyle/>
          <a:p>
            <a:r>
              <a:rPr lang="en-US" dirty="0"/>
              <a:t> </a:t>
            </a:r>
          </a:p>
        </p:txBody>
      </p:sp>
      <p:pic>
        <p:nvPicPr>
          <p:cNvPr id="6" name="Picture 5">
            <a:extLst>
              <a:ext uri="{FF2B5EF4-FFF2-40B4-BE49-F238E27FC236}">
                <a16:creationId xmlns:a16="http://schemas.microsoft.com/office/drawing/2014/main" id="{FCE89AB1-576A-A6E0-CE63-7F06C0100396}"/>
              </a:ext>
            </a:extLst>
          </p:cNvPr>
          <p:cNvPicPr>
            <a:picLocks noChangeAspect="1"/>
          </p:cNvPicPr>
          <p:nvPr/>
        </p:nvPicPr>
        <p:blipFill>
          <a:blip r:embed="rId2"/>
          <a:stretch>
            <a:fillRect/>
          </a:stretch>
        </p:blipFill>
        <p:spPr>
          <a:xfrm>
            <a:off x="814918" y="1513738"/>
            <a:ext cx="5860288" cy="4074262"/>
          </a:xfrm>
          <a:prstGeom prst="rect">
            <a:avLst/>
          </a:prstGeom>
        </p:spPr>
      </p:pic>
      <p:sp>
        <p:nvSpPr>
          <p:cNvPr id="7" name="TextBox 6">
            <a:extLst>
              <a:ext uri="{FF2B5EF4-FFF2-40B4-BE49-F238E27FC236}">
                <a16:creationId xmlns:a16="http://schemas.microsoft.com/office/drawing/2014/main" id="{2BB6423B-4FA5-8598-EB6B-FE2B1556B2DA}"/>
              </a:ext>
            </a:extLst>
          </p:cNvPr>
          <p:cNvSpPr txBox="1"/>
          <p:nvPr/>
        </p:nvSpPr>
        <p:spPr>
          <a:xfrm>
            <a:off x="1390382" y="2685091"/>
            <a:ext cx="1698257" cy="369332"/>
          </a:xfrm>
          <a:prstGeom prst="rect">
            <a:avLst/>
          </a:prstGeom>
          <a:noFill/>
          <a:ln w="254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B00C52D4-12D9-EC89-55C1-F3426E8EA87F}"/>
              </a:ext>
            </a:extLst>
          </p:cNvPr>
          <p:cNvSpPr txBox="1"/>
          <p:nvPr/>
        </p:nvSpPr>
        <p:spPr>
          <a:xfrm>
            <a:off x="2346960" y="3054423"/>
            <a:ext cx="507999" cy="369332"/>
          </a:xfrm>
          <a:prstGeom prst="rect">
            <a:avLst/>
          </a:prstGeom>
          <a:noFill/>
          <a:ln w="25400">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CCFDB111-C599-3A88-7F8D-DD721B92FE44}"/>
              </a:ext>
            </a:extLst>
          </p:cNvPr>
          <p:cNvSpPr txBox="1"/>
          <p:nvPr/>
        </p:nvSpPr>
        <p:spPr>
          <a:xfrm>
            <a:off x="2600959" y="3434246"/>
            <a:ext cx="507999" cy="369332"/>
          </a:xfrm>
          <a:prstGeom prst="rect">
            <a:avLst/>
          </a:prstGeom>
          <a:noFill/>
          <a:ln w="25400">
            <a:solidFill>
              <a:srgbClr val="FF0000"/>
            </a:solidFill>
          </a:ln>
        </p:spPr>
        <p:txBody>
          <a:bodyPr wrap="square" rtlCol="0">
            <a:spAutoFit/>
          </a:bodyPr>
          <a:lstStyle/>
          <a:p>
            <a:endParaRPr lang="en-US" dirty="0"/>
          </a:p>
        </p:txBody>
      </p:sp>
      <p:sp>
        <p:nvSpPr>
          <p:cNvPr id="10" name="Title 1">
            <a:extLst>
              <a:ext uri="{FF2B5EF4-FFF2-40B4-BE49-F238E27FC236}">
                <a16:creationId xmlns:a16="http://schemas.microsoft.com/office/drawing/2014/main" id="{33910BF4-6920-03E3-438C-263D3D98F2E5}"/>
              </a:ext>
            </a:extLst>
          </p:cNvPr>
          <p:cNvSpPr txBox="1">
            <a:spLocks/>
          </p:cNvSpPr>
          <p:nvPr/>
        </p:nvSpPr>
        <p:spPr bwMode="auto">
          <a:xfrm>
            <a:off x="886038" y="270842"/>
            <a:ext cx="1085003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kern="12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anose="020F0502020204030204" pitchFamily="2" charset="0"/>
              </a:defRPr>
            </a:lvl2pPr>
            <a:lvl3pPr algn="l" rtl="0" eaLnBrk="1" fontAlgn="base" hangingPunct="1">
              <a:spcBef>
                <a:spcPct val="0"/>
              </a:spcBef>
              <a:spcAft>
                <a:spcPct val="0"/>
              </a:spcAft>
              <a:defRPr sz="3600">
                <a:solidFill>
                  <a:srgbClr val="0CA3D7"/>
                </a:solidFill>
                <a:latin typeface="Dosis" panose="020F0502020204030204" pitchFamily="2" charset="0"/>
              </a:defRPr>
            </a:lvl3pPr>
            <a:lvl4pPr algn="l" rtl="0" eaLnBrk="1" fontAlgn="base" hangingPunct="1">
              <a:spcBef>
                <a:spcPct val="0"/>
              </a:spcBef>
              <a:spcAft>
                <a:spcPct val="0"/>
              </a:spcAft>
              <a:defRPr sz="3600">
                <a:solidFill>
                  <a:srgbClr val="0CA3D7"/>
                </a:solidFill>
                <a:latin typeface="Dosis" panose="020F0502020204030204" pitchFamily="2" charset="0"/>
              </a:defRPr>
            </a:lvl4pPr>
            <a:lvl5pPr algn="l" rtl="0" eaLnBrk="1" fontAlgn="base" hangingPunct="1">
              <a:spcBef>
                <a:spcPct val="0"/>
              </a:spcBef>
              <a:spcAft>
                <a:spcPct val="0"/>
              </a:spcAft>
              <a:defRPr sz="3600">
                <a:solidFill>
                  <a:srgbClr val="0CA3D7"/>
                </a:solidFill>
                <a:latin typeface="Dosis" panose="020F0502020204030204" pitchFamily="2" charset="0"/>
              </a:defRPr>
            </a:lvl5pPr>
            <a:lvl6pPr marL="457200" algn="l" rtl="0" eaLnBrk="1" fontAlgn="base" hangingPunct="1">
              <a:spcBef>
                <a:spcPct val="0"/>
              </a:spcBef>
              <a:spcAft>
                <a:spcPct val="0"/>
              </a:spcAft>
              <a:defRPr sz="3600">
                <a:solidFill>
                  <a:srgbClr val="0CA3D7"/>
                </a:solidFill>
                <a:latin typeface="Dosis" panose="020F0502020204030204" pitchFamily="2" charset="0"/>
              </a:defRPr>
            </a:lvl6pPr>
            <a:lvl7pPr marL="914400" algn="l" rtl="0" eaLnBrk="1" fontAlgn="base" hangingPunct="1">
              <a:spcBef>
                <a:spcPct val="0"/>
              </a:spcBef>
              <a:spcAft>
                <a:spcPct val="0"/>
              </a:spcAft>
              <a:defRPr sz="3600">
                <a:solidFill>
                  <a:srgbClr val="0CA3D7"/>
                </a:solidFill>
                <a:latin typeface="Dosis" panose="020F0502020204030204" pitchFamily="2" charset="0"/>
              </a:defRPr>
            </a:lvl7pPr>
            <a:lvl8pPr marL="1371600" algn="l" rtl="0" eaLnBrk="1" fontAlgn="base" hangingPunct="1">
              <a:spcBef>
                <a:spcPct val="0"/>
              </a:spcBef>
              <a:spcAft>
                <a:spcPct val="0"/>
              </a:spcAft>
              <a:defRPr sz="3600">
                <a:solidFill>
                  <a:srgbClr val="0CA3D7"/>
                </a:solidFill>
                <a:latin typeface="Dosis" panose="020F0502020204030204" pitchFamily="2" charset="0"/>
              </a:defRPr>
            </a:lvl8pPr>
            <a:lvl9pPr marL="1828800" algn="l" rtl="0" eaLnBrk="1" fontAlgn="base" hangingPunct="1">
              <a:spcBef>
                <a:spcPct val="0"/>
              </a:spcBef>
              <a:spcAft>
                <a:spcPct val="0"/>
              </a:spcAft>
              <a:defRPr sz="3600">
                <a:solidFill>
                  <a:srgbClr val="0CA3D7"/>
                </a:solidFill>
                <a:latin typeface="Dosis" panose="020F0502020204030204" pitchFamily="2" charset="0"/>
              </a:defRPr>
            </a:lvl9pPr>
          </a:lstStyle>
          <a:p>
            <a:r>
              <a:rPr lang="en-US" dirty="0"/>
              <a:t>Good Programmer Tip</a:t>
            </a:r>
          </a:p>
        </p:txBody>
      </p:sp>
    </p:spTree>
    <p:extLst>
      <p:ext uri="{BB962C8B-B14F-4D97-AF65-F5344CB8AC3E}">
        <p14:creationId xmlns:p14="http://schemas.microsoft.com/office/powerpoint/2010/main" val="97397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D788D-8471-626C-9A32-389FE2A06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5E4B7-B1D5-B875-1DFA-70916A50358B}"/>
              </a:ext>
            </a:extLst>
          </p:cNvPr>
          <p:cNvSpPr>
            <a:spLocks noGrp="1"/>
          </p:cNvSpPr>
          <p:nvPr>
            <p:ph type="title"/>
          </p:nvPr>
        </p:nvSpPr>
        <p:spPr/>
        <p:txBody>
          <a:bodyPr/>
          <a:lstStyle/>
          <a:p>
            <a:r>
              <a:rPr lang="en-US" dirty="0"/>
              <a:t>Filling an Array with elements from user</a:t>
            </a:r>
          </a:p>
        </p:txBody>
      </p:sp>
      <p:pic>
        <p:nvPicPr>
          <p:cNvPr id="4" name="Picture 3">
            <a:extLst>
              <a:ext uri="{FF2B5EF4-FFF2-40B4-BE49-F238E27FC236}">
                <a16:creationId xmlns:a16="http://schemas.microsoft.com/office/drawing/2014/main" id="{06116B81-80DF-FC70-6902-790A660F009D}"/>
              </a:ext>
            </a:extLst>
          </p:cNvPr>
          <p:cNvPicPr>
            <a:picLocks noChangeAspect="1"/>
          </p:cNvPicPr>
          <p:nvPr/>
        </p:nvPicPr>
        <p:blipFill>
          <a:blip r:embed="rId2"/>
          <a:stretch>
            <a:fillRect/>
          </a:stretch>
        </p:blipFill>
        <p:spPr>
          <a:xfrm>
            <a:off x="713318" y="1485789"/>
            <a:ext cx="5931322" cy="4092051"/>
          </a:xfrm>
          <a:prstGeom prst="rect">
            <a:avLst/>
          </a:prstGeom>
        </p:spPr>
      </p:pic>
      <p:pic>
        <p:nvPicPr>
          <p:cNvPr id="11" name="Picture 10">
            <a:extLst>
              <a:ext uri="{FF2B5EF4-FFF2-40B4-BE49-F238E27FC236}">
                <a16:creationId xmlns:a16="http://schemas.microsoft.com/office/drawing/2014/main" id="{4F2506DF-21CF-96F5-D342-B030028E31B3}"/>
              </a:ext>
            </a:extLst>
          </p:cNvPr>
          <p:cNvPicPr>
            <a:picLocks noChangeAspect="1"/>
          </p:cNvPicPr>
          <p:nvPr/>
        </p:nvPicPr>
        <p:blipFill>
          <a:blip r:embed="rId3"/>
          <a:stretch>
            <a:fillRect/>
          </a:stretch>
        </p:blipFill>
        <p:spPr>
          <a:xfrm>
            <a:off x="7144916" y="2236422"/>
            <a:ext cx="2392887" cy="1776778"/>
          </a:xfrm>
          <a:prstGeom prst="rect">
            <a:avLst/>
          </a:prstGeom>
        </p:spPr>
      </p:pic>
      <p:pic>
        <p:nvPicPr>
          <p:cNvPr id="14" name="Picture 13">
            <a:extLst>
              <a:ext uri="{FF2B5EF4-FFF2-40B4-BE49-F238E27FC236}">
                <a16:creationId xmlns:a16="http://schemas.microsoft.com/office/drawing/2014/main" id="{E8400C12-E4B8-2D09-AEC2-E846981D3D48}"/>
              </a:ext>
            </a:extLst>
          </p:cNvPr>
          <p:cNvPicPr>
            <a:picLocks noChangeAspect="1"/>
          </p:cNvPicPr>
          <p:nvPr/>
        </p:nvPicPr>
        <p:blipFill>
          <a:blip r:embed="rId4"/>
          <a:stretch>
            <a:fillRect/>
          </a:stretch>
        </p:blipFill>
        <p:spPr>
          <a:xfrm>
            <a:off x="7004474" y="1368263"/>
            <a:ext cx="1966805" cy="628609"/>
          </a:xfrm>
          <a:prstGeom prst="rect">
            <a:avLst/>
          </a:prstGeom>
        </p:spPr>
      </p:pic>
    </p:spTree>
    <p:extLst>
      <p:ext uri="{BB962C8B-B14F-4D97-AF65-F5344CB8AC3E}">
        <p14:creationId xmlns:p14="http://schemas.microsoft.com/office/powerpoint/2010/main" val="42610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CF3-8993-A09A-9503-CA85B7F44416}"/>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39F05A5D-460D-970D-34CE-F1DC37683706}"/>
              </a:ext>
            </a:extLst>
          </p:cNvPr>
          <p:cNvSpPr>
            <a:spLocks noGrp="1"/>
          </p:cNvSpPr>
          <p:nvPr>
            <p:ph type="body" idx="1"/>
          </p:nvPr>
        </p:nvSpPr>
        <p:spPr/>
        <p:txBody>
          <a:bodyPr/>
          <a:lstStyle/>
          <a:p>
            <a:endParaRPr lang="en-US" dirty="0"/>
          </a:p>
        </p:txBody>
      </p:sp>
      <p:pic>
        <p:nvPicPr>
          <p:cNvPr id="4098" name="Picture 2" descr="Family Coding Night - Random Hacks of Kindness Jr.">
            <a:extLst>
              <a:ext uri="{FF2B5EF4-FFF2-40B4-BE49-F238E27FC236}">
                <a16:creationId xmlns:a16="http://schemas.microsoft.com/office/drawing/2014/main" id="{3E39DD68-19F9-08C9-AC9D-AF0449015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498" y="1317625"/>
            <a:ext cx="8467725" cy="440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2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9B77-B9A7-2DDD-AF31-ED8148C18449}"/>
              </a:ext>
            </a:extLst>
          </p:cNvPr>
          <p:cNvSpPr>
            <a:spLocks noGrp="1"/>
          </p:cNvSpPr>
          <p:nvPr>
            <p:ph type="title"/>
          </p:nvPr>
        </p:nvSpPr>
        <p:spPr/>
        <p:txBody>
          <a:bodyPr/>
          <a:lstStyle/>
          <a:p>
            <a:r>
              <a:rPr lang="en-US" dirty="0"/>
              <a:t>Example 1: Array of int</a:t>
            </a:r>
          </a:p>
        </p:txBody>
      </p:sp>
      <p:pic>
        <p:nvPicPr>
          <p:cNvPr id="5" name="Picture 4">
            <a:extLst>
              <a:ext uri="{FF2B5EF4-FFF2-40B4-BE49-F238E27FC236}">
                <a16:creationId xmlns:a16="http://schemas.microsoft.com/office/drawing/2014/main" id="{C770B38A-2E49-97E2-E073-A642F6E62B7F}"/>
              </a:ext>
            </a:extLst>
          </p:cNvPr>
          <p:cNvPicPr>
            <a:picLocks noChangeAspect="1"/>
          </p:cNvPicPr>
          <p:nvPr/>
        </p:nvPicPr>
        <p:blipFill>
          <a:blip r:embed="rId2"/>
          <a:stretch>
            <a:fillRect/>
          </a:stretch>
        </p:blipFill>
        <p:spPr>
          <a:xfrm>
            <a:off x="695791" y="1625498"/>
            <a:ext cx="4948935" cy="4013302"/>
          </a:xfrm>
          <a:prstGeom prst="rect">
            <a:avLst/>
          </a:prstGeom>
        </p:spPr>
      </p:pic>
      <p:pic>
        <p:nvPicPr>
          <p:cNvPr id="7" name="Picture 6">
            <a:extLst>
              <a:ext uri="{FF2B5EF4-FFF2-40B4-BE49-F238E27FC236}">
                <a16:creationId xmlns:a16="http://schemas.microsoft.com/office/drawing/2014/main" id="{4C2C61C9-3ACB-E558-911A-B5B4F0D018B9}"/>
              </a:ext>
            </a:extLst>
          </p:cNvPr>
          <p:cNvPicPr>
            <a:picLocks noChangeAspect="1"/>
          </p:cNvPicPr>
          <p:nvPr/>
        </p:nvPicPr>
        <p:blipFill>
          <a:blip r:embed="rId3"/>
          <a:stretch>
            <a:fillRect/>
          </a:stretch>
        </p:blipFill>
        <p:spPr>
          <a:xfrm>
            <a:off x="6547274" y="1625498"/>
            <a:ext cx="1966805" cy="628609"/>
          </a:xfrm>
          <a:prstGeom prst="rect">
            <a:avLst/>
          </a:prstGeom>
        </p:spPr>
      </p:pic>
      <p:pic>
        <p:nvPicPr>
          <p:cNvPr id="9" name="Picture 8">
            <a:extLst>
              <a:ext uri="{FF2B5EF4-FFF2-40B4-BE49-F238E27FC236}">
                <a16:creationId xmlns:a16="http://schemas.microsoft.com/office/drawing/2014/main" id="{C3D2B2A6-EAD8-D49B-328A-24882A8287D6}"/>
              </a:ext>
            </a:extLst>
          </p:cNvPr>
          <p:cNvPicPr>
            <a:picLocks noChangeAspect="1"/>
          </p:cNvPicPr>
          <p:nvPr/>
        </p:nvPicPr>
        <p:blipFill>
          <a:blip r:embed="rId4"/>
          <a:stretch>
            <a:fillRect/>
          </a:stretch>
        </p:blipFill>
        <p:spPr>
          <a:xfrm>
            <a:off x="7071360" y="2633276"/>
            <a:ext cx="1117599" cy="1997746"/>
          </a:xfrm>
          <a:prstGeom prst="rect">
            <a:avLst/>
          </a:prstGeom>
        </p:spPr>
      </p:pic>
    </p:spTree>
    <p:extLst>
      <p:ext uri="{BB962C8B-B14F-4D97-AF65-F5344CB8AC3E}">
        <p14:creationId xmlns:p14="http://schemas.microsoft.com/office/powerpoint/2010/main" val="93760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5DCF-3795-4D6E-0586-5EE85C9BAB1D}"/>
              </a:ext>
            </a:extLst>
          </p:cNvPr>
          <p:cNvSpPr>
            <a:spLocks noGrp="1"/>
          </p:cNvSpPr>
          <p:nvPr>
            <p:ph type="title"/>
          </p:nvPr>
        </p:nvSpPr>
        <p:spPr/>
        <p:txBody>
          <a:bodyPr/>
          <a:lstStyle/>
          <a:p>
            <a:r>
              <a:rPr lang="en-US" dirty="0"/>
              <a:t>Important</a:t>
            </a:r>
          </a:p>
        </p:txBody>
      </p:sp>
      <p:pic>
        <p:nvPicPr>
          <p:cNvPr id="4" name="Content Placeholder 3" descr="A person holding a yellow post it note&#10;&#10;Description automatically generated">
            <a:extLst>
              <a:ext uri="{FF2B5EF4-FFF2-40B4-BE49-F238E27FC236}">
                <a16:creationId xmlns:a16="http://schemas.microsoft.com/office/drawing/2014/main" id="{61F901D0-06D6-54F5-9DBE-5EADE699A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760" y="1310086"/>
            <a:ext cx="4562272" cy="3450892"/>
          </a:xfrm>
          <a:prstGeom prst="rect">
            <a:avLst/>
          </a:prstGeom>
        </p:spPr>
      </p:pic>
      <p:sp>
        <p:nvSpPr>
          <p:cNvPr id="6" name="TextBox 5">
            <a:extLst>
              <a:ext uri="{FF2B5EF4-FFF2-40B4-BE49-F238E27FC236}">
                <a16:creationId xmlns:a16="http://schemas.microsoft.com/office/drawing/2014/main" id="{BD052708-D7CE-3C74-84CA-3E9053EF16BA}"/>
              </a:ext>
            </a:extLst>
          </p:cNvPr>
          <p:cNvSpPr txBox="1"/>
          <p:nvPr/>
        </p:nvSpPr>
        <p:spPr>
          <a:xfrm>
            <a:off x="7354110" y="2696985"/>
            <a:ext cx="2188725" cy="1631216"/>
          </a:xfrm>
          <a:prstGeom prst="rect">
            <a:avLst/>
          </a:prstGeom>
          <a:noFill/>
        </p:spPr>
        <p:txBody>
          <a:bodyPr wrap="square" rtlCol="0">
            <a:spAutoFit/>
          </a:bodyPr>
          <a:lstStyle/>
          <a:p>
            <a:r>
              <a:rPr lang="en-US" dirty="0"/>
              <a:t>Always bring a  </a:t>
            </a:r>
            <a:r>
              <a:rPr lang="en-US" sz="2800" dirty="0">
                <a:solidFill>
                  <a:srgbClr val="FF0000"/>
                </a:solidFill>
              </a:rPr>
              <a:t>neat</a:t>
            </a:r>
            <a:r>
              <a:rPr lang="en-US" dirty="0"/>
              <a:t> Sheet of paper and a pencil/pen with you to the lecture.</a:t>
            </a:r>
          </a:p>
        </p:txBody>
      </p:sp>
      <p:sp>
        <p:nvSpPr>
          <p:cNvPr id="7" name="TextBox 6">
            <a:extLst>
              <a:ext uri="{FF2B5EF4-FFF2-40B4-BE49-F238E27FC236}">
                <a16:creationId xmlns:a16="http://schemas.microsoft.com/office/drawing/2014/main" id="{7B6DF6A9-7523-FB70-8706-B2CDCC363332}"/>
              </a:ext>
            </a:extLst>
          </p:cNvPr>
          <p:cNvSpPr txBox="1"/>
          <p:nvPr/>
        </p:nvSpPr>
        <p:spPr>
          <a:xfrm>
            <a:off x="0" y="1989099"/>
            <a:ext cx="5858359" cy="2339102"/>
          </a:xfrm>
          <a:prstGeom prst="rect">
            <a:avLst/>
          </a:prstGeom>
          <a:noFill/>
        </p:spPr>
        <p:txBody>
          <a:bodyPr wrap="square" rtlCol="0">
            <a:spAutoFit/>
          </a:bodyPr>
          <a:lstStyle/>
          <a:p>
            <a:pPr algn="ctr"/>
            <a:r>
              <a:rPr lang="en-US" sz="3200" dirty="0"/>
              <a:t>“Tell me and </a:t>
            </a:r>
            <a:r>
              <a:rPr lang="en-US" sz="3200" i="1" dirty="0">
                <a:solidFill>
                  <a:srgbClr val="0070C0"/>
                </a:solidFill>
              </a:rPr>
              <a:t>I will forget</a:t>
            </a:r>
            <a:r>
              <a:rPr lang="en-US" sz="3200" dirty="0"/>
              <a:t>.</a:t>
            </a:r>
          </a:p>
          <a:p>
            <a:pPr algn="ctr"/>
            <a:r>
              <a:rPr lang="en-US" sz="3200" dirty="0"/>
              <a:t>Teach me and </a:t>
            </a:r>
            <a:r>
              <a:rPr lang="en-US" sz="3200" i="1" dirty="0">
                <a:solidFill>
                  <a:srgbClr val="0070C0"/>
                </a:solidFill>
              </a:rPr>
              <a:t>I remember</a:t>
            </a:r>
            <a:r>
              <a:rPr lang="en-US" sz="3200" dirty="0"/>
              <a:t>.</a:t>
            </a:r>
          </a:p>
          <a:p>
            <a:pPr algn="ctr"/>
            <a:r>
              <a:rPr lang="en-US" sz="3200" dirty="0"/>
              <a:t>Involve me and </a:t>
            </a:r>
            <a:r>
              <a:rPr lang="en-US" sz="3200" i="1" dirty="0">
                <a:solidFill>
                  <a:srgbClr val="0070C0"/>
                </a:solidFill>
              </a:rPr>
              <a:t>I learn</a:t>
            </a:r>
            <a:r>
              <a:rPr lang="en-US" sz="3200" dirty="0"/>
              <a:t>.”</a:t>
            </a:r>
          </a:p>
          <a:p>
            <a:pPr algn="ctr"/>
            <a:endParaRPr lang="en-US" sz="3200" dirty="0"/>
          </a:p>
          <a:p>
            <a:pPr algn="r"/>
            <a:r>
              <a:rPr lang="en-US" dirty="0"/>
              <a:t>Benjamin Franklin</a:t>
            </a:r>
          </a:p>
        </p:txBody>
      </p:sp>
      <p:pic>
        <p:nvPicPr>
          <p:cNvPr id="5" name="Picture 4">
            <a:extLst>
              <a:ext uri="{FF2B5EF4-FFF2-40B4-BE49-F238E27FC236}">
                <a16:creationId xmlns:a16="http://schemas.microsoft.com/office/drawing/2014/main" id="{5F7A866F-248D-D7B3-9D5E-6152069D011D}"/>
              </a:ext>
            </a:extLst>
          </p:cNvPr>
          <p:cNvPicPr>
            <a:picLocks noChangeAspect="1"/>
          </p:cNvPicPr>
          <p:nvPr/>
        </p:nvPicPr>
        <p:blipFill>
          <a:blip r:embed="rId3"/>
          <a:stretch>
            <a:fillRect/>
          </a:stretch>
        </p:blipFill>
        <p:spPr>
          <a:xfrm>
            <a:off x="7354110" y="4763724"/>
            <a:ext cx="1767840" cy="1902751"/>
          </a:xfrm>
          <a:prstGeom prst="rect">
            <a:avLst/>
          </a:prstGeom>
        </p:spPr>
      </p:pic>
    </p:spTree>
    <p:extLst>
      <p:ext uri="{BB962C8B-B14F-4D97-AF65-F5344CB8AC3E}">
        <p14:creationId xmlns:p14="http://schemas.microsoft.com/office/powerpoint/2010/main" val="34431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8F132-0364-26E7-F1D6-C27E8F300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76D12-836F-0653-1126-5359BD45FA7D}"/>
              </a:ext>
            </a:extLst>
          </p:cNvPr>
          <p:cNvSpPr>
            <a:spLocks noGrp="1"/>
          </p:cNvSpPr>
          <p:nvPr>
            <p:ph type="title"/>
          </p:nvPr>
        </p:nvSpPr>
        <p:spPr/>
        <p:txBody>
          <a:bodyPr/>
          <a:lstStyle/>
          <a:p>
            <a:r>
              <a:rPr lang="en-US" dirty="0"/>
              <a:t>Example 2: Array of int</a:t>
            </a:r>
          </a:p>
        </p:txBody>
      </p:sp>
      <p:sp>
        <p:nvSpPr>
          <p:cNvPr id="3" name="Content Placeholder 2">
            <a:extLst>
              <a:ext uri="{FF2B5EF4-FFF2-40B4-BE49-F238E27FC236}">
                <a16:creationId xmlns:a16="http://schemas.microsoft.com/office/drawing/2014/main" id="{604AB6FC-EADC-1D89-4049-255ECB7173E8}"/>
              </a:ext>
            </a:extLst>
          </p:cNvPr>
          <p:cNvSpPr>
            <a:spLocks noGrp="1"/>
          </p:cNvSpPr>
          <p:nvPr>
            <p:ph idx="1"/>
          </p:nvPr>
        </p:nvSpPr>
        <p:spPr>
          <a:xfrm>
            <a:off x="814919" y="1339851"/>
            <a:ext cx="8329082" cy="5184775"/>
          </a:xfrm>
        </p:spPr>
        <p:txBody>
          <a:bodyPr/>
          <a:lstStyle/>
          <a:p>
            <a:r>
              <a:rPr lang="en-US" b="1" dirty="0"/>
              <a:t>Problem: </a:t>
            </a:r>
            <a:r>
              <a:rPr lang="en-US" dirty="0"/>
              <a:t>Given two arrays of int, both of the same length. Your program should add the numbers of the same index from both arrays, store the result at the same index in a third array, and print it out. </a:t>
            </a:r>
          </a:p>
        </p:txBody>
      </p:sp>
      <p:graphicFrame>
        <p:nvGraphicFramePr>
          <p:cNvPr id="6" name="Table 5">
            <a:extLst>
              <a:ext uri="{FF2B5EF4-FFF2-40B4-BE49-F238E27FC236}">
                <a16:creationId xmlns:a16="http://schemas.microsoft.com/office/drawing/2014/main" id="{E4205127-9193-D9DF-4C1A-2654EDD42279}"/>
              </a:ext>
            </a:extLst>
          </p:cNvPr>
          <p:cNvGraphicFramePr>
            <a:graphicFrameLocks noGrp="1"/>
          </p:cNvGraphicFramePr>
          <p:nvPr>
            <p:extLst>
              <p:ext uri="{D42A27DB-BD31-4B8C-83A1-F6EECF244321}">
                <p14:modId xmlns:p14="http://schemas.microsoft.com/office/powerpoint/2010/main" val="1128474492"/>
              </p:ext>
            </p:extLst>
          </p:nvPr>
        </p:nvGraphicFramePr>
        <p:xfrm>
          <a:off x="6096000" y="2587354"/>
          <a:ext cx="2946399" cy="731520"/>
        </p:xfrm>
        <a:graphic>
          <a:graphicData uri="http://schemas.openxmlformats.org/drawingml/2006/table">
            <a:tbl>
              <a:tblPr firstRow="1" bandRow="1">
                <a:tableStyleId>{5C22544A-7EE6-4342-B048-85BDC9FD1C3A}</a:tableStyleId>
              </a:tblPr>
              <a:tblGrid>
                <a:gridCol w="589280">
                  <a:extLst>
                    <a:ext uri="{9D8B030D-6E8A-4147-A177-3AD203B41FA5}">
                      <a16:colId xmlns:a16="http://schemas.microsoft.com/office/drawing/2014/main" val="2308209730"/>
                    </a:ext>
                  </a:extLst>
                </a:gridCol>
                <a:gridCol w="589280">
                  <a:extLst>
                    <a:ext uri="{9D8B030D-6E8A-4147-A177-3AD203B41FA5}">
                      <a16:colId xmlns:a16="http://schemas.microsoft.com/office/drawing/2014/main" val="167748036"/>
                    </a:ext>
                  </a:extLst>
                </a:gridCol>
                <a:gridCol w="556168">
                  <a:extLst>
                    <a:ext uri="{9D8B030D-6E8A-4147-A177-3AD203B41FA5}">
                      <a16:colId xmlns:a16="http://schemas.microsoft.com/office/drawing/2014/main" val="3784595280"/>
                    </a:ext>
                  </a:extLst>
                </a:gridCol>
                <a:gridCol w="622391">
                  <a:extLst>
                    <a:ext uri="{9D8B030D-6E8A-4147-A177-3AD203B41FA5}">
                      <a16:colId xmlns:a16="http://schemas.microsoft.com/office/drawing/2014/main" val="769902505"/>
                    </a:ext>
                  </a:extLst>
                </a:gridCol>
                <a:gridCol w="589280">
                  <a:extLst>
                    <a:ext uri="{9D8B030D-6E8A-4147-A177-3AD203B41FA5}">
                      <a16:colId xmlns:a16="http://schemas.microsoft.com/office/drawing/2014/main" val="3758558677"/>
                    </a:ext>
                  </a:extLst>
                </a:gridCol>
              </a:tblGrid>
              <a:tr h="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graphicFrame>
        <p:nvGraphicFramePr>
          <p:cNvPr id="8" name="Table 7">
            <a:extLst>
              <a:ext uri="{FF2B5EF4-FFF2-40B4-BE49-F238E27FC236}">
                <a16:creationId xmlns:a16="http://schemas.microsoft.com/office/drawing/2014/main" id="{BE2CBD9E-5C3E-3A0D-0573-BFE865DF0E3B}"/>
              </a:ext>
            </a:extLst>
          </p:cNvPr>
          <p:cNvGraphicFramePr>
            <a:graphicFrameLocks noGrp="1"/>
          </p:cNvGraphicFramePr>
          <p:nvPr>
            <p:extLst>
              <p:ext uri="{D42A27DB-BD31-4B8C-83A1-F6EECF244321}">
                <p14:modId xmlns:p14="http://schemas.microsoft.com/office/powerpoint/2010/main" val="373496013"/>
              </p:ext>
            </p:extLst>
          </p:nvPr>
        </p:nvGraphicFramePr>
        <p:xfrm>
          <a:off x="6095999" y="3539127"/>
          <a:ext cx="2946399" cy="731520"/>
        </p:xfrm>
        <a:graphic>
          <a:graphicData uri="http://schemas.openxmlformats.org/drawingml/2006/table">
            <a:tbl>
              <a:tblPr firstRow="1" bandRow="1">
                <a:tableStyleId>{5C22544A-7EE6-4342-B048-85BDC9FD1C3A}</a:tableStyleId>
              </a:tblPr>
              <a:tblGrid>
                <a:gridCol w="589280">
                  <a:extLst>
                    <a:ext uri="{9D8B030D-6E8A-4147-A177-3AD203B41FA5}">
                      <a16:colId xmlns:a16="http://schemas.microsoft.com/office/drawing/2014/main" val="2308209730"/>
                    </a:ext>
                  </a:extLst>
                </a:gridCol>
                <a:gridCol w="589280">
                  <a:extLst>
                    <a:ext uri="{9D8B030D-6E8A-4147-A177-3AD203B41FA5}">
                      <a16:colId xmlns:a16="http://schemas.microsoft.com/office/drawing/2014/main" val="167748036"/>
                    </a:ext>
                  </a:extLst>
                </a:gridCol>
                <a:gridCol w="556168">
                  <a:extLst>
                    <a:ext uri="{9D8B030D-6E8A-4147-A177-3AD203B41FA5}">
                      <a16:colId xmlns:a16="http://schemas.microsoft.com/office/drawing/2014/main" val="3784595280"/>
                    </a:ext>
                  </a:extLst>
                </a:gridCol>
                <a:gridCol w="622391">
                  <a:extLst>
                    <a:ext uri="{9D8B030D-6E8A-4147-A177-3AD203B41FA5}">
                      <a16:colId xmlns:a16="http://schemas.microsoft.com/office/drawing/2014/main" val="769902505"/>
                    </a:ext>
                  </a:extLst>
                </a:gridCol>
                <a:gridCol w="589280">
                  <a:extLst>
                    <a:ext uri="{9D8B030D-6E8A-4147-A177-3AD203B41FA5}">
                      <a16:colId xmlns:a16="http://schemas.microsoft.com/office/drawing/2014/main" val="3758558677"/>
                    </a:ext>
                  </a:extLst>
                </a:gridCol>
              </a:tblGrid>
              <a:tr h="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graphicFrame>
        <p:nvGraphicFramePr>
          <p:cNvPr id="12" name="Table 11">
            <a:extLst>
              <a:ext uri="{FF2B5EF4-FFF2-40B4-BE49-F238E27FC236}">
                <a16:creationId xmlns:a16="http://schemas.microsoft.com/office/drawing/2014/main" id="{BC073566-F088-EAB4-0A62-F4FEF48E5491}"/>
              </a:ext>
            </a:extLst>
          </p:cNvPr>
          <p:cNvGraphicFramePr>
            <a:graphicFrameLocks noGrp="1"/>
          </p:cNvGraphicFramePr>
          <p:nvPr>
            <p:extLst>
              <p:ext uri="{D42A27DB-BD31-4B8C-83A1-F6EECF244321}">
                <p14:modId xmlns:p14="http://schemas.microsoft.com/office/powerpoint/2010/main" val="2228183970"/>
              </p:ext>
            </p:extLst>
          </p:nvPr>
        </p:nvGraphicFramePr>
        <p:xfrm>
          <a:off x="6095998" y="4786629"/>
          <a:ext cx="2946399" cy="731520"/>
        </p:xfrm>
        <a:graphic>
          <a:graphicData uri="http://schemas.openxmlformats.org/drawingml/2006/table">
            <a:tbl>
              <a:tblPr firstRow="1" bandRow="1">
                <a:tableStyleId>{5C22544A-7EE6-4342-B048-85BDC9FD1C3A}</a:tableStyleId>
              </a:tblPr>
              <a:tblGrid>
                <a:gridCol w="589280">
                  <a:extLst>
                    <a:ext uri="{9D8B030D-6E8A-4147-A177-3AD203B41FA5}">
                      <a16:colId xmlns:a16="http://schemas.microsoft.com/office/drawing/2014/main" val="2308209730"/>
                    </a:ext>
                  </a:extLst>
                </a:gridCol>
                <a:gridCol w="589280">
                  <a:extLst>
                    <a:ext uri="{9D8B030D-6E8A-4147-A177-3AD203B41FA5}">
                      <a16:colId xmlns:a16="http://schemas.microsoft.com/office/drawing/2014/main" val="167748036"/>
                    </a:ext>
                  </a:extLst>
                </a:gridCol>
                <a:gridCol w="556168">
                  <a:extLst>
                    <a:ext uri="{9D8B030D-6E8A-4147-A177-3AD203B41FA5}">
                      <a16:colId xmlns:a16="http://schemas.microsoft.com/office/drawing/2014/main" val="3784595280"/>
                    </a:ext>
                  </a:extLst>
                </a:gridCol>
                <a:gridCol w="622391">
                  <a:extLst>
                    <a:ext uri="{9D8B030D-6E8A-4147-A177-3AD203B41FA5}">
                      <a16:colId xmlns:a16="http://schemas.microsoft.com/office/drawing/2014/main" val="769902505"/>
                    </a:ext>
                  </a:extLst>
                </a:gridCol>
                <a:gridCol w="589280">
                  <a:extLst>
                    <a:ext uri="{9D8B030D-6E8A-4147-A177-3AD203B41FA5}">
                      <a16:colId xmlns:a16="http://schemas.microsoft.com/office/drawing/2014/main" val="3758558677"/>
                    </a:ext>
                  </a:extLst>
                </a:gridCol>
              </a:tblGrid>
              <a:tr h="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
        <p:nvSpPr>
          <p:cNvPr id="14" name="TextBox 13">
            <a:extLst>
              <a:ext uri="{FF2B5EF4-FFF2-40B4-BE49-F238E27FC236}">
                <a16:creationId xmlns:a16="http://schemas.microsoft.com/office/drawing/2014/main" id="{0D64BC58-9902-56F7-8A32-FC43DBDF2403}"/>
              </a:ext>
            </a:extLst>
          </p:cNvPr>
          <p:cNvSpPr txBox="1"/>
          <p:nvPr/>
        </p:nvSpPr>
        <p:spPr>
          <a:xfrm>
            <a:off x="5674360" y="2919062"/>
            <a:ext cx="325120" cy="369332"/>
          </a:xfrm>
          <a:prstGeom prst="rect">
            <a:avLst/>
          </a:prstGeom>
          <a:noFill/>
        </p:spPr>
        <p:txBody>
          <a:bodyPr wrap="square">
            <a:spAutoFit/>
          </a:bodyPr>
          <a:lstStyle/>
          <a:p>
            <a:r>
              <a:rPr lang="en-US" b="1" dirty="0"/>
              <a:t>a</a:t>
            </a:r>
            <a:endParaRPr lang="en-US" dirty="0"/>
          </a:p>
        </p:txBody>
      </p:sp>
      <p:sp>
        <p:nvSpPr>
          <p:cNvPr id="15" name="TextBox 14">
            <a:extLst>
              <a:ext uri="{FF2B5EF4-FFF2-40B4-BE49-F238E27FC236}">
                <a16:creationId xmlns:a16="http://schemas.microsoft.com/office/drawing/2014/main" id="{E3A7BC1C-64AB-A06A-E7E9-DE5CFDB7E609}"/>
              </a:ext>
            </a:extLst>
          </p:cNvPr>
          <p:cNvSpPr txBox="1"/>
          <p:nvPr/>
        </p:nvSpPr>
        <p:spPr>
          <a:xfrm>
            <a:off x="5674360" y="3870835"/>
            <a:ext cx="325120" cy="369332"/>
          </a:xfrm>
          <a:prstGeom prst="rect">
            <a:avLst/>
          </a:prstGeom>
          <a:noFill/>
        </p:spPr>
        <p:txBody>
          <a:bodyPr wrap="square">
            <a:spAutoFit/>
          </a:bodyPr>
          <a:lstStyle/>
          <a:p>
            <a:r>
              <a:rPr lang="en-US" dirty="0"/>
              <a:t>b</a:t>
            </a:r>
          </a:p>
        </p:txBody>
      </p:sp>
      <p:sp>
        <p:nvSpPr>
          <p:cNvPr id="16" name="TextBox 15">
            <a:extLst>
              <a:ext uri="{FF2B5EF4-FFF2-40B4-BE49-F238E27FC236}">
                <a16:creationId xmlns:a16="http://schemas.microsoft.com/office/drawing/2014/main" id="{B5D97D2B-8D1A-C9B9-16DC-7CD3276F1AA1}"/>
              </a:ext>
            </a:extLst>
          </p:cNvPr>
          <p:cNvSpPr txBox="1"/>
          <p:nvPr/>
        </p:nvSpPr>
        <p:spPr>
          <a:xfrm>
            <a:off x="5638800" y="5121909"/>
            <a:ext cx="325120" cy="369332"/>
          </a:xfrm>
          <a:prstGeom prst="rect">
            <a:avLst/>
          </a:prstGeom>
          <a:noFill/>
        </p:spPr>
        <p:txBody>
          <a:bodyPr wrap="square">
            <a:spAutoFit/>
          </a:bodyPr>
          <a:lstStyle/>
          <a:p>
            <a:r>
              <a:rPr lang="en-US" b="1" dirty="0"/>
              <a:t>c</a:t>
            </a:r>
            <a:endParaRPr lang="en-US" dirty="0"/>
          </a:p>
        </p:txBody>
      </p:sp>
      <p:pic>
        <p:nvPicPr>
          <p:cNvPr id="18" name="Picture 17">
            <a:extLst>
              <a:ext uri="{FF2B5EF4-FFF2-40B4-BE49-F238E27FC236}">
                <a16:creationId xmlns:a16="http://schemas.microsoft.com/office/drawing/2014/main" id="{03C4E7B7-90CB-98FC-D899-CA8F0576DBAE}"/>
              </a:ext>
            </a:extLst>
          </p:cNvPr>
          <p:cNvPicPr>
            <a:picLocks noChangeAspect="1"/>
          </p:cNvPicPr>
          <p:nvPr/>
        </p:nvPicPr>
        <p:blipFill>
          <a:blip r:embed="rId2"/>
          <a:stretch>
            <a:fillRect/>
          </a:stretch>
        </p:blipFill>
        <p:spPr>
          <a:xfrm>
            <a:off x="939800" y="2322029"/>
            <a:ext cx="4572000" cy="3897235"/>
          </a:xfrm>
          <a:prstGeom prst="rect">
            <a:avLst/>
          </a:prstGeom>
        </p:spPr>
      </p:pic>
    </p:spTree>
    <p:extLst>
      <p:ext uri="{BB962C8B-B14F-4D97-AF65-F5344CB8AC3E}">
        <p14:creationId xmlns:p14="http://schemas.microsoft.com/office/powerpoint/2010/main" val="106462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E94EF-BCAB-65B8-755D-0F0807484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C6A5-0540-DC88-33AF-594A9EACAF8F}"/>
              </a:ext>
            </a:extLst>
          </p:cNvPr>
          <p:cNvSpPr>
            <a:spLocks noGrp="1"/>
          </p:cNvSpPr>
          <p:nvPr>
            <p:ph type="title"/>
          </p:nvPr>
        </p:nvSpPr>
        <p:spPr/>
        <p:txBody>
          <a:bodyPr/>
          <a:lstStyle/>
          <a:p>
            <a:r>
              <a:rPr lang="en-US" dirty="0"/>
              <a:t> </a:t>
            </a:r>
          </a:p>
        </p:txBody>
      </p:sp>
      <p:sp>
        <p:nvSpPr>
          <p:cNvPr id="10" name="Title 1">
            <a:extLst>
              <a:ext uri="{FF2B5EF4-FFF2-40B4-BE49-F238E27FC236}">
                <a16:creationId xmlns:a16="http://schemas.microsoft.com/office/drawing/2014/main" id="{9898F884-6D41-AC0C-A055-BAAE20BB0C09}"/>
              </a:ext>
            </a:extLst>
          </p:cNvPr>
          <p:cNvSpPr txBox="1">
            <a:spLocks/>
          </p:cNvSpPr>
          <p:nvPr/>
        </p:nvSpPr>
        <p:spPr bwMode="auto">
          <a:xfrm>
            <a:off x="886038" y="270842"/>
            <a:ext cx="1085003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kern="12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anose="020F0502020204030204" pitchFamily="2" charset="0"/>
              </a:defRPr>
            </a:lvl2pPr>
            <a:lvl3pPr algn="l" rtl="0" eaLnBrk="1" fontAlgn="base" hangingPunct="1">
              <a:spcBef>
                <a:spcPct val="0"/>
              </a:spcBef>
              <a:spcAft>
                <a:spcPct val="0"/>
              </a:spcAft>
              <a:defRPr sz="3600">
                <a:solidFill>
                  <a:srgbClr val="0CA3D7"/>
                </a:solidFill>
                <a:latin typeface="Dosis" panose="020F0502020204030204" pitchFamily="2" charset="0"/>
              </a:defRPr>
            </a:lvl3pPr>
            <a:lvl4pPr algn="l" rtl="0" eaLnBrk="1" fontAlgn="base" hangingPunct="1">
              <a:spcBef>
                <a:spcPct val="0"/>
              </a:spcBef>
              <a:spcAft>
                <a:spcPct val="0"/>
              </a:spcAft>
              <a:defRPr sz="3600">
                <a:solidFill>
                  <a:srgbClr val="0CA3D7"/>
                </a:solidFill>
                <a:latin typeface="Dosis" panose="020F0502020204030204" pitchFamily="2" charset="0"/>
              </a:defRPr>
            </a:lvl4pPr>
            <a:lvl5pPr algn="l" rtl="0" eaLnBrk="1" fontAlgn="base" hangingPunct="1">
              <a:spcBef>
                <a:spcPct val="0"/>
              </a:spcBef>
              <a:spcAft>
                <a:spcPct val="0"/>
              </a:spcAft>
              <a:defRPr sz="3600">
                <a:solidFill>
                  <a:srgbClr val="0CA3D7"/>
                </a:solidFill>
                <a:latin typeface="Dosis" panose="020F0502020204030204" pitchFamily="2" charset="0"/>
              </a:defRPr>
            </a:lvl5pPr>
            <a:lvl6pPr marL="457200" algn="l" rtl="0" eaLnBrk="1" fontAlgn="base" hangingPunct="1">
              <a:spcBef>
                <a:spcPct val="0"/>
              </a:spcBef>
              <a:spcAft>
                <a:spcPct val="0"/>
              </a:spcAft>
              <a:defRPr sz="3600">
                <a:solidFill>
                  <a:srgbClr val="0CA3D7"/>
                </a:solidFill>
                <a:latin typeface="Dosis" panose="020F0502020204030204" pitchFamily="2" charset="0"/>
              </a:defRPr>
            </a:lvl6pPr>
            <a:lvl7pPr marL="914400" algn="l" rtl="0" eaLnBrk="1" fontAlgn="base" hangingPunct="1">
              <a:spcBef>
                <a:spcPct val="0"/>
              </a:spcBef>
              <a:spcAft>
                <a:spcPct val="0"/>
              </a:spcAft>
              <a:defRPr sz="3600">
                <a:solidFill>
                  <a:srgbClr val="0CA3D7"/>
                </a:solidFill>
                <a:latin typeface="Dosis" panose="020F0502020204030204" pitchFamily="2" charset="0"/>
              </a:defRPr>
            </a:lvl7pPr>
            <a:lvl8pPr marL="1371600" algn="l" rtl="0" eaLnBrk="1" fontAlgn="base" hangingPunct="1">
              <a:spcBef>
                <a:spcPct val="0"/>
              </a:spcBef>
              <a:spcAft>
                <a:spcPct val="0"/>
              </a:spcAft>
              <a:defRPr sz="3600">
                <a:solidFill>
                  <a:srgbClr val="0CA3D7"/>
                </a:solidFill>
                <a:latin typeface="Dosis" panose="020F0502020204030204" pitchFamily="2" charset="0"/>
              </a:defRPr>
            </a:lvl8pPr>
            <a:lvl9pPr marL="1828800" algn="l" rtl="0" eaLnBrk="1" fontAlgn="base" hangingPunct="1">
              <a:spcBef>
                <a:spcPct val="0"/>
              </a:spcBef>
              <a:spcAft>
                <a:spcPct val="0"/>
              </a:spcAft>
              <a:defRPr sz="3600">
                <a:solidFill>
                  <a:srgbClr val="0CA3D7"/>
                </a:solidFill>
                <a:latin typeface="Dosis" panose="020F0502020204030204" pitchFamily="2" charset="0"/>
              </a:defRPr>
            </a:lvl9pPr>
          </a:lstStyle>
          <a:p>
            <a:r>
              <a:rPr lang="en-US" dirty="0"/>
              <a:t>Declaring and Initializing an Array</a:t>
            </a:r>
          </a:p>
        </p:txBody>
      </p:sp>
      <p:graphicFrame>
        <p:nvGraphicFramePr>
          <p:cNvPr id="3" name="Table 2">
            <a:extLst>
              <a:ext uri="{FF2B5EF4-FFF2-40B4-BE49-F238E27FC236}">
                <a16:creationId xmlns:a16="http://schemas.microsoft.com/office/drawing/2014/main" id="{CBFE7E81-753E-7835-5DA3-60FC5EFFD64F}"/>
              </a:ext>
            </a:extLst>
          </p:cNvPr>
          <p:cNvGraphicFramePr>
            <a:graphicFrameLocks noGrp="1"/>
          </p:cNvGraphicFramePr>
          <p:nvPr>
            <p:extLst>
              <p:ext uri="{D42A27DB-BD31-4B8C-83A1-F6EECF244321}">
                <p14:modId xmlns:p14="http://schemas.microsoft.com/office/powerpoint/2010/main" val="4009829907"/>
              </p:ext>
            </p:extLst>
          </p:nvPr>
        </p:nvGraphicFramePr>
        <p:xfrm>
          <a:off x="1645920" y="2243666"/>
          <a:ext cx="6939280" cy="3708400"/>
        </p:xfrm>
        <a:graphic>
          <a:graphicData uri="http://schemas.openxmlformats.org/drawingml/2006/table">
            <a:tbl>
              <a:tblPr firstRow="1" bandRow="1">
                <a:tableStyleId>{10A1B5D5-9B99-4C35-A422-299274C87663}</a:tableStyleId>
              </a:tblPr>
              <a:tblGrid>
                <a:gridCol w="2694666">
                  <a:extLst>
                    <a:ext uri="{9D8B030D-6E8A-4147-A177-3AD203B41FA5}">
                      <a16:colId xmlns:a16="http://schemas.microsoft.com/office/drawing/2014/main" val="3870978400"/>
                    </a:ext>
                  </a:extLst>
                </a:gridCol>
                <a:gridCol w="4244614">
                  <a:extLst>
                    <a:ext uri="{9D8B030D-6E8A-4147-A177-3AD203B41FA5}">
                      <a16:colId xmlns:a16="http://schemas.microsoft.com/office/drawing/2014/main" val="1912076024"/>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Output from printing the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222284"/>
                  </a:ext>
                </a:extLst>
              </a:tr>
              <a:tr h="370840">
                <a:tc>
                  <a:txBody>
                    <a:bodyPr/>
                    <a:lstStyle/>
                    <a:p>
                      <a:r>
                        <a:rPr lang="en-US" dirty="0"/>
                        <a:t>int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Random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151532"/>
                  </a:ext>
                </a:extLst>
              </a:tr>
              <a:tr h="370840">
                <a:tc>
                  <a:txBody>
                    <a:bodyPr/>
                    <a:lstStyle/>
                    <a:p>
                      <a:r>
                        <a:rPr lang="en-US" dirty="0"/>
                        <a:t>int numbers[5] = {20,30};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20 30 0 0 0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3664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numbers[5]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0 0 0 0 0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924687"/>
                  </a:ext>
                </a:extLst>
              </a:tr>
              <a:tr h="370840">
                <a:tc>
                  <a:txBody>
                    <a:bodyPr/>
                    <a:lstStyle/>
                    <a:p>
                      <a:r>
                        <a:rPr lang="en-US" dirty="0"/>
                        <a:t>float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Random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4205511"/>
                  </a:ext>
                </a:extLst>
              </a:tr>
              <a:tr h="370840">
                <a:tc>
                  <a:txBody>
                    <a:bodyPr/>
                    <a:lstStyle/>
                    <a:p>
                      <a:r>
                        <a:rPr lang="en-US" dirty="0"/>
                        <a:t>float numbers[5] = {20,30};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20 30 0 0 0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358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float numbers[5]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0 0 0 0 0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5078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 flags[5];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2430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 flags[5]=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0 0 0 0                        //0 if false and 1 is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1338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 flags[5]={1,1};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1 1 0 0 0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153935"/>
                  </a:ext>
                </a:extLst>
              </a:tr>
            </a:tbl>
          </a:graphicData>
        </a:graphic>
      </p:graphicFrame>
      <p:sp>
        <p:nvSpPr>
          <p:cNvPr id="4" name="TextBox 3">
            <a:extLst>
              <a:ext uri="{FF2B5EF4-FFF2-40B4-BE49-F238E27FC236}">
                <a16:creationId xmlns:a16="http://schemas.microsoft.com/office/drawing/2014/main" id="{75797406-8863-472F-6C14-05D39145BA1C}"/>
              </a:ext>
            </a:extLst>
          </p:cNvPr>
          <p:cNvSpPr txBox="1"/>
          <p:nvPr/>
        </p:nvSpPr>
        <p:spPr>
          <a:xfrm>
            <a:off x="1305512" y="1433863"/>
            <a:ext cx="7574327" cy="369332"/>
          </a:xfrm>
          <a:prstGeom prst="rect">
            <a:avLst/>
          </a:prstGeom>
          <a:noFill/>
        </p:spPr>
        <p:txBody>
          <a:bodyPr wrap="square" rtlCol="0">
            <a:spAutoFit/>
          </a:bodyPr>
          <a:lstStyle/>
          <a:p>
            <a:r>
              <a:rPr lang="en-US" dirty="0">
                <a:solidFill>
                  <a:srgbClr val="0070C0"/>
                </a:solidFill>
              </a:rPr>
              <a:t>The impact of different declaring and initialization on the output</a:t>
            </a:r>
          </a:p>
        </p:txBody>
      </p:sp>
    </p:spTree>
    <p:extLst>
      <p:ext uri="{BB962C8B-B14F-4D97-AF65-F5344CB8AC3E}">
        <p14:creationId xmlns:p14="http://schemas.microsoft.com/office/powerpoint/2010/main" val="297371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C064-BCFB-AA65-C0F6-A9AFC52A7EEA}"/>
              </a:ext>
            </a:extLst>
          </p:cNvPr>
          <p:cNvSpPr>
            <a:spLocks noGrp="1"/>
          </p:cNvSpPr>
          <p:nvPr>
            <p:ph type="title"/>
          </p:nvPr>
        </p:nvSpPr>
        <p:spPr/>
        <p:txBody>
          <a:bodyPr/>
          <a:lstStyle/>
          <a:p>
            <a:r>
              <a:rPr lang="en-US" dirty="0"/>
              <a:t>Example 3: Array of char</a:t>
            </a:r>
          </a:p>
        </p:txBody>
      </p:sp>
      <p:sp>
        <p:nvSpPr>
          <p:cNvPr id="3" name="Content Placeholder 2">
            <a:extLst>
              <a:ext uri="{FF2B5EF4-FFF2-40B4-BE49-F238E27FC236}">
                <a16:creationId xmlns:a16="http://schemas.microsoft.com/office/drawing/2014/main" id="{B64FEF67-3FAE-1EE1-86B4-75E2A39AC1E9}"/>
              </a:ext>
            </a:extLst>
          </p:cNvPr>
          <p:cNvSpPr>
            <a:spLocks noGrp="1"/>
          </p:cNvSpPr>
          <p:nvPr>
            <p:ph idx="1"/>
          </p:nvPr>
        </p:nvSpPr>
        <p:spPr/>
        <p:txBody>
          <a:bodyPr/>
          <a:lstStyle/>
          <a:p>
            <a:r>
              <a:rPr lang="en-US" b="1" dirty="0"/>
              <a:t>Problem: </a:t>
            </a:r>
            <a:r>
              <a:rPr lang="en-US" dirty="0"/>
              <a:t>Given an Array of characters as stated below, print the array in reverse order. </a:t>
            </a:r>
          </a:p>
        </p:txBody>
      </p:sp>
      <p:pic>
        <p:nvPicPr>
          <p:cNvPr id="5" name="Picture 4">
            <a:extLst>
              <a:ext uri="{FF2B5EF4-FFF2-40B4-BE49-F238E27FC236}">
                <a16:creationId xmlns:a16="http://schemas.microsoft.com/office/drawing/2014/main" id="{543694E0-FFAB-BFF5-F366-BCC89B80AC27}"/>
              </a:ext>
            </a:extLst>
          </p:cNvPr>
          <p:cNvPicPr>
            <a:picLocks noChangeAspect="1"/>
          </p:cNvPicPr>
          <p:nvPr/>
        </p:nvPicPr>
        <p:blipFill>
          <a:blip r:embed="rId2"/>
          <a:stretch>
            <a:fillRect/>
          </a:stretch>
        </p:blipFill>
        <p:spPr>
          <a:xfrm>
            <a:off x="814918" y="2538270"/>
            <a:ext cx="6489965" cy="3820160"/>
          </a:xfrm>
          <a:prstGeom prst="rect">
            <a:avLst/>
          </a:prstGeom>
        </p:spPr>
      </p:pic>
      <p:sp>
        <p:nvSpPr>
          <p:cNvPr id="7" name="TextBox 6">
            <a:extLst>
              <a:ext uri="{FF2B5EF4-FFF2-40B4-BE49-F238E27FC236}">
                <a16:creationId xmlns:a16="http://schemas.microsoft.com/office/drawing/2014/main" id="{8CBB99C3-A89D-485D-7670-22CB7E141650}"/>
              </a:ext>
            </a:extLst>
          </p:cNvPr>
          <p:cNvSpPr txBox="1"/>
          <p:nvPr/>
        </p:nvSpPr>
        <p:spPr>
          <a:xfrm>
            <a:off x="1849120" y="2040319"/>
            <a:ext cx="6096000" cy="369332"/>
          </a:xfrm>
          <a:prstGeom prst="rect">
            <a:avLst/>
          </a:prstGeom>
          <a:noFill/>
        </p:spPr>
        <p:txBody>
          <a:bodyPr wrap="square">
            <a:spAutoFit/>
          </a:bodyPr>
          <a:lstStyle/>
          <a:p>
            <a:r>
              <a:rPr lang="en-US" b="0" dirty="0">
                <a:solidFill>
                  <a:srgbClr val="0070C0"/>
                </a:solidFill>
              </a:rPr>
              <a:t> char sentence[10] = {'+', '+', 'C',' ', '</a:t>
            </a:r>
            <a:r>
              <a:rPr lang="en-US" b="0" dirty="0" err="1">
                <a:solidFill>
                  <a:srgbClr val="0070C0"/>
                </a:solidFill>
              </a:rPr>
              <a:t>e','v','o',’l</a:t>
            </a:r>
            <a:r>
              <a:rPr lang="en-US" b="0" dirty="0">
                <a:solidFill>
                  <a:srgbClr val="0070C0"/>
                </a:solidFill>
              </a:rPr>
              <a:t>',' ','I'};</a:t>
            </a:r>
          </a:p>
        </p:txBody>
      </p:sp>
      <p:pic>
        <p:nvPicPr>
          <p:cNvPr id="8" name="Picture 7">
            <a:extLst>
              <a:ext uri="{FF2B5EF4-FFF2-40B4-BE49-F238E27FC236}">
                <a16:creationId xmlns:a16="http://schemas.microsoft.com/office/drawing/2014/main" id="{24A9CF51-894A-AFD5-CC91-CEB24AEBD27A}"/>
              </a:ext>
            </a:extLst>
          </p:cNvPr>
          <p:cNvPicPr>
            <a:picLocks noChangeAspect="1"/>
          </p:cNvPicPr>
          <p:nvPr/>
        </p:nvPicPr>
        <p:blipFill>
          <a:blip r:embed="rId3"/>
          <a:stretch>
            <a:fillRect/>
          </a:stretch>
        </p:blipFill>
        <p:spPr>
          <a:xfrm>
            <a:off x="7688647" y="3818012"/>
            <a:ext cx="1966805" cy="628609"/>
          </a:xfrm>
          <a:prstGeom prst="rect">
            <a:avLst/>
          </a:prstGeom>
        </p:spPr>
      </p:pic>
      <p:pic>
        <p:nvPicPr>
          <p:cNvPr id="10" name="Picture 9">
            <a:extLst>
              <a:ext uri="{FF2B5EF4-FFF2-40B4-BE49-F238E27FC236}">
                <a16:creationId xmlns:a16="http://schemas.microsoft.com/office/drawing/2014/main" id="{B60650FF-AC7F-7F4A-9C6E-790EAA3407CC}"/>
              </a:ext>
            </a:extLst>
          </p:cNvPr>
          <p:cNvPicPr>
            <a:picLocks noChangeAspect="1"/>
          </p:cNvPicPr>
          <p:nvPr/>
        </p:nvPicPr>
        <p:blipFill>
          <a:blip r:embed="rId4"/>
          <a:stretch>
            <a:fillRect/>
          </a:stretch>
        </p:blipFill>
        <p:spPr>
          <a:xfrm>
            <a:off x="7945120" y="4573323"/>
            <a:ext cx="1966805" cy="628609"/>
          </a:xfrm>
          <a:prstGeom prst="rect">
            <a:avLst/>
          </a:prstGeom>
        </p:spPr>
      </p:pic>
      <p:pic>
        <p:nvPicPr>
          <p:cNvPr id="7170" name="Picture 2" descr="Cartoon Clapping Hands Images – Browse 12,934 Stock Photos, Vectors, and  Video | Adobe Stock">
            <a:extLst>
              <a:ext uri="{FF2B5EF4-FFF2-40B4-BE49-F238E27FC236}">
                <a16:creationId xmlns:a16="http://schemas.microsoft.com/office/drawing/2014/main" id="{3B205904-DD87-64FE-374D-C57F90391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3301" y="5503846"/>
            <a:ext cx="1159986" cy="8172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F4D09469-2D80-63AF-F139-406D30A199C2}"/>
              </a:ext>
            </a:extLst>
          </p:cNvPr>
          <p:cNvGraphicFramePr>
            <a:graphicFrameLocks noGrp="1"/>
          </p:cNvGraphicFramePr>
          <p:nvPr>
            <p:extLst>
              <p:ext uri="{D42A27DB-BD31-4B8C-83A1-F6EECF244321}">
                <p14:modId xmlns:p14="http://schemas.microsoft.com/office/powerpoint/2010/main" val="3190910158"/>
              </p:ext>
            </p:extLst>
          </p:nvPr>
        </p:nvGraphicFramePr>
        <p:xfrm>
          <a:off x="7506117" y="1940992"/>
          <a:ext cx="2946407" cy="731520"/>
        </p:xfrm>
        <a:graphic>
          <a:graphicData uri="http://schemas.openxmlformats.org/drawingml/2006/table">
            <a:tbl>
              <a:tblPr firstRow="1" bandRow="1">
                <a:tableStyleId>{5C22544A-7EE6-4342-B048-85BDC9FD1C3A}</a:tableStyleId>
              </a:tblPr>
              <a:tblGrid>
                <a:gridCol w="294641">
                  <a:extLst>
                    <a:ext uri="{9D8B030D-6E8A-4147-A177-3AD203B41FA5}">
                      <a16:colId xmlns:a16="http://schemas.microsoft.com/office/drawing/2014/main" val="2308209730"/>
                    </a:ext>
                  </a:extLst>
                </a:gridCol>
                <a:gridCol w="294641">
                  <a:extLst>
                    <a:ext uri="{9D8B030D-6E8A-4147-A177-3AD203B41FA5}">
                      <a16:colId xmlns:a16="http://schemas.microsoft.com/office/drawing/2014/main" val="167748036"/>
                    </a:ext>
                  </a:extLst>
                </a:gridCol>
                <a:gridCol w="278084">
                  <a:extLst>
                    <a:ext uri="{9D8B030D-6E8A-4147-A177-3AD203B41FA5}">
                      <a16:colId xmlns:a16="http://schemas.microsoft.com/office/drawing/2014/main" val="3784595280"/>
                    </a:ext>
                  </a:extLst>
                </a:gridCol>
                <a:gridCol w="311195">
                  <a:extLst>
                    <a:ext uri="{9D8B030D-6E8A-4147-A177-3AD203B41FA5}">
                      <a16:colId xmlns:a16="http://schemas.microsoft.com/office/drawing/2014/main" val="769902505"/>
                    </a:ext>
                  </a:extLst>
                </a:gridCol>
                <a:gridCol w="294641">
                  <a:extLst>
                    <a:ext uri="{9D8B030D-6E8A-4147-A177-3AD203B41FA5}">
                      <a16:colId xmlns:a16="http://schemas.microsoft.com/office/drawing/2014/main" val="3758558677"/>
                    </a:ext>
                  </a:extLst>
                </a:gridCol>
                <a:gridCol w="294641">
                  <a:extLst>
                    <a:ext uri="{9D8B030D-6E8A-4147-A177-3AD203B41FA5}">
                      <a16:colId xmlns:a16="http://schemas.microsoft.com/office/drawing/2014/main" val="404532299"/>
                    </a:ext>
                  </a:extLst>
                </a:gridCol>
                <a:gridCol w="294641">
                  <a:extLst>
                    <a:ext uri="{9D8B030D-6E8A-4147-A177-3AD203B41FA5}">
                      <a16:colId xmlns:a16="http://schemas.microsoft.com/office/drawing/2014/main" val="3637006095"/>
                    </a:ext>
                  </a:extLst>
                </a:gridCol>
                <a:gridCol w="294641">
                  <a:extLst>
                    <a:ext uri="{9D8B030D-6E8A-4147-A177-3AD203B41FA5}">
                      <a16:colId xmlns:a16="http://schemas.microsoft.com/office/drawing/2014/main" val="1498021683"/>
                    </a:ext>
                  </a:extLst>
                </a:gridCol>
                <a:gridCol w="294641">
                  <a:extLst>
                    <a:ext uri="{9D8B030D-6E8A-4147-A177-3AD203B41FA5}">
                      <a16:colId xmlns:a16="http://schemas.microsoft.com/office/drawing/2014/main" val="2050335419"/>
                    </a:ext>
                  </a:extLst>
                </a:gridCol>
                <a:gridCol w="294641">
                  <a:extLst>
                    <a:ext uri="{9D8B030D-6E8A-4147-A177-3AD203B41FA5}">
                      <a16:colId xmlns:a16="http://schemas.microsoft.com/office/drawing/2014/main" val="2098866610"/>
                    </a:ext>
                  </a:extLst>
                </a:gridCol>
              </a:tblGrid>
              <a:tr h="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
        <p:nvSpPr>
          <p:cNvPr id="6" name="TextBox 5">
            <a:extLst>
              <a:ext uri="{FF2B5EF4-FFF2-40B4-BE49-F238E27FC236}">
                <a16:creationId xmlns:a16="http://schemas.microsoft.com/office/drawing/2014/main" id="{FC75AA02-F49B-8311-C268-B786F636FB6C}"/>
              </a:ext>
            </a:extLst>
          </p:cNvPr>
          <p:cNvSpPr txBox="1"/>
          <p:nvPr/>
        </p:nvSpPr>
        <p:spPr>
          <a:xfrm>
            <a:off x="10081720" y="1271090"/>
            <a:ext cx="741608" cy="369332"/>
          </a:xfrm>
          <a:prstGeom prst="rect">
            <a:avLst/>
          </a:prstGeom>
          <a:noFill/>
        </p:spPr>
        <p:txBody>
          <a:bodyPr wrap="square" rtlCol="0">
            <a:spAutoFit/>
          </a:bodyPr>
          <a:lstStyle/>
          <a:p>
            <a:r>
              <a:rPr lang="en-US" dirty="0" err="1">
                <a:solidFill>
                  <a:srgbClr val="FF0000"/>
                </a:solidFill>
              </a:rPr>
              <a:t>i</a:t>
            </a:r>
            <a:r>
              <a:rPr lang="en-US" dirty="0">
                <a:solidFill>
                  <a:srgbClr val="FF0000"/>
                </a:solidFill>
              </a:rPr>
              <a:t>=9</a:t>
            </a:r>
          </a:p>
        </p:txBody>
      </p:sp>
      <p:cxnSp>
        <p:nvCxnSpPr>
          <p:cNvPr id="11" name="Straight Arrow Connector 10">
            <a:extLst>
              <a:ext uri="{FF2B5EF4-FFF2-40B4-BE49-F238E27FC236}">
                <a16:creationId xmlns:a16="http://schemas.microsoft.com/office/drawing/2014/main" id="{006130C4-8EA5-6F7C-1A42-0063ADE9C3FB}"/>
              </a:ext>
            </a:extLst>
          </p:cNvPr>
          <p:cNvCxnSpPr/>
          <p:nvPr/>
        </p:nvCxnSpPr>
        <p:spPr bwMode="auto">
          <a:xfrm>
            <a:off x="10437025" y="1640422"/>
            <a:ext cx="0" cy="30057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7344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BE3F-8C85-E8BB-F76C-821BAF4BCC40}"/>
              </a:ext>
            </a:extLst>
          </p:cNvPr>
          <p:cNvSpPr>
            <a:spLocks noGrp="1"/>
          </p:cNvSpPr>
          <p:nvPr>
            <p:ph type="title"/>
          </p:nvPr>
        </p:nvSpPr>
        <p:spPr/>
        <p:txBody>
          <a:bodyPr/>
          <a:lstStyle/>
          <a:p>
            <a:r>
              <a:rPr lang="en-US" dirty="0"/>
              <a:t>Example 4: Array of </a:t>
            </a:r>
            <a:r>
              <a:rPr lang="en-US" dirty="0" err="1"/>
              <a:t>booleans</a:t>
            </a:r>
            <a:endParaRPr lang="en-US" dirty="0"/>
          </a:p>
        </p:txBody>
      </p:sp>
      <p:sp>
        <p:nvSpPr>
          <p:cNvPr id="3" name="Content Placeholder 2">
            <a:extLst>
              <a:ext uri="{FF2B5EF4-FFF2-40B4-BE49-F238E27FC236}">
                <a16:creationId xmlns:a16="http://schemas.microsoft.com/office/drawing/2014/main" id="{F20D59DC-3F1E-1A39-A82E-9AC0695544C4}"/>
              </a:ext>
            </a:extLst>
          </p:cNvPr>
          <p:cNvSpPr>
            <a:spLocks noGrp="1"/>
          </p:cNvSpPr>
          <p:nvPr>
            <p:ph idx="1"/>
          </p:nvPr>
        </p:nvSpPr>
        <p:spPr/>
        <p:txBody>
          <a:bodyPr/>
          <a:lstStyle/>
          <a:p>
            <a:r>
              <a:rPr lang="en-US" dirty="0"/>
              <a:t>Problem: Given an Array of </a:t>
            </a:r>
            <a:r>
              <a:rPr lang="en-US" dirty="0" err="1"/>
              <a:t>boolean</a:t>
            </a:r>
            <a:r>
              <a:rPr lang="en-US" dirty="0"/>
              <a:t> values representing the existence of errors, print the index where the error value is true.</a:t>
            </a:r>
          </a:p>
        </p:txBody>
      </p:sp>
      <p:pic>
        <p:nvPicPr>
          <p:cNvPr id="6" name="Picture 5">
            <a:extLst>
              <a:ext uri="{FF2B5EF4-FFF2-40B4-BE49-F238E27FC236}">
                <a16:creationId xmlns:a16="http://schemas.microsoft.com/office/drawing/2014/main" id="{DCB754E5-42DC-0D25-7389-6E4779D0B657}"/>
              </a:ext>
            </a:extLst>
          </p:cNvPr>
          <p:cNvPicPr>
            <a:picLocks noChangeAspect="1"/>
          </p:cNvPicPr>
          <p:nvPr/>
        </p:nvPicPr>
        <p:blipFill>
          <a:blip r:embed="rId2"/>
          <a:stretch>
            <a:fillRect/>
          </a:stretch>
        </p:blipFill>
        <p:spPr>
          <a:xfrm>
            <a:off x="1089238" y="2216041"/>
            <a:ext cx="5880522" cy="3605639"/>
          </a:xfrm>
          <a:prstGeom prst="rect">
            <a:avLst/>
          </a:prstGeom>
        </p:spPr>
      </p:pic>
      <p:pic>
        <p:nvPicPr>
          <p:cNvPr id="7" name="Picture 6">
            <a:extLst>
              <a:ext uri="{FF2B5EF4-FFF2-40B4-BE49-F238E27FC236}">
                <a16:creationId xmlns:a16="http://schemas.microsoft.com/office/drawing/2014/main" id="{8850CD26-19F6-5DA3-02D3-D3A39B9AD0A5}"/>
              </a:ext>
            </a:extLst>
          </p:cNvPr>
          <p:cNvPicPr>
            <a:picLocks noChangeAspect="1"/>
          </p:cNvPicPr>
          <p:nvPr/>
        </p:nvPicPr>
        <p:blipFill>
          <a:blip r:embed="rId3"/>
          <a:stretch>
            <a:fillRect/>
          </a:stretch>
        </p:blipFill>
        <p:spPr>
          <a:xfrm>
            <a:off x="7360075" y="2122948"/>
            <a:ext cx="1357206" cy="628609"/>
          </a:xfrm>
          <a:prstGeom prst="rect">
            <a:avLst/>
          </a:prstGeom>
        </p:spPr>
      </p:pic>
      <p:pic>
        <p:nvPicPr>
          <p:cNvPr id="9" name="Picture 8">
            <a:extLst>
              <a:ext uri="{FF2B5EF4-FFF2-40B4-BE49-F238E27FC236}">
                <a16:creationId xmlns:a16="http://schemas.microsoft.com/office/drawing/2014/main" id="{686E949F-27A5-0B40-C386-38C63E94E23E}"/>
              </a:ext>
            </a:extLst>
          </p:cNvPr>
          <p:cNvPicPr>
            <a:picLocks noChangeAspect="1"/>
          </p:cNvPicPr>
          <p:nvPr/>
        </p:nvPicPr>
        <p:blipFill>
          <a:blip r:embed="rId4"/>
          <a:stretch>
            <a:fillRect/>
          </a:stretch>
        </p:blipFill>
        <p:spPr>
          <a:xfrm>
            <a:off x="7482697" y="3112972"/>
            <a:ext cx="1661304" cy="993472"/>
          </a:xfrm>
          <a:prstGeom prst="rect">
            <a:avLst/>
          </a:prstGeom>
        </p:spPr>
      </p:pic>
    </p:spTree>
    <p:extLst>
      <p:ext uri="{BB962C8B-B14F-4D97-AF65-F5344CB8AC3E}">
        <p14:creationId xmlns:p14="http://schemas.microsoft.com/office/powerpoint/2010/main" val="299646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C6D6C-4811-E2DF-27E9-0807B607F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C776E-4B7C-E846-27CE-99BB502A0161}"/>
              </a:ext>
            </a:extLst>
          </p:cNvPr>
          <p:cNvSpPr>
            <a:spLocks noGrp="1"/>
          </p:cNvSpPr>
          <p:nvPr>
            <p:ph type="title"/>
          </p:nvPr>
        </p:nvSpPr>
        <p:spPr/>
        <p:txBody>
          <a:bodyPr/>
          <a:lstStyle/>
          <a:p>
            <a:r>
              <a:rPr lang="en-US" dirty="0"/>
              <a:t>Example </a:t>
            </a:r>
            <a:r>
              <a:rPr lang="ar-EG" dirty="0"/>
              <a:t>5</a:t>
            </a:r>
            <a:endParaRPr lang="en-US" dirty="0"/>
          </a:p>
        </p:txBody>
      </p:sp>
      <p:sp>
        <p:nvSpPr>
          <p:cNvPr id="3" name="Content Placeholder 2">
            <a:extLst>
              <a:ext uri="{FF2B5EF4-FFF2-40B4-BE49-F238E27FC236}">
                <a16:creationId xmlns:a16="http://schemas.microsoft.com/office/drawing/2014/main" id="{CC46514E-59F4-E6D5-5E2A-78A9375A1DC0}"/>
              </a:ext>
            </a:extLst>
          </p:cNvPr>
          <p:cNvSpPr>
            <a:spLocks noGrp="1"/>
          </p:cNvSpPr>
          <p:nvPr>
            <p:ph idx="1"/>
          </p:nvPr>
        </p:nvSpPr>
        <p:spPr>
          <a:xfrm>
            <a:off x="814920" y="1339851"/>
            <a:ext cx="6856742" cy="5184775"/>
          </a:xfrm>
        </p:spPr>
        <p:txBody>
          <a:bodyPr/>
          <a:lstStyle/>
          <a:p>
            <a:pPr algn="just"/>
            <a:r>
              <a:rPr lang="en-US" b="1" dirty="0"/>
              <a:t>Problem: </a:t>
            </a:r>
            <a:r>
              <a:rPr lang="en-US" dirty="0"/>
              <a:t>Declare an array of 5 numbers, each number represents student grades. Pass by the array, and print “Pass” if the grade is greater than or equal to 40. Print “Fail” if the grade is less than 40.</a:t>
            </a:r>
          </a:p>
        </p:txBody>
      </p:sp>
      <p:pic>
        <p:nvPicPr>
          <p:cNvPr id="4" name="Picture 3" descr="Test Your Knowledge">
            <a:extLst>
              <a:ext uri="{FF2B5EF4-FFF2-40B4-BE49-F238E27FC236}">
                <a16:creationId xmlns:a16="http://schemas.microsoft.com/office/drawing/2014/main" id="{775AAF0E-2F77-4076-05E6-DA50E3242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867" y="1339851"/>
            <a:ext cx="1885950" cy="1496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E3D6F7-9C71-4C35-DDD3-E81977FB4523}"/>
              </a:ext>
            </a:extLst>
          </p:cNvPr>
          <p:cNvPicPr>
            <a:picLocks noChangeAspect="1"/>
          </p:cNvPicPr>
          <p:nvPr/>
        </p:nvPicPr>
        <p:blipFill>
          <a:blip r:embed="rId3"/>
          <a:stretch>
            <a:fillRect/>
          </a:stretch>
        </p:blipFill>
        <p:spPr>
          <a:xfrm>
            <a:off x="7847449" y="4649583"/>
            <a:ext cx="1806786" cy="1408809"/>
          </a:xfrm>
          <a:prstGeom prst="rect">
            <a:avLst/>
          </a:prstGeom>
        </p:spPr>
      </p:pic>
      <p:pic>
        <p:nvPicPr>
          <p:cNvPr id="7" name="Picture 6">
            <a:extLst>
              <a:ext uri="{FF2B5EF4-FFF2-40B4-BE49-F238E27FC236}">
                <a16:creationId xmlns:a16="http://schemas.microsoft.com/office/drawing/2014/main" id="{E0BA02C7-EB1C-8DDE-5195-7AB770D483EE}"/>
              </a:ext>
            </a:extLst>
          </p:cNvPr>
          <p:cNvPicPr>
            <a:picLocks noChangeAspect="1"/>
          </p:cNvPicPr>
          <p:nvPr/>
        </p:nvPicPr>
        <p:blipFill>
          <a:blip r:embed="rId4"/>
          <a:stretch>
            <a:fillRect/>
          </a:stretch>
        </p:blipFill>
        <p:spPr>
          <a:xfrm>
            <a:off x="1013797" y="2933054"/>
            <a:ext cx="6657865" cy="3436749"/>
          </a:xfrm>
          <a:prstGeom prst="rect">
            <a:avLst/>
          </a:prstGeom>
        </p:spPr>
      </p:pic>
    </p:spTree>
    <p:extLst>
      <p:ext uri="{BB962C8B-B14F-4D97-AF65-F5344CB8AC3E}">
        <p14:creationId xmlns:p14="http://schemas.microsoft.com/office/powerpoint/2010/main" val="86371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DBE3F-722F-DBF6-01BA-27A23F0B6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3561D-7DE3-091D-3B5B-B5431994C036}"/>
              </a:ext>
            </a:extLst>
          </p:cNvPr>
          <p:cNvSpPr>
            <a:spLocks noGrp="1"/>
          </p:cNvSpPr>
          <p:nvPr>
            <p:ph type="title"/>
          </p:nvPr>
        </p:nvSpPr>
        <p:spPr/>
        <p:txBody>
          <a:bodyPr/>
          <a:lstStyle/>
          <a:p>
            <a:r>
              <a:rPr lang="en-US" dirty="0"/>
              <a:t>Example </a:t>
            </a:r>
            <a:r>
              <a:rPr lang="ar-EG" dirty="0"/>
              <a:t>6</a:t>
            </a:r>
            <a:r>
              <a:rPr lang="en-US" dirty="0"/>
              <a:t>: Searching an Array</a:t>
            </a:r>
          </a:p>
        </p:txBody>
      </p:sp>
      <p:sp>
        <p:nvSpPr>
          <p:cNvPr id="3" name="Content Placeholder 2">
            <a:extLst>
              <a:ext uri="{FF2B5EF4-FFF2-40B4-BE49-F238E27FC236}">
                <a16:creationId xmlns:a16="http://schemas.microsoft.com/office/drawing/2014/main" id="{74B151A8-EF94-4DAE-DC99-DFFCC82A9C31}"/>
              </a:ext>
            </a:extLst>
          </p:cNvPr>
          <p:cNvSpPr>
            <a:spLocks noGrp="1"/>
          </p:cNvSpPr>
          <p:nvPr>
            <p:ph idx="1"/>
          </p:nvPr>
        </p:nvSpPr>
        <p:spPr/>
        <p:txBody>
          <a:bodyPr/>
          <a:lstStyle/>
          <a:p>
            <a:r>
              <a:rPr lang="en-US" b="1" dirty="0"/>
              <a:t>Problem: </a:t>
            </a:r>
            <a:r>
              <a:rPr lang="en-US" dirty="0"/>
              <a:t>Given an Array of int values, and a number to search for within the array. Write a program to search for the number within the array. If the number is found, print the index.</a:t>
            </a:r>
          </a:p>
        </p:txBody>
      </p:sp>
      <p:pic>
        <p:nvPicPr>
          <p:cNvPr id="5" name="Picture 4">
            <a:extLst>
              <a:ext uri="{FF2B5EF4-FFF2-40B4-BE49-F238E27FC236}">
                <a16:creationId xmlns:a16="http://schemas.microsoft.com/office/drawing/2014/main" id="{63A4FEA2-015F-3C87-677F-90721C3E30C3}"/>
              </a:ext>
            </a:extLst>
          </p:cNvPr>
          <p:cNvPicPr>
            <a:picLocks noChangeAspect="1"/>
          </p:cNvPicPr>
          <p:nvPr/>
        </p:nvPicPr>
        <p:blipFill>
          <a:blip r:embed="rId2"/>
          <a:stretch>
            <a:fillRect/>
          </a:stretch>
        </p:blipFill>
        <p:spPr>
          <a:xfrm>
            <a:off x="1131335" y="2574133"/>
            <a:ext cx="5418290" cy="3619814"/>
          </a:xfrm>
          <a:prstGeom prst="rect">
            <a:avLst/>
          </a:prstGeom>
        </p:spPr>
      </p:pic>
      <p:pic>
        <p:nvPicPr>
          <p:cNvPr id="8" name="Picture 7">
            <a:extLst>
              <a:ext uri="{FF2B5EF4-FFF2-40B4-BE49-F238E27FC236}">
                <a16:creationId xmlns:a16="http://schemas.microsoft.com/office/drawing/2014/main" id="{24EE5EAC-8BA3-03D0-5F2A-5FFF4823EFF9}"/>
              </a:ext>
            </a:extLst>
          </p:cNvPr>
          <p:cNvPicPr>
            <a:picLocks noChangeAspect="1"/>
          </p:cNvPicPr>
          <p:nvPr/>
        </p:nvPicPr>
        <p:blipFill>
          <a:blip r:embed="rId3"/>
          <a:stretch>
            <a:fillRect/>
          </a:stretch>
        </p:blipFill>
        <p:spPr>
          <a:xfrm>
            <a:off x="7103626" y="4199977"/>
            <a:ext cx="1357206" cy="628609"/>
          </a:xfrm>
          <a:prstGeom prst="rect">
            <a:avLst/>
          </a:prstGeom>
        </p:spPr>
      </p:pic>
      <p:pic>
        <p:nvPicPr>
          <p:cNvPr id="11" name="Picture 10">
            <a:extLst>
              <a:ext uri="{FF2B5EF4-FFF2-40B4-BE49-F238E27FC236}">
                <a16:creationId xmlns:a16="http://schemas.microsoft.com/office/drawing/2014/main" id="{B70B9258-A335-86E8-1C46-4F9B1894AFBE}"/>
              </a:ext>
            </a:extLst>
          </p:cNvPr>
          <p:cNvPicPr>
            <a:picLocks noChangeAspect="1"/>
          </p:cNvPicPr>
          <p:nvPr/>
        </p:nvPicPr>
        <p:blipFill>
          <a:blip r:embed="rId4"/>
          <a:stretch>
            <a:fillRect/>
          </a:stretch>
        </p:blipFill>
        <p:spPr>
          <a:xfrm>
            <a:off x="6877013" y="5155362"/>
            <a:ext cx="2583404" cy="628608"/>
          </a:xfrm>
          <a:prstGeom prst="rect">
            <a:avLst/>
          </a:prstGeom>
        </p:spPr>
      </p:pic>
      <p:graphicFrame>
        <p:nvGraphicFramePr>
          <p:cNvPr id="4" name="Table 3">
            <a:extLst>
              <a:ext uri="{FF2B5EF4-FFF2-40B4-BE49-F238E27FC236}">
                <a16:creationId xmlns:a16="http://schemas.microsoft.com/office/drawing/2014/main" id="{F7C634B4-8BA5-CD79-6B6B-57D9D041DDA3}"/>
              </a:ext>
            </a:extLst>
          </p:cNvPr>
          <p:cNvGraphicFramePr>
            <a:graphicFrameLocks noGrp="1"/>
          </p:cNvGraphicFramePr>
          <p:nvPr>
            <p:extLst>
              <p:ext uri="{D42A27DB-BD31-4B8C-83A1-F6EECF244321}">
                <p14:modId xmlns:p14="http://schemas.microsoft.com/office/powerpoint/2010/main" val="2958504585"/>
              </p:ext>
            </p:extLst>
          </p:nvPr>
        </p:nvGraphicFramePr>
        <p:xfrm>
          <a:off x="6866041" y="3037027"/>
          <a:ext cx="4411698" cy="731520"/>
        </p:xfrm>
        <a:graphic>
          <a:graphicData uri="http://schemas.openxmlformats.org/drawingml/2006/table">
            <a:tbl>
              <a:tblPr firstRow="1" bandRow="1">
                <a:tableStyleId>{5C22544A-7EE6-4342-B048-85BDC9FD1C3A}</a:tableStyleId>
              </a:tblPr>
              <a:tblGrid>
                <a:gridCol w="882340">
                  <a:extLst>
                    <a:ext uri="{9D8B030D-6E8A-4147-A177-3AD203B41FA5}">
                      <a16:colId xmlns:a16="http://schemas.microsoft.com/office/drawing/2014/main" val="2308209730"/>
                    </a:ext>
                  </a:extLst>
                </a:gridCol>
                <a:gridCol w="882340">
                  <a:extLst>
                    <a:ext uri="{9D8B030D-6E8A-4147-A177-3AD203B41FA5}">
                      <a16:colId xmlns:a16="http://schemas.microsoft.com/office/drawing/2014/main" val="167748036"/>
                    </a:ext>
                  </a:extLst>
                </a:gridCol>
                <a:gridCol w="832761">
                  <a:extLst>
                    <a:ext uri="{9D8B030D-6E8A-4147-A177-3AD203B41FA5}">
                      <a16:colId xmlns:a16="http://schemas.microsoft.com/office/drawing/2014/main" val="3784595280"/>
                    </a:ext>
                  </a:extLst>
                </a:gridCol>
                <a:gridCol w="931917">
                  <a:extLst>
                    <a:ext uri="{9D8B030D-6E8A-4147-A177-3AD203B41FA5}">
                      <a16:colId xmlns:a16="http://schemas.microsoft.com/office/drawing/2014/main" val="769902505"/>
                    </a:ext>
                  </a:extLst>
                </a:gridCol>
                <a:gridCol w="882340">
                  <a:extLst>
                    <a:ext uri="{9D8B030D-6E8A-4147-A177-3AD203B41FA5}">
                      <a16:colId xmlns:a16="http://schemas.microsoft.com/office/drawing/2014/main" val="3758558677"/>
                    </a:ext>
                  </a:extLst>
                </a:gridCol>
              </a:tblGrid>
              <a:tr h="350520">
                <a:tc>
                  <a:txBody>
                    <a:bodyPr/>
                    <a:lstStyle/>
                    <a:p>
                      <a:pPr algn="ctr"/>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4566373"/>
                  </a:ext>
                </a:extLst>
              </a:tr>
              <a:tr h="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b="1"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7993246"/>
                  </a:ext>
                </a:extLst>
              </a:tr>
            </a:tbl>
          </a:graphicData>
        </a:graphic>
      </p:graphicFrame>
      <p:sp>
        <p:nvSpPr>
          <p:cNvPr id="6" name="TextBox 5">
            <a:extLst>
              <a:ext uri="{FF2B5EF4-FFF2-40B4-BE49-F238E27FC236}">
                <a16:creationId xmlns:a16="http://schemas.microsoft.com/office/drawing/2014/main" id="{5D24B59E-6668-9967-36AD-6328C6C5F9C1}"/>
              </a:ext>
            </a:extLst>
          </p:cNvPr>
          <p:cNvSpPr txBox="1"/>
          <p:nvPr/>
        </p:nvSpPr>
        <p:spPr>
          <a:xfrm>
            <a:off x="8089885" y="2236265"/>
            <a:ext cx="1178102" cy="369332"/>
          </a:xfrm>
          <a:prstGeom prst="rect">
            <a:avLst/>
          </a:prstGeom>
          <a:noFill/>
        </p:spPr>
        <p:txBody>
          <a:bodyPr wrap="square" rtlCol="0">
            <a:spAutoFit/>
          </a:bodyPr>
          <a:lstStyle/>
          <a:p>
            <a:r>
              <a:rPr lang="en-US" dirty="0">
                <a:solidFill>
                  <a:srgbClr val="FF0000"/>
                </a:solidFill>
              </a:rPr>
              <a:t>x=40</a:t>
            </a:r>
          </a:p>
        </p:txBody>
      </p:sp>
      <p:cxnSp>
        <p:nvCxnSpPr>
          <p:cNvPr id="9" name="Straight Arrow Connector 8">
            <a:extLst>
              <a:ext uri="{FF2B5EF4-FFF2-40B4-BE49-F238E27FC236}">
                <a16:creationId xmlns:a16="http://schemas.microsoft.com/office/drawing/2014/main" id="{CE766534-BE41-B6DF-EDE0-E980A81AD54A}"/>
              </a:ext>
            </a:extLst>
          </p:cNvPr>
          <p:cNvCxnSpPr/>
          <p:nvPr/>
        </p:nvCxnSpPr>
        <p:spPr bwMode="auto">
          <a:xfrm flipH="1">
            <a:off x="7392692" y="2605597"/>
            <a:ext cx="989309" cy="4314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55A6A992-E780-8468-923E-9DCD5DAFC6B3}"/>
              </a:ext>
            </a:extLst>
          </p:cNvPr>
          <p:cNvSpPr txBox="1"/>
          <p:nvPr/>
        </p:nvSpPr>
        <p:spPr>
          <a:xfrm>
            <a:off x="8756542" y="2388797"/>
            <a:ext cx="2304123" cy="646331"/>
          </a:xfrm>
          <a:prstGeom prst="rect">
            <a:avLst/>
          </a:prstGeom>
          <a:solidFill>
            <a:schemeClr val="bg1"/>
          </a:solidFill>
        </p:spPr>
        <p:txBody>
          <a:bodyPr wrap="square" rtlCol="0">
            <a:spAutoFit/>
          </a:bodyPr>
          <a:lstStyle/>
          <a:p>
            <a:r>
              <a:rPr lang="en-US" dirty="0">
                <a:solidFill>
                  <a:srgbClr val="FF0000"/>
                </a:solidFill>
              </a:rPr>
              <a:t>Compare x with each array element</a:t>
            </a:r>
          </a:p>
        </p:txBody>
      </p:sp>
    </p:spTree>
    <p:extLst>
      <p:ext uri="{BB962C8B-B14F-4D97-AF65-F5344CB8AC3E}">
        <p14:creationId xmlns:p14="http://schemas.microsoft.com/office/powerpoint/2010/main" val="294259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9DB21-BAAD-FA6F-EB76-3C3A32AF3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6B060-A722-2EBB-CA91-680E3487DAA7}"/>
              </a:ext>
            </a:extLst>
          </p:cNvPr>
          <p:cNvSpPr>
            <a:spLocks noGrp="1"/>
          </p:cNvSpPr>
          <p:nvPr>
            <p:ph type="title"/>
          </p:nvPr>
        </p:nvSpPr>
        <p:spPr/>
        <p:txBody>
          <a:bodyPr/>
          <a:lstStyle/>
          <a:p>
            <a:r>
              <a:rPr lang="en-US" dirty="0"/>
              <a:t>Example </a:t>
            </a:r>
            <a:r>
              <a:rPr lang="ar-EG" dirty="0"/>
              <a:t>6</a:t>
            </a:r>
            <a:r>
              <a:rPr lang="en-US" dirty="0"/>
              <a:t> (continued)</a:t>
            </a:r>
          </a:p>
        </p:txBody>
      </p:sp>
      <p:sp>
        <p:nvSpPr>
          <p:cNvPr id="3" name="Content Placeholder 2">
            <a:extLst>
              <a:ext uri="{FF2B5EF4-FFF2-40B4-BE49-F238E27FC236}">
                <a16:creationId xmlns:a16="http://schemas.microsoft.com/office/drawing/2014/main" id="{BFCC0599-0CA5-7F24-0B5F-FE78BFB3428E}"/>
              </a:ext>
            </a:extLst>
          </p:cNvPr>
          <p:cNvSpPr>
            <a:spLocks noGrp="1"/>
          </p:cNvSpPr>
          <p:nvPr>
            <p:ph idx="1"/>
          </p:nvPr>
        </p:nvSpPr>
        <p:spPr/>
        <p:txBody>
          <a:bodyPr/>
          <a:lstStyle/>
          <a:p>
            <a:r>
              <a:rPr lang="en-US" b="1" dirty="0"/>
              <a:t>Problem: </a:t>
            </a:r>
            <a:r>
              <a:rPr lang="en-US" dirty="0"/>
              <a:t>Extend the previous example of searching an array to print that the element is not found.</a:t>
            </a:r>
            <a:r>
              <a:rPr lang="en-US" b="1" dirty="0"/>
              <a:t> </a:t>
            </a:r>
            <a:endParaRPr lang="en-US" dirty="0"/>
          </a:p>
        </p:txBody>
      </p:sp>
      <p:pic>
        <p:nvPicPr>
          <p:cNvPr id="4" name="Picture 3" descr="Test Your Knowledge">
            <a:extLst>
              <a:ext uri="{FF2B5EF4-FFF2-40B4-BE49-F238E27FC236}">
                <a16:creationId xmlns:a16="http://schemas.microsoft.com/office/drawing/2014/main" id="{FBEB3F51-2789-9EDE-A76F-E47EBC976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463" y="1656799"/>
            <a:ext cx="1584093" cy="15738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098D4F3-EC8F-EA3C-4B3B-81CA44107671}"/>
              </a:ext>
            </a:extLst>
          </p:cNvPr>
          <p:cNvPicPr>
            <a:picLocks noChangeAspect="1"/>
          </p:cNvPicPr>
          <p:nvPr/>
        </p:nvPicPr>
        <p:blipFill>
          <a:blip r:embed="rId3"/>
          <a:stretch>
            <a:fillRect/>
          </a:stretch>
        </p:blipFill>
        <p:spPr>
          <a:xfrm>
            <a:off x="894474" y="2319055"/>
            <a:ext cx="5201376" cy="4048690"/>
          </a:xfrm>
          <a:prstGeom prst="rect">
            <a:avLst/>
          </a:prstGeom>
        </p:spPr>
      </p:pic>
      <p:pic>
        <p:nvPicPr>
          <p:cNvPr id="9" name="Picture 8">
            <a:extLst>
              <a:ext uri="{FF2B5EF4-FFF2-40B4-BE49-F238E27FC236}">
                <a16:creationId xmlns:a16="http://schemas.microsoft.com/office/drawing/2014/main" id="{CFFBD277-F9A7-1E15-DC40-44E3812508BA}"/>
              </a:ext>
            </a:extLst>
          </p:cNvPr>
          <p:cNvPicPr>
            <a:picLocks noChangeAspect="1"/>
          </p:cNvPicPr>
          <p:nvPr/>
        </p:nvPicPr>
        <p:blipFill>
          <a:blip r:embed="rId4"/>
          <a:stretch>
            <a:fillRect/>
          </a:stretch>
        </p:blipFill>
        <p:spPr>
          <a:xfrm>
            <a:off x="6412026" y="4642671"/>
            <a:ext cx="2619741" cy="857370"/>
          </a:xfrm>
          <a:prstGeom prst="rect">
            <a:avLst/>
          </a:prstGeom>
        </p:spPr>
      </p:pic>
      <p:pic>
        <p:nvPicPr>
          <p:cNvPr id="1026" name="Picture 2" descr="sad face emoji - Apps on Google Play">
            <a:extLst>
              <a:ext uri="{FF2B5EF4-FFF2-40B4-BE49-F238E27FC236}">
                <a16:creationId xmlns:a16="http://schemas.microsoft.com/office/drawing/2014/main" id="{5716ACDE-6183-C996-3E2F-2827360697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4969" y="2963273"/>
            <a:ext cx="1184939" cy="157383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7662FDD-1123-F494-0778-E5CBF25154BD}"/>
              </a:ext>
            </a:extLst>
          </p:cNvPr>
          <p:cNvGrpSpPr/>
          <p:nvPr/>
        </p:nvGrpSpPr>
        <p:grpSpPr>
          <a:xfrm>
            <a:off x="805497" y="2045319"/>
            <a:ext cx="5603040" cy="4537800"/>
            <a:chOff x="805497" y="2045319"/>
            <a:chExt cx="5603040" cy="453780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F54E825-FE57-9AEB-56C7-31114948B035}"/>
                    </a:ext>
                  </a:extLst>
                </p14:cNvPr>
                <p14:cNvContentPartPr/>
                <p14:nvPr/>
              </p14:nvContentPartPr>
              <p14:xfrm>
                <a:off x="1006017" y="2045319"/>
                <a:ext cx="5348520" cy="4372200"/>
              </p14:xfrm>
            </p:contentPart>
          </mc:Choice>
          <mc:Fallback xmlns="">
            <p:pic>
              <p:nvPicPr>
                <p:cNvPr id="10" name="Ink 9">
                  <a:extLst>
                    <a:ext uri="{FF2B5EF4-FFF2-40B4-BE49-F238E27FC236}">
                      <a16:creationId xmlns:a16="http://schemas.microsoft.com/office/drawing/2014/main" id="{1F54E825-FE57-9AEB-56C7-31114948B035}"/>
                    </a:ext>
                  </a:extLst>
                </p:cNvPr>
                <p:cNvPicPr/>
                <p:nvPr/>
              </p:nvPicPr>
              <p:blipFill>
                <a:blip r:embed="rId7"/>
                <a:stretch>
                  <a:fillRect/>
                </a:stretch>
              </p:blipFill>
              <p:spPr>
                <a:xfrm>
                  <a:off x="997017" y="2036319"/>
                  <a:ext cx="5366160" cy="438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54CA612-8F5C-437C-CB59-3A16044214CC}"/>
                    </a:ext>
                  </a:extLst>
                </p14:cNvPr>
                <p14:cNvContentPartPr/>
                <p14:nvPr/>
              </p14:nvContentPartPr>
              <p14:xfrm>
                <a:off x="805497" y="2153679"/>
                <a:ext cx="5603040" cy="4429440"/>
              </p14:xfrm>
            </p:contentPart>
          </mc:Choice>
          <mc:Fallback xmlns="">
            <p:pic>
              <p:nvPicPr>
                <p:cNvPr id="11" name="Ink 10">
                  <a:extLst>
                    <a:ext uri="{FF2B5EF4-FFF2-40B4-BE49-F238E27FC236}">
                      <a16:creationId xmlns:a16="http://schemas.microsoft.com/office/drawing/2014/main" id="{C54CA612-8F5C-437C-CB59-3A16044214CC}"/>
                    </a:ext>
                  </a:extLst>
                </p:cNvPr>
                <p:cNvPicPr/>
                <p:nvPr/>
              </p:nvPicPr>
              <p:blipFill>
                <a:blip r:embed="rId9"/>
                <a:stretch>
                  <a:fillRect/>
                </a:stretch>
              </p:blipFill>
              <p:spPr>
                <a:xfrm>
                  <a:off x="796857" y="2144679"/>
                  <a:ext cx="5620680" cy="4447080"/>
                </a:xfrm>
                <a:prstGeom prst="rect">
                  <a:avLst/>
                </a:prstGeom>
              </p:spPr>
            </p:pic>
          </mc:Fallback>
        </mc:AlternateContent>
      </p:grpSp>
    </p:spTree>
    <p:extLst>
      <p:ext uri="{BB962C8B-B14F-4D97-AF65-F5344CB8AC3E}">
        <p14:creationId xmlns:p14="http://schemas.microsoft.com/office/powerpoint/2010/main" val="6902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F856E-3F08-26B3-BA75-48F6799D2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C94E5-4CD0-9EF0-BEFC-9F4AC807B976}"/>
              </a:ext>
            </a:extLst>
          </p:cNvPr>
          <p:cNvSpPr>
            <a:spLocks noGrp="1"/>
          </p:cNvSpPr>
          <p:nvPr>
            <p:ph type="title"/>
          </p:nvPr>
        </p:nvSpPr>
        <p:spPr/>
        <p:txBody>
          <a:bodyPr/>
          <a:lstStyle/>
          <a:p>
            <a:r>
              <a:rPr lang="en-US" dirty="0"/>
              <a:t>Example </a:t>
            </a:r>
            <a:r>
              <a:rPr lang="ar-EG" dirty="0"/>
              <a:t>6</a:t>
            </a:r>
            <a:r>
              <a:rPr lang="en-US" dirty="0"/>
              <a:t> (continued)</a:t>
            </a:r>
          </a:p>
        </p:txBody>
      </p:sp>
      <p:sp>
        <p:nvSpPr>
          <p:cNvPr id="3" name="Content Placeholder 2">
            <a:extLst>
              <a:ext uri="{FF2B5EF4-FFF2-40B4-BE49-F238E27FC236}">
                <a16:creationId xmlns:a16="http://schemas.microsoft.com/office/drawing/2014/main" id="{412A4744-179B-6816-9679-C0887358B22F}"/>
              </a:ext>
            </a:extLst>
          </p:cNvPr>
          <p:cNvSpPr>
            <a:spLocks noGrp="1"/>
          </p:cNvSpPr>
          <p:nvPr>
            <p:ph idx="1"/>
          </p:nvPr>
        </p:nvSpPr>
        <p:spPr/>
        <p:txBody>
          <a:bodyPr/>
          <a:lstStyle/>
          <a:p>
            <a:r>
              <a:rPr lang="en-US" b="1" dirty="0"/>
              <a:t>Problem: </a:t>
            </a:r>
            <a:r>
              <a:rPr lang="en-US" dirty="0"/>
              <a:t>Extend the previous example of searching an array to print that the element is not found.</a:t>
            </a:r>
            <a:r>
              <a:rPr lang="en-US" b="1" dirty="0"/>
              <a:t> </a:t>
            </a:r>
            <a:endParaRPr lang="en-US" dirty="0"/>
          </a:p>
        </p:txBody>
      </p:sp>
      <p:pic>
        <p:nvPicPr>
          <p:cNvPr id="4" name="Picture 3" descr="Test Your Knowledge">
            <a:extLst>
              <a:ext uri="{FF2B5EF4-FFF2-40B4-BE49-F238E27FC236}">
                <a16:creationId xmlns:a16="http://schemas.microsoft.com/office/drawing/2014/main" id="{5ED86DF0-413E-F23C-C073-FEAAD4695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463" y="1656799"/>
            <a:ext cx="1584093" cy="1573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4F5ABFC-2E3D-D189-A397-B5CBDE97E051}"/>
              </a:ext>
            </a:extLst>
          </p:cNvPr>
          <p:cNvPicPr>
            <a:picLocks noChangeAspect="1"/>
          </p:cNvPicPr>
          <p:nvPr/>
        </p:nvPicPr>
        <p:blipFill>
          <a:blip r:embed="rId3"/>
          <a:stretch>
            <a:fillRect/>
          </a:stretch>
        </p:blipFill>
        <p:spPr>
          <a:xfrm>
            <a:off x="6787252" y="5271704"/>
            <a:ext cx="1806786" cy="1408809"/>
          </a:xfrm>
          <a:prstGeom prst="rect">
            <a:avLst/>
          </a:prstGeom>
        </p:spPr>
      </p:pic>
      <p:pic>
        <p:nvPicPr>
          <p:cNvPr id="8" name="Picture 7">
            <a:extLst>
              <a:ext uri="{FF2B5EF4-FFF2-40B4-BE49-F238E27FC236}">
                <a16:creationId xmlns:a16="http://schemas.microsoft.com/office/drawing/2014/main" id="{2F246C43-73C7-60D0-955B-4ED4CA440844}"/>
              </a:ext>
            </a:extLst>
          </p:cNvPr>
          <p:cNvPicPr>
            <a:picLocks noChangeAspect="1"/>
          </p:cNvPicPr>
          <p:nvPr/>
        </p:nvPicPr>
        <p:blipFill>
          <a:blip r:embed="rId4"/>
          <a:stretch>
            <a:fillRect/>
          </a:stretch>
        </p:blipFill>
        <p:spPr>
          <a:xfrm>
            <a:off x="1127409" y="2106914"/>
            <a:ext cx="4791744" cy="4163006"/>
          </a:xfrm>
          <a:prstGeom prst="rect">
            <a:avLst/>
          </a:prstGeom>
        </p:spPr>
      </p:pic>
      <p:pic>
        <p:nvPicPr>
          <p:cNvPr id="14" name="Picture 13">
            <a:extLst>
              <a:ext uri="{FF2B5EF4-FFF2-40B4-BE49-F238E27FC236}">
                <a16:creationId xmlns:a16="http://schemas.microsoft.com/office/drawing/2014/main" id="{D6CEBFB1-B9BD-C2ED-190C-213E91D89576}"/>
              </a:ext>
            </a:extLst>
          </p:cNvPr>
          <p:cNvPicPr>
            <a:picLocks noChangeAspect="1"/>
          </p:cNvPicPr>
          <p:nvPr/>
        </p:nvPicPr>
        <p:blipFill>
          <a:blip r:embed="rId5"/>
          <a:stretch>
            <a:fillRect/>
          </a:stretch>
        </p:blipFill>
        <p:spPr>
          <a:xfrm>
            <a:off x="6559891" y="4333805"/>
            <a:ext cx="1943371" cy="662552"/>
          </a:xfrm>
          <a:prstGeom prst="rect">
            <a:avLst/>
          </a:prstGeom>
        </p:spPr>
      </p:pic>
      <p:pic>
        <p:nvPicPr>
          <p:cNvPr id="15" name="Picture 14">
            <a:extLst>
              <a:ext uri="{FF2B5EF4-FFF2-40B4-BE49-F238E27FC236}">
                <a16:creationId xmlns:a16="http://schemas.microsoft.com/office/drawing/2014/main" id="{34F5F9CC-9269-5B72-7D42-C63862D3EEAD}"/>
              </a:ext>
            </a:extLst>
          </p:cNvPr>
          <p:cNvPicPr>
            <a:picLocks noChangeAspect="1"/>
          </p:cNvPicPr>
          <p:nvPr/>
        </p:nvPicPr>
        <p:blipFill>
          <a:blip r:embed="rId6"/>
          <a:stretch>
            <a:fillRect/>
          </a:stretch>
        </p:blipFill>
        <p:spPr>
          <a:xfrm>
            <a:off x="6496728" y="3610339"/>
            <a:ext cx="1357206" cy="628609"/>
          </a:xfrm>
          <a:prstGeom prst="rect">
            <a:avLst/>
          </a:prstGeom>
        </p:spPr>
      </p:pic>
    </p:spTree>
    <p:extLst>
      <p:ext uri="{BB962C8B-B14F-4D97-AF65-F5344CB8AC3E}">
        <p14:creationId xmlns:p14="http://schemas.microsoft.com/office/powerpoint/2010/main" val="161158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A049-075E-1C7E-0AC2-96C89A4ED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FA285-EC13-BAD8-460C-7FAD0B75F6FA}"/>
              </a:ext>
            </a:extLst>
          </p:cNvPr>
          <p:cNvSpPr>
            <a:spLocks noGrp="1"/>
          </p:cNvSpPr>
          <p:nvPr>
            <p:ph type="title"/>
          </p:nvPr>
        </p:nvSpPr>
        <p:spPr>
          <a:xfrm>
            <a:off x="0" y="176755"/>
            <a:ext cx="10850033" cy="868363"/>
          </a:xfrm>
        </p:spPr>
        <p:txBody>
          <a:bodyPr/>
          <a:lstStyle/>
          <a:p>
            <a:r>
              <a:rPr lang="en-US" dirty="0"/>
              <a:t>Example </a:t>
            </a:r>
            <a:r>
              <a:rPr lang="ar-EG" dirty="0"/>
              <a:t>7</a:t>
            </a:r>
            <a:r>
              <a:rPr lang="en-US" dirty="0"/>
              <a:t>: Checking adjacent elements equality</a:t>
            </a:r>
          </a:p>
        </p:txBody>
      </p:sp>
      <p:sp>
        <p:nvSpPr>
          <p:cNvPr id="3" name="Content Placeholder 2">
            <a:extLst>
              <a:ext uri="{FF2B5EF4-FFF2-40B4-BE49-F238E27FC236}">
                <a16:creationId xmlns:a16="http://schemas.microsoft.com/office/drawing/2014/main" id="{8FA49870-AF33-DF6A-2D96-823B5CE60891}"/>
              </a:ext>
            </a:extLst>
          </p:cNvPr>
          <p:cNvSpPr>
            <a:spLocks noGrp="1"/>
          </p:cNvSpPr>
          <p:nvPr>
            <p:ph idx="1"/>
          </p:nvPr>
        </p:nvSpPr>
        <p:spPr/>
        <p:txBody>
          <a:bodyPr/>
          <a:lstStyle/>
          <a:p>
            <a:r>
              <a:rPr lang="en-US" b="1" dirty="0"/>
              <a:t>Problem: </a:t>
            </a:r>
            <a:r>
              <a:rPr lang="en-US" dirty="0"/>
              <a:t>Given an Array of int values, and a number to search for within the array. Write a program to print only the numbers if found to be equal number with its adjacent cell. </a:t>
            </a:r>
          </a:p>
        </p:txBody>
      </p:sp>
      <p:pic>
        <p:nvPicPr>
          <p:cNvPr id="8" name="Picture 7">
            <a:extLst>
              <a:ext uri="{FF2B5EF4-FFF2-40B4-BE49-F238E27FC236}">
                <a16:creationId xmlns:a16="http://schemas.microsoft.com/office/drawing/2014/main" id="{96BC5A45-0259-4E67-8D71-DB5D22D96ABB}"/>
              </a:ext>
            </a:extLst>
          </p:cNvPr>
          <p:cNvPicPr>
            <a:picLocks noChangeAspect="1"/>
          </p:cNvPicPr>
          <p:nvPr/>
        </p:nvPicPr>
        <p:blipFill>
          <a:blip r:embed="rId2"/>
          <a:stretch>
            <a:fillRect/>
          </a:stretch>
        </p:blipFill>
        <p:spPr>
          <a:xfrm>
            <a:off x="7024795" y="2574133"/>
            <a:ext cx="1357206" cy="628609"/>
          </a:xfrm>
          <a:prstGeom prst="rect">
            <a:avLst/>
          </a:prstGeom>
        </p:spPr>
      </p:pic>
      <p:pic>
        <p:nvPicPr>
          <p:cNvPr id="9" name="Picture 8">
            <a:extLst>
              <a:ext uri="{FF2B5EF4-FFF2-40B4-BE49-F238E27FC236}">
                <a16:creationId xmlns:a16="http://schemas.microsoft.com/office/drawing/2014/main" id="{5CE8EA22-AFB2-ED07-0808-451020178056}"/>
              </a:ext>
            </a:extLst>
          </p:cNvPr>
          <p:cNvPicPr>
            <a:picLocks noChangeAspect="1"/>
          </p:cNvPicPr>
          <p:nvPr/>
        </p:nvPicPr>
        <p:blipFill>
          <a:blip r:embed="rId3"/>
          <a:stretch>
            <a:fillRect/>
          </a:stretch>
        </p:blipFill>
        <p:spPr>
          <a:xfrm>
            <a:off x="7377751" y="3423857"/>
            <a:ext cx="1442721" cy="838200"/>
          </a:xfrm>
          <a:prstGeom prst="rect">
            <a:avLst/>
          </a:prstGeom>
        </p:spPr>
      </p:pic>
      <p:pic>
        <p:nvPicPr>
          <p:cNvPr id="5" name="Picture 4">
            <a:extLst>
              <a:ext uri="{FF2B5EF4-FFF2-40B4-BE49-F238E27FC236}">
                <a16:creationId xmlns:a16="http://schemas.microsoft.com/office/drawing/2014/main" id="{76545E2D-3B01-D183-342C-C771449744FC}"/>
              </a:ext>
            </a:extLst>
          </p:cNvPr>
          <p:cNvPicPr>
            <a:picLocks noChangeAspect="1"/>
          </p:cNvPicPr>
          <p:nvPr/>
        </p:nvPicPr>
        <p:blipFill>
          <a:blip r:embed="rId4"/>
          <a:stretch>
            <a:fillRect/>
          </a:stretch>
        </p:blipFill>
        <p:spPr>
          <a:xfrm>
            <a:off x="983017" y="2614060"/>
            <a:ext cx="5479776" cy="3461276"/>
          </a:xfrm>
          <a:prstGeom prst="rect">
            <a:avLst/>
          </a:prstGeom>
        </p:spPr>
      </p:pic>
      <p:sp>
        <p:nvSpPr>
          <p:cNvPr id="7" name="TextBox 6">
            <a:extLst>
              <a:ext uri="{FF2B5EF4-FFF2-40B4-BE49-F238E27FC236}">
                <a16:creationId xmlns:a16="http://schemas.microsoft.com/office/drawing/2014/main" id="{624FE588-5CF7-41BA-C0B0-5672572B1EC2}"/>
              </a:ext>
            </a:extLst>
          </p:cNvPr>
          <p:cNvSpPr txBox="1"/>
          <p:nvPr/>
        </p:nvSpPr>
        <p:spPr>
          <a:xfrm flipV="1">
            <a:off x="2833438" y="4098043"/>
            <a:ext cx="731172" cy="458479"/>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70272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9C4F-30DD-AE55-E0C2-1708C015AAAF}"/>
              </a:ext>
            </a:extLst>
          </p:cNvPr>
          <p:cNvSpPr>
            <a:spLocks noGrp="1"/>
          </p:cNvSpPr>
          <p:nvPr>
            <p:ph type="title"/>
          </p:nvPr>
        </p:nvSpPr>
        <p:spPr/>
        <p:txBody>
          <a:bodyPr/>
          <a:lstStyle/>
          <a:p>
            <a:r>
              <a:rPr lang="en-US" dirty="0"/>
              <a:t>Example </a:t>
            </a:r>
            <a:r>
              <a:rPr lang="ar-EG" dirty="0"/>
              <a:t>8</a:t>
            </a:r>
            <a:r>
              <a:rPr lang="en-US" dirty="0"/>
              <a:t>: switch with arrays</a:t>
            </a:r>
          </a:p>
        </p:txBody>
      </p:sp>
      <p:sp>
        <p:nvSpPr>
          <p:cNvPr id="3" name="Content Placeholder 2">
            <a:extLst>
              <a:ext uri="{FF2B5EF4-FFF2-40B4-BE49-F238E27FC236}">
                <a16:creationId xmlns:a16="http://schemas.microsoft.com/office/drawing/2014/main" id="{BF7B8BF4-9643-79D9-19D6-2449A695842E}"/>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Arial" panose="020B0604020202020204" pitchFamily="34" charset="0"/>
              </a:rPr>
              <a:t>In a supermarket, assume a user would buy 5 items from the following products shown in the table below. Write a program where the user enters the 5 items as characters. The program should store the products in an array and the program calculates and prints out the total bill.</a:t>
            </a:r>
          </a:p>
          <a:p>
            <a:endParaRPr lang="en-US" dirty="0"/>
          </a:p>
        </p:txBody>
      </p:sp>
      <p:graphicFrame>
        <p:nvGraphicFramePr>
          <p:cNvPr id="6" name="Table 5">
            <a:extLst>
              <a:ext uri="{FF2B5EF4-FFF2-40B4-BE49-F238E27FC236}">
                <a16:creationId xmlns:a16="http://schemas.microsoft.com/office/drawing/2014/main" id="{36F820CA-E379-38E0-AF01-7C6A4FCEF763}"/>
              </a:ext>
            </a:extLst>
          </p:cNvPr>
          <p:cNvGraphicFramePr>
            <a:graphicFrameLocks noGrp="1"/>
          </p:cNvGraphicFramePr>
          <p:nvPr>
            <p:extLst>
              <p:ext uri="{D42A27DB-BD31-4B8C-83A1-F6EECF244321}">
                <p14:modId xmlns:p14="http://schemas.microsoft.com/office/powerpoint/2010/main" val="1213158503"/>
              </p:ext>
            </p:extLst>
          </p:nvPr>
        </p:nvGraphicFramePr>
        <p:xfrm>
          <a:off x="3047999" y="2906075"/>
          <a:ext cx="4775201" cy="2529525"/>
        </p:xfrm>
        <a:graphic>
          <a:graphicData uri="http://schemas.openxmlformats.org/drawingml/2006/table">
            <a:tbl>
              <a:tblPr firstRow="1" firstCol="1" bandRow="1">
                <a:tableStyleId>{5C22544A-7EE6-4342-B048-85BDC9FD1C3A}</a:tableStyleId>
              </a:tblPr>
              <a:tblGrid>
                <a:gridCol w="1373828">
                  <a:extLst>
                    <a:ext uri="{9D8B030D-6E8A-4147-A177-3AD203B41FA5}">
                      <a16:colId xmlns:a16="http://schemas.microsoft.com/office/drawing/2014/main" val="2461122990"/>
                    </a:ext>
                  </a:extLst>
                </a:gridCol>
                <a:gridCol w="1470864">
                  <a:extLst>
                    <a:ext uri="{9D8B030D-6E8A-4147-A177-3AD203B41FA5}">
                      <a16:colId xmlns:a16="http://schemas.microsoft.com/office/drawing/2014/main" val="1007677509"/>
                    </a:ext>
                  </a:extLst>
                </a:gridCol>
                <a:gridCol w="1930509">
                  <a:extLst>
                    <a:ext uri="{9D8B030D-6E8A-4147-A177-3AD203B41FA5}">
                      <a16:colId xmlns:a16="http://schemas.microsoft.com/office/drawing/2014/main" val="1777184491"/>
                    </a:ext>
                  </a:extLst>
                </a:gridCol>
              </a:tblGrid>
              <a:tr h="505905">
                <a:tc>
                  <a:txBody>
                    <a:bodyPr/>
                    <a:lstStyle/>
                    <a:p>
                      <a:pPr marL="0" marR="0" algn="just">
                        <a:lnSpc>
                          <a:spcPct val="107000"/>
                        </a:lnSpc>
                        <a:spcBef>
                          <a:spcPts val="0"/>
                        </a:spcBef>
                        <a:spcAft>
                          <a:spcPts val="0"/>
                        </a:spcAft>
                        <a:tabLst>
                          <a:tab pos="457200" algn="l"/>
                        </a:tabLst>
                      </a:pPr>
                      <a:r>
                        <a:rPr lang="en-US" sz="1800" kern="100" dirty="0">
                          <a:effectLst/>
                        </a:rPr>
                        <a:t>Product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User input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a:effectLst/>
                        </a:rPr>
                        <a:t>Price per item</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04184615"/>
                  </a:ext>
                </a:extLst>
              </a:tr>
              <a:tr h="505905">
                <a:tc>
                  <a:txBody>
                    <a:bodyPr/>
                    <a:lstStyle/>
                    <a:p>
                      <a:pPr marL="0" marR="0" algn="just">
                        <a:lnSpc>
                          <a:spcPct val="107000"/>
                        </a:lnSpc>
                        <a:spcBef>
                          <a:spcPts val="0"/>
                        </a:spcBef>
                        <a:spcAft>
                          <a:spcPts val="0"/>
                        </a:spcAft>
                        <a:tabLst>
                          <a:tab pos="457200" algn="l"/>
                        </a:tabLst>
                      </a:pPr>
                      <a:r>
                        <a:rPr lang="en-US" sz="1800" kern="100">
                          <a:effectLst/>
                        </a:rPr>
                        <a:t>Yogurt</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‘Y’ or ‘y’</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a:effectLst/>
                        </a:rPr>
                        <a:t>5</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34302497"/>
                  </a:ext>
                </a:extLst>
              </a:tr>
              <a:tr h="505905">
                <a:tc>
                  <a:txBody>
                    <a:bodyPr/>
                    <a:lstStyle/>
                    <a:p>
                      <a:pPr marL="0" marR="0" algn="just">
                        <a:lnSpc>
                          <a:spcPct val="107000"/>
                        </a:lnSpc>
                        <a:spcBef>
                          <a:spcPts val="0"/>
                        </a:spcBef>
                        <a:spcAft>
                          <a:spcPts val="0"/>
                        </a:spcAft>
                        <a:tabLst>
                          <a:tab pos="457200" algn="l"/>
                        </a:tabLst>
                      </a:pPr>
                      <a:r>
                        <a:rPr lang="en-US" sz="1800" kern="100">
                          <a:effectLst/>
                        </a:rPr>
                        <a:t>Coffee</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‘C’ or ‘c’</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200</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795912567"/>
                  </a:ext>
                </a:extLst>
              </a:tr>
              <a:tr h="505905">
                <a:tc>
                  <a:txBody>
                    <a:bodyPr/>
                    <a:lstStyle/>
                    <a:p>
                      <a:pPr marL="0" marR="0" algn="just">
                        <a:lnSpc>
                          <a:spcPct val="107000"/>
                        </a:lnSpc>
                        <a:spcBef>
                          <a:spcPts val="0"/>
                        </a:spcBef>
                        <a:spcAft>
                          <a:spcPts val="0"/>
                        </a:spcAft>
                        <a:tabLst>
                          <a:tab pos="457200" algn="l"/>
                        </a:tabLst>
                      </a:pPr>
                      <a:r>
                        <a:rPr lang="en-US" sz="1800" kern="100">
                          <a:effectLst/>
                        </a:rPr>
                        <a:t>Tea</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‘T’ or ‘t’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30</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37462625"/>
                  </a:ext>
                </a:extLst>
              </a:tr>
              <a:tr h="505905">
                <a:tc>
                  <a:txBody>
                    <a:bodyPr/>
                    <a:lstStyle/>
                    <a:p>
                      <a:pPr marL="0" marR="0" algn="just">
                        <a:lnSpc>
                          <a:spcPct val="107000"/>
                        </a:lnSpc>
                        <a:spcBef>
                          <a:spcPts val="0"/>
                        </a:spcBef>
                        <a:spcAft>
                          <a:spcPts val="0"/>
                        </a:spcAft>
                        <a:tabLst>
                          <a:tab pos="457200" algn="l"/>
                        </a:tabLst>
                      </a:pPr>
                      <a:r>
                        <a:rPr lang="en-US" sz="1800" kern="100">
                          <a:effectLst/>
                        </a:rPr>
                        <a:t>Milk</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‘M’ or ‘m’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457200" algn="l"/>
                        </a:tabLst>
                      </a:pPr>
                      <a:r>
                        <a:rPr lang="en-US" sz="1800" kern="100" dirty="0">
                          <a:effectLst/>
                        </a:rPr>
                        <a:t>45</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736245579"/>
                  </a:ext>
                </a:extLst>
              </a:tr>
            </a:tbl>
          </a:graphicData>
        </a:graphic>
      </p:graphicFrame>
    </p:spTree>
    <p:extLst>
      <p:ext uri="{BB962C8B-B14F-4D97-AF65-F5344CB8AC3E}">
        <p14:creationId xmlns:p14="http://schemas.microsoft.com/office/powerpoint/2010/main" val="223229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5AE6-337A-8310-4163-B59C995CD9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CADC7E-F059-BAB8-9587-BF7CC65F0BC2}"/>
              </a:ext>
            </a:extLst>
          </p:cNvPr>
          <p:cNvSpPr>
            <a:spLocks noGrp="1"/>
          </p:cNvSpPr>
          <p:nvPr>
            <p:ph idx="1"/>
          </p:nvPr>
        </p:nvSpPr>
        <p:spPr/>
        <p:txBody>
          <a:bodyPr/>
          <a:lstStyle/>
          <a:p>
            <a:r>
              <a:rPr lang="en-US" sz="2400" dirty="0"/>
              <a:t>Using Break and Continue within loops</a:t>
            </a:r>
          </a:p>
          <a:p>
            <a:r>
              <a:rPr lang="en-US" sz="3200" b="1" dirty="0"/>
              <a:t>Arrays</a:t>
            </a:r>
          </a:p>
          <a:p>
            <a:pPr marL="0" indent="0">
              <a:buNone/>
            </a:pPr>
            <a:endParaRPr lang="en-US" sz="2400" dirty="0"/>
          </a:p>
        </p:txBody>
      </p:sp>
    </p:spTree>
    <p:extLst>
      <p:ext uri="{BB962C8B-B14F-4D97-AF65-F5344CB8AC3E}">
        <p14:creationId xmlns:p14="http://schemas.microsoft.com/office/powerpoint/2010/main" val="487716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805C-1A57-63A8-9684-60C5DC609AA7}"/>
              </a:ext>
            </a:extLst>
          </p:cNvPr>
          <p:cNvSpPr>
            <a:spLocks noGrp="1"/>
          </p:cNvSpPr>
          <p:nvPr>
            <p:ph type="title"/>
          </p:nvPr>
        </p:nvSpPr>
        <p:spPr/>
        <p:txBody>
          <a:bodyPr/>
          <a:lstStyle/>
          <a:p>
            <a:r>
              <a:rPr lang="en-US" dirty="0"/>
              <a:t>Example </a:t>
            </a:r>
            <a:r>
              <a:rPr lang="ar-EG" dirty="0"/>
              <a:t>8</a:t>
            </a:r>
            <a:r>
              <a:rPr lang="en-US" dirty="0"/>
              <a:t>: switch with arrays</a:t>
            </a:r>
          </a:p>
        </p:txBody>
      </p:sp>
      <p:sp>
        <p:nvSpPr>
          <p:cNvPr id="3" name="Content Placeholder 2">
            <a:extLst>
              <a:ext uri="{FF2B5EF4-FFF2-40B4-BE49-F238E27FC236}">
                <a16:creationId xmlns:a16="http://schemas.microsoft.com/office/drawing/2014/main" id="{66968C06-4DC1-956E-C388-61B6039CA2B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580505A-4AE9-0EE3-683B-8343631FCDEF}"/>
              </a:ext>
            </a:extLst>
          </p:cNvPr>
          <p:cNvPicPr>
            <a:picLocks noChangeAspect="1"/>
          </p:cNvPicPr>
          <p:nvPr/>
        </p:nvPicPr>
        <p:blipFill>
          <a:blip r:embed="rId3"/>
          <a:stretch>
            <a:fillRect/>
          </a:stretch>
        </p:blipFill>
        <p:spPr>
          <a:xfrm>
            <a:off x="900281" y="1339851"/>
            <a:ext cx="3421677" cy="2362405"/>
          </a:xfrm>
          <a:prstGeom prst="rect">
            <a:avLst/>
          </a:prstGeom>
        </p:spPr>
      </p:pic>
      <p:pic>
        <p:nvPicPr>
          <p:cNvPr id="7" name="Picture 6">
            <a:extLst>
              <a:ext uri="{FF2B5EF4-FFF2-40B4-BE49-F238E27FC236}">
                <a16:creationId xmlns:a16="http://schemas.microsoft.com/office/drawing/2014/main" id="{262EABE2-E18D-6374-3BCE-0D11825EF18F}"/>
              </a:ext>
            </a:extLst>
          </p:cNvPr>
          <p:cNvPicPr>
            <a:picLocks noChangeAspect="1"/>
          </p:cNvPicPr>
          <p:nvPr/>
        </p:nvPicPr>
        <p:blipFill>
          <a:blip r:embed="rId4"/>
          <a:stretch>
            <a:fillRect/>
          </a:stretch>
        </p:blipFill>
        <p:spPr>
          <a:xfrm>
            <a:off x="4527367" y="1217463"/>
            <a:ext cx="4504873" cy="5380186"/>
          </a:xfrm>
          <a:prstGeom prst="rect">
            <a:avLst/>
          </a:prstGeom>
        </p:spPr>
      </p:pic>
      <p:pic>
        <p:nvPicPr>
          <p:cNvPr id="8" name="Picture 7">
            <a:extLst>
              <a:ext uri="{FF2B5EF4-FFF2-40B4-BE49-F238E27FC236}">
                <a16:creationId xmlns:a16="http://schemas.microsoft.com/office/drawing/2014/main" id="{5106D60A-67D6-044E-17CB-F40AB897A7D4}"/>
              </a:ext>
            </a:extLst>
          </p:cNvPr>
          <p:cNvPicPr>
            <a:picLocks noChangeAspect="1"/>
          </p:cNvPicPr>
          <p:nvPr/>
        </p:nvPicPr>
        <p:blipFill>
          <a:blip r:embed="rId5"/>
          <a:stretch>
            <a:fillRect/>
          </a:stretch>
        </p:blipFill>
        <p:spPr>
          <a:xfrm>
            <a:off x="1992540" y="3907556"/>
            <a:ext cx="1357206" cy="628609"/>
          </a:xfrm>
          <a:prstGeom prst="rect">
            <a:avLst/>
          </a:prstGeom>
        </p:spPr>
      </p:pic>
      <p:pic>
        <p:nvPicPr>
          <p:cNvPr id="10" name="Picture 9">
            <a:extLst>
              <a:ext uri="{FF2B5EF4-FFF2-40B4-BE49-F238E27FC236}">
                <a16:creationId xmlns:a16="http://schemas.microsoft.com/office/drawing/2014/main" id="{CF37EE66-375C-CE71-7527-37A59B2DC8D8}"/>
              </a:ext>
            </a:extLst>
          </p:cNvPr>
          <p:cNvPicPr>
            <a:picLocks noChangeAspect="1"/>
          </p:cNvPicPr>
          <p:nvPr/>
        </p:nvPicPr>
        <p:blipFill>
          <a:blip r:embed="rId6"/>
          <a:stretch>
            <a:fillRect/>
          </a:stretch>
        </p:blipFill>
        <p:spPr>
          <a:xfrm>
            <a:off x="1453072" y="4855967"/>
            <a:ext cx="2316094" cy="1348857"/>
          </a:xfrm>
          <a:prstGeom prst="rect">
            <a:avLst/>
          </a:prstGeom>
        </p:spPr>
      </p:pic>
    </p:spTree>
    <p:extLst>
      <p:ext uri="{BB962C8B-B14F-4D97-AF65-F5344CB8AC3E}">
        <p14:creationId xmlns:p14="http://schemas.microsoft.com/office/powerpoint/2010/main" val="258102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53D4-61FE-374E-4295-5E782745A8DD}"/>
              </a:ext>
            </a:extLst>
          </p:cNvPr>
          <p:cNvSpPr>
            <a:spLocks noGrp="1"/>
          </p:cNvSpPr>
          <p:nvPr>
            <p:ph type="title"/>
          </p:nvPr>
        </p:nvSpPr>
        <p:spPr/>
        <p:txBody>
          <a:bodyPr/>
          <a:lstStyle/>
          <a:p>
            <a:r>
              <a:rPr lang="en-US" dirty="0"/>
              <a:t>Keep in mind for later</a:t>
            </a:r>
          </a:p>
        </p:txBody>
      </p:sp>
      <p:sp>
        <p:nvSpPr>
          <p:cNvPr id="3" name="Content Placeholder 2">
            <a:extLst>
              <a:ext uri="{FF2B5EF4-FFF2-40B4-BE49-F238E27FC236}">
                <a16:creationId xmlns:a16="http://schemas.microsoft.com/office/drawing/2014/main" id="{2E26AB53-1529-D9C9-E1D6-F4F5A4D8D6BE}"/>
              </a:ext>
            </a:extLst>
          </p:cNvPr>
          <p:cNvSpPr>
            <a:spLocks noGrp="1"/>
          </p:cNvSpPr>
          <p:nvPr>
            <p:ph idx="1"/>
          </p:nvPr>
        </p:nvSpPr>
        <p:spPr/>
        <p:txBody>
          <a:bodyPr/>
          <a:lstStyle/>
          <a:p>
            <a:endParaRPr lang="en-US" dirty="0"/>
          </a:p>
          <a:p>
            <a:endParaRPr lang="en-US" dirty="0"/>
          </a:p>
          <a:p>
            <a:endParaRPr lang="en-US" b="1" dirty="0">
              <a:solidFill>
                <a:srgbClr val="0070C0"/>
              </a:solidFill>
            </a:endParaRPr>
          </a:p>
          <a:p>
            <a:r>
              <a:rPr lang="en-US" b="1" dirty="0">
                <a:solidFill>
                  <a:srgbClr val="0070C0"/>
                </a:solidFill>
              </a:rPr>
              <a:t>The array variable is a reference to its location in memory</a:t>
            </a:r>
          </a:p>
        </p:txBody>
      </p:sp>
      <p:pic>
        <p:nvPicPr>
          <p:cNvPr id="5" name="Picture 4">
            <a:extLst>
              <a:ext uri="{FF2B5EF4-FFF2-40B4-BE49-F238E27FC236}">
                <a16:creationId xmlns:a16="http://schemas.microsoft.com/office/drawing/2014/main" id="{9A576357-D571-FB26-EED5-C5947201DC79}"/>
              </a:ext>
            </a:extLst>
          </p:cNvPr>
          <p:cNvPicPr>
            <a:picLocks noChangeAspect="1"/>
          </p:cNvPicPr>
          <p:nvPr/>
        </p:nvPicPr>
        <p:blipFill>
          <a:blip r:embed="rId3"/>
          <a:stretch>
            <a:fillRect/>
          </a:stretch>
        </p:blipFill>
        <p:spPr>
          <a:xfrm>
            <a:off x="1292438" y="3042920"/>
            <a:ext cx="4803562" cy="2644958"/>
          </a:xfrm>
          <a:prstGeom prst="rect">
            <a:avLst/>
          </a:prstGeom>
        </p:spPr>
      </p:pic>
      <p:pic>
        <p:nvPicPr>
          <p:cNvPr id="7" name="Picture 6">
            <a:extLst>
              <a:ext uri="{FF2B5EF4-FFF2-40B4-BE49-F238E27FC236}">
                <a16:creationId xmlns:a16="http://schemas.microsoft.com/office/drawing/2014/main" id="{B2C52D43-3FDE-4CA7-59CB-DDB56CA61834}"/>
              </a:ext>
            </a:extLst>
          </p:cNvPr>
          <p:cNvPicPr>
            <a:picLocks noChangeAspect="1"/>
          </p:cNvPicPr>
          <p:nvPr/>
        </p:nvPicPr>
        <p:blipFill>
          <a:blip r:embed="rId4"/>
          <a:stretch>
            <a:fillRect/>
          </a:stretch>
        </p:blipFill>
        <p:spPr>
          <a:xfrm>
            <a:off x="6756336" y="3357879"/>
            <a:ext cx="2133665" cy="503239"/>
          </a:xfrm>
          <a:prstGeom prst="rect">
            <a:avLst/>
          </a:prstGeom>
        </p:spPr>
      </p:pic>
      <p:sp>
        <p:nvSpPr>
          <p:cNvPr id="9" name="TextBox 8">
            <a:extLst>
              <a:ext uri="{FF2B5EF4-FFF2-40B4-BE49-F238E27FC236}">
                <a16:creationId xmlns:a16="http://schemas.microsoft.com/office/drawing/2014/main" id="{4C1D114D-682E-4FA6-8566-D967BCEC0107}"/>
              </a:ext>
            </a:extLst>
          </p:cNvPr>
          <p:cNvSpPr txBox="1"/>
          <p:nvPr/>
        </p:nvSpPr>
        <p:spPr>
          <a:xfrm>
            <a:off x="6558282" y="4640986"/>
            <a:ext cx="2895684" cy="1200329"/>
          </a:xfrm>
          <a:prstGeom prst="rect">
            <a:avLst/>
          </a:prstGeom>
          <a:noFill/>
        </p:spPr>
        <p:txBody>
          <a:bodyPr wrap="square">
            <a:spAutoFit/>
          </a:bodyPr>
          <a:lstStyle/>
          <a:p>
            <a:r>
              <a:rPr lang="en-US" b="1" dirty="0">
                <a:solidFill>
                  <a:srgbClr val="0070C0"/>
                </a:solidFill>
              </a:rPr>
              <a:t>A hexadecimal number representing the </a:t>
            </a:r>
            <a:r>
              <a:rPr lang="en-US" b="1" dirty="0">
                <a:solidFill>
                  <a:srgbClr val="FF0000"/>
                </a:solidFill>
              </a:rPr>
              <a:t>reference</a:t>
            </a:r>
            <a:r>
              <a:rPr lang="en-US" b="1" dirty="0">
                <a:solidFill>
                  <a:srgbClr val="0070C0"/>
                </a:solidFill>
              </a:rPr>
              <a:t> of an array (its location in memory)</a:t>
            </a:r>
          </a:p>
        </p:txBody>
      </p:sp>
      <p:pic>
        <p:nvPicPr>
          <p:cNvPr id="1026" name="Picture 2" descr="Important | Clip art, Free clip art, Free icons png">
            <a:extLst>
              <a:ext uri="{FF2B5EF4-FFF2-40B4-BE49-F238E27FC236}">
                <a16:creationId xmlns:a16="http://schemas.microsoft.com/office/drawing/2014/main" id="{B161C74B-419E-0983-BBBE-EE7B3FC06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593" y="-67049"/>
            <a:ext cx="2746375" cy="216000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76DA40AE-E8CA-36FD-D131-762ED8439B10}"/>
              </a:ext>
            </a:extLst>
          </p:cNvPr>
          <p:cNvCxnSpPr/>
          <p:nvPr/>
        </p:nvCxnSpPr>
        <p:spPr bwMode="auto">
          <a:xfrm flipV="1">
            <a:off x="7620000" y="3932238"/>
            <a:ext cx="0" cy="708748"/>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74D71A65-3502-E326-62B5-AD3F4E381DE6}"/>
              </a:ext>
            </a:extLst>
          </p:cNvPr>
          <p:cNvSpPr txBox="1"/>
          <p:nvPr/>
        </p:nvSpPr>
        <p:spPr>
          <a:xfrm>
            <a:off x="6658676" y="6006188"/>
            <a:ext cx="2640308" cy="369332"/>
          </a:xfrm>
          <a:prstGeom prst="rect">
            <a:avLst/>
          </a:prstGeom>
          <a:noFill/>
        </p:spPr>
        <p:txBody>
          <a:bodyPr wrap="square">
            <a:spAutoFit/>
          </a:bodyPr>
          <a:lstStyle/>
          <a:p>
            <a:r>
              <a:rPr lang="en-US" dirty="0">
                <a:solidFill>
                  <a:srgbClr val="FF0000"/>
                </a:solidFill>
              </a:rPr>
              <a:t>a </a:t>
            </a:r>
            <a:r>
              <a:rPr lang="en-US" b="1" dirty="0">
                <a:solidFill>
                  <a:srgbClr val="FF0000"/>
                </a:solidFill>
              </a:rPr>
              <a:t>= 0x7ffeb1308890</a:t>
            </a:r>
            <a:endParaRPr lang="en-US" dirty="0"/>
          </a:p>
        </p:txBody>
      </p:sp>
    </p:spTree>
    <p:extLst>
      <p:ext uri="{BB962C8B-B14F-4D97-AF65-F5344CB8AC3E}">
        <p14:creationId xmlns:p14="http://schemas.microsoft.com/office/powerpoint/2010/main" val="277959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B16E-91BE-E656-F0A0-5099203D8986}"/>
              </a:ext>
            </a:extLst>
          </p:cNvPr>
          <p:cNvSpPr>
            <a:spLocks noGrp="1"/>
          </p:cNvSpPr>
          <p:nvPr>
            <p:ph type="title"/>
          </p:nvPr>
        </p:nvSpPr>
        <p:spPr>
          <a:xfrm>
            <a:off x="2834640" y="2565305"/>
            <a:ext cx="2631440" cy="1325563"/>
          </a:xfrm>
        </p:spPr>
        <p:txBody>
          <a:bodyPr/>
          <a:lstStyle/>
          <a:p>
            <a:r>
              <a:rPr lang="en-US" dirty="0"/>
              <a:t>Thank You</a:t>
            </a:r>
          </a:p>
        </p:txBody>
      </p:sp>
      <p:pic>
        <p:nvPicPr>
          <p:cNvPr id="17410" name="Picture 2" descr="Why and How to Ask Open-Ended Questions and Examples">
            <a:extLst>
              <a:ext uri="{FF2B5EF4-FFF2-40B4-BE49-F238E27FC236}">
                <a16:creationId xmlns:a16="http://schemas.microsoft.com/office/drawing/2014/main" id="{A4179B05-B375-4B1C-3746-74B99FD7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775" y="2077624"/>
            <a:ext cx="3701555" cy="246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1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91FD-D28E-B21B-3299-08FAA0381258}"/>
              </a:ext>
            </a:extLst>
          </p:cNvPr>
          <p:cNvSpPr>
            <a:spLocks noGrp="1"/>
          </p:cNvSpPr>
          <p:nvPr>
            <p:ph type="title"/>
          </p:nvPr>
        </p:nvSpPr>
        <p:spPr/>
        <p:txBody>
          <a:bodyPr/>
          <a:lstStyle/>
          <a:p>
            <a:r>
              <a:rPr lang="en-US" sz="3000" b="1" dirty="0"/>
              <a:t>Using Break and Continue within loops</a:t>
            </a:r>
          </a:p>
        </p:txBody>
      </p:sp>
      <p:sp>
        <p:nvSpPr>
          <p:cNvPr id="3" name="Text Placeholder 2">
            <a:extLst>
              <a:ext uri="{FF2B5EF4-FFF2-40B4-BE49-F238E27FC236}">
                <a16:creationId xmlns:a16="http://schemas.microsoft.com/office/drawing/2014/main" id="{C5EC5B74-3FF9-078E-C2E3-6B8A6BF25AC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41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A3DD-9E9E-FC2D-DA69-0AC44219766B}"/>
              </a:ext>
            </a:extLst>
          </p:cNvPr>
          <p:cNvSpPr>
            <a:spLocks noGrp="1"/>
          </p:cNvSpPr>
          <p:nvPr>
            <p:ph type="title"/>
          </p:nvPr>
        </p:nvSpPr>
        <p:spPr/>
        <p:txBody>
          <a:bodyPr/>
          <a:lstStyle/>
          <a:p>
            <a:r>
              <a:rPr lang="en-US" dirty="0"/>
              <a:t>Break versus Continue</a:t>
            </a:r>
          </a:p>
        </p:txBody>
      </p:sp>
      <p:sp>
        <p:nvSpPr>
          <p:cNvPr id="3" name="Text Placeholder 2">
            <a:extLst>
              <a:ext uri="{FF2B5EF4-FFF2-40B4-BE49-F238E27FC236}">
                <a16:creationId xmlns:a16="http://schemas.microsoft.com/office/drawing/2014/main" id="{F8801AB2-A3CB-960E-6FAA-F6ADDF7F6FC9}"/>
              </a:ext>
            </a:extLst>
          </p:cNvPr>
          <p:cNvSpPr>
            <a:spLocks noGrp="1"/>
          </p:cNvSpPr>
          <p:nvPr>
            <p:ph type="body" idx="1"/>
          </p:nvPr>
        </p:nvSpPr>
        <p:spPr/>
        <p:txBody>
          <a:bodyPr/>
          <a:lstStyle/>
          <a:p>
            <a:r>
              <a:rPr lang="en-US" dirty="0"/>
              <a:t>Break</a:t>
            </a:r>
          </a:p>
        </p:txBody>
      </p:sp>
      <p:sp>
        <p:nvSpPr>
          <p:cNvPr id="4" name="Content Placeholder 3">
            <a:extLst>
              <a:ext uri="{FF2B5EF4-FFF2-40B4-BE49-F238E27FC236}">
                <a16:creationId xmlns:a16="http://schemas.microsoft.com/office/drawing/2014/main" id="{AFBE5E85-C97A-D41F-BAB7-EA6F6280D9E8}"/>
              </a:ext>
            </a:extLst>
          </p:cNvPr>
          <p:cNvSpPr>
            <a:spLocks noGrp="1"/>
          </p:cNvSpPr>
          <p:nvPr>
            <p:ph sz="half" idx="2"/>
          </p:nvPr>
        </p:nvSpPr>
        <p:spPr>
          <a:xfrm>
            <a:off x="840318" y="2505075"/>
            <a:ext cx="4331122" cy="3684588"/>
          </a:xfrm>
        </p:spPr>
        <p:txBody>
          <a:bodyPr/>
          <a:lstStyle/>
          <a:p>
            <a:r>
              <a:rPr lang="en-US" dirty="0"/>
              <a:t>Break statement stops </a:t>
            </a:r>
            <a:r>
              <a:rPr lang="en-US" dirty="0">
                <a:solidFill>
                  <a:srgbClr val="0066FF"/>
                </a:solidFill>
              </a:rPr>
              <a:t>the entire process</a:t>
            </a:r>
            <a:r>
              <a:rPr lang="en-US" dirty="0"/>
              <a:t> of the loop.</a:t>
            </a:r>
          </a:p>
        </p:txBody>
      </p:sp>
      <p:sp>
        <p:nvSpPr>
          <p:cNvPr id="5" name="Text Placeholder 4">
            <a:extLst>
              <a:ext uri="{FF2B5EF4-FFF2-40B4-BE49-F238E27FC236}">
                <a16:creationId xmlns:a16="http://schemas.microsoft.com/office/drawing/2014/main" id="{C9434FCB-7E54-684A-52CD-FA749EB199A7}"/>
              </a:ext>
            </a:extLst>
          </p:cNvPr>
          <p:cNvSpPr>
            <a:spLocks noGrp="1"/>
          </p:cNvSpPr>
          <p:nvPr>
            <p:ph type="body" sz="quarter" idx="3"/>
          </p:nvPr>
        </p:nvSpPr>
        <p:spPr/>
        <p:txBody>
          <a:bodyPr/>
          <a:lstStyle/>
          <a:p>
            <a:r>
              <a:rPr lang="en-US" dirty="0"/>
              <a:t>Continue</a:t>
            </a:r>
          </a:p>
        </p:txBody>
      </p:sp>
      <p:sp>
        <p:nvSpPr>
          <p:cNvPr id="6" name="Content Placeholder 5">
            <a:extLst>
              <a:ext uri="{FF2B5EF4-FFF2-40B4-BE49-F238E27FC236}">
                <a16:creationId xmlns:a16="http://schemas.microsoft.com/office/drawing/2014/main" id="{FBE5061A-4302-2787-1D99-C457956964E3}"/>
              </a:ext>
            </a:extLst>
          </p:cNvPr>
          <p:cNvSpPr>
            <a:spLocks noGrp="1"/>
          </p:cNvSpPr>
          <p:nvPr>
            <p:ph sz="quarter" idx="4"/>
          </p:nvPr>
        </p:nvSpPr>
        <p:spPr>
          <a:xfrm>
            <a:off x="5771454" y="2510790"/>
            <a:ext cx="3774440" cy="3684588"/>
          </a:xfrm>
        </p:spPr>
        <p:txBody>
          <a:bodyPr/>
          <a:lstStyle/>
          <a:p>
            <a:r>
              <a:rPr lang="en-US" dirty="0"/>
              <a:t>Continue statement stops only </a:t>
            </a:r>
            <a:r>
              <a:rPr lang="en-US" dirty="0">
                <a:solidFill>
                  <a:srgbClr val="0066FF"/>
                </a:solidFill>
              </a:rPr>
              <a:t>the current iteration</a:t>
            </a:r>
          </a:p>
        </p:txBody>
      </p:sp>
      <p:pic>
        <p:nvPicPr>
          <p:cNvPr id="11" name="Picture 10">
            <a:extLst>
              <a:ext uri="{FF2B5EF4-FFF2-40B4-BE49-F238E27FC236}">
                <a16:creationId xmlns:a16="http://schemas.microsoft.com/office/drawing/2014/main" id="{84498A95-787C-9919-986F-FE8025471618}"/>
              </a:ext>
            </a:extLst>
          </p:cNvPr>
          <p:cNvPicPr>
            <a:picLocks noChangeAspect="1"/>
          </p:cNvPicPr>
          <p:nvPr/>
        </p:nvPicPr>
        <p:blipFill>
          <a:blip r:embed="rId2"/>
          <a:stretch>
            <a:fillRect/>
          </a:stretch>
        </p:blipFill>
        <p:spPr>
          <a:xfrm>
            <a:off x="1172675" y="3319461"/>
            <a:ext cx="3590250" cy="2324301"/>
          </a:xfrm>
          <a:prstGeom prst="rect">
            <a:avLst/>
          </a:prstGeom>
        </p:spPr>
      </p:pic>
      <p:pic>
        <p:nvPicPr>
          <p:cNvPr id="13" name="Picture 12">
            <a:extLst>
              <a:ext uri="{FF2B5EF4-FFF2-40B4-BE49-F238E27FC236}">
                <a16:creationId xmlns:a16="http://schemas.microsoft.com/office/drawing/2014/main" id="{664ACFA9-7DB4-DC7E-F011-E4A4381D51CA}"/>
              </a:ext>
            </a:extLst>
          </p:cNvPr>
          <p:cNvPicPr>
            <a:picLocks noChangeAspect="1"/>
          </p:cNvPicPr>
          <p:nvPr/>
        </p:nvPicPr>
        <p:blipFill>
          <a:blip r:embed="rId3"/>
          <a:stretch>
            <a:fillRect/>
          </a:stretch>
        </p:blipFill>
        <p:spPr>
          <a:xfrm>
            <a:off x="2646106" y="5738869"/>
            <a:ext cx="518205" cy="876307"/>
          </a:xfrm>
          <a:prstGeom prst="rect">
            <a:avLst/>
          </a:prstGeom>
        </p:spPr>
      </p:pic>
      <p:pic>
        <p:nvPicPr>
          <p:cNvPr id="15" name="Picture 14">
            <a:extLst>
              <a:ext uri="{FF2B5EF4-FFF2-40B4-BE49-F238E27FC236}">
                <a16:creationId xmlns:a16="http://schemas.microsoft.com/office/drawing/2014/main" id="{CBF35150-6FEE-CACE-5257-D1C4EAC673D9}"/>
              </a:ext>
            </a:extLst>
          </p:cNvPr>
          <p:cNvPicPr>
            <a:picLocks noChangeAspect="1"/>
          </p:cNvPicPr>
          <p:nvPr/>
        </p:nvPicPr>
        <p:blipFill>
          <a:blip r:embed="rId4"/>
          <a:stretch>
            <a:fillRect/>
          </a:stretch>
        </p:blipFill>
        <p:spPr>
          <a:xfrm>
            <a:off x="1041503" y="5738869"/>
            <a:ext cx="1450109" cy="1017926"/>
          </a:xfrm>
          <a:prstGeom prst="rect">
            <a:avLst/>
          </a:prstGeom>
        </p:spPr>
      </p:pic>
      <p:pic>
        <p:nvPicPr>
          <p:cNvPr id="17" name="Picture 16">
            <a:extLst>
              <a:ext uri="{FF2B5EF4-FFF2-40B4-BE49-F238E27FC236}">
                <a16:creationId xmlns:a16="http://schemas.microsoft.com/office/drawing/2014/main" id="{3A87EB47-762F-BACA-9724-6D4BDB0A3E07}"/>
              </a:ext>
            </a:extLst>
          </p:cNvPr>
          <p:cNvPicPr>
            <a:picLocks noChangeAspect="1"/>
          </p:cNvPicPr>
          <p:nvPr/>
        </p:nvPicPr>
        <p:blipFill>
          <a:blip r:embed="rId5"/>
          <a:stretch>
            <a:fillRect/>
          </a:stretch>
        </p:blipFill>
        <p:spPr>
          <a:xfrm>
            <a:off x="5923150" y="3319461"/>
            <a:ext cx="2987299" cy="2347163"/>
          </a:xfrm>
          <a:prstGeom prst="rect">
            <a:avLst/>
          </a:prstGeom>
        </p:spPr>
      </p:pic>
      <p:pic>
        <p:nvPicPr>
          <p:cNvPr id="18" name="Picture 17">
            <a:extLst>
              <a:ext uri="{FF2B5EF4-FFF2-40B4-BE49-F238E27FC236}">
                <a16:creationId xmlns:a16="http://schemas.microsoft.com/office/drawing/2014/main" id="{CDD2C528-9976-3F84-A9EB-CC23ABEEEE7A}"/>
              </a:ext>
            </a:extLst>
          </p:cNvPr>
          <p:cNvPicPr>
            <a:picLocks noChangeAspect="1"/>
          </p:cNvPicPr>
          <p:nvPr/>
        </p:nvPicPr>
        <p:blipFill>
          <a:blip r:embed="rId4"/>
          <a:stretch>
            <a:fillRect/>
          </a:stretch>
        </p:blipFill>
        <p:spPr>
          <a:xfrm>
            <a:off x="6324630" y="5738869"/>
            <a:ext cx="1450109" cy="1017926"/>
          </a:xfrm>
          <a:prstGeom prst="rect">
            <a:avLst/>
          </a:prstGeom>
        </p:spPr>
      </p:pic>
      <p:pic>
        <p:nvPicPr>
          <p:cNvPr id="20" name="Picture 19">
            <a:extLst>
              <a:ext uri="{FF2B5EF4-FFF2-40B4-BE49-F238E27FC236}">
                <a16:creationId xmlns:a16="http://schemas.microsoft.com/office/drawing/2014/main" id="{34F72602-0437-97F1-45BC-0B56F820E4F2}"/>
              </a:ext>
            </a:extLst>
          </p:cNvPr>
          <p:cNvPicPr>
            <a:picLocks noChangeAspect="1"/>
          </p:cNvPicPr>
          <p:nvPr/>
        </p:nvPicPr>
        <p:blipFill>
          <a:blip r:embed="rId6"/>
          <a:stretch>
            <a:fillRect/>
          </a:stretch>
        </p:blipFill>
        <p:spPr>
          <a:xfrm>
            <a:off x="7946882" y="5411413"/>
            <a:ext cx="381033" cy="1345382"/>
          </a:xfrm>
          <a:prstGeom prst="rect">
            <a:avLst/>
          </a:prstGeom>
        </p:spPr>
      </p:pic>
    </p:spTree>
    <p:extLst>
      <p:ext uri="{BB962C8B-B14F-4D97-AF65-F5344CB8AC3E}">
        <p14:creationId xmlns:p14="http://schemas.microsoft.com/office/powerpoint/2010/main" val="40494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211C-C7B8-2BBF-18D4-B8588C3F80F3}"/>
              </a:ext>
            </a:extLst>
          </p:cNvPr>
          <p:cNvSpPr>
            <a:spLocks noGrp="1"/>
          </p:cNvSpPr>
          <p:nvPr>
            <p:ph type="title"/>
          </p:nvPr>
        </p:nvSpPr>
        <p:spPr/>
        <p:txBody>
          <a:bodyPr/>
          <a:lstStyle/>
          <a:p>
            <a:r>
              <a:rPr lang="en-US" dirty="0"/>
              <a:t>Break inside inner loop</a:t>
            </a:r>
          </a:p>
        </p:txBody>
      </p:sp>
      <p:sp>
        <p:nvSpPr>
          <p:cNvPr id="3" name="Content Placeholder 2">
            <a:extLst>
              <a:ext uri="{FF2B5EF4-FFF2-40B4-BE49-F238E27FC236}">
                <a16:creationId xmlns:a16="http://schemas.microsoft.com/office/drawing/2014/main" id="{EE91C135-D4F8-A795-2435-226B735CDED7}"/>
              </a:ext>
            </a:extLst>
          </p:cNvPr>
          <p:cNvSpPr>
            <a:spLocks noGrp="1"/>
          </p:cNvSpPr>
          <p:nvPr>
            <p:ph idx="1"/>
          </p:nvPr>
        </p:nvSpPr>
        <p:spPr/>
        <p:txBody>
          <a:bodyPr/>
          <a:lstStyle/>
          <a:p>
            <a:r>
              <a:rPr lang="en-US" b="0" i="0" dirty="0">
                <a:effectLst/>
                <a:latin typeface="euclid_circular_a"/>
              </a:rPr>
              <a:t>When we use a </a:t>
            </a:r>
            <a:r>
              <a:rPr lang="en-US" b="0" i="0" u="none" strike="noStrike" dirty="0">
                <a:solidFill>
                  <a:srgbClr val="0066FF"/>
                </a:solidFill>
                <a:effectLst/>
                <a:latin typeface="euclid_circular_a"/>
              </a:rPr>
              <a:t>break statement</a:t>
            </a:r>
            <a:r>
              <a:rPr lang="en-US" b="0" i="0" dirty="0">
                <a:solidFill>
                  <a:srgbClr val="0066FF"/>
                </a:solidFill>
                <a:effectLst/>
                <a:latin typeface="euclid_circular_a"/>
              </a:rPr>
              <a:t> </a:t>
            </a:r>
            <a:r>
              <a:rPr lang="en-US" b="0" i="0" dirty="0">
                <a:effectLst/>
                <a:latin typeface="euclid_circular_a"/>
              </a:rPr>
              <a:t>inside the inner loop, it </a:t>
            </a:r>
            <a:r>
              <a:rPr lang="en-US" b="0" i="0" dirty="0">
                <a:solidFill>
                  <a:srgbClr val="0070C0"/>
                </a:solidFill>
                <a:effectLst/>
                <a:latin typeface="euclid_circular_a"/>
              </a:rPr>
              <a:t>terminates</a:t>
            </a:r>
            <a:r>
              <a:rPr lang="en-US" b="0" i="0" dirty="0">
                <a:effectLst/>
                <a:latin typeface="euclid_circular_a"/>
              </a:rPr>
              <a:t> the inner loop but not the outer loop. </a:t>
            </a:r>
            <a:endParaRPr lang="en-US" dirty="0"/>
          </a:p>
        </p:txBody>
      </p:sp>
      <p:pic>
        <p:nvPicPr>
          <p:cNvPr id="7" name="Picture 6">
            <a:extLst>
              <a:ext uri="{FF2B5EF4-FFF2-40B4-BE49-F238E27FC236}">
                <a16:creationId xmlns:a16="http://schemas.microsoft.com/office/drawing/2014/main" id="{FCB9A264-ED5F-FCB3-5C23-D1D955AACE98}"/>
              </a:ext>
            </a:extLst>
          </p:cNvPr>
          <p:cNvPicPr>
            <a:picLocks noChangeAspect="1"/>
          </p:cNvPicPr>
          <p:nvPr/>
        </p:nvPicPr>
        <p:blipFill>
          <a:blip r:embed="rId2"/>
          <a:stretch>
            <a:fillRect/>
          </a:stretch>
        </p:blipFill>
        <p:spPr>
          <a:xfrm>
            <a:off x="6608795" y="2266604"/>
            <a:ext cx="1704640" cy="3331267"/>
          </a:xfrm>
          <a:prstGeom prst="rect">
            <a:avLst/>
          </a:prstGeom>
        </p:spPr>
      </p:pic>
      <p:pic>
        <p:nvPicPr>
          <p:cNvPr id="9" name="Picture 8">
            <a:extLst>
              <a:ext uri="{FF2B5EF4-FFF2-40B4-BE49-F238E27FC236}">
                <a16:creationId xmlns:a16="http://schemas.microsoft.com/office/drawing/2014/main" id="{551B8FD8-3064-CA40-1810-3B2EA147C629}"/>
              </a:ext>
            </a:extLst>
          </p:cNvPr>
          <p:cNvPicPr>
            <a:picLocks noChangeAspect="1"/>
          </p:cNvPicPr>
          <p:nvPr/>
        </p:nvPicPr>
        <p:blipFill>
          <a:blip r:embed="rId3"/>
          <a:stretch>
            <a:fillRect/>
          </a:stretch>
        </p:blipFill>
        <p:spPr>
          <a:xfrm>
            <a:off x="1149976" y="2186882"/>
            <a:ext cx="4628253" cy="3830460"/>
          </a:xfrm>
          <a:prstGeom prst="rect">
            <a:avLst/>
          </a:prstGeom>
        </p:spPr>
      </p:pic>
      <p:sp>
        <p:nvSpPr>
          <p:cNvPr id="4" name="TextBox 3">
            <a:extLst>
              <a:ext uri="{FF2B5EF4-FFF2-40B4-BE49-F238E27FC236}">
                <a16:creationId xmlns:a16="http://schemas.microsoft.com/office/drawing/2014/main" id="{26FE58F1-9B73-ADD9-C2AC-4453BE24F8D0}"/>
              </a:ext>
            </a:extLst>
          </p:cNvPr>
          <p:cNvSpPr txBox="1"/>
          <p:nvPr/>
        </p:nvSpPr>
        <p:spPr>
          <a:xfrm>
            <a:off x="2523639" y="4409565"/>
            <a:ext cx="1048720" cy="248070"/>
          </a:xfrm>
          <a:prstGeom prst="rect">
            <a:avLst/>
          </a:prstGeom>
          <a:noFill/>
          <a:ln w="15875">
            <a:solidFill>
              <a:srgbClr val="FF0000"/>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C64FC387-2067-4855-3BC2-79DB53A9BD3F}"/>
              </a:ext>
            </a:extLst>
          </p:cNvPr>
          <p:cNvSpPr txBox="1"/>
          <p:nvPr/>
        </p:nvSpPr>
        <p:spPr>
          <a:xfrm>
            <a:off x="7859187" y="2157506"/>
            <a:ext cx="1619871" cy="338554"/>
          </a:xfrm>
          <a:prstGeom prst="rect">
            <a:avLst/>
          </a:prstGeom>
          <a:noFill/>
        </p:spPr>
        <p:txBody>
          <a:bodyPr wrap="square" rtlCol="0">
            <a:spAutoFit/>
          </a:bodyPr>
          <a:lstStyle/>
          <a:p>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i</a:t>
            </a:r>
            <a:r>
              <a:rPr lang="en-US" sz="1600" dirty="0">
                <a:solidFill>
                  <a:srgbClr val="FF0000"/>
                </a:solidFill>
                <a:sym typeface="Wingdings" panose="05000000000000000000" pitchFamily="2" charset="2"/>
              </a:rPr>
              <a:t> for weeks</a:t>
            </a:r>
            <a:endParaRPr lang="en-US" sz="1600" dirty="0">
              <a:solidFill>
                <a:srgbClr val="FF0000"/>
              </a:solidFill>
            </a:endParaRPr>
          </a:p>
        </p:txBody>
      </p:sp>
      <p:sp>
        <p:nvSpPr>
          <p:cNvPr id="6" name="TextBox 5">
            <a:extLst>
              <a:ext uri="{FF2B5EF4-FFF2-40B4-BE49-F238E27FC236}">
                <a16:creationId xmlns:a16="http://schemas.microsoft.com/office/drawing/2014/main" id="{D84DE76E-92F5-42BF-6258-A92ED3786FDA}"/>
              </a:ext>
            </a:extLst>
          </p:cNvPr>
          <p:cNvSpPr txBox="1"/>
          <p:nvPr/>
        </p:nvSpPr>
        <p:spPr>
          <a:xfrm>
            <a:off x="7859186" y="2387993"/>
            <a:ext cx="2535207" cy="338554"/>
          </a:xfrm>
          <a:prstGeom prst="rect">
            <a:avLst/>
          </a:prstGeom>
          <a:noFill/>
        </p:spPr>
        <p:txBody>
          <a:bodyPr wrap="square" rtlCol="0">
            <a:spAutoFit/>
          </a:bodyPr>
          <a:lstStyle/>
          <a:p>
            <a:r>
              <a:rPr lang="en-US" sz="1600" dirty="0">
                <a:solidFill>
                  <a:srgbClr val="FF0000"/>
                </a:solidFill>
                <a:sym typeface="Wingdings" panose="05000000000000000000" pitchFamily="2" charset="2"/>
              </a:rPr>
              <a:t> j for days</a:t>
            </a:r>
            <a:endParaRPr lang="en-US" sz="1600" dirty="0">
              <a:solidFill>
                <a:srgbClr val="FF0000"/>
              </a:solidFill>
            </a:endParaRPr>
          </a:p>
        </p:txBody>
      </p:sp>
    </p:spTree>
    <p:extLst>
      <p:ext uri="{BB962C8B-B14F-4D97-AF65-F5344CB8AC3E}">
        <p14:creationId xmlns:p14="http://schemas.microsoft.com/office/powerpoint/2010/main" val="269030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6D40-F0B4-5743-3C37-E7AB67E59605}"/>
              </a:ext>
            </a:extLst>
          </p:cNvPr>
          <p:cNvSpPr>
            <a:spLocks noGrp="1"/>
          </p:cNvSpPr>
          <p:nvPr>
            <p:ph type="title"/>
          </p:nvPr>
        </p:nvSpPr>
        <p:spPr/>
        <p:txBody>
          <a:bodyPr/>
          <a:lstStyle/>
          <a:p>
            <a:r>
              <a:rPr lang="en-US" dirty="0"/>
              <a:t>Continue inside inner loop</a:t>
            </a:r>
          </a:p>
        </p:txBody>
      </p:sp>
      <p:sp>
        <p:nvSpPr>
          <p:cNvPr id="3" name="Content Placeholder 2">
            <a:extLst>
              <a:ext uri="{FF2B5EF4-FFF2-40B4-BE49-F238E27FC236}">
                <a16:creationId xmlns:a16="http://schemas.microsoft.com/office/drawing/2014/main" id="{5FC1963E-0C47-17B0-5C8B-158917CA58BB}"/>
              </a:ext>
            </a:extLst>
          </p:cNvPr>
          <p:cNvSpPr>
            <a:spLocks noGrp="1"/>
          </p:cNvSpPr>
          <p:nvPr>
            <p:ph idx="1"/>
          </p:nvPr>
        </p:nvSpPr>
        <p:spPr/>
        <p:txBody>
          <a:bodyPr/>
          <a:lstStyle/>
          <a:p>
            <a:r>
              <a:rPr lang="en-US" b="0" i="0" dirty="0">
                <a:effectLst/>
                <a:latin typeface="euclid_circular_a"/>
              </a:rPr>
              <a:t>When we use a </a:t>
            </a:r>
            <a:r>
              <a:rPr lang="en-US" b="0" i="0" u="none" strike="noStrike" dirty="0">
                <a:solidFill>
                  <a:srgbClr val="0556F3"/>
                </a:solidFill>
                <a:effectLst/>
                <a:latin typeface="euclid_circular_a"/>
              </a:rPr>
              <a:t>continue statement</a:t>
            </a:r>
            <a:r>
              <a:rPr lang="en-US" b="0" i="0" dirty="0">
                <a:effectLst/>
                <a:latin typeface="euclid_circular_a"/>
              </a:rPr>
              <a:t> inside the inner loop, it skips the </a:t>
            </a:r>
            <a:r>
              <a:rPr lang="en-US" dirty="0">
                <a:solidFill>
                  <a:srgbClr val="0556F3"/>
                </a:solidFill>
                <a:latin typeface="euclid_circular_a"/>
              </a:rPr>
              <a:t>current iteration </a:t>
            </a:r>
            <a:r>
              <a:rPr lang="en-US" b="0" i="0" dirty="0">
                <a:effectLst/>
                <a:latin typeface="euclid_circular_a"/>
              </a:rPr>
              <a:t>of the inner loop only. The outer loop is unaffected. </a:t>
            </a:r>
            <a:endParaRPr lang="en-US" dirty="0"/>
          </a:p>
        </p:txBody>
      </p:sp>
      <p:pic>
        <p:nvPicPr>
          <p:cNvPr id="5" name="Picture 4">
            <a:extLst>
              <a:ext uri="{FF2B5EF4-FFF2-40B4-BE49-F238E27FC236}">
                <a16:creationId xmlns:a16="http://schemas.microsoft.com/office/drawing/2014/main" id="{FD3F7395-B730-9E8D-89D1-9D663B71AD4C}"/>
              </a:ext>
            </a:extLst>
          </p:cNvPr>
          <p:cNvPicPr>
            <a:picLocks noChangeAspect="1"/>
          </p:cNvPicPr>
          <p:nvPr/>
        </p:nvPicPr>
        <p:blipFill>
          <a:blip r:embed="rId3"/>
          <a:stretch>
            <a:fillRect/>
          </a:stretch>
        </p:blipFill>
        <p:spPr>
          <a:xfrm>
            <a:off x="1184371" y="2287652"/>
            <a:ext cx="3795089" cy="3880673"/>
          </a:xfrm>
          <a:prstGeom prst="rect">
            <a:avLst/>
          </a:prstGeom>
        </p:spPr>
      </p:pic>
      <p:pic>
        <p:nvPicPr>
          <p:cNvPr id="7" name="Picture 6">
            <a:extLst>
              <a:ext uri="{FF2B5EF4-FFF2-40B4-BE49-F238E27FC236}">
                <a16:creationId xmlns:a16="http://schemas.microsoft.com/office/drawing/2014/main" id="{46D5548A-3936-BFB4-67D3-3873853FFD30}"/>
              </a:ext>
            </a:extLst>
          </p:cNvPr>
          <p:cNvPicPr>
            <a:picLocks noChangeAspect="1"/>
          </p:cNvPicPr>
          <p:nvPr/>
        </p:nvPicPr>
        <p:blipFill>
          <a:blip r:embed="rId4"/>
          <a:stretch>
            <a:fillRect/>
          </a:stretch>
        </p:blipFill>
        <p:spPr>
          <a:xfrm>
            <a:off x="6096001" y="2700960"/>
            <a:ext cx="1655176" cy="2630457"/>
          </a:xfrm>
          <a:prstGeom prst="rect">
            <a:avLst/>
          </a:prstGeom>
        </p:spPr>
      </p:pic>
      <p:sp>
        <p:nvSpPr>
          <p:cNvPr id="4" name="TextBox 3">
            <a:extLst>
              <a:ext uri="{FF2B5EF4-FFF2-40B4-BE49-F238E27FC236}">
                <a16:creationId xmlns:a16="http://schemas.microsoft.com/office/drawing/2014/main" id="{C8AACBF0-2FF8-FCEF-F6EB-E66117D73543}"/>
              </a:ext>
            </a:extLst>
          </p:cNvPr>
          <p:cNvSpPr txBox="1"/>
          <p:nvPr/>
        </p:nvSpPr>
        <p:spPr>
          <a:xfrm>
            <a:off x="2030275" y="4518051"/>
            <a:ext cx="1332857" cy="565391"/>
          </a:xfrm>
          <a:prstGeom prst="rect">
            <a:avLst/>
          </a:prstGeom>
          <a:noFill/>
          <a:ln w="15875">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9B8BCED6-1FED-D76F-4E0D-BC32D971D524}"/>
              </a:ext>
            </a:extLst>
          </p:cNvPr>
          <p:cNvSpPr txBox="1"/>
          <p:nvPr/>
        </p:nvSpPr>
        <p:spPr>
          <a:xfrm>
            <a:off x="7212543" y="2624671"/>
            <a:ext cx="1619871" cy="338554"/>
          </a:xfrm>
          <a:prstGeom prst="rect">
            <a:avLst/>
          </a:prstGeom>
          <a:noFill/>
        </p:spPr>
        <p:txBody>
          <a:bodyPr wrap="square" rtlCol="0">
            <a:spAutoFit/>
          </a:bodyPr>
          <a:lstStyle/>
          <a:p>
            <a:r>
              <a:rPr lang="en-US" sz="1600" dirty="0">
                <a:solidFill>
                  <a:srgbClr val="FF0000"/>
                </a:solidFill>
                <a:sym typeface="Wingdings" panose="05000000000000000000" pitchFamily="2" charset="2"/>
              </a:rPr>
              <a:t> </a:t>
            </a:r>
            <a:r>
              <a:rPr lang="en-US" sz="1600" dirty="0" err="1">
                <a:solidFill>
                  <a:srgbClr val="FF0000"/>
                </a:solidFill>
                <a:sym typeface="Wingdings" panose="05000000000000000000" pitchFamily="2" charset="2"/>
              </a:rPr>
              <a:t>i</a:t>
            </a:r>
            <a:r>
              <a:rPr lang="en-US" sz="1600" dirty="0">
                <a:solidFill>
                  <a:srgbClr val="FF0000"/>
                </a:solidFill>
                <a:sym typeface="Wingdings" panose="05000000000000000000" pitchFamily="2" charset="2"/>
              </a:rPr>
              <a:t> for weeks</a:t>
            </a:r>
            <a:endParaRPr lang="en-US" sz="1600" dirty="0">
              <a:solidFill>
                <a:srgbClr val="FF0000"/>
              </a:solidFill>
            </a:endParaRPr>
          </a:p>
        </p:txBody>
      </p:sp>
      <p:sp>
        <p:nvSpPr>
          <p:cNvPr id="8" name="TextBox 7">
            <a:extLst>
              <a:ext uri="{FF2B5EF4-FFF2-40B4-BE49-F238E27FC236}">
                <a16:creationId xmlns:a16="http://schemas.microsoft.com/office/drawing/2014/main" id="{48A9D036-5831-91C7-314F-C51890110AAE}"/>
              </a:ext>
            </a:extLst>
          </p:cNvPr>
          <p:cNvSpPr txBox="1"/>
          <p:nvPr/>
        </p:nvSpPr>
        <p:spPr>
          <a:xfrm>
            <a:off x="7212542" y="2855158"/>
            <a:ext cx="2535207" cy="338554"/>
          </a:xfrm>
          <a:prstGeom prst="rect">
            <a:avLst/>
          </a:prstGeom>
          <a:noFill/>
        </p:spPr>
        <p:txBody>
          <a:bodyPr wrap="square" rtlCol="0">
            <a:spAutoFit/>
          </a:bodyPr>
          <a:lstStyle/>
          <a:p>
            <a:r>
              <a:rPr lang="en-US" sz="1600" dirty="0">
                <a:solidFill>
                  <a:srgbClr val="FF0000"/>
                </a:solidFill>
                <a:sym typeface="Wingdings" panose="05000000000000000000" pitchFamily="2" charset="2"/>
              </a:rPr>
              <a:t> j for days</a:t>
            </a:r>
            <a:endParaRPr lang="en-US" sz="1600" dirty="0">
              <a:solidFill>
                <a:srgbClr val="FF0000"/>
              </a:solidFill>
            </a:endParaRPr>
          </a:p>
        </p:txBody>
      </p:sp>
    </p:spTree>
    <p:extLst>
      <p:ext uri="{BB962C8B-B14F-4D97-AF65-F5344CB8AC3E}">
        <p14:creationId xmlns:p14="http://schemas.microsoft.com/office/powerpoint/2010/main" val="444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DE375-E607-2962-D97F-97DB5FD9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A08-BFB9-4FA9-A5F1-FE63CE38AAA9}"/>
              </a:ext>
            </a:extLst>
          </p:cNvPr>
          <p:cNvSpPr>
            <a:spLocks noGrp="1"/>
          </p:cNvSpPr>
          <p:nvPr>
            <p:ph type="title"/>
          </p:nvPr>
        </p:nvSpPr>
        <p:spPr/>
        <p:txBody>
          <a:bodyPr/>
          <a:lstStyle/>
          <a:p>
            <a:r>
              <a:rPr lang="en-US" sz="5000" b="1" dirty="0"/>
              <a:t>Arrays</a:t>
            </a:r>
          </a:p>
        </p:txBody>
      </p:sp>
      <p:sp>
        <p:nvSpPr>
          <p:cNvPr id="3" name="Text Placeholder 2">
            <a:extLst>
              <a:ext uri="{FF2B5EF4-FFF2-40B4-BE49-F238E27FC236}">
                <a16:creationId xmlns:a16="http://schemas.microsoft.com/office/drawing/2014/main" id="{6A0E4539-4D63-B039-0D08-32214C09F90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7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531E-097E-A055-5C9F-42DF48045A3C}"/>
              </a:ext>
            </a:extLst>
          </p:cNvPr>
          <p:cNvSpPr>
            <a:spLocks noGrp="1"/>
          </p:cNvSpPr>
          <p:nvPr>
            <p:ph type="title"/>
          </p:nvPr>
        </p:nvSpPr>
        <p:spPr/>
        <p:txBody>
          <a:bodyPr/>
          <a:lstStyle/>
          <a:p>
            <a:r>
              <a:rPr lang="en-US" dirty="0"/>
              <a:t>Arrays</a:t>
            </a:r>
          </a:p>
        </p:txBody>
      </p:sp>
      <p:sp>
        <p:nvSpPr>
          <p:cNvPr id="5" name="TextBox 4">
            <a:extLst>
              <a:ext uri="{FF2B5EF4-FFF2-40B4-BE49-F238E27FC236}">
                <a16:creationId xmlns:a16="http://schemas.microsoft.com/office/drawing/2014/main" id="{F3207AF4-21FD-83D8-481B-8618FC0399DB}"/>
              </a:ext>
            </a:extLst>
          </p:cNvPr>
          <p:cNvSpPr txBox="1"/>
          <p:nvPr/>
        </p:nvSpPr>
        <p:spPr>
          <a:xfrm>
            <a:off x="731520" y="1377584"/>
            <a:ext cx="8036560" cy="954107"/>
          </a:xfrm>
          <a:prstGeom prst="rect">
            <a:avLst/>
          </a:prstGeom>
          <a:noFill/>
        </p:spPr>
        <p:txBody>
          <a:bodyPr wrap="square" rtlCol="0">
            <a:spAutoFit/>
          </a:bodyPr>
          <a:lstStyle/>
          <a:p>
            <a:pPr marL="342900" indent="-342900">
              <a:spcBef>
                <a:spcPct val="20000"/>
              </a:spcBef>
              <a:buChar char="•"/>
            </a:pPr>
            <a:r>
              <a:rPr lang="en-US" sz="2000" b="0" dirty="0">
                <a:solidFill>
                  <a:schemeClr val="tx1">
                    <a:lumMod val="50000"/>
                  </a:schemeClr>
                </a:solidFill>
                <a:latin typeface="+mn-lt"/>
              </a:rPr>
              <a:t>What if I need to store all your names in variables in my program??</a:t>
            </a:r>
          </a:p>
          <a:p>
            <a:endParaRPr lang="en-US" b="0" dirty="0"/>
          </a:p>
          <a:p>
            <a:endParaRPr lang="en-US" b="0" dirty="0"/>
          </a:p>
        </p:txBody>
      </p:sp>
      <p:pic>
        <p:nvPicPr>
          <p:cNvPr id="1026" name="Picture 2" descr="Panic Emoticon Stock Illustration - Download Image Now - Emoticon, Humor,  Terrified - iStock">
            <a:extLst>
              <a:ext uri="{FF2B5EF4-FFF2-40B4-BE49-F238E27FC236}">
                <a16:creationId xmlns:a16="http://schemas.microsoft.com/office/drawing/2014/main" id="{B2016994-F84B-173E-D4ED-8226A7312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19005"/>
            <a:ext cx="2137882" cy="11514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EEC305-E1A1-0D99-540E-7265EFDDA02E}"/>
              </a:ext>
            </a:extLst>
          </p:cNvPr>
          <p:cNvSpPr txBox="1"/>
          <p:nvPr/>
        </p:nvSpPr>
        <p:spPr>
          <a:xfrm>
            <a:off x="1212875" y="2140605"/>
            <a:ext cx="6096000" cy="2031325"/>
          </a:xfrm>
          <a:prstGeom prst="rect">
            <a:avLst/>
          </a:prstGeom>
          <a:noFill/>
        </p:spPr>
        <p:txBody>
          <a:bodyPr wrap="square">
            <a:spAutoFit/>
          </a:bodyPr>
          <a:lstStyle/>
          <a:p>
            <a:r>
              <a:rPr lang="en-US" sz="1800" dirty="0">
                <a:solidFill>
                  <a:schemeClr val="tx1">
                    <a:lumMod val="50000"/>
                  </a:schemeClr>
                </a:solidFill>
                <a:latin typeface="+mn-lt"/>
              </a:rPr>
              <a:t>Do I have to declare 400 string variables?</a:t>
            </a:r>
          </a:p>
          <a:p>
            <a:endParaRPr lang="en-US" dirty="0">
              <a:solidFill>
                <a:schemeClr val="tx1">
                  <a:lumMod val="50000"/>
                </a:schemeClr>
              </a:solidFill>
              <a:latin typeface="+mn-lt"/>
            </a:endParaRPr>
          </a:p>
          <a:p>
            <a:r>
              <a:rPr lang="en-US" b="0" dirty="0">
                <a:solidFill>
                  <a:srgbClr val="0066FF"/>
                </a:solidFill>
                <a:latin typeface="+mn-lt"/>
              </a:rPr>
              <a:t>string name1 = “Ahmed Ali”;</a:t>
            </a:r>
          </a:p>
          <a:p>
            <a:r>
              <a:rPr lang="en-US" b="0" dirty="0">
                <a:solidFill>
                  <a:srgbClr val="0066FF"/>
                </a:solidFill>
                <a:latin typeface="+mn-lt"/>
              </a:rPr>
              <a:t>string name2 = “Mona Salah”;</a:t>
            </a:r>
          </a:p>
          <a:p>
            <a:r>
              <a:rPr lang="en-US" b="0" dirty="0">
                <a:solidFill>
                  <a:srgbClr val="0066FF"/>
                </a:solidFill>
                <a:latin typeface="+mn-lt"/>
              </a:rPr>
              <a:t>string name3 = “Karim </a:t>
            </a:r>
            <a:r>
              <a:rPr lang="en-US" b="0" dirty="0" err="1">
                <a:solidFill>
                  <a:srgbClr val="0066FF"/>
                </a:solidFill>
                <a:latin typeface="+mn-lt"/>
              </a:rPr>
              <a:t>Shawki</a:t>
            </a:r>
            <a:r>
              <a:rPr lang="en-US" b="0" dirty="0">
                <a:solidFill>
                  <a:srgbClr val="0066FF"/>
                </a:solidFill>
                <a:latin typeface="+mn-lt"/>
              </a:rPr>
              <a:t>”;</a:t>
            </a:r>
          </a:p>
          <a:p>
            <a:endParaRPr lang="en-US" dirty="0">
              <a:solidFill>
                <a:srgbClr val="0066FF"/>
              </a:solidFill>
              <a:latin typeface="+mn-lt"/>
            </a:endParaRPr>
          </a:p>
          <a:p>
            <a:r>
              <a:rPr lang="en-US" dirty="0">
                <a:solidFill>
                  <a:srgbClr val="0066FF"/>
                </a:solidFill>
                <a:latin typeface="+mn-lt"/>
              </a:rPr>
              <a:t>And so on – 400 times</a:t>
            </a:r>
          </a:p>
        </p:txBody>
      </p:sp>
      <p:pic>
        <p:nvPicPr>
          <p:cNvPr id="1028" name="Picture 4" descr="Good Idea Emoji. Thumbs Up Emotion. Cool Guy with Sunglasses Emoticon.  Vector Illustration Smile Icon. Stock Vector - Illustration of idea, dial:  74988783">
            <a:extLst>
              <a:ext uri="{FF2B5EF4-FFF2-40B4-BE49-F238E27FC236}">
                <a16:creationId xmlns:a16="http://schemas.microsoft.com/office/drawing/2014/main" id="{2BE48C85-2954-87F0-7A42-01AE59D88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215" y="4829358"/>
            <a:ext cx="1925320" cy="13021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107FEC-1E52-1B4C-06F5-0C62F3EB5A66}"/>
              </a:ext>
            </a:extLst>
          </p:cNvPr>
          <p:cNvSpPr txBox="1"/>
          <p:nvPr/>
        </p:nvSpPr>
        <p:spPr>
          <a:xfrm>
            <a:off x="1255209" y="5330869"/>
            <a:ext cx="6096000" cy="584775"/>
          </a:xfrm>
          <a:prstGeom prst="rect">
            <a:avLst/>
          </a:prstGeom>
          <a:noFill/>
        </p:spPr>
        <p:txBody>
          <a:bodyPr wrap="square">
            <a:spAutoFit/>
          </a:bodyPr>
          <a:lstStyle/>
          <a:p>
            <a:r>
              <a:rPr lang="en-US" sz="3200" dirty="0">
                <a:solidFill>
                  <a:srgbClr val="FF0000"/>
                </a:solidFill>
                <a:latin typeface="+mn-lt"/>
              </a:rPr>
              <a:t>Arrays will save us</a:t>
            </a:r>
          </a:p>
        </p:txBody>
      </p:sp>
    </p:spTree>
    <p:extLst>
      <p:ext uri="{BB962C8B-B14F-4D97-AF65-F5344CB8AC3E}">
        <p14:creationId xmlns:p14="http://schemas.microsoft.com/office/powerpoint/2010/main" val="382243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3430</TotalTime>
  <Words>1278</Words>
  <Application>Microsoft Office PowerPoint</Application>
  <PresentationFormat>Widescreen</PresentationFormat>
  <Paragraphs>270</Paragraphs>
  <Slides>32</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Aptos</vt:lpstr>
      <vt:lpstr>Arial</vt:lpstr>
      <vt:lpstr>Calibri</vt:lpstr>
      <vt:lpstr>Consolas</vt:lpstr>
      <vt:lpstr>Dosis</vt:lpstr>
      <vt:lpstr>euclid_circular_a</vt:lpstr>
      <vt:lpstr>Wingdings</vt:lpstr>
      <vt:lpstr>template</vt:lpstr>
      <vt:lpstr>Custom Design</vt:lpstr>
      <vt:lpstr>Introduction to  Programming</vt:lpstr>
      <vt:lpstr>Important</vt:lpstr>
      <vt:lpstr>Agenda</vt:lpstr>
      <vt:lpstr>Using Break and Continue within loops</vt:lpstr>
      <vt:lpstr>Break versus Continue</vt:lpstr>
      <vt:lpstr>Break inside inner loop</vt:lpstr>
      <vt:lpstr>Continue inside inner loop</vt:lpstr>
      <vt:lpstr>Arrays</vt:lpstr>
      <vt:lpstr>Arrays</vt:lpstr>
      <vt:lpstr>Arrays</vt:lpstr>
      <vt:lpstr>Declaring and Initializing an array</vt:lpstr>
      <vt:lpstr>Accessing an Array element</vt:lpstr>
      <vt:lpstr>Accessing an Array element</vt:lpstr>
      <vt:lpstr>Printing an Array</vt:lpstr>
      <vt:lpstr>Printing an Array</vt:lpstr>
      <vt:lpstr> </vt:lpstr>
      <vt:lpstr>Filling an Array with elements from user</vt:lpstr>
      <vt:lpstr>Examples</vt:lpstr>
      <vt:lpstr>Example 1: Array of int</vt:lpstr>
      <vt:lpstr>Example 2: Array of int</vt:lpstr>
      <vt:lpstr> </vt:lpstr>
      <vt:lpstr>Example 3: Array of char</vt:lpstr>
      <vt:lpstr>Example 4: Array of booleans</vt:lpstr>
      <vt:lpstr>Example 5</vt:lpstr>
      <vt:lpstr>Example 6: Searching an Array</vt:lpstr>
      <vt:lpstr>Example 6 (continued)</vt:lpstr>
      <vt:lpstr>Example 6 (continued)</vt:lpstr>
      <vt:lpstr>Example 7: Checking adjacent elements equality</vt:lpstr>
      <vt:lpstr>Example 8: switch with arrays</vt:lpstr>
      <vt:lpstr>Example 8: switch with arrays</vt:lpstr>
      <vt:lpstr>Keep in mind for later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Noura.Elmaghawry</dc:creator>
  <cp:lastModifiedBy>Noura.Elmaghawry</cp:lastModifiedBy>
  <cp:revision>144</cp:revision>
  <dcterms:created xsi:type="dcterms:W3CDTF">2023-09-25T08:10:36Z</dcterms:created>
  <dcterms:modified xsi:type="dcterms:W3CDTF">2024-02-19T11:08:48Z</dcterms:modified>
</cp:coreProperties>
</file>