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301" r:id="rId4"/>
    <p:sldId id="338" r:id="rId5"/>
    <p:sldId id="339" r:id="rId6"/>
    <p:sldId id="341" r:id="rId7"/>
    <p:sldId id="343" r:id="rId8"/>
    <p:sldId id="344" r:id="rId9"/>
    <p:sldId id="346" r:id="rId10"/>
    <p:sldId id="350" r:id="rId11"/>
    <p:sldId id="364" r:id="rId12"/>
    <p:sldId id="365" r:id="rId13"/>
    <p:sldId id="366" r:id="rId14"/>
    <p:sldId id="367" r:id="rId15"/>
    <p:sldId id="368" r:id="rId16"/>
    <p:sldId id="370" r:id="rId17"/>
    <p:sldId id="369" r:id="rId18"/>
    <p:sldId id="373" r:id="rId19"/>
    <p:sldId id="372" r:id="rId20"/>
    <p:sldId id="349" r:id="rId21"/>
    <p:sldId id="348" r:id="rId22"/>
    <p:sldId id="374" r:id="rId23"/>
    <p:sldId id="375" r:id="rId24"/>
    <p:sldId id="376" r:id="rId25"/>
    <p:sldId id="382" r:id="rId26"/>
    <p:sldId id="377" r:id="rId27"/>
    <p:sldId id="381" r:id="rId28"/>
    <p:sldId id="379" r:id="rId29"/>
    <p:sldId id="299" r:id="rId3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52CA0-7EAB-4920-BBA1-84D5C48A8829}" v="10" dt="2024-02-26T08:44:26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93870" autoAdjust="0"/>
  </p:normalViewPr>
  <p:slideViewPr>
    <p:cSldViewPr snapToGrid="0">
      <p:cViewPr varScale="1">
        <p:scale>
          <a:sx n="62" d="100"/>
          <a:sy n="6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16152CA0-7EAB-4920-BBA1-84D5C48A8829}"/>
    <pc:docChg chg="custSel addSld delSld modSld">
      <pc:chgData name="Noura.Elmaghawry" userId="b691f193-aaf6-4e62-bc5c-f933985003e3" providerId="ADAL" clId="{16152CA0-7EAB-4920-BBA1-84D5C48A8829}" dt="2024-02-26T14:03:14.260" v="21" actId="20577"/>
      <pc:docMkLst>
        <pc:docMk/>
      </pc:docMkLst>
      <pc:sldChg chg="modAnim">
        <pc:chgData name="Noura.Elmaghawry" userId="b691f193-aaf6-4e62-bc5c-f933985003e3" providerId="ADAL" clId="{16152CA0-7EAB-4920-BBA1-84D5C48A8829}" dt="2024-02-25T13:36:26.175" v="1"/>
        <pc:sldMkLst>
          <pc:docMk/>
          <pc:sldMk cId="937605804" sldId="348"/>
        </pc:sldMkLst>
      </pc:sldChg>
      <pc:sldChg chg="modSp mod">
        <pc:chgData name="Noura.Elmaghawry" userId="b691f193-aaf6-4e62-bc5c-f933985003e3" providerId="ADAL" clId="{16152CA0-7EAB-4920-BBA1-84D5C48A8829}" dt="2024-02-26T14:03:14.260" v="21" actId="20577"/>
        <pc:sldMkLst>
          <pc:docMk/>
          <pc:sldMk cId="192257478" sldId="366"/>
        </pc:sldMkLst>
        <pc:graphicFrameChg chg="modGraphic">
          <ac:chgData name="Noura.Elmaghawry" userId="b691f193-aaf6-4e62-bc5c-f933985003e3" providerId="ADAL" clId="{16152CA0-7EAB-4920-BBA1-84D5C48A8829}" dt="2024-02-26T14:03:14.260" v="21" actId="20577"/>
          <ac:graphicFrameMkLst>
            <pc:docMk/>
            <pc:sldMk cId="192257478" sldId="366"/>
            <ac:graphicFrameMk id="10" creationId="{728C7C10-5683-3209-CCC3-667BB877CC5E}"/>
          </ac:graphicFrameMkLst>
        </pc:graphicFrameChg>
      </pc:sldChg>
      <pc:sldChg chg="addSp delSp modSp mod delAnim modAnim">
        <pc:chgData name="Noura.Elmaghawry" userId="b691f193-aaf6-4e62-bc5c-f933985003e3" providerId="ADAL" clId="{16152CA0-7EAB-4920-BBA1-84D5C48A8829}" dt="2024-02-26T08:42:05.622" v="10"/>
        <pc:sldMkLst>
          <pc:docMk/>
          <pc:sldMk cId="3916217556" sldId="374"/>
        </pc:sldMkLst>
        <pc:spChg chg="add mod">
          <ac:chgData name="Noura.Elmaghawry" userId="b691f193-aaf6-4e62-bc5c-f933985003e3" providerId="ADAL" clId="{16152CA0-7EAB-4920-BBA1-84D5C48A8829}" dt="2024-02-26T08:41:49.583" v="8"/>
          <ac:spMkLst>
            <pc:docMk/>
            <pc:sldMk cId="3916217556" sldId="374"/>
            <ac:spMk id="11" creationId="{21057333-D8A5-AE70-C874-6EAEE110C985}"/>
          </ac:spMkLst>
        </pc:spChg>
        <pc:spChg chg="del">
          <ac:chgData name="Noura.Elmaghawry" userId="b691f193-aaf6-4e62-bc5c-f933985003e3" providerId="ADAL" clId="{16152CA0-7EAB-4920-BBA1-84D5C48A8829}" dt="2024-02-25T13:37:53.048" v="6" actId="478"/>
          <ac:spMkLst>
            <pc:docMk/>
            <pc:sldMk cId="3916217556" sldId="374"/>
            <ac:spMk id="13" creationId="{E139E2DB-8304-E30A-2328-40845D1987AF}"/>
          </ac:spMkLst>
        </pc:spChg>
        <pc:picChg chg="add mod">
          <ac:chgData name="Noura.Elmaghawry" userId="b691f193-aaf6-4e62-bc5c-f933985003e3" providerId="ADAL" clId="{16152CA0-7EAB-4920-BBA1-84D5C48A8829}" dt="2024-02-26T08:41:32.153" v="7"/>
          <ac:picMkLst>
            <pc:docMk/>
            <pc:sldMk cId="3916217556" sldId="374"/>
            <ac:picMk id="9" creationId="{1FFBEAEF-A898-5BEB-C07B-F72A8B1E4820}"/>
          </ac:picMkLst>
        </pc:picChg>
        <pc:picChg chg="del">
          <ac:chgData name="Noura.Elmaghawry" userId="b691f193-aaf6-4e62-bc5c-f933985003e3" providerId="ADAL" clId="{16152CA0-7EAB-4920-BBA1-84D5C48A8829}" dt="2024-02-25T13:37:51.975" v="5" actId="478"/>
          <ac:picMkLst>
            <pc:docMk/>
            <pc:sldMk cId="3916217556" sldId="374"/>
            <ac:picMk id="12" creationId="{A4899EEF-03EA-14D7-4882-F9DABEAFBD59}"/>
          </ac:picMkLst>
        </pc:picChg>
      </pc:sldChg>
      <pc:sldChg chg="addSp delSp modSp mod delAnim modAnim">
        <pc:chgData name="Noura.Elmaghawry" userId="b691f193-aaf6-4e62-bc5c-f933985003e3" providerId="ADAL" clId="{16152CA0-7EAB-4920-BBA1-84D5C48A8829}" dt="2024-02-26T08:43:56.424" v="16"/>
        <pc:sldMkLst>
          <pc:docMk/>
          <pc:sldMk cId="131319199" sldId="375"/>
        </pc:sldMkLst>
        <pc:picChg chg="add mod">
          <ac:chgData name="Noura.Elmaghawry" userId="b691f193-aaf6-4e62-bc5c-f933985003e3" providerId="ADAL" clId="{16152CA0-7EAB-4920-BBA1-84D5C48A8829}" dt="2024-02-26T08:43:51.695" v="15" actId="14100"/>
          <ac:picMkLst>
            <pc:docMk/>
            <pc:sldMk cId="131319199" sldId="375"/>
            <ac:picMk id="10" creationId="{2028CDE6-7866-F93E-A750-15E13DD85B2D}"/>
          </ac:picMkLst>
        </pc:picChg>
        <pc:picChg chg="del">
          <ac:chgData name="Noura.Elmaghawry" userId="b691f193-aaf6-4e62-bc5c-f933985003e3" providerId="ADAL" clId="{16152CA0-7EAB-4920-BBA1-84D5C48A8829}" dt="2024-02-26T08:43:40.342" v="11" actId="478"/>
          <ac:picMkLst>
            <pc:docMk/>
            <pc:sldMk cId="131319199" sldId="375"/>
            <ac:picMk id="11" creationId="{6B846F10-2B1A-13EC-77FC-134BA0F7E0A2}"/>
          </ac:picMkLst>
        </pc:picChg>
      </pc:sldChg>
      <pc:sldChg chg="modAnim">
        <pc:chgData name="Noura.Elmaghawry" userId="b691f193-aaf6-4e62-bc5c-f933985003e3" providerId="ADAL" clId="{16152CA0-7EAB-4920-BBA1-84D5C48A8829}" dt="2024-02-25T13:37:03.556" v="3"/>
        <pc:sldMkLst>
          <pc:docMk/>
          <pc:sldMk cId="431369937" sldId="377"/>
        </pc:sldMkLst>
      </pc:sldChg>
      <pc:sldChg chg="add del">
        <pc:chgData name="Noura.Elmaghawry" userId="b691f193-aaf6-4e62-bc5c-f933985003e3" providerId="ADAL" clId="{16152CA0-7EAB-4920-BBA1-84D5C48A8829}" dt="2024-02-26T14:02:54.871" v="18" actId="47"/>
        <pc:sldMkLst>
          <pc:docMk/>
          <pc:sldMk cId="1458168467" sldId="378"/>
        </pc:sldMkLst>
      </pc:sldChg>
      <pc:sldChg chg="modAnim">
        <pc:chgData name="Noura.Elmaghawry" userId="b691f193-aaf6-4e62-bc5c-f933985003e3" providerId="ADAL" clId="{16152CA0-7EAB-4920-BBA1-84D5C48A8829}" dt="2024-02-25T13:36:50.942" v="2"/>
        <pc:sldMkLst>
          <pc:docMk/>
          <pc:sldMk cId="3299677290" sldId="379"/>
        </pc:sldMkLst>
      </pc:sldChg>
      <pc:sldChg chg="del">
        <pc:chgData name="Noura.Elmaghawry" userId="b691f193-aaf6-4e62-bc5c-f933985003e3" providerId="ADAL" clId="{16152CA0-7EAB-4920-BBA1-84D5C48A8829}" dt="2024-02-26T14:02:57.942" v="19" actId="47"/>
        <pc:sldMkLst>
          <pc:docMk/>
          <pc:sldMk cId="3816679220" sldId="380"/>
        </pc:sldMkLst>
      </pc:sldChg>
      <pc:sldChg chg="modAnim">
        <pc:chgData name="Noura.Elmaghawry" userId="b691f193-aaf6-4e62-bc5c-f933985003e3" providerId="ADAL" clId="{16152CA0-7EAB-4920-BBA1-84D5C48A8829}" dt="2024-02-25T13:37:11.204" v="4"/>
        <pc:sldMkLst>
          <pc:docMk/>
          <pc:sldMk cId="2370583835" sldId="38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0:13:5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9320 962 24575,'-4011'0'-837,"2742"-76"837,317-15 0,594 60 419,-505-109-1,786 124-418,1-4 0,-82-31 0,63 11 0,-178-69 0,188 80 0,-115-24 0,-19 27 0,37 7 0,90 1 0,-72-12 0,145 28 0,0 1 0,1 0 0,-1 2 0,1 0 0,-1 1 0,-27 6 0,38-6 0,0 1 0,0 0 0,0 0 0,0 1 0,0 0 0,1 0 0,0 1 0,-11 8 0,10-3 0,10-6 0,21-4 0,31-14 0,131-53 0,-166 57 0,0-1 0,-1-1 0,0 0 0,-1-2 0,0 0 0,22-25 0,-2 5 0,-10 2 0,-26 32 0,-1-1 0,0 1 0,0 0 0,1-1 0,-1 1 0,0-1 0,0 1 0,0-1 0,0 1 0,0 0 0,1-1 0,-1 1 0,0-1 0,0 1 0,0-1 0,0 1 0,0-1 0,0 1 0,-1-1 0,1 1 0,0 0 0,0-1 0,0 1 0,0-1 0,0 1 0,-1-1 0,0 0 0,0 1 0,0-1 0,0 1 0,0-1 0,0 1 0,0 0 0,0 0 0,0-1 0,0 1 0,0 0 0,0 0 0,0 0 0,0 0 0,0 0 0,0 0 0,-1 0 0,0 1 0,-25 4 0,0 2 0,0 1 0,1 0 0,0 2 0,-47 26 0,-2 0 0,57-28 0,0 1 0,1 0 0,-21 16 0,33-22 0,1 0 0,-1 1 0,1 0 0,0 0 0,0 0 0,0 1 0,1-1 0,-1 1 0,1 0 0,0 0 0,0 0 0,1 0 0,0 1 0,-1-1 0,0 8 0,2-9 0,1-1 0,0 1 0,0 0 0,1-1 0,-1 1 0,1 0 0,0-1 0,0 1 0,0-1 0,0 1 0,0-1 0,1 0 0,2 5 0,31 39 0,-26-35 0,12 14 0,1-2 0,1 0 0,27 21 0,-41-37 0,0-1 0,1 0 0,0 0 0,0-1 0,0-1 0,1 0 0,0 0 0,0-1 0,0 0 0,1-1 0,21 3 0,-31-6-80,1 0 0,-1 0-1,1 0 1,-1 0 0,0 0-1,1-1 1,-1 1 0,0-1-1,1 0 1,-1 1 0,0-1 0,0 0-1,0 0 1,0-1 0,0 1-1,4-3 1,6-9-6746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0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0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F760-1649-4563-01C4-CD8E32D9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4CD71-1E35-3667-5DAC-C630470F2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996DA-6201-B7B2-7EBA-B0BDF9082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0911-4C80-1B6E-6F28-6BF573633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E576-6C54-1749-E88E-818209F60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3C5C-B13C-6DE0-CCDD-FCCC18338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3B1F0-E082-F036-711E-8E9348349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C6413-F291-5BB5-8030-C9B544C7C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2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EA9-D591-D2B8-C993-6F62E718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7BFE-FC92-C5FD-9632-C248933C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/>
              <a:t>Two-dimensional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23B4-C519-AEDC-674F-21802CDC7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7468-19BE-83B2-6B78-4FA5216B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Two-dimensional Arrays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BA4A-7F36-A5E9-A8A3-692B9132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Arrays are defined as an array of arrays</a:t>
            </a:r>
          </a:p>
          <a:p>
            <a:r>
              <a:rPr lang="en-US" dirty="0"/>
              <a:t>It can also represent a matrix.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F7652B-EF6E-A570-4736-C0DB39588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4994"/>
              </p:ext>
            </p:extLst>
          </p:nvPr>
        </p:nvGraphicFramePr>
        <p:xfrm>
          <a:off x="3839430" y="2904761"/>
          <a:ext cx="50596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36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95507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269096-E608-F613-DDD5-70C47E8FBB8D}"/>
              </a:ext>
            </a:extLst>
          </p:cNvPr>
          <p:cNvSpPr txBox="1"/>
          <p:nvPr/>
        </p:nvSpPr>
        <p:spPr>
          <a:xfrm>
            <a:off x="1310640" y="47009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element is represented by </a:t>
            </a:r>
            <a:r>
              <a:rPr lang="en-US" dirty="0">
                <a:solidFill>
                  <a:srgbClr val="FF0000"/>
                </a:solidFill>
              </a:rPr>
              <a:t>two indexes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An index representing its </a:t>
            </a:r>
            <a:r>
              <a:rPr lang="en-US" dirty="0">
                <a:solidFill>
                  <a:srgbClr val="0070C0"/>
                </a:solidFill>
              </a:rPr>
              <a:t>row position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An index representing its </a:t>
            </a:r>
            <a:r>
              <a:rPr lang="en-US" dirty="0">
                <a:solidFill>
                  <a:srgbClr val="0070C0"/>
                </a:solidFill>
              </a:rPr>
              <a:t>column 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73FD42-77AE-3DE7-70E1-7FD7DB761058}"/>
              </a:ext>
            </a:extLst>
          </p:cNvPr>
          <p:cNvCxnSpPr/>
          <p:nvPr/>
        </p:nvCxnSpPr>
        <p:spPr bwMode="auto">
          <a:xfrm>
            <a:off x="3068320" y="3068320"/>
            <a:ext cx="64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F54330-A1CD-0BCB-E594-AD319B4B4B6A}"/>
              </a:ext>
            </a:extLst>
          </p:cNvPr>
          <p:cNvCxnSpPr/>
          <p:nvPr/>
        </p:nvCxnSpPr>
        <p:spPr bwMode="auto">
          <a:xfrm>
            <a:off x="4358640" y="2316480"/>
            <a:ext cx="0" cy="50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0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946D-38FF-E1C5-A2ED-18065300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FA38-0A8B-81D0-5A1F-7B5E9510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</a:t>
            </a:r>
            <a:r>
              <a:rPr lang="en-US" dirty="0" err="1"/>
              <a:t>Arraya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A972F6-70DF-31B8-E2D5-FB87EF4AF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42561"/>
              </p:ext>
            </p:extLst>
          </p:nvPr>
        </p:nvGraphicFramePr>
        <p:xfrm>
          <a:off x="2681190" y="1817554"/>
          <a:ext cx="50596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36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95507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91B297-B2C1-C8D4-804A-689760493763}"/>
              </a:ext>
            </a:extLst>
          </p:cNvPr>
          <p:cNvSpPr txBox="1"/>
          <p:nvPr/>
        </p:nvSpPr>
        <p:spPr>
          <a:xfrm>
            <a:off x="1310640" y="47009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Each element is represented by </a:t>
            </a:r>
            <a:r>
              <a:rPr lang="en-US" dirty="0">
                <a:solidFill>
                  <a:srgbClr val="FF0000"/>
                </a:solidFill>
              </a:rPr>
              <a:t>two indexes</a:t>
            </a:r>
          </a:p>
          <a:p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An index representing its </a:t>
            </a:r>
            <a:r>
              <a:rPr lang="en-US" dirty="0">
                <a:solidFill>
                  <a:srgbClr val="0070C0"/>
                </a:solidFill>
              </a:rPr>
              <a:t>row position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An index representing its </a:t>
            </a:r>
            <a:r>
              <a:rPr lang="en-US" dirty="0">
                <a:solidFill>
                  <a:srgbClr val="0070C0"/>
                </a:solidFill>
              </a:rPr>
              <a:t>column 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14B007-93A5-14E6-51E6-7ACBB3E06132}"/>
              </a:ext>
            </a:extLst>
          </p:cNvPr>
          <p:cNvCxnSpPr/>
          <p:nvPr/>
        </p:nvCxnSpPr>
        <p:spPr bwMode="auto">
          <a:xfrm>
            <a:off x="1910080" y="1981113"/>
            <a:ext cx="64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4CDD73-C912-D3D1-F4FD-0CCDC06A8A46}"/>
              </a:ext>
            </a:extLst>
          </p:cNvPr>
          <p:cNvCxnSpPr/>
          <p:nvPr/>
        </p:nvCxnSpPr>
        <p:spPr bwMode="auto">
          <a:xfrm>
            <a:off x="3200400" y="1229273"/>
            <a:ext cx="0" cy="50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8C7C10-5683-3209-CCC3-667BB877C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95545"/>
              </p:ext>
            </p:extLst>
          </p:nvPr>
        </p:nvGraphicFramePr>
        <p:xfrm>
          <a:off x="2681190" y="3577407"/>
          <a:ext cx="50596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36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95507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a[0][2]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Dosis"/>
                          <a:ea typeface="+mn-ea"/>
                          <a:cs typeface="+mn-cs"/>
                        </a:rPr>
                        <a:t>a[0][3]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Dosis"/>
                          <a:ea typeface="+mn-ea"/>
                          <a:cs typeface="+mn-cs"/>
                        </a:rPr>
                        <a:t>a[0][4]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a[1][1]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a[1][2]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Dosis"/>
                          <a:ea typeface="+mn-ea"/>
                          <a:cs typeface="+mn-cs"/>
                        </a:rPr>
                        <a:t>a[1][3]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uLnTx/>
                          <a:uFillTx/>
                          <a:latin typeface="Dosis"/>
                          <a:ea typeface="+mn-ea"/>
                          <a:cs typeface="+mn-cs"/>
                        </a:rPr>
                        <a:t>a[1][4]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B1FA04-8714-B78E-9BDB-62DE0E993003}"/>
              </a:ext>
            </a:extLst>
          </p:cNvPr>
          <p:cNvCxnSpPr/>
          <p:nvPr/>
        </p:nvCxnSpPr>
        <p:spPr bwMode="auto">
          <a:xfrm>
            <a:off x="1910080" y="3740966"/>
            <a:ext cx="64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D75406-485F-ED09-3903-5AD26BD76A00}"/>
              </a:ext>
            </a:extLst>
          </p:cNvPr>
          <p:cNvCxnSpPr/>
          <p:nvPr/>
        </p:nvCxnSpPr>
        <p:spPr bwMode="auto">
          <a:xfrm>
            <a:off x="3200400" y="2989126"/>
            <a:ext cx="0" cy="50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685B53-8AB8-FD10-B796-36F9298499AC}"/>
              </a:ext>
            </a:extLst>
          </p:cNvPr>
          <p:cNvSpPr txBox="1"/>
          <p:nvPr/>
        </p:nvSpPr>
        <p:spPr>
          <a:xfrm>
            <a:off x="701040" y="3497126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5330C0-97DA-B3FC-6F78-058AD128BEA7}"/>
              </a:ext>
            </a:extLst>
          </p:cNvPr>
          <p:cNvSpPr txBox="1"/>
          <p:nvPr/>
        </p:nvSpPr>
        <p:spPr>
          <a:xfrm>
            <a:off x="701040" y="3932709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CC0153-1788-AD38-C0E3-9BACC365D864}"/>
              </a:ext>
            </a:extLst>
          </p:cNvPr>
          <p:cNvCxnSpPr/>
          <p:nvPr/>
        </p:nvCxnSpPr>
        <p:spPr bwMode="auto">
          <a:xfrm>
            <a:off x="1874520" y="4117375"/>
            <a:ext cx="64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D5A41F8-DC0B-11BD-7DB3-8718022709E9}"/>
              </a:ext>
            </a:extLst>
          </p:cNvPr>
          <p:cNvSpPr txBox="1"/>
          <p:nvPr/>
        </p:nvSpPr>
        <p:spPr>
          <a:xfrm>
            <a:off x="2763520" y="2629355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32DA9-EBAF-E8FA-E182-29454BF6B451}"/>
              </a:ext>
            </a:extLst>
          </p:cNvPr>
          <p:cNvSpPr txBox="1"/>
          <p:nvPr/>
        </p:nvSpPr>
        <p:spPr>
          <a:xfrm>
            <a:off x="6724869" y="2693908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 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B0AB7C-0550-3ADB-B35E-34F139FCFFCE}"/>
              </a:ext>
            </a:extLst>
          </p:cNvPr>
          <p:cNvCxnSpPr/>
          <p:nvPr/>
        </p:nvCxnSpPr>
        <p:spPr bwMode="auto">
          <a:xfrm>
            <a:off x="7172960" y="2998687"/>
            <a:ext cx="0" cy="50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257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DC9-C0B5-4F03-5B9A-CA28EDFF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two 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BA6EA-8408-79D8-B3C4-DAD4B57A171D}"/>
              </a:ext>
            </a:extLst>
          </p:cNvPr>
          <p:cNvSpPr txBox="1"/>
          <p:nvPr/>
        </p:nvSpPr>
        <p:spPr>
          <a:xfrm>
            <a:off x="814918" y="138906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[2][5];</a:t>
            </a:r>
          </a:p>
          <a:p>
            <a:endParaRPr lang="en-US" dirty="0"/>
          </a:p>
          <a:p>
            <a:r>
              <a:rPr lang="en-US" dirty="0"/>
              <a:t>The above statement declares a 2D array where the number of rows is 2 and the number of columns is 5.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9E90B5-786E-820B-6221-27BAD0BED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65338"/>
              </p:ext>
            </p:extLst>
          </p:nvPr>
        </p:nvGraphicFramePr>
        <p:xfrm>
          <a:off x="2884390" y="3797797"/>
          <a:ext cx="50596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36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95507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Dosi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Dosi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Dosi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Dosi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26178-D002-A60E-5B39-A7710DE82F76}"/>
              </a:ext>
            </a:extLst>
          </p:cNvPr>
          <p:cNvCxnSpPr/>
          <p:nvPr/>
        </p:nvCxnSpPr>
        <p:spPr bwMode="auto">
          <a:xfrm>
            <a:off x="2113280" y="3961356"/>
            <a:ext cx="64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96BDDA-2FC0-BE68-B638-7E66710592D2}"/>
              </a:ext>
            </a:extLst>
          </p:cNvPr>
          <p:cNvCxnSpPr/>
          <p:nvPr/>
        </p:nvCxnSpPr>
        <p:spPr bwMode="auto">
          <a:xfrm>
            <a:off x="3403600" y="3209516"/>
            <a:ext cx="0" cy="50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D57D73-F28A-75FC-A141-A5E1670DD1D9}"/>
              </a:ext>
            </a:extLst>
          </p:cNvPr>
          <p:cNvCxnSpPr/>
          <p:nvPr/>
        </p:nvCxnSpPr>
        <p:spPr bwMode="auto">
          <a:xfrm>
            <a:off x="2077720" y="4337765"/>
            <a:ext cx="6400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E343D6-2CC1-68E2-1975-E15D2F168168}"/>
              </a:ext>
            </a:extLst>
          </p:cNvPr>
          <p:cNvSpPr txBox="1"/>
          <p:nvPr/>
        </p:nvSpPr>
        <p:spPr>
          <a:xfrm>
            <a:off x="2966720" y="2849745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371A6-FAD3-7515-3B24-97CFFC35FDCD}"/>
              </a:ext>
            </a:extLst>
          </p:cNvPr>
          <p:cNvSpPr txBox="1"/>
          <p:nvPr/>
        </p:nvSpPr>
        <p:spPr>
          <a:xfrm>
            <a:off x="6928069" y="2914298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 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4197A5-C51E-0860-2B7F-CE383D3FA4B9}"/>
              </a:ext>
            </a:extLst>
          </p:cNvPr>
          <p:cNvCxnSpPr/>
          <p:nvPr/>
        </p:nvCxnSpPr>
        <p:spPr bwMode="auto">
          <a:xfrm>
            <a:off x="7376160" y="3219077"/>
            <a:ext cx="0" cy="508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FA51FE-4ADE-A1C9-694F-7C94B677B20A}"/>
              </a:ext>
            </a:extLst>
          </p:cNvPr>
          <p:cNvSpPr txBox="1"/>
          <p:nvPr/>
        </p:nvSpPr>
        <p:spPr>
          <a:xfrm>
            <a:off x="1035270" y="3727077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F94EFB-6549-E749-7D86-9C47EA0CC1EB}"/>
              </a:ext>
            </a:extLst>
          </p:cNvPr>
          <p:cNvSpPr txBox="1"/>
          <p:nvPr/>
        </p:nvSpPr>
        <p:spPr>
          <a:xfrm>
            <a:off x="1035270" y="4162660"/>
            <a:ext cx="107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55C55-2599-001C-089F-3D3A5646B32E}"/>
              </a:ext>
            </a:extLst>
          </p:cNvPr>
          <p:cNvSpPr txBox="1"/>
          <p:nvPr/>
        </p:nvSpPr>
        <p:spPr>
          <a:xfrm>
            <a:off x="976410" y="4935480"/>
            <a:ext cx="177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[0][0] = 10;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8096A-49D4-9704-9237-F006DB5E1E5D}"/>
              </a:ext>
            </a:extLst>
          </p:cNvPr>
          <p:cNvSpPr txBox="1"/>
          <p:nvPr/>
        </p:nvSpPr>
        <p:spPr>
          <a:xfrm>
            <a:off x="3145045" y="3805183"/>
            <a:ext cx="51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33D3A-3307-FD73-71C7-EC4E37DBDD17}"/>
              </a:ext>
            </a:extLst>
          </p:cNvPr>
          <p:cNvSpPr txBox="1"/>
          <p:nvPr/>
        </p:nvSpPr>
        <p:spPr>
          <a:xfrm>
            <a:off x="940850" y="5371063"/>
            <a:ext cx="177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[0][4] = 50;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66717-2A9D-7106-E437-D83A13EBB3B7}"/>
              </a:ext>
            </a:extLst>
          </p:cNvPr>
          <p:cNvSpPr txBox="1"/>
          <p:nvPr/>
        </p:nvSpPr>
        <p:spPr>
          <a:xfrm>
            <a:off x="7117605" y="3793328"/>
            <a:ext cx="51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AEAC8-656C-1A04-8276-C4A20729C52E}"/>
              </a:ext>
            </a:extLst>
          </p:cNvPr>
          <p:cNvSpPr txBox="1"/>
          <p:nvPr/>
        </p:nvSpPr>
        <p:spPr>
          <a:xfrm>
            <a:off x="976410" y="5822092"/>
            <a:ext cx="177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arr</a:t>
            </a:r>
            <a:r>
              <a:rPr lang="en-US" dirty="0"/>
              <a:t>[1][2] = 80;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30E3EE-A2F4-089B-E18B-093482D554FB}"/>
              </a:ext>
            </a:extLst>
          </p:cNvPr>
          <p:cNvSpPr txBox="1"/>
          <p:nvPr/>
        </p:nvSpPr>
        <p:spPr>
          <a:xfrm>
            <a:off x="5155674" y="4153099"/>
            <a:ext cx="517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76470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E5AD-1BD2-B63B-2BB7-6525916B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3E0-B620-E220-8E35-34CC254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two-dimensional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45A23-8D98-6D62-1577-A703BFC636F4}"/>
              </a:ext>
            </a:extLst>
          </p:cNvPr>
          <p:cNvSpPr txBox="1"/>
          <p:nvPr/>
        </p:nvSpPr>
        <p:spPr>
          <a:xfrm>
            <a:off x="1526117" y="1426241"/>
            <a:ext cx="712914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int </a:t>
            </a:r>
            <a:r>
              <a:rPr lang="en-US" sz="3000" dirty="0" err="1"/>
              <a:t>arr</a:t>
            </a:r>
            <a:r>
              <a:rPr lang="en-US" sz="3000" dirty="0"/>
              <a:t>[2][5]= { </a:t>
            </a:r>
            <a:r>
              <a:rPr lang="en-US" sz="3000" dirty="0">
                <a:solidFill>
                  <a:srgbClr val="0066FF"/>
                </a:solidFill>
              </a:rPr>
              <a:t>{</a:t>
            </a:r>
            <a:r>
              <a:rPr lang="en-US" sz="3000" dirty="0"/>
              <a:t>10,20,30,40,50</a:t>
            </a:r>
            <a:r>
              <a:rPr lang="en-US" sz="3000" dirty="0">
                <a:solidFill>
                  <a:srgbClr val="0066FF"/>
                </a:solidFill>
              </a:rPr>
              <a:t>}</a:t>
            </a:r>
            <a:r>
              <a:rPr lang="en-US" sz="3000" dirty="0"/>
              <a:t>,</a:t>
            </a:r>
          </a:p>
          <a:p>
            <a:r>
              <a:rPr lang="en-US" sz="3000" dirty="0"/>
              <a:t>                         </a:t>
            </a:r>
            <a:r>
              <a:rPr lang="en-US" sz="3000" dirty="0">
                <a:solidFill>
                  <a:srgbClr val="0066FF"/>
                </a:solidFill>
              </a:rPr>
              <a:t>{</a:t>
            </a:r>
            <a:r>
              <a:rPr lang="en-US" sz="3000" dirty="0"/>
              <a:t>60,70,80,90,100</a:t>
            </a:r>
            <a:r>
              <a:rPr lang="en-US" sz="3000" dirty="0">
                <a:solidFill>
                  <a:srgbClr val="0066FF"/>
                </a:solidFill>
              </a:rPr>
              <a:t>}</a:t>
            </a:r>
            <a:r>
              <a:rPr lang="en-US" sz="3000" dirty="0"/>
              <a:t>};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527319-C8B8-88D0-A68A-502EADB33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06928"/>
              </p:ext>
            </p:extLst>
          </p:nvPr>
        </p:nvGraphicFramePr>
        <p:xfrm>
          <a:off x="2671030" y="3138354"/>
          <a:ext cx="50596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36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95507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2B8B283-1F53-8709-F923-6707026E353F}"/>
              </a:ext>
            </a:extLst>
          </p:cNvPr>
          <p:cNvSpPr txBox="1"/>
          <p:nvPr/>
        </p:nvSpPr>
        <p:spPr>
          <a:xfrm>
            <a:off x="710149" y="4289325"/>
            <a:ext cx="89814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You could initialize it like this too, and the array elements will be filled row by row:</a:t>
            </a:r>
          </a:p>
          <a:p>
            <a:endParaRPr lang="en-US" sz="2000" dirty="0"/>
          </a:p>
          <a:p>
            <a:r>
              <a:rPr lang="en-US" sz="2000" dirty="0"/>
              <a:t>int </a:t>
            </a:r>
            <a:r>
              <a:rPr lang="en-US" sz="2000" dirty="0" err="1"/>
              <a:t>arr</a:t>
            </a:r>
            <a:r>
              <a:rPr lang="en-US" sz="2000" dirty="0"/>
              <a:t>[2][5]= { 10,20,30,40,50, 60,70,80,90,100};             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820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405A3-D25D-F21A-6AF7-936DDF60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08C2-C2C5-3172-1302-F04D2A95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two-dimensional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1CFE83-EC1D-F039-11D0-71EFFA2966A5}"/>
              </a:ext>
            </a:extLst>
          </p:cNvPr>
          <p:cNvGraphicFramePr>
            <a:graphicFrameLocks noGrp="1"/>
          </p:cNvGraphicFramePr>
          <p:nvPr/>
        </p:nvGraphicFramePr>
        <p:xfrm>
          <a:off x="6278882" y="1667335"/>
          <a:ext cx="3191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5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0239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674121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DF31FAE-6D09-83B7-184A-B02B3C7D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8" y="1667335"/>
            <a:ext cx="5442132" cy="42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404BD9-87C7-B537-F09F-8C079F45D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14" y="2800391"/>
            <a:ext cx="1966805" cy="62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2C397-0636-E565-8016-397BB557C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019" y="3804629"/>
            <a:ext cx="1874682" cy="97514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F614E1-5E09-69E0-0038-385E135EB786}"/>
              </a:ext>
            </a:extLst>
          </p:cNvPr>
          <p:cNvCxnSpPr/>
          <p:nvPr/>
        </p:nvCxnSpPr>
        <p:spPr bwMode="auto">
          <a:xfrm flipH="1">
            <a:off x="3667760" y="3830536"/>
            <a:ext cx="9245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BC06C88-7F77-AD91-4B33-2640D3999E5D}"/>
              </a:ext>
            </a:extLst>
          </p:cNvPr>
          <p:cNvSpPr txBox="1"/>
          <p:nvPr/>
        </p:nvSpPr>
        <p:spPr>
          <a:xfrm>
            <a:off x="4800337" y="3645870"/>
            <a:ext cx="222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Outer loop passing by 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5ACD8D-4F8C-A427-72E4-9B196935FEDD}"/>
              </a:ext>
            </a:extLst>
          </p:cNvPr>
          <p:cNvSpPr txBox="1"/>
          <p:nvPr/>
        </p:nvSpPr>
        <p:spPr>
          <a:xfrm>
            <a:off x="4800337" y="4487385"/>
            <a:ext cx="222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inner loop passing by columns within each row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8F0381-C156-07FF-FAAC-BEEF9F9095B2}"/>
              </a:ext>
            </a:extLst>
          </p:cNvPr>
          <p:cNvCxnSpPr/>
          <p:nvPr/>
        </p:nvCxnSpPr>
        <p:spPr bwMode="auto">
          <a:xfrm flipH="1" flipV="1">
            <a:off x="3942080" y="4292201"/>
            <a:ext cx="858257" cy="3305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848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7E782-10B7-8F80-E66D-2E249D15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59AE0-AB7A-9D2A-35DA-BB0A7D53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0" y="1344734"/>
            <a:ext cx="5087060" cy="49810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68215-3C7C-4214-1FFD-8CCF5E1D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two-dimensional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96EC5D-4887-E043-FC56-8DDBEF1F4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27349"/>
              </p:ext>
            </p:extLst>
          </p:nvPr>
        </p:nvGraphicFramePr>
        <p:xfrm>
          <a:off x="6278882" y="1667335"/>
          <a:ext cx="3191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5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0239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674121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pic>
        <p:nvPicPr>
          <p:cNvPr id="3074" name="Picture 2" descr="To Be A Great Programmer: Mindset And Learning Strategy - DEV Community">
            <a:extLst>
              <a:ext uri="{FF2B5EF4-FFF2-40B4-BE49-F238E27FC236}">
                <a16:creationId xmlns:a16="http://schemas.microsoft.com/office/drawing/2014/main" id="{B77C0547-CC19-2EB6-0710-CA9CCF3CB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2803843"/>
            <a:ext cx="3028950" cy="206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65FCA30-21D4-EE13-75FD-6A1A00A09A26}"/>
              </a:ext>
            </a:extLst>
          </p:cNvPr>
          <p:cNvSpPr/>
          <p:nvPr/>
        </p:nvSpPr>
        <p:spPr bwMode="auto">
          <a:xfrm>
            <a:off x="1084988" y="2398855"/>
            <a:ext cx="2001520" cy="4368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536E55-C45D-5B5D-0A3E-520DE88813A8}"/>
              </a:ext>
            </a:extLst>
          </p:cNvPr>
          <p:cNvSpPr/>
          <p:nvPr/>
        </p:nvSpPr>
        <p:spPr bwMode="auto">
          <a:xfrm>
            <a:off x="2085748" y="3693682"/>
            <a:ext cx="589280" cy="2017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C1D48E-D018-885B-7A97-E4F6EC578C1E}"/>
              </a:ext>
            </a:extLst>
          </p:cNvPr>
          <p:cNvSpPr/>
          <p:nvPr/>
        </p:nvSpPr>
        <p:spPr bwMode="auto">
          <a:xfrm>
            <a:off x="2307525" y="4252013"/>
            <a:ext cx="589280" cy="2017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1AC90-DBEE-F4E6-D9D1-D3FD9A26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268D-88D4-F4F6-4D7C-3E4E6EE4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 two-dimensional Array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B61167-4BD9-BC05-BC58-E518E5FB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88236"/>
              </p:ext>
            </p:extLst>
          </p:nvPr>
        </p:nvGraphicFramePr>
        <p:xfrm>
          <a:off x="6512592" y="3901210"/>
          <a:ext cx="31912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5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0239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674121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pic>
        <p:nvPicPr>
          <p:cNvPr id="5122" name="Picture 2" descr="Your complete 2019 Awareness Resources - Australian Lutheran World Service">
            <a:extLst>
              <a:ext uri="{FF2B5EF4-FFF2-40B4-BE49-F238E27FC236}">
                <a16:creationId xmlns:a16="http://schemas.microsoft.com/office/drawing/2014/main" id="{7136D016-184F-782A-E752-A85CD0D8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94" y="1295401"/>
            <a:ext cx="2582688" cy="19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BFA90-6E41-C833-DC69-BFDD731B1868}"/>
              </a:ext>
            </a:extLst>
          </p:cNvPr>
          <p:cNvSpPr txBox="1"/>
          <p:nvPr/>
        </p:nvSpPr>
        <p:spPr>
          <a:xfrm>
            <a:off x="6878320" y="3053277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I want to pass by columns first??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12429-F8B6-B203-7FEF-BCCCC69B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11" y="1516214"/>
            <a:ext cx="5624047" cy="40108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C28E56-4D7F-CC6E-1CC0-BCA747906762}"/>
              </a:ext>
            </a:extLst>
          </p:cNvPr>
          <p:cNvCxnSpPr/>
          <p:nvPr/>
        </p:nvCxnSpPr>
        <p:spPr bwMode="auto">
          <a:xfrm flipH="1">
            <a:off x="3479799" y="3669344"/>
            <a:ext cx="92456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4EBB5B-5062-796D-800F-8E67BD5D8B8E}"/>
              </a:ext>
            </a:extLst>
          </p:cNvPr>
          <p:cNvSpPr txBox="1"/>
          <p:nvPr/>
        </p:nvSpPr>
        <p:spPr>
          <a:xfrm>
            <a:off x="4494980" y="3486067"/>
            <a:ext cx="222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Outer loop passing by Cols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6B814-94E8-2DC6-3009-449DAB8E9FC0}"/>
              </a:ext>
            </a:extLst>
          </p:cNvPr>
          <p:cNvSpPr txBox="1"/>
          <p:nvPr/>
        </p:nvSpPr>
        <p:spPr>
          <a:xfrm>
            <a:off x="4494979" y="4431768"/>
            <a:ext cx="2220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inner loop passing by rows within each column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E8EA3-056D-C30D-482D-BAC53596C08F}"/>
              </a:ext>
            </a:extLst>
          </p:cNvPr>
          <p:cNvCxnSpPr/>
          <p:nvPr/>
        </p:nvCxnSpPr>
        <p:spPr bwMode="auto">
          <a:xfrm flipH="1" flipV="1">
            <a:off x="3546104" y="4156786"/>
            <a:ext cx="858257" cy="3305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DD079F1-13EE-8494-4A15-C7DF0FDE7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115" y="4898431"/>
            <a:ext cx="1966805" cy="6286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1D8F29-FDA5-0BF2-6607-D444227FC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20" y="5624171"/>
            <a:ext cx="2804403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5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EA221-828A-8F7F-72A7-BFC4BFC8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7DF8F-CCE2-372A-C0DB-AC62145A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 Array Elements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508F-424F-BF6C-A568-17F92A59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19" y="1339851"/>
            <a:ext cx="5873075" cy="479513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3184C2-0484-7677-EFF1-464B5ECE8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83373"/>
              </p:ext>
            </p:extLst>
          </p:nvPr>
        </p:nvGraphicFramePr>
        <p:xfrm>
          <a:off x="7310239" y="2135763"/>
          <a:ext cx="127651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25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3825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029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1C23C00-78EA-DDBD-885A-E2EE5DF798AC}"/>
              </a:ext>
            </a:extLst>
          </p:cNvPr>
          <p:cNvSpPr txBox="1"/>
          <p:nvPr/>
        </p:nvSpPr>
        <p:spPr>
          <a:xfrm>
            <a:off x="6791627" y="1369062"/>
            <a:ext cx="222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3 rows and 2 columns</a:t>
            </a:r>
          </a:p>
        </p:txBody>
      </p:sp>
    </p:spTree>
    <p:extLst>
      <p:ext uri="{BB962C8B-B14F-4D97-AF65-F5344CB8AC3E}">
        <p14:creationId xmlns:p14="http://schemas.microsoft.com/office/powerpoint/2010/main" val="1537504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CCF3-8993-A09A-9503-CA85B7F4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5A5D-460D-970D-34CE-F1DC37683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Family Coding Night - Random Hacks of Kindness Jr.">
            <a:extLst>
              <a:ext uri="{FF2B5EF4-FFF2-40B4-BE49-F238E27FC236}">
                <a16:creationId xmlns:a16="http://schemas.microsoft.com/office/drawing/2014/main" id="{3E39DD68-19F9-08C9-AC9D-AF044901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498" y="1317625"/>
            <a:ext cx="8467725" cy="440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8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5AE6-337A-8310-4163-B59C995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C7E-F059-BAB8-9587-BF7CC65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Revise one dimensional Array</a:t>
            </a:r>
          </a:p>
          <a:p>
            <a:r>
              <a:rPr lang="en-US" sz="3200" dirty="0"/>
              <a:t> Two-dimensional Arrays (2D arrays)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71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9B77-B9A7-2DDD-AF31-ED8148C1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Sum of two matrices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C61C9-3ACB-E558-911A-B5B4F0D01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34" y="4921591"/>
            <a:ext cx="1966805" cy="62860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71F241-FD85-F010-4127-721FA7C1D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6830"/>
              </p:ext>
            </p:extLst>
          </p:nvPr>
        </p:nvGraphicFramePr>
        <p:xfrm>
          <a:off x="6654800" y="1455722"/>
          <a:ext cx="2632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9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49691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556081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15D34C-E9A7-ED54-131D-28E139015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59967"/>
              </p:ext>
            </p:extLst>
          </p:nvPr>
        </p:nvGraphicFramePr>
        <p:xfrm>
          <a:off x="6654800" y="2457136"/>
          <a:ext cx="2632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9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49691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556081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FA23477-594B-DAC2-73CC-D07C750B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05367"/>
              </p:ext>
            </p:extLst>
          </p:nvPr>
        </p:nvGraphicFramePr>
        <p:xfrm>
          <a:off x="6654800" y="3880286"/>
          <a:ext cx="26324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9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49691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556081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CBF32DA-AAE0-D27A-6A9E-1971074506B4}"/>
              </a:ext>
            </a:extLst>
          </p:cNvPr>
          <p:cNvSpPr txBox="1"/>
          <p:nvPr/>
        </p:nvSpPr>
        <p:spPr>
          <a:xfrm>
            <a:off x="6214534" y="1608123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5639B-3BFB-A33C-69A7-E82A5B545F12}"/>
              </a:ext>
            </a:extLst>
          </p:cNvPr>
          <p:cNvSpPr txBox="1"/>
          <p:nvPr/>
        </p:nvSpPr>
        <p:spPr>
          <a:xfrm>
            <a:off x="6239934" y="2588084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5BE7A-9A99-7E1C-C205-76A82414158A}"/>
              </a:ext>
            </a:extLst>
          </p:cNvPr>
          <p:cNvSpPr txBox="1"/>
          <p:nvPr/>
        </p:nvSpPr>
        <p:spPr>
          <a:xfrm>
            <a:off x="6294120" y="400504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9C8BF-7E06-0F9B-9084-E491C2173992}"/>
              </a:ext>
            </a:extLst>
          </p:cNvPr>
          <p:cNvSpPr txBox="1"/>
          <p:nvPr/>
        </p:nvSpPr>
        <p:spPr>
          <a:xfrm>
            <a:off x="6554894" y="3457834"/>
            <a:ext cx="2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 matrix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54F227-E2DA-0C36-19A4-788EF492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28" y="1307800"/>
            <a:ext cx="5919532" cy="49077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312936-7E1E-BDE7-1AC2-3727D477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94" y="5706231"/>
            <a:ext cx="2850127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1905-23BD-8425-2ED2-43FD6F29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Sum of all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6A8A-C647-D0D2-1104-AB9B96F9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6556068" cy="5184775"/>
          </a:xfrm>
        </p:spPr>
        <p:txBody>
          <a:bodyPr/>
          <a:lstStyle/>
          <a:p>
            <a:r>
              <a:rPr lang="en-US" dirty="0"/>
              <a:t>Write a program to print out the sum of all elements in each row of a 2D array.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est Your Knowledge">
            <a:extLst>
              <a:ext uri="{FF2B5EF4-FFF2-40B4-BE49-F238E27FC236}">
                <a16:creationId xmlns:a16="http://schemas.microsoft.com/office/drawing/2014/main" id="{F6A1F1A2-D3C5-F98D-9322-FD47CB43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987" y="1339851"/>
            <a:ext cx="1885950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CBE56-05CF-22F9-299C-A327CFA2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369" y="4547983"/>
            <a:ext cx="1806786" cy="140880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D9B256-5188-421A-1987-69942D3DD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141365"/>
              </p:ext>
            </p:extLst>
          </p:nvPr>
        </p:nvGraphicFramePr>
        <p:xfrm>
          <a:off x="6979920" y="2527991"/>
          <a:ext cx="29055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9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84471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52649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78B3A0-766B-A56D-A0D9-3A453FF522A6}"/>
              </a:ext>
            </a:extLst>
          </p:cNvPr>
          <p:cNvSpPr txBox="1"/>
          <p:nvPr/>
        </p:nvSpPr>
        <p:spPr>
          <a:xfrm>
            <a:off x="6527707" y="2619014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6C7C4-8A0E-0273-4E9D-FF33CBA08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42" y="3395795"/>
            <a:ext cx="1966805" cy="628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D3BC47-0CA5-7082-24C1-D611E893F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89" y="4149262"/>
            <a:ext cx="2141154" cy="731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BEAEF-A898-5BEB-C07B-F72A8B1E4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41" y="2109255"/>
            <a:ext cx="5494496" cy="42447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1057333-D8A5-AE70-C874-6EAEE110C985}"/>
              </a:ext>
            </a:extLst>
          </p:cNvPr>
          <p:cNvSpPr/>
          <p:nvPr/>
        </p:nvSpPr>
        <p:spPr bwMode="auto">
          <a:xfrm>
            <a:off x="1991360" y="5508483"/>
            <a:ext cx="589280" cy="2017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02DED-5DE8-CBC3-0819-3DD60EAF5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8BEA-A507-FCE9-84B7-C8A356D0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Extract 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143C-A3B8-6F94-7DF6-B29A5A339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10E8C0-35CC-B0A0-2A26-8925B01E2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57560"/>
              </p:ext>
            </p:extLst>
          </p:nvPr>
        </p:nvGraphicFramePr>
        <p:xfrm>
          <a:off x="6736172" y="1530150"/>
          <a:ext cx="324273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47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48547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1210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684987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648547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A297DB-CF9E-583E-421F-8216E461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358795"/>
              </p:ext>
            </p:extLst>
          </p:nvPr>
        </p:nvGraphicFramePr>
        <p:xfrm>
          <a:off x="6436360" y="3082910"/>
          <a:ext cx="39065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04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781304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737404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825204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781304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3277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9F911D-4D2B-F9F8-92FA-671FF1D462AD}"/>
              </a:ext>
            </a:extLst>
          </p:cNvPr>
          <p:cNvSpPr txBox="1"/>
          <p:nvPr/>
        </p:nvSpPr>
        <p:spPr>
          <a:xfrm>
            <a:off x="6239934" y="1700736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AA084-E94C-EA72-EB5C-A8AAAEAB9240}"/>
              </a:ext>
            </a:extLst>
          </p:cNvPr>
          <p:cNvSpPr txBox="1"/>
          <p:nvPr/>
        </p:nvSpPr>
        <p:spPr>
          <a:xfrm>
            <a:off x="6121400" y="3057012"/>
            <a:ext cx="31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4C12C-CD53-4C3B-44B7-E2356B55ABFF}"/>
              </a:ext>
            </a:extLst>
          </p:cNvPr>
          <p:cNvSpPr txBox="1"/>
          <p:nvPr/>
        </p:nvSpPr>
        <p:spPr>
          <a:xfrm>
            <a:off x="6436360" y="2665354"/>
            <a:ext cx="2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 array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EF7F3B-E897-A3A0-B0D0-50CF0C27C5AE}"/>
              </a:ext>
            </a:extLst>
          </p:cNvPr>
          <p:cNvCxnSpPr/>
          <p:nvPr/>
        </p:nvCxnSpPr>
        <p:spPr bwMode="auto">
          <a:xfrm>
            <a:off x="6121400" y="1714115"/>
            <a:ext cx="410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36BC29-FDEB-A8F1-EBBB-5625455F9368}"/>
              </a:ext>
            </a:extLst>
          </p:cNvPr>
          <p:cNvCxnSpPr/>
          <p:nvPr/>
        </p:nvCxnSpPr>
        <p:spPr bwMode="auto">
          <a:xfrm>
            <a:off x="7172160" y="1219200"/>
            <a:ext cx="0" cy="3109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4A2A95-273A-3416-157C-CA4E2C60AB29}"/>
              </a:ext>
            </a:extLst>
          </p:cNvPr>
          <p:cNvSpPr txBox="1"/>
          <p:nvPr/>
        </p:nvSpPr>
        <p:spPr>
          <a:xfrm>
            <a:off x="6846240" y="1071255"/>
            <a:ext cx="32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DC9B6-04E9-E907-CDE4-3E2494B62258}"/>
              </a:ext>
            </a:extLst>
          </p:cNvPr>
          <p:cNvSpPr txBox="1"/>
          <p:nvPr/>
        </p:nvSpPr>
        <p:spPr>
          <a:xfrm>
            <a:off x="5898772" y="1510316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6306D-5A25-00FE-9BB3-29947E5E6120}"/>
              </a:ext>
            </a:extLst>
          </p:cNvPr>
          <p:cNvSpPr txBox="1"/>
          <p:nvPr/>
        </p:nvSpPr>
        <p:spPr>
          <a:xfrm>
            <a:off x="6290735" y="4500484"/>
            <a:ext cx="399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a separate variable as an index to pass by c.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2BD82C-F045-B847-A8C0-BBC4C22C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182" y="5046498"/>
            <a:ext cx="1596544" cy="10529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CE453D-2377-9DCC-BF47-3AE0408ECC3E}"/>
              </a:ext>
            </a:extLst>
          </p:cNvPr>
          <p:cNvSpPr txBox="1"/>
          <p:nvPr/>
        </p:nvSpPr>
        <p:spPr>
          <a:xfrm>
            <a:off x="6290735" y="4062918"/>
            <a:ext cx="399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is the size of array c?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A85EE9-140B-70A1-1A9C-D7C74F1F158C}"/>
              </a:ext>
            </a:extLst>
          </p:cNvPr>
          <p:cNvSpPr txBox="1"/>
          <p:nvPr/>
        </p:nvSpPr>
        <p:spPr>
          <a:xfrm>
            <a:off x="6736172" y="3758607"/>
            <a:ext cx="32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02109A-C4BF-BEC6-4918-F3E11C44A1C0}"/>
              </a:ext>
            </a:extLst>
          </p:cNvPr>
          <p:cNvCxnSpPr/>
          <p:nvPr/>
        </p:nvCxnSpPr>
        <p:spPr bwMode="auto">
          <a:xfrm flipV="1">
            <a:off x="6846240" y="3436110"/>
            <a:ext cx="0" cy="3875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28CDE6-7866-F93E-A750-15E13DD8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61" y="1255920"/>
            <a:ext cx="5515949" cy="52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488BA-A981-9AF2-B7B8-C479A348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435D-9AA8-67E6-7DA4-352CC4DD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68" y="303233"/>
            <a:ext cx="3644743" cy="868363"/>
          </a:xfrm>
        </p:spPr>
        <p:txBody>
          <a:bodyPr/>
          <a:lstStyle/>
          <a:p>
            <a:r>
              <a:rPr lang="en-US" dirty="0"/>
              <a:t>Swapping</a:t>
            </a:r>
          </a:p>
        </p:txBody>
      </p:sp>
      <p:pic>
        <p:nvPicPr>
          <p:cNvPr id="11266" name="Picture 2" descr="Remember Clipart 54447 - Creative Manitoba">
            <a:extLst>
              <a:ext uri="{FF2B5EF4-FFF2-40B4-BE49-F238E27FC236}">
                <a16:creationId xmlns:a16="http://schemas.microsoft.com/office/drawing/2014/main" id="{CE0A1FA7-8C0B-D425-E724-EA320C06C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" y="1579435"/>
            <a:ext cx="3909377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C96D57-6B96-026A-07E0-7000940E60FD}"/>
              </a:ext>
            </a:extLst>
          </p:cNvPr>
          <p:cNvSpPr txBox="1"/>
          <p:nvPr/>
        </p:nvSpPr>
        <p:spPr>
          <a:xfrm>
            <a:off x="1467011" y="1936210"/>
            <a:ext cx="1991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swapping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4E880-C873-DEE5-3009-7A868BB88ABA}"/>
              </a:ext>
            </a:extLst>
          </p:cNvPr>
          <p:cNvSpPr txBox="1"/>
          <p:nvPr/>
        </p:nvSpPr>
        <p:spPr>
          <a:xfrm>
            <a:off x="4104642" y="1865088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Input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8E652-9B9F-7C3E-B7A5-E883598AE32F}"/>
              </a:ext>
            </a:extLst>
          </p:cNvPr>
          <p:cNvSpPr txBox="1"/>
          <p:nvPr/>
        </p:nvSpPr>
        <p:spPr>
          <a:xfrm>
            <a:off x="7727790" y="1936210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B=50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D35F2-EFC4-BC56-3A81-45E5A15E0ED2}"/>
              </a:ext>
            </a:extLst>
          </p:cNvPr>
          <p:cNvSpPr txBox="1"/>
          <p:nvPr/>
        </p:nvSpPr>
        <p:spPr>
          <a:xfrm>
            <a:off x="5827876" y="3701152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=  50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BA7E8-FC54-1D61-F074-1E1BA3D7527F}"/>
              </a:ext>
            </a:extLst>
          </p:cNvPr>
          <p:cNvSpPr txBox="1"/>
          <p:nvPr/>
        </p:nvSpPr>
        <p:spPr>
          <a:xfrm>
            <a:off x="7904482" y="3670609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B= 30</a:t>
            </a:r>
          </a:p>
        </p:txBody>
      </p:sp>
      <p:pic>
        <p:nvPicPr>
          <p:cNvPr id="11268" name="Picture 4" descr="swap two numbers">
            <a:extLst>
              <a:ext uri="{FF2B5EF4-FFF2-40B4-BE49-F238E27FC236}">
                <a16:creationId xmlns:a16="http://schemas.microsoft.com/office/drawing/2014/main" id="{2A9381F3-3215-BBB5-8210-850882B8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4775980"/>
            <a:ext cx="3538220" cy="17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3044DD-FAA8-3191-A00A-C93B112B5344}"/>
              </a:ext>
            </a:extLst>
          </p:cNvPr>
          <p:cNvSpPr txBox="1"/>
          <p:nvPr/>
        </p:nvSpPr>
        <p:spPr>
          <a:xfrm>
            <a:off x="5736432" y="1881553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= 30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AED94-5516-5E1C-C47A-C88C5CB26AEA}"/>
              </a:ext>
            </a:extLst>
          </p:cNvPr>
          <p:cNvSpPr txBox="1"/>
          <p:nvPr/>
        </p:nvSpPr>
        <p:spPr>
          <a:xfrm>
            <a:off x="4147267" y="3701152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73729A-7E75-5069-DA0D-3FE81025EB43}"/>
              </a:ext>
            </a:extLst>
          </p:cNvPr>
          <p:cNvSpPr txBox="1"/>
          <p:nvPr/>
        </p:nvSpPr>
        <p:spPr>
          <a:xfrm>
            <a:off x="5736431" y="2520073"/>
            <a:ext cx="390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= A      //Temp now is 30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9A9D3-15AB-57C3-3677-543FD4D6954E}"/>
              </a:ext>
            </a:extLst>
          </p:cNvPr>
          <p:cNvSpPr txBox="1"/>
          <p:nvPr/>
        </p:nvSpPr>
        <p:spPr>
          <a:xfrm>
            <a:off x="4150363" y="2547987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step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27D76-10D8-AE4B-AA7B-3B2225538D0F}"/>
              </a:ext>
            </a:extLst>
          </p:cNvPr>
          <p:cNvSpPr txBox="1"/>
          <p:nvPr/>
        </p:nvSpPr>
        <p:spPr>
          <a:xfrm>
            <a:off x="4170124" y="2939916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 step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504311-2308-6968-2A09-DA2D68B105F5}"/>
              </a:ext>
            </a:extLst>
          </p:cNvPr>
          <p:cNvSpPr txBox="1"/>
          <p:nvPr/>
        </p:nvSpPr>
        <p:spPr>
          <a:xfrm>
            <a:off x="5864545" y="2913684"/>
            <a:ext cx="390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=B            //Both A and B is 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A98FF6-F499-A0AC-B173-C1C9F4F721A8}"/>
              </a:ext>
            </a:extLst>
          </p:cNvPr>
          <p:cNvSpPr txBox="1"/>
          <p:nvPr/>
        </p:nvSpPr>
        <p:spPr>
          <a:xfrm>
            <a:off x="4163623" y="3336455"/>
            <a:ext cx="19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Third step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4F05E3-429F-4E3D-1E6E-53DA3653FE65}"/>
              </a:ext>
            </a:extLst>
          </p:cNvPr>
          <p:cNvSpPr txBox="1"/>
          <p:nvPr/>
        </p:nvSpPr>
        <p:spPr>
          <a:xfrm>
            <a:off x="5773101" y="3320534"/>
            <a:ext cx="390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Temp     //B now is 30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A3DD9-7ECB-C328-C4F4-1554B7BE7206}"/>
              </a:ext>
            </a:extLst>
          </p:cNvPr>
          <p:cNvSpPr txBox="1"/>
          <p:nvPr/>
        </p:nvSpPr>
        <p:spPr>
          <a:xfrm>
            <a:off x="5996763" y="4550511"/>
            <a:ext cx="2583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30;</a:t>
            </a:r>
          </a:p>
          <a:p>
            <a:r>
              <a:rPr lang="en-US" dirty="0"/>
              <a:t>int B = 50;</a:t>
            </a:r>
          </a:p>
          <a:p>
            <a:r>
              <a:rPr lang="en-US" dirty="0"/>
              <a:t>int Temp;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Temp = A;</a:t>
            </a:r>
          </a:p>
          <a:p>
            <a:r>
              <a:rPr lang="en-US" dirty="0">
                <a:solidFill>
                  <a:srgbClr val="FF0000"/>
                </a:solidFill>
              </a:rPr>
              <a:t>A=B;</a:t>
            </a:r>
          </a:p>
          <a:p>
            <a:r>
              <a:rPr lang="en-US" dirty="0">
                <a:solidFill>
                  <a:srgbClr val="FF0000"/>
                </a:solidFill>
              </a:rPr>
              <a:t>B=Temp;</a:t>
            </a:r>
          </a:p>
        </p:txBody>
      </p:sp>
    </p:spTree>
    <p:extLst>
      <p:ext uri="{BB962C8B-B14F-4D97-AF65-F5344CB8AC3E}">
        <p14:creationId xmlns:p14="http://schemas.microsoft.com/office/powerpoint/2010/main" val="35059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/>
      <p:bldP spid="28" grpId="0"/>
      <p:bldP spid="29" grpId="0"/>
      <p:bldP spid="30" grpId="0"/>
      <p:bldP spid="31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EB4D-1979-F0F3-1000-3073BD97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Swap first and last columns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8C556-6CAA-2067-A8C0-3AA3AEA00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49098"/>
              </p:ext>
            </p:extLst>
          </p:nvPr>
        </p:nvGraphicFramePr>
        <p:xfrm>
          <a:off x="7340605" y="1995099"/>
          <a:ext cx="19236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50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2328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2742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085EC6-FB14-793F-02DC-8318E7A1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54385"/>
              </p:ext>
            </p:extLst>
          </p:nvPr>
        </p:nvGraphicFramePr>
        <p:xfrm>
          <a:off x="7340604" y="4122083"/>
          <a:ext cx="19236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50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2328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2742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C77568C-9650-B220-7CF4-461ED272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11" y="1892748"/>
            <a:ext cx="4734586" cy="4074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219B7-1E49-CECE-546A-AE53C490D0DE}"/>
              </a:ext>
            </a:extLst>
          </p:cNvPr>
          <p:cNvSpPr txBox="1"/>
          <p:nvPr/>
        </p:nvSpPr>
        <p:spPr>
          <a:xfrm>
            <a:off x="7159443" y="3667976"/>
            <a:ext cx="2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 array</a:t>
            </a:r>
          </a:p>
        </p:txBody>
      </p:sp>
    </p:spTree>
    <p:extLst>
      <p:ext uri="{BB962C8B-B14F-4D97-AF65-F5344CB8AC3E}">
        <p14:creationId xmlns:p14="http://schemas.microsoft.com/office/powerpoint/2010/main" val="2370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7FD5C-D0BD-3C92-504B-23B63A8C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A913-030A-AF98-0FAC-E6AE7A58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Transpose of a matrix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D88F5EA-C67B-E946-3301-45DA8D49FA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093111"/>
              </p:ext>
            </p:extLst>
          </p:nvPr>
        </p:nvGraphicFramePr>
        <p:xfrm>
          <a:off x="6791204" y="3244334"/>
          <a:ext cx="181359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20">
                  <a:extLst>
                    <a:ext uri="{9D8B030D-6E8A-4147-A177-3AD203B41FA5}">
                      <a16:colId xmlns:a16="http://schemas.microsoft.com/office/drawing/2014/main" val="3853677205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1407278226"/>
                    </a:ext>
                  </a:extLst>
                </a:gridCol>
                <a:gridCol w="582633">
                  <a:extLst>
                    <a:ext uri="{9D8B030D-6E8A-4147-A177-3AD203B41FA5}">
                      <a16:colId xmlns:a16="http://schemas.microsoft.com/office/drawing/2014/main" val="2298201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50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837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6364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B360D-36C2-2DB0-F264-CB74F952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687846"/>
              </p:ext>
            </p:extLst>
          </p:nvPr>
        </p:nvGraphicFramePr>
        <p:xfrm>
          <a:off x="6736171" y="1530150"/>
          <a:ext cx="19236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50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62328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2742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641B31-CE56-4A1E-7F57-D04F4CAF085D}"/>
              </a:ext>
            </a:extLst>
          </p:cNvPr>
          <p:cNvSpPr txBox="1"/>
          <p:nvPr/>
        </p:nvSpPr>
        <p:spPr>
          <a:xfrm>
            <a:off x="6096000" y="1779726"/>
            <a:ext cx="55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5CC1E-1B91-91E0-FBD2-EFD344D3FFA0}"/>
              </a:ext>
            </a:extLst>
          </p:cNvPr>
          <p:cNvCxnSpPr/>
          <p:nvPr/>
        </p:nvCxnSpPr>
        <p:spPr bwMode="auto">
          <a:xfrm>
            <a:off x="6231020" y="1670173"/>
            <a:ext cx="41068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23A661-2141-2EA8-E1B2-389C23741C73}"/>
              </a:ext>
            </a:extLst>
          </p:cNvPr>
          <p:cNvCxnSpPr/>
          <p:nvPr/>
        </p:nvCxnSpPr>
        <p:spPr bwMode="auto">
          <a:xfrm>
            <a:off x="7172160" y="1219200"/>
            <a:ext cx="0" cy="3109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C83EE-C5B4-C79F-A3F0-BA6227DC869F}"/>
              </a:ext>
            </a:extLst>
          </p:cNvPr>
          <p:cNvSpPr txBox="1"/>
          <p:nvPr/>
        </p:nvSpPr>
        <p:spPr>
          <a:xfrm>
            <a:off x="6846240" y="1071255"/>
            <a:ext cx="32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1A5B6-3655-481E-999E-BBA290E4EDE9}"/>
              </a:ext>
            </a:extLst>
          </p:cNvPr>
          <p:cNvSpPr txBox="1"/>
          <p:nvPr/>
        </p:nvSpPr>
        <p:spPr>
          <a:xfrm>
            <a:off x="5898772" y="1510316"/>
            <a:ext cx="33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8D08C7-C04D-5291-552B-018F022B0A58}"/>
              </a:ext>
            </a:extLst>
          </p:cNvPr>
          <p:cNvSpPr txBox="1"/>
          <p:nvPr/>
        </p:nvSpPr>
        <p:spPr>
          <a:xfrm>
            <a:off x="5632230" y="3203222"/>
            <a:ext cx="1539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transpose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7F7EA9-A2A7-2630-B1E8-F0E585F6BA8D}"/>
              </a:ext>
            </a:extLst>
          </p:cNvPr>
          <p:cNvSpPr txBox="1"/>
          <p:nvPr/>
        </p:nvSpPr>
        <p:spPr>
          <a:xfrm>
            <a:off x="858211" y="1381311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matrix has an equal number of rows and columns. Write a program to transpose the matrix.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9BC79-7C34-49DC-4A0D-4A8818633CA4}"/>
              </a:ext>
            </a:extLst>
          </p:cNvPr>
          <p:cNvSpPr txBox="1"/>
          <p:nvPr/>
        </p:nvSpPr>
        <p:spPr>
          <a:xfrm>
            <a:off x="6473350" y="5071070"/>
            <a:ext cx="287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a[2][1] should be go where?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CFF264-E0F9-B7B1-E874-11D23C0664B4}"/>
              </a:ext>
            </a:extLst>
          </p:cNvPr>
          <p:cNvSpPr txBox="1"/>
          <p:nvPr/>
        </p:nvSpPr>
        <p:spPr>
          <a:xfrm>
            <a:off x="6597658" y="6102539"/>
            <a:ext cx="1886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transpose[1][2]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5B9E-A405-A507-25BC-A28D3496F7C0}"/>
              </a:ext>
            </a:extLst>
          </p:cNvPr>
          <p:cNvSpPr txBox="1"/>
          <p:nvPr/>
        </p:nvSpPr>
        <p:spPr>
          <a:xfrm>
            <a:off x="9112320" y="5209569"/>
            <a:ext cx="1262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C4C7F-00FF-00FB-D4E7-26BE47447B12}"/>
              </a:ext>
            </a:extLst>
          </p:cNvPr>
          <p:cNvSpPr txBox="1"/>
          <p:nvPr/>
        </p:nvSpPr>
        <p:spPr>
          <a:xfrm>
            <a:off x="6725490" y="2844200"/>
            <a:ext cx="2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DF50F-1A6E-6F26-03C3-DD4DAB46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54" y="2834237"/>
            <a:ext cx="4944165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6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E0BAF-7822-BD9C-86BE-C186F8210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C2B03-18B4-6967-5EF8-0EA2F22B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let’s create a Math game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D94321-D79E-6BC7-B256-2D483CD1847C}"/>
              </a:ext>
            </a:extLst>
          </p:cNvPr>
          <p:cNvGraphicFramePr>
            <a:graphicFrameLocks noGrp="1"/>
          </p:cNvGraphicFramePr>
          <p:nvPr/>
        </p:nvGraphicFramePr>
        <p:xfrm>
          <a:off x="7867547" y="1623140"/>
          <a:ext cx="20356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07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340042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545301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306117">
                  <a:extLst>
                    <a:ext uri="{9D8B030D-6E8A-4147-A177-3AD203B41FA5}">
                      <a16:colId xmlns:a16="http://schemas.microsoft.com/office/drawing/2014/main" val="573839370"/>
                    </a:ext>
                  </a:extLst>
                </a:gridCol>
                <a:gridCol w="306118">
                  <a:extLst>
                    <a:ext uri="{9D8B030D-6E8A-4147-A177-3AD203B41FA5}">
                      <a16:colId xmlns:a16="http://schemas.microsoft.com/office/drawing/2014/main" val="826761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1227E91-98EA-C7C8-A312-0823E989CE1D}"/>
              </a:ext>
            </a:extLst>
          </p:cNvPr>
          <p:cNvSpPr txBox="1"/>
          <p:nvPr/>
        </p:nvSpPr>
        <p:spPr>
          <a:xfrm>
            <a:off x="7082725" y="1872716"/>
            <a:ext cx="69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D80604-1B27-2631-82E9-A1CC443C21B2}"/>
              </a:ext>
            </a:extLst>
          </p:cNvPr>
          <p:cNvGraphicFramePr>
            <a:graphicFrameLocks noGrp="1"/>
          </p:cNvGraphicFramePr>
          <p:nvPr/>
        </p:nvGraphicFramePr>
        <p:xfrm>
          <a:off x="7867546" y="3429000"/>
          <a:ext cx="2717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00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463980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41602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450985">
                  <a:extLst>
                    <a:ext uri="{9D8B030D-6E8A-4147-A177-3AD203B41FA5}">
                      <a16:colId xmlns:a16="http://schemas.microsoft.com/office/drawing/2014/main" val="573839370"/>
                    </a:ext>
                  </a:extLst>
                </a:gridCol>
                <a:gridCol w="513130">
                  <a:extLst>
                    <a:ext uri="{9D8B030D-6E8A-4147-A177-3AD203B41FA5}">
                      <a16:colId xmlns:a16="http://schemas.microsoft.com/office/drawing/2014/main" val="826761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503CD2-A888-3A62-3492-37053B815771}"/>
              </a:ext>
            </a:extLst>
          </p:cNvPr>
          <p:cNvSpPr txBox="1"/>
          <p:nvPr/>
        </p:nvSpPr>
        <p:spPr>
          <a:xfrm>
            <a:off x="7082725" y="3608308"/>
            <a:ext cx="69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22F7B-DD9B-198A-AE3C-3434D0FC9105}"/>
              </a:ext>
            </a:extLst>
          </p:cNvPr>
          <p:cNvSpPr txBox="1"/>
          <p:nvPr/>
        </p:nvSpPr>
        <p:spPr>
          <a:xfrm>
            <a:off x="7774371" y="3021473"/>
            <a:ext cx="2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3F857-6D4A-E046-FC6E-299B01350606}"/>
              </a:ext>
            </a:extLst>
          </p:cNvPr>
          <p:cNvSpPr txBox="1"/>
          <p:nvPr/>
        </p:nvSpPr>
        <p:spPr>
          <a:xfrm>
            <a:off x="814918" y="1399014"/>
            <a:ext cx="583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a 2D array where the number of rows is 3, and the number of columns is exactly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AEE7C-1655-5D75-7ED2-165497CE287C}"/>
              </a:ext>
            </a:extLst>
          </p:cNvPr>
          <p:cNvSpPr txBox="1"/>
          <p:nvPr/>
        </p:nvSpPr>
        <p:spPr>
          <a:xfrm>
            <a:off x="706502" y="2459551"/>
            <a:ext cx="711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To convert from string to int</a:t>
            </a:r>
          </a:p>
          <a:p>
            <a:r>
              <a:rPr lang="en-US" dirty="0"/>
              <a:t> string x = “30”;</a:t>
            </a:r>
          </a:p>
          <a:p>
            <a:r>
              <a:rPr lang="en-US" dirty="0"/>
              <a:t> int y = </a:t>
            </a:r>
            <a:r>
              <a:rPr lang="en-US" dirty="0" err="1"/>
              <a:t>stoi</a:t>
            </a:r>
            <a:r>
              <a:rPr lang="en-US" dirty="0"/>
              <a:t>(x);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75267-F5CD-86B5-6FC2-5292DB4C5705}"/>
              </a:ext>
            </a:extLst>
          </p:cNvPr>
          <p:cNvSpPr txBox="1"/>
          <p:nvPr/>
        </p:nvSpPr>
        <p:spPr>
          <a:xfrm>
            <a:off x="765945" y="3733478"/>
            <a:ext cx="711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To get the first character of a string:</a:t>
            </a:r>
          </a:p>
          <a:p>
            <a:r>
              <a:rPr lang="en-US" dirty="0"/>
              <a:t> string x = “+”;</a:t>
            </a:r>
          </a:p>
          <a:p>
            <a:r>
              <a:rPr lang="en-US" dirty="0"/>
              <a:t> char y = x.at(0);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AA06A-8AB5-699B-7B85-28F0C142B82D}"/>
              </a:ext>
            </a:extLst>
          </p:cNvPr>
          <p:cNvSpPr txBox="1"/>
          <p:nvPr/>
        </p:nvSpPr>
        <p:spPr>
          <a:xfrm>
            <a:off x="706501" y="4972507"/>
            <a:ext cx="711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66FF"/>
                </a:solidFill>
              </a:rPr>
              <a:t>To convert from int to string:</a:t>
            </a:r>
          </a:p>
          <a:p>
            <a:r>
              <a:rPr lang="en-US" dirty="0"/>
              <a:t> int x = 30;</a:t>
            </a:r>
          </a:p>
          <a:p>
            <a:r>
              <a:rPr lang="en-US" dirty="0"/>
              <a:t> string y = </a:t>
            </a:r>
            <a:r>
              <a:rPr lang="en-US" dirty="0" err="1"/>
              <a:t>to_string</a:t>
            </a:r>
            <a:r>
              <a:rPr lang="en-US" dirty="0"/>
              <a:t>(x);  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07AA97-F86E-9FA3-FEF1-2B6E8A6C85BB}"/>
              </a:ext>
            </a:extLst>
          </p:cNvPr>
          <p:cNvSpPr txBox="1"/>
          <p:nvPr/>
        </p:nvSpPr>
        <p:spPr>
          <a:xfrm>
            <a:off x="4370764" y="5592021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#include &lt;string&gt; should be added in your code</a:t>
            </a:r>
          </a:p>
        </p:txBody>
      </p:sp>
      <p:pic>
        <p:nvPicPr>
          <p:cNvPr id="1026" name="Picture 2" descr="Dont Forget Emoji Sticker - Dont Forget Emoji Smiles - Discover &amp; Share GIFs">
            <a:extLst>
              <a:ext uri="{FF2B5EF4-FFF2-40B4-BE49-F238E27FC236}">
                <a16:creationId xmlns:a16="http://schemas.microsoft.com/office/drawing/2014/main" id="{D6D7437B-7137-1F6F-544C-4EB6A352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167" y="4050652"/>
            <a:ext cx="2152650" cy="140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62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7D56-0CD9-19AD-4D97-E8FD4DB2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let’s create a Math game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DB40A5-172F-178D-FA13-520952D4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47482"/>
              </p:ext>
            </p:extLst>
          </p:nvPr>
        </p:nvGraphicFramePr>
        <p:xfrm>
          <a:off x="7867547" y="1623140"/>
          <a:ext cx="20356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107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340042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545301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306117">
                  <a:extLst>
                    <a:ext uri="{9D8B030D-6E8A-4147-A177-3AD203B41FA5}">
                      <a16:colId xmlns:a16="http://schemas.microsoft.com/office/drawing/2014/main" val="573839370"/>
                    </a:ext>
                  </a:extLst>
                </a:gridCol>
                <a:gridCol w="306118">
                  <a:extLst>
                    <a:ext uri="{9D8B030D-6E8A-4147-A177-3AD203B41FA5}">
                      <a16:colId xmlns:a16="http://schemas.microsoft.com/office/drawing/2014/main" val="826761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8A0DA3-AD31-8E51-AE3D-EECE3596350E}"/>
              </a:ext>
            </a:extLst>
          </p:cNvPr>
          <p:cNvSpPr txBox="1"/>
          <p:nvPr/>
        </p:nvSpPr>
        <p:spPr>
          <a:xfrm>
            <a:off x="7082725" y="1872716"/>
            <a:ext cx="69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CA5682-C64F-C0A6-E466-DD6F6E906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049698"/>
              </p:ext>
            </p:extLst>
          </p:nvPr>
        </p:nvGraphicFramePr>
        <p:xfrm>
          <a:off x="7867546" y="3926840"/>
          <a:ext cx="27177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100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463980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641602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450985">
                  <a:extLst>
                    <a:ext uri="{9D8B030D-6E8A-4147-A177-3AD203B41FA5}">
                      <a16:colId xmlns:a16="http://schemas.microsoft.com/office/drawing/2014/main" val="573839370"/>
                    </a:ext>
                  </a:extLst>
                </a:gridCol>
                <a:gridCol w="513130">
                  <a:extLst>
                    <a:ext uri="{9D8B030D-6E8A-4147-A177-3AD203B41FA5}">
                      <a16:colId xmlns:a16="http://schemas.microsoft.com/office/drawing/2014/main" val="8267616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66FF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2905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AA5B2A-A05C-CCC1-C886-E2C0BF6F5FA6}"/>
              </a:ext>
            </a:extLst>
          </p:cNvPr>
          <p:cNvSpPr txBox="1"/>
          <p:nvPr/>
        </p:nvSpPr>
        <p:spPr>
          <a:xfrm>
            <a:off x="7170776" y="4225925"/>
            <a:ext cx="69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65F000-626F-8E83-102D-667CF486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5" y="1289202"/>
            <a:ext cx="5809083" cy="5158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0DC58-1F6C-A209-6C06-7D8E9CBE3843}"/>
              </a:ext>
            </a:extLst>
          </p:cNvPr>
          <p:cNvSpPr txBox="1"/>
          <p:nvPr/>
        </p:nvSpPr>
        <p:spPr>
          <a:xfrm>
            <a:off x="7852947" y="3506760"/>
            <a:ext cx="27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output array</a:t>
            </a:r>
          </a:p>
        </p:txBody>
      </p:sp>
    </p:spTree>
    <p:extLst>
      <p:ext uri="{BB962C8B-B14F-4D97-AF65-F5344CB8AC3E}">
        <p14:creationId xmlns:p14="http://schemas.microsoft.com/office/powerpoint/2010/main" val="329967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E375-E607-2962-D97F-97DB5FD9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A08-BFB9-4FA9-A5F1-FE63CE3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/>
              <a:t>One dimensional Arrays Revision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4539-4D63-B039-0D08-32214C09F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7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5F9C-E75D-1DEA-1E00-918A45AC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F5D3-A204-99F5-BDB9-35E2ECFAD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91285"/>
            <a:ext cx="8329082" cy="793115"/>
          </a:xfrm>
        </p:spPr>
        <p:txBody>
          <a:bodyPr/>
          <a:lstStyle/>
          <a:p>
            <a:pPr algn="l"/>
            <a:r>
              <a:rPr lang="en-US" dirty="0"/>
              <a:t>An Array is used to store multiple values in a single variable, instead of declaring separate variables for each value.</a:t>
            </a:r>
          </a:p>
          <a:p>
            <a:endParaRPr lang="en-US" dirty="0"/>
          </a:p>
          <a:p>
            <a:r>
              <a:rPr lang="en-US" dirty="0"/>
              <a:t>An Array is a collection of items of the </a:t>
            </a:r>
            <a:r>
              <a:rPr lang="en-US" sz="2200" b="1" dirty="0">
                <a:solidFill>
                  <a:srgbClr val="FF0000"/>
                </a:solidFill>
              </a:rPr>
              <a:t>same data type.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declare an array of strings?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8A801-5E56-4437-7AAF-C29E260ED7FC}"/>
              </a:ext>
            </a:extLst>
          </p:cNvPr>
          <p:cNvSpPr txBox="1"/>
          <p:nvPr/>
        </p:nvSpPr>
        <p:spPr>
          <a:xfrm>
            <a:off x="1270000" y="4304269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string names [400];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BD1F2-FA69-F042-6684-4E702440840B}"/>
              </a:ext>
            </a:extLst>
          </p:cNvPr>
          <p:cNvSpPr txBox="1"/>
          <p:nvPr/>
        </p:nvSpPr>
        <p:spPr>
          <a:xfrm>
            <a:off x="1270000" y="4824849"/>
            <a:ext cx="301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string cars[5];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2F6363-0441-E226-D7EB-2B0EE94B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76266"/>
              </p:ext>
            </p:extLst>
          </p:nvPr>
        </p:nvGraphicFramePr>
        <p:xfrm>
          <a:off x="2805083" y="5708432"/>
          <a:ext cx="567112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225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134225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1134225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13422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134225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63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F1B61C7-2E24-A9B3-D49B-7DC24B528046}"/>
              </a:ext>
            </a:extLst>
          </p:cNvPr>
          <p:cNvSpPr txBox="1"/>
          <p:nvPr/>
        </p:nvSpPr>
        <p:spPr>
          <a:xfrm>
            <a:off x="3048000" y="48357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You reserved 5 places in the memory, each one of them could store a string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DDFB0-7985-3F14-546B-033AB1596CFA}"/>
              </a:ext>
            </a:extLst>
          </p:cNvPr>
          <p:cNvCxnSpPr/>
          <p:nvPr/>
        </p:nvCxnSpPr>
        <p:spPr bwMode="auto">
          <a:xfrm>
            <a:off x="2946400" y="5009515"/>
            <a:ext cx="38608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160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8745-1B81-6719-D8DA-E9ABEF481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Initializing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48E37-E3CB-E26A-6542-1F9C199E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8" y="1339851"/>
            <a:ext cx="8755801" cy="5184775"/>
          </a:xfrm>
        </p:spPr>
        <p:txBody>
          <a:bodyPr/>
          <a:lstStyle/>
          <a:p>
            <a:r>
              <a:rPr lang="en-US" dirty="0"/>
              <a:t>To declare an array, define the </a:t>
            </a:r>
            <a:r>
              <a:rPr lang="en-US" b="1" dirty="0"/>
              <a:t>variable type</a:t>
            </a:r>
            <a:r>
              <a:rPr lang="en-US" dirty="0"/>
              <a:t>, specify the </a:t>
            </a:r>
            <a:r>
              <a:rPr lang="en-US" b="1" dirty="0"/>
              <a:t>name</a:t>
            </a:r>
            <a:r>
              <a:rPr lang="en-US" dirty="0"/>
              <a:t> of the array followed by </a:t>
            </a:r>
            <a:r>
              <a:rPr lang="en-US" b="1" dirty="0"/>
              <a:t>square brackets , </a:t>
            </a:r>
            <a:r>
              <a:rPr lang="en-US" dirty="0"/>
              <a:t>and specify the </a:t>
            </a:r>
            <a:r>
              <a:rPr lang="en-US" b="1" dirty="0"/>
              <a:t>number of elements </a:t>
            </a:r>
            <a:r>
              <a:rPr lang="en-US" dirty="0"/>
              <a:t>it should store.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BD385-F495-B23A-4507-A5C0B08252E2}"/>
              </a:ext>
            </a:extLst>
          </p:cNvPr>
          <p:cNvSpPr txBox="1"/>
          <p:nvPr/>
        </p:nvSpPr>
        <p:spPr>
          <a:xfrm>
            <a:off x="1239520" y="2445623"/>
            <a:ext cx="331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string cars[5];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DE73C5-E42A-99A5-F363-24543BDF8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184026"/>
              </p:ext>
            </p:extLst>
          </p:nvPr>
        </p:nvGraphicFramePr>
        <p:xfrm>
          <a:off x="2159000" y="5152389"/>
          <a:ext cx="62382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64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Volvo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Mazda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63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F21895-385C-DDD0-38C0-3BC15F74CBBF}"/>
              </a:ext>
            </a:extLst>
          </p:cNvPr>
          <p:cNvSpPr txBox="1"/>
          <p:nvPr/>
        </p:nvSpPr>
        <p:spPr>
          <a:xfrm>
            <a:off x="1239520" y="3112861"/>
            <a:ext cx="7498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Initializing your array:</a:t>
            </a:r>
          </a:p>
          <a:p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You could initialize your array with values once you create it, and you could change the value later if you want.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E556A-F036-4075-20CD-66DF8817D918}"/>
              </a:ext>
            </a:extLst>
          </p:cNvPr>
          <p:cNvSpPr txBox="1"/>
          <p:nvPr/>
        </p:nvSpPr>
        <p:spPr>
          <a:xfrm>
            <a:off x="1117600" y="4327006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cars[5]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"Mazda", “Toyota"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3EEC-6B95-FF14-1F38-6405C8A7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CB14-7AA6-5CFD-19A6-FCB402B5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 element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55CE15-0A83-18F7-DCBA-441CDB6A3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10984"/>
              </p:ext>
            </p:extLst>
          </p:nvPr>
        </p:nvGraphicFramePr>
        <p:xfrm>
          <a:off x="2611120" y="2973062"/>
          <a:ext cx="623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64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1177544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317752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Volvo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Mazda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3FF427-A31D-7080-C9D0-021F1365D136}"/>
              </a:ext>
            </a:extLst>
          </p:cNvPr>
          <p:cNvSpPr txBox="1"/>
          <p:nvPr/>
        </p:nvSpPr>
        <p:spPr>
          <a:xfrm>
            <a:off x="814918" y="1810133"/>
            <a:ext cx="832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cars[5] = {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"Mazda", “Toyota"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31DD-38D3-C57F-E4C7-A73D91305F0E}"/>
              </a:ext>
            </a:extLst>
          </p:cNvPr>
          <p:cNvSpPr txBox="1"/>
          <p:nvPr/>
        </p:nvSpPr>
        <p:spPr>
          <a:xfrm>
            <a:off x="814918" y="1284757"/>
            <a:ext cx="49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to access an element from the array?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02A24-5B3D-4369-96A1-47AD796355A8}"/>
              </a:ext>
            </a:extLst>
          </p:cNvPr>
          <p:cNvSpPr txBox="1"/>
          <p:nvPr/>
        </p:nvSpPr>
        <p:spPr>
          <a:xfrm>
            <a:off x="814918" y="2491552"/>
            <a:ext cx="4925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Each element has an </a:t>
            </a:r>
            <a:r>
              <a:rPr lang="en-US" sz="2200" dirty="0">
                <a:solidFill>
                  <a:srgbClr val="FF0000"/>
                </a:solidFill>
              </a:rPr>
              <a:t>Index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80880B-B19D-B9C0-7EB0-89339DA511BD}"/>
              </a:ext>
            </a:extLst>
          </p:cNvPr>
          <p:cNvSpPr txBox="1"/>
          <p:nvPr/>
        </p:nvSpPr>
        <p:spPr>
          <a:xfrm>
            <a:off x="2611120" y="3782984"/>
            <a:ext cx="67970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first element is at index </a:t>
            </a:r>
            <a:r>
              <a:rPr lang="en-US" sz="2200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last element is at index </a:t>
            </a:r>
            <a:r>
              <a:rPr lang="en-US" dirty="0">
                <a:solidFill>
                  <a:srgbClr val="FF0000"/>
                </a:solidFill>
              </a:rPr>
              <a:t>size of the array-1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3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6A9F6-CA99-2E8A-C4E8-70631366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ED69-1E5F-A066-C269-B2E61967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 element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B8EC6-A52C-8EC3-B7AA-5FBB64F82762}"/>
              </a:ext>
            </a:extLst>
          </p:cNvPr>
          <p:cNvSpPr txBox="1"/>
          <p:nvPr/>
        </p:nvSpPr>
        <p:spPr>
          <a:xfrm>
            <a:off x="1031452" y="4117655"/>
            <a:ext cx="209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&lt;&lt;cars[0];                  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09D156-88DE-707B-D414-514028C21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49" y="3934284"/>
            <a:ext cx="1088814" cy="628609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5D36A3-E2A7-CFF4-7948-52DA2D847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9495"/>
              </p:ext>
            </p:extLst>
          </p:nvPr>
        </p:nvGraphicFramePr>
        <p:xfrm>
          <a:off x="2174240" y="2144243"/>
          <a:ext cx="623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648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1177544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317752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247648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Volvo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Mazda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6BC1B6-A029-B2BB-C79B-0C3163C66E13}"/>
              </a:ext>
            </a:extLst>
          </p:cNvPr>
          <p:cNvCxnSpPr/>
          <p:nvPr/>
        </p:nvCxnSpPr>
        <p:spPr bwMode="auto">
          <a:xfrm flipV="1">
            <a:off x="4003040" y="2778760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8BEEAF-EA46-1E3E-2BB2-2DA090653A3B}"/>
              </a:ext>
            </a:extLst>
          </p:cNvPr>
          <p:cNvSpPr txBox="1"/>
          <p:nvPr/>
        </p:nvSpPr>
        <p:spPr>
          <a:xfrm>
            <a:off x="3170767" y="3363873"/>
            <a:ext cx="49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Array Elements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A36EEF-0F9C-EA8A-8274-6E2DBF9FBEE5}"/>
              </a:ext>
            </a:extLst>
          </p:cNvPr>
          <p:cNvCxnSpPr/>
          <p:nvPr/>
        </p:nvCxnSpPr>
        <p:spPr bwMode="auto">
          <a:xfrm>
            <a:off x="2844800" y="3337560"/>
            <a:ext cx="4958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792CBB-5354-1055-B5AC-3E0D9E03E16A}"/>
              </a:ext>
            </a:extLst>
          </p:cNvPr>
          <p:cNvCxnSpPr/>
          <p:nvPr/>
        </p:nvCxnSpPr>
        <p:spPr bwMode="auto">
          <a:xfrm flipV="1">
            <a:off x="2844800" y="2778760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7DFC30-FD5B-1A5C-2743-68A74156E084}"/>
              </a:ext>
            </a:extLst>
          </p:cNvPr>
          <p:cNvCxnSpPr/>
          <p:nvPr/>
        </p:nvCxnSpPr>
        <p:spPr bwMode="auto">
          <a:xfrm flipV="1">
            <a:off x="5262880" y="2805073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E17755-F9B2-65CD-4062-E990B8AE28B2}"/>
              </a:ext>
            </a:extLst>
          </p:cNvPr>
          <p:cNvCxnSpPr/>
          <p:nvPr/>
        </p:nvCxnSpPr>
        <p:spPr bwMode="auto">
          <a:xfrm flipV="1">
            <a:off x="6502400" y="2778760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7DCF34-1442-ABF7-A33C-680C939EC43E}"/>
              </a:ext>
            </a:extLst>
          </p:cNvPr>
          <p:cNvCxnSpPr/>
          <p:nvPr/>
        </p:nvCxnSpPr>
        <p:spPr bwMode="auto">
          <a:xfrm flipV="1">
            <a:off x="7802880" y="2778760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D3DC2B-5D70-E6EA-B359-A44730F41429}"/>
              </a:ext>
            </a:extLst>
          </p:cNvPr>
          <p:cNvCxnSpPr/>
          <p:nvPr/>
        </p:nvCxnSpPr>
        <p:spPr bwMode="auto">
          <a:xfrm flipV="1">
            <a:off x="4064000" y="1585443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828C17-3395-EEF3-560A-B36B6C81CB02}"/>
              </a:ext>
            </a:extLst>
          </p:cNvPr>
          <p:cNvCxnSpPr/>
          <p:nvPr/>
        </p:nvCxnSpPr>
        <p:spPr bwMode="auto">
          <a:xfrm>
            <a:off x="2814320" y="1614752"/>
            <a:ext cx="49987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7B0857-CC5C-43E3-D934-19C3B2CA7EF9}"/>
              </a:ext>
            </a:extLst>
          </p:cNvPr>
          <p:cNvCxnSpPr/>
          <p:nvPr/>
        </p:nvCxnSpPr>
        <p:spPr bwMode="auto">
          <a:xfrm flipV="1">
            <a:off x="2814320" y="1601596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404A98-4CAA-5A4C-3202-F3C8508B0777}"/>
              </a:ext>
            </a:extLst>
          </p:cNvPr>
          <p:cNvCxnSpPr/>
          <p:nvPr/>
        </p:nvCxnSpPr>
        <p:spPr bwMode="auto">
          <a:xfrm flipV="1">
            <a:off x="5222240" y="1611756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EF9335-D708-EC08-BC46-99EA0BEC6EDA}"/>
              </a:ext>
            </a:extLst>
          </p:cNvPr>
          <p:cNvCxnSpPr/>
          <p:nvPr/>
        </p:nvCxnSpPr>
        <p:spPr bwMode="auto">
          <a:xfrm flipV="1">
            <a:off x="6512560" y="1616836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A82CE6-C532-EFE7-5B34-1D29616E2E0B}"/>
              </a:ext>
            </a:extLst>
          </p:cNvPr>
          <p:cNvCxnSpPr/>
          <p:nvPr/>
        </p:nvCxnSpPr>
        <p:spPr bwMode="auto">
          <a:xfrm flipV="1">
            <a:off x="7802880" y="1585443"/>
            <a:ext cx="0" cy="55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BF15FB-4C29-2F69-E7CA-DAF9A3A1804E}"/>
              </a:ext>
            </a:extLst>
          </p:cNvPr>
          <p:cNvSpPr txBox="1"/>
          <p:nvPr/>
        </p:nvSpPr>
        <p:spPr>
          <a:xfrm>
            <a:off x="2759499" y="1107733"/>
            <a:ext cx="49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Array Indexes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DE245-9979-C32C-6057-83075062677E}"/>
              </a:ext>
            </a:extLst>
          </p:cNvPr>
          <p:cNvSpPr txBox="1"/>
          <p:nvPr/>
        </p:nvSpPr>
        <p:spPr>
          <a:xfrm>
            <a:off x="5046346" y="4062455"/>
            <a:ext cx="209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Volvo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FD116C-78A0-1E12-59A2-4AE94DA6F631}"/>
              </a:ext>
            </a:extLst>
          </p:cNvPr>
          <p:cNvSpPr txBox="1"/>
          <p:nvPr/>
        </p:nvSpPr>
        <p:spPr>
          <a:xfrm>
            <a:off x="1031452" y="5015694"/>
            <a:ext cx="2680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cars[0] =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Nissan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&lt;&lt;cars[0];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   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62A42A-C395-652D-62CE-944303D44BFC}"/>
              </a:ext>
            </a:extLst>
          </p:cNvPr>
          <p:cNvSpPr txBox="1"/>
          <p:nvPr/>
        </p:nvSpPr>
        <p:spPr>
          <a:xfrm>
            <a:off x="944033" y="4701389"/>
            <a:ext cx="49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How to modify an element of an array?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B75936-7CC8-A617-714F-C0BE4C60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961" y="4992145"/>
            <a:ext cx="1088814" cy="6286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3ADCE50-3967-3610-9445-58969110F979}"/>
              </a:ext>
            </a:extLst>
          </p:cNvPr>
          <p:cNvSpPr txBox="1"/>
          <p:nvPr/>
        </p:nvSpPr>
        <p:spPr>
          <a:xfrm>
            <a:off x="5262880" y="5121783"/>
            <a:ext cx="2099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Nissan</a:t>
            </a:r>
            <a:endParaRPr lang="en-US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466B944-BB17-18C2-40E6-77F8CDBFF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970503"/>
              </p:ext>
            </p:extLst>
          </p:nvPr>
        </p:nvGraphicFramePr>
        <p:xfrm>
          <a:off x="3551449" y="5869034"/>
          <a:ext cx="537696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94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75394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1014968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135819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75394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Nissan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Mazda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14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C38D-E5E7-1D90-9958-4567A6E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an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04C6A-5144-63A8-C62B-9541DFEB1311}"/>
              </a:ext>
            </a:extLst>
          </p:cNvPr>
          <p:cNvSpPr txBox="1"/>
          <p:nvPr/>
        </p:nvSpPr>
        <p:spPr>
          <a:xfrm>
            <a:off x="924560" y="1339851"/>
            <a:ext cx="656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Do I have to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+mn-lt"/>
              </a:rPr>
              <a:t>cout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each element in an array in a separate statement?</a:t>
            </a:r>
          </a:p>
        </p:txBody>
      </p:sp>
      <p:pic>
        <p:nvPicPr>
          <p:cNvPr id="6" name="Picture 2" descr="Panic Emoticon Stock Illustration - Download Image Now - Emoticon, Humor,  Terrified - iStock">
            <a:extLst>
              <a:ext uri="{FF2B5EF4-FFF2-40B4-BE49-F238E27FC236}">
                <a16:creationId xmlns:a16="http://schemas.microsoft.com/office/drawing/2014/main" id="{284A76FA-900B-C077-FAB7-40AD1E5B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0" y="1286155"/>
            <a:ext cx="1463040" cy="10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eep Calm Royalty Free SVG, Cliparts, Vectors, and Stock Illustration.  Image 32977561.">
            <a:extLst>
              <a:ext uri="{FF2B5EF4-FFF2-40B4-BE49-F238E27FC236}">
                <a16:creationId xmlns:a16="http://schemas.microsoft.com/office/drawing/2014/main" id="{2088F8D9-07E6-E4C0-906D-6833D5450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428" y="1880396"/>
            <a:ext cx="2081953" cy="10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C0A73-5503-AA98-5131-2D63397C1E5E}"/>
              </a:ext>
            </a:extLst>
          </p:cNvPr>
          <p:cNvSpPr txBox="1"/>
          <p:nvPr/>
        </p:nvSpPr>
        <p:spPr>
          <a:xfrm>
            <a:off x="822115" y="2222144"/>
            <a:ext cx="49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Just use a for loop to pass by the indexes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A40BAD-1212-17BA-FBB8-A4D676C54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73" y="2885720"/>
            <a:ext cx="5433531" cy="3074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625E71-DD1D-71C7-8B1A-6BEF62243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891" y="2967974"/>
            <a:ext cx="1088814" cy="6286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330043-D528-6B94-933D-938B398479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931" y="3757356"/>
            <a:ext cx="895774" cy="16196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E14177-2BAD-28DC-EB09-12394CF440B9}"/>
              </a:ext>
            </a:extLst>
          </p:cNvPr>
          <p:cNvSpPr txBox="1"/>
          <p:nvPr/>
        </p:nvSpPr>
        <p:spPr>
          <a:xfrm>
            <a:off x="2692400" y="4053736"/>
            <a:ext cx="416560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8" name="Picture 6" descr="Words Take Care Alphabet With White Letters On Yellow Background Stock  Photo, Picture and Royalty Free Image. Image 112338914.">
            <a:extLst>
              <a:ext uri="{FF2B5EF4-FFF2-40B4-BE49-F238E27FC236}">
                <a16:creationId xmlns:a16="http://schemas.microsoft.com/office/drawing/2014/main" id="{9AA889A0-9280-71F6-26A6-0B1F771B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62" y="4082805"/>
            <a:ext cx="894080" cy="64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11B2787-0CC4-E4D7-7064-848BD22E018A}"/>
                  </a:ext>
                </a:extLst>
              </p14:cNvPr>
              <p14:cNvContentPartPr/>
              <p14:nvPr/>
            </p14:nvContentPartPr>
            <p14:xfrm>
              <a:off x="3126960" y="4033000"/>
              <a:ext cx="3355560" cy="34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11B2787-0CC4-E4D7-7064-848BD22E01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7960" y="4024360"/>
                <a:ext cx="3373200" cy="3639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1472CE9-B9EE-8BD6-1380-04EE80643914}"/>
              </a:ext>
            </a:extLst>
          </p:cNvPr>
          <p:cNvSpPr txBox="1"/>
          <p:nvPr/>
        </p:nvSpPr>
        <p:spPr>
          <a:xfrm>
            <a:off x="6501554" y="4905792"/>
            <a:ext cx="155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last index must be array size 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5B6E98-9219-2B29-BFD1-E7567593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09180"/>
              </p:ext>
            </p:extLst>
          </p:nvPr>
        </p:nvGraphicFramePr>
        <p:xfrm>
          <a:off x="3595590" y="6013721"/>
          <a:ext cx="505967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36">
                  <a:extLst>
                    <a:ext uri="{9D8B030D-6E8A-4147-A177-3AD203B41FA5}">
                      <a16:colId xmlns:a16="http://schemas.microsoft.com/office/drawing/2014/main" val="2308209730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167748036"/>
                    </a:ext>
                  </a:extLst>
                </a:gridCol>
                <a:gridCol w="955076">
                  <a:extLst>
                    <a:ext uri="{9D8B030D-6E8A-4147-A177-3AD203B41FA5}">
                      <a16:colId xmlns:a16="http://schemas.microsoft.com/office/drawing/2014/main" val="3784595280"/>
                    </a:ext>
                  </a:extLst>
                </a:gridCol>
                <a:gridCol w="1068795">
                  <a:extLst>
                    <a:ext uri="{9D8B030D-6E8A-4147-A177-3AD203B41FA5}">
                      <a16:colId xmlns:a16="http://schemas.microsoft.com/office/drawing/2014/main" val="769902505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75855867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6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Volvo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BMW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Mazda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Toyota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993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828D-416C-41DA-32C8-2F02FAEF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89AB1-576A-A6E0-CE63-7F06C010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513738"/>
            <a:ext cx="5860288" cy="4074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6423B-4FA5-8598-EB6B-FE2B1556B2DA}"/>
              </a:ext>
            </a:extLst>
          </p:cNvPr>
          <p:cNvSpPr txBox="1"/>
          <p:nvPr/>
        </p:nvSpPr>
        <p:spPr>
          <a:xfrm>
            <a:off x="1390382" y="2685091"/>
            <a:ext cx="1698257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C52D4-12D9-EC89-55C1-F3426E8EA87F}"/>
              </a:ext>
            </a:extLst>
          </p:cNvPr>
          <p:cNvSpPr txBox="1"/>
          <p:nvPr/>
        </p:nvSpPr>
        <p:spPr>
          <a:xfrm>
            <a:off x="2346960" y="3054423"/>
            <a:ext cx="50799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FDB111-C599-3A88-7F8D-DD721B92FE44}"/>
              </a:ext>
            </a:extLst>
          </p:cNvPr>
          <p:cNvSpPr txBox="1"/>
          <p:nvPr/>
        </p:nvSpPr>
        <p:spPr>
          <a:xfrm>
            <a:off x="2600959" y="3434246"/>
            <a:ext cx="507999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910BF4-6920-03E3-438C-263D3D98F2E5}"/>
              </a:ext>
            </a:extLst>
          </p:cNvPr>
          <p:cNvSpPr txBox="1">
            <a:spLocks/>
          </p:cNvSpPr>
          <p:nvPr/>
        </p:nvSpPr>
        <p:spPr bwMode="auto">
          <a:xfrm>
            <a:off x="886038" y="270842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CA3D7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0CA3D7"/>
                </a:solidFill>
                <a:latin typeface="Dosis" panose="020F0502020204030204" pitchFamily="2" charset="0"/>
              </a:defRPr>
            </a:lvl9pPr>
          </a:lstStyle>
          <a:p>
            <a:r>
              <a:rPr lang="en-US" dirty="0"/>
              <a:t>Good Programmer Tip</a:t>
            </a:r>
          </a:p>
        </p:txBody>
      </p:sp>
    </p:spTree>
    <p:extLst>
      <p:ext uri="{BB962C8B-B14F-4D97-AF65-F5344CB8AC3E}">
        <p14:creationId xmlns:p14="http://schemas.microsoft.com/office/powerpoint/2010/main" val="9739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3819</TotalTime>
  <Words>1242</Words>
  <Application>Microsoft Office PowerPoint</Application>
  <PresentationFormat>Widescreen</PresentationFormat>
  <Paragraphs>424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Dosis</vt:lpstr>
      <vt:lpstr>Wingdings</vt:lpstr>
      <vt:lpstr>template</vt:lpstr>
      <vt:lpstr>Custom Design</vt:lpstr>
      <vt:lpstr>Introduction to  Programming</vt:lpstr>
      <vt:lpstr>Agenda</vt:lpstr>
      <vt:lpstr>One dimensional Arrays Revision</vt:lpstr>
      <vt:lpstr>Arrays</vt:lpstr>
      <vt:lpstr>Declaring and Initializing an array</vt:lpstr>
      <vt:lpstr>Accessing an Array element</vt:lpstr>
      <vt:lpstr>Accessing an Array element</vt:lpstr>
      <vt:lpstr>Printing an Array</vt:lpstr>
      <vt:lpstr> </vt:lpstr>
      <vt:lpstr>Two-dimensional Arrays</vt:lpstr>
      <vt:lpstr>Two-dimensional Arrays</vt:lpstr>
      <vt:lpstr>Two-dimensional Arraya</vt:lpstr>
      <vt:lpstr>Declaring a two dimensional Array</vt:lpstr>
      <vt:lpstr>Initializing a two-dimensional Array</vt:lpstr>
      <vt:lpstr>Printing a two-dimensional Array</vt:lpstr>
      <vt:lpstr>Printing a two-dimensional Array</vt:lpstr>
      <vt:lpstr>Printing a two-dimensional Array</vt:lpstr>
      <vt:lpstr>Reading the Array Elements </vt:lpstr>
      <vt:lpstr>Examples</vt:lpstr>
      <vt:lpstr>Example 1: Sum of two matrices</vt:lpstr>
      <vt:lpstr>Example 2: Sum of all rows</vt:lpstr>
      <vt:lpstr>Example 3: Extract negative numbers</vt:lpstr>
      <vt:lpstr>Swapping</vt:lpstr>
      <vt:lpstr>Example 4: Swap first and last columns</vt:lpstr>
      <vt:lpstr>Example 5: Transpose of a matrix</vt:lpstr>
      <vt:lpstr>Example 6: let’s create a Math game</vt:lpstr>
      <vt:lpstr>Example 5: let’s create a Math game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145</cp:revision>
  <dcterms:created xsi:type="dcterms:W3CDTF">2023-09-25T08:10:36Z</dcterms:created>
  <dcterms:modified xsi:type="dcterms:W3CDTF">2024-02-26T14:03:22Z</dcterms:modified>
</cp:coreProperties>
</file>